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93" r:id="rId2"/>
    <p:sldId id="396" r:id="rId3"/>
    <p:sldId id="439" r:id="rId4"/>
    <p:sldId id="435" r:id="rId5"/>
    <p:sldId id="436" r:id="rId6"/>
    <p:sldId id="437" r:id="rId7"/>
    <p:sldId id="388" r:id="rId8"/>
    <p:sldId id="389" r:id="rId9"/>
    <p:sldId id="438" r:id="rId10"/>
    <p:sldId id="354" r:id="rId11"/>
    <p:sldId id="391" r:id="rId12"/>
    <p:sldId id="392" r:id="rId13"/>
    <p:sldId id="393" r:id="rId14"/>
    <p:sldId id="394" r:id="rId15"/>
    <p:sldId id="395" r:id="rId16"/>
    <p:sldId id="432" r:id="rId17"/>
    <p:sldId id="397" r:id="rId18"/>
    <p:sldId id="398" r:id="rId19"/>
    <p:sldId id="399" r:id="rId20"/>
    <p:sldId id="400" r:id="rId21"/>
    <p:sldId id="406" r:id="rId22"/>
    <p:sldId id="408" r:id="rId23"/>
    <p:sldId id="403" r:id="rId24"/>
    <p:sldId id="410" r:id="rId25"/>
    <p:sldId id="411" r:id="rId26"/>
    <p:sldId id="412" r:id="rId27"/>
    <p:sldId id="413" r:id="rId28"/>
    <p:sldId id="414" r:id="rId29"/>
    <p:sldId id="415" r:id="rId30"/>
    <p:sldId id="416" r:id="rId31"/>
    <p:sldId id="442" r:id="rId32"/>
    <p:sldId id="443" r:id="rId33"/>
    <p:sldId id="444" r:id="rId34"/>
    <p:sldId id="445" r:id="rId35"/>
    <p:sldId id="446" r:id="rId36"/>
    <p:sldId id="447" r:id="rId37"/>
    <p:sldId id="448" r:id="rId38"/>
    <p:sldId id="449" r:id="rId39"/>
    <p:sldId id="455" r:id="rId40"/>
    <p:sldId id="451" r:id="rId41"/>
    <p:sldId id="452" r:id="rId42"/>
    <p:sldId id="453" r:id="rId43"/>
    <p:sldId id="454" r:id="rId44"/>
    <p:sldId id="433" r:id="rId45"/>
    <p:sldId id="430" r:id="rId46"/>
    <p:sldId id="431" r:id="rId4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4" autoAdjust="0"/>
    <p:restoredTop sz="69454" autoAdjust="0"/>
  </p:normalViewPr>
  <p:slideViewPr>
    <p:cSldViewPr>
      <p:cViewPr>
        <p:scale>
          <a:sx n="66" d="100"/>
          <a:sy n="66" d="100"/>
        </p:scale>
        <p:origin x="-58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78" y="-90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5.xml"/><Relationship Id="rId1" Type="http://schemas.openxmlformats.org/officeDocument/2006/relationships/slide" Target="slides/slide21.xml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2" rIns="92882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2" rIns="92882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2" rIns="92882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2" rIns="92882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5AEEA952-0E84-4D96-B769-B90F8BBBE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2" rIns="92882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2" rIns="92882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2" rIns="92882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2" rIns="92882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2" tIns="46442" rIns="92882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5B83F990-B6E4-4989-99BF-724D0C8F5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dc.upenn.edu/Catalog/CatalogEntry.jsp?catalogId=LDC2006T13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54D2E1-258F-4BBC-88B8-DF0DB1FBA6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8F92530-CB2D-49B2-9176-1191B48C1B91}" type="slidenum">
              <a:rPr lang="en-US" smtClean="0"/>
              <a:pPr defTabSz="927100"/>
              <a:t>12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… without summing up over all possible sequences</a:t>
            </a:r>
          </a:p>
          <a:p>
            <a:pPr eaLnBrk="1" hangingPunct="1"/>
            <a:r>
              <a:rPr lang="en-US" smtClean="0"/>
              <a:t>Let’s try to find an alternative measure</a:t>
            </a:r>
          </a:p>
          <a:p>
            <a:pPr eaLnBrk="1" hangingPunct="1"/>
            <a:r>
              <a:rPr lang="en-US" b="1" smtClean="0"/>
              <a:t>Shannon-McMillan-Breiman theorem</a:t>
            </a:r>
          </a:p>
          <a:p>
            <a:pPr eaLnBrk="1" hangingPunct="1"/>
            <a:r>
              <a:rPr lang="en-US" smtClean="0"/>
              <a:t>Ergotic process: for each state there is a non-zero probability to end up in any other state</a:t>
            </a:r>
          </a:p>
          <a:p>
            <a:pPr eaLnBrk="1" hangingPunct="1"/>
            <a:r>
              <a:rPr lang="en-US" smtClean="0"/>
              <a:t>Stationary probability distributions on words/sequences-of-words are time invariant</a:t>
            </a:r>
          </a:p>
          <a:p>
            <a:pPr eaLnBrk="1" hangingPunct="1"/>
            <a:r>
              <a:rPr lang="en-US" smtClean="0"/>
              <a:t>(for bigram if it depends only from previous word at time t </a:t>
            </a:r>
          </a:p>
          <a:p>
            <a:pPr eaLnBrk="1" hangingPunct="1"/>
            <a:r>
              <a:rPr lang="en-US" smtClean="0"/>
              <a:t>it will depend only on previous word at any other future time)</a:t>
            </a:r>
          </a:p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Assumptions</a:t>
            </a:r>
            <a:r>
              <a:rPr lang="en-US" smtClean="0">
                <a:solidFill>
                  <a:schemeClr val="accent2"/>
                </a:solidFill>
              </a:rPr>
              <a:t>: </a:t>
            </a:r>
            <a:r>
              <a:rPr lang="en-US" smtClean="0"/>
              <a:t>language is generated by a stationary and ergodic process</a:t>
            </a:r>
          </a:p>
          <a:p>
            <a:pPr eaLnBrk="1" hangingPunct="1"/>
            <a:r>
              <a:rPr lang="en-US" smtClean="0"/>
              <a:t>NL is not stationary the probability of upcoming words can be dependent on events </a:t>
            </a:r>
          </a:p>
          <a:p>
            <a:pPr eaLnBrk="1" hangingPunct="1"/>
            <a:r>
              <a:rPr lang="en-US" smtClean="0"/>
              <a:t>that were arbitrary distant and time dependent – new expressions regularly enter the language</a:t>
            </a:r>
          </a:p>
          <a:p>
            <a:pPr eaLnBrk="1" hangingPunct="1"/>
            <a:r>
              <a:rPr lang="en-US" smtClean="0"/>
              <a:t>While other die out… but if we take a snapshot of text from a certain period it may be</a:t>
            </a:r>
          </a:p>
          <a:p>
            <a:pPr eaLnBrk="1" hangingPunct="1"/>
            <a:r>
              <a:rPr lang="en-US" smtClean="0"/>
              <a:t>a   good approximation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554F062D-B2F1-4456-ABA0-0F6F9BB916A9}" type="slidenum">
              <a:rPr lang="en-US" smtClean="0"/>
              <a:pPr defTabSz="927100"/>
              <a:t>13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We could not use the kl divergence (relative entropy)</a:t>
            </a:r>
          </a:p>
          <a:p>
            <a:pPr eaLnBrk="1" hangingPunct="1"/>
            <a:r>
              <a:rPr lang="en-US" smtClean="0"/>
              <a:t>But we’ll see that we can use a related measure of distance called cross-entropy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bigger the probability Q w(n,1) the smaller the cross entropy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61E4B332-C583-47B0-9724-DB0BA89E4094}" type="slidenum">
              <a:rPr lang="en-US" smtClean="0"/>
              <a:pPr defTabSz="927100"/>
              <a:t>14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smtClean="0">
                <a:sym typeface="Symbol" pitchFamily="18" charset="2"/>
              </a:rPr>
              <a:t>Def.</a:t>
            </a:r>
            <a:r>
              <a:rPr lang="en-US" smtClean="0">
                <a:sym typeface="Symbol" pitchFamily="18" charset="2"/>
              </a:rPr>
              <a:t> The relative entropy is a measure of how different two probability distributions (over the same event space) are.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average number of bits wasted by encoding events from a distribution p with distribution q.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I(X,Y) = D(p(x,y)||p(x)p(y))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BBCECD27-14FA-42E3-A219-338096EBF743}" type="slidenum">
              <a:rPr lang="en-US" smtClean="0"/>
              <a:pPr defTabSz="927100"/>
              <a:t>15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C0ACB-6518-4652-8BB6-B719E156823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7EC94-BAE8-4EB3-9BF2-3BCDBFD397D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7640F-4AF0-44DF-827C-E73DCDDEB3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19F80-C481-43FD-9E89-DE931438564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(b) Means that the matrix does not change</a:t>
            </a:r>
          </a:p>
          <a:p>
            <a:pPr eaLnBrk="1" hangingPunct="1"/>
            <a:r>
              <a:rPr lang="en-US" smtClean="0"/>
              <a:t>If X possesses these properties, then X is said to be a Markov Chain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0A746-0F67-44C8-BA4D-BFE59EE11BF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6178BF26-60B9-4E51-B1CF-E7C821336AC5}" type="slidenum">
              <a:rPr lang="en-US" smtClean="0"/>
              <a:pPr defTabSz="927100"/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My Conceptual map - This is the master plan</a:t>
            </a:r>
          </a:p>
          <a:p>
            <a:pPr eaLnBrk="1" hangingPunct="1"/>
            <a:r>
              <a:rPr lang="en-US" smtClean="0"/>
              <a:t>Markov Models used for part-of-speech and dialog</a:t>
            </a:r>
          </a:p>
          <a:p>
            <a:pPr eaLnBrk="1" hangingPunct="1"/>
            <a:r>
              <a:rPr lang="en-US" smtClean="0"/>
              <a:t>Syntax is the study of formal relationship between words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words are clustered into classes (that determine how they group and behave)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they group with they neighbors into phrases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A2026A-18CD-40D0-9C6C-0E19E408CDE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EE31C576-4D2B-4DCF-833F-B89CCBABC686}" type="slidenum">
              <a:rPr lang="en-US" smtClean="0"/>
              <a:pPr defTabSz="927100"/>
              <a:t>22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-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NNP </a:t>
            </a:r>
            <a:r>
              <a:rPr lang="en-US" smtClean="0">
                <a:latin typeface="Comic Sans MS" pitchFamily="66" charset="0"/>
              </a:rPr>
              <a:t>(Proper N sing),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RB </a:t>
            </a:r>
            <a:r>
              <a:rPr lang="en-US" smtClean="0">
                <a:latin typeface="Comic Sans MS" pitchFamily="66" charset="0"/>
              </a:rPr>
              <a:t>(Adv),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JJ </a:t>
            </a:r>
            <a:r>
              <a:rPr lang="en-US" smtClean="0">
                <a:latin typeface="Comic Sans MS" pitchFamily="66" charset="0"/>
              </a:rPr>
              <a:t>(Adj),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NN </a:t>
            </a:r>
            <a:r>
              <a:rPr lang="en-US" smtClean="0">
                <a:latin typeface="Comic Sans MS" pitchFamily="66" charset="0"/>
              </a:rPr>
              <a:t>(N sing. or mass),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VBZ </a:t>
            </a:r>
            <a:r>
              <a:rPr lang="en-US" smtClean="0">
                <a:latin typeface="Comic Sans MS" pitchFamily="66" charset="0"/>
              </a:rPr>
              <a:t>(V 3sg pres),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DT </a:t>
            </a:r>
            <a:r>
              <a:rPr lang="en-US" smtClean="0">
                <a:latin typeface="Comic Sans MS" pitchFamily="66" charset="0"/>
              </a:rPr>
              <a:t>(Determiner),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POS </a:t>
            </a:r>
            <a:r>
              <a:rPr lang="en-US" smtClean="0">
                <a:latin typeface="Comic Sans MS" pitchFamily="66" charset="0"/>
              </a:rPr>
              <a:t>(Possessive ending), 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. </a:t>
            </a:r>
            <a:r>
              <a:rPr lang="en-US" smtClean="0">
                <a:latin typeface="Comic Sans MS" pitchFamily="66" charset="0"/>
              </a:rPr>
              <a:t>(sentence-final punct</a:t>
            </a:r>
            <a:endParaRPr lang="en-C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B89A7-1D76-46C1-8A6A-F0136B647CC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91C8FAFF-1455-462B-97D9-DCB5F2F8C1B0}" type="slidenum">
              <a:rPr lang="en-US" smtClean="0"/>
              <a:pPr defTabSz="927100"/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Why do they sum up to 1?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7BAB8B44-1947-49DD-BE98-5CB136CED1AE}" type="slidenum">
              <a:rPr lang="en-US" smtClean="0"/>
              <a:pPr defTabSz="927100"/>
              <a:t>25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- Given a model </a:t>
            </a:r>
            <a:r>
              <a:rPr lang="en-US" smtClean="0">
                <a:sym typeface="Symbol" pitchFamily="18" charset="2"/>
              </a:rPr>
              <a:t>=(A, B, ), how do we efficiently compute how likely a certain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observation is, that is, P(O| )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- Given the observation sequence O and a model , how do we choose a state sequence (X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…, X </a:t>
            </a:r>
            <a:r>
              <a:rPr lang="en-US" baseline="-25000" smtClean="0">
                <a:sym typeface="Symbol" pitchFamily="18" charset="2"/>
              </a:rPr>
              <a:t>T+1</a:t>
            </a:r>
            <a:r>
              <a:rPr lang="en-US" smtClean="0">
                <a:sym typeface="Symbol" pitchFamily="18" charset="2"/>
              </a:rPr>
              <a:t>)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that best explains the observations?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- Given an observation sequence O, and a space of possible models found by varying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the model parameters  = (A, B, </a:t>
            </a:r>
            <a:r>
              <a:rPr lang="en-US" sz="1400" smtClean="0">
                <a:sym typeface="Symbol" pitchFamily="18" charset="2"/>
              </a:rPr>
              <a:t>), </a:t>
            </a:r>
            <a:r>
              <a:rPr lang="en-US" smtClean="0">
                <a:sym typeface="Symbol" pitchFamily="18" charset="2"/>
              </a:rPr>
              <a:t>how do we find the model that best explains the observed data?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0DF350F2-9835-4D31-9D42-263C6C24EDC1}" type="slidenum">
              <a:rPr lang="en-US" smtClean="0"/>
              <a:pPr defTabSz="927100"/>
              <a:t>26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Example on sample arc emission HMM? On  P(b,i)</a:t>
            </a:r>
          </a:p>
          <a:p>
            <a:pPr eaLnBrk="1" hangingPunct="1">
              <a:spcBef>
                <a:spcPct val="10000"/>
              </a:spcBef>
            </a:pPr>
            <a:r>
              <a:rPr lang="en-US" smtClean="0">
                <a:sym typeface="Symbol" pitchFamily="18" charset="2"/>
              </a:rPr>
              <a:t>This is simply the sum of the probability of the observation occurring according to each possible state sequence.</a:t>
            </a:r>
          </a:p>
          <a:p>
            <a:pPr eaLnBrk="1" hangingPunct="1">
              <a:spcBef>
                <a:spcPct val="10000"/>
              </a:spcBef>
            </a:pPr>
            <a:r>
              <a:rPr lang="en-US" smtClean="0">
                <a:sym typeface="Symbol" pitchFamily="18" charset="2"/>
              </a:rPr>
              <a:t>Direct evaluation of this expression, however, is extremely inefficient.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6C7DE8BA-D2CE-444E-8AD0-56AD0B39776A}" type="slidenum">
              <a:rPr lang="en-US" smtClean="0"/>
              <a:pPr defTabSz="927100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1276CE6A-9C19-4F5E-8247-20EBD96FB9AF}" type="slidenum">
              <a:rPr lang="en-US" smtClean="0"/>
              <a:pPr defTabSz="927100"/>
              <a:t>28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mtClean="0"/>
              <a:t>In order to avoid this complexity, we can use </a:t>
            </a:r>
            <a:r>
              <a:rPr lang="en-US" b="1" i="1" u="sng" smtClean="0"/>
              <a:t>dynamic programming</a:t>
            </a:r>
            <a:r>
              <a:rPr lang="en-US" smtClean="0"/>
              <a:t> or </a:t>
            </a:r>
            <a:r>
              <a:rPr lang="en-US" b="1" i="1" u="sng" smtClean="0"/>
              <a:t>memoization </a:t>
            </a:r>
            <a:r>
              <a:rPr lang="en-US" smtClean="0"/>
              <a:t>techniques.</a:t>
            </a:r>
          </a:p>
          <a:p>
            <a:pPr eaLnBrk="1" hangingPunct="1">
              <a:lnSpc>
                <a:spcPct val="85000"/>
              </a:lnSpc>
            </a:pPr>
            <a:r>
              <a:rPr lang="en-US" smtClean="0"/>
              <a:t>In particular, we use </a:t>
            </a:r>
            <a:r>
              <a:rPr lang="en-US" b="1" i="1" u="sng" smtClean="0"/>
              <a:t>treillis</a:t>
            </a:r>
            <a:r>
              <a:rPr lang="en-US" smtClean="0"/>
              <a:t> algorithms.</a:t>
            </a:r>
          </a:p>
          <a:p>
            <a:pPr eaLnBrk="1" hangingPunct="1">
              <a:lnSpc>
                <a:spcPct val="85000"/>
              </a:lnSpc>
            </a:pPr>
            <a:r>
              <a:rPr lang="en-US" smtClean="0"/>
              <a:t>We make a square array of states versus time and compute the probabilities of being at each </a:t>
            </a:r>
          </a:p>
          <a:p>
            <a:pPr eaLnBrk="1" hangingPunct="1">
              <a:lnSpc>
                <a:spcPct val="85000"/>
              </a:lnSpc>
            </a:pPr>
            <a:r>
              <a:rPr lang="en-US" smtClean="0"/>
              <a:t>state at each time in terms of the probabilities for being in each state at the preceding time.</a:t>
            </a:r>
          </a:p>
          <a:p>
            <a:pPr eaLnBrk="1" hangingPunct="1">
              <a:lnSpc>
                <a:spcPct val="85000"/>
              </a:lnSpc>
            </a:pPr>
            <a:r>
              <a:rPr lang="en-US" smtClean="0"/>
              <a:t>A treillis can record the probability of all initial subpaths of the HMM that end in a certain state at a certain time.</a:t>
            </a:r>
          </a:p>
          <a:p>
            <a:pPr eaLnBrk="1" hangingPunct="1">
              <a:lnSpc>
                <a:spcPct val="85000"/>
              </a:lnSpc>
            </a:pPr>
            <a:r>
              <a:rPr lang="en-US" smtClean="0"/>
              <a:t> The probability of longer subpaths can then be worked out in terms of the shorter subpaths.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This algorithm requires </a:t>
            </a:r>
            <a:r>
              <a:rPr lang="en-US" b="1" i="1" smtClean="0">
                <a:sym typeface="Symbol" pitchFamily="18" charset="2"/>
              </a:rPr>
              <a:t>2N</a:t>
            </a:r>
            <a:r>
              <a:rPr lang="en-US" b="1" i="1" baseline="30000" smtClean="0">
                <a:sym typeface="Symbol" pitchFamily="18" charset="2"/>
              </a:rPr>
              <a:t>2</a:t>
            </a:r>
            <a:r>
              <a:rPr lang="en-US" b="1" i="1" smtClean="0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 multiplications (much less than the direct method which takes </a:t>
            </a:r>
            <a:r>
              <a:rPr lang="en-US" b="1" i="1" smtClean="0">
                <a:sym typeface="Symbol" pitchFamily="18" charset="2"/>
              </a:rPr>
              <a:t>(2T+1).N</a:t>
            </a:r>
            <a:r>
              <a:rPr lang="en-US" b="1" i="1" baseline="30000" smtClean="0">
                <a:sym typeface="Symbol" pitchFamily="18" charset="2"/>
              </a:rPr>
              <a:t>T+1</a:t>
            </a:r>
            <a:endParaRPr lang="en-US" b="1" i="1" smtClean="0">
              <a:sym typeface="Symbol" pitchFamily="18" charset="2"/>
            </a:endParaRPr>
          </a:p>
          <a:p>
            <a:pPr eaLnBrk="1" hangingPunct="1">
              <a:lnSpc>
                <a:spcPct val="85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394ADE7F-B228-405A-A26D-EFBC1DD7F74E}" type="slidenum">
              <a:rPr lang="en-US" smtClean="0"/>
              <a:pPr defTabSz="927100"/>
              <a:t>29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- Given a model </a:t>
            </a:r>
            <a:r>
              <a:rPr lang="en-US" smtClean="0">
                <a:sym typeface="Symbol" pitchFamily="18" charset="2"/>
              </a:rPr>
              <a:t>=(A, B, ), how do we efficiently compute how likely a certain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observation is, that is, P(O| )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- Given the observation sequence O and a model , how do we choose a state sequence (X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…, X </a:t>
            </a:r>
            <a:r>
              <a:rPr lang="en-US" baseline="-25000" smtClean="0">
                <a:sym typeface="Symbol" pitchFamily="18" charset="2"/>
              </a:rPr>
              <a:t>T+1</a:t>
            </a:r>
            <a:r>
              <a:rPr lang="en-US" smtClean="0">
                <a:sym typeface="Symbol" pitchFamily="18" charset="2"/>
              </a:rPr>
              <a:t>)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that best explains the observations?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- Given an observation sequence O, and a space of possible models found by varying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the model parameters  = (A, B, </a:t>
            </a:r>
            <a:r>
              <a:rPr lang="en-US" sz="1400" smtClean="0">
                <a:sym typeface="Symbol" pitchFamily="18" charset="2"/>
              </a:rPr>
              <a:t>), </a:t>
            </a:r>
            <a:r>
              <a:rPr lang="en-US" smtClean="0">
                <a:sym typeface="Symbol" pitchFamily="18" charset="2"/>
              </a:rPr>
              <a:t>how do we find the model that best explains the observed data?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59131C63-D94D-41F1-9A60-C129645F7E5C}" type="slidenum">
              <a:rPr lang="en-US" smtClean="0"/>
              <a:pPr defTabSz="927100"/>
              <a:t>30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02"/>
            <a:fld id="{8715E69D-93C7-4251-8E83-A56EB78494D0}" type="slidenum">
              <a:rPr lang="en-US" smtClean="0"/>
              <a:pPr defTabSz="927202"/>
              <a:t>31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Penn Treebank part-of-speech tags (including punctuation)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6D7D6-B800-4331-A43D-E47D670E085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Most sentences/sequences will not appear or appear only once </a:t>
            </a:r>
            <a:r>
              <a:rPr lang="en-US" smtClean="0">
                <a:sym typeface="Wingdings" pitchFamily="2" charset="2"/>
              </a:rPr>
              <a:t></a:t>
            </a:r>
            <a:endParaRPr lang="en-US" smtClean="0"/>
          </a:p>
          <a:p>
            <a:pPr eaLnBrk="1" hangingPunct="1"/>
            <a:r>
              <a:rPr lang="en-US" smtClean="0"/>
              <a:t>At least your corpus should be &gt;&gt; than your sample space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02"/>
            <a:fld id="{44C04135-83E5-407F-BB2E-C3D22F8E6E34}" type="slidenum">
              <a:rPr lang="en-US" smtClean="0"/>
              <a:pPr defTabSz="927202"/>
              <a:t>32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Penn Treebank part-of-speech tags (including punctuation)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Quickly finding names or other phrases for information extraction</a:t>
            </a:r>
          </a:p>
          <a:p>
            <a:pPr eaLnBrk="1" hangingPunct="1"/>
            <a:r>
              <a:rPr lang="en-US" smtClean="0"/>
              <a:t>Select important words from documents (e.g., nouns)</a:t>
            </a:r>
          </a:p>
          <a:p>
            <a:pPr eaLnBrk="1" hangingPunct="1"/>
            <a:r>
              <a:rPr lang="en-US" smtClean="0"/>
              <a:t>I made her duck</a:t>
            </a:r>
          </a:p>
          <a:p>
            <a:pPr eaLnBrk="1" hangingPunct="1"/>
            <a:r>
              <a:rPr lang="en-US" smtClean="0"/>
              <a:t>Knowing PoS  produce more natural pronunciations Object  Content</a:t>
            </a:r>
          </a:p>
          <a:p>
            <a:pPr eaLnBrk="1" hangingPunct="1">
              <a:buFontTx/>
              <a:buChar char="-"/>
            </a:pPr>
            <a:r>
              <a:rPr lang="en-US" smtClean="0"/>
              <a:t>Kind of recursive….</a:t>
            </a:r>
          </a:p>
          <a:p>
            <a:pPr eaLnBrk="1" hangingPunct="1"/>
            <a:r>
              <a:rPr lang="en-US" smtClean="0"/>
              <a:t>Class-based n-grams (J&amp;M pag 112 do not work with POS)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02"/>
            <a:fld id="{A1FB39D3-CA6B-47DB-9BE2-4092421A57A7}" type="slidenum">
              <a:rPr lang="en-US" smtClean="0"/>
              <a:pPr defTabSz="927202"/>
              <a:t>33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Words that function similarly with respect to 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the affixes they take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What other words can occur nearby</a:t>
            </a:r>
          </a:p>
          <a:p>
            <a:pPr eaLnBrk="1" hangingPunct="1"/>
            <a:r>
              <a:rPr lang="en-US" dirty="0" smtClean="0"/>
              <a:t>Only tendency towards semantic coherence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 Adjective is a word that can fill the blank in:</a:t>
            </a:r>
          </a:p>
          <a:p>
            <a:pPr eaLnBrk="1" hangingPunct="1"/>
            <a:r>
              <a:rPr lang="en-US" dirty="0" smtClean="0"/>
              <a:t>		</a:t>
            </a:r>
            <a:r>
              <a:rPr lang="en-US" i="1" dirty="0" smtClean="0"/>
              <a:t>It’s so</a:t>
            </a:r>
            <a:r>
              <a:rPr lang="en-US" dirty="0" smtClean="0"/>
              <a:t> __________.</a:t>
            </a:r>
          </a:p>
          <a:p>
            <a:pPr eaLnBrk="1" hangingPunct="1"/>
            <a:r>
              <a:rPr lang="en-US" dirty="0" smtClean="0"/>
              <a:t>A Noun is a word that can be marked as plural.</a:t>
            </a:r>
          </a:p>
          <a:p>
            <a:pPr eaLnBrk="1" hangingPunct="1"/>
            <a:r>
              <a:rPr lang="en-US" dirty="0" smtClean="0"/>
              <a:t>A Noun is a word that can fill the blank in:</a:t>
            </a:r>
          </a:p>
          <a:p>
            <a:pPr eaLnBrk="1" hangingPunct="1"/>
            <a:r>
              <a:rPr lang="en-US" dirty="0" smtClean="0"/>
              <a:t>		</a:t>
            </a:r>
            <a:r>
              <a:rPr lang="en-US" i="1" dirty="0" smtClean="0"/>
              <a:t>the</a:t>
            </a:r>
            <a:r>
              <a:rPr lang="en-US" dirty="0" smtClean="0"/>
              <a:t> __________ </a:t>
            </a:r>
            <a:r>
              <a:rPr lang="en-US" i="1" dirty="0" smtClean="0"/>
              <a:t>is</a:t>
            </a:r>
          </a:p>
          <a:p>
            <a:pPr eaLnBrk="1" hangingPunct="1"/>
            <a:r>
              <a:rPr lang="en-US" dirty="0" smtClean="0"/>
              <a:t>What is </a:t>
            </a:r>
            <a:r>
              <a:rPr lang="en-US" i="1" dirty="0" smtClean="0"/>
              <a:t>green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		</a:t>
            </a:r>
            <a:r>
              <a:rPr lang="en-US" i="1" dirty="0" smtClean="0"/>
              <a:t>It’s so green.</a:t>
            </a:r>
          </a:p>
          <a:p>
            <a:pPr eaLnBrk="1" hangingPunct="1"/>
            <a:r>
              <a:rPr lang="en-US" dirty="0" smtClean="0"/>
              <a:t>		</a:t>
            </a:r>
            <a:r>
              <a:rPr lang="en-US" i="1" dirty="0" smtClean="0"/>
              <a:t>Both greens could work for the walls.</a:t>
            </a:r>
            <a:r>
              <a:rPr lang="en-US" dirty="0" smtClean="0"/>
              <a:t>	</a:t>
            </a:r>
          </a:p>
          <a:p>
            <a:pPr eaLnBrk="1" hangingPunct="1"/>
            <a:r>
              <a:rPr lang="en-US" dirty="0" smtClean="0"/>
              <a:t>		</a:t>
            </a:r>
            <a:r>
              <a:rPr lang="en-US" i="1" dirty="0" smtClean="0"/>
              <a:t>The green is a little much given the red rug.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02"/>
            <a:fld id="{4591B826-E25E-47C5-AB88-FE76BC07E8FA}" type="slidenum">
              <a:rPr lang="en-US" smtClean="0"/>
              <a:pPr defTabSz="927202"/>
              <a:t>34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Very short, occur frequently, play important grammatical role</a:t>
            </a:r>
          </a:p>
          <a:p>
            <a:pPr eaLnBrk="1" hangingPunct="1"/>
            <a:r>
              <a:rPr lang="en-US" smtClean="0"/>
              <a:t>Identify objects events actions and properties of those.. </a:t>
            </a:r>
          </a:p>
          <a:p>
            <a:pPr eaLnBrk="1" hangingPunct="1"/>
            <a:r>
              <a:rPr lang="en-US" smtClean="0"/>
              <a:t>Most languages have Adjectives for color age and value</a:t>
            </a:r>
          </a:p>
          <a:p>
            <a:pPr eaLnBrk="1" hangingPunct="1"/>
            <a:r>
              <a:rPr lang="en-US" smtClean="0"/>
              <a:t>Adverbs locative/degree/manner/temporal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.. Much more likely it is a member of an open class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02"/>
            <a:fld id="{09F91DFB-099E-4A14-B29D-62466B406E27}" type="slidenum">
              <a:rPr lang="en-US" smtClean="0"/>
              <a:pPr defTabSz="927202"/>
              <a:t>35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z="1400" dirty="0" smtClean="0"/>
              <a:t>Most words have one part of speech of the rest, most have two</a:t>
            </a:r>
          </a:p>
          <a:p>
            <a:pPr lvl="1" eaLnBrk="1" hangingPunct="1"/>
            <a:r>
              <a:rPr lang="en-US" sz="1400" dirty="0" smtClean="0"/>
              <a:t>From there it’s about what you’d expect</a:t>
            </a:r>
          </a:p>
          <a:p>
            <a:pPr lvl="2" eaLnBrk="1" hangingPunct="1"/>
            <a:r>
              <a:rPr lang="en-US" sz="1600" dirty="0" smtClean="0"/>
              <a:t>A small number of words have lots of parts of speech</a:t>
            </a:r>
          </a:p>
          <a:p>
            <a:pPr lvl="2" eaLnBrk="1" hangingPunct="1"/>
            <a:r>
              <a:rPr lang="en-US" sz="1600" dirty="0" smtClean="0"/>
              <a:t>Unfortunately, the words with lots of parts of speech occur with high frequency</a:t>
            </a:r>
          </a:p>
          <a:p>
            <a:pPr lvl="2" eaLnBrk="1" hangingPunct="1"/>
            <a:r>
              <a:rPr lang="en-US" sz="1600" dirty="0" smtClean="0"/>
              <a:t>In: adv contrasted with out,  prep </a:t>
            </a:r>
            <a:r>
              <a:rPr lang="en-US" sz="1600" dirty="0" err="1" smtClean="0"/>
              <a:t>eg</a:t>
            </a:r>
            <a:r>
              <a:rPr lang="en-US" sz="1600" dirty="0" smtClean="0"/>
              <a:t> of time ,N the ins and outs</a:t>
            </a:r>
          </a:p>
          <a:p>
            <a:pPr lvl="2" eaLnBrk="1" hangingPunct="1"/>
            <a:r>
              <a:rPr lang="en-US" sz="1600" dirty="0" smtClean="0"/>
              <a:t>A (</a:t>
            </a:r>
            <a:r>
              <a:rPr lang="en-US" sz="1600" dirty="0" err="1" smtClean="0"/>
              <a:t>det</a:t>
            </a:r>
            <a:r>
              <a:rPr lang="en-US" sz="1600" dirty="0" smtClean="0"/>
              <a:t> vs. letter) Still ( N apparatus for making liquor, still Adv)</a:t>
            </a:r>
          </a:p>
          <a:p>
            <a:pPr lvl="2" eaLnBrk="1" hangingPunct="1"/>
            <a:r>
              <a:rPr lang="en-US" sz="1600" dirty="0" smtClean="0"/>
              <a:t>Most nouns can be used as verbs “to oil the pan”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02"/>
            <a:fld id="{E1D6578A-5AD7-4BDF-8458-D7FFE4A97F76}" type="slidenum">
              <a:rPr lang="en-US" smtClean="0"/>
              <a:pPr defTabSz="927202"/>
              <a:t>36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There are various standard tagsets to choose from; some have a lot more tags than others</a:t>
            </a:r>
          </a:p>
          <a:p>
            <a:pPr eaLnBrk="1" hangingPunct="1"/>
            <a:r>
              <a:rPr lang="en-US" smtClean="0"/>
              <a:t>(C5 and C7 in Appendix C of textbook) (most are evolutions of the brown corpus 87-tagset 1982)</a:t>
            </a:r>
          </a:p>
          <a:p>
            <a:pPr eaLnBrk="1" hangingPunct="1"/>
            <a:r>
              <a:rPr lang="en-US" smtClean="0"/>
              <a:t>The choice of tagset is based on the application</a:t>
            </a:r>
          </a:p>
          <a:p>
            <a:pPr eaLnBrk="1" hangingPunct="1"/>
            <a:r>
              <a:rPr lang="en-US" smtClean="0"/>
              <a:t>Accurate tagging can be done with even large tagsets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02"/>
            <a:fld id="{3A757DA5-0431-472C-A773-1CE26E308FE7}" type="slidenum">
              <a:rPr lang="en-US" smtClean="0"/>
              <a:pPr defTabSz="927202"/>
              <a:t>37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Def: Part of speech tagging is the process of assigning parts of speech to each word in a sentence… Assume we have</a:t>
            </a:r>
          </a:p>
          <a:p>
            <a:pPr lvl="1" eaLnBrk="1" hangingPunct="1"/>
            <a:r>
              <a:rPr lang="en-US" smtClean="0"/>
              <a:t>A tagset</a:t>
            </a:r>
          </a:p>
          <a:p>
            <a:pPr lvl="1" eaLnBrk="1" hangingPunct="1"/>
            <a:r>
              <a:rPr lang="en-US" smtClean="0"/>
              <a:t>A dictionary that gives you the possible set of tags for each entry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02"/>
            <a:fld id="{60B0A301-92FF-4547-9BC2-BD5D1D250760}" type="slidenum">
              <a:rPr lang="en-US" smtClean="0"/>
              <a:pPr defTabSz="927202"/>
              <a:t>38</a:t>
            </a:fld>
            <a:endParaRPr lang="en-US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Current work, using POS tagging to find phrases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73A28882-F2CF-433D-A3A3-A8FEDB591B7E}" type="slidenum">
              <a:rPr lang="en-US" smtClean="0"/>
              <a:pPr defTabSz="927100"/>
              <a:t>39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PCP2 past participle</a:t>
            </a:r>
          </a:p>
          <a:p>
            <a:pPr eaLnBrk="1" hangingPunct="1"/>
            <a:r>
              <a:rPr lang="en-US" smtClean="0"/>
              <a:t>That adv: it isn’t that odd</a:t>
            </a:r>
          </a:p>
          <a:p>
            <a:pPr eaLnBrk="1" hangingPunct="1"/>
            <a:r>
              <a:rPr lang="en-US" smtClean="0"/>
              <a:t>CS = complementaized</a:t>
            </a:r>
          </a:p>
          <a:p>
            <a:pPr eaLnBrk="1" hangingPunct="1"/>
            <a:r>
              <a:rPr lang="en-US" smtClean="0"/>
              <a:t>Constraints are used to eliminate tags inconsistent with the context</a:t>
            </a:r>
          </a:p>
          <a:p>
            <a:pPr eaLnBrk="1" hangingPunct="1"/>
            <a:r>
              <a:rPr lang="en-US" smtClean="0"/>
              <a:t>Simplified version of constraint</a:t>
            </a:r>
          </a:p>
          <a:p>
            <a:pPr eaLnBrk="1" hangingPunct="1"/>
            <a:r>
              <a:rPr lang="en-US" smtClean="0"/>
              <a:t>If following word is an adj/adv/quant and it is followed by an end of sentence</a:t>
            </a:r>
          </a:p>
          <a:p>
            <a:pPr eaLnBrk="1" hangingPunct="1"/>
            <a:r>
              <a:rPr lang="en-US" smtClean="0"/>
              <a:t>And the preceding word is not a verb like consider and believe</a:t>
            </a:r>
          </a:p>
          <a:p>
            <a:pPr eaLnBrk="1" hangingPunct="1"/>
            <a:r>
              <a:rPr lang="en-US" smtClean="0"/>
              <a:t>Which allow adj as object complements  like in “I consider that odd”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02"/>
            <a:fld id="{67B6D5FE-251A-419F-923F-B82821A6E8D1}" type="slidenum">
              <a:rPr lang="en-US" smtClean="0"/>
              <a:pPr defTabSz="927202"/>
              <a:t>40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6" y="4404043"/>
            <a:ext cx="5121488" cy="4170999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Two reasons: what to do about context words that are ambiguous and, this way, since there are a lot fewer tags than words, counts are high enough to be meaningful.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EM. These taggers will start with a dictionary that lists which tags can be assigned to each word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202"/>
            <a:fld id="{3AC2F640-4353-45E6-8FEF-B54BD550F7A9}" type="slidenum">
              <a:rPr lang="en-US" smtClean="0"/>
              <a:pPr defTabSz="927202"/>
              <a:t>41</a:t>
            </a:fld>
            <a:endParaRPr lang="en-US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How good is the algorithm?</a:t>
            </a:r>
          </a:p>
          <a:p>
            <a:pPr eaLnBrk="1" hangingPunct="1"/>
            <a:r>
              <a:rPr lang="en-US" dirty="0" smtClean="0"/>
              <a:t>What’s the maximum performance we have any reason to believe is achievable?  (How well can people do?)</a:t>
            </a:r>
          </a:p>
          <a:p>
            <a:pPr eaLnBrk="1" hangingPunct="1"/>
            <a:r>
              <a:rPr lang="en-US" dirty="0" smtClean="0"/>
              <a:t>How good is good enough?</a:t>
            </a:r>
          </a:p>
          <a:p>
            <a:pPr eaLnBrk="1" hangingPunct="1"/>
            <a:r>
              <a:rPr lang="en-US" dirty="0" smtClean="0"/>
              <a:t>Is 97% good enough?</a:t>
            </a:r>
          </a:p>
          <a:p>
            <a:pPr eaLnBrk="1" hangingPunct="1"/>
            <a:r>
              <a:rPr lang="en-US" dirty="0" smtClean="0"/>
              <a:t>Example 1: A speech dialogue system correctly assigns a meaning to a user’s input 97% of the time.</a:t>
            </a:r>
          </a:p>
          <a:p>
            <a:pPr eaLnBrk="1" hangingPunct="1"/>
            <a:r>
              <a:rPr lang="en-US" dirty="0" smtClean="0"/>
              <a:t>Example 2: An OCR systems correctly determines letters 97% of the time.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9015C-4963-4997-9C55-517F1112828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Google language model</a:t>
            </a:r>
          </a:p>
          <a:p>
            <a:r>
              <a:rPr lang="en-US" b="1" dirty="0" smtClean="0"/>
              <a:t>Update (22 Sept. 2006):</a:t>
            </a:r>
            <a:r>
              <a:rPr lang="en-US" dirty="0" smtClean="0"/>
              <a:t> The LDC now has the </a:t>
            </a:r>
            <a:r>
              <a:rPr lang="en-US" dirty="0" smtClean="0">
                <a:hlinkClick r:id="rId3"/>
              </a:rPr>
              <a:t>data available</a:t>
            </a:r>
            <a:r>
              <a:rPr lang="en-US" dirty="0" smtClean="0"/>
              <a:t> in their catalog. The counts are as follows:</a:t>
            </a:r>
            <a:br>
              <a:rPr lang="en-US" dirty="0" smtClean="0"/>
            </a:br>
            <a:r>
              <a:rPr lang="en-US" dirty="0" smtClean="0"/>
              <a:t>File sizes: approx. 24 GB compressed (</a:t>
            </a:r>
            <a:r>
              <a:rPr lang="en-US" dirty="0" err="1" smtClean="0"/>
              <a:t>gzip'ed</a:t>
            </a:r>
            <a:r>
              <a:rPr lang="en-US" dirty="0" smtClean="0"/>
              <a:t>) text files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tokens: 1,024,908,267,229</a:t>
            </a:r>
            <a:br>
              <a:rPr lang="en-US" dirty="0" smtClean="0"/>
            </a:br>
            <a:r>
              <a:rPr lang="en-US" dirty="0" smtClean="0"/>
              <a:t>Number of sentences: 95,119,665,584</a:t>
            </a:r>
            <a:br>
              <a:rPr lang="en-US" dirty="0" smtClean="0"/>
            </a:br>
            <a:r>
              <a:rPr lang="en-US" dirty="0" smtClean="0"/>
              <a:t>Number of unigrams: 13,588,391</a:t>
            </a:r>
            <a:br>
              <a:rPr lang="en-US" dirty="0" smtClean="0"/>
            </a:br>
            <a:r>
              <a:rPr lang="en-US" dirty="0" smtClean="0"/>
              <a:t>Number of bigrams: 314,843,401</a:t>
            </a:r>
            <a:br>
              <a:rPr lang="en-US" dirty="0" smtClean="0"/>
            </a:br>
            <a:r>
              <a:rPr lang="en-US" dirty="0" smtClean="0"/>
              <a:t>Number of trigrams: 977,069,902</a:t>
            </a:r>
            <a:br>
              <a:rPr lang="en-US" dirty="0" smtClean="0"/>
            </a:br>
            <a:r>
              <a:rPr lang="en-US" dirty="0" smtClean="0"/>
              <a:t>Number of </a:t>
            </a:r>
            <a:r>
              <a:rPr lang="en-US" dirty="0" err="1" smtClean="0"/>
              <a:t>fourgrams</a:t>
            </a:r>
            <a:r>
              <a:rPr lang="en-US" dirty="0" smtClean="0"/>
              <a:t>: 1,313,818,354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377A9-0DC1-4B48-A0D0-B8C389C4878B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82ED2-D8D0-43DC-BDC1-5358DC9078F2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We present a new part-of-speech tagger that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demonstrates the following ideas: (</a:t>
            </a:r>
            <a:r>
              <a:rPr lang="en-CA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explicit use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both preceding and following tag contexts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via a dependency network representation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(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ii) broad use of lexical features, including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jointly conditioning on multiple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consecutive words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(iii) effective use of priors in conditional</a:t>
            </a:r>
          </a:p>
          <a:p>
            <a:r>
              <a:rPr lang="en-CA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loglinear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models, and (iv)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fine-grained modeling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unknown word features.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Using these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ideas together, the resulting tagger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gives a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97.24%accuracy on the Penn </a:t>
            </a:r>
            <a:r>
              <a:rPr lang="en-CA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TreebankWSJ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an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error reduction of 4.4% on the best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previous single </a:t>
            </a:r>
            <a:r>
              <a:rPr lang="en-CA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automatically learned tagging result.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3F990-B6E4-4989-99BF-724D0C8F599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FA509343-4E85-4210-8ADF-126229817EB2}" type="slidenum">
              <a:rPr lang="en-US" smtClean="0"/>
              <a:pPr defTabSz="927100"/>
              <a:t>45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My Conceptual map - This is the master plan</a:t>
            </a:r>
          </a:p>
          <a:p>
            <a:pPr eaLnBrk="1" hangingPunct="1"/>
            <a:r>
              <a:rPr lang="en-US" smtClean="0"/>
              <a:t>Markov Models used for part-of-speech and dialog</a:t>
            </a:r>
          </a:p>
          <a:p>
            <a:pPr eaLnBrk="1" hangingPunct="1"/>
            <a:r>
              <a:rPr lang="en-US" smtClean="0"/>
              <a:t>Syntax is the study of formal relationship between words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words are clustered into classes (that determine how they group and behave)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they group with they neighbors into phrases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A6FDAD15-B4E3-4C33-9082-C139E7E9AAC3}" type="slidenum">
              <a:rPr lang="en-US" smtClean="0"/>
              <a:pPr defTabSz="927100"/>
              <a:t>46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7F208B3A-5C88-4910-A20C-05E46DF5A2C7}" type="slidenum">
              <a:rPr lang="en-US" smtClean="0"/>
              <a:pPr defTabSz="927100"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smtClean="0">
                <a:sym typeface="Symbol" pitchFamily="18" charset="2"/>
              </a:rPr>
              <a:t>Def.</a:t>
            </a:r>
            <a:r>
              <a:rPr lang="en-US" smtClean="0">
                <a:sym typeface="Symbol" pitchFamily="18" charset="2"/>
              </a:rPr>
              <a:t> The relative entropy is a measure of how different two probability distributions (over the same event space) are.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average number of bits wasted by encoding events from a distribution p with distribution q.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I(X,Y) = D(p(x,y)||p(x)p(y))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1C537273-1DC0-4BCE-82D3-9DAA9EFB4184}" type="slidenum">
              <a:rPr lang="en-US" smtClean="0"/>
              <a:pPr defTabSz="927100"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smtClean="0">
                <a:sym typeface="Symbol" pitchFamily="18" charset="2"/>
              </a:rPr>
              <a:t>Def.</a:t>
            </a:r>
            <a:r>
              <a:rPr lang="en-US" smtClean="0">
                <a:sym typeface="Symbol" pitchFamily="18" charset="2"/>
              </a:rPr>
              <a:t> The relative entropy is a measure of how different two probability distributions (over the same event space) are.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average number of bits wasted by encoding events from a distribution p with distribution q.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I(X,Y) = D(p(x,y)||p(x)p(y))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1C537273-1DC0-4BCE-82D3-9DAA9EFB4184}" type="slidenum">
              <a:rPr lang="en-US" smtClean="0"/>
              <a:pPr defTabSz="927100"/>
              <a:t>9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smtClean="0">
                <a:sym typeface="Symbol" pitchFamily="18" charset="2"/>
              </a:rPr>
              <a:t>Def.</a:t>
            </a:r>
            <a:r>
              <a:rPr lang="en-US" smtClean="0">
                <a:sym typeface="Symbol" pitchFamily="18" charset="2"/>
              </a:rPr>
              <a:t> The relative entropy is a measure of how different two probability distributions (over the same event space) are.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average number of bits wasted by encoding events from a distribution p with distribution q.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I(X,Y) = D(p(x,y)||p(x)p(y))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2286D-59AC-4CFB-9B47-2CBC8578791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X not limited to numbers ranges over a set of basic elements</a:t>
            </a:r>
          </a:p>
          <a:p>
            <a:pPr eaLnBrk="1" hangingPunct="1"/>
            <a:r>
              <a:rPr lang="en-US" smtClean="0"/>
              <a:t>Can be words part-of-speech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100"/>
            <a:fld id="{B083DC6E-961F-42EB-B00F-AB4378456E92}" type="slidenum">
              <a:rPr lang="en-US" smtClean="0"/>
              <a:pPr defTabSz="927100"/>
              <a:t>11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 smtClean="0">
                <a:sym typeface="Symbol" pitchFamily="18" charset="2"/>
              </a:rPr>
              <a:t>Def.</a:t>
            </a:r>
            <a:r>
              <a:rPr lang="en-US" smtClean="0">
                <a:sym typeface="Symbol" pitchFamily="18" charset="2"/>
              </a:rPr>
              <a:t> The relative entropy is a </a:t>
            </a:r>
            <a:r>
              <a:rPr lang="en-US" b="1" smtClean="0"/>
              <a:t>non-symmetric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measure of how different two probability distributions (over the same event space) are. average number of bits wasted by encoding events from a distribution p with distribution q.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I(X,Y) = D(p(x,y)||p(x)p(y))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0*log0/q=0; p*logp/0=inf.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P ¼ ¾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Q ½ ½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Distance (¼ * log ¼ / ½)  + ( ¾ * log ¾ / ½)   (log 3/2 = ~0.6)</a:t>
            </a:r>
          </a:p>
          <a:p>
            <a:pPr eaLnBrk="1" hangingPunct="1"/>
            <a:r>
              <a:rPr lang="en-US" smtClean="0"/>
              <a:t>is a non-symmetric measure of the difference between two probability distributions </a:t>
            </a:r>
            <a:r>
              <a:rPr lang="en-US" i="1" smtClean="0"/>
              <a:t>P</a:t>
            </a:r>
            <a:r>
              <a:rPr lang="en-US" smtClean="0"/>
              <a:t> and </a:t>
            </a:r>
            <a:r>
              <a:rPr lang="en-US" i="1" smtClean="0"/>
              <a:t>Q</a:t>
            </a:r>
            <a:r>
              <a:rPr lang="en-US" smtClean="0"/>
              <a:t>. KL measures the expected number of extra bits required to code samples from </a:t>
            </a:r>
            <a:r>
              <a:rPr lang="en-US" i="1" smtClean="0"/>
              <a:t>P</a:t>
            </a:r>
            <a:r>
              <a:rPr lang="en-US" smtClean="0"/>
              <a:t> when using a code based on </a:t>
            </a:r>
            <a:r>
              <a:rPr lang="en-US" i="1" smtClean="0"/>
              <a:t>Q</a:t>
            </a:r>
            <a:r>
              <a:rPr lang="en-US" smtClean="0"/>
              <a:t>, rather than using a code based on </a:t>
            </a:r>
            <a:r>
              <a:rPr lang="en-US" i="1" smtClean="0"/>
              <a:t>P</a:t>
            </a:r>
            <a:r>
              <a:rPr lang="en-US" smtClean="0"/>
              <a:t>. Typically </a:t>
            </a:r>
            <a:r>
              <a:rPr lang="en-US" i="1" smtClean="0"/>
              <a:t>P</a:t>
            </a:r>
            <a:r>
              <a:rPr lang="en-US" smtClean="0"/>
              <a:t> represents the "true" distribution of data, observations, or a precise calculated theoretical distribution. The measure </a:t>
            </a:r>
            <a:r>
              <a:rPr lang="en-US" i="1" smtClean="0"/>
              <a:t>Q</a:t>
            </a:r>
            <a:r>
              <a:rPr lang="en-US" smtClean="0"/>
              <a:t> typically represents a theory, model, description, or approximation of </a:t>
            </a:r>
            <a:r>
              <a:rPr lang="en-US" i="1" smtClean="0"/>
              <a:t>P</a:t>
            </a:r>
            <a:r>
              <a:rPr lang="en-US" smtClean="0"/>
              <a:t>.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98D093-1246-4673-BD1E-97F6B49D5803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6F875-18D6-4DA6-A9FA-17D79B17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6A48E-7B22-49BC-B471-E66CE37A5551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EC75-570C-46D3-A26A-BC0F17BD4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974E7-DFA1-4ECB-895D-66ADD5F0659D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D0769-65AB-4E40-9A7D-DA29E37E3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86C15-EAE6-4611-9B59-84EC9DEDFDA3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78BF5-4942-4A69-8914-E2B6847ED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A7EC7-4E75-454E-A564-3A332A924554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8E00D-9545-4A49-B323-F09A67FF9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5B5C6-FE7B-402A-A61C-C70C6CA58F42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22EC0-4CBF-49D9-A414-EFC366B94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0F304-6BEC-49BF-AEE7-CA18D8E8A2BF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B9CD0-E0DB-4F4D-ABA6-F9F143B41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809E4-F1F5-4769-B7BF-3385A73AD1E1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0BA41-FE05-45B1-802F-4628BF019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BB0F-5CF9-499F-8728-D7C773858591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E307-FB3B-4C71-A366-BCF7AE47E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8F067-0FEB-4088-AFF9-080C7243E395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3331-AB93-446F-97EA-24FA263D8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DC7B2-B9DE-4490-B3CA-461C2CE51342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58DE5-C227-4B20-B510-8F61D73CE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6F5-A94E-4B9D-B508-1AF48768541B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3D1C-B1BE-4F90-9287-D9805843D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8DA4-4BD9-49E0-8675-4515FA47B270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831C2-A0C9-47BA-9638-52CDE6F75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9250F-4682-46B7-A280-27313773E287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C735-0FA7-43C2-89BC-399F5F1FE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E2F84230-8715-4963-B339-A4E52435CB54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68AD0-94DD-41DE-9913-068A9E8B3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6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60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3D39E6-EAF0-4D67-AFEE-5D6ED6E82594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80DAC-2668-4F38-A2DC-E084A622E05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CPSC 503</a:t>
            </a:r>
            <a:br>
              <a:rPr lang="en-US" smtClean="0"/>
            </a:br>
            <a:r>
              <a:rPr lang="en-US" smtClean="0"/>
              <a:t>Computational Linguistics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Lecture 5</a:t>
            </a:r>
          </a:p>
          <a:p>
            <a:pPr eaLnBrk="1" hangingPunct="1"/>
            <a:r>
              <a:rPr lang="en-US" dirty="0" smtClean="0"/>
              <a:t>Giuseppe </a:t>
            </a:r>
            <a:r>
              <a:rPr lang="en-US" dirty="0" err="1" smtClean="0"/>
              <a:t>Carenini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C6CF08D-8A97-4A69-9E7D-11CDAEA617FB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E6765-E2AC-47D8-B8F3-FECCAA9F387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Entropy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1828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Def1.</a:t>
            </a:r>
            <a:r>
              <a:rPr lang="en-US" smtClean="0"/>
              <a:t> Measure of uncertainty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Def2.</a:t>
            </a:r>
            <a:r>
              <a:rPr lang="en-US" smtClean="0"/>
              <a:t> Measure of the information that we need to resolve an uncertain situation</a:t>
            </a:r>
          </a:p>
        </p:txBody>
      </p:sp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838200" y="3733800"/>
            <a:ext cx="8077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800" b="1" dirty="0">
                <a:latin typeface="Comic Sans MS" pitchFamily="66" charset="0"/>
              </a:rPr>
              <a:t>Let </a:t>
            </a:r>
            <a:r>
              <a:rPr lang="en-US" sz="2800" dirty="0">
                <a:latin typeface="Comic Sans MS" pitchFamily="66" charset="0"/>
              </a:rPr>
              <a:t>p(x)=P(X=x);</a:t>
            </a:r>
            <a:r>
              <a:rPr lang="en-US" sz="2800" b="1" dirty="0">
                <a:latin typeface="Comic Sans MS" pitchFamily="66" charset="0"/>
              </a:rPr>
              <a:t> where </a:t>
            </a:r>
            <a:r>
              <a:rPr lang="en-US" sz="2800" dirty="0">
                <a:latin typeface="Comic Sans MS" pitchFamily="66" charset="0"/>
              </a:rPr>
              <a:t>x </a:t>
            </a:r>
            <a:r>
              <a:rPr lang="en-US" sz="2800" dirty="0">
                <a:latin typeface="Comic Sans MS" pitchFamily="66" charset="0"/>
                <a:sym typeface="Symbol" pitchFamily="18" charset="2"/>
              </a:rPr>
              <a:t> </a:t>
            </a:r>
            <a:r>
              <a:rPr lang="en-US" sz="2800" dirty="0">
                <a:latin typeface="+mn-lt"/>
                <a:sym typeface="Symbol" pitchFamily="18" charset="2"/>
              </a:rPr>
              <a:t>X</a:t>
            </a:r>
            <a:r>
              <a:rPr lang="en-US" sz="2800" dirty="0">
                <a:latin typeface="French Script MT" pitchFamily="66" charset="0"/>
                <a:sym typeface="Symbol" pitchFamily="18" charset="2"/>
              </a:rPr>
              <a:t>.</a:t>
            </a:r>
            <a:endParaRPr lang="en-US" sz="2800" dirty="0">
              <a:latin typeface="Comic Sans MS" pitchFamily="66" charset="0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800" dirty="0">
                <a:latin typeface="Comic Sans MS" pitchFamily="66" charset="0"/>
              </a:rPr>
              <a:t>H(p)= H(X)= - </a:t>
            </a:r>
            <a:r>
              <a:rPr lang="en-US" sz="2800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2800" baseline="-25000" dirty="0" err="1">
                <a:latin typeface="Comic Sans MS" pitchFamily="66" charset="0"/>
                <a:sym typeface="Symbol" pitchFamily="18" charset="2"/>
              </a:rPr>
              <a:t>x</a:t>
            </a:r>
            <a:r>
              <a:rPr lang="en-US" sz="2800" baseline="-25000" dirty="0" err="1">
                <a:latin typeface="+mn-lt"/>
                <a:sym typeface="Symbol" pitchFamily="18" charset="2"/>
              </a:rPr>
              <a:t>X</a:t>
            </a:r>
            <a:r>
              <a:rPr lang="en-US" sz="2800" dirty="0">
                <a:latin typeface="+mn-lt"/>
                <a:sym typeface="Symbol" pitchFamily="18" charset="2"/>
              </a:rPr>
              <a:t> </a:t>
            </a:r>
            <a:r>
              <a:rPr lang="en-US" sz="2800" dirty="0">
                <a:latin typeface="Comic Sans MS" pitchFamily="66" charset="0"/>
                <a:sym typeface="Symbol" pitchFamily="18" charset="2"/>
              </a:rPr>
              <a:t>p(x)log</a:t>
            </a:r>
            <a:r>
              <a:rPr lang="en-US" sz="2800" baseline="-25000" dirty="0">
                <a:latin typeface="Comic Sans MS" pitchFamily="66" charset="0"/>
                <a:sym typeface="Symbol" pitchFamily="18" charset="2"/>
              </a:rPr>
              <a:t>2</a:t>
            </a:r>
            <a:r>
              <a:rPr lang="en-US" sz="2800" dirty="0">
                <a:latin typeface="Comic Sans MS" pitchFamily="66" charset="0"/>
                <a:sym typeface="Symbol" pitchFamily="18" charset="2"/>
              </a:rPr>
              <a:t>p(x)</a:t>
            </a:r>
            <a:endParaRPr lang="en-US" sz="2800" b="1" dirty="0">
              <a:latin typeface="French Script MT" pitchFamily="66" charset="0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800" b="1" dirty="0">
                <a:latin typeface="Comic Sans MS" pitchFamily="66" charset="0"/>
              </a:rPr>
              <a:t>It is normally measured in bits</a:t>
            </a:r>
            <a:r>
              <a:rPr lang="en-US" sz="2400" b="1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476AC1-476E-4361-A1BA-6CD3DDFB1500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30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BABA1A-E920-4AA3-8A15-110034EA8EC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Model Evaluation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3048000" y="1600200"/>
          <a:ext cx="2743200" cy="696913"/>
        </p:xfrm>
        <a:graphic>
          <a:graphicData uri="http://schemas.openxmlformats.org/presentationml/2006/ole">
            <p:oleObj spid="_x0000_s3074" name="Equation" r:id="rId4" imgW="799920" imgH="20304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3048000" y="2819400"/>
          <a:ext cx="2743200" cy="696913"/>
        </p:xfrm>
        <a:graphic>
          <a:graphicData uri="http://schemas.openxmlformats.org/presentationml/2006/ole">
            <p:oleObj spid="_x0000_s3075" name="Equation" r:id="rId5" imgW="799920" imgH="203040" progId="Equation.3">
              <p:embed/>
            </p:oleObj>
          </a:graphicData>
        </a:graphic>
      </p:graphicFrame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2667000" y="990600"/>
            <a:ext cx="358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Actual distribution</a:t>
            </a:r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2667000" y="3657600"/>
            <a:ext cx="358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Our approximation</a:t>
            </a:r>
          </a:p>
        </p:txBody>
      </p:sp>
      <p:sp>
        <p:nvSpPr>
          <p:cNvPr id="3083" name="Rectangle 7"/>
          <p:cNvSpPr>
            <a:spLocks noChangeArrowheads="1"/>
          </p:cNvSpPr>
          <p:nvPr/>
        </p:nvSpPr>
        <p:spPr bwMode="auto">
          <a:xfrm>
            <a:off x="228600" y="2286000"/>
            <a:ext cx="358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How different?</a:t>
            </a:r>
          </a:p>
        </p:txBody>
      </p:sp>
      <p:sp>
        <p:nvSpPr>
          <p:cNvPr id="424968" name="Rectangle 8"/>
          <p:cNvSpPr>
            <a:spLocks noChangeArrowheads="1"/>
          </p:cNvSpPr>
          <p:nvPr/>
        </p:nvSpPr>
        <p:spPr bwMode="auto">
          <a:xfrm>
            <a:off x="838200" y="3962400"/>
            <a:ext cx="8305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b="1" dirty="0">
              <a:latin typeface="Comic Sans MS" pitchFamily="66" charset="0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200" b="1" dirty="0">
                <a:solidFill>
                  <a:schemeClr val="accent2"/>
                </a:solidFill>
                <a:latin typeface="Comic Sans MS" pitchFamily="66" charset="0"/>
              </a:rPr>
              <a:t>Relative Entropy (KL divergence) ?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200" b="1" dirty="0">
                <a:solidFill>
                  <a:schemeClr val="accent2"/>
                </a:solidFill>
                <a:latin typeface="Comic Sans MS" pitchFamily="66" charset="0"/>
              </a:rPr>
              <a:t>D(p||q)=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3600" b="1" dirty="0">
                <a:latin typeface="Comic Sans MS" pitchFamily="66" charset="0"/>
                <a:sym typeface="Symbol" pitchFamily="18" charset="2"/>
              </a:rPr>
              <a:t></a:t>
            </a:r>
            <a:r>
              <a:rPr lang="en-US" sz="3200" b="1" baseline="-25000" dirty="0" err="1">
                <a:latin typeface="Comic Sans MS" pitchFamily="66" charset="0"/>
                <a:sym typeface="Symbol" pitchFamily="18" charset="2"/>
              </a:rPr>
              <a:t>x</a:t>
            </a:r>
            <a:r>
              <a:rPr lang="en-US" sz="3200" b="1" baseline="-25000" dirty="0" err="1">
                <a:latin typeface="+mn-lt"/>
                <a:sym typeface="Symbol" pitchFamily="18" charset="2"/>
              </a:rPr>
              <a:t>X</a:t>
            </a:r>
            <a:r>
              <a:rPr lang="en-US" sz="3200" b="1" dirty="0">
                <a:latin typeface="French Script MT" pitchFamily="66" charset="0"/>
                <a:sym typeface="Symbol" pitchFamily="18" charset="2"/>
              </a:rPr>
              <a:t> </a:t>
            </a:r>
            <a:r>
              <a:rPr lang="en-US" sz="3200" b="1" dirty="0">
                <a:latin typeface="Comic Sans MS" pitchFamily="66" charset="0"/>
                <a:sym typeface="Symbol" pitchFamily="18" charset="2"/>
              </a:rPr>
              <a:t>p(x)log(p(x)/q(x))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503C53B-E496-4B9A-A778-1117C80916A7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410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1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7F36EA-68FB-48AC-B359-D5B839D9A00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4800600" cy="1143000"/>
          </a:xfrm>
        </p:spPr>
        <p:txBody>
          <a:bodyPr/>
          <a:lstStyle/>
          <a:p>
            <a:pPr eaLnBrk="1" hangingPunct="1"/>
            <a:r>
              <a:rPr lang="en-US" smtClean="0"/>
              <a:t>Entropy of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858838" y="1447800"/>
          <a:ext cx="5359400" cy="822325"/>
        </p:xfrm>
        <a:graphic>
          <a:graphicData uri="http://schemas.openxmlformats.org/presentationml/2006/ole">
            <p:oleObj spid="_x0000_s4098" name="Equation" r:id="rId4" imgW="2400120" imgH="36828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953000" y="533400"/>
          <a:ext cx="2895600" cy="646113"/>
        </p:xfrm>
        <a:graphic>
          <a:graphicData uri="http://schemas.openxmlformats.org/presentationml/2006/ole">
            <p:oleObj spid="_x0000_s4099" name="Equation" r:id="rId5" imgW="711000" imgH="20304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2209800"/>
            <a:ext cx="3841750" cy="881063"/>
            <a:chOff x="240" y="1392"/>
            <a:chExt cx="2420" cy="555"/>
          </a:xfrm>
        </p:grpSpPr>
        <p:sp>
          <p:nvSpPr>
            <p:cNvPr id="4119" name="Rectangle 6"/>
            <p:cNvSpPr>
              <a:spLocks noChangeArrowheads="1"/>
            </p:cNvSpPr>
            <p:nvPr/>
          </p:nvSpPr>
          <p:spPr bwMode="auto">
            <a:xfrm>
              <a:off x="240" y="1488"/>
              <a:ext cx="15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Entropy rate</a:t>
              </a:r>
            </a:p>
          </p:txBody>
        </p:sp>
        <p:graphicFrame>
          <p:nvGraphicFramePr>
            <p:cNvPr id="4102" name="Object 7"/>
            <p:cNvGraphicFramePr>
              <a:graphicFrameLocks noChangeAspect="1"/>
            </p:cNvGraphicFramePr>
            <p:nvPr/>
          </p:nvGraphicFramePr>
          <p:xfrm>
            <a:off x="1838" y="1392"/>
            <a:ext cx="822" cy="555"/>
          </p:xfrm>
          <a:graphic>
            <a:graphicData uri="http://schemas.openxmlformats.org/presentationml/2006/ole">
              <p:oleObj spid="_x0000_s4102" name="Equation" r:id="rId6" imgW="583920" imgH="393480" progId="Equation.3">
                <p:embed/>
              </p:oleObj>
            </a:graphicData>
          </a:graphic>
        </p:graphicFrame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81000" y="3048000"/>
            <a:ext cx="8304213" cy="993775"/>
            <a:chOff x="240" y="1920"/>
            <a:chExt cx="5231" cy="626"/>
          </a:xfrm>
        </p:grpSpPr>
        <p:graphicFrame>
          <p:nvGraphicFramePr>
            <p:cNvPr id="4101" name="Object 9"/>
            <p:cNvGraphicFramePr>
              <a:graphicFrameLocks noChangeAspect="1"/>
            </p:cNvGraphicFramePr>
            <p:nvPr/>
          </p:nvGraphicFramePr>
          <p:xfrm>
            <a:off x="2399" y="1920"/>
            <a:ext cx="3072" cy="626"/>
          </p:xfrm>
          <a:graphic>
            <a:graphicData uri="http://schemas.openxmlformats.org/presentationml/2006/ole">
              <p:oleObj spid="_x0000_s4101" name="Equation" r:id="rId7" imgW="2184120" imgH="444240" progId="Equation.3">
                <p:embed/>
              </p:oleObj>
            </a:graphicData>
          </a:graphic>
        </p:graphicFrame>
        <p:sp>
          <p:nvSpPr>
            <p:cNvPr id="4118" name="Rectangle 10"/>
            <p:cNvSpPr>
              <a:spLocks noChangeArrowheads="1"/>
            </p:cNvSpPr>
            <p:nvPr/>
          </p:nvSpPr>
          <p:spPr bwMode="auto">
            <a:xfrm>
              <a:off x="240" y="2064"/>
              <a:ext cx="21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Language Entropy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43000" y="4038600"/>
            <a:ext cx="7348538" cy="881063"/>
            <a:chOff x="720" y="2544"/>
            <a:chExt cx="4629" cy="555"/>
          </a:xfrm>
        </p:grpSpPr>
        <p:sp>
          <p:nvSpPr>
            <p:cNvPr id="4117" name="Rectangle 12"/>
            <p:cNvSpPr>
              <a:spLocks noChangeArrowheads="1"/>
            </p:cNvSpPr>
            <p:nvPr/>
          </p:nvSpPr>
          <p:spPr bwMode="auto">
            <a:xfrm>
              <a:off x="720" y="2640"/>
              <a:ext cx="28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Assumptions:</a:t>
              </a:r>
            </a:p>
            <a:p>
              <a:pPr marL="342900" indent="-342900">
                <a:lnSpc>
                  <a:spcPct val="80000"/>
                </a:lnSpc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ergodic and stationary </a:t>
              </a:r>
            </a:p>
          </p:txBody>
        </p:sp>
        <p:graphicFrame>
          <p:nvGraphicFramePr>
            <p:cNvPr id="4100" name="Object 13"/>
            <p:cNvGraphicFramePr>
              <a:graphicFrameLocks noChangeAspect="1"/>
            </p:cNvGraphicFramePr>
            <p:nvPr/>
          </p:nvGraphicFramePr>
          <p:xfrm>
            <a:off x="3134" y="2544"/>
            <a:ext cx="2215" cy="555"/>
          </p:xfrm>
          <a:graphic>
            <a:graphicData uri="http://schemas.openxmlformats.org/presentationml/2006/ole">
              <p:oleObj spid="_x0000_s4100" name="Equation" r:id="rId8" imgW="1574640" imgH="393480" progId="Equation.3">
                <p:embed/>
              </p:oleObj>
            </a:graphicData>
          </a:graphic>
        </p:graphicFrame>
      </p:grpSp>
      <p:sp>
        <p:nvSpPr>
          <p:cNvPr id="429070" name="Rectangle 14"/>
          <p:cNvSpPr>
            <a:spLocks noChangeArrowheads="1"/>
          </p:cNvSpPr>
          <p:nvPr/>
        </p:nvSpPr>
        <p:spPr bwMode="auto">
          <a:xfrm>
            <a:off x="457200" y="5105400"/>
            <a:ext cx="8305800" cy="990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Entropy can be computed by taking the average log probability of a looooong sample</a:t>
            </a:r>
          </a:p>
        </p:txBody>
      </p:sp>
      <p:sp>
        <p:nvSpPr>
          <p:cNvPr id="429071" name="Rectangle 15"/>
          <p:cNvSpPr>
            <a:spLocks noChangeArrowheads="1"/>
          </p:cNvSpPr>
          <p:nvPr/>
        </p:nvSpPr>
        <p:spPr bwMode="auto">
          <a:xfrm>
            <a:off x="152400" y="45720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 i="1">
                <a:latin typeface="Comic Sans MS" pitchFamily="66" charset="0"/>
              </a:rPr>
              <a:t>NL?</a:t>
            </a:r>
          </a:p>
        </p:txBody>
      </p:sp>
      <p:sp>
        <p:nvSpPr>
          <p:cNvPr id="4116" name="Rectangle 17"/>
          <p:cNvSpPr>
            <a:spLocks noChangeArrowheads="1"/>
          </p:cNvSpPr>
          <p:nvPr/>
        </p:nvSpPr>
        <p:spPr bwMode="auto">
          <a:xfrm>
            <a:off x="228600" y="38862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Shannon-McMillan-Breiman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70" grpId="0" animBg="1" autoUpdateAnimBg="0"/>
      <p:bldP spid="42907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061F662-A0F2-4024-81FC-DA1E37A6320B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51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1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745E49-3A52-43AA-A1F2-3452F0A4DCA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3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Cross-Entropy</a:t>
            </a:r>
            <a:endParaRPr lang="en-US" sz="3600" smtClean="0">
              <a:solidFill>
                <a:srgbClr val="A50021"/>
              </a:solidFill>
            </a:endParaRPr>
          </a:p>
        </p:txBody>
      </p:sp>
      <p:sp>
        <p:nvSpPr>
          <p:cNvPr id="5137" name="Rectangle 3"/>
          <p:cNvSpPr>
            <a:spLocks noChangeArrowheads="1"/>
          </p:cNvSpPr>
          <p:nvPr/>
        </p:nvSpPr>
        <p:spPr bwMode="auto">
          <a:xfrm>
            <a:off x="381000" y="9144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Between probability distribution P and another distribution Q (model for P)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447800" y="1981200"/>
          <a:ext cx="7239000" cy="831850"/>
        </p:xfrm>
        <a:graphic>
          <a:graphicData uri="http://schemas.openxmlformats.org/presentationml/2006/ole">
            <p:oleObj spid="_x0000_s5122" name="Equation" r:id="rId4" imgW="2984400" imgH="342720" progId="Equation.3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447800" y="2667000"/>
          <a:ext cx="2743200" cy="531813"/>
        </p:xfrm>
        <a:graphic>
          <a:graphicData uri="http://schemas.openxmlformats.org/presentationml/2006/ole">
            <p:oleObj spid="_x0000_s5123" name="Equation" r:id="rId5" imgW="1054080" imgH="203040" progId="Equation.3">
              <p:embed/>
            </p:oleObj>
          </a:graphicData>
        </a:graphic>
      </p:graphicFrame>
      <p:sp>
        <p:nvSpPr>
          <p:cNvPr id="431110" name="Rectangle 6"/>
          <p:cNvSpPr>
            <a:spLocks noChangeArrowheads="1"/>
          </p:cNvSpPr>
          <p:nvPr/>
        </p:nvSpPr>
        <p:spPr bwMode="auto">
          <a:xfrm>
            <a:off x="0" y="4953000"/>
            <a:ext cx="9144000" cy="1600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dirty="0">
                <a:latin typeface="Comic Sans MS" pitchFamily="66" charset="0"/>
              </a:rPr>
              <a:t>Between two models Q</a:t>
            </a:r>
            <a:r>
              <a:rPr lang="en-US" sz="2800" b="1" baseline="-25000" dirty="0">
                <a:latin typeface="Comic Sans MS" pitchFamily="66" charset="0"/>
              </a:rPr>
              <a:t>1</a:t>
            </a:r>
            <a:r>
              <a:rPr lang="en-US" sz="2800" b="1" dirty="0">
                <a:latin typeface="Comic Sans MS" pitchFamily="66" charset="0"/>
              </a:rPr>
              <a:t> and Q</a:t>
            </a:r>
            <a:r>
              <a:rPr lang="en-US" sz="2800" b="1" baseline="-25000" dirty="0">
                <a:latin typeface="Comic Sans MS" pitchFamily="66" charset="0"/>
              </a:rPr>
              <a:t>2</a:t>
            </a:r>
            <a:r>
              <a:rPr lang="en-US" sz="2800" b="1" dirty="0">
                <a:latin typeface="Comic Sans MS" pitchFamily="66" charset="0"/>
              </a:rPr>
              <a:t> the more accurate is the one with </a:t>
            </a:r>
            <a:r>
              <a:rPr lang="en-US" sz="2800" b="1" dirty="0">
                <a:solidFill>
                  <a:schemeClr val="accent6"/>
                </a:solidFill>
                <a:latin typeface="Comic Sans MS" pitchFamily="66" charset="0"/>
              </a:rPr>
              <a:t>higher</a:t>
            </a:r>
            <a:r>
              <a:rPr lang="en-US" sz="2800" b="1" dirty="0">
                <a:latin typeface="Comic Sans MS" pitchFamily="66" charset="0"/>
              </a:rPr>
              <a:t>       =&gt;</a:t>
            </a: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lower</a:t>
            </a:r>
            <a:r>
              <a:rPr lang="en-US" sz="2800" b="1" dirty="0">
                <a:latin typeface="Comic Sans MS" pitchFamily="66" charset="0"/>
              </a:rPr>
              <a:t> cross-entropy =&gt; </a:t>
            </a: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lower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3124200"/>
            <a:ext cx="8286750" cy="1819275"/>
            <a:chOff x="0" y="2064"/>
            <a:chExt cx="5220" cy="1146"/>
          </a:xfrm>
        </p:grpSpPr>
        <p:graphicFrame>
          <p:nvGraphicFramePr>
            <p:cNvPr id="5124" name="Object 8"/>
            <p:cNvGraphicFramePr>
              <a:graphicFrameLocks noChangeAspect="1"/>
            </p:cNvGraphicFramePr>
            <p:nvPr/>
          </p:nvGraphicFramePr>
          <p:xfrm>
            <a:off x="1596" y="2064"/>
            <a:ext cx="3624" cy="682"/>
          </p:xfrm>
          <a:graphic>
            <a:graphicData uri="http://schemas.openxmlformats.org/presentationml/2006/ole">
              <p:oleObj spid="_x0000_s5124" name="Equation" r:id="rId6" imgW="2361960" imgH="444240" progId="Equation.3">
                <p:embed/>
              </p:oleObj>
            </a:graphicData>
          </a:graphic>
        </p:graphicFrame>
        <p:graphicFrame>
          <p:nvGraphicFramePr>
            <p:cNvPr id="5125" name="Object 9"/>
            <p:cNvGraphicFramePr>
              <a:graphicFrameLocks noChangeAspect="1"/>
            </p:cNvGraphicFramePr>
            <p:nvPr/>
          </p:nvGraphicFramePr>
          <p:xfrm>
            <a:off x="1683" y="2630"/>
            <a:ext cx="2585" cy="580"/>
          </p:xfrm>
          <a:graphic>
            <a:graphicData uri="http://schemas.openxmlformats.org/presentationml/2006/ole">
              <p:oleObj spid="_x0000_s5125" name="Equation" r:id="rId7" imgW="1752480" imgH="393480" progId="Equation.3">
                <p:embed/>
              </p:oleObj>
            </a:graphicData>
          </a:graphic>
        </p:graphicFrame>
        <p:sp>
          <p:nvSpPr>
            <p:cNvPr id="5140" name="Rectangle 10"/>
            <p:cNvSpPr>
              <a:spLocks noChangeArrowheads="1"/>
            </p:cNvSpPr>
            <p:nvPr/>
          </p:nvSpPr>
          <p:spPr bwMode="auto">
            <a:xfrm>
              <a:off x="0" y="2208"/>
              <a:ext cx="134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Applied to Language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172200"/>
            <a:ext cx="1905000" cy="457200"/>
          </a:xfrm>
          <a:noFill/>
        </p:spPr>
        <p:txBody>
          <a:bodyPr/>
          <a:lstStyle/>
          <a:p>
            <a:fld id="{1DF84F93-5509-4AD8-ADE8-406D7B529F81}" type="datetime1">
              <a:rPr lang="en-US" smtClean="0"/>
              <a:pPr/>
              <a:t>1/18/2013</a:t>
            </a:fld>
            <a:endParaRPr lang="en-US"/>
          </a:p>
        </p:txBody>
      </p:sp>
      <p:sp>
        <p:nvSpPr>
          <p:cNvPr id="6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1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172200"/>
            <a:ext cx="1905000" cy="457200"/>
          </a:xfrm>
          <a:noFill/>
        </p:spPr>
        <p:txBody>
          <a:bodyPr/>
          <a:lstStyle/>
          <a:p>
            <a:fld id="{BD44E808-6281-4926-B844-3855957EA86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Model Evaluation: In practice</a:t>
            </a:r>
          </a:p>
        </p:txBody>
      </p:sp>
      <p:sp>
        <p:nvSpPr>
          <p:cNvPr id="6158" name="Rectangle 3"/>
          <p:cNvSpPr>
            <a:spLocks noChangeArrowheads="1"/>
          </p:cNvSpPr>
          <p:nvPr/>
        </p:nvSpPr>
        <p:spPr bwMode="auto">
          <a:xfrm>
            <a:off x="3581400" y="762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Corpus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159" name="Rectangle 4"/>
          <p:cNvSpPr>
            <a:spLocks noChangeArrowheads="1"/>
          </p:cNvSpPr>
          <p:nvPr/>
        </p:nvSpPr>
        <p:spPr bwMode="auto">
          <a:xfrm>
            <a:off x="228600" y="2057400"/>
            <a:ext cx="2895600" cy="685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Training Set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160" name="Rectangle 5"/>
          <p:cNvSpPr>
            <a:spLocks noChangeArrowheads="1"/>
          </p:cNvSpPr>
          <p:nvPr/>
        </p:nvSpPr>
        <p:spPr bwMode="auto">
          <a:xfrm>
            <a:off x="5562600" y="2133600"/>
            <a:ext cx="2362200" cy="685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Testing set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161" name="Line 6"/>
          <p:cNvSpPr>
            <a:spLocks noChangeShapeType="1"/>
          </p:cNvSpPr>
          <p:nvPr/>
        </p:nvSpPr>
        <p:spPr bwMode="auto">
          <a:xfrm flipH="1">
            <a:off x="2743200" y="1524000"/>
            <a:ext cx="1828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62" name="Line 7"/>
          <p:cNvSpPr>
            <a:spLocks noChangeShapeType="1"/>
          </p:cNvSpPr>
          <p:nvPr/>
        </p:nvSpPr>
        <p:spPr bwMode="auto">
          <a:xfrm>
            <a:off x="4800600" y="15240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63" name="Rectangle 8"/>
          <p:cNvSpPr>
            <a:spLocks noChangeArrowheads="1"/>
          </p:cNvSpPr>
          <p:nvPr/>
        </p:nvSpPr>
        <p:spPr bwMode="auto">
          <a:xfrm>
            <a:off x="3962400" y="17526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rgbClr val="008000"/>
                </a:solidFill>
                <a:latin typeface="Comic Sans MS" pitchFamily="66" charset="0"/>
              </a:rPr>
              <a:t>A</a:t>
            </a:r>
            <a:r>
              <a:rPr lang="en-US" sz="2800" i="1">
                <a:latin typeface="Comic Sans MS" pitchFamily="66" charset="0"/>
              </a:rPr>
              <a:t>:</a:t>
            </a:r>
            <a:r>
              <a:rPr lang="en-US" sz="2800" i="1" u="sng">
                <a:latin typeface="Comic Sans MS" pitchFamily="66" charset="0"/>
              </a:rPr>
              <a:t>split</a:t>
            </a:r>
          </a:p>
        </p:txBody>
      </p:sp>
      <p:sp>
        <p:nvSpPr>
          <p:cNvPr id="6164" name="Rectangle 9"/>
          <p:cNvSpPr>
            <a:spLocks noChangeArrowheads="1"/>
          </p:cNvSpPr>
          <p:nvPr/>
        </p:nvSpPr>
        <p:spPr bwMode="auto">
          <a:xfrm>
            <a:off x="0" y="31242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lang="en-US" sz="2800" i="1">
                <a:latin typeface="Comic Sans MS" pitchFamily="66" charset="0"/>
              </a:rPr>
              <a:t>:</a:t>
            </a:r>
            <a:r>
              <a:rPr lang="en-US" sz="2800" i="1" u="sng">
                <a:latin typeface="Comic Sans MS" pitchFamily="66" charset="0"/>
              </a:rPr>
              <a:t> train models</a:t>
            </a:r>
          </a:p>
        </p:txBody>
      </p:sp>
      <p:sp>
        <p:nvSpPr>
          <p:cNvPr id="6165" name="Rectangle 10"/>
          <p:cNvSpPr>
            <a:spLocks noChangeArrowheads="1"/>
          </p:cNvSpPr>
          <p:nvPr/>
        </p:nvSpPr>
        <p:spPr bwMode="auto">
          <a:xfrm>
            <a:off x="2667000" y="4038600"/>
            <a:ext cx="3657600" cy="685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Models: Q</a:t>
            </a:r>
            <a:r>
              <a:rPr lang="en-US" sz="3200" baseline="-2500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 and Q</a:t>
            </a:r>
            <a:r>
              <a:rPr lang="en-US" sz="2800" baseline="-25000">
                <a:solidFill>
                  <a:schemeClr val="accent2"/>
                </a:solidFill>
                <a:latin typeface="Comic Sans MS" pitchFamily="66" charset="0"/>
              </a:rPr>
              <a:t>2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166" name="Line 11"/>
          <p:cNvSpPr>
            <a:spLocks noChangeShapeType="1"/>
          </p:cNvSpPr>
          <p:nvPr/>
        </p:nvSpPr>
        <p:spPr bwMode="auto">
          <a:xfrm>
            <a:off x="1828800" y="2743200"/>
            <a:ext cx="2133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67" name="Rectangle 12"/>
          <p:cNvSpPr>
            <a:spLocks noChangeArrowheads="1"/>
          </p:cNvSpPr>
          <p:nvPr/>
        </p:nvSpPr>
        <p:spPr bwMode="auto">
          <a:xfrm>
            <a:off x="5943600" y="32004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rgbClr val="008000"/>
                </a:solidFill>
                <a:latin typeface="Comic Sans MS" pitchFamily="66" charset="0"/>
              </a:rPr>
              <a:t>C</a:t>
            </a:r>
            <a:r>
              <a:rPr lang="en-US" sz="2800" i="1">
                <a:latin typeface="Comic Sans MS" pitchFamily="66" charset="0"/>
              </a:rPr>
              <a:t>:</a:t>
            </a:r>
            <a:r>
              <a:rPr lang="en-US" sz="2800" i="1" u="sng">
                <a:latin typeface="Comic Sans MS" pitchFamily="66" charset="0"/>
              </a:rPr>
              <a:t>Apply models</a:t>
            </a:r>
            <a:endParaRPr lang="en-US" sz="2800" i="1">
              <a:latin typeface="Comic Sans MS" pitchFamily="66" charset="0"/>
            </a:endParaRPr>
          </a:p>
        </p:txBody>
      </p:sp>
      <p:sp>
        <p:nvSpPr>
          <p:cNvPr id="6168" name="Line 13"/>
          <p:cNvSpPr>
            <a:spLocks noChangeShapeType="1"/>
          </p:cNvSpPr>
          <p:nvPr/>
        </p:nvSpPr>
        <p:spPr bwMode="auto">
          <a:xfrm flipV="1">
            <a:off x="4876800" y="2819400"/>
            <a:ext cx="2133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69" name="Rectangle 14"/>
          <p:cNvSpPr>
            <a:spLocks noChangeArrowheads="1"/>
          </p:cNvSpPr>
          <p:nvPr/>
        </p:nvSpPr>
        <p:spPr bwMode="auto">
          <a:xfrm>
            <a:off x="152400" y="3657600"/>
            <a:ext cx="426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counting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frequencies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smoothing</a:t>
            </a:r>
          </a:p>
        </p:txBody>
      </p:sp>
      <p:sp>
        <p:nvSpPr>
          <p:cNvPr id="6170" name="Rectangle 15"/>
          <p:cNvSpPr>
            <a:spLocks noChangeArrowheads="1"/>
          </p:cNvSpPr>
          <p:nvPr/>
        </p:nvSpPr>
        <p:spPr bwMode="auto">
          <a:xfrm>
            <a:off x="6172200" y="36576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Compare cross-</a:t>
            </a:r>
            <a:r>
              <a:rPr lang="en-US" sz="2800" b="1" i="1">
                <a:latin typeface="Comic Sans MS" pitchFamily="66" charset="0"/>
              </a:rPr>
              <a:t>perplexities</a:t>
            </a:r>
            <a:endParaRPr lang="en-US" sz="2800" i="1">
              <a:latin typeface="Comic Sans MS" pitchFamily="66" charset="0"/>
            </a:endParaRP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8029575" y="2209800"/>
          <a:ext cx="476250" cy="534988"/>
        </p:xfrm>
        <a:graphic>
          <a:graphicData uri="http://schemas.openxmlformats.org/presentationml/2006/ole">
            <p:oleObj spid="_x0000_s6146" name="Equation" r:id="rId4" imgW="203040" imgH="228600" progId="Equation.3">
              <p:embed/>
            </p:oleObj>
          </a:graphicData>
        </a:graphic>
      </p:graphicFrame>
      <p:graphicFrame>
        <p:nvGraphicFramePr>
          <p:cNvPr id="6147" name="Object 16"/>
          <p:cNvGraphicFramePr>
            <a:graphicFrameLocks noChangeAspect="1"/>
          </p:cNvGraphicFramePr>
          <p:nvPr/>
        </p:nvGraphicFramePr>
        <p:xfrm>
          <a:off x="5486400" y="5105400"/>
          <a:ext cx="3311525" cy="747713"/>
        </p:xfrm>
        <a:graphic>
          <a:graphicData uri="http://schemas.openxmlformats.org/presentationml/2006/ole">
            <p:oleObj spid="_x0000_s6147" name="Equation" r:id="rId5" imgW="1028520" imgH="228600" progId="Equation.3">
              <p:embed/>
            </p:oleObj>
          </a:graphicData>
        </a:graphic>
      </p:graphicFrame>
      <p:graphicFrame>
        <p:nvGraphicFramePr>
          <p:cNvPr id="606212" name="Object 4"/>
          <p:cNvGraphicFramePr>
            <a:graphicFrameLocks noChangeAspect="1"/>
          </p:cNvGraphicFramePr>
          <p:nvPr/>
        </p:nvGraphicFramePr>
        <p:xfrm>
          <a:off x="1371600" y="5257800"/>
          <a:ext cx="2895600" cy="741363"/>
        </p:xfrm>
        <a:graphic>
          <a:graphicData uri="http://schemas.openxmlformats.org/presentationml/2006/ole">
            <p:oleObj spid="_x0000_s6148" name="Equation" r:id="rId6" imgW="1536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172200"/>
            <a:ext cx="1905000" cy="457200"/>
          </a:xfrm>
          <a:noFill/>
        </p:spPr>
        <p:txBody>
          <a:bodyPr/>
          <a:lstStyle/>
          <a:p>
            <a:fld id="{BC4FCD31-53BF-4E20-BB89-8F7BF3FEC43C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7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20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172200"/>
            <a:ext cx="1905000" cy="457200"/>
          </a:xfrm>
          <a:noFill/>
        </p:spPr>
        <p:txBody>
          <a:bodyPr/>
          <a:lstStyle/>
          <a:p>
            <a:fld id="{3B3025AD-7D1E-4361-94AB-3250C641DDD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2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smtClean="0"/>
              <a:t>k-fold cross validation and t-test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0" y="9144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solidFill>
                  <a:schemeClr val="tx2"/>
                </a:solidFill>
                <a:latin typeface="+mn-lt"/>
              </a:rPr>
              <a:t>Randomly divide the corpus in </a:t>
            </a:r>
            <a:r>
              <a:rPr lang="en-US" sz="3200" b="1" kern="0" dirty="0">
                <a:solidFill>
                  <a:schemeClr val="accent2"/>
                </a:solidFill>
                <a:latin typeface="+mn-lt"/>
              </a:rPr>
              <a:t>k subsets </a:t>
            </a:r>
            <a:r>
              <a:rPr lang="en-US" sz="3200" b="1" kern="0" dirty="0">
                <a:solidFill>
                  <a:schemeClr val="tx2"/>
                </a:solidFill>
                <a:latin typeface="+mn-lt"/>
              </a:rPr>
              <a:t>of equal size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solidFill>
                  <a:schemeClr val="tx2"/>
                </a:solidFill>
                <a:latin typeface="+mn-lt"/>
              </a:rPr>
              <a:t>Use each     for testing (all the other for training)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chemeClr val="tx2"/>
                </a:solidFill>
                <a:latin typeface="+mn-lt"/>
              </a:rPr>
              <a:t>In practice you do k times what we saw in previous slide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solidFill>
                  <a:schemeClr val="tx2"/>
                </a:solidFill>
                <a:latin typeface="+mn-lt"/>
              </a:rPr>
              <a:t>Now for each model you have k perplexities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solidFill>
                  <a:schemeClr val="tx2"/>
                </a:solidFill>
                <a:latin typeface="+mn-lt"/>
              </a:rPr>
              <a:t>Compare average models perplexities with t-test    </a:t>
            </a:r>
            <a:endParaRPr lang="en-US" sz="28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D6AC5AC-5CC4-4388-8F53-74C8C82851D9}" type="datetime1">
              <a:rPr lang="en-US" smtClean="0"/>
              <a:pPr/>
              <a:t>1/18/2013</a:t>
            </a:fld>
            <a:endParaRPr lang="en-US"/>
          </a:p>
        </p:txBody>
      </p:sp>
      <p:sp>
        <p:nvSpPr>
          <p:cNvPr id="256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56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42D5FF-A315-4446-B590-DEFE0BD2F83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Jan 22</a:t>
            </a:r>
            <a:endParaRPr 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 sz="3200" smtClean="0"/>
              <a:t>Language Model evaluation</a:t>
            </a:r>
          </a:p>
          <a:p>
            <a:pPr eaLnBrk="1" hangingPunct="1"/>
            <a:r>
              <a:rPr lang="en-US" sz="3200" smtClean="0">
                <a:solidFill>
                  <a:schemeClr val="accent2"/>
                </a:solidFill>
              </a:rPr>
              <a:t>Markov Models</a:t>
            </a:r>
          </a:p>
          <a:p>
            <a:pPr eaLnBrk="1" hangingPunct="1"/>
            <a:r>
              <a:rPr lang="en-US" sz="3200" smtClean="0"/>
              <a:t>POS tagging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03F49C7-56C7-4A3B-9B3A-17E0EA5C9375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BE4442-D63F-4E78-BCFF-CF38A664DB0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467600" cy="990600"/>
          </a:xfrm>
        </p:spPr>
        <p:txBody>
          <a:bodyPr/>
          <a:lstStyle/>
          <a:p>
            <a:pPr eaLnBrk="1" hangingPunct="1"/>
            <a:r>
              <a:rPr lang="en-US" smtClean="0"/>
              <a:t>Example of a Markov Chain</a:t>
            </a:r>
          </a:p>
        </p:txBody>
      </p:sp>
      <p:grpSp>
        <p:nvGrpSpPr>
          <p:cNvPr id="26630" name="Group 43"/>
          <p:cNvGrpSpPr>
            <a:grpSpLocks/>
          </p:cNvGrpSpPr>
          <p:nvPr/>
        </p:nvGrpSpPr>
        <p:grpSpPr bwMode="auto">
          <a:xfrm>
            <a:off x="1295400" y="1066800"/>
            <a:ext cx="6324600" cy="4154488"/>
            <a:chOff x="1355725" y="1641475"/>
            <a:chExt cx="6661150" cy="4497106"/>
          </a:xfrm>
        </p:grpSpPr>
        <p:sp>
          <p:nvSpPr>
            <p:cNvPr id="26631" name="Oval 3"/>
            <p:cNvSpPr>
              <a:spLocks noChangeArrowheads="1"/>
            </p:cNvSpPr>
            <p:nvPr/>
          </p:nvSpPr>
          <p:spPr bwMode="auto">
            <a:xfrm>
              <a:off x="4648200" y="24384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Oval 4"/>
            <p:cNvSpPr>
              <a:spLocks noChangeArrowheads="1"/>
            </p:cNvSpPr>
            <p:nvPr/>
          </p:nvSpPr>
          <p:spPr bwMode="auto">
            <a:xfrm>
              <a:off x="6705600" y="25908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Oval 5"/>
            <p:cNvSpPr>
              <a:spLocks noChangeArrowheads="1"/>
            </p:cNvSpPr>
            <p:nvPr/>
          </p:nvSpPr>
          <p:spPr bwMode="auto">
            <a:xfrm>
              <a:off x="2057400" y="26670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6"/>
            <p:cNvSpPr>
              <a:spLocks noChangeArrowheads="1"/>
            </p:cNvSpPr>
            <p:nvPr/>
          </p:nvSpPr>
          <p:spPr bwMode="auto">
            <a:xfrm>
              <a:off x="2209800" y="4267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7"/>
            <p:cNvSpPr>
              <a:spLocks noChangeArrowheads="1"/>
            </p:cNvSpPr>
            <p:nvPr/>
          </p:nvSpPr>
          <p:spPr bwMode="auto">
            <a:xfrm>
              <a:off x="4724400" y="4267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Oval 8"/>
            <p:cNvSpPr>
              <a:spLocks noChangeArrowheads="1"/>
            </p:cNvSpPr>
            <p:nvPr/>
          </p:nvSpPr>
          <p:spPr bwMode="auto">
            <a:xfrm>
              <a:off x="6705600" y="44196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Freeform 9"/>
            <p:cNvSpPr>
              <a:spLocks/>
            </p:cNvSpPr>
            <p:nvPr/>
          </p:nvSpPr>
          <p:spPr bwMode="auto">
            <a:xfrm>
              <a:off x="1498600" y="2971800"/>
              <a:ext cx="635000" cy="1600200"/>
            </a:xfrm>
            <a:custGeom>
              <a:avLst/>
              <a:gdLst>
                <a:gd name="T0" fmla="*/ 2147483647 w 400"/>
                <a:gd name="T1" fmla="*/ 0 h 1008"/>
                <a:gd name="T2" fmla="*/ 2147483647 w 400"/>
                <a:gd name="T3" fmla="*/ 2147483647 h 1008"/>
                <a:gd name="T4" fmla="*/ 2147483647 w 400"/>
                <a:gd name="T5" fmla="*/ 2147483647 h 1008"/>
                <a:gd name="T6" fmla="*/ 0 60000 65536"/>
                <a:gd name="T7" fmla="*/ 0 60000 65536"/>
                <a:gd name="T8" fmla="*/ 0 60000 65536"/>
                <a:gd name="T9" fmla="*/ 0 w 400"/>
                <a:gd name="T10" fmla="*/ 0 h 1008"/>
                <a:gd name="T11" fmla="*/ 400 w 400"/>
                <a:gd name="T12" fmla="*/ 1008 h 10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0" h="1008">
                  <a:moveTo>
                    <a:pt x="304" y="0"/>
                  </a:moveTo>
                  <a:cubicBezTo>
                    <a:pt x="152" y="60"/>
                    <a:pt x="0" y="120"/>
                    <a:pt x="16" y="288"/>
                  </a:cubicBezTo>
                  <a:cubicBezTo>
                    <a:pt x="32" y="456"/>
                    <a:pt x="216" y="732"/>
                    <a:pt x="400" y="10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38" name="Freeform 10"/>
            <p:cNvSpPr>
              <a:spLocks/>
            </p:cNvSpPr>
            <p:nvPr/>
          </p:nvSpPr>
          <p:spPr bwMode="auto">
            <a:xfrm>
              <a:off x="5181600" y="5029200"/>
              <a:ext cx="457200" cy="8382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39" name="Freeform 11"/>
            <p:cNvSpPr>
              <a:spLocks/>
            </p:cNvSpPr>
            <p:nvPr/>
          </p:nvSpPr>
          <p:spPr bwMode="auto">
            <a:xfrm>
              <a:off x="5105400" y="3200400"/>
              <a:ext cx="317500" cy="1066800"/>
            </a:xfrm>
            <a:custGeom>
              <a:avLst/>
              <a:gdLst>
                <a:gd name="T0" fmla="*/ 2147483647 w 200"/>
                <a:gd name="T1" fmla="*/ 2147483647 h 672"/>
                <a:gd name="T2" fmla="*/ 2147483647 w 200"/>
                <a:gd name="T3" fmla="*/ 2147483647 h 672"/>
                <a:gd name="T4" fmla="*/ 0 w 200"/>
                <a:gd name="T5" fmla="*/ 0 h 672"/>
                <a:gd name="T6" fmla="*/ 0 60000 65536"/>
                <a:gd name="T7" fmla="*/ 0 60000 65536"/>
                <a:gd name="T8" fmla="*/ 0 60000 65536"/>
                <a:gd name="T9" fmla="*/ 0 w 200"/>
                <a:gd name="T10" fmla="*/ 0 h 672"/>
                <a:gd name="T11" fmla="*/ 200 w 20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672">
                  <a:moveTo>
                    <a:pt x="48" y="672"/>
                  </a:moveTo>
                  <a:cubicBezTo>
                    <a:pt x="124" y="584"/>
                    <a:pt x="200" y="496"/>
                    <a:pt x="192" y="384"/>
                  </a:cubicBezTo>
                  <a:cubicBezTo>
                    <a:pt x="184" y="272"/>
                    <a:pt x="92" y="13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0" name="Freeform 12"/>
            <p:cNvSpPr>
              <a:spLocks/>
            </p:cNvSpPr>
            <p:nvPr/>
          </p:nvSpPr>
          <p:spPr bwMode="auto">
            <a:xfrm>
              <a:off x="4622800" y="20320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1" name="Freeform 13"/>
            <p:cNvSpPr>
              <a:spLocks/>
            </p:cNvSpPr>
            <p:nvPr/>
          </p:nvSpPr>
          <p:spPr bwMode="auto">
            <a:xfrm>
              <a:off x="5257800" y="2971800"/>
              <a:ext cx="1447800" cy="431800"/>
            </a:xfrm>
            <a:custGeom>
              <a:avLst/>
              <a:gdLst>
                <a:gd name="T0" fmla="*/ 0 w 912"/>
                <a:gd name="T1" fmla="*/ 0 h 272"/>
                <a:gd name="T2" fmla="*/ 2147483647 w 912"/>
                <a:gd name="T3" fmla="*/ 2147483647 h 272"/>
                <a:gd name="T4" fmla="*/ 2147483647 w 912"/>
                <a:gd name="T5" fmla="*/ 2147483647 h 272"/>
                <a:gd name="T6" fmla="*/ 0 60000 65536"/>
                <a:gd name="T7" fmla="*/ 0 60000 65536"/>
                <a:gd name="T8" fmla="*/ 0 60000 65536"/>
                <a:gd name="T9" fmla="*/ 0 w 912"/>
                <a:gd name="T10" fmla="*/ 0 h 272"/>
                <a:gd name="T11" fmla="*/ 912 w 912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72">
                  <a:moveTo>
                    <a:pt x="0" y="0"/>
                  </a:moveTo>
                  <a:cubicBezTo>
                    <a:pt x="116" y="104"/>
                    <a:pt x="232" y="208"/>
                    <a:pt x="384" y="240"/>
                  </a:cubicBezTo>
                  <a:cubicBezTo>
                    <a:pt x="536" y="272"/>
                    <a:pt x="724" y="232"/>
                    <a:pt x="912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2" name="Line 14"/>
            <p:cNvSpPr>
              <a:spLocks noChangeShapeType="1"/>
            </p:cNvSpPr>
            <p:nvPr/>
          </p:nvSpPr>
          <p:spPr bwMode="auto">
            <a:xfrm flipH="1" flipV="1">
              <a:off x="2743200" y="3276600"/>
              <a:ext cx="19812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3" name="Freeform 15"/>
            <p:cNvSpPr>
              <a:spLocks/>
            </p:cNvSpPr>
            <p:nvPr/>
          </p:nvSpPr>
          <p:spPr bwMode="auto">
            <a:xfrm>
              <a:off x="2895600" y="4495800"/>
              <a:ext cx="1752600" cy="152400"/>
            </a:xfrm>
            <a:custGeom>
              <a:avLst/>
              <a:gdLst>
                <a:gd name="T0" fmla="*/ 0 w 1104"/>
                <a:gd name="T1" fmla="*/ 2147483647 h 96"/>
                <a:gd name="T2" fmla="*/ 2147483647 w 1104"/>
                <a:gd name="T3" fmla="*/ 0 h 96"/>
                <a:gd name="T4" fmla="*/ 2147483647 w 1104"/>
                <a:gd name="T5" fmla="*/ 2147483647 h 96"/>
                <a:gd name="T6" fmla="*/ 0 60000 65536"/>
                <a:gd name="T7" fmla="*/ 0 60000 65536"/>
                <a:gd name="T8" fmla="*/ 0 60000 65536"/>
                <a:gd name="T9" fmla="*/ 0 w 1104"/>
                <a:gd name="T10" fmla="*/ 0 h 96"/>
                <a:gd name="T11" fmla="*/ 1104 w 110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4" h="96">
                  <a:moveTo>
                    <a:pt x="0" y="96"/>
                  </a:moveTo>
                  <a:cubicBezTo>
                    <a:pt x="148" y="48"/>
                    <a:pt x="296" y="0"/>
                    <a:pt x="480" y="0"/>
                  </a:cubicBezTo>
                  <a:cubicBezTo>
                    <a:pt x="664" y="0"/>
                    <a:pt x="884" y="48"/>
                    <a:pt x="110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4" name="Freeform 16"/>
            <p:cNvSpPr>
              <a:spLocks/>
            </p:cNvSpPr>
            <p:nvPr/>
          </p:nvSpPr>
          <p:spPr bwMode="auto">
            <a:xfrm>
              <a:off x="6629400" y="22098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5" name="Freeform 17"/>
            <p:cNvSpPr>
              <a:spLocks/>
            </p:cNvSpPr>
            <p:nvPr/>
          </p:nvSpPr>
          <p:spPr bwMode="auto">
            <a:xfrm>
              <a:off x="7239000" y="3200400"/>
              <a:ext cx="406400" cy="1295400"/>
            </a:xfrm>
            <a:custGeom>
              <a:avLst/>
              <a:gdLst>
                <a:gd name="T0" fmla="*/ 0 w 256"/>
                <a:gd name="T1" fmla="*/ 2147483647 h 816"/>
                <a:gd name="T2" fmla="*/ 2147483647 w 256"/>
                <a:gd name="T3" fmla="*/ 2147483647 h 816"/>
                <a:gd name="T4" fmla="*/ 2147483647 w 256"/>
                <a:gd name="T5" fmla="*/ 0 h 816"/>
                <a:gd name="T6" fmla="*/ 0 60000 65536"/>
                <a:gd name="T7" fmla="*/ 0 60000 65536"/>
                <a:gd name="T8" fmla="*/ 0 60000 65536"/>
                <a:gd name="T9" fmla="*/ 0 w 256"/>
                <a:gd name="T10" fmla="*/ 0 h 816"/>
                <a:gd name="T11" fmla="*/ 256 w 25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" h="816">
                  <a:moveTo>
                    <a:pt x="0" y="816"/>
                  </a:moveTo>
                  <a:cubicBezTo>
                    <a:pt x="112" y="692"/>
                    <a:pt x="224" y="568"/>
                    <a:pt x="240" y="432"/>
                  </a:cubicBezTo>
                  <a:cubicBezTo>
                    <a:pt x="256" y="296"/>
                    <a:pt x="176" y="14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6" name="Freeform 18"/>
            <p:cNvSpPr>
              <a:spLocks/>
            </p:cNvSpPr>
            <p:nvPr/>
          </p:nvSpPr>
          <p:spPr bwMode="auto">
            <a:xfrm>
              <a:off x="5410200" y="4330700"/>
              <a:ext cx="1295400" cy="165100"/>
            </a:xfrm>
            <a:custGeom>
              <a:avLst/>
              <a:gdLst>
                <a:gd name="T0" fmla="*/ 0 w 816"/>
                <a:gd name="T1" fmla="*/ 2147483647 h 104"/>
                <a:gd name="T2" fmla="*/ 2147483647 w 816"/>
                <a:gd name="T3" fmla="*/ 2147483647 h 104"/>
                <a:gd name="T4" fmla="*/ 2147483647 w 816"/>
                <a:gd name="T5" fmla="*/ 2147483647 h 104"/>
                <a:gd name="T6" fmla="*/ 2147483647 w 816"/>
                <a:gd name="T7" fmla="*/ 2147483647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04"/>
                <a:gd name="T14" fmla="*/ 816 w 81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04">
                  <a:moveTo>
                    <a:pt x="0" y="104"/>
                  </a:moveTo>
                  <a:cubicBezTo>
                    <a:pt x="40" y="88"/>
                    <a:pt x="80" y="72"/>
                    <a:pt x="144" y="56"/>
                  </a:cubicBezTo>
                  <a:cubicBezTo>
                    <a:pt x="208" y="40"/>
                    <a:pt x="272" y="0"/>
                    <a:pt x="384" y="8"/>
                  </a:cubicBezTo>
                  <a:cubicBezTo>
                    <a:pt x="496" y="16"/>
                    <a:pt x="656" y="60"/>
                    <a:pt x="816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7" name="Freeform 19"/>
            <p:cNvSpPr>
              <a:spLocks/>
            </p:cNvSpPr>
            <p:nvPr/>
          </p:nvSpPr>
          <p:spPr bwMode="auto">
            <a:xfrm>
              <a:off x="5410200" y="4876800"/>
              <a:ext cx="1295400" cy="241300"/>
            </a:xfrm>
            <a:custGeom>
              <a:avLst/>
              <a:gdLst>
                <a:gd name="T0" fmla="*/ 2147483647 w 816"/>
                <a:gd name="T1" fmla="*/ 2147483647 h 152"/>
                <a:gd name="T2" fmla="*/ 2147483647 w 816"/>
                <a:gd name="T3" fmla="*/ 2147483647 h 152"/>
                <a:gd name="T4" fmla="*/ 0 w 816"/>
                <a:gd name="T5" fmla="*/ 0 h 152"/>
                <a:gd name="T6" fmla="*/ 0 60000 65536"/>
                <a:gd name="T7" fmla="*/ 0 60000 65536"/>
                <a:gd name="T8" fmla="*/ 0 60000 65536"/>
                <a:gd name="T9" fmla="*/ 0 w 816"/>
                <a:gd name="T10" fmla="*/ 0 h 152"/>
                <a:gd name="T11" fmla="*/ 816 w 816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52">
                  <a:moveTo>
                    <a:pt x="816" y="48"/>
                  </a:moveTo>
                  <a:cubicBezTo>
                    <a:pt x="740" y="100"/>
                    <a:pt x="664" y="152"/>
                    <a:pt x="528" y="144"/>
                  </a:cubicBezTo>
                  <a:cubicBezTo>
                    <a:pt x="392" y="136"/>
                    <a:pt x="196" y="6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48" name="Text Box 20"/>
            <p:cNvSpPr txBox="1">
              <a:spLocks noChangeArrowheads="1"/>
            </p:cNvSpPr>
            <p:nvPr/>
          </p:nvSpPr>
          <p:spPr bwMode="auto">
            <a:xfrm>
              <a:off x="1355725" y="36988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26649" name="Text Box 21"/>
            <p:cNvSpPr txBox="1">
              <a:spLocks noChangeArrowheads="1"/>
            </p:cNvSpPr>
            <p:nvPr/>
          </p:nvSpPr>
          <p:spPr bwMode="auto">
            <a:xfrm>
              <a:off x="3565525" y="32416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.4</a:t>
              </a:r>
            </a:p>
          </p:txBody>
        </p:sp>
        <p:sp>
          <p:nvSpPr>
            <p:cNvPr id="26650" name="Text Box 22"/>
            <p:cNvSpPr txBox="1">
              <a:spLocks noChangeArrowheads="1"/>
            </p:cNvSpPr>
            <p:nvPr/>
          </p:nvSpPr>
          <p:spPr bwMode="auto">
            <a:xfrm>
              <a:off x="3260725" y="45370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26651" name="Text Box 23"/>
            <p:cNvSpPr txBox="1">
              <a:spLocks noChangeArrowheads="1"/>
            </p:cNvSpPr>
            <p:nvPr/>
          </p:nvSpPr>
          <p:spPr bwMode="auto">
            <a:xfrm>
              <a:off x="4860925" y="36226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.3</a:t>
              </a:r>
            </a:p>
          </p:txBody>
        </p:sp>
        <p:sp>
          <p:nvSpPr>
            <p:cNvPr id="26652" name="Text Box 24"/>
            <p:cNvSpPr txBox="1">
              <a:spLocks noChangeArrowheads="1"/>
            </p:cNvSpPr>
            <p:nvPr/>
          </p:nvSpPr>
          <p:spPr bwMode="auto">
            <a:xfrm>
              <a:off x="5851525" y="38512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.3</a:t>
              </a:r>
            </a:p>
          </p:txBody>
        </p:sp>
        <p:sp>
          <p:nvSpPr>
            <p:cNvPr id="26653" name="Text Box 25"/>
            <p:cNvSpPr txBox="1">
              <a:spLocks noChangeArrowheads="1"/>
            </p:cNvSpPr>
            <p:nvPr/>
          </p:nvSpPr>
          <p:spPr bwMode="auto">
            <a:xfrm>
              <a:off x="5699125" y="27844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.4</a:t>
              </a:r>
            </a:p>
          </p:txBody>
        </p:sp>
        <p:sp>
          <p:nvSpPr>
            <p:cNvPr id="26654" name="Text Box 26"/>
            <p:cNvSpPr txBox="1">
              <a:spLocks noChangeArrowheads="1"/>
            </p:cNvSpPr>
            <p:nvPr/>
          </p:nvSpPr>
          <p:spPr bwMode="auto">
            <a:xfrm>
              <a:off x="4784725" y="16414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.6</a:t>
              </a:r>
            </a:p>
          </p:txBody>
        </p:sp>
        <p:sp>
          <p:nvSpPr>
            <p:cNvPr id="26655" name="Text Box 27"/>
            <p:cNvSpPr txBox="1">
              <a:spLocks noChangeArrowheads="1"/>
            </p:cNvSpPr>
            <p:nvPr/>
          </p:nvSpPr>
          <p:spPr bwMode="auto">
            <a:xfrm>
              <a:off x="6842125" y="17938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26656" name="Text Box 28"/>
            <p:cNvSpPr txBox="1">
              <a:spLocks noChangeArrowheads="1"/>
            </p:cNvSpPr>
            <p:nvPr/>
          </p:nvSpPr>
          <p:spPr bwMode="auto">
            <a:xfrm>
              <a:off x="7604125" y="36226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.6</a:t>
              </a:r>
            </a:p>
          </p:txBody>
        </p:sp>
        <p:sp>
          <p:nvSpPr>
            <p:cNvPr id="26657" name="Text Box 29"/>
            <p:cNvSpPr txBox="1">
              <a:spLocks noChangeArrowheads="1"/>
            </p:cNvSpPr>
            <p:nvPr/>
          </p:nvSpPr>
          <p:spPr bwMode="auto">
            <a:xfrm>
              <a:off x="5851525" y="49942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.4</a:t>
              </a:r>
            </a:p>
          </p:txBody>
        </p:sp>
        <p:sp>
          <p:nvSpPr>
            <p:cNvPr id="26658" name="Text Box 30"/>
            <p:cNvSpPr txBox="1">
              <a:spLocks noChangeArrowheads="1"/>
            </p:cNvSpPr>
            <p:nvPr/>
          </p:nvSpPr>
          <p:spPr bwMode="auto">
            <a:xfrm>
              <a:off x="4953000" y="4419600"/>
              <a:ext cx="2682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t</a:t>
              </a:r>
            </a:p>
          </p:txBody>
        </p:sp>
        <p:sp>
          <p:nvSpPr>
            <p:cNvPr id="26659" name="Text Box 31"/>
            <p:cNvSpPr txBox="1">
              <a:spLocks noChangeArrowheads="1"/>
            </p:cNvSpPr>
            <p:nvPr/>
          </p:nvSpPr>
          <p:spPr bwMode="auto">
            <a:xfrm>
              <a:off x="2362200" y="4419600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e</a:t>
              </a:r>
            </a:p>
          </p:txBody>
        </p:sp>
        <p:sp>
          <p:nvSpPr>
            <p:cNvPr id="26660" name="Text Box 32"/>
            <p:cNvSpPr txBox="1">
              <a:spLocks noChangeArrowheads="1"/>
            </p:cNvSpPr>
            <p:nvPr/>
          </p:nvSpPr>
          <p:spPr bwMode="auto">
            <a:xfrm>
              <a:off x="2209800" y="27432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h</a:t>
              </a:r>
            </a:p>
          </p:txBody>
        </p:sp>
        <p:sp>
          <p:nvSpPr>
            <p:cNvPr id="26661" name="Text Box 33"/>
            <p:cNvSpPr txBox="1">
              <a:spLocks noChangeArrowheads="1"/>
            </p:cNvSpPr>
            <p:nvPr/>
          </p:nvSpPr>
          <p:spPr bwMode="auto">
            <a:xfrm>
              <a:off x="4784725" y="2555875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26662" name="Text Box 34"/>
            <p:cNvSpPr txBox="1">
              <a:spLocks noChangeArrowheads="1"/>
            </p:cNvSpPr>
            <p:nvPr/>
          </p:nvSpPr>
          <p:spPr bwMode="auto">
            <a:xfrm>
              <a:off x="6934200" y="26670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p</a:t>
              </a:r>
            </a:p>
          </p:txBody>
        </p:sp>
        <p:sp>
          <p:nvSpPr>
            <p:cNvPr id="26663" name="Text Box 35"/>
            <p:cNvSpPr txBox="1">
              <a:spLocks noChangeArrowheads="1"/>
            </p:cNvSpPr>
            <p:nvPr/>
          </p:nvSpPr>
          <p:spPr bwMode="auto">
            <a:xfrm>
              <a:off x="6934200" y="4572000"/>
              <a:ext cx="2682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i</a:t>
              </a:r>
            </a:p>
          </p:txBody>
        </p:sp>
        <p:sp>
          <p:nvSpPr>
            <p:cNvPr id="26664" name="Text Box 36"/>
            <p:cNvSpPr txBox="1">
              <a:spLocks noChangeArrowheads="1"/>
            </p:cNvSpPr>
            <p:nvPr/>
          </p:nvSpPr>
          <p:spPr bwMode="auto">
            <a:xfrm>
              <a:off x="4495799" y="5562600"/>
              <a:ext cx="1113430" cy="499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Start</a:t>
              </a:r>
            </a:p>
          </p:txBody>
        </p:sp>
        <p:sp>
          <p:nvSpPr>
            <p:cNvPr id="26665" name="Freeform 37"/>
            <p:cNvSpPr>
              <a:spLocks/>
            </p:cNvSpPr>
            <p:nvPr/>
          </p:nvSpPr>
          <p:spPr bwMode="auto">
            <a:xfrm flipH="1">
              <a:off x="6553200" y="5105400"/>
              <a:ext cx="609600" cy="7620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6666" name="Text Box 38"/>
            <p:cNvSpPr txBox="1">
              <a:spLocks noChangeArrowheads="1"/>
            </p:cNvSpPr>
            <p:nvPr/>
          </p:nvSpPr>
          <p:spPr bwMode="auto">
            <a:xfrm>
              <a:off x="4724400" y="52578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.6</a:t>
              </a:r>
            </a:p>
          </p:txBody>
        </p:sp>
        <p:sp>
          <p:nvSpPr>
            <p:cNvPr id="26667" name="Text Box 39"/>
            <p:cNvSpPr txBox="1">
              <a:spLocks noChangeArrowheads="1"/>
            </p:cNvSpPr>
            <p:nvPr/>
          </p:nvSpPr>
          <p:spPr bwMode="auto">
            <a:xfrm>
              <a:off x="7086599" y="5638800"/>
              <a:ext cx="930274" cy="499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Start</a:t>
              </a:r>
            </a:p>
          </p:txBody>
        </p:sp>
        <p:sp>
          <p:nvSpPr>
            <p:cNvPr id="26668" name="Text Box 40"/>
            <p:cNvSpPr txBox="1">
              <a:spLocks noChangeArrowheads="1"/>
            </p:cNvSpPr>
            <p:nvPr/>
          </p:nvSpPr>
          <p:spPr bwMode="auto">
            <a:xfrm>
              <a:off x="7315200" y="53340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7" name="Date Placeholder 6"/>
          <p:cNvSpPr>
            <a:spLocks noGrp="1"/>
          </p:cNvSpPr>
          <p:nvPr>
            <p:ph type="dt" sz="quarter" idx="10"/>
          </p:nvPr>
        </p:nvSpPr>
        <p:spPr>
          <a:xfrm>
            <a:off x="785813" y="6400800"/>
            <a:ext cx="1905000" cy="457200"/>
          </a:xfrm>
          <a:noFill/>
        </p:spPr>
        <p:txBody>
          <a:bodyPr/>
          <a:lstStyle/>
          <a:p>
            <a:fld id="{9D97FFDB-C4B2-477A-A91A-5DA7FA59E352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822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24213" y="6400800"/>
            <a:ext cx="2895600" cy="457200"/>
          </a:xfrm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822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1905000" cy="457200"/>
          </a:xfrm>
          <a:noFill/>
        </p:spPr>
        <p:txBody>
          <a:bodyPr/>
          <a:lstStyle/>
          <a:p>
            <a:fld id="{3E8C51D6-3D27-4132-9899-C5E1B3D83AA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2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029200" y="228600"/>
            <a:ext cx="4114800" cy="685800"/>
          </a:xfrm>
        </p:spPr>
        <p:txBody>
          <a:bodyPr/>
          <a:lstStyle/>
          <a:p>
            <a:pPr eaLnBrk="1" hangingPunct="1"/>
            <a:r>
              <a:rPr lang="de-DE" smtClean="0"/>
              <a:t>Markov-Chain</a:t>
            </a:r>
          </a:p>
        </p:txBody>
      </p:sp>
      <p:sp>
        <p:nvSpPr>
          <p:cNvPr id="8231" name="Rectangle 3"/>
          <p:cNvSpPr>
            <a:spLocks noChangeArrowheads="1"/>
          </p:cNvSpPr>
          <p:nvPr/>
        </p:nvSpPr>
        <p:spPr bwMode="auto">
          <a:xfrm>
            <a:off x="0" y="2438400"/>
            <a:ext cx="277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Arial" charset="0"/>
              </a:rPr>
              <a:t>Formal description:</a:t>
            </a:r>
          </a:p>
        </p:txBody>
      </p:sp>
      <p:sp>
        <p:nvSpPr>
          <p:cNvPr id="8232" name="Rectangle 5"/>
          <p:cNvSpPr>
            <a:spLocks noChangeArrowheads="1"/>
          </p:cNvSpPr>
          <p:nvPr/>
        </p:nvSpPr>
        <p:spPr bwMode="auto">
          <a:xfrm>
            <a:off x="914400" y="4724400"/>
            <a:ext cx="399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Probability of initial states</a:t>
            </a:r>
            <a:endParaRPr lang="el-GR" sz="2400">
              <a:solidFill>
                <a:srgbClr val="00006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233" name="Group 6"/>
          <p:cNvGrpSpPr>
            <a:grpSpLocks/>
          </p:cNvGrpSpPr>
          <p:nvPr/>
        </p:nvGrpSpPr>
        <p:grpSpPr bwMode="auto">
          <a:xfrm>
            <a:off x="914400" y="5341938"/>
            <a:ext cx="1970088" cy="1112837"/>
            <a:chOff x="3561" y="3067"/>
            <a:chExt cx="1241" cy="701"/>
          </a:xfrm>
        </p:grpSpPr>
        <p:graphicFrame>
          <p:nvGraphicFramePr>
            <p:cNvPr id="8203" name="Object 7"/>
            <p:cNvGraphicFramePr>
              <a:graphicFrameLocks noChangeAspect="1"/>
            </p:cNvGraphicFramePr>
            <p:nvPr/>
          </p:nvGraphicFramePr>
          <p:xfrm>
            <a:off x="3561" y="3067"/>
            <a:ext cx="1241" cy="272"/>
          </p:xfrm>
          <a:graphic>
            <a:graphicData uri="http://schemas.openxmlformats.org/presentationml/2006/ole">
              <p:oleObj spid="_x0000_s8203" name="Formel" r:id="rId4" imgW="927000" imgH="203040" progId="Equation.3">
                <p:embed/>
              </p:oleObj>
            </a:graphicData>
          </a:graphic>
        </p:graphicFrame>
        <p:graphicFrame>
          <p:nvGraphicFramePr>
            <p:cNvPr id="8204" name="Object 8"/>
            <p:cNvGraphicFramePr>
              <a:graphicFrameLocks noChangeAspect="1"/>
            </p:cNvGraphicFramePr>
            <p:nvPr/>
          </p:nvGraphicFramePr>
          <p:xfrm>
            <a:off x="3967" y="3360"/>
            <a:ext cx="633" cy="408"/>
          </p:xfrm>
          <a:graphic>
            <a:graphicData uri="http://schemas.openxmlformats.org/presentationml/2006/ole">
              <p:oleObj spid="_x0000_s8204" name="Formel" r:id="rId5" imgW="533160" imgH="431640" progId="Equation.3">
                <p:embed/>
              </p:oleObj>
            </a:graphicData>
          </a:graphic>
        </p:graphicFrame>
      </p:grpSp>
      <p:sp>
        <p:nvSpPr>
          <p:cNvPr id="8234" name="Rectangle 9"/>
          <p:cNvSpPr>
            <a:spLocks noChangeArrowheads="1"/>
          </p:cNvSpPr>
          <p:nvPr/>
        </p:nvSpPr>
        <p:spPr bwMode="auto">
          <a:xfrm>
            <a:off x="6356350" y="5318125"/>
            <a:ext cx="423863" cy="3603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t</a:t>
            </a:r>
          </a:p>
        </p:txBody>
      </p:sp>
      <p:sp>
        <p:nvSpPr>
          <p:cNvPr id="8235" name="Rectangle 10"/>
          <p:cNvSpPr>
            <a:spLocks noChangeArrowheads="1"/>
          </p:cNvSpPr>
          <p:nvPr/>
        </p:nvSpPr>
        <p:spPr bwMode="auto">
          <a:xfrm>
            <a:off x="6356350" y="5672138"/>
            <a:ext cx="423863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i</a:t>
            </a:r>
          </a:p>
        </p:txBody>
      </p:sp>
      <p:sp>
        <p:nvSpPr>
          <p:cNvPr id="8236" name="Rectangle 11"/>
          <p:cNvSpPr>
            <a:spLocks noChangeArrowheads="1"/>
          </p:cNvSpPr>
          <p:nvPr/>
        </p:nvSpPr>
        <p:spPr bwMode="auto">
          <a:xfrm>
            <a:off x="6781800" y="4953000"/>
            <a:ext cx="1079500" cy="3603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l-GR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37" name="Rectangle 12"/>
          <p:cNvSpPr>
            <a:spLocks noChangeArrowheads="1"/>
          </p:cNvSpPr>
          <p:nvPr/>
        </p:nvSpPr>
        <p:spPr bwMode="auto">
          <a:xfrm>
            <a:off x="6781800" y="5318125"/>
            <a:ext cx="10795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.6</a:t>
            </a:r>
            <a:endParaRPr lang="el-GR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38" name="Rectangle 13"/>
          <p:cNvSpPr>
            <a:spLocks noChangeArrowheads="1"/>
          </p:cNvSpPr>
          <p:nvPr/>
        </p:nvSpPr>
        <p:spPr bwMode="auto">
          <a:xfrm>
            <a:off x="6781800" y="5672138"/>
            <a:ext cx="10795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.4</a:t>
            </a:r>
            <a:endParaRPr lang="el-GR" sz="2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4718" name="Rectangle 14"/>
          <p:cNvSpPr>
            <a:spLocks noChangeArrowheads="1"/>
          </p:cNvSpPr>
          <p:nvPr/>
        </p:nvSpPr>
        <p:spPr bwMode="auto">
          <a:xfrm>
            <a:off x="585788" y="2738438"/>
            <a:ext cx="456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Stochastic Transition matrix A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85788" y="3195638"/>
            <a:ext cx="3240087" cy="1563687"/>
            <a:chOff x="3561" y="1632"/>
            <a:chExt cx="2041" cy="985"/>
          </a:xfrm>
        </p:grpSpPr>
        <p:graphicFrame>
          <p:nvGraphicFramePr>
            <p:cNvPr id="8198" name="Object 16"/>
            <p:cNvGraphicFramePr>
              <a:graphicFrameLocks noChangeAspect="1"/>
            </p:cNvGraphicFramePr>
            <p:nvPr/>
          </p:nvGraphicFramePr>
          <p:xfrm>
            <a:off x="3561" y="1632"/>
            <a:ext cx="2041" cy="272"/>
          </p:xfrm>
          <a:graphic>
            <a:graphicData uri="http://schemas.openxmlformats.org/presentationml/2006/ole">
              <p:oleObj spid="_x0000_s8198" name="Formel" r:id="rId6" imgW="1523880" imgH="203040" progId="Equation.3">
                <p:embed/>
              </p:oleObj>
            </a:graphicData>
          </a:graphic>
        </p:graphicFrame>
        <p:graphicFrame>
          <p:nvGraphicFramePr>
            <p:cNvPr id="8199" name="Object 17"/>
            <p:cNvGraphicFramePr>
              <a:graphicFrameLocks noChangeAspect="1"/>
            </p:cNvGraphicFramePr>
            <p:nvPr/>
          </p:nvGraphicFramePr>
          <p:xfrm>
            <a:off x="3967" y="1928"/>
            <a:ext cx="580" cy="272"/>
          </p:xfrm>
          <a:graphic>
            <a:graphicData uri="http://schemas.openxmlformats.org/presentationml/2006/ole">
              <p:oleObj spid="_x0000_s8199" name="Formel" r:id="rId7" imgW="406080" imgH="190440" progId="Equation.3">
                <p:embed/>
              </p:oleObj>
            </a:graphicData>
          </a:graphic>
        </p:graphicFrame>
        <p:graphicFrame>
          <p:nvGraphicFramePr>
            <p:cNvPr id="8200" name="Object 18"/>
            <p:cNvGraphicFramePr>
              <a:graphicFrameLocks noChangeAspect="1"/>
            </p:cNvGraphicFramePr>
            <p:nvPr/>
          </p:nvGraphicFramePr>
          <p:xfrm>
            <a:off x="5126" y="1928"/>
            <a:ext cx="399" cy="272"/>
          </p:xfrm>
          <a:graphic>
            <a:graphicData uri="http://schemas.openxmlformats.org/presentationml/2006/ole">
              <p:oleObj spid="_x0000_s8200" name="Formel" r:id="rId8" imgW="279360" imgH="190440" progId="Equation.3">
                <p:embed/>
              </p:oleObj>
            </a:graphicData>
          </a:graphic>
        </p:graphicFrame>
        <p:graphicFrame>
          <p:nvGraphicFramePr>
            <p:cNvPr id="8201" name="Object 19"/>
            <p:cNvGraphicFramePr>
              <a:graphicFrameLocks noChangeAspect="1"/>
            </p:cNvGraphicFramePr>
            <p:nvPr/>
          </p:nvGraphicFramePr>
          <p:xfrm>
            <a:off x="3989" y="2209"/>
            <a:ext cx="583" cy="408"/>
          </p:xfrm>
          <a:graphic>
            <a:graphicData uri="http://schemas.openxmlformats.org/presentationml/2006/ole">
              <p:oleObj spid="_x0000_s8201" name="Formel" r:id="rId9" imgW="634680" imgH="444240" progId="Equation.3">
                <p:embed/>
              </p:oleObj>
            </a:graphicData>
          </a:graphic>
        </p:graphicFrame>
        <p:graphicFrame>
          <p:nvGraphicFramePr>
            <p:cNvPr id="8202" name="Object 20"/>
            <p:cNvGraphicFramePr>
              <a:graphicFrameLocks noChangeAspect="1"/>
            </p:cNvGraphicFramePr>
            <p:nvPr/>
          </p:nvGraphicFramePr>
          <p:xfrm>
            <a:off x="5126" y="2277"/>
            <a:ext cx="272" cy="272"/>
          </p:xfrm>
          <a:graphic>
            <a:graphicData uri="http://schemas.openxmlformats.org/presentationml/2006/ole">
              <p:oleObj spid="_x0000_s8202" name="Formel" r:id="rId10" imgW="177480" imgH="177480" progId="Equation.3">
                <p:embed/>
              </p:oleObj>
            </a:graphicData>
          </a:graphic>
        </p:graphicFrame>
      </p:grpSp>
      <p:sp>
        <p:nvSpPr>
          <p:cNvPr id="8241" name="Rectangle 21"/>
          <p:cNvSpPr>
            <a:spLocks noChangeArrowheads="1"/>
          </p:cNvSpPr>
          <p:nvPr/>
        </p:nvSpPr>
        <p:spPr bwMode="auto">
          <a:xfrm>
            <a:off x="5715000" y="2438400"/>
            <a:ext cx="304800" cy="3444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t</a:t>
            </a:r>
          </a:p>
        </p:txBody>
      </p:sp>
      <p:sp>
        <p:nvSpPr>
          <p:cNvPr id="8242" name="Rectangle 22"/>
          <p:cNvSpPr>
            <a:spLocks noChangeArrowheads="1"/>
          </p:cNvSpPr>
          <p:nvPr/>
        </p:nvSpPr>
        <p:spPr bwMode="auto">
          <a:xfrm>
            <a:off x="6005513" y="2057400"/>
            <a:ext cx="395287" cy="3603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t</a:t>
            </a:r>
          </a:p>
        </p:txBody>
      </p:sp>
      <p:sp>
        <p:nvSpPr>
          <p:cNvPr id="8243" name="Rectangle 23"/>
          <p:cNvSpPr>
            <a:spLocks noChangeArrowheads="1"/>
          </p:cNvSpPr>
          <p:nvPr/>
        </p:nvSpPr>
        <p:spPr bwMode="auto">
          <a:xfrm>
            <a:off x="6400800" y="2057400"/>
            <a:ext cx="444500" cy="3603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i</a:t>
            </a:r>
          </a:p>
        </p:txBody>
      </p:sp>
      <p:sp>
        <p:nvSpPr>
          <p:cNvPr id="8244" name="Rectangle 24"/>
          <p:cNvSpPr>
            <a:spLocks noChangeArrowheads="1"/>
          </p:cNvSpPr>
          <p:nvPr/>
        </p:nvSpPr>
        <p:spPr bwMode="auto">
          <a:xfrm>
            <a:off x="6858000" y="2057400"/>
            <a:ext cx="431800" cy="3603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p</a:t>
            </a:r>
          </a:p>
        </p:txBody>
      </p:sp>
      <p:sp>
        <p:nvSpPr>
          <p:cNvPr id="8245" name="Rectangle 25"/>
          <p:cNvSpPr>
            <a:spLocks noChangeArrowheads="1"/>
          </p:cNvSpPr>
          <p:nvPr/>
        </p:nvSpPr>
        <p:spPr bwMode="auto">
          <a:xfrm>
            <a:off x="5715000" y="2792413"/>
            <a:ext cx="304800" cy="3444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i</a:t>
            </a:r>
          </a:p>
        </p:txBody>
      </p:sp>
      <p:sp>
        <p:nvSpPr>
          <p:cNvPr id="8246" name="Rectangle 26"/>
          <p:cNvSpPr>
            <a:spLocks noChangeArrowheads="1"/>
          </p:cNvSpPr>
          <p:nvPr/>
        </p:nvSpPr>
        <p:spPr bwMode="auto">
          <a:xfrm>
            <a:off x="5715000" y="3157538"/>
            <a:ext cx="304800" cy="3444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p</a:t>
            </a:r>
          </a:p>
        </p:txBody>
      </p:sp>
      <p:sp>
        <p:nvSpPr>
          <p:cNvPr id="8247" name="Rectangle 27"/>
          <p:cNvSpPr>
            <a:spLocks noChangeArrowheads="1"/>
          </p:cNvSpPr>
          <p:nvPr/>
        </p:nvSpPr>
        <p:spPr bwMode="auto">
          <a:xfrm>
            <a:off x="6005513" y="2422525"/>
            <a:ext cx="3952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48" name="Rectangle 28"/>
          <p:cNvSpPr>
            <a:spLocks noChangeArrowheads="1"/>
          </p:cNvSpPr>
          <p:nvPr/>
        </p:nvSpPr>
        <p:spPr bwMode="auto">
          <a:xfrm>
            <a:off x="6400800" y="2422525"/>
            <a:ext cx="4445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.3</a:t>
            </a:r>
          </a:p>
        </p:txBody>
      </p:sp>
      <p:sp>
        <p:nvSpPr>
          <p:cNvPr id="8249" name="Rectangle 29"/>
          <p:cNvSpPr>
            <a:spLocks noChangeArrowheads="1"/>
          </p:cNvSpPr>
          <p:nvPr/>
        </p:nvSpPr>
        <p:spPr bwMode="auto">
          <a:xfrm>
            <a:off x="6858000" y="2422525"/>
            <a:ext cx="4318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50" name="Rectangle 30"/>
          <p:cNvSpPr>
            <a:spLocks noChangeArrowheads="1"/>
          </p:cNvSpPr>
          <p:nvPr/>
        </p:nvSpPr>
        <p:spPr bwMode="auto">
          <a:xfrm>
            <a:off x="6005513" y="2776538"/>
            <a:ext cx="3952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.4</a:t>
            </a:r>
          </a:p>
        </p:txBody>
      </p:sp>
      <p:sp>
        <p:nvSpPr>
          <p:cNvPr id="8251" name="Rectangle 31"/>
          <p:cNvSpPr>
            <a:spLocks noChangeArrowheads="1"/>
          </p:cNvSpPr>
          <p:nvPr/>
        </p:nvSpPr>
        <p:spPr bwMode="auto">
          <a:xfrm>
            <a:off x="6400800" y="2776538"/>
            <a:ext cx="4445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52" name="Rectangle 32"/>
          <p:cNvSpPr>
            <a:spLocks noChangeArrowheads="1"/>
          </p:cNvSpPr>
          <p:nvPr/>
        </p:nvSpPr>
        <p:spPr bwMode="auto">
          <a:xfrm>
            <a:off x="6858000" y="2776538"/>
            <a:ext cx="4318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.6</a:t>
            </a:r>
          </a:p>
        </p:txBody>
      </p:sp>
      <p:sp>
        <p:nvSpPr>
          <p:cNvPr id="8253" name="Rectangle 33"/>
          <p:cNvSpPr>
            <a:spLocks noChangeArrowheads="1"/>
          </p:cNvSpPr>
          <p:nvPr/>
        </p:nvSpPr>
        <p:spPr bwMode="auto">
          <a:xfrm>
            <a:off x="6005513" y="3141663"/>
            <a:ext cx="3952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54" name="Rectangle 34"/>
          <p:cNvSpPr>
            <a:spLocks noChangeArrowheads="1"/>
          </p:cNvSpPr>
          <p:nvPr/>
        </p:nvSpPr>
        <p:spPr bwMode="auto">
          <a:xfrm>
            <a:off x="6400800" y="3141663"/>
            <a:ext cx="4445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55" name="Rectangle 35"/>
          <p:cNvSpPr>
            <a:spLocks noChangeArrowheads="1"/>
          </p:cNvSpPr>
          <p:nvPr/>
        </p:nvSpPr>
        <p:spPr bwMode="auto">
          <a:xfrm>
            <a:off x="6858000" y="3141663"/>
            <a:ext cx="4318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1</a:t>
            </a:r>
          </a:p>
        </p:txBody>
      </p:sp>
      <p:sp>
        <p:nvSpPr>
          <p:cNvPr id="8256" name="Rectangle 36"/>
          <p:cNvSpPr>
            <a:spLocks noChangeArrowheads="1"/>
          </p:cNvSpPr>
          <p:nvPr/>
        </p:nvSpPr>
        <p:spPr bwMode="auto">
          <a:xfrm>
            <a:off x="209550" y="2738438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de-DE" sz="2400">
                <a:solidFill>
                  <a:srgbClr val="3333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8257" name="Rectangle 37"/>
          <p:cNvSpPr>
            <a:spLocks noChangeArrowheads="1"/>
          </p:cNvSpPr>
          <p:nvPr/>
        </p:nvSpPr>
        <p:spPr bwMode="auto">
          <a:xfrm>
            <a:off x="538163" y="47244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de-DE" sz="2400">
                <a:solidFill>
                  <a:srgbClr val="3333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graphicFrame>
        <p:nvGraphicFramePr>
          <p:cNvPr id="8194" name="Object 38"/>
          <p:cNvGraphicFramePr>
            <a:graphicFrameLocks noChangeAspect="1"/>
          </p:cNvGraphicFramePr>
          <p:nvPr/>
        </p:nvGraphicFramePr>
        <p:xfrm>
          <a:off x="7194550" y="4965700"/>
          <a:ext cx="287338" cy="287338"/>
        </p:xfrm>
        <a:graphic>
          <a:graphicData uri="http://schemas.openxmlformats.org/presentationml/2006/ole">
            <p:oleObj spid="_x0000_s8194" name="Formel" r:id="rId11" imgW="139680" imgH="139680" progId="Equation.3">
              <p:embed/>
            </p:oleObj>
          </a:graphicData>
        </a:graphic>
      </p:graphicFrame>
      <p:graphicFrame>
        <p:nvGraphicFramePr>
          <p:cNvPr id="8195" name="Object 39"/>
          <p:cNvGraphicFramePr>
            <a:graphicFrameLocks noChangeAspect="1"/>
          </p:cNvGraphicFramePr>
          <p:nvPr/>
        </p:nvGraphicFramePr>
        <p:xfrm>
          <a:off x="4595813" y="4821238"/>
          <a:ext cx="339725" cy="314325"/>
        </p:xfrm>
        <a:graphic>
          <a:graphicData uri="http://schemas.openxmlformats.org/presentationml/2006/ole">
            <p:oleObj spid="_x0000_s8195" name="Formel" r:id="rId12" imgW="164880" imgH="152280" progId="Equation.3">
              <p:embed/>
            </p:oleObj>
          </a:graphicData>
        </a:graphic>
      </p:graphicFrame>
      <p:sp>
        <p:nvSpPr>
          <p:cNvPr id="8258" name="Rectangle 40"/>
          <p:cNvSpPr>
            <a:spLocks noChangeArrowheads="1"/>
          </p:cNvSpPr>
          <p:nvPr/>
        </p:nvSpPr>
        <p:spPr bwMode="auto">
          <a:xfrm>
            <a:off x="5715000" y="3521075"/>
            <a:ext cx="304800" cy="3444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a</a:t>
            </a:r>
          </a:p>
        </p:txBody>
      </p:sp>
      <p:sp>
        <p:nvSpPr>
          <p:cNvPr id="8259" name="Rectangle 41"/>
          <p:cNvSpPr>
            <a:spLocks noChangeArrowheads="1"/>
          </p:cNvSpPr>
          <p:nvPr/>
        </p:nvSpPr>
        <p:spPr bwMode="auto">
          <a:xfrm>
            <a:off x="5715000" y="3875088"/>
            <a:ext cx="304800" cy="3444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h</a:t>
            </a:r>
          </a:p>
        </p:txBody>
      </p:sp>
      <p:sp>
        <p:nvSpPr>
          <p:cNvPr id="8260" name="Rectangle 42"/>
          <p:cNvSpPr>
            <a:spLocks noChangeArrowheads="1"/>
          </p:cNvSpPr>
          <p:nvPr/>
        </p:nvSpPr>
        <p:spPr bwMode="auto">
          <a:xfrm>
            <a:off x="5715000" y="4240213"/>
            <a:ext cx="304800" cy="3444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e</a:t>
            </a:r>
          </a:p>
        </p:txBody>
      </p:sp>
      <p:sp>
        <p:nvSpPr>
          <p:cNvPr id="8261" name="Rectangle 43"/>
          <p:cNvSpPr>
            <a:spLocks noChangeArrowheads="1"/>
          </p:cNvSpPr>
          <p:nvPr/>
        </p:nvSpPr>
        <p:spPr bwMode="auto">
          <a:xfrm>
            <a:off x="6005513" y="3505200"/>
            <a:ext cx="3952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62" name="Rectangle 44"/>
          <p:cNvSpPr>
            <a:spLocks noChangeArrowheads="1"/>
          </p:cNvSpPr>
          <p:nvPr/>
        </p:nvSpPr>
        <p:spPr bwMode="auto">
          <a:xfrm>
            <a:off x="6400800" y="3505200"/>
            <a:ext cx="4445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63" name="Rectangle 45"/>
          <p:cNvSpPr>
            <a:spLocks noChangeArrowheads="1"/>
          </p:cNvSpPr>
          <p:nvPr/>
        </p:nvSpPr>
        <p:spPr bwMode="auto">
          <a:xfrm>
            <a:off x="6858000" y="3505200"/>
            <a:ext cx="4318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.4</a:t>
            </a:r>
          </a:p>
        </p:txBody>
      </p:sp>
      <p:sp>
        <p:nvSpPr>
          <p:cNvPr id="8264" name="Rectangle 46"/>
          <p:cNvSpPr>
            <a:spLocks noChangeArrowheads="1"/>
          </p:cNvSpPr>
          <p:nvPr/>
        </p:nvSpPr>
        <p:spPr bwMode="auto">
          <a:xfrm>
            <a:off x="6005513" y="3859213"/>
            <a:ext cx="3952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65" name="Rectangle 47"/>
          <p:cNvSpPr>
            <a:spLocks noChangeArrowheads="1"/>
          </p:cNvSpPr>
          <p:nvPr/>
        </p:nvSpPr>
        <p:spPr bwMode="auto">
          <a:xfrm>
            <a:off x="6400800" y="3859213"/>
            <a:ext cx="4445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66" name="Rectangle 48"/>
          <p:cNvSpPr>
            <a:spLocks noChangeArrowheads="1"/>
          </p:cNvSpPr>
          <p:nvPr/>
        </p:nvSpPr>
        <p:spPr bwMode="auto">
          <a:xfrm>
            <a:off x="6858000" y="3859213"/>
            <a:ext cx="4318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67" name="Rectangle 49"/>
          <p:cNvSpPr>
            <a:spLocks noChangeArrowheads="1"/>
          </p:cNvSpPr>
          <p:nvPr/>
        </p:nvSpPr>
        <p:spPr bwMode="auto">
          <a:xfrm>
            <a:off x="6005513" y="4224338"/>
            <a:ext cx="3952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1</a:t>
            </a:r>
          </a:p>
        </p:txBody>
      </p:sp>
      <p:sp>
        <p:nvSpPr>
          <p:cNvPr id="8268" name="Rectangle 50"/>
          <p:cNvSpPr>
            <a:spLocks noChangeArrowheads="1"/>
          </p:cNvSpPr>
          <p:nvPr/>
        </p:nvSpPr>
        <p:spPr bwMode="auto">
          <a:xfrm>
            <a:off x="6400800" y="4224338"/>
            <a:ext cx="4445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69" name="Rectangle 51"/>
          <p:cNvSpPr>
            <a:spLocks noChangeArrowheads="1"/>
          </p:cNvSpPr>
          <p:nvPr/>
        </p:nvSpPr>
        <p:spPr bwMode="auto">
          <a:xfrm>
            <a:off x="6858000" y="4224338"/>
            <a:ext cx="4318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70" name="Rectangle 52"/>
          <p:cNvSpPr>
            <a:spLocks noChangeArrowheads="1"/>
          </p:cNvSpPr>
          <p:nvPr/>
        </p:nvSpPr>
        <p:spPr bwMode="auto">
          <a:xfrm>
            <a:off x="7315200" y="2057400"/>
            <a:ext cx="395288" cy="3603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a</a:t>
            </a:r>
          </a:p>
        </p:txBody>
      </p:sp>
      <p:sp>
        <p:nvSpPr>
          <p:cNvPr id="8271" name="Rectangle 53"/>
          <p:cNvSpPr>
            <a:spLocks noChangeArrowheads="1"/>
          </p:cNvSpPr>
          <p:nvPr/>
        </p:nvSpPr>
        <p:spPr bwMode="auto">
          <a:xfrm>
            <a:off x="7710488" y="2057400"/>
            <a:ext cx="444500" cy="3603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h</a:t>
            </a:r>
          </a:p>
        </p:txBody>
      </p:sp>
      <p:sp>
        <p:nvSpPr>
          <p:cNvPr id="8272" name="Rectangle 54"/>
          <p:cNvSpPr>
            <a:spLocks noChangeArrowheads="1"/>
          </p:cNvSpPr>
          <p:nvPr/>
        </p:nvSpPr>
        <p:spPr bwMode="auto">
          <a:xfrm>
            <a:off x="8167688" y="2057400"/>
            <a:ext cx="431800" cy="3603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e</a:t>
            </a:r>
          </a:p>
        </p:txBody>
      </p:sp>
      <p:sp>
        <p:nvSpPr>
          <p:cNvPr id="8273" name="Rectangle 55"/>
          <p:cNvSpPr>
            <a:spLocks noChangeArrowheads="1"/>
          </p:cNvSpPr>
          <p:nvPr/>
        </p:nvSpPr>
        <p:spPr bwMode="auto">
          <a:xfrm>
            <a:off x="7315200" y="2422525"/>
            <a:ext cx="3952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.3</a:t>
            </a:r>
          </a:p>
        </p:txBody>
      </p:sp>
      <p:sp>
        <p:nvSpPr>
          <p:cNvPr id="8274" name="Rectangle 56"/>
          <p:cNvSpPr>
            <a:spLocks noChangeArrowheads="1"/>
          </p:cNvSpPr>
          <p:nvPr/>
        </p:nvSpPr>
        <p:spPr bwMode="auto">
          <a:xfrm>
            <a:off x="7710488" y="2422525"/>
            <a:ext cx="4445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.4</a:t>
            </a:r>
          </a:p>
        </p:txBody>
      </p:sp>
      <p:sp>
        <p:nvSpPr>
          <p:cNvPr id="8275" name="Rectangle 57"/>
          <p:cNvSpPr>
            <a:spLocks noChangeArrowheads="1"/>
          </p:cNvSpPr>
          <p:nvPr/>
        </p:nvSpPr>
        <p:spPr bwMode="auto">
          <a:xfrm>
            <a:off x="8167688" y="2422525"/>
            <a:ext cx="4318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76" name="Rectangle 58"/>
          <p:cNvSpPr>
            <a:spLocks noChangeArrowheads="1"/>
          </p:cNvSpPr>
          <p:nvPr/>
        </p:nvSpPr>
        <p:spPr bwMode="auto">
          <a:xfrm>
            <a:off x="7315200" y="2776538"/>
            <a:ext cx="3952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77" name="Rectangle 59"/>
          <p:cNvSpPr>
            <a:spLocks noChangeArrowheads="1"/>
          </p:cNvSpPr>
          <p:nvPr/>
        </p:nvSpPr>
        <p:spPr bwMode="auto">
          <a:xfrm>
            <a:off x="7710488" y="2776538"/>
            <a:ext cx="4445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78" name="Rectangle 60"/>
          <p:cNvSpPr>
            <a:spLocks noChangeArrowheads="1"/>
          </p:cNvSpPr>
          <p:nvPr/>
        </p:nvSpPr>
        <p:spPr bwMode="auto">
          <a:xfrm>
            <a:off x="8167688" y="2776538"/>
            <a:ext cx="4318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79" name="Rectangle 61"/>
          <p:cNvSpPr>
            <a:spLocks noChangeArrowheads="1"/>
          </p:cNvSpPr>
          <p:nvPr/>
        </p:nvSpPr>
        <p:spPr bwMode="auto">
          <a:xfrm>
            <a:off x="7315200" y="3141663"/>
            <a:ext cx="3952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80" name="Rectangle 62"/>
          <p:cNvSpPr>
            <a:spLocks noChangeArrowheads="1"/>
          </p:cNvSpPr>
          <p:nvPr/>
        </p:nvSpPr>
        <p:spPr bwMode="auto">
          <a:xfrm>
            <a:off x="7710488" y="3141663"/>
            <a:ext cx="4445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81" name="Rectangle 63"/>
          <p:cNvSpPr>
            <a:spLocks noChangeArrowheads="1"/>
          </p:cNvSpPr>
          <p:nvPr/>
        </p:nvSpPr>
        <p:spPr bwMode="auto">
          <a:xfrm>
            <a:off x="8167688" y="3141663"/>
            <a:ext cx="4318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82" name="Rectangle 64"/>
          <p:cNvSpPr>
            <a:spLocks noChangeArrowheads="1"/>
          </p:cNvSpPr>
          <p:nvPr/>
        </p:nvSpPr>
        <p:spPr bwMode="auto">
          <a:xfrm>
            <a:off x="7315200" y="3505200"/>
            <a:ext cx="3952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.6</a:t>
            </a:r>
          </a:p>
        </p:txBody>
      </p:sp>
      <p:sp>
        <p:nvSpPr>
          <p:cNvPr id="8283" name="Rectangle 65"/>
          <p:cNvSpPr>
            <a:spLocks noChangeArrowheads="1"/>
          </p:cNvSpPr>
          <p:nvPr/>
        </p:nvSpPr>
        <p:spPr bwMode="auto">
          <a:xfrm>
            <a:off x="7710488" y="3505200"/>
            <a:ext cx="4445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84" name="Rectangle 66"/>
          <p:cNvSpPr>
            <a:spLocks noChangeArrowheads="1"/>
          </p:cNvSpPr>
          <p:nvPr/>
        </p:nvSpPr>
        <p:spPr bwMode="auto">
          <a:xfrm>
            <a:off x="8167688" y="3505200"/>
            <a:ext cx="43180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85" name="Rectangle 67"/>
          <p:cNvSpPr>
            <a:spLocks noChangeArrowheads="1"/>
          </p:cNvSpPr>
          <p:nvPr/>
        </p:nvSpPr>
        <p:spPr bwMode="auto">
          <a:xfrm>
            <a:off x="7315200" y="3859213"/>
            <a:ext cx="3952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86" name="Rectangle 68"/>
          <p:cNvSpPr>
            <a:spLocks noChangeArrowheads="1"/>
          </p:cNvSpPr>
          <p:nvPr/>
        </p:nvSpPr>
        <p:spPr bwMode="auto">
          <a:xfrm>
            <a:off x="7710488" y="3859213"/>
            <a:ext cx="4445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87" name="Rectangle 69"/>
          <p:cNvSpPr>
            <a:spLocks noChangeArrowheads="1"/>
          </p:cNvSpPr>
          <p:nvPr/>
        </p:nvSpPr>
        <p:spPr bwMode="auto">
          <a:xfrm>
            <a:off x="8167688" y="3859213"/>
            <a:ext cx="4318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1</a:t>
            </a:r>
          </a:p>
        </p:txBody>
      </p:sp>
      <p:sp>
        <p:nvSpPr>
          <p:cNvPr id="8288" name="Rectangle 70"/>
          <p:cNvSpPr>
            <a:spLocks noChangeArrowheads="1"/>
          </p:cNvSpPr>
          <p:nvPr/>
        </p:nvSpPr>
        <p:spPr bwMode="auto">
          <a:xfrm>
            <a:off x="7315200" y="4224338"/>
            <a:ext cx="3952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89" name="Rectangle 71"/>
          <p:cNvSpPr>
            <a:spLocks noChangeArrowheads="1"/>
          </p:cNvSpPr>
          <p:nvPr/>
        </p:nvSpPr>
        <p:spPr bwMode="auto">
          <a:xfrm>
            <a:off x="7710488" y="4224338"/>
            <a:ext cx="4445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sp>
        <p:nvSpPr>
          <p:cNvPr id="8290" name="Rectangle 72"/>
          <p:cNvSpPr>
            <a:spLocks noChangeArrowheads="1"/>
          </p:cNvSpPr>
          <p:nvPr/>
        </p:nvSpPr>
        <p:spPr bwMode="auto">
          <a:xfrm>
            <a:off x="8167688" y="4224338"/>
            <a:ext cx="43180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Arial" charset="0"/>
              </a:rPr>
              <a:t>0</a:t>
            </a:r>
          </a:p>
        </p:txBody>
      </p:sp>
      <p:graphicFrame>
        <p:nvGraphicFramePr>
          <p:cNvPr id="8196" name="Object 73"/>
          <p:cNvGraphicFramePr>
            <a:graphicFrameLocks noChangeAspect="1"/>
          </p:cNvGraphicFramePr>
          <p:nvPr/>
        </p:nvGraphicFramePr>
        <p:xfrm>
          <a:off x="7010400" y="1600200"/>
          <a:ext cx="674688" cy="377825"/>
        </p:xfrm>
        <a:graphic>
          <a:graphicData uri="http://schemas.openxmlformats.org/presentationml/2006/ole">
            <p:oleObj spid="_x0000_s8196" name="Equation" r:id="rId13" imgW="317160" imgH="177480" progId="Equation.3">
              <p:embed/>
            </p:oleObj>
          </a:graphicData>
        </a:graphic>
      </p:graphicFrame>
      <p:graphicFrame>
        <p:nvGraphicFramePr>
          <p:cNvPr id="8197" name="Object 74"/>
          <p:cNvGraphicFramePr>
            <a:graphicFrameLocks noChangeAspect="1"/>
          </p:cNvGraphicFramePr>
          <p:nvPr/>
        </p:nvGraphicFramePr>
        <p:xfrm>
          <a:off x="5105400" y="3352800"/>
          <a:ext cx="404813" cy="377825"/>
        </p:xfrm>
        <a:graphic>
          <a:graphicData uri="http://schemas.openxmlformats.org/presentationml/2006/ole">
            <p:oleObj spid="_x0000_s8197" name="Equation" r:id="rId14" imgW="190440" imgH="177480" progId="Equation.3">
              <p:embed/>
            </p:oleObj>
          </a:graphicData>
        </a:graphic>
      </p:graphicFrame>
      <p:grpSp>
        <p:nvGrpSpPr>
          <p:cNvPr id="8291" name="Group 77"/>
          <p:cNvGrpSpPr>
            <a:grpSpLocks/>
          </p:cNvGrpSpPr>
          <p:nvPr/>
        </p:nvGrpSpPr>
        <p:grpSpPr bwMode="auto">
          <a:xfrm>
            <a:off x="533400" y="0"/>
            <a:ext cx="4572000" cy="2514600"/>
            <a:chOff x="1355725" y="1641475"/>
            <a:chExt cx="6817540" cy="4704157"/>
          </a:xfrm>
        </p:grpSpPr>
        <p:sp>
          <p:nvSpPr>
            <p:cNvPr id="8292" name="Oval 3"/>
            <p:cNvSpPr>
              <a:spLocks noChangeArrowheads="1"/>
            </p:cNvSpPr>
            <p:nvPr/>
          </p:nvSpPr>
          <p:spPr bwMode="auto">
            <a:xfrm>
              <a:off x="4648200" y="24384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8293" name="Oval 4"/>
            <p:cNvSpPr>
              <a:spLocks noChangeArrowheads="1"/>
            </p:cNvSpPr>
            <p:nvPr/>
          </p:nvSpPr>
          <p:spPr bwMode="auto">
            <a:xfrm>
              <a:off x="6705600" y="25908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8294" name="Oval 5"/>
            <p:cNvSpPr>
              <a:spLocks noChangeArrowheads="1"/>
            </p:cNvSpPr>
            <p:nvPr/>
          </p:nvSpPr>
          <p:spPr bwMode="auto">
            <a:xfrm>
              <a:off x="2057400" y="26670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8295" name="Oval 6"/>
            <p:cNvSpPr>
              <a:spLocks noChangeArrowheads="1"/>
            </p:cNvSpPr>
            <p:nvPr/>
          </p:nvSpPr>
          <p:spPr bwMode="auto">
            <a:xfrm>
              <a:off x="2209800" y="4267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8296" name="Oval 7"/>
            <p:cNvSpPr>
              <a:spLocks noChangeArrowheads="1"/>
            </p:cNvSpPr>
            <p:nvPr/>
          </p:nvSpPr>
          <p:spPr bwMode="auto">
            <a:xfrm>
              <a:off x="4724400" y="4267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8297" name="Oval 8"/>
            <p:cNvSpPr>
              <a:spLocks noChangeArrowheads="1"/>
            </p:cNvSpPr>
            <p:nvPr/>
          </p:nvSpPr>
          <p:spPr bwMode="auto">
            <a:xfrm>
              <a:off x="6705600" y="44196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8298" name="Freeform 9"/>
            <p:cNvSpPr>
              <a:spLocks/>
            </p:cNvSpPr>
            <p:nvPr/>
          </p:nvSpPr>
          <p:spPr bwMode="auto">
            <a:xfrm>
              <a:off x="1498600" y="2971800"/>
              <a:ext cx="635000" cy="1600200"/>
            </a:xfrm>
            <a:custGeom>
              <a:avLst/>
              <a:gdLst>
                <a:gd name="T0" fmla="*/ 2147483647 w 400"/>
                <a:gd name="T1" fmla="*/ 0 h 1008"/>
                <a:gd name="T2" fmla="*/ 2147483647 w 400"/>
                <a:gd name="T3" fmla="*/ 2147483647 h 1008"/>
                <a:gd name="T4" fmla="*/ 2147483647 w 400"/>
                <a:gd name="T5" fmla="*/ 2147483647 h 1008"/>
                <a:gd name="T6" fmla="*/ 0 60000 65536"/>
                <a:gd name="T7" fmla="*/ 0 60000 65536"/>
                <a:gd name="T8" fmla="*/ 0 60000 65536"/>
                <a:gd name="T9" fmla="*/ 0 w 400"/>
                <a:gd name="T10" fmla="*/ 0 h 1008"/>
                <a:gd name="T11" fmla="*/ 400 w 400"/>
                <a:gd name="T12" fmla="*/ 1008 h 10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0" h="1008">
                  <a:moveTo>
                    <a:pt x="304" y="0"/>
                  </a:moveTo>
                  <a:cubicBezTo>
                    <a:pt x="152" y="60"/>
                    <a:pt x="0" y="120"/>
                    <a:pt x="16" y="288"/>
                  </a:cubicBezTo>
                  <a:cubicBezTo>
                    <a:pt x="32" y="456"/>
                    <a:pt x="216" y="732"/>
                    <a:pt x="400" y="10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99" name="Freeform 10"/>
            <p:cNvSpPr>
              <a:spLocks/>
            </p:cNvSpPr>
            <p:nvPr/>
          </p:nvSpPr>
          <p:spPr bwMode="auto">
            <a:xfrm>
              <a:off x="5181600" y="5029200"/>
              <a:ext cx="457200" cy="8382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00" name="Freeform 11"/>
            <p:cNvSpPr>
              <a:spLocks/>
            </p:cNvSpPr>
            <p:nvPr/>
          </p:nvSpPr>
          <p:spPr bwMode="auto">
            <a:xfrm>
              <a:off x="5105400" y="3200400"/>
              <a:ext cx="317500" cy="1066800"/>
            </a:xfrm>
            <a:custGeom>
              <a:avLst/>
              <a:gdLst>
                <a:gd name="T0" fmla="*/ 2147483647 w 200"/>
                <a:gd name="T1" fmla="*/ 2147483647 h 672"/>
                <a:gd name="T2" fmla="*/ 2147483647 w 200"/>
                <a:gd name="T3" fmla="*/ 2147483647 h 672"/>
                <a:gd name="T4" fmla="*/ 0 w 200"/>
                <a:gd name="T5" fmla="*/ 0 h 672"/>
                <a:gd name="T6" fmla="*/ 0 60000 65536"/>
                <a:gd name="T7" fmla="*/ 0 60000 65536"/>
                <a:gd name="T8" fmla="*/ 0 60000 65536"/>
                <a:gd name="T9" fmla="*/ 0 w 200"/>
                <a:gd name="T10" fmla="*/ 0 h 672"/>
                <a:gd name="T11" fmla="*/ 200 w 20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672">
                  <a:moveTo>
                    <a:pt x="48" y="672"/>
                  </a:moveTo>
                  <a:cubicBezTo>
                    <a:pt x="124" y="584"/>
                    <a:pt x="200" y="496"/>
                    <a:pt x="192" y="384"/>
                  </a:cubicBezTo>
                  <a:cubicBezTo>
                    <a:pt x="184" y="272"/>
                    <a:pt x="92" y="13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01" name="Freeform 12"/>
            <p:cNvSpPr>
              <a:spLocks/>
            </p:cNvSpPr>
            <p:nvPr/>
          </p:nvSpPr>
          <p:spPr bwMode="auto">
            <a:xfrm>
              <a:off x="4622800" y="20320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02" name="Freeform 13"/>
            <p:cNvSpPr>
              <a:spLocks/>
            </p:cNvSpPr>
            <p:nvPr/>
          </p:nvSpPr>
          <p:spPr bwMode="auto">
            <a:xfrm>
              <a:off x="5257800" y="2971800"/>
              <a:ext cx="1447800" cy="431800"/>
            </a:xfrm>
            <a:custGeom>
              <a:avLst/>
              <a:gdLst>
                <a:gd name="T0" fmla="*/ 0 w 912"/>
                <a:gd name="T1" fmla="*/ 0 h 272"/>
                <a:gd name="T2" fmla="*/ 2147483647 w 912"/>
                <a:gd name="T3" fmla="*/ 2147483647 h 272"/>
                <a:gd name="T4" fmla="*/ 2147483647 w 912"/>
                <a:gd name="T5" fmla="*/ 2147483647 h 272"/>
                <a:gd name="T6" fmla="*/ 0 60000 65536"/>
                <a:gd name="T7" fmla="*/ 0 60000 65536"/>
                <a:gd name="T8" fmla="*/ 0 60000 65536"/>
                <a:gd name="T9" fmla="*/ 0 w 912"/>
                <a:gd name="T10" fmla="*/ 0 h 272"/>
                <a:gd name="T11" fmla="*/ 912 w 912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72">
                  <a:moveTo>
                    <a:pt x="0" y="0"/>
                  </a:moveTo>
                  <a:cubicBezTo>
                    <a:pt x="116" y="104"/>
                    <a:pt x="232" y="208"/>
                    <a:pt x="384" y="240"/>
                  </a:cubicBezTo>
                  <a:cubicBezTo>
                    <a:pt x="536" y="272"/>
                    <a:pt x="724" y="232"/>
                    <a:pt x="912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03" name="Line 14"/>
            <p:cNvSpPr>
              <a:spLocks noChangeShapeType="1"/>
            </p:cNvSpPr>
            <p:nvPr/>
          </p:nvSpPr>
          <p:spPr bwMode="auto">
            <a:xfrm flipH="1" flipV="1">
              <a:off x="2743200" y="3276600"/>
              <a:ext cx="19812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04" name="Freeform 15"/>
            <p:cNvSpPr>
              <a:spLocks/>
            </p:cNvSpPr>
            <p:nvPr/>
          </p:nvSpPr>
          <p:spPr bwMode="auto">
            <a:xfrm>
              <a:off x="2895600" y="4495800"/>
              <a:ext cx="1752600" cy="152400"/>
            </a:xfrm>
            <a:custGeom>
              <a:avLst/>
              <a:gdLst>
                <a:gd name="T0" fmla="*/ 0 w 1104"/>
                <a:gd name="T1" fmla="*/ 2147483647 h 96"/>
                <a:gd name="T2" fmla="*/ 2147483647 w 1104"/>
                <a:gd name="T3" fmla="*/ 0 h 96"/>
                <a:gd name="T4" fmla="*/ 2147483647 w 1104"/>
                <a:gd name="T5" fmla="*/ 2147483647 h 96"/>
                <a:gd name="T6" fmla="*/ 0 60000 65536"/>
                <a:gd name="T7" fmla="*/ 0 60000 65536"/>
                <a:gd name="T8" fmla="*/ 0 60000 65536"/>
                <a:gd name="T9" fmla="*/ 0 w 1104"/>
                <a:gd name="T10" fmla="*/ 0 h 96"/>
                <a:gd name="T11" fmla="*/ 1104 w 110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4" h="96">
                  <a:moveTo>
                    <a:pt x="0" y="96"/>
                  </a:moveTo>
                  <a:cubicBezTo>
                    <a:pt x="148" y="48"/>
                    <a:pt x="296" y="0"/>
                    <a:pt x="480" y="0"/>
                  </a:cubicBezTo>
                  <a:cubicBezTo>
                    <a:pt x="664" y="0"/>
                    <a:pt x="884" y="48"/>
                    <a:pt x="110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05" name="Freeform 16"/>
            <p:cNvSpPr>
              <a:spLocks/>
            </p:cNvSpPr>
            <p:nvPr/>
          </p:nvSpPr>
          <p:spPr bwMode="auto">
            <a:xfrm>
              <a:off x="6629400" y="22098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06" name="Freeform 17"/>
            <p:cNvSpPr>
              <a:spLocks/>
            </p:cNvSpPr>
            <p:nvPr/>
          </p:nvSpPr>
          <p:spPr bwMode="auto">
            <a:xfrm>
              <a:off x="7239000" y="3200400"/>
              <a:ext cx="406400" cy="1295400"/>
            </a:xfrm>
            <a:custGeom>
              <a:avLst/>
              <a:gdLst>
                <a:gd name="T0" fmla="*/ 0 w 256"/>
                <a:gd name="T1" fmla="*/ 2147483647 h 816"/>
                <a:gd name="T2" fmla="*/ 2147483647 w 256"/>
                <a:gd name="T3" fmla="*/ 2147483647 h 816"/>
                <a:gd name="T4" fmla="*/ 2147483647 w 256"/>
                <a:gd name="T5" fmla="*/ 0 h 816"/>
                <a:gd name="T6" fmla="*/ 0 60000 65536"/>
                <a:gd name="T7" fmla="*/ 0 60000 65536"/>
                <a:gd name="T8" fmla="*/ 0 60000 65536"/>
                <a:gd name="T9" fmla="*/ 0 w 256"/>
                <a:gd name="T10" fmla="*/ 0 h 816"/>
                <a:gd name="T11" fmla="*/ 256 w 25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" h="816">
                  <a:moveTo>
                    <a:pt x="0" y="816"/>
                  </a:moveTo>
                  <a:cubicBezTo>
                    <a:pt x="112" y="692"/>
                    <a:pt x="224" y="568"/>
                    <a:pt x="240" y="432"/>
                  </a:cubicBezTo>
                  <a:cubicBezTo>
                    <a:pt x="256" y="296"/>
                    <a:pt x="176" y="14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07" name="Freeform 18"/>
            <p:cNvSpPr>
              <a:spLocks/>
            </p:cNvSpPr>
            <p:nvPr/>
          </p:nvSpPr>
          <p:spPr bwMode="auto">
            <a:xfrm>
              <a:off x="5410200" y="4330700"/>
              <a:ext cx="1295400" cy="165100"/>
            </a:xfrm>
            <a:custGeom>
              <a:avLst/>
              <a:gdLst>
                <a:gd name="T0" fmla="*/ 0 w 816"/>
                <a:gd name="T1" fmla="*/ 2147483647 h 104"/>
                <a:gd name="T2" fmla="*/ 2147483647 w 816"/>
                <a:gd name="T3" fmla="*/ 2147483647 h 104"/>
                <a:gd name="T4" fmla="*/ 2147483647 w 816"/>
                <a:gd name="T5" fmla="*/ 2147483647 h 104"/>
                <a:gd name="T6" fmla="*/ 2147483647 w 816"/>
                <a:gd name="T7" fmla="*/ 2147483647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04"/>
                <a:gd name="T14" fmla="*/ 816 w 81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04">
                  <a:moveTo>
                    <a:pt x="0" y="104"/>
                  </a:moveTo>
                  <a:cubicBezTo>
                    <a:pt x="40" y="88"/>
                    <a:pt x="80" y="72"/>
                    <a:pt x="144" y="56"/>
                  </a:cubicBezTo>
                  <a:cubicBezTo>
                    <a:pt x="208" y="40"/>
                    <a:pt x="272" y="0"/>
                    <a:pt x="384" y="8"/>
                  </a:cubicBezTo>
                  <a:cubicBezTo>
                    <a:pt x="496" y="16"/>
                    <a:pt x="656" y="60"/>
                    <a:pt x="816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08" name="Freeform 19"/>
            <p:cNvSpPr>
              <a:spLocks/>
            </p:cNvSpPr>
            <p:nvPr/>
          </p:nvSpPr>
          <p:spPr bwMode="auto">
            <a:xfrm>
              <a:off x="5410200" y="4876800"/>
              <a:ext cx="1295400" cy="241300"/>
            </a:xfrm>
            <a:custGeom>
              <a:avLst/>
              <a:gdLst>
                <a:gd name="T0" fmla="*/ 2147483647 w 816"/>
                <a:gd name="T1" fmla="*/ 2147483647 h 152"/>
                <a:gd name="T2" fmla="*/ 2147483647 w 816"/>
                <a:gd name="T3" fmla="*/ 2147483647 h 152"/>
                <a:gd name="T4" fmla="*/ 0 w 816"/>
                <a:gd name="T5" fmla="*/ 0 h 152"/>
                <a:gd name="T6" fmla="*/ 0 60000 65536"/>
                <a:gd name="T7" fmla="*/ 0 60000 65536"/>
                <a:gd name="T8" fmla="*/ 0 60000 65536"/>
                <a:gd name="T9" fmla="*/ 0 w 816"/>
                <a:gd name="T10" fmla="*/ 0 h 152"/>
                <a:gd name="T11" fmla="*/ 816 w 816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52">
                  <a:moveTo>
                    <a:pt x="816" y="48"/>
                  </a:moveTo>
                  <a:cubicBezTo>
                    <a:pt x="740" y="100"/>
                    <a:pt x="664" y="152"/>
                    <a:pt x="528" y="144"/>
                  </a:cubicBezTo>
                  <a:cubicBezTo>
                    <a:pt x="392" y="136"/>
                    <a:pt x="196" y="6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09" name="Text Box 20"/>
            <p:cNvSpPr txBox="1">
              <a:spLocks noChangeArrowheads="1"/>
            </p:cNvSpPr>
            <p:nvPr/>
          </p:nvSpPr>
          <p:spPr bwMode="auto">
            <a:xfrm>
              <a:off x="1355725" y="3698875"/>
              <a:ext cx="482906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8310" name="Text Box 21"/>
            <p:cNvSpPr txBox="1">
              <a:spLocks noChangeArrowheads="1"/>
            </p:cNvSpPr>
            <p:nvPr/>
          </p:nvSpPr>
          <p:spPr bwMode="auto">
            <a:xfrm>
              <a:off x="3565524" y="32416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8311" name="Text Box 22"/>
            <p:cNvSpPr txBox="1">
              <a:spLocks noChangeArrowheads="1"/>
            </p:cNvSpPr>
            <p:nvPr/>
          </p:nvSpPr>
          <p:spPr bwMode="auto">
            <a:xfrm>
              <a:off x="3260726" y="4537076"/>
              <a:ext cx="482906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8312" name="Text Box 23"/>
            <p:cNvSpPr txBox="1">
              <a:spLocks noChangeArrowheads="1"/>
            </p:cNvSpPr>
            <p:nvPr/>
          </p:nvSpPr>
          <p:spPr bwMode="auto">
            <a:xfrm>
              <a:off x="4860925" y="36226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.3</a:t>
              </a:r>
            </a:p>
          </p:txBody>
        </p:sp>
        <p:sp>
          <p:nvSpPr>
            <p:cNvPr id="8313" name="Text Box 24"/>
            <p:cNvSpPr txBox="1">
              <a:spLocks noChangeArrowheads="1"/>
            </p:cNvSpPr>
            <p:nvPr/>
          </p:nvSpPr>
          <p:spPr bwMode="auto">
            <a:xfrm>
              <a:off x="5851525" y="38512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.3</a:t>
              </a:r>
            </a:p>
          </p:txBody>
        </p:sp>
        <p:sp>
          <p:nvSpPr>
            <p:cNvPr id="8314" name="Text Box 25"/>
            <p:cNvSpPr txBox="1">
              <a:spLocks noChangeArrowheads="1"/>
            </p:cNvSpPr>
            <p:nvPr/>
          </p:nvSpPr>
          <p:spPr bwMode="auto">
            <a:xfrm>
              <a:off x="5699124" y="27844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8315" name="Text Box 26"/>
            <p:cNvSpPr txBox="1">
              <a:spLocks noChangeArrowheads="1"/>
            </p:cNvSpPr>
            <p:nvPr/>
          </p:nvSpPr>
          <p:spPr bwMode="auto">
            <a:xfrm>
              <a:off x="4784724" y="1641475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8316" name="Text Box 27"/>
            <p:cNvSpPr txBox="1">
              <a:spLocks noChangeArrowheads="1"/>
            </p:cNvSpPr>
            <p:nvPr/>
          </p:nvSpPr>
          <p:spPr bwMode="auto">
            <a:xfrm>
              <a:off x="6842124" y="1793876"/>
              <a:ext cx="482906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8317" name="Text Box 28"/>
            <p:cNvSpPr txBox="1">
              <a:spLocks noChangeArrowheads="1"/>
            </p:cNvSpPr>
            <p:nvPr/>
          </p:nvSpPr>
          <p:spPr bwMode="auto">
            <a:xfrm>
              <a:off x="7604125" y="36226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8318" name="Text Box 29"/>
            <p:cNvSpPr txBox="1">
              <a:spLocks noChangeArrowheads="1"/>
            </p:cNvSpPr>
            <p:nvPr/>
          </p:nvSpPr>
          <p:spPr bwMode="auto">
            <a:xfrm>
              <a:off x="5851525" y="49942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8319" name="Text Box 30"/>
            <p:cNvSpPr txBox="1">
              <a:spLocks noChangeArrowheads="1"/>
            </p:cNvSpPr>
            <p:nvPr/>
          </p:nvSpPr>
          <p:spPr bwMode="auto">
            <a:xfrm>
              <a:off x="4953000" y="4419601"/>
              <a:ext cx="407452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8320" name="Text Box 31"/>
            <p:cNvSpPr txBox="1">
              <a:spLocks noChangeArrowheads="1"/>
            </p:cNvSpPr>
            <p:nvPr/>
          </p:nvSpPr>
          <p:spPr bwMode="auto">
            <a:xfrm>
              <a:off x="2362200" y="4419601"/>
              <a:ext cx="464045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8321" name="Text Box 32"/>
            <p:cNvSpPr txBox="1">
              <a:spLocks noChangeArrowheads="1"/>
            </p:cNvSpPr>
            <p:nvPr/>
          </p:nvSpPr>
          <p:spPr bwMode="auto">
            <a:xfrm>
              <a:off x="2209799" y="2743200"/>
              <a:ext cx="482906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8322" name="Text Box 33"/>
            <p:cNvSpPr txBox="1">
              <a:spLocks noChangeArrowheads="1"/>
            </p:cNvSpPr>
            <p:nvPr/>
          </p:nvSpPr>
          <p:spPr bwMode="auto">
            <a:xfrm>
              <a:off x="4784724" y="2555874"/>
              <a:ext cx="464045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8323" name="Text Box 34"/>
            <p:cNvSpPr txBox="1">
              <a:spLocks noChangeArrowheads="1"/>
            </p:cNvSpPr>
            <p:nvPr/>
          </p:nvSpPr>
          <p:spPr bwMode="auto">
            <a:xfrm>
              <a:off x="6934199" y="2666999"/>
              <a:ext cx="482906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8324" name="Text Box 35"/>
            <p:cNvSpPr txBox="1">
              <a:spLocks noChangeArrowheads="1"/>
            </p:cNvSpPr>
            <p:nvPr/>
          </p:nvSpPr>
          <p:spPr bwMode="auto">
            <a:xfrm>
              <a:off x="6934199" y="4572000"/>
              <a:ext cx="407452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8325" name="Text Box 36"/>
            <p:cNvSpPr txBox="1">
              <a:spLocks noChangeArrowheads="1"/>
            </p:cNvSpPr>
            <p:nvPr/>
          </p:nvSpPr>
          <p:spPr bwMode="auto">
            <a:xfrm>
              <a:off x="4495801" y="5562600"/>
              <a:ext cx="959094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8326" name="Freeform 37"/>
            <p:cNvSpPr>
              <a:spLocks/>
            </p:cNvSpPr>
            <p:nvPr/>
          </p:nvSpPr>
          <p:spPr bwMode="auto">
            <a:xfrm flipH="1">
              <a:off x="6553200" y="5105400"/>
              <a:ext cx="609600" cy="7620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327" name="Text Box 38"/>
            <p:cNvSpPr txBox="1">
              <a:spLocks noChangeArrowheads="1"/>
            </p:cNvSpPr>
            <p:nvPr/>
          </p:nvSpPr>
          <p:spPr bwMode="auto">
            <a:xfrm>
              <a:off x="4724400" y="5257800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8328" name="Text Box 39"/>
            <p:cNvSpPr txBox="1">
              <a:spLocks noChangeArrowheads="1"/>
            </p:cNvSpPr>
            <p:nvPr/>
          </p:nvSpPr>
          <p:spPr bwMode="auto">
            <a:xfrm>
              <a:off x="7086600" y="5638800"/>
              <a:ext cx="1058374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8329" name="Text Box 40"/>
            <p:cNvSpPr txBox="1">
              <a:spLocks noChangeArrowheads="1"/>
            </p:cNvSpPr>
            <p:nvPr/>
          </p:nvSpPr>
          <p:spPr bwMode="auto">
            <a:xfrm>
              <a:off x="7315200" y="5334000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1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0D7AAB4-8BE7-431C-84A2-7E07D1C67D1D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FACA3C-7CD8-4257-B317-E262DFA90C7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Markov Assumptions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Let X=(X</a:t>
            </a:r>
            <a:r>
              <a:rPr lang="en-US" baseline="-25000" smtClean="0"/>
              <a:t>1</a:t>
            </a:r>
            <a:r>
              <a:rPr lang="en-US" smtClean="0"/>
              <a:t>, .., X</a:t>
            </a:r>
            <a:r>
              <a:rPr lang="en-US" baseline="-25000" smtClean="0"/>
              <a:t>t</a:t>
            </a:r>
            <a:r>
              <a:rPr lang="en-US" smtClean="0"/>
              <a:t>) be a sequence of random variables taking values in some finite set S={s</a:t>
            </a:r>
            <a:r>
              <a:rPr lang="en-US" baseline="-25000" smtClean="0"/>
              <a:t>1</a:t>
            </a:r>
            <a:r>
              <a:rPr lang="en-US" smtClean="0"/>
              <a:t>, …, s</a:t>
            </a:r>
            <a:r>
              <a:rPr lang="en-US" baseline="-25000" smtClean="0"/>
              <a:t>n</a:t>
            </a:r>
            <a:r>
              <a:rPr lang="en-US" smtClean="0"/>
              <a:t>}, the state space, the Markov properties are: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0" i="1" u="sng" smtClean="0">
                <a:solidFill>
                  <a:schemeClr val="accent2"/>
                </a:solidFill>
              </a:rPr>
              <a:t>(a) Limited Horizon</a:t>
            </a:r>
            <a:r>
              <a:rPr lang="en-US" smtClean="0">
                <a:solidFill>
                  <a:schemeClr val="accent2"/>
                </a:solidFill>
              </a:rPr>
              <a:t>: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0" smtClean="0"/>
              <a:t>For all t,</a:t>
            </a:r>
            <a:r>
              <a:rPr lang="en-US" smtClean="0"/>
              <a:t> </a:t>
            </a:r>
            <a:r>
              <a:rPr lang="en-US" sz="3200" b="0" smtClean="0"/>
              <a:t>P(X</a:t>
            </a:r>
            <a:r>
              <a:rPr lang="en-US" sz="3200" b="0" baseline="-25000" smtClean="0"/>
              <a:t>t+1</a:t>
            </a:r>
            <a:r>
              <a:rPr lang="en-US" sz="3200" b="0" smtClean="0"/>
              <a:t>|X</a:t>
            </a:r>
            <a:r>
              <a:rPr lang="en-US" sz="3200" b="0" baseline="-25000" smtClean="0"/>
              <a:t>1</a:t>
            </a:r>
            <a:r>
              <a:rPr lang="en-US" sz="3200" b="0" smtClean="0"/>
              <a:t>, .., X</a:t>
            </a:r>
            <a:r>
              <a:rPr lang="en-US" sz="3200" b="0" baseline="-25000" smtClean="0"/>
              <a:t>t</a:t>
            </a:r>
            <a:r>
              <a:rPr lang="en-US" sz="3200" b="0" smtClean="0"/>
              <a:t>)=P(X </a:t>
            </a:r>
            <a:r>
              <a:rPr lang="en-US" sz="3200" b="0" baseline="-25000" smtClean="0"/>
              <a:t>t+1 </a:t>
            </a:r>
            <a:r>
              <a:rPr lang="en-US" sz="3200" b="0" smtClean="0"/>
              <a:t>| X</a:t>
            </a:r>
            <a:r>
              <a:rPr lang="en-US" sz="3200" b="0" baseline="-25000" smtClean="0"/>
              <a:t>t</a:t>
            </a:r>
            <a:r>
              <a:rPr lang="en-US" sz="3200" b="0" smtClean="0"/>
              <a:t>)</a:t>
            </a:r>
            <a:r>
              <a:rPr lang="en-US" sz="32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b="0" i="1" u="sng" smtClean="0">
                <a:solidFill>
                  <a:schemeClr val="accent2"/>
                </a:solidFill>
              </a:rPr>
              <a:t>(b)Time Invariant</a:t>
            </a:r>
            <a:r>
              <a:rPr lang="en-US" smtClean="0">
                <a:solidFill>
                  <a:schemeClr val="accent2"/>
                </a:solidFill>
              </a:rPr>
              <a:t>: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0" smtClean="0"/>
              <a:t>For all t,</a:t>
            </a:r>
            <a:r>
              <a:rPr lang="en-US" sz="3200" b="0" smtClean="0"/>
              <a:t> P(X </a:t>
            </a:r>
            <a:r>
              <a:rPr lang="en-US" sz="3200" b="0" baseline="-25000" smtClean="0"/>
              <a:t>t+1 </a:t>
            </a:r>
            <a:r>
              <a:rPr lang="en-US" sz="3200" b="0" smtClean="0"/>
              <a:t>|X</a:t>
            </a:r>
            <a:r>
              <a:rPr lang="en-US" sz="3200" b="0" baseline="-25000" smtClean="0"/>
              <a:t>t</a:t>
            </a:r>
            <a:r>
              <a:rPr lang="en-US" sz="3200" b="0" smtClean="0"/>
              <a:t>)=P(X</a:t>
            </a:r>
            <a:r>
              <a:rPr lang="en-US" sz="3200" b="0" baseline="-25000" smtClean="0"/>
              <a:t>2 </a:t>
            </a:r>
            <a:r>
              <a:rPr lang="en-US" sz="3200" b="0" smtClean="0"/>
              <a:t>| X</a:t>
            </a:r>
            <a:r>
              <a:rPr lang="en-US" sz="3200" b="0" baseline="-25000" smtClean="0"/>
              <a:t>1</a:t>
            </a:r>
            <a:r>
              <a:rPr lang="en-US" sz="3200" b="0" smtClean="0"/>
              <a:t>)</a:t>
            </a:r>
            <a:r>
              <a:rPr lang="en-US" sz="32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i.e., the dependency does not change over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9B595E-A797-46BC-8FB0-7C94B3173F9E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2253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25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AEF965-B128-4D08-92A8-1A72AB4E255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</a:t>
            </a:r>
            <a:r>
              <a:rPr lang="en-US" dirty="0" smtClean="0"/>
              <a:t>Jan 22</a:t>
            </a:r>
            <a:endParaRPr lang="en-US" dirty="0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6"/>
                </a:solidFill>
              </a:rPr>
              <a:t>Finish Language </a:t>
            </a:r>
            <a:r>
              <a:rPr lang="en-US" sz="3200" dirty="0" smtClean="0">
                <a:solidFill>
                  <a:schemeClr val="accent6"/>
                </a:solidFill>
              </a:rPr>
              <a:t>Model </a:t>
            </a:r>
            <a:r>
              <a:rPr lang="en-US" sz="3200" dirty="0" smtClean="0">
                <a:solidFill>
                  <a:schemeClr val="accent6"/>
                </a:solidFill>
              </a:rPr>
              <a:t>+ evaluation</a:t>
            </a:r>
            <a:endParaRPr lang="en-US" sz="3200" dirty="0" smtClean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en-US" sz="3200" dirty="0" smtClean="0"/>
              <a:t>Markov Models</a:t>
            </a:r>
          </a:p>
          <a:p>
            <a:pPr eaLnBrk="1" hangingPunct="1">
              <a:defRPr/>
            </a:pPr>
            <a:r>
              <a:rPr lang="en-US" sz="3200" dirty="0" smtClean="0"/>
              <a:t>POS tagging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49D700-D672-43AE-8B3B-466D39ED3F02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923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923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8C7575-44E6-4330-AC89-4B8513C6E0E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23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228600" y="0"/>
            <a:ext cx="4800600" cy="1143000"/>
          </a:xfrm>
        </p:spPr>
        <p:txBody>
          <a:bodyPr/>
          <a:lstStyle/>
          <a:p>
            <a:pPr eaLnBrk="1" hangingPunct="1"/>
            <a:r>
              <a:rPr lang="de-DE" smtClean="0"/>
              <a:t>Markov-Chain</a:t>
            </a:r>
          </a:p>
        </p:txBody>
      </p:sp>
      <p:sp>
        <p:nvSpPr>
          <p:cNvPr id="9233" name="Rectangle 3"/>
          <p:cNvSpPr>
            <a:spLocks noChangeArrowheads="1"/>
          </p:cNvSpPr>
          <p:nvPr/>
        </p:nvSpPr>
        <p:spPr bwMode="auto">
          <a:xfrm>
            <a:off x="0" y="1752600"/>
            <a:ext cx="604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Arial" charset="0"/>
              </a:rPr>
              <a:t>Probability of a sequence of states X</a:t>
            </a:r>
            <a:r>
              <a:rPr lang="de-DE" sz="2400" baseline="-25000">
                <a:solidFill>
                  <a:srgbClr val="000066"/>
                </a:solidFill>
                <a:latin typeface="Arial" charset="0"/>
              </a:rPr>
              <a:t>1</a:t>
            </a:r>
            <a:r>
              <a:rPr lang="de-DE" sz="2400">
                <a:solidFill>
                  <a:srgbClr val="000066"/>
                </a:solidFill>
                <a:latin typeface="Arial" charset="0"/>
              </a:rPr>
              <a:t> … X</a:t>
            </a:r>
            <a:r>
              <a:rPr lang="de-DE" sz="2400" baseline="-25000">
                <a:solidFill>
                  <a:srgbClr val="000066"/>
                </a:solidFill>
                <a:latin typeface="Arial" charset="0"/>
              </a:rPr>
              <a:t>T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381000" y="2209800"/>
          <a:ext cx="1981200" cy="503238"/>
        </p:xfrm>
        <a:graphic>
          <a:graphicData uri="http://schemas.openxmlformats.org/presentationml/2006/ole">
            <p:oleObj spid="_x0000_s9218" name="Formel" r:id="rId4" imgW="799920" imgH="203040" progId="Equation.3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09600" y="2667000"/>
          <a:ext cx="8107363" cy="503238"/>
        </p:xfrm>
        <a:graphic>
          <a:graphicData uri="http://schemas.openxmlformats.org/presentationml/2006/ole">
            <p:oleObj spid="_x0000_s9219" name="Formel" r:id="rId5" imgW="3301920" imgH="203040" progId="Equation.3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533400" y="3200400"/>
          <a:ext cx="6694488" cy="503238"/>
        </p:xfrm>
        <a:graphic>
          <a:graphicData uri="http://schemas.openxmlformats.org/presentationml/2006/ole">
            <p:oleObj spid="_x0000_s9220" name="Formel" r:id="rId6" imgW="2705040" imgH="203040" progId="Equation.3">
              <p:embed/>
            </p:oleObj>
          </a:graphicData>
        </a:graphic>
      </p:graphicFrame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609600" y="3581400"/>
          <a:ext cx="2166938" cy="865188"/>
        </p:xfrm>
        <a:graphic>
          <a:graphicData uri="http://schemas.openxmlformats.org/presentationml/2006/ole">
            <p:oleObj spid="_x0000_s9221" name="Formel" r:id="rId7" imgW="1015920" imgH="406080" progId="Equation.3">
              <p:embed/>
            </p:oleObj>
          </a:graphicData>
        </a:graphic>
      </p:graphicFrame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304800" y="4876800"/>
          <a:ext cx="8361363" cy="823913"/>
        </p:xfrm>
        <a:graphic>
          <a:graphicData uri="http://schemas.openxmlformats.org/presentationml/2006/ole">
            <p:oleObj spid="_x0000_s9222" name="Equation" r:id="rId8" imgW="3377880" imgH="330120" progId="Equation.3">
              <p:embed/>
            </p:oleObj>
          </a:graphicData>
        </a:graphic>
      </p:graphicFrame>
      <p:sp>
        <p:nvSpPr>
          <p:cNvPr id="9234" name="Rectangle 10"/>
          <p:cNvSpPr>
            <a:spLocks noChangeArrowheads="1"/>
          </p:cNvSpPr>
          <p:nvPr/>
        </p:nvSpPr>
        <p:spPr bwMode="auto">
          <a:xfrm>
            <a:off x="0" y="44958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Example:</a:t>
            </a:r>
          </a:p>
        </p:txBody>
      </p:sp>
      <p:grpSp>
        <p:nvGrpSpPr>
          <p:cNvPr id="9235" name="Group 77"/>
          <p:cNvGrpSpPr>
            <a:grpSpLocks/>
          </p:cNvGrpSpPr>
          <p:nvPr/>
        </p:nvGrpSpPr>
        <p:grpSpPr bwMode="auto">
          <a:xfrm>
            <a:off x="4572000" y="0"/>
            <a:ext cx="4572000" cy="2514600"/>
            <a:chOff x="1355725" y="1641475"/>
            <a:chExt cx="6817540" cy="4704157"/>
          </a:xfrm>
        </p:grpSpPr>
        <p:sp>
          <p:nvSpPr>
            <p:cNvPr id="9236" name="Oval 3"/>
            <p:cNvSpPr>
              <a:spLocks noChangeArrowheads="1"/>
            </p:cNvSpPr>
            <p:nvPr/>
          </p:nvSpPr>
          <p:spPr bwMode="auto">
            <a:xfrm>
              <a:off x="4648200" y="24384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9237" name="Oval 4"/>
            <p:cNvSpPr>
              <a:spLocks noChangeArrowheads="1"/>
            </p:cNvSpPr>
            <p:nvPr/>
          </p:nvSpPr>
          <p:spPr bwMode="auto">
            <a:xfrm>
              <a:off x="6705600" y="25908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9238" name="Oval 5"/>
            <p:cNvSpPr>
              <a:spLocks noChangeArrowheads="1"/>
            </p:cNvSpPr>
            <p:nvPr/>
          </p:nvSpPr>
          <p:spPr bwMode="auto">
            <a:xfrm>
              <a:off x="2057400" y="26670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9239" name="Oval 6"/>
            <p:cNvSpPr>
              <a:spLocks noChangeArrowheads="1"/>
            </p:cNvSpPr>
            <p:nvPr/>
          </p:nvSpPr>
          <p:spPr bwMode="auto">
            <a:xfrm>
              <a:off x="2209800" y="4267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9240" name="Oval 7"/>
            <p:cNvSpPr>
              <a:spLocks noChangeArrowheads="1"/>
            </p:cNvSpPr>
            <p:nvPr/>
          </p:nvSpPr>
          <p:spPr bwMode="auto">
            <a:xfrm>
              <a:off x="4724400" y="4267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9241" name="Oval 8"/>
            <p:cNvSpPr>
              <a:spLocks noChangeArrowheads="1"/>
            </p:cNvSpPr>
            <p:nvPr/>
          </p:nvSpPr>
          <p:spPr bwMode="auto">
            <a:xfrm>
              <a:off x="6705600" y="44196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9242" name="Freeform 9"/>
            <p:cNvSpPr>
              <a:spLocks/>
            </p:cNvSpPr>
            <p:nvPr/>
          </p:nvSpPr>
          <p:spPr bwMode="auto">
            <a:xfrm>
              <a:off x="1498600" y="2971800"/>
              <a:ext cx="635000" cy="1600200"/>
            </a:xfrm>
            <a:custGeom>
              <a:avLst/>
              <a:gdLst>
                <a:gd name="T0" fmla="*/ 2147483647 w 400"/>
                <a:gd name="T1" fmla="*/ 0 h 1008"/>
                <a:gd name="T2" fmla="*/ 2147483647 w 400"/>
                <a:gd name="T3" fmla="*/ 2147483647 h 1008"/>
                <a:gd name="T4" fmla="*/ 2147483647 w 400"/>
                <a:gd name="T5" fmla="*/ 2147483647 h 1008"/>
                <a:gd name="T6" fmla="*/ 0 60000 65536"/>
                <a:gd name="T7" fmla="*/ 0 60000 65536"/>
                <a:gd name="T8" fmla="*/ 0 60000 65536"/>
                <a:gd name="T9" fmla="*/ 0 w 400"/>
                <a:gd name="T10" fmla="*/ 0 h 1008"/>
                <a:gd name="T11" fmla="*/ 400 w 400"/>
                <a:gd name="T12" fmla="*/ 1008 h 10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0" h="1008">
                  <a:moveTo>
                    <a:pt x="304" y="0"/>
                  </a:moveTo>
                  <a:cubicBezTo>
                    <a:pt x="152" y="60"/>
                    <a:pt x="0" y="120"/>
                    <a:pt x="16" y="288"/>
                  </a:cubicBezTo>
                  <a:cubicBezTo>
                    <a:pt x="32" y="456"/>
                    <a:pt x="216" y="732"/>
                    <a:pt x="400" y="10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3" name="Freeform 10"/>
            <p:cNvSpPr>
              <a:spLocks/>
            </p:cNvSpPr>
            <p:nvPr/>
          </p:nvSpPr>
          <p:spPr bwMode="auto">
            <a:xfrm>
              <a:off x="5181600" y="5029200"/>
              <a:ext cx="457200" cy="8382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4" name="Freeform 11"/>
            <p:cNvSpPr>
              <a:spLocks/>
            </p:cNvSpPr>
            <p:nvPr/>
          </p:nvSpPr>
          <p:spPr bwMode="auto">
            <a:xfrm>
              <a:off x="5105400" y="3200400"/>
              <a:ext cx="317500" cy="1066800"/>
            </a:xfrm>
            <a:custGeom>
              <a:avLst/>
              <a:gdLst>
                <a:gd name="T0" fmla="*/ 2147483647 w 200"/>
                <a:gd name="T1" fmla="*/ 2147483647 h 672"/>
                <a:gd name="T2" fmla="*/ 2147483647 w 200"/>
                <a:gd name="T3" fmla="*/ 2147483647 h 672"/>
                <a:gd name="T4" fmla="*/ 0 w 200"/>
                <a:gd name="T5" fmla="*/ 0 h 672"/>
                <a:gd name="T6" fmla="*/ 0 60000 65536"/>
                <a:gd name="T7" fmla="*/ 0 60000 65536"/>
                <a:gd name="T8" fmla="*/ 0 60000 65536"/>
                <a:gd name="T9" fmla="*/ 0 w 200"/>
                <a:gd name="T10" fmla="*/ 0 h 672"/>
                <a:gd name="T11" fmla="*/ 200 w 20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672">
                  <a:moveTo>
                    <a:pt x="48" y="672"/>
                  </a:moveTo>
                  <a:cubicBezTo>
                    <a:pt x="124" y="584"/>
                    <a:pt x="200" y="496"/>
                    <a:pt x="192" y="384"/>
                  </a:cubicBezTo>
                  <a:cubicBezTo>
                    <a:pt x="184" y="272"/>
                    <a:pt x="92" y="13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5" name="Freeform 12"/>
            <p:cNvSpPr>
              <a:spLocks/>
            </p:cNvSpPr>
            <p:nvPr/>
          </p:nvSpPr>
          <p:spPr bwMode="auto">
            <a:xfrm>
              <a:off x="4622800" y="20320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6" name="Freeform 13"/>
            <p:cNvSpPr>
              <a:spLocks/>
            </p:cNvSpPr>
            <p:nvPr/>
          </p:nvSpPr>
          <p:spPr bwMode="auto">
            <a:xfrm>
              <a:off x="5257800" y="2971800"/>
              <a:ext cx="1447800" cy="431800"/>
            </a:xfrm>
            <a:custGeom>
              <a:avLst/>
              <a:gdLst>
                <a:gd name="T0" fmla="*/ 0 w 912"/>
                <a:gd name="T1" fmla="*/ 0 h 272"/>
                <a:gd name="T2" fmla="*/ 2147483647 w 912"/>
                <a:gd name="T3" fmla="*/ 2147483647 h 272"/>
                <a:gd name="T4" fmla="*/ 2147483647 w 912"/>
                <a:gd name="T5" fmla="*/ 2147483647 h 272"/>
                <a:gd name="T6" fmla="*/ 0 60000 65536"/>
                <a:gd name="T7" fmla="*/ 0 60000 65536"/>
                <a:gd name="T8" fmla="*/ 0 60000 65536"/>
                <a:gd name="T9" fmla="*/ 0 w 912"/>
                <a:gd name="T10" fmla="*/ 0 h 272"/>
                <a:gd name="T11" fmla="*/ 912 w 912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72">
                  <a:moveTo>
                    <a:pt x="0" y="0"/>
                  </a:moveTo>
                  <a:cubicBezTo>
                    <a:pt x="116" y="104"/>
                    <a:pt x="232" y="208"/>
                    <a:pt x="384" y="240"/>
                  </a:cubicBezTo>
                  <a:cubicBezTo>
                    <a:pt x="536" y="272"/>
                    <a:pt x="724" y="232"/>
                    <a:pt x="912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7" name="Line 14"/>
            <p:cNvSpPr>
              <a:spLocks noChangeShapeType="1"/>
            </p:cNvSpPr>
            <p:nvPr/>
          </p:nvSpPr>
          <p:spPr bwMode="auto">
            <a:xfrm flipH="1" flipV="1">
              <a:off x="2743200" y="3276600"/>
              <a:ext cx="19812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8" name="Freeform 15"/>
            <p:cNvSpPr>
              <a:spLocks/>
            </p:cNvSpPr>
            <p:nvPr/>
          </p:nvSpPr>
          <p:spPr bwMode="auto">
            <a:xfrm>
              <a:off x="2895600" y="4495800"/>
              <a:ext cx="1752600" cy="152400"/>
            </a:xfrm>
            <a:custGeom>
              <a:avLst/>
              <a:gdLst>
                <a:gd name="T0" fmla="*/ 0 w 1104"/>
                <a:gd name="T1" fmla="*/ 2147483647 h 96"/>
                <a:gd name="T2" fmla="*/ 2147483647 w 1104"/>
                <a:gd name="T3" fmla="*/ 0 h 96"/>
                <a:gd name="T4" fmla="*/ 2147483647 w 1104"/>
                <a:gd name="T5" fmla="*/ 2147483647 h 96"/>
                <a:gd name="T6" fmla="*/ 0 60000 65536"/>
                <a:gd name="T7" fmla="*/ 0 60000 65536"/>
                <a:gd name="T8" fmla="*/ 0 60000 65536"/>
                <a:gd name="T9" fmla="*/ 0 w 1104"/>
                <a:gd name="T10" fmla="*/ 0 h 96"/>
                <a:gd name="T11" fmla="*/ 1104 w 110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4" h="96">
                  <a:moveTo>
                    <a:pt x="0" y="96"/>
                  </a:moveTo>
                  <a:cubicBezTo>
                    <a:pt x="148" y="48"/>
                    <a:pt x="296" y="0"/>
                    <a:pt x="480" y="0"/>
                  </a:cubicBezTo>
                  <a:cubicBezTo>
                    <a:pt x="664" y="0"/>
                    <a:pt x="884" y="48"/>
                    <a:pt x="110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9" name="Freeform 16"/>
            <p:cNvSpPr>
              <a:spLocks/>
            </p:cNvSpPr>
            <p:nvPr/>
          </p:nvSpPr>
          <p:spPr bwMode="auto">
            <a:xfrm>
              <a:off x="6629400" y="22098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0" name="Freeform 17"/>
            <p:cNvSpPr>
              <a:spLocks/>
            </p:cNvSpPr>
            <p:nvPr/>
          </p:nvSpPr>
          <p:spPr bwMode="auto">
            <a:xfrm>
              <a:off x="7239000" y="3200400"/>
              <a:ext cx="406400" cy="1295400"/>
            </a:xfrm>
            <a:custGeom>
              <a:avLst/>
              <a:gdLst>
                <a:gd name="T0" fmla="*/ 0 w 256"/>
                <a:gd name="T1" fmla="*/ 2147483647 h 816"/>
                <a:gd name="T2" fmla="*/ 2147483647 w 256"/>
                <a:gd name="T3" fmla="*/ 2147483647 h 816"/>
                <a:gd name="T4" fmla="*/ 2147483647 w 256"/>
                <a:gd name="T5" fmla="*/ 0 h 816"/>
                <a:gd name="T6" fmla="*/ 0 60000 65536"/>
                <a:gd name="T7" fmla="*/ 0 60000 65536"/>
                <a:gd name="T8" fmla="*/ 0 60000 65536"/>
                <a:gd name="T9" fmla="*/ 0 w 256"/>
                <a:gd name="T10" fmla="*/ 0 h 816"/>
                <a:gd name="T11" fmla="*/ 256 w 25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" h="816">
                  <a:moveTo>
                    <a:pt x="0" y="816"/>
                  </a:moveTo>
                  <a:cubicBezTo>
                    <a:pt x="112" y="692"/>
                    <a:pt x="224" y="568"/>
                    <a:pt x="240" y="432"/>
                  </a:cubicBezTo>
                  <a:cubicBezTo>
                    <a:pt x="256" y="296"/>
                    <a:pt x="176" y="14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1" name="Freeform 18"/>
            <p:cNvSpPr>
              <a:spLocks/>
            </p:cNvSpPr>
            <p:nvPr/>
          </p:nvSpPr>
          <p:spPr bwMode="auto">
            <a:xfrm>
              <a:off x="5410200" y="4330700"/>
              <a:ext cx="1295400" cy="165100"/>
            </a:xfrm>
            <a:custGeom>
              <a:avLst/>
              <a:gdLst>
                <a:gd name="T0" fmla="*/ 0 w 816"/>
                <a:gd name="T1" fmla="*/ 2147483647 h 104"/>
                <a:gd name="T2" fmla="*/ 2147483647 w 816"/>
                <a:gd name="T3" fmla="*/ 2147483647 h 104"/>
                <a:gd name="T4" fmla="*/ 2147483647 w 816"/>
                <a:gd name="T5" fmla="*/ 2147483647 h 104"/>
                <a:gd name="T6" fmla="*/ 2147483647 w 816"/>
                <a:gd name="T7" fmla="*/ 2147483647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04"/>
                <a:gd name="T14" fmla="*/ 816 w 81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04">
                  <a:moveTo>
                    <a:pt x="0" y="104"/>
                  </a:moveTo>
                  <a:cubicBezTo>
                    <a:pt x="40" y="88"/>
                    <a:pt x="80" y="72"/>
                    <a:pt x="144" y="56"/>
                  </a:cubicBezTo>
                  <a:cubicBezTo>
                    <a:pt x="208" y="40"/>
                    <a:pt x="272" y="0"/>
                    <a:pt x="384" y="8"/>
                  </a:cubicBezTo>
                  <a:cubicBezTo>
                    <a:pt x="496" y="16"/>
                    <a:pt x="656" y="60"/>
                    <a:pt x="816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2" name="Freeform 19"/>
            <p:cNvSpPr>
              <a:spLocks/>
            </p:cNvSpPr>
            <p:nvPr/>
          </p:nvSpPr>
          <p:spPr bwMode="auto">
            <a:xfrm>
              <a:off x="5410200" y="4876800"/>
              <a:ext cx="1295400" cy="241300"/>
            </a:xfrm>
            <a:custGeom>
              <a:avLst/>
              <a:gdLst>
                <a:gd name="T0" fmla="*/ 2147483647 w 816"/>
                <a:gd name="T1" fmla="*/ 2147483647 h 152"/>
                <a:gd name="T2" fmla="*/ 2147483647 w 816"/>
                <a:gd name="T3" fmla="*/ 2147483647 h 152"/>
                <a:gd name="T4" fmla="*/ 0 w 816"/>
                <a:gd name="T5" fmla="*/ 0 h 152"/>
                <a:gd name="T6" fmla="*/ 0 60000 65536"/>
                <a:gd name="T7" fmla="*/ 0 60000 65536"/>
                <a:gd name="T8" fmla="*/ 0 60000 65536"/>
                <a:gd name="T9" fmla="*/ 0 w 816"/>
                <a:gd name="T10" fmla="*/ 0 h 152"/>
                <a:gd name="T11" fmla="*/ 816 w 816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52">
                  <a:moveTo>
                    <a:pt x="816" y="48"/>
                  </a:moveTo>
                  <a:cubicBezTo>
                    <a:pt x="740" y="100"/>
                    <a:pt x="664" y="152"/>
                    <a:pt x="528" y="144"/>
                  </a:cubicBezTo>
                  <a:cubicBezTo>
                    <a:pt x="392" y="136"/>
                    <a:pt x="196" y="6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3" name="Text Box 20"/>
            <p:cNvSpPr txBox="1">
              <a:spLocks noChangeArrowheads="1"/>
            </p:cNvSpPr>
            <p:nvPr/>
          </p:nvSpPr>
          <p:spPr bwMode="auto">
            <a:xfrm>
              <a:off x="1355725" y="3698875"/>
              <a:ext cx="482906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9254" name="Text Box 21"/>
            <p:cNvSpPr txBox="1">
              <a:spLocks noChangeArrowheads="1"/>
            </p:cNvSpPr>
            <p:nvPr/>
          </p:nvSpPr>
          <p:spPr bwMode="auto">
            <a:xfrm>
              <a:off x="3565524" y="32416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9255" name="Text Box 22"/>
            <p:cNvSpPr txBox="1">
              <a:spLocks noChangeArrowheads="1"/>
            </p:cNvSpPr>
            <p:nvPr/>
          </p:nvSpPr>
          <p:spPr bwMode="auto">
            <a:xfrm>
              <a:off x="3260726" y="4537076"/>
              <a:ext cx="482906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9256" name="Text Box 23"/>
            <p:cNvSpPr txBox="1">
              <a:spLocks noChangeArrowheads="1"/>
            </p:cNvSpPr>
            <p:nvPr/>
          </p:nvSpPr>
          <p:spPr bwMode="auto">
            <a:xfrm>
              <a:off x="4860925" y="36226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.3</a:t>
              </a:r>
            </a:p>
          </p:txBody>
        </p:sp>
        <p:sp>
          <p:nvSpPr>
            <p:cNvPr id="9257" name="Text Box 24"/>
            <p:cNvSpPr txBox="1">
              <a:spLocks noChangeArrowheads="1"/>
            </p:cNvSpPr>
            <p:nvPr/>
          </p:nvSpPr>
          <p:spPr bwMode="auto">
            <a:xfrm>
              <a:off x="5851525" y="38512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.3</a:t>
              </a:r>
            </a:p>
          </p:txBody>
        </p:sp>
        <p:sp>
          <p:nvSpPr>
            <p:cNvPr id="9258" name="Text Box 25"/>
            <p:cNvSpPr txBox="1">
              <a:spLocks noChangeArrowheads="1"/>
            </p:cNvSpPr>
            <p:nvPr/>
          </p:nvSpPr>
          <p:spPr bwMode="auto">
            <a:xfrm>
              <a:off x="5699124" y="27844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9259" name="Text Box 26"/>
            <p:cNvSpPr txBox="1">
              <a:spLocks noChangeArrowheads="1"/>
            </p:cNvSpPr>
            <p:nvPr/>
          </p:nvSpPr>
          <p:spPr bwMode="auto">
            <a:xfrm>
              <a:off x="4784724" y="1641475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9260" name="Text Box 27"/>
            <p:cNvSpPr txBox="1">
              <a:spLocks noChangeArrowheads="1"/>
            </p:cNvSpPr>
            <p:nvPr/>
          </p:nvSpPr>
          <p:spPr bwMode="auto">
            <a:xfrm>
              <a:off x="6842124" y="1793876"/>
              <a:ext cx="482906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9261" name="Text Box 28"/>
            <p:cNvSpPr txBox="1">
              <a:spLocks noChangeArrowheads="1"/>
            </p:cNvSpPr>
            <p:nvPr/>
          </p:nvSpPr>
          <p:spPr bwMode="auto">
            <a:xfrm>
              <a:off x="7604125" y="36226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9262" name="Text Box 29"/>
            <p:cNvSpPr txBox="1">
              <a:spLocks noChangeArrowheads="1"/>
            </p:cNvSpPr>
            <p:nvPr/>
          </p:nvSpPr>
          <p:spPr bwMode="auto">
            <a:xfrm>
              <a:off x="5851525" y="4994276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9263" name="Text Box 30"/>
            <p:cNvSpPr txBox="1">
              <a:spLocks noChangeArrowheads="1"/>
            </p:cNvSpPr>
            <p:nvPr/>
          </p:nvSpPr>
          <p:spPr bwMode="auto">
            <a:xfrm>
              <a:off x="4953000" y="4419601"/>
              <a:ext cx="407452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9264" name="Text Box 31"/>
            <p:cNvSpPr txBox="1">
              <a:spLocks noChangeArrowheads="1"/>
            </p:cNvSpPr>
            <p:nvPr/>
          </p:nvSpPr>
          <p:spPr bwMode="auto">
            <a:xfrm>
              <a:off x="2362200" y="4419601"/>
              <a:ext cx="464045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9265" name="Text Box 32"/>
            <p:cNvSpPr txBox="1">
              <a:spLocks noChangeArrowheads="1"/>
            </p:cNvSpPr>
            <p:nvPr/>
          </p:nvSpPr>
          <p:spPr bwMode="auto">
            <a:xfrm>
              <a:off x="2209799" y="2743200"/>
              <a:ext cx="482906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9266" name="Text Box 33"/>
            <p:cNvSpPr txBox="1">
              <a:spLocks noChangeArrowheads="1"/>
            </p:cNvSpPr>
            <p:nvPr/>
          </p:nvSpPr>
          <p:spPr bwMode="auto">
            <a:xfrm>
              <a:off x="4784724" y="2555874"/>
              <a:ext cx="464045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9267" name="Text Box 34"/>
            <p:cNvSpPr txBox="1">
              <a:spLocks noChangeArrowheads="1"/>
            </p:cNvSpPr>
            <p:nvPr/>
          </p:nvSpPr>
          <p:spPr bwMode="auto">
            <a:xfrm>
              <a:off x="6934199" y="2666999"/>
              <a:ext cx="482906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9268" name="Text Box 35"/>
            <p:cNvSpPr txBox="1">
              <a:spLocks noChangeArrowheads="1"/>
            </p:cNvSpPr>
            <p:nvPr/>
          </p:nvSpPr>
          <p:spPr bwMode="auto">
            <a:xfrm>
              <a:off x="6934199" y="4572000"/>
              <a:ext cx="407452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9269" name="Text Box 36"/>
            <p:cNvSpPr txBox="1">
              <a:spLocks noChangeArrowheads="1"/>
            </p:cNvSpPr>
            <p:nvPr/>
          </p:nvSpPr>
          <p:spPr bwMode="auto">
            <a:xfrm>
              <a:off x="4495801" y="5562600"/>
              <a:ext cx="959094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9270" name="Freeform 37"/>
            <p:cNvSpPr>
              <a:spLocks/>
            </p:cNvSpPr>
            <p:nvPr/>
          </p:nvSpPr>
          <p:spPr bwMode="auto">
            <a:xfrm flipH="1">
              <a:off x="6553200" y="5105400"/>
              <a:ext cx="609600" cy="7620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71" name="Text Box 38"/>
            <p:cNvSpPr txBox="1">
              <a:spLocks noChangeArrowheads="1"/>
            </p:cNvSpPr>
            <p:nvPr/>
          </p:nvSpPr>
          <p:spPr bwMode="auto">
            <a:xfrm>
              <a:off x="4724400" y="5257800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9272" name="Text Box 39"/>
            <p:cNvSpPr txBox="1">
              <a:spLocks noChangeArrowheads="1"/>
            </p:cNvSpPr>
            <p:nvPr/>
          </p:nvSpPr>
          <p:spPr bwMode="auto">
            <a:xfrm>
              <a:off x="7086600" y="5638800"/>
              <a:ext cx="1058374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9273" name="Text Box 40"/>
            <p:cNvSpPr txBox="1">
              <a:spLocks noChangeArrowheads="1"/>
            </p:cNvSpPr>
            <p:nvPr/>
          </p:nvSpPr>
          <p:spPr bwMode="auto">
            <a:xfrm>
              <a:off x="7315200" y="5334000"/>
              <a:ext cx="569140" cy="706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3CBF3B-5BFF-4176-8B65-F4456D544D7A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01833E-E754-4109-94CB-01C3BD7A9FC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6781800" cy="4572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endParaRPr lang="en-US" sz="2800" smtClean="0"/>
          </a:p>
        </p:txBody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6438" y="3563938"/>
            <a:ext cx="32766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3962400" y="2416175"/>
            <a:ext cx="5181600" cy="965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(e.g., </a:t>
            </a:r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(Prob.)</a:t>
            </a:r>
            <a:r>
              <a:rPr lang="en-US" sz="2000" b="1">
                <a:latin typeface="Comic Sans MS" pitchFamily="66" charset="0"/>
              </a:rPr>
              <a:t> Context-Free Grammars)</a:t>
            </a:r>
          </a:p>
          <a:p>
            <a:pPr marL="342900" indent="-342900">
              <a:spcBef>
                <a:spcPct val="20000"/>
              </a:spcBef>
            </a:pPr>
            <a:endParaRPr lang="en-US" sz="2000" b="1">
              <a:latin typeface="Comic Sans MS" pitchFamily="66" charset="0"/>
            </a:endParaRP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4121150" y="762000"/>
            <a:ext cx="4876800" cy="1371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(Finite State Automata,Finite State Transducers,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Markov Models</a:t>
            </a:r>
            <a:r>
              <a:rPr lang="en-US" sz="2000" b="1">
                <a:latin typeface="Comic Sans MS" pitchFamily="66" charset="0"/>
              </a:rPr>
              <a:t>)</a:t>
            </a:r>
          </a:p>
        </p:txBody>
      </p:sp>
      <p:sp>
        <p:nvSpPr>
          <p:cNvPr id="10250" name="Line 6"/>
          <p:cNvSpPr>
            <a:spLocks noChangeShapeType="1"/>
          </p:cNvSpPr>
          <p:nvPr/>
        </p:nvSpPr>
        <p:spPr bwMode="auto">
          <a:xfrm flipH="1" flipV="1">
            <a:off x="2520950" y="12192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539750" y="9144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692150" y="18288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10253" name="Rectangle 9"/>
          <p:cNvSpPr>
            <a:spLocks noChangeArrowheads="1"/>
          </p:cNvSpPr>
          <p:nvPr/>
        </p:nvSpPr>
        <p:spPr bwMode="auto">
          <a:xfrm>
            <a:off x="539750" y="35814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539750" y="26670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10255" name="Line 11"/>
          <p:cNvSpPr>
            <a:spLocks noChangeShapeType="1"/>
          </p:cNvSpPr>
          <p:nvPr/>
        </p:nvSpPr>
        <p:spPr bwMode="auto">
          <a:xfrm flipH="1" flipV="1">
            <a:off x="1987550" y="2057400"/>
            <a:ext cx="1981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6" name="Line 12"/>
          <p:cNvSpPr>
            <a:spLocks noChangeShapeType="1"/>
          </p:cNvSpPr>
          <p:nvPr/>
        </p:nvSpPr>
        <p:spPr bwMode="auto">
          <a:xfrm flipH="1" flipV="1">
            <a:off x="2216150" y="3048000"/>
            <a:ext cx="2286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7" name="Line 13"/>
          <p:cNvSpPr>
            <a:spLocks noChangeShapeType="1"/>
          </p:cNvSpPr>
          <p:nvPr/>
        </p:nvSpPr>
        <p:spPr bwMode="auto">
          <a:xfrm flipH="1">
            <a:off x="2749550" y="38862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8" name="Line 14"/>
          <p:cNvSpPr>
            <a:spLocks noChangeShapeType="1"/>
          </p:cNvSpPr>
          <p:nvPr/>
        </p:nvSpPr>
        <p:spPr bwMode="auto">
          <a:xfrm flipH="1">
            <a:off x="2216150" y="12954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9" name="Line 15"/>
          <p:cNvSpPr>
            <a:spLocks noChangeShapeType="1"/>
          </p:cNvSpPr>
          <p:nvPr/>
        </p:nvSpPr>
        <p:spPr bwMode="auto">
          <a:xfrm flipH="1">
            <a:off x="2749550" y="12954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60" name="Line 16"/>
          <p:cNvSpPr>
            <a:spLocks noChangeShapeType="1"/>
          </p:cNvSpPr>
          <p:nvPr/>
        </p:nvSpPr>
        <p:spPr bwMode="auto">
          <a:xfrm flipH="1">
            <a:off x="2216150" y="2971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61" name="Line 17"/>
          <p:cNvSpPr>
            <a:spLocks noChangeShapeType="1"/>
          </p:cNvSpPr>
          <p:nvPr/>
        </p:nvSpPr>
        <p:spPr bwMode="auto">
          <a:xfrm flipH="1">
            <a:off x="2673350" y="30480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62" name="Rectangle 18"/>
          <p:cNvSpPr>
            <a:spLocks noChangeArrowheads="1"/>
          </p:cNvSpPr>
          <p:nvPr/>
        </p:nvSpPr>
        <p:spPr bwMode="auto">
          <a:xfrm>
            <a:off x="4868863" y="4703763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</p:txBody>
      </p:sp>
      <p:sp>
        <p:nvSpPr>
          <p:cNvPr id="10263" name="Line 19"/>
          <p:cNvSpPr>
            <a:spLocks noChangeShapeType="1"/>
          </p:cNvSpPr>
          <p:nvPr/>
        </p:nvSpPr>
        <p:spPr bwMode="auto">
          <a:xfrm flipH="1" flipV="1">
            <a:off x="2749550" y="44958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64" name="Line 20"/>
          <p:cNvSpPr>
            <a:spLocks noChangeShapeType="1"/>
          </p:cNvSpPr>
          <p:nvPr/>
        </p:nvSpPr>
        <p:spPr bwMode="auto">
          <a:xfrm flipH="1">
            <a:off x="2063750" y="12954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65" name="Rectangle 21"/>
          <p:cNvSpPr>
            <a:spLocks noChangeArrowheads="1"/>
          </p:cNvSpPr>
          <p:nvPr/>
        </p:nvSpPr>
        <p:spPr bwMode="auto">
          <a:xfrm>
            <a:off x="1143000" y="56388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Markov Models</a:t>
            </a:r>
          </a:p>
        </p:txBody>
      </p:sp>
      <p:sp>
        <p:nvSpPr>
          <p:cNvPr id="10266" name="Rectangle 22"/>
          <p:cNvSpPr>
            <a:spLocks noChangeArrowheads="1"/>
          </p:cNvSpPr>
          <p:nvPr/>
        </p:nvSpPr>
        <p:spPr bwMode="auto">
          <a:xfrm>
            <a:off x="3505200" y="5334000"/>
            <a:ext cx="434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Markov Chains   -&gt; n-grams</a:t>
            </a:r>
          </a:p>
        </p:txBody>
      </p:sp>
      <p:sp>
        <p:nvSpPr>
          <p:cNvPr id="10267" name="Rectangle 23"/>
          <p:cNvSpPr>
            <a:spLocks noChangeArrowheads="1"/>
          </p:cNvSpPr>
          <p:nvPr/>
        </p:nvSpPr>
        <p:spPr bwMode="auto">
          <a:xfrm>
            <a:off x="3505200" y="5791200"/>
            <a:ext cx="464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Hidden Markov Models (HMM)</a:t>
            </a:r>
          </a:p>
        </p:txBody>
      </p:sp>
      <p:sp>
        <p:nvSpPr>
          <p:cNvPr id="10268" name="Line 24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0269" name="Line 25"/>
          <p:cNvSpPr>
            <a:spLocks noChangeShapeType="1"/>
          </p:cNvSpPr>
          <p:nvPr/>
        </p:nvSpPr>
        <p:spPr bwMode="auto">
          <a:xfrm flipV="1">
            <a:off x="3200400" y="5562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70" name="Line 26"/>
          <p:cNvSpPr>
            <a:spLocks noChangeShapeType="1"/>
          </p:cNvSpPr>
          <p:nvPr/>
        </p:nvSpPr>
        <p:spPr bwMode="auto">
          <a:xfrm>
            <a:off x="3200400" y="5867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71" name="Rectangle 27"/>
          <p:cNvSpPr>
            <a:spLocks noChangeArrowheads="1"/>
          </p:cNvSpPr>
          <p:nvPr/>
        </p:nvSpPr>
        <p:spPr bwMode="auto">
          <a:xfrm>
            <a:off x="3581400" y="6172200"/>
            <a:ext cx="5562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MaxEntropy Markov Models (MEMM)</a:t>
            </a:r>
          </a:p>
        </p:txBody>
      </p:sp>
      <p:sp>
        <p:nvSpPr>
          <p:cNvPr id="10272" name="Line 28"/>
          <p:cNvSpPr>
            <a:spLocks noChangeShapeType="1"/>
          </p:cNvSpPr>
          <p:nvPr/>
        </p:nvSpPr>
        <p:spPr bwMode="auto">
          <a:xfrm>
            <a:off x="3200400" y="6019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8E65D8-7BC3-411F-B40B-1FD461E648F6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112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12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44BE04-0061-4268-8803-293424CFCBD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2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239000" cy="838200"/>
          </a:xfrm>
        </p:spPr>
        <p:txBody>
          <a:bodyPr/>
          <a:lstStyle/>
          <a:p>
            <a:pPr eaLnBrk="1" hangingPunct="1"/>
            <a:r>
              <a:rPr lang="de-DE" sz="3600" smtClean="0"/>
              <a:t>HMMs </a:t>
            </a:r>
            <a:r>
              <a:rPr lang="de-DE" sz="3200" smtClean="0"/>
              <a:t>(and MEMM)</a:t>
            </a:r>
            <a:r>
              <a:rPr lang="de-DE" sz="3600" smtClean="0"/>
              <a:t> intro</a:t>
            </a:r>
          </a:p>
        </p:txBody>
      </p:sp>
      <p:sp>
        <p:nvSpPr>
          <p:cNvPr id="11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121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e-DE" smtClean="0"/>
              <a:t>They are probabilistic </a:t>
            </a:r>
            <a:r>
              <a:rPr lang="de-DE" smtClean="0">
                <a:solidFill>
                  <a:schemeClr val="accent2"/>
                </a:solidFill>
              </a:rPr>
              <a:t>sequence-classifier / sequence-lablers</a:t>
            </a:r>
            <a:r>
              <a:rPr lang="de-DE" smtClean="0"/>
              <a:t>: assign a class/label to each unit in a sequence</a:t>
            </a:r>
            <a:endParaRPr lang="de-DE" sz="3200" smtClean="0"/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0" y="2209800"/>
            <a:ext cx="8610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de-DE" sz="2800" b="1" dirty="0">
                <a:latin typeface="Comic Sans MS" pitchFamily="66" charset="0"/>
              </a:rPr>
              <a:t>Used extensively in NLP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de-DE" sz="2400" b="1" dirty="0">
                <a:latin typeface="Comic Sans MS" pitchFamily="66" charset="0"/>
              </a:rPr>
              <a:t>Part of Speech Tagging e.g </a:t>
            </a:r>
            <a:r>
              <a:rPr lang="en-US" sz="2400" i="1" dirty="0" err="1"/>
              <a:t>Brainpower_NN</a:t>
            </a:r>
            <a:r>
              <a:rPr lang="en-US" sz="2400" i="1" dirty="0"/>
              <a:t> ,_, </a:t>
            </a:r>
            <a:r>
              <a:rPr lang="en-US" sz="2400" i="1" dirty="0" err="1"/>
              <a:t>not_RB</a:t>
            </a:r>
            <a:r>
              <a:rPr lang="en-US" sz="2400" i="1" dirty="0"/>
              <a:t> </a:t>
            </a:r>
            <a:r>
              <a:rPr lang="en-US" sz="2400" i="1" dirty="0" err="1"/>
              <a:t>physical_JJ</a:t>
            </a:r>
            <a:r>
              <a:rPr lang="en-US" sz="2400" i="1" dirty="0"/>
              <a:t> </a:t>
            </a:r>
            <a:r>
              <a:rPr lang="en-US" sz="2400" i="1" dirty="0" err="1"/>
              <a:t>plant_NN</a:t>
            </a:r>
            <a:r>
              <a:rPr lang="en-US" sz="2400" i="1" dirty="0"/>
              <a:t> ,_, </a:t>
            </a:r>
            <a:r>
              <a:rPr lang="en-US" sz="2400" i="1" dirty="0" err="1"/>
              <a:t>is_VBZ</a:t>
            </a:r>
            <a:r>
              <a:rPr lang="en-US" sz="2400" i="1" dirty="0"/>
              <a:t> </a:t>
            </a:r>
            <a:r>
              <a:rPr lang="en-US" sz="2400" i="1" dirty="0" err="1"/>
              <a:t>now_RB</a:t>
            </a:r>
            <a:r>
              <a:rPr lang="en-US" sz="2400" i="1" dirty="0"/>
              <a:t> </a:t>
            </a:r>
            <a:r>
              <a:rPr lang="en-US" sz="2400" i="1" dirty="0" err="1"/>
              <a:t>a_DT</a:t>
            </a:r>
            <a:r>
              <a:rPr lang="en-US" sz="2400" i="1" dirty="0"/>
              <a:t> </a:t>
            </a:r>
            <a:r>
              <a:rPr lang="en-US" sz="2400" i="1" dirty="0" err="1"/>
              <a:t>firm_NN</a:t>
            </a:r>
            <a:r>
              <a:rPr lang="en-US" sz="2400" i="1" dirty="0"/>
              <a:t> '</a:t>
            </a:r>
            <a:r>
              <a:rPr lang="en-US" sz="2400" i="1" dirty="0" err="1"/>
              <a:t>s_POS</a:t>
            </a:r>
            <a:r>
              <a:rPr lang="en-US" sz="2400" i="1" dirty="0"/>
              <a:t> </a:t>
            </a:r>
            <a:r>
              <a:rPr lang="en-US" sz="2400" i="1" dirty="0" err="1"/>
              <a:t>chief_JJ</a:t>
            </a:r>
            <a:r>
              <a:rPr lang="en-US" sz="2400" i="1" dirty="0"/>
              <a:t> </a:t>
            </a:r>
            <a:r>
              <a:rPr lang="en-US" sz="2400" i="1" dirty="0" err="1"/>
              <a:t>asset_NN</a:t>
            </a:r>
            <a:r>
              <a:rPr lang="en-US" sz="2400" i="1" dirty="0"/>
              <a:t> ._.</a:t>
            </a:r>
            <a:endParaRPr lang="de-DE" sz="2400" b="1" i="1" dirty="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de-DE" sz="2400" b="1" dirty="0">
                <a:latin typeface="Comic Sans MS" pitchFamily="66" charset="0"/>
              </a:rPr>
              <a:t>Partial parsing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2400" i="1" dirty="0">
                <a:solidFill>
                  <a:schemeClr val="accent2"/>
                </a:solidFill>
              </a:rPr>
              <a:t>[NP</a:t>
            </a:r>
            <a:r>
              <a:rPr lang="en-US" sz="2400" i="1" dirty="0"/>
              <a:t> The HD box</a:t>
            </a:r>
            <a:r>
              <a:rPr lang="en-US" sz="2400" i="1" dirty="0">
                <a:solidFill>
                  <a:schemeClr val="accent2"/>
                </a:solidFill>
              </a:rPr>
              <a:t>]</a:t>
            </a:r>
            <a:r>
              <a:rPr lang="en-US" sz="2400" i="1" dirty="0"/>
              <a:t> that </a:t>
            </a:r>
            <a:r>
              <a:rPr lang="en-US" sz="2400" i="1" dirty="0">
                <a:solidFill>
                  <a:schemeClr val="accent2"/>
                </a:solidFill>
              </a:rPr>
              <a:t>[NP</a:t>
            </a:r>
            <a:r>
              <a:rPr lang="en-US" sz="2400" i="1" dirty="0"/>
              <a:t> you</a:t>
            </a:r>
            <a:r>
              <a:rPr lang="en-US" sz="2400" i="1" dirty="0">
                <a:solidFill>
                  <a:schemeClr val="accent2"/>
                </a:solidFill>
              </a:rPr>
              <a:t>] [VP</a:t>
            </a:r>
            <a:r>
              <a:rPr lang="en-US" sz="2400" i="1" dirty="0"/>
              <a:t> ordered</a:t>
            </a:r>
            <a:r>
              <a:rPr lang="en-US" sz="2400" i="1" dirty="0">
                <a:solidFill>
                  <a:schemeClr val="accent2"/>
                </a:solidFill>
              </a:rPr>
              <a:t>] [</a:t>
            </a:r>
            <a:r>
              <a:rPr lang="en-US" sz="2400" i="1" dirty="0">
                <a:solidFill>
                  <a:schemeClr val="accent6"/>
                </a:solidFill>
              </a:rPr>
              <a:t>PP</a:t>
            </a:r>
            <a:r>
              <a:rPr lang="en-US" sz="2400" i="1" dirty="0"/>
              <a:t> from</a:t>
            </a:r>
            <a:r>
              <a:rPr lang="en-US" sz="2400" i="1" dirty="0">
                <a:solidFill>
                  <a:schemeClr val="accent2"/>
                </a:solidFill>
              </a:rPr>
              <a:t>]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chemeClr val="accent2"/>
                </a:solidFill>
              </a:rPr>
              <a:t>[NP</a:t>
            </a:r>
            <a:r>
              <a:rPr lang="en-US" sz="2400" i="1" dirty="0"/>
              <a:t> Shaw</a:t>
            </a:r>
            <a:r>
              <a:rPr lang="en-US" sz="2400" i="1" dirty="0">
                <a:solidFill>
                  <a:schemeClr val="accent2"/>
                </a:solidFill>
              </a:rPr>
              <a:t>]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chemeClr val="accent2"/>
                </a:solidFill>
              </a:rPr>
              <a:t>[VP</a:t>
            </a:r>
            <a:r>
              <a:rPr lang="en-US" sz="2400" i="1" dirty="0"/>
              <a:t> never arrived</a:t>
            </a:r>
            <a:r>
              <a:rPr lang="en-US" sz="2400" i="1" dirty="0">
                <a:solidFill>
                  <a:schemeClr val="accent2"/>
                </a:solidFill>
              </a:rPr>
              <a:t>].</a:t>
            </a:r>
            <a:endParaRPr lang="de-DE" sz="2400" b="1" dirty="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de-DE" sz="2400" b="1" dirty="0">
                <a:latin typeface="Comic Sans MS" pitchFamily="66" charset="0"/>
              </a:rPr>
              <a:t>Named entity recognition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de-DE" sz="2400" i="1" dirty="0">
                <a:latin typeface="Comic Sans MS" pitchFamily="66" charset="0"/>
              </a:rPr>
              <a:t>[John Smith </a:t>
            </a:r>
            <a:r>
              <a:rPr lang="de-DE" sz="2400" i="1" dirty="0">
                <a:solidFill>
                  <a:schemeClr val="accent6"/>
                </a:solidFill>
                <a:latin typeface="Comic Sans MS" pitchFamily="66" charset="0"/>
              </a:rPr>
              <a:t>PERSON</a:t>
            </a:r>
            <a:r>
              <a:rPr lang="de-DE" sz="2400" i="1" dirty="0">
                <a:latin typeface="Comic Sans MS" pitchFamily="66" charset="0"/>
              </a:rPr>
              <a:t>] left [IBM Corp. </a:t>
            </a:r>
            <a:r>
              <a:rPr lang="de-DE" sz="2400" i="1" dirty="0">
                <a:solidFill>
                  <a:schemeClr val="accent6"/>
                </a:solidFill>
                <a:latin typeface="Comic Sans MS" pitchFamily="66" charset="0"/>
              </a:rPr>
              <a:t>ORG</a:t>
            </a:r>
            <a:r>
              <a:rPr lang="de-DE" sz="2400" i="1" dirty="0">
                <a:latin typeface="Comic Sans MS" pitchFamily="66" charset="0"/>
              </a:rPr>
              <a:t>] last summer.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A6AFA8C-9C6D-4AB6-9F2E-5281FF32AE69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B2194C-ED84-4427-B510-EDFD908C842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de-DE" sz="3600" smtClean="0"/>
              <a:t>Hidden Markov Model</a:t>
            </a:r>
            <a:br>
              <a:rPr lang="de-DE" sz="3600" smtClean="0"/>
            </a:br>
            <a:r>
              <a:rPr lang="de-DE" sz="3600" smtClean="0"/>
              <a:t>(State Emission)</a:t>
            </a:r>
          </a:p>
        </p:txBody>
      </p:sp>
      <p:grpSp>
        <p:nvGrpSpPr>
          <p:cNvPr id="28678" name="Group 57"/>
          <p:cNvGrpSpPr>
            <a:grpSpLocks/>
          </p:cNvGrpSpPr>
          <p:nvPr/>
        </p:nvGrpSpPr>
        <p:grpSpPr bwMode="auto">
          <a:xfrm>
            <a:off x="1981200" y="1143000"/>
            <a:ext cx="5029200" cy="3962400"/>
            <a:chOff x="1676400" y="1600200"/>
            <a:chExt cx="4967288" cy="4419600"/>
          </a:xfrm>
        </p:grpSpPr>
        <p:sp>
          <p:nvSpPr>
            <p:cNvPr id="28679" name="Oval 3"/>
            <p:cNvSpPr>
              <a:spLocks noChangeArrowheads="1"/>
            </p:cNvSpPr>
            <p:nvPr/>
          </p:nvSpPr>
          <p:spPr bwMode="auto">
            <a:xfrm>
              <a:off x="2819400" y="2362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Oval 4"/>
            <p:cNvSpPr>
              <a:spLocks noChangeArrowheads="1"/>
            </p:cNvSpPr>
            <p:nvPr/>
          </p:nvSpPr>
          <p:spPr bwMode="auto">
            <a:xfrm>
              <a:off x="4876800" y="25146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Oval 5"/>
            <p:cNvSpPr>
              <a:spLocks noChangeArrowheads="1"/>
            </p:cNvSpPr>
            <p:nvPr/>
          </p:nvSpPr>
          <p:spPr bwMode="auto">
            <a:xfrm>
              <a:off x="2895600" y="41910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Oval 6"/>
            <p:cNvSpPr>
              <a:spLocks noChangeArrowheads="1"/>
            </p:cNvSpPr>
            <p:nvPr/>
          </p:nvSpPr>
          <p:spPr bwMode="auto">
            <a:xfrm>
              <a:off x="4876800" y="43434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Freeform 7"/>
            <p:cNvSpPr>
              <a:spLocks/>
            </p:cNvSpPr>
            <p:nvPr/>
          </p:nvSpPr>
          <p:spPr bwMode="auto">
            <a:xfrm>
              <a:off x="3352800" y="4953000"/>
              <a:ext cx="457200" cy="8382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4" name="Freeform 8"/>
            <p:cNvSpPr>
              <a:spLocks/>
            </p:cNvSpPr>
            <p:nvPr/>
          </p:nvSpPr>
          <p:spPr bwMode="auto">
            <a:xfrm>
              <a:off x="3276600" y="3124200"/>
              <a:ext cx="317500" cy="1066800"/>
            </a:xfrm>
            <a:custGeom>
              <a:avLst/>
              <a:gdLst>
                <a:gd name="T0" fmla="*/ 2147483647 w 200"/>
                <a:gd name="T1" fmla="*/ 2147483647 h 672"/>
                <a:gd name="T2" fmla="*/ 2147483647 w 200"/>
                <a:gd name="T3" fmla="*/ 2147483647 h 672"/>
                <a:gd name="T4" fmla="*/ 0 w 200"/>
                <a:gd name="T5" fmla="*/ 0 h 672"/>
                <a:gd name="T6" fmla="*/ 0 60000 65536"/>
                <a:gd name="T7" fmla="*/ 0 60000 65536"/>
                <a:gd name="T8" fmla="*/ 0 60000 65536"/>
                <a:gd name="T9" fmla="*/ 0 w 200"/>
                <a:gd name="T10" fmla="*/ 0 h 672"/>
                <a:gd name="T11" fmla="*/ 200 w 20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672">
                  <a:moveTo>
                    <a:pt x="48" y="672"/>
                  </a:moveTo>
                  <a:cubicBezTo>
                    <a:pt x="124" y="584"/>
                    <a:pt x="200" y="496"/>
                    <a:pt x="192" y="384"/>
                  </a:cubicBezTo>
                  <a:cubicBezTo>
                    <a:pt x="184" y="272"/>
                    <a:pt x="92" y="13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5" name="Freeform 9"/>
            <p:cNvSpPr>
              <a:spLocks/>
            </p:cNvSpPr>
            <p:nvPr/>
          </p:nvSpPr>
          <p:spPr bwMode="auto">
            <a:xfrm>
              <a:off x="2794000" y="19558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6" name="Freeform 10"/>
            <p:cNvSpPr>
              <a:spLocks/>
            </p:cNvSpPr>
            <p:nvPr/>
          </p:nvSpPr>
          <p:spPr bwMode="auto">
            <a:xfrm>
              <a:off x="3429000" y="2895600"/>
              <a:ext cx="1447800" cy="431800"/>
            </a:xfrm>
            <a:custGeom>
              <a:avLst/>
              <a:gdLst>
                <a:gd name="T0" fmla="*/ 0 w 912"/>
                <a:gd name="T1" fmla="*/ 0 h 272"/>
                <a:gd name="T2" fmla="*/ 2147483647 w 912"/>
                <a:gd name="T3" fmla="*/ 2147483647 h 272"/>
                <a:gd name="T4" fmla="*/ 2147483647 w 912"/>
                <a:gd name="T5" fmla="*/ 2147483647 h 272"/>
                <a:gd name="T6" fmla="*/ 0 60000 65536"/>
                <a:gd name="T7" fmla="*/ 0 60000 65536"/>
                <a:gd name="T8" fmla="*/ 0 60000 65536"/>
                <a:gd name="T9" fmla="*/ 0 w 912"/>
                <a:gd name="T10" fmla="*/ 0 h 272"/>
                <a:gd name="T11" fmla="*/ 912 w 912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72">
                  <a:moveTo>
                    <a:pt x="0" y="0"/>
                  </a:moveTo>
                  <a:cubicBezTo>
                    <a:pt x="116" y="104"/>
                    <a:pt x="232" y="208"/>
                    <a:pt x="384" y="240"/>
                  </a:cubicBezTo>
                  <a:cubicBezTo>
                    <a:pt x="536" y="272"/>
                    <a:pt x="724" y="232"/>
                    <a:pt x="912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7" name="Freeform 11"/>
            <p:cNvSpPr>
              <a:spLocks/>
            </p:cNvSpPr>
            <p:nvPr/>
          </p:nvSpPr>
          <p:spPr bwMode="auto">
            <a:xfrm>
              <a:off x="4800600" y="21336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8" name="Freeform 12"/>
            <p:cNvSpPr>
              <a:spLocks/>
            </p:cNvSpPr>
            <p:nvPr/>
          </p:nvSpPr>
          <p:spPr bwMode="auto">
            <a:xfrm>
              <a:off x="5410200" y="3124200"/>
              <a:ext cx="406400" cy="1295400"/>
            </a:xfrm>
            <a:custGeom>
              <a:avLst/>
              <a:gdLst>
                <a:gd name="T0" fmla="*/ 0 w 256"/>
                <a:gd name="T1" fmla="*/ 2147483647 h 816"/>
                <a:gd name="T2" fmla="*/ 2147483647 w 256"/>
                <a:gd name="T3" fmla="*/ 2147483647 h 816"/>
                <a:gd name="T4" fmla="*/ 2147483647 w 256"/>
                <a:gd name="T5" fmla="*/ 0 h 816"/>
                <a:gd name="T6" fmla="*/ 0 60000 65536"/>
                <a:gd name="T7" fmla="*/ 0 60000 65536"/>
                <a:gd name="T8" fmla="*/ 0 60000 65536"/>
                <a:gd name="T9" fmla="*/ 0 w 256"/>
                <a:gd name="T10" fmla="*/ 0 h 816"/>
                <a:gd name="T11" fmla="*/ 256 w 25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" h="816">
                  <a:moveTo>
                    <a:pt x="0" y="816"/>
                  </a:moveTo>
                  <a:cubicBezTo>
                    <a:pt x="112" y="692"/>
                    <a:pt x="224" y="568"/>
                    <a:pt x="240" y="432"/>
                  </a:cubicBezTo>
                  <a:cubicBezTo>
                    <a:pt x="256" y="296"/>
                    <a:pt x="176" y="14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9" name="Freeform 13"/>
            <p:cNvSpPr>
              <a:spLocks/>
            </p:cNvSpPr>
            <p:nvPr/>
          </p:nvSpPr>
          <p:spPr bwMode="auto">
            <a:xfrm>
              <a:off x="3581400" y="4254500"/>
              <a:ext cx="1295400" cy="165100"/>
            </a:xfrm>
            <a:custGeom>
              <a:avLst/>
              <a:gdLst>
                <a:gd name="T0" fmla="*/ 0 w 816"/>
                <a:gd name="T1" fmla="*/ 2147483647 h 104"/>
                <a:gd name="T2" fmla="*/ 2147483647 w 816"/>
                <a:gd name="T3" fmla="*/ 2147483647 h 104"/>
                <a:gd name="T4" fmla="*/ 2147483647 w 816"/>
                <a:gd name="T5" fmla="*/ 2147483647 h 104"/>
                <a:gd name="T6" fmla="*/ 2147483647 w 816"/>
                <a:gd name="T7" fmla="*/ 2147483647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04"/>
                <a:gd name="T14" fmla="*/ 816 w 81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04">
                  <a:moveTo>
                    <a:pt x="0" y="104"/>
                  </a:moveTo>
                  <a:cubicBezTo>
                    <a:pt x="40" y="88"/>
                    <a:pt x="80" y="72"/>
                    <a:pt x="144" y="56"/>
                  </a:cubicBezTo>
                  <a:cubicBezTo>
                    <a:pt x="208" y="40"/>
                    <a:pt x="272" y="0"/>
                    <a:pt x="384" y="8"/>
                  </a:cubicBezTo>
                  <a:cubicBezTo>
                    <a:pt x="496" y="16"/>
                    <a:pt x="656" y="60"/>
                    <a:pt x="816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90" name="Freeform 14"/>
            <p:cNvSpPr>
              <a:spLocks/>
            </p:cNvSpPr>
            <p:nvPr/>
          </p:nvSpPr>
          <p:spPr bwMode="auto">
            <a:xfrm>
              <a:off x="3581400" y="4800600"/>
              <a:ext cx="1295400" cy="241300"/>
            </a:xfrm>
            <a:custGeom>
              <a:avLst/>
              <a:gdLst>
                <a:gd name="T0" fmla="*/ 2147483647 w 816"/>
                <a:gd name="T1" fmla="*/ 2147483647 h 152"/>
                <a:gd name="T2" fmla="*/ 2147483647 w 816"/>
                <a:gd name="T3" fmla="*/ 2147483647 h 152"/>
                <a:gd name="T4" fmla="*/ 0 w 816"/>
                <a:gd name="T5" fmla="*/ 0 h 152"/>
                <a:gd name="T6" fmla="*/ 0 60000 65536"/>
                <a:gd name="T7" fmla="*/ 0 60000 65536"/>
                <a:gd name="T8" fmla="*/ 0 60000 65536"/>
                <a:gd name="T9" fmla="*/ 0 w 816"/>
                <a:gd name="T10" fmla="*/ 0 h 152"/>
                <a:gd name="T11" fmla="*/ 816 w 816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52">
                  <a:moveTo>
                    <a:pt x="816" y="48"/>
                  </a:moveTo>
                  <a:cubicBezTo>
                    <a:pt x="740" y="100"/>
                    <a:pt x="664" y="152"/>
                    <a:pt x="528" y="144"/>
                  </a:cubicBezTo>
                  <a:cubicBezTo>
                    <a:pt x="392" y="136"/>
                    <a:pt x="196" y="6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91" name="Text Box 15"/>
            <p:cNvSpPr txBox="1">
              <a:spLocks noChangeArrowheads="1"/>
            </p:cNvSpPr>
            <p:nvPr/>
          </p:nvSpPr>
          <p:spPr bwMode="auto">
            <a:xfrm>
              <a:off x="3032125" y="35464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.7</a:t>
              </a:r>
            </a:p>
          </p:txBody>
        </p:sp>
        <p:sp>
          <p:nvSpPr>
            <p:cNvPr id="28692" name="Text Box 16"/>
            <p:cNvSpPr txBox="1">
              <a:spLocks noChangeArrowheads="1"/>
            </p:cNvSpPr>
            <p:nvPr/>
          </p:nvSpPr>
          <p:spPr bwMode="auto">
            <a:xfrm>
              <a:off x="4022725" y="37750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.3</a:t>
              </a:r>
            </a:p>
          </p:txBody>
        </p:sp>
        <p:sp>
          <p:nvSpPr>
            <p:cNvPr id="28693" name="Text Box 17"/>
            <p:cNvSpPr txBox="1">
              <a:spLocks noChangeArrowheads="1"/>
            </p:cNvSpPr>
            <p:nvPr/>
          </p:nvSpPr>
          <p:spPr bwMode="auto">
            <a:xfrm>
              <a:off x="3870325" y="27082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.4</a:t>
              </a:r>
            </a:p>
          </p:txBody>
        </p:sp>
        <p:sp>
          <p:nvSpPr>
            <p:cNvPr id="28694" name="Text Box 18"/>
            <p:cNvSpPr txBox="1">
              <a:spLocks noChangeArrowheads="1"/>
            </p:cNvSpPr>
            <p:nvPr/>
          </p:nvSpPr>
          <p:spPr bwMode="auto">
            <a:xfrm>
              <a:off x="3200400" y="16002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.6</a:t>
              </a:r>
            </a:p>
          </p:txBody>
        </p:sp>
        <p:sp>
          <p:nvSpPr>
            <p:cNvPr id="28695" name="Text Box 19"/>
            <p:cNvSpPr txBox="1">
              <a:spLocks noChangeArrowheads="1"/>
            </p:cNvSpPr>
            <p:nvPr/>
          </p:nvSpPr>
          <p:spPr bwMode="auto">
            <a:xfrm>
              <a:off x="5013325" y="17176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28696" name="Text Box 20"/>
            <p:cNvSpPr txBox="1">
              <a:spLocks noChangeArrowheads="1"/>
            </p:cNvSpPr>
            <p:nvPr/>
          </p:nvSpPr>
          <p:spPr bwMode="auto">
            <a:xfrm>
              <a:off x="5775325" y="35464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.6</a:t>
              </a:r>
            </a:p>
          </p:txBody>
        </p:sp>
        <p:sp>
          <p:nvSpPr>
            <p:cNvPr id="28697" name="Text Box 21"/>
            <p:cNvSpPr txBox="1">
              <a:spLocks noChangeArrowheads="1"/>
            </p:cNvSpPr>
            <p:nvPr/>
          </p:nvSpPr>
          <p:spPr bwMode="auto">
            <a:xfrm>
              <a:off x="4022725" y="4918075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.4</a:t>
              </a:r>
            </a:p>
          </p:txBody>
        </p:sp>
        <p:sp>
          <p:nvSpPr>
            <p:cNvPr id="28698" name="Text Box 22"/>
            <p:cNvSpPr txBox="1">
              <a:spLocks noChangeArrowheads="1"/>
            </p:cNvSpPr>
            <p:nvPr/>
          </p:nvSpPr>
          <p:spPr bwMode="auto">
            <a:xfrm>
              <a:off x="3048000" y="42672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s</a:t>
              </a:r>
              <a:r>
                <a:rPr lang="en-US" sz="2400" baseline="-25000"/>
                <a:t>1</a:t>
              </a:r>
              <a:endParaRPr lang="en-US" sz="2400"/>
            </a:p>
          </p:txBody>
        </p:sp>
        <p:sp>
          <p:nvSpPr>
            <p:cNvPr id="28699" name="Text Box 23"/>
            <p:cNvSpPr txBox="1">
              <a:spLocks noChangeArrowheads="1"/>
            </p:cNvSpPr>
            <p:nvPr/>
          </p:nvSpPr>
          <p:spPr bwMode="auto">
            <a:xfrm>
              <a:off x="1676400" y="1905000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28700" name="Text Box 24"/>
            <p:cNvSpPr txBox="1">
              <a:spLocks noChangeArrowheads="1"/>
            </p:cNvSpPr>
            <p:nvPr/>
          </p:nvSpPr>
          <p:spPr bwMode="auto">
            <a:xfrm>
              <a:off x="1676400" y="25146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28701" name="Text Box 25"/>
            <p:cNvSpPr txBox="1">
              <a:spLocks noChangeArrowheads="1"/>
            </p:cNvSpPr>
            <p:nvPr/>
          </p:nvSpPr>
          <p:spPr bwMode="auto">
            <a:xfrm>
              <a:off x="6324600" y="4191000"/>
              <a:ext cx="2682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28702" name="Text Box 26"/>
            <p:cNvSpPr txBox="1">
              <a:spLocks noChangeArrowheads="1"/>
            </p:cNvSpPr>
            <p:nvPr/>
          </p:nvSpPr>
          <p:spPr bwMode="auto">
            <a:xfrm>
              <a:off x="2667000" y="5486400"/>
              <a:ext cx="7588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Start</a:t>
              </a:r>
            </a:p>
          </p:txBody>
        </p:sp>
        <p:sp>
          <p:nvSpPr>
            <p:cNvPr id="28703" name="Freeform 27"/>
            <p:cNvSpPr>
              <a:spLocks/>
            </p:cNvSpPr>
            <p:nvPr/>
          </p:nvSpPr>
          <p:spPr bwMode="auto">
            <a:xfrm flipH="1">
              <a:off x="4724400" y="5029200"/>
              <a:ext cx="609600" cy="7620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04" name="Text Box 28"/>
            <p:cNvSpPr txBox="1">
              <a:spLocks noChangeArrowheads="1"/>
            </p:cNvSpPr>
            <p:nvPr/>
          </p:nvSpPr>
          <p:spPr bwMode="auto">
            <a:xfrm>
              <a:off x="2895600" y="51816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.6</a:t>
              </a:r>
            </a:p>
          </p:txBody>
        </p:sp>
        <p:sp>
          <p:nvSpPr>
            <p:cNvPr id="28705" name="Text Box 29"/>
            <p:cNvSpPr txBox="1">
              <a:spLocks noChangeArrowheads="1"/>
            </p:cNvSpPr>
            <p:nvPr/>
          </p:nvSpPr>
          <p:spPr bwMode="auto">
            <a:xfrm>
              <a:off x="5257800" y="5562600"/>
              <a:ext cx="7588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Start</a:t>
              </a:r>
            </a:p>
          </p:txBody>
        </p:sp>
        <p:sp>
          <p:nvSpPr>
            <p:cNvPr id="28706" name="Text Box 30"/>
            <p:cNvSpPr txBox="1">
              <a:spLocks noChangeArrowheads="1"/>
            </p:cNvSpPr>
            <p:nvPr/>
          </p:nvSpPr>
          <p:spPr bwMode="auto">
            <a:xfrm>
              <a:off x="5486400" y="52578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.4</a:t>
              </a:r>
            </a:p>
          </p:txBody>
        </p:sp>
        <p:sp>
          <p:nvSpPr>
            <p:cNvPr id="28707" name="Text Box 31"/>
            <p:cNvSpPr txBox="1">
              <a:spLocks noChangeArrowheads="1"/>
            </p:cNvSpPr>
            <p:nvPr/>
          </p:nvSpPr>
          <p:spPr bwMode="auto">
            <a:xfrm>
              <a:off x="5029200" y="44196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s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  <p:sp>
          <p:nvSpPr>
            <p:cNvPr id="28708" name="Text Box 32"/>
            <p:cNvSpPr txBox="1">
              <a:spLocks noChangeArrowheads="1"/>
            </p:cNvSpPr>
            <p:nvPr/>
          </p:nvSpPr>
          <p:spPr bwMode="auto">
            <a:xfrm>
              <a:off x="6324600" y="2895600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28709" name="Text Box 33"/>
            <p:cNvSpPr txBox="1">
              <a:spLocks noChangeArrowheads="1"/>
            </p:cNvSpPr>
            <p:nvPr/>
          </p:nvSpPr>
          <p:spPr bwMode="auto">
            <a:xfrm>
              <a:off x="5029200" y="26670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s</a:t>
              </a:r>
              <a:r>
                <a:rPr lang="en-US" sz="2400" baseline="-25000"/>
                <a:t>3</a:t>
              </a:r>
              <a:endParaRPr lang="en-US" sz="2400"/>
            </a:p>
          </p:txBody>
        </p:sp>
        <p:sp>
          <p:nvSpPr>
            <p:cNvPr id="28710" name="Text Box 34"/>
            <p:cNvSpPr txBox="1">
              <a:spLocks noChangeArrowheads="1"/>
            </p:cNvSpPr>
            <p:nvPr/>
          </p:nvSpPr>
          <p:spPr bwMode="auto">
            <a:xfrm>
              <a:off x="2971800" y="25146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s</a:t>
              </a:r>
              <a:r>
                <a:rPr lang="en-US" sz="2400" baseline="-25000"/>
                <a:t>4</a:t>
              </a:r>
              <a:endParaRPr lang="en-US" sz="2400"/>
            </a:p>
          </p:txBody>
        </p:sp>
        <p:sp>
          <p:nvSpPr>
            <p:cNvPr id="28711" name="Line 35"/>
            <p:cNvSpPr>
              <a:spLocks noChangeShapeType="1"/>
            </p:cNvSpPr>
            <p:nvPr/>
          </p:nvSpPr>
          <p:spPr bwMode="auto">
            <a:xfrm flipV="1">
              <a:off x="5562600" y="4495800"/>
              <a:ext cx="7620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12" name="Line 36"/>
            <p:cNvSpPr>
              <a:spLocks noChangeShapeType="1"/>
            </p:cNvSpPr>
            <p:nvPr/>
          </p:nvSpPr>
          <p:spPr bwMode="auto">
            <a:xfrm>
              <a:off x="5562600" y="4800600"/>
              <a:ext cx="762000" cy="152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13" name="Text Box 37"/>
            <p:cNvSpPr txBox="1">
              <a:spLocks noChangeArrowheads="1"/>
            </p:cNvSpPr>
            <p:nvPr/>
          </p:nvSpPr>
          <p:spPr bwMode="auto">
            <a:xfrm>
              <a:off x="1752600" y="3352800"/>
              <a:ext cx="2682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28714" name="Text Box 38"/>
            <p:cNvSpPr txBox="1">
              <a:spLocks noChangeArrowheads="1"/>
            </p:cNvSpPr>
            <p:nvPr/>
          </p:nvSpPr>
          <p:spPr bwMode="auto">
            <a:xfrm>
              <a:off x="6324600" y="4648200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28715" name="Text Box 39"/>
            <p:cNvSpPr txBox="1">
              <a:spLocks noChangeArrowheads="1"/>
            </p:cNvSpPr>
            <p:nvPr/>
          </p:nvSpPr>
          <p:spPr bwMode="auto">
            <a:xfrm>
              <a:off x="6248400" y="22860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28716" name="Text Box 40"/>
            <p:cNvSpPr txBox="1">
              <a:spLocks noChangeArrowheads="1"/>
            </p:cNvSpPr>
            <p:nvPr/>
          </p:nvSpPr>
          <p:spPr bwMode="auto">
            <a:xfrm>
              <a:off x="1752600" y="42672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28717" name="Line 41"/>
            <p:cNvSpPr>
              <a:spLocks noChangeShapeType="1"/>
            </p:cNvSpPr>
            <p:nvPr/>
          </p:nvSpPr>
          <p:spPr bwMode="auto">
            <a:xfrm flipV="1">
              <a:off x="5486400" y="2590800"/>
              <a:ext cx="7620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18" name="Line 42"/>
            <p:cNvSpPr>
              <a:spLocks noChangeShapeType="1"/>
            </p:cNvSpPr>
            <p:nvPr/>
          </p:nvSpPr>
          <p:spPr bwMode="auto">
            <a:xfrm>
              <a:off x="5486400" y="2895600"/>
              <a:ext cx="762000" cy="152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19" name="Line 43"/>
            <p:cNvSpPr>
              <a:spLocks noChangeShapeType="1"/>
            </p:cNvSpPr>
            <p:nvPr/>
          </p:nvSpPr>
          <p:spPr bwMode="auto">
            <a:xfrm flipH="1" flipV="1">
              <a:off x="1981200" y="2286000"/>
              <a:ext cx="838200" cy="3048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20" name="Line 44"/>
            <p:cNvSpPr>
              <a:spLocks noChangeShapeType="1"/>
            </p:cNvSpPr>
            <p:nvPr/>
          </p:nvSpPr>
          <p:spPr bwMode="auto">
            <a:xfrm flipH="1">
              <a:off x="1981200" y="2743200"/>
              <a:ext cx="8382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21" name="Line 45"/>
            <p:cNvSpPr>
              <a:spLocks noChangeShapeType="1"/>
            </p:cNvSpPr>
            <p:nvPr/>
          </p:nvSpPr>
          <p:spPr bwMode="auto">
            <a:xfrm flipH="1">
              <a:off x="2057400" y="2895600"/>
              <a:ext cx="914400" cy="6096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22" name="Line 46"/>
            <p:cNvSpPr>
              <a:spLocks noChangeShapeType="1"/>
            </p:cNvSpPr>
            <p:nvPr/>
          </p:nvSpPr>
          <p:spPr bwMode="auto">
            <a:xfrm flipH="1">
              <a:off x="2057400" y="4572000"/>
              <a:ext cx="8382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23" name="Text Box 47"/>
            <p:cNvSpPr txBox="1">
              <a:spLocks noChangeArrowheads="1"/>
            </p:cNvSpPr>
            <p:nvPr/>
          </p:nvSpPr>
          <p:spPr bwMode="auto">
            <a:xfrm>
              <a:off x="5638800" y="21336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.5</a:t>
              </a:r>
            </a:p>
          </p:txBody>
        </p:sp>
        <p:sp>
          <p:nvSpPr>
            <p:cNvPr id="28724" name="Text Box 48"/>
            <p:cNvSpPr txBox="1">
              <a:spLocks noChangeArrowheads="1"/>
            </p:cNvSpPr>
            <p:nvPr/>
          </p:nvSpPr>
          <p:spPr bwMode="auto">
            <a:xfrm>
              <a:off x="5715000" y="28194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.5</a:t>
              </a:r>
            </a:p>
          </p:txBody>
        </p:sp>
        <p:sp>
          <p:nvSpPr>
            <p:cNvPr id="28725" name="Text Box 49"/>
            <p:cNvSpPr txBox="1">
              <a:spLocks noChangeArrowheads="1"/>
            </p:cNvSpPr>
            <p:nvPr/>
          </p:nvSpPr>
          <p:spPr bwMode="auto">
            <a:xfrm>
              <a:off x="5715000" y="41148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.1</a:t>
              </a:r>
            </a:p>
          </p:txBody>
        </p:sp>
        <p:sp>
          <p:nvSpPr>
            <p:cNvPr id="28726" name="Text Box 50"/>
            <p:cNvSpPr txBox="1">
              <a:spLocks noChangeArrowheads="1"/>
            </p:cNvSpPr>
            <p:nvPr/>
          </p:nvSpPr>
          <p:spPr bwMode="auto">
            <a:xfrm>
              <a:off x="5791200" y="48006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.9</a:t>
              </a:r>
            </a:p>
          </p:txBody>
        </p:sp>
        <p:sp>
          <p:nvSpPr>
            <p:cNvPr id="28727" name="Text Box 51"/>
            <p:cNvSpPr txBox="1">
              <a:spLocks noChangeArrowheads="1"/>
            </p:cNvSpPr>
            <p:nvPr/>
          </p:nvSpPr>
          <p:spPr bwMode="auto">
            <a:xfrm>
              <a:off x="2362200" y="41910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8728" name="Text Box 52"/>
            <p:cNvSpPr txBox="1">
              <a:spLocks noChangeArrowheads="1"/>
            </p:cNvSpPr>
            <p:nvPr/>
          </p:nvSpPr>
          <p:spPr bwMode="auto">
            <a:xfrm>
              <a:off x="2133600" y="19050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.1</a:t>
              </a:r>
            </a:p>
          </p:txBody>
        </p:sp>
        <p:sp>
          <p:nvSpPr>
            <p:cNvPr id="28729" name="Text Box 53"/>
            <p:cNvSpPr txBox="1">
              <a:spLocks noChangeArrowheads="1"/>
            </p:cNvSpPr>
            <p:nvPr/>
          </p:nvSpPr>
          <p:spPr bwMode="auto">
            <a:xfrm>
              <a:off x="2133600" y="26670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.4</a:t>
              </a:r>
            </a:p>
          </p:txBody>
        </p:sp>
        <p:sp>
          <p:nvSpPr>
            <p:cNvPr id="28730" name="Text Box 54"/>
            <p:cNvSpPr txBox="1">
              <a:spLocks noChangeArrowheads="1"/>
            </p:cNvSpPr>
            <p:nvPr/>
          </p:nvSpPr>
          <p:spPr bwMode="auto">
            <a:xfrm>
              <a:off x="2286000" y="3124200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.5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43E742F-7668-4D0C-97F8-FEE2724F36F2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123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23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59BDB7-7320-49F4-B0A2-A0081F3E0EB6}" type="slidenum">
              <a:rPr lang="en-US" smtClean="0"/>
              <a:pPr/>
              <a:t>24</a:t>
            </a:fld>
            <a:endParaRPr lang="en-US" smtClean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03225" y="4603750"/>
          <a:ext cx="2378075" cy="639763"/>
        </p:xfrm>
        <a:graphic>
          <a:graphicData uri="http://schemas.openxmlformats.org/presentationml/2006/ole">
            <p:oleObj spid="_x0000_s12290" name="Formel" r:id="rId4" imgW="1180800" imgH="317160" progId="Equation.3">
              <p:embed/>
            </p:oleObj>
          </a:graphicData>
        </a:graphic>
      </p:graphicFrame>
      <p:sp>
        <p:nvSpPr>
          <p:cNvPr id="12308" name="Rectangle 3"/>
          <p:cNvSpPr>
            <a:spLocks noGrp="1" noChangeArrowheads="1"/>
          </p:cNvSpPr>
          <p:nvPr>
            <p:ph type="title"/>
          </p:nvPr>
        </p:nvSpPr>
        <p:spPr>
          <a:xfrm>
            <a:off x="4191000" y="0"/>
            <a:ext cx="4953000" cy="1143000"/>
          </a:xfrm>
        </p:spPr>
        <p:txBody>
          <a:bodyPr/>
          <a:lstStyle/>
          <a:p>
            <a:pPr eaLnBrk="1" hangingPunct="1"/>
            <a:r>
              <a:rPr lang="de-DE" smtClean="0"/>
              <a:t>Hidden </a:t>
            </a:r>
            <a:br>
              <a:rPr lang="de-DE" smtClean="0"/>
            </a:br>
            <a:r>
              <a:rPr lang="de-DE" smtClean="0"/>
              <a:t>Markov Model</a:t>
            </a:r>
          </a:p>
        </p:txBody>
      </p:sp>
      <p:sp>
        <p:nvSpPr>
          <p:cNvPr id="12309" name="Rectangle 4"/>
          <p:cNvSpPr>
            <a:spLocks noChangeArrowheads="1"/>
          </p:cNvSpPr>
          <p:nvPr/>
        </p:nvSpPr>
        <p:spPr bwMode="auto">
          <a:xfrm>
            <a:off x="762000" y="2438400"/>
            <a:ext cx="467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Arial" charset="0"/>
              </a:rPr>
              <a:t>Formal Specification as five-tuple</a:t>
            </a:r>
            <a:endParaRPr lang="el-GR" sz="24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2310" name="Rectangle 5"/>
          <p:cNvSpPr>
            <a:spLocks noChangeArrowheads="1"/>
          </p:cNvSpPr>
          <p:nvPr/>
        </p:nvSpPr>
        <p:spPr bwMode="auto">
          <a:xfrm>
            <a:off x="5475288" y="3024188"/>
            <a:ext cx="192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Arial" charset="0"/>
                <a:cs typeface="Arial" charset="0"/>
              </a:rPr>
              <a:t>Set of States</a:t>
            </a:r>
            <a:endParaRPr lang="el-GR" sz="24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2311" name="Rectangle 6"/>
          <p:cNvSpPr>
            <a:spLocks noChangeArrowheads="1"/>
          </p:cNvSpPr>
          <p:nvPr/>
        </p:nvSpPr>
        <p:spPr bwMode="auto">
          <a:xfrm>
            <a:off x="5475288" y="3490913"/>
            <a:ext cx="238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Arial" charset="0"/>
                <a:cs typeface="Arial" charset="0"/>
              </a:rPr>
              <a:t>Output Alphabet</a:t>
            </a:r>
            <a:endParaRPr lang="el-GR" sz="24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2312" name="Rectangle 7"/>
          <p:cNvSpPr>
            <a:spLocks noChangeArrowheads="1"/>
          </p:cNvSpPr>
          <p:nvPr/>
        </p:nvSpPr>
        <p:spPr bwMode="auto">
          <a:xfrm>
            <a:off x="5421313" y="3997325"/>
            <a:ext cx="344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Arial" charset="0"/>
                <a:cs typeface="Arial" charset="0"/>
              </a:rPr>
              <a:t>Initial State Probabilities</a:t>
            </a:r>
            <a:endParaRPr lang="el-GR" sz="24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2313" name="Rectangle 8"/>
          <p:cNvSpPr>
            <a:spLocks noChangeArrowheads="1"/>
          </p:cNvSpPr>
          <p:nvPr/>
        </p:nvSpPr>
        <p:spPr bwMode="auto">
          <a:xfrm>
            <a:off x="5649913" y="4606925"/>
            <a:ext cx="2403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Arial" charset="0"/>
                <a:cs typeface="Arial" charset="0"/>
              </a:rPr>
              <a:t>State Transition </a:t>
            </a:r>
          </a:p>
          <a:p>
            <a:r>
              <a:rPr lang="de-DE" sz="2400">
                <a:solidFill>
                  <a:srgbClr val="000066"/>
                </a:solidFill>
                <a:latin typeface="Arial" charset="0"/>
                <a:cs typeface="Arial" charset="0"/>
              </a:rPr>
              <a:t>Probabilities</a:t>
            </a:r>
            <a:endParaRPr lang="el-GR" sz="24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2314" name="Rectangle 9"/>
          <p:cNvSpPr>
            <a:spLocks noChangeArrowheads="1"/>
          </p:cNvSpPr>
          <p:nvPr/>
        </p:nvSpPr>
        <p:spPr bwMode="auto">
          <a:xfrm>
            <a:off x="5726113" y="5521325"/>
            <a:ext cx="2524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>
                <a:solidFill>
                  <a:srgbClr val="000066"/>
                </a:solidFill>
                <a:latin typeface="Arial" charset="0"/>
                <a:cs typeface="Arial" charset="0"/>
              </a:rPr>
              <a:t>Symbol Emission</a:t>
            </a:r>
          </a:p>
          <a:p>
            <a:r>
              <a:rPr lang="de-DE" sz="2400">
                <a:solidFill>
                  <a:srgbClr val="000066"/>
                </a:solidFill>
                <a:latin typeface="Arial" charset="0"/>
                <a:cs typeface="Arial" charset="0"/>
              </a:rPr>
              <a:t>Probabilities</a:t>
            </a:r>
            <a:endParaRPr lang="el-GR" sz="24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2291" name="Object 11"/>
          <p:cNvGraphicFramePr>
            <a:graphicFrameLocks noChangeAspect="1"/>
          </p:cNvGraphicFramePr>
          <p:nvPr/>
        </p:nvGraphicFramePr>
        <p:xfrm>
          <a:off x="5807075" y="2473325"/>
          <a:ext cx="1785938" cy="427038"/>
        </p:xfrm>
        <a:graphic>
          <a:graphicData uri="http://schemas.openxmlformats.org/presentationml/2006/ole">
            <p:oleObj spid="_x0000_s12291" name="Formel" r:id="rId5" imgW="901440" imgH="215640" progId="Equation.3">
              <p:embed/>
            </p:oleObj>
          </a:graphicData>
        </a:graphic>
      </p:graphicFrame>
      <p:graphicFrame>
        <p:nvGraphicFramePr>
          <p:cNvPr id="12292" name="Object 12"/>
          <p:cNvGraphicFramePr>
            <a:graphicFrameLocks noChangeAspect="1"/>
          </p:cNvGraphicFramePr>
          <p:nvPr/>
        </p:nvGraphicFramePr>
        <p:xfrm>
          <a:off x="403225" y="4079875"/>
          <a:ext cx="1763713" cy="409575"/>
        </p:xfrm>
        <a:graphic>
          <a:graphicData uri="http://schemas.openxmlformats.org/presentationml/2006/ole">
            <p:oleObj spid="_x0000_s12292" name="Formel" r:id="rId6" imgW="876240" imgH="203040" progId="Equation.3">
              <p:embed/>
            </p:oleObj>
          </a:graphicData>
        </a:graphic>
      </p:graphicFrame>
      <p:graphicFrame>
        <p:nvGraphicFramePr>
          <p:cNvPr id="12293" name="Object 13"/>
          <p:cNvGraphicFramePr>
            <a:graphicFrameLocks noChangeAspect="1"/>
          </p:cNvGraphicFramePr>
          <p:nvPr/>
        </p:nvGraphicFramePr>
        <p:xfrm>
          <a:off x="403225" y="3081338"/>
          <a:ext cx="1687513" cy="409575"/>
        </p:xfrm>
        <a:graphic>
          <a:graphicData uri="http://schemas.openxmlformats.org/presentationml/2006/ole">
            <p:oleObj spid="_x0000_s12293" name="Formel" r:id="rId7" imgW="838080" imgH="203040" progId="Equation.3">
              <p:embed/>
            </p:oleObj>
          </a:graphicData>
        </a:graphic>
      </p:graphicFrame>
      <p:graphicFrame>
        <p:nvGraphicFramePr>
          <p:cNvPr id="12294" name="Object 14"/>
          <p:cNvGraphicFramePr>
            <a:graphicFrameLocks noChangeAspect="1"/>
          </p:cNvGraphicFramePr>
          <p:nvPr/>
        </p:nvGraphicFramePr>
        <p:xfrm>
          <a:off x="403225" y="3548063"/>
          <a:ext cx="3197225" cy="409575"/>
        </p:xfrm>
        <a:graphic>
          <a:graphicData uri="http://schemas.openxmlformats.org/presentationml/2006/ole">
            <p:oleObj spid="_x0000_s12294" name="Formel" r:id="rId8" imgW="1587240" imgH="203040" progId="Equation.3">
              <p:embed/>
            </p:oleObj>
          </a:graphicData>
        </a:graphic>
      </p:graphicFrame>
      <p:graphicFrame>
        <p:nvGraphicFramePr>
          <p:cNvPr id="12295" name="Object 15"/>
          <p:cNvGraphicFramePr>
            <a:graphicFrameLocks noChangeAspect="1"/>
          </p:cNvGraphicFramePr>
          <p:nvPr/>
        </p:nvGraphicFramePr>
        <p:xfrm>
          <a:off x="239713" y="5521325"/>
          <a:ext cx="3683000" cy="639763"/>
        </p:xfrm>
        <a:graphic>
          <a:graphicData uri="http://schemas.openxmlformats.org/presentationml/2006/ole">
            <p:oleObj spid="_x0000_s12295" name="Equation" r:id="rId9" imgW="1828800" imgH="317160" progId="Equation.3">
              <p:embed/>
            </p:oleObj>
          </a:graphicData>
        </a:graphic>
      </p:graphicFrame>
      <p:graphicFrame>
        <p:nvGraphicFramePr>
          <p:cNvPr id="12296" name="Object 16"/>
          <p:cNvGraphicFramePr>
            <a:graphicFrameLocks noChangeAspect="1"/>
          </p:cNvGraphicFramePr>
          <p:nvPr/>
        </p:nvGraphicFramePr>
        <p:xfrm>
          <a:off x="4197350" y="4497388"/>
          <a:ext cx="1231900" cy="985837"/>
        </p:xfrm>
        <a:graphic>
          <a:graphicData uri="http://schemas.openxmlformats.org/presentationml/2006/ole">
            <p:oleObj spid="_x0000_s12296" name="Equation" r:id="rId10" imgW="558720" imgH="444240" progId="Equation.3">
              <p:embed/>
            </p:oleObj>
          </a:graphicData>
        </a:graphic>
      </p:graphicFrame>
      <p:graphicFrame>
        <p:nvGraphicFramePr>
          <p:cNvPr id="12297" name="Object 17"/>
          <p:cNvGraphicFramePr>
            <a:graphicFrameLocks noChangeAspect="1"/>
          </p:cNvGraphicFramePr>
          <p:nvPr/>
        </p:nvGraphicFramePr>
        <p:xfrm>
          <a:off x="4051300" y="5411788"/>
          <a:ext cx="1535113" cy="877887"/>
        </p:xfrm>
        <a:graphic>
          <a:graphicData uri="http://schemas.openxmlformats.org/presentationml/2006/ole">
            <p:oleObj spid="_x0000_s12297" name="Equation" r:id="rId11" imgW="749160" imgH="431640" progId="Equation.3">
              <p:embed/>
            </p:oleObj>
          </a:graphicData>
        </a:graphic>
      </p:graphicFrame>
      <p:grpSp>
        <p:nvGrpSpPr>
          <p:cNvPr id="12315" name="Group 19"/>
          <p:cNvGrpSpPr>
            <a:grpSpLocks/>
          </p:cNvGrpSpPr>
          <p:nvPr/>
        </p:nvGrpSpPr>
        <p:grpSpPr bwMode="auto">
          <a:xfrm>
            <a:off x="0" y="0"/>
            <a:ext cx="3270250" cy="2455863"/>
            <a:chOff x="1676400" y="1600200"/>
            <a:chExt cx="5076634" cy="4595823"/>
          </a:xfrm>
        </p:grpSpPr>
        <p:sp>
          <p:nvSpPr>
            <p:cNvPr id="12316" name="Oval 3"/>
            <p:cNvSpPr>
              <a:spLocks noChangeArrowheads="1"/>
            </p:cNvSpPr>
            <p:nvPr/>
          </p:nvSpPr>
          <p:spPr bwMode="auto">
            <a:xfrm>
              <a:off x="2819400" y="2362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2317" name="Oval 4"/>
            <p:cNvSpPr>
              <a:spLocks noChangeArrowheads="1"/>
            </p:cNvSpPr>
            <p:nvPr/>
          </p:nvSpPr>
          <p:spPr bwMode="auto">
            <a:xfrm>
              <a:off x="4876800" y="25146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2318" name="Oval 5"/>
            <p:cNvSpPr>
              <a:spLocks noChangeArrowheads="1"/>
            </p:cNvSpPr>
            <p:nvPr/>
          </p:nvSpPr>
          <p:spPr bwMode="auto">
            <a:xfrm>
              <a:off x="2895600" y="41910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2319" name="Oval 6"/>
            <p:cNvSpPr>
              <a:spLocks noChangeArrowheads="1"/>
            </p:cNvSpPr>
            <p:nvPr/>
          </p:nvSpPr>
          <p:spPr bwMode="auto">
            <a:xfrm>
              <a:off x="4876800" y="43434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2320" name="Freeform 7"/>
            <p:cNvSpPr>
              <a:spLocks/>
            </p:cNvSpPr>
            <p:nvPr/>
          </p:nvSpPr>
          <p:spPr bwMode="auto">
            <a:xfrm>
              <a:off x="3352800" y="4953000"/>
              <a:ext cx="457200" cy="8382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21" name="Freeform 8"/>
            <p:cNvSpPr>
              <a:spLocks/>
            </p:cNvSpPr>
            <p:nvPr/>
          </p:nvSpPr>
          <p:spPr bwMode="auto">
            <a:xfrm>
              <a:off x="3276600" y="3124200"/>
              <a:ext cx="317500" cy="1066800"/>
            </a:xfrm>
            <a:custGeom>
              <a:avLst/>
              <a:gdLst>
                <a:gd name="T0" fmla="*/ 2147483647 w 200"/>
                <a:gd name="T1" fmla="*/ 2147483647 h 672"/>
                <a:gd name="T2" fmla="*/ 2147483647 w 200"/>
                <a:gd name="T3" fmla="*/ 2147483647 h 672"/>
                <a:gd name="T4" fmla="*/ 0 w 200"/>
                <a:gd name="T5" fmla="*/ 0 h 672"/>
                <a:gd name="T6" fmla="*/ 0 60000 65536"/>
                <a:gd name="T7" fmla="*/ 0 60000 65536"/>
                <a:gd name="T8" fmla="*/ 0 60000 65536"/>
                <a:gd name="T9" fmla="*/ 0 w 200"/>
                <a:gd name="T10" fmla="*/ 0 h 672"/>
                <a:gd name="T11" fmla="*/ 200 w 20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672">
                  <a:moveTo>
                    <a:pt x="48" y="672"/>
                  </a:moveTo>
                  <a:cubicBezTo>
                    <a:pt x="124" y="584"/>
                    <a:pt x="200" y="496"/>
                    <a:pt x="192" y="384"/>
                  </a:cubicBezTo>
                  <a:cubicBezTo>
                    <a:pt x="184" y="272"/>
                    <a:pt x="92" y="13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22" name="Freeform 9"/>
            <p:cNvSpPr>
              <a:spLocks/>
            </p:cNvSpPr>
            <p:nvPr/>
          </p:nvSpPr>
          <p:spPr bwMode="auto">
            <a:xfrm>
              <a:off x="2794000" y="19558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23" name="Freeform 10"/>
            <p:cNvSpPr>
              <a:spLocks/>
            </p:cNvSpPr>
            <p:nvPr/>
          </p:nvSpPr>
          <p:spPr bwMode="auto">
            <a:xfrm>
              <a:off x="3429000" y="2895600"/>
              <a:ext cx="1447800" cy="431800"/>
            </a:xfrm>
            <a:custGeom>
              <a:avLst/>
              <a:gdLst>
                <a:gd name="T0" fmla="*/ 0 w 912"/>
                <a:gd name="T1" fmla="*/ 0 h 272"/>
                <a:gd name="T2" fmla="*/ 2147483647 w 912"/>
                <a:gd name="T3" fmla="*/ 2147483647 h 272"/>
                <a:gd name="T4" fmla="*/ 2147483647 w 912"/>
                <a:gd name="T5" fmla="*/ 2147483647 h 272"/>
                <a:gd name="T6" fmla="*/ 0 60000 65536"/>
                <a:gd name="T7" fmla="*/ 0 60000 65536"/>
                <a:gd name="T8" fmla="*/ 0 60000 65536"/>
                <a:gd name="T9" fmla="*/ 0 w 912"/>
                <a:gd name="T10" fmla="*/ 0 h 272"/>
                <a:gd name="T11" fmla="*/ 912 w 912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72">
                  <a:moveTo>
                    <a:pt x="0" y="0"/>
                  </a:moveTo>
                  <a:cubicBezTo>
                    <a:pt x="116" y="104"/>
                    <a:pt x="232" y="208"/>
                    <a:pt x="384" y="240"/>
                  </a:cubicBezTo>
                  <a:cubicBezTo>
                    <a:pt x="536" y="272"/>
                    <a:pt x="724" y="232"/>
                    <a:pt x="912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24" name="Freeform 11"/>
            <p:cNvSpPr>
              <a:spLocks/>
            </p:cNvSpPr>
            <p:nvPr/>
          </p:nvSpPr>
          <p:spPr bwMode="auto">
            <a:xfrm>
              <a:off x="4800600" y="21336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25" name="Freeform 12"/>
            <p:cNvSpPr>
              <a:spLocks/>
            </p:cNvSpPr>
            <p:nvPr/>
          </p:nvSpPr>
          <p:spPr bwMode="auto">
            <a:xfrm>
              <a:off x="5410200" y="3124200"/>
              <a:ext cx="406400" cy="1295400"/>
            </a:xfrm>
            <a:custGeom>
              <a:avLst/>
              <a:gdLst>
                <a:gd name="T0" fmla="*/ 0 w 256"/>
                <a:gd name="T1" fmla="*/ 2147483647 h 816"/>
                <a:gd name="T2" fmla="*/ 2147483647 w 256"/>
                <a:gd name="T3" fmla="*/ 2147483647 h 816"/>
                <a:gd name="T4" fmla="*/ 2147483647 w 256"/>
                <a:gd name="T5" fmla="*/ 0 h 816"/>
                <a:gd name="T6" fmla="*/ 0 60000 65536"/>
                <a:gd name="T7" fmla="*/ 0 60000 65536"/>
                <a:gd name="T8" fmla="*/ 0 60000 65536"/>
                <a:gd name="T9" fmla="*/ 0 w 256"/>
                <a:gd name="T10" fmla="*/ 0 h 816"/>
                <a:gd name="T11" fmla="*/ 256 w 25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" h="816">
                  <a:moveTo>
                    <a:pt x="0" y="816"/>
                  </a:moveTo>
                  <a:cubicBezTo>
                    <a:pt x="112" y="692"/>
                    <a:pt x="224" y="568"/>
                    <a:pt x="240" y="432"/>
                  </a:cubicBezTo>
                  <a:cubicBezTo>
                    <a:pt x="256" y="296"/>
                    <a:pt x="176" y="14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26" name="Freeform 13"/>
            <p:cNvSpPr>
              <a:spLocks/>
            </p:cNvSpPr>
            <p:nvPr/>
          </p:nvSpPr>
          <p:spPr bwMode="auto">
            <a:xfrm>
              <a:off x="3581400" y="4254500"/>
              <a:ext cx="1295400" cy="165100"/>
            </a:xfrm>
            <a:custGeom>
              <a:avLst/>
              <a:gdLst>
                <a:gd name="T0" fmla="*/ 0 w 816"/>
                <a:gd name="T1" fmla="*/ 2147483647 h 104"/>
                <a:gd name="T2" fmla="*/ 2147483647 w 816"/>
                <a:gd name="T3" fmla="*/ 2147483647 h 104"/>
                <a:gd name="T4" fmla="*/ 2147483647 w 816"/>
                <a:gd name="T5" fmla="*/ 2147483647 h 104"/>
                <a:gd name="T6" fmla="*/ 2147483647 w 816"/>
                <a:gd name="T7" fmla="*/ 2147483647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04"/>
                <a:gd name="T14" fmla="*/ 816 w 81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04">
                  <a:moveTo>
                    <a:pt x="0" y="104"/>
                  </a:moveTo>
                  <a:cubicBezTo>
                    <a:pt x="40" y="88"/>
                    <a:pt x="80" y="72"/>
                    <a:pt x="144" y="56"/>
                  </a:cubicBezTo>
                  <a:cubicBezTo>
                    <a:pt x="208" y="40"/>
                    <a:pt x="272" y="0"/>
                    <a:pt x="384" y="8"/>
                  </a:cubicBezTo>
                  <a:cubicBezTo>
                    <a:pt x="496" y="16"/>
                    <a:pt x="656" y="60"/>
                    <a:pt x="816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27" name="Freeform 14"/>
            <p:cNvSpPr>
              <a:spLocks/>
            </p:cNvSpPr>
            <p:nvPr/>
          </p:nvSpPr>
          <p:spPr bwMode="auto">
            <a:xfrm>
              <a:off x="3581400" y="4800600"/>
              <a:ext cx="1295400" cy="241300"/>
            </a:xfrm>
            <a:custGeom>
              <a:avLst/>
              <a:gdLst>
                <a:gd name="T0" fmla="*/ 2147483647 w 816"/>
                <a:gd name="T1" fmla="*/ 2147483647 h 152"/>
                <a:gd name="T2" fmla="*/ 2147483647 w 816"/>
                <a:gd name="T3" fmla="*/ 2147483647 h 152"/>
                <a:gd name="T4" fmla="*/ 0 w 816"/>
                <a:gd name="T5" fmla="*/ 0 h 152"/>
                <a:gd name="T6" fmla="*/ 0 60000 65536"/>
                <a:gd name="T7" fmla="*/ 0 60000 65536"/>
                <a:gd name="T8" fmla="*/ 0 60000 65536"/>
                <a:gd name="T9" fmla="*/ 0 w 816"/>
                <a:gd name="T10" fmla="*/ 0 h 152"/>
                <a:gd name="T11" fmla="*/ 816 w 816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52">
                  <a:moveTo>
                    <a:pt x="816" y="48"/>
                  </a:moveTo>
                  <a:cubicBezTo>
                    <a:pt x="740" y="100"/>
                    <a:pt x="664" y="152"/>
                    <a:pt x="528" y="144"/>
                  </a:cubicBezTo>
                  <a:cubicBezTo>
                    <a:pt x="392" y="136"/>
                    <a:pt x="196" y="6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28" name="Text Box 15"/>
            <p:cNvSpPr txBox="1">
              <a:spLocks noChangeArrowheads="1"/>
            </p:cNvSpPr>
            <p:nvPr/>
          </p:nvSpPr>
          <p:spPr bwMode="auto">
            <a:xfrm>
              <a:off x="3032125" y="35464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.7</a:t>
              </a:r>
            </a:p>
          </p:txBody>
        </p:sp>
        <p:sp>
          <p:nvSpPr>
            <p:cNvPr id="12329" name="Text Box 16"/>
            <p:cNvSpPr txBox="1">
              <a:spLocks noChangeArrowheads="1"/>
            </p:cNvSpPr>
            <p:nvPr/>
          </p:nvSpPr>
          <p:spPr bwMode="auto">
            <a:xfrm>
              <a:off x="4022725" y="37750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.3</a:t>
              </a:r>
            </a:p>
          </p:txBody>
        </p:sp>
        <p:sp>
          <p:nvSpPr>
            <p:cNvPr id="12330" name="Text Box 17"/>
            <p:cNvSpPr txBox="1">
              <a:spLocks noChangeArrowheads="1"/>
            </p:cNvSpPr>
            <p:nvPr/>
          </p:nvSpPr>
          <p:spPr bwMode="auto">
            <a:xfrm>
              <a:off x="3870324" y="2708275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2331" name="Text Box 18"/>
            <p:cNvSpPr txBox="1">
              <a:spLocks noChangeArrowheads="1"/>
            </p:cNvSpPr>
            <p:nvPr/>
          </p:nvSpPr>
          <p:spPr bwMode="auto">
            <a:xfrm>
              <a:off x="3200400" y="16002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2332" name="Text Box 19"/>
            <p:cNvSpPr txBox="1">
              <a:spLocks noChangeArrowheads="1"/>
            </p:cNvSpPr>
            <p:nvPr/>
          </p:nvSpPr>
          <p:spPr bwMode="auto">
            <a:xfrm>
              <a:off x="5013325" y="1717674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2333" name="Text Box 20"/>
            <p:cNvSpPr txBox="1">
              <a:spLocks noChangeArrowheads="1"/>
            </p:cNvSpPr>
            <p:nvPr/>
          </p:nvSpPr>
          <p:spPr bwMode="auto">
            <a:xfrm>
              <a:off x="5775325" y="35464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2334" name="Text Box 21"/>
            <p:cNvSpPr txBox="1">
              <a:spLocks noChangeArrowheads="1"/>
            </p:cNvSpPr>
            <p:nvPr/>
          </p:nvSpPr>
          <p:spPr bwMode="auto">
            <a:xfrm>
              <a:off x="4022725" y="4918075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2335" name="Text Box 22"/>
            <p:cNvSpPr txBox="1">
              <a:spLocks noChangeArrowheads="1"/>
            </p:cNvSpPr>
            <p:nvPr/>
          </p:nvSpPr>
          <p:spPr bwMode="auto">
            <a:xfrm>
              <a:off x="3047999" y="4267201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2336" name="Text Box 23"/>
            <p:cNvSpPr txBox="1">
              <a:spLocks noChangeArrowheads="1"/>
            </p:cNvSpPr>
            <p:nvPr/>
          </p:nvSpPr>
          <p:spPr bwMode="auto">
            <a:xfrm>
              <a:off x="1676400" y="1904999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2337" name="Text Box 24"/>
            <p:cNvSpPr txBox="1">
              <a:spLocks noChangeArrowheads="1"/>
            </p:cNvSpPr>
            <p:nvPr/>
          </p:nvSpPr>
          <p:spPr bwMode="auto">
            <a:xfrm>
              <a:off x="1676400" y="2514600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2338" name="Text Box 25"/>
            <p:cNvSpPr txBox="1">
              <a:spLocks noChangeArrowheads="1"/>
            </p:cNvSpPr>
            <p:nvPr/>
          </p:nvSpPr>
          <p:spPr bwMode="auto">
            <a:xfrm>
              <a:off x="6324600" y="4191000"/>
              <a:ext cx="376185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12339" name="Text Box 26"/>
            <p:cNvSpPr txBox="1">
              <a:spLocks noChangeArrowheads="1"/>
            </p:cNvSpPr>
            <p:nvPr/>
          </p:nvSpPr>
          <p:spPr bwMode="auto">
            <a:xfrm>
              <a:off x="2667000" y="5486400"/>
              <a:ext cx="1256506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12340" name="Freeform 27"/>
            <p:cNvSpPr>
              <a:spLocks/>
            </p:cNvSpPr>
            <p:nvPr/>
          </p:nvSpPr>
          <p:spPr bwMode="auto">
            <a:xfrm flipH="1">
              <a:off x="4724400" y="5029200"/>
              <a:ext cx="609600" cy="7620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41" name="Text Box 28"/>
            <p:cNvSpPr txBox="1">
              <a:spLocks noChangeArrowheads="1"/>
            </p:cNvSpPr>
            <p:nvPr/>
          </p:nvSpPr>
          <p:spPr bwMode="auto">
            <a:xfrm>
              <a:off x="2895600" y="51816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2342" name="Text Box 29"/>
            <p:cNvSpPr txBox="1">
              <a:spLocks noChangeArrowheads="1"/>
            </p:cNvSpPr>
            <p:nvPr/>
          </p:nvSpPr>
          <p:spPr bwMode="auto">
            <a:xfrm>
              <a:off x="5257800" y="5562599"/>
              <a:ext cx="1149350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12343" name="Text Box 30"/>
            <p:cNvSpPr txBox="1">
              <a:spLocks noChangeArrowheads="1"/>
            </p:cNvSpPr>
            <p:nvPr/>
          </p:nvSpPr>
          <p:spPr bwMode="auto">
            <a:xfrm>
              <a:off x="5486400" y="52578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2344" name="Text Box 31"/>
            <p:cNvSpPr txBox="1">
              <a:spLocks noChangeArrowheads="1"/>
            </p:cNvSpPr>
            <p:nvPr/>
          </p:nvSpPr>
          <p:spPr bwMode="auto">
            <a:xfrm>
              <a:off x="5029200" y="44196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2345" name="Text Box 32"/>
            <p:cNvSpPr txBox="1">
              <a:spLocks noChangeArrowheads="1"/>
            </p:cNvSpPr>
            <p:nvPr/>
          </p:nvSpPr>
          <p:spPr bwMode="auto">
            <a:xfrm>
              <a:off x="6324600" y="2895600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2346" name="Text Box 33"/>
            <p:cNvSpPr txBox="1">
              <a:spLocks noChangeArrowheads="1"/>
            </p:cNvSpPr>
            <p:nvPr/>
          </p:nvSpPr>
          <p:spPr bwMode="auto">
            <a:xfrm>
              <a:off x="5029200" y="26670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2347" name="Text Box 34"/>
            <p:cNvSpPr txBox="1">
              <a:spLocks noChangeArrowheads="1"/>
            </p:cNvSpPr>
            <p:nvPr/>
          </p:nvSpPr>
          <p:spPr bwMode="auto">
            <a:xfrm>
              <a:off x="2971800" y="25146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12348" name="Line 35"/>
            <p:cNvSpPr>
              <a:spLocks noChangeShapeType="1"/>
            </p:cNvSpPr>
            <p:nvPr/>
          </p:nvSpPr>
          <p:spPr bwMode="auto">
            <a:xfrm flipV="1">
              <a:off x="5562600" y="4495800"/>
              <a:ext cx="7620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49" name="Line 36"/>
            <p:cNvSpPr>
              <a:spLocks noChangeShapeType="1"/>
            </p:cNvSpPr>
            <p:nvPr/>
          </p:nvSpPr>
          <p:spPr bwMode="auto">
            <a:xfrm>
              <a:off x="5562600" y="4800600"/>
              <a:ext cx="762000" cy="152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50" name="Text Box 37"/>
            <p:cNvSpPr txBox="1">
              <a:spLocks noChangeArrowheads="1"/>
            </p:cNvSpPr>
            <p:nvPr/>
          </p:nvSpPr>
          <p:spPr bwMode="auto">
            <a:xfrm>
              <a:off x="1752600" y="3352799"/>
              <a:ext cx="376185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12351" name="Text Box 38"/>
            <p:cNvSpPr txBox="1">
              <a:spLocks noChangeArrowheads="1"/>
            </p:cNvSpPr>
            <p:nvPr/>
          </p:nvSpPr>
          <p:spPr bwMode="auto">
            <a:xfrm>
              <a:off x="6324600" y="4648199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2352" name="Text Box 39"/>
            <p:cNvSpPr txBox="1">
              <a:spLocks noChangeArrowheads="1"/>
            </p:cNvSpPr>
            <p:nvPr/>
          </p:nvSpPr>
          <p:spPr bwMode="auto">
            <a:xfrm>
              <a:off x="6248400" y="2285999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2353" name="Text Box 40"/>
            <p:cNvSpPr txBox="1">
              <a:spLocks noChangeArrowheads="1"/>
            </p:cNvSpPr>
            <p:nvPr/>
          </p:nvSpPr>
          <p:spPr bwMode="auto">
            <a:xfrm>
              <a:off x="1752600" y="4267201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2354" name="Line 41"/>
            <p:cNvSpPr>
              <a:spLocks noChangeShapeType="1"/>
            </p:cNvSpPr>
            <p:nvPr/>
          </p:nvSpPr>
          <p:spPr bwMode="auto">
            <a:xfrm flipV="1">
              <a:off x="5486400" y="2590800"/>
              <a:ext cx="7620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55" name="Line 42"/>
            <p:cNvSpPr>
              <a:spLocks noChangeShapeType="1"/>
            </p:cNvSpPr>
            <p:nvPr/>
          </p:nvSpPr>
          <p:spPr bwMode="auto">
            <a:xfrm>
              <a:off x="5486400" y="2895600"/>
              <a:ext cx="762000" cy="152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56" name="Line 43"/>
            <p:cNvSpPr>
              <a:spLocks noChangeShapeType="1"/>
            </p:cNvSpPr>
            <p:nvPr/>
          </p:nvSpPr>
          <p:spPr bwMode="auto">
            <a:xfrm flipH="1" flipV="1">
              <a:off x="1981200" y="2286000"/>
              <a:ext cx="838200" cy="3048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57" name="Line 44"/>
            <p:cNvSpPr>
              <a:spLocks noChangeShapeType="1"/>
            </p:cNvSpPr>
            <p:nvPr/>
          </p:nvSpPr>
          <p:spPr bwMode="auto">
            <a:xfrm flipH="1">
              <a:off x="1981200" y="2743200"/>
              <a:ext cx="8382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58" name="Line 45"/>
            <p:cNvSpPr>
              <a:spLocks noChangeShapeType="1"/>
            </p:cNvSpPr>
            <p:nvPr/>
          </p:nvSpPr>
          <p:spPr bwMode="auto">
            <a:xfrm flipH="1">
              <a:off x="2057400" y="2895600"/>
              <a:ext cx="914400" cy="6096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59" name="Line 46"/>
            <p:cNvSpPr>
              <a:spLocks noChangeShapeType="1"/>
            </p:cNvSpPr>
            <p:nvPr/>
          </p:nvSpPr>
          <p:spPr bwMode="auto">
            <a:xfrm flipH="1">
              <a:off x="2057400" y="4572000"/>
              <a:ext cx="8382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360" name="Text Box 47"/>
            <p:cNvSpPr txBox="1">
              <a:spLocks noChangeArrowheads="1"/>
            </p:cNvSpPr>
            <p:nvPr/>
          </p:nvSpPr>
          <p:spPr bwMode="auto">
            <a:xfrm>
              <a:off x="5638799" y="21336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  <p:sp>
          <p:nvSpPr>
            <p:cNvPr id="12361" name="Text Box 48"/>
            <p:cNvSpPr txBox="1">
              <a:spLocks noChangeArrowheads="1"/>
            </p:cNvSpPr>
            <p:nvPr/>
          </p:nvSpPr>
          <p:spPr bwMode="auto">
            <a:xfrm>
              <a:off x="5715001" y="2819399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  <p:sp>
          <p:nvSpPr>
            <p:cNvPr id="12362" name="Text Box 49"/>
            <p:cNvSpPr txBox="1">
              <a:spLocks noChangeArrowheads="1"/>
            </p:cNvSpPr>
            <p:nvPr/>
          </p:nvSpPr>
          <p:spPr bwMode="auto">
            <a:xfrm>
              <a:off x="5697538" y="4023851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.1</a:t>
              </a:r>
            </a:p>
          </p:txBody>
        </p:sp>
        <p:sp>
          <p:nvSpPr>
            <p:cNvPr id="12363" name="Text Box 50"/>
            <p:cNvSpPr txBox="1">
              <a:spLocks noChangeArrowheads="1"/>
            </p:cNvSpPr>
            <p:nvPr/>
          </p:nvSpPr>
          <p:spPr bwMode="auto">
            <a:xfrm>
              <a:off x="5791200" y="4800601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.9</a:t>
              </a:r>
            </a:p>
          </p:txBody>
        </p:sp>
        <p:sp>
          <p:nvSpPr>
            <p:cNvPr id="12364" name="Text Box 51"/>
            <p:cNvSpPr txBox="1">
              <a:spLocks noChangeArrowheads="1"/>
            </p:cNvSpPr>
            <p:nvPr/>
          </p:nvSpPr>
          <p:spPr bwMode="auto">
            <a:xfrm>
              <a:off x="2149475" y="4023851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2365" name="Text Box 52"/>
            <p:cNvSpPr txBox="1">
              <a:spLocks noChangeArrowheads="1"/>
            </p:cNvSpPr>
            <p:nvPr/>
          </p:nvSpPr>
          <p:spPr bwMode="auto">
            <a:xfrm>
              <a:off x="2133600" y="1904999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.1</a:t>
              </a:r>
            </a:p>
          </p:txBody>
        </p:sp>
        <p:sp>
          <p:nvSpPr>
            <p:cNvPr id="12366" name="Text Box 53"/>
            <p:cNvSpPr txBox="1">
              <a:spLocks noChangeArrowheads="1"/>
            </p:cNvSpPr>
            <p:nvPr/>
          </p:nvSpPr>
          <p:spPr bwMode="auto">
            <a:xfrm>
              <a:off x="2133600" y="26670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.4</a:t>
              </a:r>
            </a:p>
          </p:txBody>
        </p:sp>
        <p:sp>
          <p:nvSpPr>
            <p:cNvPr id="12367" name="Text Box 54"/>
            <p:cNvSpPr txBox="1">
              <a:spLocks noChangeArrowheads="1"/>
            </p:cNvSpPr>
            <p:nvPr/>
          </p:nvSpPr>
          <p:spPr bwMode="auto">
            <a:xfrm>
              <a:off x="2285999" y="31242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A9362BC-F93A-41DF-B472-B9210868FA48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13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3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87397-3EB0-4240-AC29-7CBE158F2F4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3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1143000"/>
          </a:xfrm>
        </p:spPr>
        <p:txBody>
          <a:bodyPr/>
          <a:lstStyle/>
          <a:p>
            <a:pPr eaLnBrk="1" hangingPunct="1"/>
            <a:r>
              <a:rPr lang="de-DE" sz="3600" smtClean="0"/>
              <a:t>Three fundamental questions for HMMs</a:t>
            </a:r>
          </a:p>
        </p:txBody>
      </p:sp>
      <p:sp>
        <p:nvSpPr>
          <p:cNvPr id="13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372600" cy="106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e-DE" smtClean="0"/>
              <a:t>Decoding: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e-DE" smtClean="0"/>
              <a:t>Finding the probability of an observation sequence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de-DE" smtClean="0"/>
              <a:t>brute force or Forward/Backward-Algorithms</a:t>
            </a:r>
            <a:endParaRPr lang="de-DE" sz="2800" smtClean="0"/>
          </a:p>
        </p:txBody>
      </p:sp>
      <p:sp>
        <p:nvSpPr>
          <p:cNvPr id="13342" name="Rectangle 4"/>
          <p:cNvSpPr>
            <a:spLocks noChangeArrowheads="1"/>
          </p:cNvSpPr>
          <p:nvPr/>
        </p:nvSpPr>
        <p:spPr bwMode="auto">
          <a:xfrm>
            <a:off x="6323013" y="6491288"/>
            <a:ext cx="2117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de-DE" sz="1200">
                <a:solidFill>
                  <a:srgbClr val="000066"/>
                </a:solidFill>
                <a:latin typeface="Arial" charset="0"/>
              </a:rPr>
              <a:t>Manning/Schütze, 2000: 325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381000" y="2362200"/>
          <a:ext cx="6172200" cy="455613"/>
        </p:xfrm>
        <a:graphic>
          <a:graphicData uri="http://schemas.openxmlformats.org/presentationml/2006/ole">
            <p:oleObj spid="_x0000_s13314" name="Equation" r:id="rId4" imgW="2755800" imgH="203040" progId="Equation.3">
              <p:embed/>
            </p:oleObj>
          </a:graphicData>
        </a:graphic>
      </p:graphicFrame>
      <p:sp>
        <p:nvSpPr>
          <p:cNvPr id="13343" name="Rectangle 6"/>
          <p:cNvSpPr>
            <a:spLocks noChangeArrowheads="1"/>
          </p:cNvSpPr>
          <p:nvPr/>
        </p:nvSpPr>
        <p:spPr bwMode="auto">
          <a:xfrm>
            <a:off x="152400" y="3124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de-DE" sz="2800" b="1">
                <a:latin typeface="Comic Sans MS" pitchFamily="66" charset="0"/>
              </a:rPr>
              <a:t>Finding the most likely state sequence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2400" b="1">
                <a:latin typeface="Comic Sans MS" pitchFamily="66" charset="0"/>
              </a:rPr>
              <a:t>Viterbi-Algorithm</a:t>
            </a:r>
            <a:endParaRPr lang="de-DE" sz="2000" b="1">
              <a:latin typeface="Comic Sans MS" pitchFamily="66" charset="0"/>
            </a:endParaRPr>
          </a:p>
        </p:txBody>
      </p:sp>
      <p:sp>
        <p:nvSpPr>
          <p:cNvPr id="13344" name="Rectangle 7"/>
          <p:cNvSpPr>
            <a:spLocks noChangeArrowheads="1"/>
          </p:cNvSpPr>
          <p:nvPr/>
        </p:nvSpPr>
        <p:spPr bwMode="auto">
          <a:xfrm>
            <a:off x="152400" y="441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de-DE" sz="2800" b="1">
                <a:latin typeface="Comic Sans MS" pitchFamily="66" charset="0"/>
              </a:rPr>
              <a:t>Training: find</a:t>
            </a:r>
            <a:r>
              <a:rPr lang="de-DE" sz="2400" b="1">
                <a:latin typeface="Comic Sans MS" pitchFamily="66" charset="0"/>
              </a:rPr>
              <a:t> </a:t>
            </a:r>
            <a:r>
              <a:rPr lang="de-DE" sz="2800" b="1">
                <a:latin typeface="Comic Sans MS" pitchFamily="66" charset="0"/>
              </a:rPr>
              <a:t>model parameters which best explain the observations</a:t>
            </a:r>
            <a:endParaRPr lang="de-DE" sz="2400" b="1">
              <a:latin typeface="Comic Sans MS" pitchFamily="66" charset="0"/>
            </a:endParaRPr>
          </a:p>
        </p:txBody>
      </p:sp>
      <p:graphicFrame>
        <p:nvGraphicFramePr>
          <p:cNvPr id="13315" name="Object 8"/>
          <p:cNvGraphicFramePr>
            <a:graphicFrameLocks noChangeAspect="1"/>
          </p:cNvGraphicFramePr>
          <p:nvPr/>
        </p:nvGraphicFramePr>
        <p:xfrm>
          <a:off x="6096000" y="3505200"/>
          <a:ext cx="2801938" cy="688975"/>
        </p:xfrm>
        <a:graphic>
          <a:graphicData uri="http://schemas.openxmlformats.org/presentationml/2006/ole">
            <p:oleObj spid="_x0000_s13315" name="Equation" r:id="rId5" imgW="1231560" imgH="304560" progId="Equation.3">
              <p:embed/>
            </p:oleObj>
          </a:graphicData>
        </a:graphic>
      </p:graphicFrame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5381625" y="5029200"/>
          <a:ext cx="3062288" cy="749300"/>
        </p:xfrm>
        <a:graphic>
          <a:graphicData uri="http://schemas.openxmlformats.org/presentationml/2006/ole">
            <p:oleObj spid="_x0000_s13316" name="Equation" r:id="rId6" imgW="134604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110DFBF-B66C-450C-A17E-CB5F758F1B4C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143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37DE08-CA06-45CD-8BE2-B40CB395794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43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de-DE" sz="3600" smtClean="0"/>
              <a:t>Computing the probability of an observation sequence O= o</a:t>
            </a:r>
            <a:r>
              <a:rPr lang="de-DE" sz="3600" baseline="-25000" smtClean="0"/>
              <a:t>1</a:t>
            </a:r>
            <a:r>
              <a:rPr lang="de-DE" sz="3600" smtClean="0"/>
              <a:t> ... o</a:t>
            </a:r>
            <a:r>
              <a:rPr lang="de-DE" sz="3600" baseline="-25000" smtClean="0"/>
              <a:t>T</a:t>
            </a:r>
            <a:r>
              <a:rPr lang="de-DE" sz="3600" smtClean="0"/>
              <a:t> 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0" y="3505200"/>
          <a:ext cx="1352550" cy="503238"/>
        </p:xfrm>
        <a:graphic>
          <a:graphicData uri="http://schemas.openxmlformats.org/presentationml/2006/ole">
            <p:oleObj spid="_x0000_s14338" name="Formel" r:id="rId4" imgW="545760" imgH="203040" progId="Equation.3">
              <p:embed/>
            </p:oleObj>
          </a:graphicData>
        </a:graphic>
      </p:graphicFrame>
      <p:graphicFrame>
        <p:nvGraphicFramePr>
          <p:cNvPr id="14339" name="Object 12"/>
          <p:cNvGraphicFramePr>
            <a:graphicFrameLocks noChangeAspect="1"/>
          </p:cNvGraphicFramePr>
          <p:nvPr/>
        </p:nvGraphicFramePr>
        <p:xfrm>
          <a:off x="1308100" y="3505200"/>
          <a:ext cx="5391150" cy="719138"/>
        </p:xfrm>
        <a:graphic>
          <a:graphicData uri="http://schemas.openxmlformats.org/presentationml/2006/ole">
            <p:oleObj spid="_x0000_s14339" name="Equation" r:id="rId5" imgW="2590560" imgH="342720" progId="Equation.3">
              <p:embed/>
            </p:oleObj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17513" y="3505200"/>
            <a:ext cx="5132387" cy="1884363"/>
            <a:chOff x="415" y="1296"/>
            <a:chExt cx="3233" cy="1187"/>
          </a:xfrm>
        </p:grpSpPr>
        <p:graphicFrame>
          <p:nvGraphicFramePr>
            <p:cNvPr id="14342" name="Object 13"/>
            <p:cNvGraphicFramePr>
              <a:graphicFrameLocks noChangeAspect="1"/>
            </p:cNvGraphicFramePr>
            <p:nvPr/>
          </p:nvGraphicFramePr>
          <p:xfrm>
            <a:off x="415" y="1945"/>
            <a:ext cx="2030" cy="538"/>
          </p:xfrm>
          <a:graphic>
            <a:graphicData uri="http://schemas.openxmlformats.org/presentationml/2006/ole">
              <p:oleObj spid="_x0000_s14342" name="Equation" r:id="rId6" imgW="1549080" imgH="406080" progId="Equation.3">
                <p:embed/>
              </p:oleObj>
            </a:graphicData>
          </a:graphic>
        </p:graphicFrame>
        <p:sp>
          <p:nvSpPr>
            <p:cNvPr id="14420" name="Line 15"/>
            <p:cNvSpPr>
              <a:spLocks noChangeShapeType="1"/>
            </p:cNvSpPr>
            <p:nvPr/>
          </p:nvSpPr>
          <p:spPr bwMode="auto">
            <a:xfrm flipH="1">
              <a:off x="1872" y="1584"/>
              <a:ext cx="115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21" name="Rectangle 20"/>
            <p:cNvSpPr>
              <a:spLocks noChangeArrowheads="1"/>
            </p:cNvSpPr>
            <p:nvPr/>
          </p:nvSpPr>
          <p:spPr bwMode="auto">
            <a:xfrm>
              <a:off x="2688" y="1296"/>
              <a:ext cx="960" cy="38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559300" y="3505200"/>
            <a:ext cx="3833813" cy="1936750"/>
            <a:chOff x="3016" y="1296"/>
            <a:chExt cx="2415" cy="1220"/>
          </a:xfrm>
        </p:grpSpPr>
        <p:graphicFrame>
          <p:nvGraphicFramePr>
            <p:cNvPr id="14341" name="Object 14"/>
            <p:cNvGraphicFramePr>
              <a:graphicFrameLocks noChangeAspect="1"/>
            </p:cNvGraphicFramePr>
            <p:nvPr/>
          </p:nvGraphicFramePr>
          <p:xfrm>
            <a:off x="3016" y="1912"/>
            <a:ext cx="2415" cy="604"/>
          </p:xfrm>
          <a:graphic>
            <a:graphicData uri="http://schemas.openxmlformats.org/presentationml/2006/ole">
              <p:oleObj spid="_x0000_s14341" name="Equation" r:id="rId7" imgW="1841400" imgH="457200" progId="Equation.3">
                <p:embed/>
              </p:oleObj>
            </a:graphicData>
          </a:graphic>
        </p:graphicFrame>
        <p:sp>
          <p:nvSpPr>
            <p:cNvPr id="14418" name="Line 16"/>
            <p:cNvSpPr>
              <a:spLocks noChangeShapeType="1"/>
            </p:cNvSpPr>
            <p:nvPr/>
          </p:nvSpPr>
          <p:spPr bwMode="auto">
            <a:xfrm>
              <a:off x="3840" y="1632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19" name="Rectangle 21"/>
            <p:cNvSpPr>
              <a:spLocks noChangeArrowheads="1"/>
            </p:cNvSpPr>
            <p:nvPr/>
          </p:nvSpPr>
          <p:spPr bwMode="auto">
            <a:xfrm>
              <a:off x="3648" y="1296"/>
              <a:ext cx="720" cy="384"/>
            </a:xfrm>
            <a:prstGeom prst="rect">
              <a:avLst/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62" name="Text Box 38"/>
          <p:cNvSpPr txBox="1">
            <a:spLocks noChangeArrowheads="1"/>
          </p:cNvSpPr>
          <p:nvPr/>
        </p:nvSpPr>
        <p:spPr bwMode="auto">
          <a:xfrm>
            <a:off x="1219200" y="22860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X = all sequences of T states</a:t>
            </a:r>
          </a:p>
        </p:txBody>
      </p:sp>
      <p:sp>
        <p:nvSpPr>
          <p:cNvPr id="14363" name="Text Box 39"/>
          <p:cNvSpPr txBox="1">
            <a:spLocks noChangeArrowheads="1"/>
          </p:cNvSpPr>
          <p:nvPr/>
        </p:nvSpPr>
        <p:spPr bwMode="auto">
          <a:xfrm>
            <a:off x="228600" y="1524000"/>
            <a:ext cx="40386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e.g., P(b,i | sample HMM )</a:t>
            </a:r>
          </a:p>
        </p:txBody>
      </p:sp>
      <p:graphicFrame>
        <p:nvGraphicFramePr>
          <p:cNvPr id="14340" name="Object 41"/>
          <p:cNvGraphicFramePr>
            <a:graphicFrameLocks noChangeAspect="1"/>
          </p:cNvGraphicFramePr>
          <p:nvPr/>
        </p:nvGraphicFramePr>
        <p:xfrm>
          <a:off x="1460500" y="5486400"/>
          <a:ext cx="5600700" cy="960438"/>
        </p:xfrm>
        <a:graphic>
          <a:graphicData uri="http://schemas.openxmlformats.org/presentationml/2006/ole">
            <p:oleObj spid="_x0000_s14340" name="Equation" r:id="rId8" imgW="2692080" imgH="457200" progId="Equation.3">
              <p:embed/>
            </p:oleObj>
          </a:graphicData>
        </a:graphic>
      </p:graphicFrame>
      <p:grpSp>
        <p:nvGrpSpPr>
          <p:cNvPr id="14364" name="Group 19"/>
          <p:cNvGrpSpPr>
            <a:grpSpLocks/>
          </p:cNvGrpSpPr>
          <p:nvPr/>
        </p:nvGrpSpPr>
        <p:grpSpPr bwMode="auto">
          <a:xfrm>
            <a:off x="5638800" y="1143000"/>
            <a:ext cx="3270250" cy="2455863"/>
            <a:chOff x="1676400" y="1600200"/>
            <a:chExt cx="5076634" cy="4595823"/>
          </a:xfrm>
        </p:grpSpPr>
        <p:sp>
          <p:nvSpPr>
            <p:cNvPr id="14366" name="Oval 3"/>
            <p:cNvSpPr>
              <a:spLocks noChangeArrowheads="1"/>
            </p:cNvSpPr>
            <p:nvPr/>
          </p:nvSpPr>
          <p:spPr bwMode="auto">
            <a:xfrm>
              <a:off x="2819400" y="2362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4367" name="Oval 4"/>
            <p:cNvSpPr>
              <a:spLocks noChangeArrowheads="1"/>
            </p:cNvSpPr>
            <p:nvPr/>
          </p:nvSpPr>
          <p:spPr bwMode="auto">
            <a:xfrm>
              <a:off x="4876800" y="25146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4368" name="Oval 5"/>
            <p:cNvSpPr>
              <a:spLocks noChangeArrowheads="1"/>
            </p:cNvSpPr>
            <p:nvPr/>
          </p:nvSpPr>
          <p:spPr bwMode="auto">
            <a:xfrm>
              <a:off x="2895600" y="41910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4369" name="Oval 6"/>
            <p:cNvSpPr>
              <a:spLocks noChangeArrowheads="1"/>
            </p:cNvSpPr>
            <p:nvPr/>
          </p:nvSpPr>
          <p:spPr bwMode="auto">
            <a:xfrm>
              <a:off x="4876800" y="43434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4370" name="Freeform 7"/>
            <p:cNvSpPr>
              <a:spLocks/>
            </p:cNvSpPr>
            <p:nvPr/>
          </p:nvSpPr>
          <p:spPr bwMode="auto">
            <a:xfrm>
              <a:off x="3352800" y="4953000"/>
              <a:ext cx="457200" cy="8382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1" name="Freeform 8"/>
            <p:cNvSpPr>
              <a:spLocks/>
            </p:cNvSpPr>
            <p:nvPr/>
          </p:nvSpPr>
          <p:spPr bwMode="auto">
            <a:xfrm>
              <a:off x="3276600" y="3124200"/>
              <a:ext cx="317500" cy="1066800"/>
            </a:xfrm>
            <a:custGeom>
              <a:avLst/>
              <a:gdLst>
                <a:gd name="T0" fmla="*/ 2147483647 w 200"/>
                <a:gd name="T1" fmla="*/ 2147483647 h 672"/>
                <a:gd name="T2" fmla="*/ 2147483647 w 200"/>
                <a:gd name="T3" fmla="*/ 2147483647 h 672"/>
                <a:gd name="T4" fmla="*/ 0 w 200"/>
                <a:gd name="T5" fmla="*/ 0 h 672"/>
                <a:gd name="T6" fmla="*/ 0 60000 65536"/>
                <a:gd name="T7" fmla="*/ 0 60000 65536"/>
                <a:gd name="T8" fmla="*/ 0 60000 65536"/>
                <a:gd name="T9" fmla="*/ 0 w 200"/>
                <a:gd name="T10" fmla="*/ 0 h 672"/>
                <a:gd name="T11" fmla="*/ 200 w 20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672">
                  <a:moveTo>
                    <a:pt x="48" y="672"/>
                  </a:moveTo>
                  <a:cubicBezTo>
                    <a:pt x="124" y="584"/>
                    <a:pt x="200" y="496"/>
                    <a:pt x="192" y="384"/>
                  </a:cubicBezTo>
                  <a:cubicBezTo>
                    <a:pt x="184" y="272"/>
                    <a:pt x="92" y="13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2" name="Freeform 9"/>
            <p:cNvSpPr>
              <a:spLocks/>
            </p:cNvSpPr>
            <p:nvPr/>
          </p:nvSpPr>
          <p:spPr bwMode="auto">
            <a:xfrm>
              <a:off x="2794000" y="19558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3" name="Freeform 10"/>
            <p:cNvSpPr>
              <a:spLocks/>
            </p:cNvSpPr>
            <p:nvPr/>
          </p:nvSpPr>
          <p:spPr bwMode="auto">
            <a:xfrm>
              <a:off x="3429000" y="2895600"/>
              <a:ext cx="1447800" cy="431800"/>
            </a:xfrm>
            <a:custGeom>
              <a:avLst/>
              <a:gdLst>
                <a:gd name="T0" fmla="*/ 0 w 912"/>
                <a:gd name="T1" fmla="*/ 0 h 272"/>
                <a:gd name="T2" fmla="*/ 2147483647 w 912"/>
                <a:gd name="T3" fmla="*/ 2147483647 h 272"/>
                <a:gd name="T4" fmla="*/ 2147483647 w 912"/>
                <a:gd name="T5" fmla="*/ 2147483647 h 272"/>
                <a:gd name="T6" fmla="*/ 0 60000 65536"/>
                <a:gd name="T7" fmla="*/ 0 60000 65536"/>
                <a:gd name="T8" fmla="*/ 0 60000 65536"/>
                <a:gd name="T9" fmla="*/ 0 w 912"/>
                <a:gd name="T10" fmla="*/ 0 h 272"/>
                <a:gd name="T11" fmla="*/ 912 w 912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72">
                  <a:moveTo>
                    <a:pt x="0" y="0"/>
                  </a:moveTo>
                  <a:cubicBezTo>
                    <a:pt x="116" y="104"/>
                    <a:pt x="232" y="208"/>
                    <a:pt x="384" y="240"/>
                  </a:cubicBezTo>
                  <a:cubicBezTo>
                    <a:pt x="536" y="272"/>
                    <a:pt x="724" y="232"/>
                    <a:pt x="912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4" name="Freeform 11"/>
            <p:cNvSpPr>
              <a:spLocks/>
            </p:cNvSpPr>
            <p:nvPr/>
          </p:nvSpPr>
          <p:spPr bwMode="auto">
            <a:xfrm>
              <a:off x="4800600" y="21336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5" name="Freeform 12"/>
            <p:cNvSpPr>
              <a:spLocks/>
            </p:cNvSpPr>
            <p:nvPr/>
          </p:nvSpPr>
          <p:spPr bwMode="auto">
            <a:xfrm>
              <a:off x="5410200" y="3124200"/>
              <a:ext cx="406400" cy="1295400"/>
            </a:xfrm>
            <a:custGeom>
              <a:avLst/>
              <a:gdLst>
                <a:gd name="T0" fmla="*/ 0 w 256"/>
                <a:gd name="T1" fmla="*/ 2147483647 h 816"/>
                <a:gd name="T2" fmla="*/ 2147483647 w 256"/>
                <a:gd name="T3" fmla="*/ 2147483647 h 816"/>
                <a:gd name="T4" fmla="*/ 2147483647 w 256"/>
                <a:gd name="T5" fmla="*/ 0 h 816"/>
                <a:gd name="T6" fmla="*/ 0 60000 65536"/>
                <a:gd name="T7" fmla="*/ 0 60000 65536"/>
                <a:gd name="T8" fmla="*/ 0 60000 65536"/>
                <a:gd name="T9" fmla="*/ 0 w 256"/>
                <a:gd name="T10" fmla="*/ 0 h 816"/>
                <a:gd name="T11" fmla="*/ 256 w 25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" h="816">
                  <a:moveTo>
                    <a:pt x="0" y="816"/>
                  </a:moveTo>
                  <a:cubicBezTo>
                    <a:pt x="112" y="692"/>
                    <a:pt x="224" y="568"/>
                    <a:pt x="240" y="432"/>
                  </a:cubicBezTo>
                  <a:cubicBezTo>
                    <a:pt x="256" y="296"/>
                    <a:pt x="176" y="14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6" name="Freeform 13"/>
            <p:cNvSpPr>
              <a:spLocks/>
            </p:cNvSpPr>
            <p:nvPr/>
          </p:nvSpPr>
          <p:spPr bwMode="auto">
            <a:xfrm>
              <a:off x="3581400" y="4254500"/>
              <a:ext cx="1295400" cy="165100"/>
            </a:xfrm>
            <a:custGeom>
              <a:avLst/>
              <a:gdLst>
                <a:gd name="T0" fmla="*/ 0 w 816"/>
                <a:gd name="T1" fmla="*/ 2147483647 h 104"/>
                <a:gd name="T2" fmla="*/ 2147483647 w 816"/>
                <a:gd name="T3" fmla="*/ 2147483647 h 104"/>
                <a:gd name="T4" fmla="*/ 2147483647 w 816"/>
                <a:gd name="T5" fmla="*/ 2147483647 h 104"/>
                <a:gd name="T6" fmla="*/ 2147483647 w 816"/>
                <a:gd name="T7" fmla="*/ 2147483647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04"/>
                <a:gd name="T14" fmla="*/ 816 w 81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04">
                  <a:moveTo>
                    <a:pt x="0" y="104"/>
                  </a:moveTo>
                  <a:cubicBezTo>
                    <a:pt x="40" y="88"/>
                    <a:pt x="80" y="72"/>
                    <a:pt x="144" y="56"/>
                  </a:cubicBezTo>
                  <a:cubicBezTo>
                    <a:pt x="208" y="40"/>
                    <a:pt x="272" y="0"/>
                    <a:pt x="384" y="8"/>
                  </a:cubicBezTo>
                  <a:cubicBezTo>
                    <a:pt x="496" y="16"/>
                    <a:pt x="656" y="60"/>
                    <a:pt x="816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7" name="Freeform 14"/>
            <p:cNvSpPr>
              <a:spLocks/>
            </p:cNvSpPr>
            <p:nvPr/>
          </p:nvSpPr>
          <p:spPr bwMode="auto">
            <a:xfrm>
              <a:off x="3581400" y="4800600"/>
              <a:ext cx="1295400" cy="241300"/>
            </a:xfrm>
            <a:custGeom>
              <a:avLst/>
              <a:gdLst>
                <a:gd name="T0" fmla="*/ 2147483647 w 816"/>
                <a:gd name="T1" fmla="*/ 2147483647 h 152"/>
                <a:gd name="T2" fmla="*/ 2147483647 w 816"/>
                <a:gd name="T3" fmla="*/ 2147483647 h 152"/>
                <a:gd name="T4" fmla="*/ 0 w 816"/>
                <a:gd name="T5" fmla="*/ 0 h 152"/>
                <a:gd name="T6" fmla="*/ 0 60000 65536"/>
                <a:gd name="T7" fmla="*/ 0 60000 65536"/>
                <a:gd name="T8" fmla="*/ 0 60000 65536"/>
                <a:gd name="T9" fmla="*/ 0 w 816"/>
                <a:gd name="T10" fmla="*/ 0 h 152"/>
                <a:gd name="T11" fmla="*/ 816 w 816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52">
                  <a:moveTo>
                    <a:pt x="816" y="48"/>
                  </a:moveTo>
                  <a:cubicBezTo>
                    <a:pt x="740" y="100"/>
                    <a:pt x="664" y="152"/>
                    <a:pt x="528" y="144"/>
                  </a:cubicBezTo>
                  <a:cubicBezTo>
                    <a:pt x="392" y="136"/>
                    <a:pt x="196" y="6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78" name="Text Box 15"/>
            <p:cNvSpPr txBox="1">
              <a:spLocks noChangeArrowheads="1"/>
            </p:cNvSpPr>
            <p:nvPr/>
          </p:nvSpPr>
          <p:spPr bwMode="auto">
            <a:xfrm>
              <a:off x="3032125" y="35464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.7</a:t>
              </a:r>
            </a:p>
          </p:txBody>
        </p:sp>
        <p:sp>
          <p:nvSpPr>
            <p:cNvPr id="14379" name="Text Box 16"/>
            <p:cNvSpPr txBox="1">
              <a:spLocks noChangeArrowheads="1"/>
            </p:cNvSpPr>
            <p:nvPr/>
          </p:nvSpPr>
          <p:spPr bwMode="auto">
            <a:xfrm>
              <a:off x="4022725" y="37750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.3</a:t>
              </a:r>
            </a:p>
          </p:txBody>
        </p:sp>
        <p:sp>
          <p:nvSpPr>
            <p:cNvPr id="14380" name="Text Box 17"/>
            <p:cNvSpPr txBox="1">
              <a:spLocks noChangeArrowheads="1"/>
            </p:cNvSpPr>
            <p:nvPr/>
          </p:nvSpPr>
          <p:spPr bwMode="auto">
            <a:xfrm>
              <a:off x="3870324" y="2708275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4381" name="Text Box 18"/>
            <p:cNvSpPr txBox="1">
              <a:spLocks noChangeArrowheads="1"/>
            </p:cNvSpPr>
            <p:nvPr/>
          </p:nvSpPr>
          <p:spPr bwMode="auto">
            <a:xfrm>
              <a:off x="3200400" y="16002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4382" name="Text Box 19"/>
            <p:cNvSpPr txBox="1">
              <a:spLocks noChangeArrowheads="1"/>
            </p:cNvSpPr>
            <p:nvPr/>
          </p:nvSpPr>
          <p:spPr bwMode="auto">
            <a:xfrm>
              <a:off x="5013325" y="1717674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4383" name="Text Box 20"/>
            <p:cNvSpPr txBox="1">
              <a:spLocks noChangeArrowheads="1"/>
            </p:cNvSpPr>
            <p:nvPr/>
          </p:nvSpPr>
          <p:spPr bwMode="auto">
            <a:xfrm>
              <a:off x="5775325" y="35464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4384" name="Text Box 21"/>
            <p:cNvSpPr txBox="1">
              <a:spLocks noChangeArrowheads="1"/>
            </p:cNvSpPr>
            <p:nvPr/>
          </p:nvSpPr>
          <p:spPr bwMode="auto">
            <a:xfrm>
              <a:off x="4022725" y="4918075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4385" name="Text Box 22"/>
            <p:cNvSpPr txBox="1">
              <a:spLocks noChangeArrowheads="1"/>
            </p:cNvSpPr>
            <p:nvPr/>
          </p:nvSpPr>
          <p:spPr bwMode="auto">
            <a:xfrm>
              <a:off x="3047999" y="4267201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4386" name="Text Box 23"/>
            <p:cNvSpPr txBox="1">
              <a:spLocks noChangeArrowheads="1"/>
            </p:cNvSpPr>
            <p:nvPr/>
          </p:nvSpPr>
          <p:spPr bwMode="auto">
            <a:xfrm>
              <a:off x="1676400" y="1904999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4387" name="Text Box 24"/>
            <p:cNvSpPr txBox="1">
              <a:spLocks noChangeArrowheads="1"/>
            </p:cNvSpPr>
            <p:nvPr/>
          </p:nvSpPr>
          <p:spPr bwMode="auto">
            <a:xfrm>
              <a:off x="1676400" y="2514600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4388" name="Text Box 25"/>
            <p:cNvSpPr txBox="1">
              <a:spLocks noChangeArrowheads="1"/>
            </p:cNvSpPr>
            <p:nvPr/>
          </p:nvSpPr>
          <p:spPr bwMode="auto">
            <a:xfrm>
              <a:off x="6324600" y="4191000"/>
              <a:ext cx="376185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14389" name="Text Box 26"/>
            <p:cNvSpPr txBox="1">
              <a:spLocks noChangeArrowheads="1"/>
            </p:cNvSpPr>
            <p:nvPr/>
          </p:nvSpPr>
          <p:spPr bwMode="auto">
            <a:xfrm>
              <a:off x="2667000" y="5486400"/>
              <a:ext cx="1256506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14390" name="Freeform 27"/>
            <p:cNvSpPr>
              <a:spLocks/>
            </p:cNvSpPr>
            <p:nvPr/>
          </p:nvSpPr>
          <p:spPr bwMode="auto">
            <a:xfrm flipH="1">
              <a:off x="4724400" y="5029200"/>
              <a:ext cx="609600" cy="7620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1" name="Text Box 28"/>
            <p:cNvSpPr txBox="1">
              <a:spLocks noChangeArrowheads="1"/>
            </p:cNvSpPr>
            <p:nvPr/>
          </p:nvSpPr>
          <p:spPr bwMode="auto">
            <a:xfrm>
              <a:off x="2895600" y="51816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4392" name="Text Box 29"/>
            <p:cNvSpPr txBox="1">
              <a:spLocks noChangeArrowheads="1"/>
            </p:cNvSpPr>
            <p:nvPr/>
          </p:nvSpPr>
          <p:spPr bwMode="auto">
            <a:xfrm>
              <a:off x="5257800" y="5562599"/>
              <a:ext cx="1149350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14393" name="Text Box 30"/>
            <p:cNvSpPr txBox="1">
              <a:spLocks noChangeArrowheads="1"/>
            </p:cNvSpPr>
            <p:nvPr/>
          </p:nvSpPr>
          <p:spPr bwMode="auto">
            <a:xfrm>
              <a:off x="5486400" y="52578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4394" name="Text Box 31"/>
            <p:cNvSpPr txBox="1">
              <a:spLocks noChangeArrowheads="1"/>
            </p:cNvSpPr>
            <p:nvPr/>
          </p:nvSpPr>
          <p:spPr bwMode="auto">
            <a:xfrm>
              <a:off x="5029200" y="44196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4395" name="Text Box 32"/>
            <p:cNvSpPr txBox="1">
              <a:spLocks noChangeArrowheads="1"/>
            </p:cNvSpPr>
            <p:nvPr/>
          </p:nvSpPr>
          <p:spPr bwMode="auto">
            <a:xfrm>
              <a:off x="6324600" y="2895600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4396" name="Text Box 33"/>
            <p:cNvSpPr txBox="1">
              <a:spLocks noChangeArrowheads="1"/>
            </p:cNvSpPr>
            <p:nvPr/>
          </p:nvSpPr>
          <p:spPr bwMode="auto">
            <a:xfrm>
              <a:off x="5029200" y="26670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4397" name="Text Box 34"/>
            <p:cNvSpPr txBox="1">
              <a:spLocks noChangeArrowheads="1"/>
            </p:cNvSpPr>
            <p:nvPr/>
          </p:nvSpPr>
          <p:spPr bwMode="auto">
            <a:xfrm>
              <a:off x="2971800" y="25146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14398" name="Line 35"/>
            <p:cNvSpPr>
              <a:spLocks noChangeShapeType="1"/>
            </p:cNvSpPr>
            <p:nvPr/>
          </p:nvSpPr>
          <p:spPr bwMode="auto">
            <a:xfrm flipV="1">
              <a:off x="5562600" y="4495800"/>
              <a:ext cx="7620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99" name="Line 36"/>
            <p:cNvSpPr>
              <a:spLocks noChangeShapeType="1"/>
            </p:cNvSpPr>
            <p:nvPr/>
          </p:nvSpPr>
          <p:spPr bwMode="auto">
            <a:xfrm>
              <a:off x="5562600" y="4800600"/>
              <a:ext cx="762000" cy="152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00" name="Text Box 37"/>
            <p:cNvSpPr txBox="1">
              <a:spLocks noChangeArrowheads="1"/>
            </p:cNvSpPr>
            <p:nvPr/>
          </p:nvSpPr>
          <p:spPr bwMode="auto">
            <a:xfrm>
              <a:off x="1752600" y="3352799"/>
              <a:ext cx="376185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14401" name="Text Box 38"/>
            <p:cNvSpPr txBox="1">
              <a:spLocks noChangeArrowheads="1"/>
            </p:cNvSpPr>
            <p:nvPr/>
          </p:nvSpPr>
          <p:spPr bwMode="auto">
            <a:xfrm>
              <a:off x="6324600" y="4648199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4402" name="Text Box 39"/>
            <p:cNvSpPr txBox="1">
              <a:spLocks noChangeArrowheads="1"/>
            </p:cNvSpPr>
            <p:nvPr/>
          </p:nvSpPr>
          <p:spPr bwMode="auto">
            <a:xfrm>
              <a:off x="6248400" y="2285999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4403" name="Text Box 40"/>
            <p:cNvSpPr txBox="1">
              <a:spLocks noChangeArrowheads="1"/>
            </p:cNvSpPr>
            <p:nvPr/>
          </p:nvSpPr>
          <p:spPr bwMode="auto">
            <a:xfrm>
              <a:off x="1752600" y="4267201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4404" name="Line 41"/>
            <p:cNvSpPr>
              <a:spLocks noChangeShapeType="1"/>
            </p:cNvSpPr>
            <p:nvPr/>
          </p:nvSpPr>
          <p:spPr bwMode="auto">
            <a:xfrm flipV="1">
              <a:off x="5486400" y="2590800"/>
              <a:ext cx="7620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05" name="Line 42"/>
            <p:cNvSpPr>
              <a:spLocks noChangeShapeType="1"/>
            </p:cNvSpPr>
            <p:nvPr/>
          </p:nvSpPr>
          <p:spPr bwMode="auto">
            <a:xfrm>
              <a:off x="5486400" y="2895600"/>
              <a:ext cx="762000" cy="152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06" name="Line 43"/>
            <p:cNvSpPr>
              <a:spLocks noChangeShapeType="1"/>
            </p:cNvSpPr>
            <p:nvPr/>
          </p:nvSpPr>
          <p:spPr bwMode="auto">
            <a:xfrm flipH="1" flipV="1">
              <a:off x="1981200" y="2286000"/>
              <a:ext cx="838200" cy="3048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07" name="Line 44"/>
            <p:cNvSpPr>
              <a:spLocks noChangeShapeType="1"/>
            </p:cNvSpPr>
            <p:nvPr/>
          </p:nvSpPr>
          <p:spPr bwMode="auto">
            <a:xfrm flipH="1">
              <a:off x="1981200" y="2743200"/>
              <a:ext cx="8382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08" name="Line 45"/>
            <p:cNvSpPr>
              <a:spLocks noChangeShapeType="1"/>
            </p:cNvSpPr>
            <p:nvPr/>
          </p:nvSpPr>
          <p:spPr bwMode="auto">
            <a:xfrm flipH="1">
              <a:off x="2057400" y="2895600"/>
              <a:ext cx="914400" cy="6096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09" name="Line 46"/>
            <p:cNvSpPr>
              <a:spLocks noChangeShapeType="1"/>
            </p:cNvSpPr>
            <p:nvPr/>
          </p:nvSpPr>
          <p:spPr bwMode="auto">
            <a:xfrm flipH="1">
              <a:off x="2057400" y="4572000"/>
              <a:ext cx="8382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10" name="Text Box 47"/>
            <p:cNvSpPr txBox="1">
              <a:spLocks noChangeArrowheads="1"/>
            </p:cNvSpPr>
            <p:nvPr/>
          </p:nvSpPr>
          <p:spPr bwMode="auto">
            <a:xfrm>
              <a:off x="5638799" y="21336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  <p:sp>
          <p:nvSpPr>
            <p:cNvPr id="14411" name="Text Box 48"/>
            <p:cNvSpPr txBox="1">
              <a:spLocks noChangeArrowheads="1"/>
            </p:cNvSpPr>
            <p:nvPr/>
          </p:nvSpPr>
          <p:spPr bwMode="auto">
            <a:xfrm>
              <a:off x="5715001" y="2819399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  <p:sp>
          <p:nvSpPr>
            <p:cNvPr id="14412" name="Text Box 49"/>
            <p:cNvSpPr txBox="1">
              <a:spLocks noChangeArrowheads="1"/>
            </p:cNvSpPr>
            <p:nvPr/>
          </p:nvSpPr>
          <p:spPr bwMode="auto">
            <a:xfrm>
              <a:off x="5697538" y="4023851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.1</a:t>
              </a:r>
            </a:p>
          </p:txBody>
        </p:sp>
        <p:sp>
          <p:nvSpPr>
            <p:cNvPr id="14413" name="Text Box 50"/>
            <p:cNvSpPr txBox="1">
              <a:spLocks noChangeArrowheads="1"/>
            </p:cNvSpPr>
            <p:nvPr/>
          </p:nvSpPr>
          <p:spPr bwMode="auto">
            <a:xfrm>
              <a:off x="5791200" y="4800601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.9</a:t>
              </a:r>
            </a:p>
          </p:txBody>
        </p:sp>
        <p:sp>
          <p:nvSpPr>
            <p:cNvPr id="14414" name="Text Box 51"/>
            <p:cNvSpPr txBox="1">
              <a:spLocks noChangeArrowheads="1"/>
            </p:cNvSpPr>
            <p:nvPr/>
          </p:nvSpPr>
          <p:spPr bwMode="auto">
            <a:xfrm>
              <a:off x="2149475" y="4023851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4415" name="Text Box 52"/>
            <p:cNvSpPr txBox="1">
              <a:spLocks noChangeArrowheads="1"/>
            </p:cNvSpPr>
            <p:nvPr/>
          </p:nvSpPr>
          <p:spPr bwMode="auto">
            <a:xfrm>
              <a:off x="2133600" y="1904999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.1</a:t>
              </a:r>
            </a:p>
          </p:txBody>
        </p:sp>
        <p:sp>
          <p:nvSpPr>
            <p:cNvPr id="14416" name="Text Box 53"/>
            <p:cNvSpPr txBox="1">
              <a:spLocks noChangeArrowheads="1"/>
            </p:cNvSpPr>
            <p:nvPr/>
          </p:nvSpPr>
          <p:spPr bwMode="auto">
            <a:xfrm>
              <a:off x="2133600" y="26670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.4</a:t>
              </a:r>
            </a:p>
          </p:txBody>
        </p:sp>
        <p:sp>
          <p:nvSpPr>
            <p:cNvPr id="14417" name="Text Box 54"/>
            <p:cNvSpPr txBox="1">
              <a:spLocks noChangeArrowheads="1"/>
            </p:cNvSpPr>
            <p:nvPr/>
          </p:nvSpPr>
          <p:spPr bwMode="auto">
            <a:xfrm>
              <a:off x="2285999" y="31242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</p:grpSp>
      <p:sp>
        <p:nvSpPr>
          <p:cNvPr id="14365" name="Footer Placeholder 7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55627F-664E-4D24-98A5-7BEC451A9C3F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153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53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0867A2-C005-46AD-85F8-9273A8EB939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53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de-DE" smtClean="0"/>
              <a:t>Decoding Example</a:t>
            </a:r>
          </a:p>
        </p:txBody>
      </p:sp>
      <p:sp>
        <p:nvSpPr>
          <p:cNvPr id="15377" name="Rectangle 6"/>
          <p:cNvSpPr>
            <a:spLocks noChangeArrowheads="1"/>
          </p:cNvSpPr>
          <p:nvPr/>
        </p:nvSpPr>
        <p:spPr bwMode="auto">
          <a:xfrm>
            <a:off x="6323013" y="6491288"/>
            <a:ext cx="2117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de-DE" sz="1200">
                <a:solidFill>
                  <a:srgbClr val="000066"/>
                </a:solidFill>
                <a:latin typeface="Arial" charset="0"/>
              </a:rPr>
              <a:t>Manning/Schütze, 2000: 327</a:t>
            </a:r>
          </a:p>
        </p:txBody>
      </p:sp>
      <p:sp>
        <p:nvSpPr>
          <p:cNvPr id="15378" name="Text Box 7"/>
          <p:cNvSpPr txBox="1">
            <a:spLocks noChangeArrowheads="1"/>
          </p:cNvSpPr>
          <p:nvPr/>
        </p:nvSpPr>
        <p:spPr bwMode="auto">
          <a:xfrm>
            <a:off x="3878263" y="1557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2400">
              <a:solidFill>
                <a:srgbClr val="777777"/>
              </a:solidFill>
              <a:latin typeface="Arial" charset="0"/>
            </a:endParaRPr>
          </a:p>
        </p:txBody>
      </p:sp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457200" y="1143000"/>
          <a:ext cx="6629400" cy="560388"/>
        </p:xfrm>
        <a:graphic>
          <a:graphicData uri="http://schemas.openxmlformats.org/presentationml/2006/ole">
            <p:oleObj spid="_x0000_s15362" name="Equation" r:id="rId4" imgW="2400120" imgH="203040" progId="Equation.3">
              <p:embed/>
            </p:oleObj>
          </a:graphicData>
        </a:graphic>
      </p:graphicFrame>
      <p:sp>
        <p:nvSpPr>
          <p:cNvPr id="15379" name="Text Box 11"/>
          <p:cNvSpPr txBox="1">
            <a:spLocks noChangeArrowheads="1"/>
          </p:cNvSpPr>
          <p:nvPr/>
        </p:nvSpPr>
        <p:spPr bwMode="auto">
          <a:xfrm>
            <a:off x="1295400" y="2743200"/>
            <a:ext cx="165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</a:t>
            </a:r>
            <a:r>
              <a:rPr lang="en-US" sz="2800" baseline="-25000"/>
              <a:t>1</a:t>
            </a:r>
            <a:r>
              <a:rPr lang="en-US" sz="2800"/>
              <a:t>, s</a:t>
            </a:r>
            <a:r>
              <a:rPr lang="en-US" sz="2800" baseline="-25000"/>
              <a:t>1 </a:t>
            </a:r>
            <a:r>
              <a:rPr lang="en-US" sz="2800"/>
              <a:t>= 0 ?</a:t>
            </a:r>
          </a:p>
        </p:txBody>
      </p:sp>
      <p:sp>
        <p:nvSpPr>
          <p:cNvPr id="15380" name="Text Box 12"/>
          <p:cNvSpPr txBox="1">
            <a:spLocks noChangeArrowheads="1"/>
          </p:cNvSpPr>
          <p:nvPr/>
        </p:nvSpPr>
        <p:spPr bwMode="auto">
          <a:xfrm>
            <a:off x="1295400" y="4622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s</a:t>
            </a:r>
            <a:r>
              <a:rPr lang="en-US" sz="2800" baseline="-25000"/>
              <a:t>1</a:t>
            </a:r>
            <a:r>
              <a:rPr lang="en-US" sz="2800"/>
              <a:t>, s</a:t>
            </a:r>
            <a:r>
              <a:rPr lang="en-US" sz="2800" baseline="-25000"/>
              <a:t>4 </a:t>
            </a:r>
            <a:r>
              <a:rPr lang="en-US" sz="2800"/>
              <a:t>= 1 </a:t>
            </a:r>
            <a:r>
              <a:rPr lang="en-US"/>
              <a:t>*</a:t>
            </a:r>
            <a:r>
              <a:rPr lang="en-US" sz="2800"/>
              <a:t> .5 </a:t>
            </a:r>
            <a:r>
              <a:rPr lang="en-US"/>
              <a:t>* </a:t>
            </a:r>
            <a:r>
              <a:rPr lang="en-US" sz="2800"/>
              <a:t>.6</a:t>
            </a:r>
            <a:r>
              <a:rPr lang="en-US"/>
              <a:t> * </a:t>
            </a:r>
            <a:r>
              <a:rPr lang="en-US" sz="2800"/>
              <a:t>.7</a:t>
            </a:r>
            <a:endParaRPr lang="en-US"/>
          </a:p>
        </p:txBody>
      </p:sp>
      <p:sp>
        <p:nvSpPr>
          <p:cNvPr id="15381" name="Text Box 14"/>
          <p:cNvSpPr txBox="1">
            <a:spLocks noChangeArrowheads="1"/>
          </p:cNvSpPr>
          <p:nvPr/>
        </p:nvSpPr>
        <p:spPr bwMode="auto">
          <a:xfrm>
            <a:off x="1295400" y="5003800"/>
            <a:ext cx="1563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</a:t>
            </a:r>
            <a:r>
              <a:rPr lang="en-US" sz="2800" baseline="-25000"/>
              <a:t>2</a:t>
            </a:r>
            <a:r>
              <a:rPr lang="en-US" sz="2800"/>
              <a:t>, s</a:t>
            </a:r>
            <a:r>
              <a:rPr lang="en-US" sz="2800" baseline="-25000"/>
              <a:t>4 </a:t>
            </a:r>
            <a:r>
              <a:rPr lang="en-US" sz="2800"/>
              <a:t>= 0?</a:t>
            </a:r>
          </a:p>
        </p:txBody>
      </p:sp>
      <p:sp>
        <p:nvSpPr>
          <p:cNvPr id="15382" name="Text Box 16"/>
          <p:cNvSpPr txBox="1">
            <a:spLocks noChangeArrowheads="1"/>
          </p:cNvSpPr>
          <p:nvPr/>
        </p:nvSpPr>
        <p:spPr bwMode="auto">
          <a:xfrm>
            <a:off x="1295400" y="5384800"/>
            <a:ext cx="13906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……….</a:t>
            </a:r>
            <a:r>
              <a:rPr lang="en-US"/>
              <a:t> </a:t>
            </a:r>
            <a:endParaRPr lang="en-US" sz="2800"/>
          </a:p>
          <a:p>
            <a:endParaRPr lang="en-US" sz="2400"/>
          </a:p>
        </p:txBody>
      </p:sp>
      <p:sp>
        <p:nvSpPr>
          <p:cNvPr id="15383" name="Text Box 18"/>
          <p:cNvSpPr txBox="1">
            <a:spLocks noChangeArrowheads="1"/>
          </p:cNvSpPr>
          <p:nvPr/>
        </p:nvSpPr>
        <p:spPr bwMode="auto">
          <a:xfrm>
            <a:off x="1295400" y="324643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s</a:t>
            </a:r>
            <a:r>
              <a:rPr lang="en-US" sz="2800" baseline="-25000"/>
              <a:t>1</a:t>
            </a:r>
            <a:r>
              <a:rPr lang="en-US" sz="2800"/>
              <a:t>, s</a:t>
            </a:r>
            <a:r>
              <a:rPr lang="en-US" sz="2800" baseline="-25000"/>
              <a:t>2</a:t>
            </a:r>
            <a:r>
              <a:rPr lang="en-US" sz="2800"/>
              <a:t> = 1 </a:t>
            </a:r>
            <a:r>
              <a:rPr lang="en-US"/>
              <a:t>* </a:t>
            </a:r>
            <a:r>
              <a:rPr lang="en-US" sz="2800"/>
              <a:t>.1</a:t>
            </a:r>
            <a:r>
              <a:rPr lang="en-US"/>
              <a:t> * </a:t>
            </a:r>
            <a:r>
              <a:rPr lang="en-US" sz="2800"/>
              <a:t>.6 </a:t>
            </a:r>
            <a:r>
              <a:rPr lang="en-US"/>
              <a:t>* </a:t>
            </a:r>
            <a:r>
              <a:rPr lang="en-US" sz="2800"/>
              <a:t>.3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1295400" y="4241800"/>
            <a:ext cx="133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……….</a:t>
            </a:r>
          </a:p>
        </p:txBody>
      </p:sp>
      <p:sp>
        <p:nvSpPr>
          <p:cNvPr id="15385" name="Text Box 27"/>
          <p:cNvSpPr txBox="1">
            <a:spLocks noChangeArrowheads="1"/>
          </p:cNvSpPr>
          <p:nvPr/>
        </p:nvSpPr>
        <p:spPr bwMode="auto">
          <a:xfrm>
            <a:off x="1371600" y="5715000"/>
            <a:ext cx="133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……….</a:t>
            </a:r>
          </a:p>
        </p:txBody>
      </p:sp>
      <p:sp>
        <p:nvSpPr>
          <p:cNvPr id="15386" name="Text Box 28"/>
          <p:cNvSpPr txBox="1">
            <a:spLocks noChangeArrowheads="1"/>
          </p:cNvSpPr>
          <p:nvPr/>
        </p:nvSpPr>
        <p:spPr bwMode="auto">
          <a:xfrm>
            <a:off x="1295400" y="3810000"/>
            <a:ext cx="1339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……….</a:t>
            </a:r>
          </a:p>
        </p:txBody>
      </p:sp>
      <p:graphicFrame>
        <p:nvGraphicFramePr>
          <p:cNvPr id="15363" name="Object 34"/>
          <p:cNvGraphicFramePr>
            <a:graphicFrameLocks noChangeAspect="1"/>
          </p:cNvGraphicFramePr>
          <p:nvPr/>
        </p:nvGraphicFramePr>
        <p:xfrm>
          <a:off x="390525" y="2590800"/>
          <a:ext cx="817563" cy="715963"/>
        </p:xfrm>
        <a:graphic>
          <a:graphicData uri="http://schemas.openxmlformats.org/presentationml/2006/ole">
            <p:oleObj spid="_x0000_s15363" name="Equation" r:id="rId5" imgW="419040" imgH="368280" progId="Equation.3">
              <p:embed/>
            </p:oleObj>
          </a:graphicData>
        </a:graphic>
      </p:graphicFrame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029200" y="5334000"/>
            <a:ext cx="2590800" cy="952500"/>
            <a:chOff x="3888" y="2928"/>
            <a:chExt cx="1632" cy="600"/>
          </a:xfrm>
        </p:grpSpPr>
        <p:sp>
          <p:nvSpPr>
            <p:cNvPr id="15441" name="Rectangle 35"/>
            <p:cNvSpPr>
              <a:spLocks noChangeArrowheads="1"/>
            </p:cNvSpPr>
            <p:nvPr/>
          </p:nvSpPr>
          <p:spPr bwMode="auto">
            <a:xfrm>
              <a:off x="3888" y="2928"/>
              <a:ext cx="16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Complexity</a:t>
              </a: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  <a:sym typeface="Wingdings" pitchFamily="2" charset="2"/>
                </a:rPr>
                <a:t></a:t>
              </a:r>
              <a:endParaRPr lang="en-US" sz="2800" i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5365" name="Object 36"/>
            <p:cNvGraphicFramePr>
              <a:graphicFrameLocks noChangeAspect="1"/>
            </p:cNvGraphicFramePr>
            <p:nvPr/>
          </p:nvGraphicFramePr>
          <p:xfrm>
            <a:off x="4272" y="3312"/>
            <a:ext cx="217" cy="216"/>
          </p:xfrm>
          <a:graphic>
            <a:graphicData uri="http://schemas.openxmlformats.org/presentationml/2006/ole">
              <p:oleObj spid="_x0000_s15365" name="Equation" r:id="rId6" imgW="126720" imgH="126720" progId="Equation.3">
                <p:embed/>
              </p:oleObj>
            </a:graphicData>
          </a:graphic>
        </p:graphicFrame>
      </p:grpSp>
      <p:graphicFrame>
        <p:nvGraphicFramePr>
          <p:cNvPr id="15364" name="Object 38"/>
          <p:cNvGraphicFramePr>
            <a:graphicFrameLocks noChangeAspect="1"/>
          </p:cNvGraphicFramePr>
          <p:nvPr>
            <p:ph idx="1"/>
          </p:nvPr>
        </p:nvGraphicFramePr>
        <p:xfrm>
          <a:off x="1600200" y="1717675"/>
          <a:ext cx="6096000" cy="1035050"/>
        </p:xfrm>
        <a:graphic>
          <a:graphicData uri="http://schemas.openxmlformats.org/presentationml/2006/ole">
            <p:oleObj spid="_x0000_s15364" name="Equation" r:id="rId7" imgW="2692080" imgH="457200" progId="Equation.3">
              <p:embed/>
            </p:oleObj>
          </a:graphicData>
        </a:graphic>
      </p:graphicFrame>
      <p:grpSp>
        <p:nvGrpSpPr>
          <p:cNvPr id="15388" name="Group 19"/>
          <p:cNvGrpSpPr>
            <a:grpSpLocks/>
          </p:cNvGrpSpPr>
          <p:nvPr/>
        </p:nvGrpSpPr>
        <p:grpSpPr bwMode="auto">
          <a:xfrm>
            <a:off x="5873750" y="2743200"/>
            <a:ext cx="3270250" cy="2455863"/>
            <a:chOff x="1676400" y="1600200"/>
            <a:chExt cx="5076634" cy="4595823"/>
          </a:xfrm>
        </p:grpSpPr>
        <p:sp>
          <p:nvSpPr>
            <p:cNvPr id="15389" name="Oval 3"/>
            <p:cNvSpPr>
              <a:spLocks noChangeArrowheads="1"/>
            </p:cNvSpPr>
            <p:nvPr/>
          </p:nvSpPr>
          <p:spPr bwMode="auto">
            <a:xfrm>
              <a:off x="2819400" y="2362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5390" name="Oval 4"/>
            <p:cNvSpPr>
              <a:spLocks noChangeArrowheads="1"/>
            </p:cNvSpPr>
            <p:nvPr/>
          </p:nvSpPr>
          <p:spPr bwMode="auto">
            <a:xfrm>
              <a:off x="4876800" y="25146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5391" name="Oval 5"/>
            <p:cNvSpPr>
              <a:spLocks noChangeArrowheads="1"/>
            </p:cNvSpPr>
            <p:nvPr/>
          </p:nvSpPr>
          <p:spPr bwMode="auto">
            <a:xfrm>
              <a:off x="2895600" y="41910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5392" name="Oval 6"/>
            <p:cNvSpPr>
              <a:spLocks noChangeArrowheads="1"/>
            </p:cNvSpPr>
            <p:nvPr/>
          </p:nvSpPr>
          <p:spPr bwMode="auto">
            <a:xfrm>
              <a:off x="4876800" y="43434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5393" name="Freeform 7"/>
            <p:cNvSpPr>
              <a:spLocks/>
            </p:cNvSpPr>
            <p:nvPr/>
          </p:nvSpPr>
          <p:spPr bwMode="auto">
            <a:xfrm>
              <a:off x="3352800" y="4953000"/>
              <a:ext cx="457200" cy="8382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94" name="Freeform 8"/>
            <p:cNvSpPr>
              <a:spLocks/>
            </p:cNvSpPr>
            <p:nvPr/>
          </p:nvSpPr>
          <p:spPr bwMode="auto">
            <a:xfrm>
              <a:off x="3276600" y="3124200"/>
              <a:ext cx="317500" cy="1066800"/>
            </a:xfrm>
            <a:custGeom>
              <a:avLst/>
              <a:gdLst>
                <a:gd name="T0" fmla="*/ 2147483647 w 200"/>
                <a:gd name="T1" fmla="*/ 2147483647 h 672"/>
                <a:gd name="T2" fmla="*/ 2147483647 w 200"/>
                <a:gd name="T3" fmla="*/ 2147483647 h 672"/>
                <a:gd name="T4" fmla="*/ 0 w 200"/>
                <a:gd name="T5" fmla="*/ 0 h 672"/>
                <a:gd name="T6" fmla="*/ 0 60000 65536"/>
                <a:gd name="T7" fmla="*/ 0 60000 65536"/>
                <a:gd name="T8" fmla="*/ 0 60000 65536"/>
                <a:gd name="T9" fmla="*/ 0 w 200"/>
                <a:gd name="T10" fmla="*/ 0 h 672"/>
                <a:gd name="T11" fmla="*/ 200 w 20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672">
                  <a:moveTo>
                    <a:pt x="48" y="672"/>
                  </a:moveTo>
                  <a:cubicBezTo>
                    <a:pt x="124" y="584"/>
                    <a:pt x="200" y="496"/>
                    <a:pt x="192" y="384"/>
                  </a:cubicBezTo>
                  <a:cubicBezTo>
                    <a:pt x="184" y="272"/>
                    <a:pt x="92" y="13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95" name="Freeform 9"/>
            <p:cNvSpPr>
              <a:spLocks/>
            </p:cNvSpPr>
            <p:nvPr/>
          </p:nvSpPr>
          <p:spPr bwMode="auto">
            <a:xfrm>
              <a:off x="2794000" y="19558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96" name="Freeform 10"/>
            <p:cNvSpPr>
              <a:spLocks/>
            </p:cNvSpPr>
            <p:nvPr/>
          </p:nvSpPr>
          <p:spPr bwMode="auto">
            <a:xfrm>
              <a:off x="3429000" y="2895600"/>
              <a:ext cx="1447800" cy="431800"/>
            </a:xfrm>
            <a:custGeom>
              <a:avLst/>
              <a:gdLst>
                <a:gd name="T0" fmla="*/ 0 w 912"/>
                <a:gd name="T1" fmla="*/ 0 h 272"/>
                <a:gd name="T2" fmla="*/ 2147483647 w 912"/>
                <a:gd name="T3" fmla="*/ 2147483647 h 272"/>
                <a:gd name="T4" fmla="*/ 2147483647 w 912"/>
                <a:gd name="T5" fmla="*/ 2147483647 h 272"/>
                <a:gd name="T6" fmla="*/ 0 60000 65536"/>
                <a:gd name="T7" fmla="*/ 0 60000 65536"/>
                <a:gd name="T8" fmla="*/ 0 60000 65536"/>
                <a:gd name="T9" fmla="*/ 0 w 912"/>
                <a:gd name="T10" fmla="*/ 0 h 272"/>
                <a:gd name="T11" fmla="*/ 912 w 912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72">
                  <a:moveTo>
                    <a:pt x="0" y="0"/>
                  </a:moveTo>
                  <a:cubicBezTo>
                    <a:pt x="116" y="104"/>
                    <a:pt x="232" y="208"/>
                    <a:pt x="384" y="240"/>
                  </a:cubicBezTo>
                  <a:cubicBezTo>
                    <a:pt x="536" y="272"/>
                    <a:pt x="724" y="232"/>
                    <a:pt x="912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97" name="Freeform 11"/>
            <p:cNvSpPr>
              <a:spLocks/>
            </p:cNvSpPr>
            <p:nvPr/>
          </p:nvSpPr>
          <p:spPr bwMode="auto">
            <a:xfrm>
              <a:off x="4800600" y="21336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98" name="Freeform 12"/>
            <p:cNvSpPr>
              <a:spLocks/>
            </p:cNvSpPr>
            <p:nvPr/>
          </p:nvSpPr>
          <p:spPr bwMode="auto">
            <a:xfrm>
              <a:off x="5410200" y="3124200"/>
              <a:ext cx="406400" cy="1295400"/>
            </a:xfrm>
            <a:custGeom>
              <a:avLst/>
              <a:gdLst>
                <a:gd name="T0" fmla="*/ 0 w 256"/>
                <a:gd name="T1" fmla="*/ 2147483647 h 816"/>
                <a:gd name="T2" fmla="*/ 2147483647 w 256"/>
                <a:gd name="T3" fmla="*/ 2147483647 h 816"/>
                <a:gd name="T4" fmla="*/ 2147483647 w 256"/>
                <a:gd name="T5" fmla="*/ 0 h 816"/>
                <a:gd name="T6" fmla="*/ 0 60000 65536"/>
                <a:gd name="T7" fmla="*/ 0 60000 65536"/>
                <a:gd name="T8" fmla="*/ 0 60000 65536"/>
                <a:gd name="T9" fmla="*/ 0 w 256"/>
                <a:gd name="T10" fmla="*/ 0 h 816"/>
                <a:gd name="T11" fmla="*/ 256 w 25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" h="816">
                  <a:moveTo>
                    <a:pt x="0" y="816"/>
                  </a:moveTo>
                  <a:cubicBezTo>
                    <a:pt x="112" y="692"/>
                    <a:pt x="224" y="568"/>
                    <a:pt x="240" y="432"/>
                  </a:cubicBezTo>
                  <a:cubicBezTo>
                    <a:pt x="256" y="296"/>
                    <a:pt x="176" y="14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99" name="Freeform 13"/>
            <p:cNvSpPr>
              <a:spLocks/>
            </p:cNvSpPr>
            <p:nvPr/>
          </p:nvSpPr>
          <p:spPr bwMode="auto">
            <a:xfrm>
              <a:off x="3581400" y="4254500"/>
              <a:ext cx="1295400" cy="165100"/>
            </a:xfrm>
            <a:custGeom>
              <a:avLst/>
              <a:gdLst>
                <a:gd name="T0" fmla="*/ 0 w 816"/>
                <a:gd name="T1" fmla="*/ 2147483647 h 104"/>
                <a:gd name="T2" fmla="*/ 2147483647 w 816"/>
                <a:gd name="T3" fmla="*/ 2147483647 h 104"/>
                <a:gd name="T4" fmla="*/ 2147483647 w 816"/>
                <a:gd name="T5" fmla="*/ 2147483647 h 104"/>
                <a:gd name="T6" fmla="*/ 2147483647 w 816"/>
                <a:gd name="T7" fmla="*/ 2147483647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04"/>
                <a:gd name="T14" fmla="*/ 816 w 81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04">
                  <a:moveTo>
                    <a:pt x="0" y="104"/>
                  </a:moveTo>
                  <a:cubicBezTo>
                    <a:pt x="40" y="88"/>
                    <a:pt x="80" y="72"/>
                    <a:pt x="144" y="56"/>
                  </a:cubicBezTo>
                  <a:cubicBezTo>
                    <a:pt x="208" y="40"/>
                    <a:pt x="272" y="0"/>
                    <a:pt x="384" y="8"/>
                  </a:cubicBezTo>
                  <a:cubicBezTo>
                    <a:pt x="496" y="16"/>
                    <a:pt x="656" y="60"/>
                    <a:pt x="816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00" name="Freeform 14"/>
            <p:cNvSpPr>
              <a:spLocks/>
            </p:cNvSpPr>
            <p:nvPr/>
          </p:nvSpPr>
          <p:spPr bwMode="auto">
            <a:xfrm>
              <a:off x="3581400" y="4800600"/>
              <a:ext cx="1295400" cy="241300"/>
            </a:xfrm>
            <a:custGeom>
              <a:avLst/>
              <a:gdLst>
                <a:gd name="T0" fmla="*/ 2147483647 w 816"/>
                <a:gd name="T1" fmla="*/ 2147483647 h 152"/>
                <a:gd name="T2" fmla="*/ 2147483647 w 816"/>
                <a:gd name="T3" fmla="*/ 2147483647 h 152"/>
                <a:gd name="T4" fmla="*/ 0 w 816"/>
                <a:gd name="T5" fmla="*/ 0 h 152"/>
                <a:gd name="T6" fmla="*/ 0 60000 65536"/>
                <a:gd name="T7" fmla="*/ 0 60000 65536"/>
                <a:gd name="T8" fmla="*/ 0 60000 65536"/>
                <a:gd name="T9" fmla="*/ 0 w 816"/>
                <a:gd name="T10" fmla="*/ 0 h 152"/>
                <a:gd name="T11" fmla="*/ 816 w 816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52">
                  <a:moveTo>
                    <a:pt x="816" y="48"/>
                  </a:moveTo>
                  <a:cubicBezTo>
                    <a:pt x="740" y="100"/>
                    <a:pt x="664" y="152"/>
                    <a:pt x="528" y="144"/>
                  </a:cubicBezTo>
                  <a:cubicBezTo>
                    <a:pt x="392" y="136"/>
                    <a:pt x="196" y="6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01" name="Text Box 15"/>
            <p:cNvSpPr txBox="1">
              <a:spLocks noChangeArrowheads="1"/>
            </p:cNvSpPr>
            <p:nvPr/>
          </p:nvSpPr>
          <p:spPr bwMode="auto">
            <a:xfrm>
              <a:off x="3032125" y="35464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.7</a:t>
              </a:r>
            </a:p>
          </p:txBody>
        </p:sp>
        <p:sp>
          <p:nvSpPr>
            <p:cNvPr id="15402" name="Text Box 16"/>
            <p:cNvSpPr txBox="1">
              <a:spLocks noChangeArrowheads="1"/>
            </p:cNvSpPr>
            <p:nvPr/>
          </p:nvSpPr>
          <p:spPr bwMode="auto">
            <a:xfrm>
              <a:off x="4022725" y="37750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.3</a:t>
              </a:r>
            </a:p>
          </p:txBody>
        </p:sp>
        <p:sp>
          <p:nvSpPr>
            <p:cNvPr id="15403" name="Text Box 17"/>
            <p:cNvSpPr txBox="1">
              <a:spLocks noChangeArrowheads="1"/>
            </p:cNvSpPr>
            <p:nvPr/>
          </p:nvSpPr>
          <p:spPr bwMode="auto">
            <a:xfrm>
              <a:off x="3870324" y="2708275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5404" name="Text Box 18"/>
            <p:cNvSpPr txBox="1">
              <a:spLocks noChangeArrowheads="1"/>
            </p:cNvSpPr>
            <p:nvPr/>
          </p:nvSpPr>
          <p:spPr bwMode="auto">
            <a:xfrm>
              <a:off x="3200400" y="16002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5405" name="Text Box 19"/>
            <p:cNvSpPr txBox="1">
              <a:spLocks noChangeArrowheads="1"/>
            </p:cNvSpPr>
            <p:nvPr/>
          </p:nvSpPr>
          <p:spPr bwMode="auto">
            <a:xfrm>
              <a:off x="5013325" y="1717674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5406" name="Text Box 20"/>
            <p:cNvSpPr txBox="1">
              <a:spLocks noChangeArrowheads="1"/>
            </p:cNvSpPr>
            <p:nvPr/>
          </p:nvSpPr>
          <p:spPr bwMode="auto">
            <a:xfrm>
              <a:off x="5775325" y="35464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5407" name="Text Box 21"/>
            <p:cNvSpPr txBox="1">
              <a:spLocks noChangeArrowheads="1"/>
            </p:cNvSpPr>
            <p:nvPr/>
          </p:nvSpPr>
          <p:spPr bwMode="auto">
            <a:xfrm>
              <a:off x="4022725" y="4918075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5408" name="Text Box 22"/>
            <p:cNvSpPr txBox="1">
              <a:spLocks noChangeArrowheads="1"/>
            </p:cNvSpPr>
            <p:nvPr/>
          </p:nvSpPr>
          <p:spPr bwMode="auto">
            <a:xfrm>
              <a:off x="3047999" y="4267201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5409" name="Text Box 23"/>
            <p:cNvSpPr txBox="1">
              <a:spLocks noChangeArrowheads="1"/>
            </p:cNvSpPr>
            <p:nvPr/>
          </p:nvSpPr>
          <p:spPr bwMode="auto">
            <a:xfrm>
              <a:off x="1676400" y="1904999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5410" name="Text Box 24"/>
            <p:cNvSpPr txBox="1">
              <a:spLocks noChangeArrowheads="1"/>
            </p:cNvSpPr>
            <p:nvPr/>
          </p:nvSpPr>
          <p:spPr bwMode="auto">
            <a:xfrm>
              <a:off x="1676400" y="2514600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5411" name="Text Box 25"/>
            <p:cNvSpPr txBox="1">
              <a:spLocks noChangeArrowheads="1"/>
            </p:cNvSpPr>
            <p:nvPr/>
          </p:nvSpPr>
          <p:spPr bwMode="auto">
            <a:xfrm>
              <a:off x="6324600" y="4191000"/>
              <a:ext cx="376185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15412" name="Text Box 26"/>
            <p:cNvSpPr txBox="1">
              <a:spLocks noChangeArrowheads="1"/>
            </p:cNvSpPr>
            <p:nvPr/>
          </p:nvSpPr>
          <p:spPr bwMode="auto">
            <a:xfrm>
              <a:off x="2667000" y="5486400"/>
              <a:ext cx="1256506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15413" name="Freeform 27"/>
            <p:cNvSpPr>
              <a:spLocks/>
            </p:cNvSpPr>
            <p:nvPr/>
          </p:nvSpPr>
          <p:spPr bwMode="auto">
            <a:xfrm flipH="1">
              <a:off x="4724400" y="5029200"/>
              <a:ext cx="609600" cy="7620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14" name="Text Box 28"/>
            <p:cNvSpPr txBox="1">
              <a:spLocks noChangeArrowheads="1"/>
            </p:cNvSpPr>
            <p:nvPr/>
          </p:nvSpPr>
          <p:spPr bwMode="auto">
            <a:xfrm>
              <a:off x="2895600" y="51816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5415" name="Text Box 29"/>
            <p:cNvSpPr txBox="1">
              <a:spLocks noChangeArrowheads="1"/>
            </p:cNvSpPr>
            <p:nvPr/>
          </p:nvSpPr>
          <p:spPr bwMode="auto">
            <a:xfrm>
              <a:off x="5257800" y="5562599"/>
              <a:ext cx="1149350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15416" name="Text Box 30"/>
            <p:cNvSpPr txBox="1">
              <a:spLocks noChangeArrowheads="1"/>
            </p:cNvSpPr>
            <p:nvPr/>
          </p:nvSpPr>
          <p:spPr bwMode="auto">
            <a:xfrm>
              <a:off x="5486400" y="52578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5417" name="Text Box 31"/>
            <p:cNvSpPr txBox="1">
              <a:spLocks noChangeArrowheads="1"/>
            </p:cNvSpPr>
            <p:nvPr/>
          </p:nvSpPr>
          <p:spPr bwMode="auto">
            <a:xfrm>
              <a:off x="5029200" y="44196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5418" name="Text Box 32"/>
            <p:cNvSpPr txBox="1">
              <a:spLocks noChangeArrowheads="1"/>
            </p:cNvSpPr>
            <p:nvPr/>
          </p:nvSpPr>
          <p:spPr bwMode="auto">
            <a:xfrm>
              <a:off x="6324600" y="2895600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5419" name="Text Box 33"/>
            <p:cNvSpPr txBox="1">
              <a:spLocks noChangeArrowheads="1"/>
            </p:cNvSpPr>
            <p:nvPr/>
          </p:nvSpPr>
          <p:spPr bwMode="auto">
            <a:xfrm>
              <a:off x="5029200" y="26670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5420" name="Text Box 34"/>
            <p:cNvSpPr txBox="1">
              <a:spLocks noChangeArrowheads="1"/>
            </p:cNvSpPr>
            <p:nvPr/>
          </p:nvSpPr>
          <p:spPr bwMode="auto">
            <a:xfrm>
              <a:off x="2971800" y="25146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15421" name="Line 35"/>
            <p:cNvSpPr>
              <a:spLocks noChangeShapeType="1"/>
            </p:cNvSpPr>
            <p:nvPr/>
          </p:nvSpPr>
          <p:spPr bwMode="auto">
            <a:xfrm flipV="1">
              <a:off x="5562600" y="4495800"/>
              <a:ext cx="7620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22" name="Line 36"/>
            <p:cNvSpPr>
              <a:spLocks noChangeShapeType="1"/>
            </p:cNvSpPr>
            <p:nvPr/>
          </p:nvSpPr>
          <p:spPr bwMode="auto">
            <a:xfrm>
              <a:off x="5562600" y="4800600"/>
              <a:ext cx="762000" cy="152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23" name="Text Box 37"/>
            <p:cNvSpPr txBox="1">
              <a:spLocks noChangeArrowheads="1"/>
            </p:cNvSpPr>
            <p:nvPr/>
          </p:nvSpPr>
          <p:spPr bwMode="auto">
            <a:xfrm>
              <a:off x="1752600" y="3352799"/>
              <a:ext cx="376185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15424" name="Text Box 38"/>
            <p:cNvSpPr txBox="1">
              <a:spLocks noChangeArrowheads="1"/>
            </p:cNvSpPr>
            <p:nvPr/>
          </p:nvSpPr>
          <p:spPr bwMode="auto">
            <a:xfrm>
              <a:off x="6324600" y="4648199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5425" name="Text Box 39"/>
            <p:cNvSpPr txBox="1">
              <a:spLocks noChangeArrowheads="1"/>
            </p:cNvSpPr>
            <p:nvPr/>
          </p:nvSpPr>
          <p:spPr bwMode="auto">
            <a:xfrm>
              <a:off x="6248400" y="2285999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5426" name="Text Box 40"/>
            <p:cNvSpPr txBox="1">
              <a:spLocks noChangeArrowheads="1"/>
            </p:cNvSpPr>
            <p:nvPr/>
          </p:nvSpPr>
          <p:spPr bwMode="auto">
            <a:xfrm>
              <a:off x="1752600" y="4267201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5427" name="Line 41"/>
            <p:cNvSpPr>
              <a:spLocks noChangeShapeType="1"/>
            </p:cNvSpPr>
            <p:nvPr/>
          </p:nvSpPr>
          <p:spPr bwMode="auto">
            <a:xfrm flipV="1">
              <a:off x="5486400" y="2590800"/>
              <a:ext cx="7620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28" name="Line 42"/>
            <p:cNvSpPr>
              <a:spLocks noChangeShapeType="1"/>
            </p:cNvSpPr>
            <p:nvPr/>
          </p:nvSpPr>
          <p:spPr bwMode="auto">
            <a:xfrm>
              <a:off x="5486400" y="2895600"/>
              <a:ext cx="762000" cy="152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29" name="Line 43"/>
            <p:cNvSpPr>
              <a:spLocks noChangeShapeType="1"/>
            </p:cNvSpPr>
            <p:nvPr/>
          </p:nvSpPr>
          <p:spPr bwMode="auto">
            <a:xfrm flipH="1" flipV="1">
              <a:off x="1981200" y="2286000"/>
              <a:ext cx="838200" cy="3048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30" name="Line 44"/>
            <p:cNvSpPr>
              <a:spLocks noChangeShapeType="1"/>
            </p:cNvSpPr>
            <p:nvPr/>
          </p:nvSpPr>
          <p:spPr bwMode="auto">
            <a:xfrm flipH="1">
              <a:off x="1981200" y="2743200"/>
              <a:ext cx="8382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31" name="Line 45"/>
            <p:cNvSpPr>
              <a:spLocks noChangeShapeType="1"/>
            </p:cNvSpPr>
            <p:nvPr/>
          </p:nvSpPr>
          <p:spPr bwMode="auto">
            <a:xfrm flipH="1">
              <a:off x="2057400" y="2895600"/>
              <a:ext cx="914400" cy="6096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32" name="Line 46"/>
            <p:cNvSpPr>
              <a:spLocks noChangeShapeType="1"/>
            </p:cNvSpPr>
            <p:nvPr/>
          </p:nvSpPr>
          <p:spPr bwMode="auto">
            <a:xfrm flipH="1">
              <a:off x="2057400" y="4572000"/>
              <a:ext cx="8382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33" name="Text Box 47"/>
            <p:cNvSpPr txBox="1">
              <a:spLocks noChangeArrowheads="1"/>
            </p:cNvSpPr>
            <p:nvPr/>
          </p:nvSpPr>
          <p:spPr bwMode="auto">
            <a:xfrm>
              <a:off x="5638799" y="21336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  <p:sp>
          <p:nvSpPr>
            <p:cNvPr id="15434" name="Text Box 48"/>
            <p:cNvSpPr txBox="1">
              <a:spLocks noChangeArrowheads="1"/>
            </p:cNvSpPr>
            <p:nvPr/>
          </p:nvSpPr>
          <p:spPr bwMode="auto">
            <a:xfrm>
              <a:off x="5715001" y="2819399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  <p:sp>
          <p:nvSpPr>
            <p:cNvPr id="15435" name="Text Box 49"/>
            <p:cNvSpPr txBox="1">
              <a:spLocks noChangeArrowheads="1"/>
            </p:cNvSpPr>
            <p:nvPr/>
          </p:nvSpPr>
          <p:spPr bwMode="auto">
            <a:xfrm>
              <a:off x="5697538" y="4023851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.1</a:t>
              </a:r>
            </a:p>
          </p:txBody>
        </p:sp>
        <p:sp>
          <p:nvSpPr>
            <p:cNvPr id="15436" name="Text Box 50"/>
            <p:cNvSpPr txBox="1">
              <a:spLocks noChangeArrowheads="1"/>
            </p:cNvSpPr>
            <p:nvPr/>
          </p:nvSpPr>
          <p:spPr bwMode="auto">
            <a:xfrm>
              <a:off x="5791200" y="4800601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.9</a:t>
              </a:r>
            </a:p>
          </p:txBody>
        </p:sp>
        <p:sp>
          <p:nvSpPr>
            <p:cNvPr id="15437" name="Text Box 51"/>
            <p:cNvSpPr txBox="1">
              <a:spLocks noChangeArrowheads="1"/>
            </p:cNvSpPr>
            <p:nvPr/>
          </p:nvSpPr>
          <p:spPr bwMode="auto">
            <a:xfrm>
              <a:off x="2149475" y="4023851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5438" name="Text Box 52"/>
            <p:cNvSpPr txBox="1">
              <a:spLocks noChangeArrowheads="1"/>
            </p:cNvSpPr>
            <p:nvPr/>
          </p:nvSpPr>
          <p:spPr bwMode="auto">
            <a:xfrm>
              <a:off x="2133600" y="1904999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.1</a:t>
              </a:r>
            </a:p>
          </p:txBody>
        </p:sp>
        <p:sp>
          <p:nvSpPr>
            <p:cNvPr id="15439" name="Text Box 53"/>
            <p:cNvSpPr txBox="1">
              <a:spLocks noChangeArrowheads="1"/>
            </p:cNvSpPr>
            <p:nvPr/>
          </p:nvSpPr>
          <p:spPr bwMode="auto">
            <a:xfrm>
              <a:off x="2133600" y="26670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.4</a:t>
              </a:r>
            </a:p>
          </p:txBody>
        </p:sp>
        <p:sp>
          <p:nvSpPr>
            <p:cNvPr id="15440" name="Text Box 54"/>
            <p:cNvSpPr txBox="1">
              <a:spLocks noChangeArrowheads="1"/>
            </p:cNvSpPr>
            <p:nvPr/>
          </p:nvSpPr>
          <p:spPr bwMode="auto">
            <a:xfrm>
              <a:off x="2285999" y="31242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E3D0289-9650-425B-A106-D62616023765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1639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6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C70C08-5C0C-4319-B118-89C0675E7FD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63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de-DE" smtClean="0"/>
              <a:t>The forward procedure</a:t>
            </a:r>
          </a:p>
        </p:txBody>
      </p:sp>
      <p:sp>
        <p:nvSpPr>
          <p:cNvPr id="16396" name="Text Box 7"/>
          <p:cNvSpPr txBox="1">
            <a:spLocks noChangeArrowheads="1"/>
          </p:cNvSpPr>
          <p:nvPr/>
        </p:nvSpPr>
        <p:spPr bwMode="auto">
          <a:xfrm>
            <a:off x="3878263" y="1557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sz="2400">
              <a:solidFill>
                <a:srgbClr val="777777"/>
              </a:solidFill>
              <a:latin typeface="Arial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838200" y="1905000"/>
            <a:ext cx="3806825" cy="1308100"/>
            <a:chOff x="528" y="1200"/>
            <a:chExt cx="2398" cy="824"/>
          </a:xfrm>
        </p:grpSpPr>
        <p:sp>
          <p:nvSpPr>
            <p:cNvPr id="16457" name="Rectangle 3"/>
            <p:cNvSpPr>
              <a:spLocks noChangeArrowheads="1"/>
            </p:cNvSpPr>
            <p:nvPr/>
          </p:nvSpPr>
          <p:spPr bwMode="auto">
            <a:xfrm>
              <a:off x="528" y="1200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2400">
                  <a:solidFill>
                    <a:srgbClr val="000066"/>
                  </a:solidFill>
                  <a:latin typeface="Verdana" pitchFamily="34" charset="0"/>
                </a:rPr>
                <a:t>1. Initialization</a:t>
              </a:r>
              <a:endParaRPr lang="el-GR" sz="2400">
                <a:solidFill>
                  <a:srgbClr val="000066"/>
                </a:solidFill>
                <a:latin typeface="Verdana" pitchFamily="34" charset="0"/>
                <a:cs typeface="Arial" charset="0"/>
              </a:endParaRPr>
            </a:p>
          </p:txBody>
        </p:sp>
        <p:graphicFrame>
          <p:nvGraphicFramePr>
            <p:cNvPr id="16390" name="Object 8"/>
            <p:cNvGraphicFramePr>
              <a:graphicFrameLocks noChangeAspect="1"/>
            </p:cNvGraphicFramePr>
            <p:nvPr/>
          </p:nvGraphicFramePr>
          <p:xfrm>
            <a:off x="654" y="1584"/>
            <a:ext cx="2272" cy="440"/>
          </p:xfrm>
          <a:graphic>
            <a:graphicData uri="http://schemas.openxmlformats.org/presentationml/2006/ole">
              <p:oleObj spid="_x0000_s16390" name="Equation" r:id="rId4" imgW="1638000" imgH="317160" progId="Equation.3">
                <p:embed/>
              </p:oleObj>
            </a:graphicData>
          </a:graphic>
        </p:graphicFrame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38200" y="3276600"/>
            <a:ext cx="7061200" cy="1408113"/>
            <a:chOff x="528" y="2073"/>
            <a:chExt cx="4448" cy="887"/>
          </a:xfrm>
        </p:grpSpPr>
        <p:sp>
          <p:nvSpPr>
            <p:cNvPr id="16456" name="Rectangle 4"/>
            <p:cNvSpPr>
              <a:spLocks noChangeArrowheads="1"/>
            </p:cNvSpPr>
            <p:nvPr/>
          </p:nvSpPr>
          <p:spPr bwMode="auto">
            <a:xfrm>
              <a:off x="528" y="2073"/>
              <a:ext cx="12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2400">
                  <a:solidFill>
                    <a:srgbClr val="000066"/>
                  </a:solidFill>
                  <a:latin typeface="Verdana" pitchFamily="34" charset="0"/>
                </a:rPr>
                <a:t>2. Induction</a:t>
              </a:r>
              <a:endParaRPr lang="el-GR" sz="2400">
                <a:solidFill>
                  <a:srgbClr val="000066"/>
                </a:solidFill>
                <a:latin typeface="Verdana" pitchFamily="34" charset="0"/>
                <a:cs typeface="Arial" charset="0"/>
              </a:endParaRPr>
            </a:p>
          </p:txBody>
        </p:sp>
        <p:graphicFrame>
          <p:nvGraphicFramePr>
            <p:cNvPr id="16389" name="Object 9"/>
            <p:cNvGraphicFramePr>
              <a:graphicFrameLocks noChangeAspect="1"/>
            </p:cNvGraphicFramePr>
            <p:nvPr/>
          </p:nvGraphicFramePr>
          <p:xfrm>
            <a:off x="874" y="2361"/>
            <a:ext cx="4102" cy="599"/>
          </p:xfrm>
          <a:graphic>
            <a:graphicData uri="http://schemas.openxmlformats.org/presentationml/2006/ole">
              <p:oleObj spid="_x0000_s16389" name="Equation" r:id="rId5" imgW="2958840" imgH="431640" progId="Equation.3">
                <p:embed/>
              </p:oleObj>
            </a:graphicData>
          </a:graphic>
        </p:graphicFrame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838200" y="4689475"/>
            <a:ext cx="3505200" cy="1331913"/>
            <a:chOff x="528" y="2954"/>
            <a:chExt cx="2063" cy="839"/>
          </a:xfrm>
        </p:grpSpPr>
        <p:sp>
          <p:nvSpPr>
            <p:cNvPr id="16455" name="Rectangle 5"/>
            <p:cNvSpPr>
              <a:spLocks noChangeArrowheads="1"/>
            </p:cNvSpPr>
            <p:nvPr/>
          </p:nvSpPr>
          <p:spPr bwMode="auto">
            <a:xfrm>
              <a:off x="528" y="2954"/>
              <a:ext cx="7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de-DE" sz="2400">
                  <a:solidFill>
                    <a:srgbClr val="000066"/>
                  </a:solidFill>
                  <a:latin typeface="Verdana" pitchFamily="34" charset="0"/>
                </a:rPr>
                <a:t>3. Total</a:t>
              </a:r>
              <a:endParaRPr lang="el-GR" sz="2400">
                <a:solidFill>
                  <a:srgbClr val="000066"/>
                </a:solidFill>
                <a:latin typeface="Verdana" pitchFamily="34" charset="0"/>
                <a:cs typeface="Arial" charset="0"/>
              </a:endParaRPr>
            </a:p>
          </p:txBody>
        </p:sp>
        <p:graphicFrame>
          <p:nvGraphicFramePr>
            <p:cNvPr id="16388" name="Object 10"/>
            <p:cNvGraphicFramePr>
              <a:graphicFrameLocks noChangeAspect="1"/>
            </p:cNvGraphicFramePr>
            <p:nvPr/>
          </p:nvGraphicFramePr>
          <p:xfrm>
            <a:off x="953" y="3194"/>
            <a:ext cx="1638" cy="599"/>
          </p:xfrm>
          <a:graphic>
            <a:graphicData uri="http://schemas.openxmlformats.org/presentationml/2006/ole">
              <p:oleObj spid="_x0000_s16388" name="Equation" r:id="rId6" imgW="1180800" imgH="431640" progId="Equation.3">
                <p:embed/>
              </p:oleObj>
            </a:graphicData>
          </a:graphic>
        </p:graphicFrame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324600" y="4876800"/>
            <a:ext cx="2514600" cy="1104900"/>
            <a:chOff x="3984" y="3072"/>
            <a:chExt cx="1584" cy="696"/>
          </a:xfrm>
        </p:grpSpPr>
        <p:sp>
          <p:nvSpPr>
            <p:cNvPr id="16454" name="Rectangle 11"/>
            <p:cNvSpPr>
              <a:spLocks noChangeArrowheads="1"/>
            </p:cNvSpPr>
            <p:nvPr/>
          </p:nvSpPr>
          <p:spPr bwMode="auto">
            <a:xfrm>
              <a:off x="3984" y="3072"/>
              <a:ext cx="15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Complexity</a:t>
              </a: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  <a:sym typeface="Wingdings" pitchFamily="2" charset="2"/>
                </a:rPr>
                <a:t></a:t>
              </a:r>
              <a:endParaRPr lang="en-US" sz="2800" i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6387" name="Object 12"/>
            <p:cNvGraphicFramePr>
              <a:graphicFrameLocks noChangeAspect="1"/>
            </p:cNvGraphicFramePr>
            <p:nvPr/>
          </p:nvGraphicFramePr>
          <p:xfrm>
            <a:off x="4320" y="3552"/>
            <a:ext cx="217" cy="216"/>
          </p:xfrm>
          <a:graphic>
            <a:graphicData uri="http://schemas.openxmlformats.org/presentationml/2006/ole">
              <p:oleObj spid="_x0000_s16387" name="Equation" r:id="rId7" imgW="126720" imgH="126720" progId="Equation.3">
                <p:embed/>
              </p:oleObj>
            </a:graphicData>
          </a:graphic>
        </p:graphicFrame>
      </p:grpSp>
      <p:graphicFrame>
        <p:nvGraphicFramePr>
          <p:cNvPr id="16386" name="Object 13"/>
          <p:cNvGraphicFramePr>
            <a:graphicFrameLocks noChangeAspect="1"/>
          </p:cNvGraphicFramePr>
          <p:nvPr/>
        </p:nvGraphicFramePr>
        <p:xfrm>
          <a:off x="1200150" y="1268413"/>
          <a:ext cx="4194175" cy="485775"/>
        </p:xfrm>
        <a:graphic>
          <a:graphicData uri="http://schemas.openxmlformats.org/presentationml/2006/ole">
            <p:oleObj spid="_x0000_s16386" name="Equation" r:id="rId8" imgW="1752480" imgH="203040" progId="Equation.3">
              <p:embed/>
            </p:oleObj>
          </a:graphicData>
        </a:graphic>
      </p:graphicFrame>
      <p:grpSp>
        <p:nvGrpSpPr>
          <p:cNvPr id="16401" name="Group 19"/>
          <p:cNvGrpSpPr>
            <a:grpSpLocks/>
          </p:cNvGrpSpPr>
          <p:nvPr/>
        </p:nvGrpSpPr>
        <p:grpSpPr bwMode="auto">
          <a:xfrm>
            <a:off x="5638800" y="1143000"/>
            <a:ext cx="3270250" cy="2455863"/>
            <a:chOff x="1676400" y="1600200"/>
            <a:chExt cx="5076634" cy="4595823"/>
          </a:xfrm>
        </p:grpSpPr>
        <p:sp>
          <p:nvSpPr>
            <p:cNvPr id="16402" name="Oval 3"/>
            <p:cNvSpPr>
              <a:spLocks noChangeArrowheads="1"/>
            </p:cNvSpPr>
            <p:nvPr/>
          </p:nvSpPr>
          <p:spPr bwMode="auto">
            <a:xfrm>
              <a:off x="2819400" y="23622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6403" name="Oval 4"/>
            <p:cNvSpPr>
              <a:spLocks noChangeArrowheads="1"/>
            </p:cNvSpPr>
            <p:nvPr/>
          </p:nvSpPr>
          <p:spPr bwMode="auto">
            <a:xfrm>
              <a:off x="4876800" y="25146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6404" name="Oval 5"/>
            <p:cNvSpPr>
              <a:spLocks noChangeArrowheads="1"/>
            </p:cNvSpPr>
            <p:nvPr/>
          </p:nvSpPr>
          <p:spPr bwMode="auto">
            <a:xfrm>
              <a:off x="2895600" y="41910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6405" name="Oval 6"/>
            <p:cNvSpPr>
              <a:spLocks noChangeArrowheads="1"/>
            </p:cNvSpPr>
            <p:nvPr/>
          </p:nvSpPr>
          <p:spPr bwMode="auto">
            <a:xfrm>
              <a:off x="4876800" y="4343400"/>
              <a:ext cx="685800" cy="685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6406" name="Freeform 7"/>
            <p:cNvSpPr>
              <a:spLocks/>
            </p:cNvSpPr>
            <p:nvPr/>
          </p:nvSpPr>
          <p:spPr bwMode="auto">
            <a:xfrm>
              <a:off x="3352800" y="4953000"/>
              <a:ext cx="457200" cy="8382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07" name="Freeform 8"/>
            <p:cNvSpPr>
              <a:spLocks/>
            </p:cNvSpPr>
            <p:nvPr/>
          </p:nvSpPr>
          <p:spPr bwMode="auto">
            <a:xfrm>
              <a:off x="3276600" y="3124200"/>
              <a:ext cx="317500" cy="1066800"/>
            </a:xfrm>
            <a:custGeom>
              <a:avLst/>
              <a:gdLst>
                <a:gd name="T0" fmla="*/ 2147483647 w 200"/>
                <a:gd name="T1" fmla="*/ 2147483647 h 672"/>
                <a:gd name="T2" fmla="*/ 2147483647 w 200"/>
                <a:gd name="T3" fmla="*/ 2147483647 h 672"/>
                <a:gd name="T4" fmla="*/ 0 w 200"/>
                <a:gd name="T5" fmla="*/ 0 h 672"/>
                <a:gd name="T6" fmla="*/ 0 60000 65536"/>
                <a:gd name="T7" fmla="*/ 0 60000 65536"/>
                <a:gd name="T8" fmla="*/ 0 60000 65536"/>
                <a:gd name="T9" fmla="*/ 0 w 200"/>
                <a:gd name="T10" fmla="*/ 0 h 672"/>
                <a:gd name="T11" fmla="*/ 200 w 20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672">
                  <a:moveTo>
                    <a:pt x="48" y="672"/>
                  </a:moveTo>
                  <a:cubicBezTo>
                    <a:pt x="124" y="584"/>
                    <a:pt x="200" y="496"/>
                    <a:pt x="192" y="384"/>
                  </a:cubicBezTo>
                  <a:cubicBezTo>
                    <a:pt x="184" y="272"/>
                    <a:pt x="92" y="13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08" name="Freeform 9"/>
            <p:cNvSpPr>
              <a:spLocks/>
            </p:cNvSpPr>
            <p:nvPr/>
          </p:nvSpPr>
          <p:spPr bwMode="auto">
            <a:xfrm>
              <a:off x="2794000" y="19558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09" name="Freeform 10"/>
            <p:cNvSpPr>
              <a:spLocks/>
            </p:cNvSpPr>
            <p:nvPr/>
          </p:nvSpPr>
          <p:spPr bwMode="auto">
            <a:xfrm>
              <a:off x="3429000" y="2895600"/>
              <a:ext cx="1447800" cy="431800"/>
            </a:xfrm>
            <a:custGeom>
              <a:avLst/>
              <a:gdLst>
                <a:gd name="T0" fmla="*/ 0 w 912"/>
                <a:gd name="T1" fmla="*/ 0 h 272"/>
                <a:gd name="T2" fmla="*/ 2147483647 w 912"/>
                <a:gd name="T3" fmla="*/ 2147483647 h 272"/>
                <a:gd name="T4" fmla="*/ 2147483647 w 912"/>
                <a:gd name="T5" fmla="*/ 2147483647 h 272"/>
                <a:gd name="T6" fmla="*/ 0 60000 65536"/>
                <a:gd name="T7" fmla="*/ 0 60000 65536"/>
                <a:gd name="T8" fmla="*/ 0 60000 65536"/>
                <a:gd name="T9" fmla="*/ 0 w 912"/>
                <a:gd name="T10" fmla="*/ 0 h 272"/>
                <a:gd name="T11" fmla="*/ 912 w 912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72">
                  <a:moveTo>
                    <a:pt x="0" y="0"/>
                  </a:moveTo>
                  <a:cubicBezTo>
                    <a:pt x="116" y="104"/>
                    <a:pt x="232" y="208"/>
                    <a:pt x="384" y="240"/>
                  </a:cubicBezTo>
                  <a:cubicBezTo>
                    <a:pt x="536" y="272"/>
                    <a:pt x="724" y="232"/>
                    <a:pt x="912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10" name="Freeform 11"/>
            <p:cNvSpPr>
              <a:spLocks/>
            </p:cNvSpPr>
            <p:nvPr/>
          </p:nvSpPr>
          <p:spPr bwMode="auto">
            <a:xfrm>
              <a:off x="4800600" y="2133600"/>
              <a:ext cx="736600" cy="406400"/>
            </a:xfrm>
            <a:custGeom>
              <a:avLst/>
              <a:gdLst>
                <a:gd name="T0" fmla="*/ 2147483647 w 464"/>
                <a:gd name="T1" fmla="*/ 2147483647 h 256"/>
                <a:gd name="T2" fmla="*/ 2147483647 w 464"/>
                <a:gd name="T3" fmla="*/ 2147483647 h 256"/>
                <a:gd name="T4" fmla="*/ 2147483647 w 464"/>
                <a:gd name="T5" fmla="*/ 2147483647 h 256"/>
                <a:gd name="T6" fmla="*/ 2147483647 w 464"/>
                <a:gd name="T7" fmla="*/ 2147483647 h 256"/>
                <a:gd name="T8" fmla="*/ 2147483647 w 464"/>
                <a:gd name="T9" fmla="*/ 2147483647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256"/>
                <a:gd name="T17" fmla="*/ 464 w 464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256">
                  <a:moveTo>
                    <a:pt x="352" y="256"/>
                  </a:moveTo>
                  <a:cubicBezTo>
                    <a:pt x="408" y="228"/>
                    <a:pt x="464" y="200"/>
                    <a:pt x="448" y="160"/>
                  </a:cubicBezTo>
                  <a:cubicBezTo>
                    <a:pt x="432" y="120"/>
                    <a:pt x="328" y="32"/>
                    <a:pt x="256" y="16"/>
                  </a:cubicBezTo>
                  <a:cubicBezTo>
                    <a:pt x="184" y="0"/>
                    <a:pt x="32" y="32"/>
                    <a:pt x="16" y="64"/>
                  </a:cubicBezTo>
                  <a:cubicBezTo>
                    <a:pt x="0" y="96"/>
                    <a:pt x="80" y="152"/>
                    <a:pt x="160" y="2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11" name="Freeform 12"/>
            <p:cNvSpPr>
              <a:spLocks/>
            </p:cNvSpPr>
            <p:nvPr/>
          </p:nvSpPr>
          <p:spPr bwMode="auto">
            <a:xfrm>
              <a:off x="5410200" y="3124200"/>
              <a:ext cx="406400" cy="1295400"/>
            </a:xfrm>
            <a:custGeom>
              <a:avLst/>
              <a:gdLst>
                <a:gd name="T0" fmla="*/ 0 w 256"/>
                <a:gd name="T1" fmla="*/ 2147483647 h 816"/>
                <a:gd name="T2" fmla="*/ 2147483647 w 256"/>
                <a:gd name="T3" fmla="*/ 2147483647 h 816"/>
                <a:gd name="T4" fmla="*/ 2147483647 w 256"/>
                <a:gd name="T5" fmla="*/ 0 h 816"/>
                <a:gd name="T6" fmla="*/ 0 60000 65536"/>
                <a:gd name="T7" fmla="*/ 0 60000 65536"/>
                <a:gd name="T8" fmla="*/ 0 60000 65536"/>
                <a:gd name="T9" fmla="*/ 0 w 256"/>
                <a:gd name="T10" fmla="*/ 0 h 816"/>
                <a:gd name="T11" fmla="*/ 256 w 25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" h="816">
                  <a:moveTo>
                    <a:pt x="0" y="816"/>
                  </a:moveTo>
                  <a:cubicBezTo>
                    <a:pt x="112" y="692"/>
                    <a:pt x="224" y="568"/>
                    <a:pt x="240" y="432"/>
                  </a:cubicBezTo>
                  <a:cubicBezTo>
                    <a:pt x="256" y="296"/>
                    <a:pt x="176" y="14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12" name="Freeform 13"/>
            <p:cNvSpPr>
              <a:spLocks/>
            </p:cNvSpPr>
            <p:nvPr/>
          </p:nvSpPr>
          <p:spPr bwMode="auto">
            <a:xfrm>
              <a:off x="3581400" y="4254500"/>
              <a:ext cx="1295400" cy="165100"/>
            </a:xfrm>
            <a:custGeom>
              <a:avLst/>
              <a:gdLst>
                <a:gd name="T0" fmla="*/ 0 w 816"/>
                <a:gd name="T1" fmla="*/ 2147483647 h 104"/>
                <a:gd name="T2" fmla="*/ 2147483647 w 816"/>
                <a:gd name="T3" fmla="*/ 2147483647 h 104"/>
                <a:gd name="T4" fmla="*/ 2147483647 w 816"/>
                <a:gd name="T5" fmla="*/ 2147483647 h 104"/>
                <a:gd name="T6" fmla="*/ 2147483647 w 816"/>
                <a:gd name="T7" fmla="*/ 2147483647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04"/>
                <a:gd name="T14" fmla="*/ 816 w 816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04">
                  <a:moveTo>
                    <a:pt x="0" y="104"/>
                  </a:moveTo>
                  <a:cubicBezTo>
                    <a:pt x="40" y="88"/>
                    <a:pt x="80" y="72"/>
                    <a:pt x="144" y="56"/>
                  </a:cubicBezTo>
                  <a:cubicBezTo>
                    <a:pt x="208" y="40"/>
                    <a:pt x="272" y="0"/>
                    <a:pt x="384" y="8"/>
                  </a:cubicBezTo>
                  <a:cubicBezTo>
                    <a:pt x="496" y="16"/>
                    <a:pt x="656" y="60"/>
                    <a:pt x="816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13" name="Freeform 14"/>
            <p:cNvSpPr>
              <a:spLocks/>
            </p:cNvSpPr>
            <p:nvPr/>
          </p:nvSpPr>
          <p:spPr bwMode="auto">
            <a:xfrm>
              <a:off x="3581400" y="4800600"/>
              <a:ext cx="1295400" cy="241300"/>
            </a:xfrm>
            <a:custGeom>
              <a:avLst/>
              <a:gdLst>
                <a:gd name="T0" fmla="*/ 2147483647 w 816"/>
                <a:gd name="T1" fmla="*/ 2147483647 h 152"/>
                <a:gd name="T2" fmla="*/ 2147483647 w 816"/>
                <a:gd name="T3" fmla="*/ 2147483647 h 152"/>
                <a:gd name="T4" fmla="*/ 0 w 816"/>
                <a:gd name="T5" fmla="*/ 0 h 152"/>
                <a:gd name="T6" fmla="*/ 0 60000 65536"/>
                <a:gd name="T7" fmla="*/ 0 60000 65536"/>
                <a:gd name="T8" fmla="*/ 0 60000 65536"/>
                <a:gd name="T9" fmla="*/ 0 w 816"/>
                <a:gd name="T10" fmla="*/ 0 h 152"/>
                <a:gd name="T11" fmla="*/ 816 w 816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52">
                  <a:moveTo>
                    <a:pt x="816" y="48"/>
                  </a:moveTo>
                  <a:cubicBezTo>
                    <a:pt x="740" y="100"/>
                    <a:pt x="664" y="152"/>
                    <a:pt x="528" y="144"/>
                  </a:cubicBezTo>
                  <a:cubicBezTo>
                    <a:pt x="392" y="136"/>
                    <a:pt x="196" y="6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14" name="Text Box 15"/>
            <p:cNvSpPr txBox="1">
              <a:spLocks noChangeArrowheads="1"/>
            </p:cNvSpPr>
            <p:nvPr/>
          </p:nvSpPr>
          <p:spPr bwMode="auto">
            <a:xfrm>
              <a:off x="3032125" y="35464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.7</a:t>
              </a:r>
            </a:p>
          </p:txBody>
        </p:sp>
        <p:sp>
          <p:nvSpPr>
            <p:cNvPr id="16415" name="Text Box 16"/>
            <p:cNvSpPr txBox="1">
              <a:spLocks noChangeArrowheads="1"/>
            </p:cNvSpPr>
            <p:nvPr/>
          </p:nvSpPr>
          <p:spPr bwMode="auto">
            <a:xfrm>
              <a:off x="4022725" y="37750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.3</a:t>
              </a:r>
            </a:p>
          </p:txBody>
        </p:sp>
        <p:sp>
          <p:nvSpPr>
            <p:cNvPr id="16416" name="Text Box 17"/>
            <p:cNvSpPr txBox="1">
              <a:spLocks noChangeArrowheads="1"/>
            </p:cNvSpPr>
            <p:nvPr/>
          </p:nvSpPr>
          <p:spPr bwMode="auto">
            <a:xfrm>
              <a:off x="3870324" y="2708275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6417" name="Text Box 18"/>
            <p:cNvSpPr txBox="1">
              <a:spLocks noChangeArrowheads="1"/>
            </p:cNvSpPr>
            <p:nvPr/>
          </p:nvSpPr>
          <p:spPr bwMode="auto">
            <a:xfrm>
              <a:off x="3200400" y="16002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6418" name="Text Box 19"/>
            <p:cNvSpPr txBox="1">
              <a:spLocks noChangeArrowheads="1"/>
            </p:cNvSpPr>
            <p:nvPr/>
          </p:nvSpPr>
          <p:spPr bwMode="auto">
            <a:xfrm>
              <a:off x="5013325" y="1717674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6419" name="Text Box 20"/>
            <p:cNvSpPr txBox="1">
              <a:spLocks noChangeArrowheads="1"/>
            </p:cNvSpPr>
            <p:nvPr/>
          </p:nvSpPr>
          <p:spPr bwMode="auto">
            <a:xfrm>
              <a:off x="5775325" y="3546474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6420" name="Text Box 21"/>
            <p:cNvSpPr txBox="1">
              <a:spLocks noChangeArrowheads="1"/>
            </p:cNvSpPr>
            <p:nvPr/>
          </p:nvSpPr>
          <p:spPr bwMode="auto">
            <a:xfrm>
              <a:off x="4022725" y="4918075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6421" name="Text Box 22"/>
            <p:cNvSpPr txBox="1">
              <a:spLocks noChangeArrowheads="1"/>
            </p:cNvSpPr>
            <p:nvPr/>
          </p:nvSpPr>
          <p:spPr bwMode="auto">
            <a:xfrm>
              <a:off x="3047999" y="4267201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6422" name="Text Box 23"/>
            <p:cNvSpPr txBox="1">
              <a:spLocks noChangeArrowheads="1"/>
            </p:cNvSpPr>
            <p:nvPr/>
          </p:nvSpPr>
          <p:spPr bwMode="auto">
            <a:xfrm>
              <a:off x="1676400" y="1904999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6423" name="Text Box 24"/>
            <p:cNvSpPr txBox="1">
              <a:spLocks noChangeArrowheads="1"/>
            </p:cNvSpPr>
            <p:nvPr/>
          </p:nvSpPr>
          <p:spPr bwMode="auto">
            <a:xfrm>
              <a:off x="1676400" y="2514600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6424" name="Text Box 25"/>
            <p:cNvSpPr txBox="1">
              <a:spLocks noChangeArrowheads="1"/>
            </p:cNvSpPr>
            <p:nvPr/>
          </p:nvSpPr>
          <p:spPr bwMode="auto">
            <a:xfrm>
              <a:off x="6324600" y="4191000"/>
              <a:ext cx="376185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16425" name="Text Box 26"/>
            <p:cNvSpPr txBox="1">
              <a:spLocks noChangeArrowheads="1"/>
            </p:cNvSpPr>
            <p:nvPr/>
          </p:nvSpPr>
          <p:spPr bwMode="auto">
            <a:xfrm>
              <a:off x="2667000" y="5486400"/>
              <a:ext cx="1256506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16426" name="Freeform 27"/>
            <p:cNvSpPr>
              <a:spLocks/>
            </p:cNvSpPr>
            <p:nvPr/>
          </p:nvSpPr>
          <p:spPr bwMode="auto">
            <a:xfrm flipH="1">
              <a:off x="4724400" y="5029200"/>
              <a:ext cx="609600" cy="762000"/>
            </a:xfrm>
            <a:custGeom>
              <a:avLst/>
              <a:gdLst>
                <a:gd name="T0" fmla="*/ 2147483647 w 288"/>
                <a:gd name="T1" fmla="*/ 2147483647 h 528"/>
                <a:gd name="T2" fmla="*/ 2147483647 w 288"/>
                <a:gd name="T3" fmla="*/ 2147483647 h 528"/>
                <a:gd name="T4" fmla="*/ 2147483647 w 288"/>
                <a:gd name="T5" fmla="*/ 2147483647 h 528"/>
                <a:gd name="T6" fmla="*/ 0 w 288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528"/>
                <a:gd name="T14" fmla="*/ 288 w 288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528">
                  <a:moveTo>
                    <a:pt x="288" y="528"/>
                  </a:moveTo>
                  <a:cubicBezTo>
                    <a:pt x="260" y="520"/>
                    <a:pt x="232" y="512"/>
                    <a:pt x="192" y="480"/>
                  </a:cubicBezTo>
                  <a:cubicBezTo>
                    <a:pt x="152" y="448"/>
                    <a:pt x="80" y="416"/>
                    <a:pt x="48" y="336"/>
                  </a:cubicBezTo>
                  <a:cubicBezTo>
                    <a:pt x="16" y="256"/>
                    <a:pt x="8" y="128"/>
                    <a:pt x="0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27" name="Text Box 28"/>
            <p:cNvSpPr txBox="1">
              <a:spLocks noChangeArrowheads="1"/>
            </p:cNvSpPr>
            <p:nvPr/>
          </p:nvSpPr>
          <p:spPr bwMode="auto">
            <a:xfrm>
              <a:off x="2895600" y="51816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.6</a:t>
              </a:r>
            </a:p>
          </p:txBody>
        </p:sp>
        <p:sp>
          <p:nvSpPr>
            <p:cNvPr id="16428" name="Text Box 29"/>
            <p:cNvSpPr txBox="1">
              <a:spLocks noChangeArrowheads="1"/>
            </p:cNvSpPr>
            <p:nvPr/>
          </p:nvSpPr>
          <p:spPr bwMode="auto">
            <a:xfrm>
              <a:off x="5257800" y="5562599"/>
              <a:ext cx="1149350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16429" name="Text Box 30"/>
            <p:cNvSpPr txBox="1">
              <a:spLocks noChangeArrowheads="1"/>
            </p:cNvSpPr>
            <p:nvPr/>
          </p:nvSpPr>
          <p:spPr bwMode="auto">
            <a:xfrm>
              <a:off x="5486400" y="52578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.4</a:t>
              </a:r>
            </a:p>
          </p:txBody>
        </p:sp>
        <p:sp>
          <p:nvSpPr>
            <p:cNvPr id="16430" name="Text Box 31"/>
            <p:cNvSpPr txBox="1">
              <a:spLocks noChangeArrowheads="1"/>
            </p:cNvSpPr>
            <p:nvPr/>
          </p:nvSpPr>
          <p:spPr bwMode="auto">
            <a:xfrm>
              <a:off x="5029200" y="44196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6431" name="Text Box 32"/>
            <p:cNvSpPr txBox="1">
              <a:spLocks noChangeArrowheads="1"/>
            </p:cNvSpPr>
            <p:nvPr/>
          </p:nvSpPr>
          <p:spPr bwMode="auto">
            <a:xfrm>
              <a:off x="6324600" y="2895600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6432" name="Text Box 33"/>
            <p:cNvSpPr txBox="1">
              <a:spLocks noChangeArrowheads="1"/>
            </p:cNvSpPr>
            <p:nvPr/>
          </p:nvSpPr>
          <p:spPr bwMode="auto">
            <a:xfrm>
              <a:off x="5029200" y="26670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16433" name="Text Box 34"/>
            <p:cNvSpPr txBox="1">
              <a:spLocks noChangeArrowheads="1"/>
            </p:cNvSpPr>
            <p:nvPr/>
          </p:nvSpPr>
          <p:spPr bwMode="auto">
            <a:xfrm>
              <a:off x="2971800" y="2514600"/>
              <a:ext cx="518002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16434" name="Line 35"/>
            <p:cNvSpPr>
              <a:spLocks noChangeShapeType="1"/>
            </p:cNvSpPr>
            <p:nvPr/>
          </p:nvSpPr>
          <p:spPr bwMode="auto">
            <a:xfrm flipV="1">
              <a:off x="5562600" y="4495800"/>
              <a:ext cx="7620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35" name="Line 36"/>
            <p:cNvSpPr>
              <a:spLocks noChangeShapeType="1"/>
            </p:cNvSpPr>
            <p:nvPr/>
          </p:nvSpPr>
          <p:spPr bwMode="auto">
            <a:xfrm>
              <a:off x="5562600" y="4800600"/>
              <a:ext cx="762000" cy="152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36" name="Text Box 37"/>
            <p:cNvSpPr txBox="1">
              <a:spLocks noChangeArrowheads="1"/>
            </p:cNvSpPr>
            <p:nvPr/>
          </p:nvSpPr>
          <p:spPr bwMode="auto">
            <a:xfrm>
              <a:off x="1752600" y="3352799"/>
              <a:ext cx="376185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i</a:t>
              </a:r>
            </a:p>
          </p:txBody>
        </p:sp>
        <p:sp>
          <p:nvSpPr>
            <p:cNvPr id="16437" name="Text Box 38"/>
            <p:cNvSpPr txBox="1">
              <a:spLocks noChangeArrowheads="1"/>
            </p:cNvSpPr>
            <p:nvPr/>
          </p:nvSpPr>
          <p:spPr bwMode="auto">
            <a:xfrm>
              <a:off x="6324600" y="4648199"/>
              <a:ext cx="42843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6438" name="Text Box 39"/>
            <p:cNvSpPr txBox="1">
              <a:spLocks noChangeArrowheads="1"/>
            </p:cNvSpPr>
            <p:nvPr/>
          </p:nvSpPr>
          <p:spPr bwMode="auto">
            <a:xfrm>
              <a:off x="6248400" y="2285999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6439" name="Text Box 40"/>
            <p:cNvSpPr txBox="1">
              <a:spLocks noChangeArrowheads="1"/>
            </p:cNvSpPr>
            <p:nvPr/>
          </p:nvSpPr>
          <p:spPr bwMode="auto">
            <a:xfrm>
              <a:off x="1752600" y="4267201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16440" name="Line 41"/>
            <p:cNvSpPr>
              <a:spLocks noChangeShapeType="1"/>
            </p:cNvSpPr>
            <p:nvPr/>
          </p:nvSpPr>
          <p:spPr bwMode="auto">
            <a:xfrm flipV="1">
              <a:off x="5486400" y="2590800"/>
              <a:ext cx="7620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41" name="Line 42"/>
            <p:cNvSpPr>
              <a:spLocks noChangeShapeType="1"/>
            </p:cNvSpPr>
            <p:nvPr/>
          </p:nvSpPr>
          <p:spPr bwMode="auto">
            <a:xfrm>
              <a:off x="5486400" y="2895600"/>
              <a:ext cx="762000" cy="1524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42" name="Line 43"/>
            <p:cNvSpPr>
              <a:spLocks noChangeShapeType="1"/>
            </p:cNvSpPr>
            <p:nvPr/>
          </p:nvSpPr>
          <p:spPr bwMode="auto">
            <a:xfrm flipH="1" flipV="1">
              <a:off x="1981200" y="2286000"/>
              <a:ext cx="838200" cy="3048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43" name="Line 44"/>
            <p:cNvSpPr>
              <a:spLocks noChangeShapeType="1"/>
            </p:cNvSpPr>
            <p:nvPr/>
          </p:nvSpPr>
          <p:spPr bwMode="auto">
            <a:xfrm flipH="1">
              <a:off x="1981200" y="2743200"/>
              <a:ext cx="8382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44" name="Line 45"/>
            <p:cNvSpPr>
              <a:spLocks noChangeShapeType="1"/>
            </p:cNvSpPr>
            <p:nvPr/>
          </p:nvSpPr>
          <p:spPr bwMode="auto">
            <a:xfrm flipH="1">
              <a:off x="2057400" y="2895600"/>
              <a:ext cx="914400" cy="6096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45" name="Line 46"/>
            <p:cNvSpPr>
              <a:spLocks noChangeShapeType="1"/>
            </p:cNvSpPr>
            <p:nvPr/>
          </p:nvSpPr>
          <p:spPr bwMode="auto">
            <a:xfrm flipH="1">
              <a:off x="2057400" y="4572000"/>
              <a:ext cx="838200" cy="76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46" name="Text Box 47"/>
            <p:cNvSpPr txBox="1">
              <a:spLocks noChangeArrowheads="1"/>
            </p:cNvSpPr>
            <p:nvPr/>
          </p:nvSpPr>
          <p:spPr bwMode="auto">
            <a:xfrm>
              <a:off x="5638799" y="21336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  <p:sp>
          <p:nvSpPr>
            <p:cNvPr id="16447" name="Text Box 48"/>
            <p:cNvSpPr txBox="1">
              <a:spLocks noChangeArrowheads="1"/>
            </p:cNvSpPr>
            <p:nvPr/>
          </p:nvSpPr>
          <p:spPr bwMode="auto">
            <a:xfrm>
              <a:off x="5715001" y="2819399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  <p:sp>
          <p:nvSpPr>
            <p:cNvPr id="16448" name="Text Box 49"/>
            <p:cNvSpPr txBox="1">
              <a:spLocks noChangeArrowheads="1"/>
            </p:cNvSpPr>
            <p:nvPr/>
          </p:nvSpPr>
          <p:spPr bwMode="auto">
            <a:xfrm>
              <a:off x="5697538" y="4023851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.1</a:t>
              </a:r>
            </a:p>
          </p:txBody>
        </p:sp>
        <p:sp>
          <p:nvSpPr>
            <p:cNvPr id="16449" name="Text Box 50"/>
            <p:cNvSpPr txBox="1">
              <a:spLocks noChangeArrowheads="1"/>
            </p:cNvSpPr>
            <p:nvPr/>
          </p:nvSpPr>
          <p:spPr bwMode="auto">
            <a:xfrm>
              <a:off x="5791200" y="4800601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.9</a:t>
              </a:r>
            </a:p>
          </p:txBody>
        </p:sp>
        <p:sp>
          <p:nvSpPr>
            <p:cNvPr id="16450" name="Text Box 51"/>
            <p:cNvSpPr txBox="1">
              <a:spLocks noChangeArrowheads="1"/>
            </p:cNvSpPr>
            <p:nvPr/>
          </p:nvSpPr>
          <p:spPr bwMode="auto">
            <a:xfrm>
              <a:off x="2149475" y="4023851"/>
              <a:ext cx="445848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6451" name="Text Box 52"/>
            <p:cNvSpPr txBox="1">
              <a:spLocks noChangeArrowheads="1"/>
            </p:cNvSpPr>
            <p:nvPr/>
          </p:nvSpPr>
          <p:spPr bwMode="auto">
            <a:xfrm>
              <a:off x="2133600" y="1904999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.1</a:t>
              </a:r>
            </a:p>
          </p:txBody>
        </p:sp>
        <p:sp>
          <p:nvSpPr>
            <p:cNvPr id="16452" name="Text Box 53"/>
            <p:cNvSpPr txBox="1">
              <a:spLocks noChangeArrowheads="1"/>
            </p:cNvSpPr>
            <p:nvPr/>
          </p:nvSpPr>
          <p:spPr bwMode="auto">
            <a:xfrm>
              <a:off x="2133600" y="26670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.4</a:t>
              </a:r>
            </a:p>
          </p:txBody>
        </p:sp>
        <p:sp>
          <p:nvSpPr>
            <p:cNvPr id="16453" name="Text Box 54"/>
            <p:cNvSpPr txBox="1">
              <a:spLocks noChangeArrowheads="1"/>
            </p:cNvSpPr>
            <p:nvPr/>
          </p:nvSpPr>
          <p:spPr bwMode="auto">
            <a:xfrm>
              <a:off x="2285999" y="3124200"/>
              <a:ext cx="525464" cy="6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.5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1716A60-4597-4E95-AED3-D61C85B310FE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174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74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2D6AF5-6A7B-464A-ADA0-B18960FAEE5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/>
          <a:lstStyle/>
          <a:p>
            <a:pPr eaLnBrk="1" hangingPunct="1"/>
            <a:r>
              <a:rPr lang="de-DE" sz="3600" smtClean="0"/>
              <a:t>Three fundamental questions for HMMs</a:t>
            </a:r>
          </a:p>
        </p:txBody>
      </p:sp>
      <p:sp>
        <p:nvSpPr>
          <p:cNvPr id="13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372600" cy="106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smtClean="0"/>
              <a:t>Decoding: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smtClean="0"/>
              <a:t>Finding the probability of an observation sequence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de-DE" dirty="0" smtClean="0"/>
              <a:t>brute force or Forward or </a:t>
            </a:r>
            <a:r>
              <a:rPr lang="de-DE" dirty="0" smtClean="0">
                <a:solidFill>
                  <a:schemeClr val="accent6"/>
                </a:solidFill>
              </a:rPr>
              <a:t>Backward</a:t>
            </a:r>
            <a:r>
              <a:rPr lang="de-DE" dirty="0" smtClean="0"/>
              <a:t> Algorithm</a:t>
            </a:r>
            <a:endParaRPr lang="de-DE" sz="2800" dirty="0" smtClean="0"/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381000" y="2362200"/>
          <a:ext cx="6172200" cy="455613"/>
        </p:xfrm>
        <a:graphic>
          <a:graphicData uri="http://schemas.openxmlformats.org/presentationml/2006/ole">
            <p:oleObj spid="_x0000_s17410" name="Equation" r:id="rId4" imgW="2755800" imgH="203040" progId="Equation.3">
              <p:embed/>
            </p:oleObj>
          </a:graphicData>
        </a:graphic>
      </p:graphicFrame>
      <p:sp>
        <p:nvSpPr>
          <p:cNvPr id="17420" name="Rectangle 6"/>
          <p:cNvSpPr>
            <a:spLocks noChangeArrowheads="1"/>
          </p:cNvSpPr>
          <p:nvPr/>
        </p:nvSpPr>
        <p:spPr bwMode="auto">
          <a:xfrm>
            <a:off x="0" y="3886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de-DE" sz="2800" b="1">
                <a:latin typeface="Comic Sans MS" pitchFamily="66" charset="0"/>
              </a:rPr>
              <a:t>Finding the most likely state sequence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2400" b="1">
                <a:latin typeface="Comic Sans MS" pitchFamily="66" charset="0"/>
              </a:rPr>
              <a:t>Viterbi-Algorithm</a:t>
            </a:r>
            <a:endParaRPr lang="de-DE" sz="2000" b="1">
              <a:latin typeface="Comic Sans MS" pitchFamily="66" charset="0"/>
            </a:endParaRPr>
          </a:p>
        </p:txBody>
      </p:sp>
      <p:sp>
        <p:nvSpPr>
          <p:cNvPr id="17421" name="Rectangle 7"/>
          <p:cNvSpPr>
            <a:spLocks noChangeArrowheads="1"/>
          </p:cNvSpPr>
          <p:nvPr/>
        </p:nvSpPr>
        <p:spPr bwMode="auto">
          <a:xfrm>
            <a:off x="0" y="4953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de-DE" sz="2800" b="1">
                <a:latin typeface="Comic Sans MS" pitchFamily="66" charset="0"/>
              </a:rPr>
              <a:t>Training: find</a:t>
            </a:r>
            <a:r>
              <a:rPr lang="de-DE" sz="2400" b="1">
                <a:latin typeface="Comic Sans MS" pitchFamily="66" charset="0"/>
              </a:rPr>
              <a:t> </a:t>
            </a:r>
            <a:r>
              <a:rPr lang="de-DE" sz="2800" b="1">
                <a:latin typeface="Comic Sans MS" pitchFamily="66" charset="0"/>
              </a:rPr>
              <a:t>model parameters which best explain the observations</a:t>
            </a:r>
            <a:endParaRPr lang="de-DE" sz="2400" b="1">
              <a:latin typeface="Comic Sans MS" pitchFamily="66" charset="0"/>
            </a:endParaRPr>
          </a:p>
        </p:txBody>
      </p:sp>
      <p:graphicFrame>
        <p:nvGraphicFramePr>
          <p:cNvPr id="17411" name="Object 8"/>
          <p:cNvGraphicFramePr>
            <a:graphicFrameLocks noChangeAspect="1"/>
          </p:cNvGraphicFramePr>
          <p:nvPr/>
        </p:nvGraphicFramePr>
        <p:xfrm>
          <a:off x="5867400" y="4267200"/>
          <a:ext cx="2801938" cy="688975"/>
        </p:xfrm>
        <a:graphic>
          <a:graphicData uri="http://schemas.openxmlformats.org/presentationml/2006/ole">
            <p:oleObj spid="_x0000_s17411" name="Equation" r:id="rId5" imgW="1231560" imgH="304560" progId="Equation.3">
              <p:embed/>
            </p:oleObj>
          </a:graphicData>
        </a:graphic>
      </p:graphicFrame>
      <p:graphicFrame>
        <p:nvGraphicFramePr>
          <p:cNvPr id="17412" name="Object 9"/>
          <p:cNvGraphicFramePr>
            <a:graphicFrameLocks noChangeAspect="1"/>
          </p:cNvGraphicFramePr>
          <p:nvPr/>
        </p:nvGraphicFramePr>
        <p:xfrm>
          <a:off x="5334000" y="5486400"/>
          <a:ext cx="3062288" cy="749300"/>
        </p:xfrm>
        <a:graphic>
          <a:graphicData uri="http://schemas.openxmlformats.org/presentationml/2006/ole">
            <p:oleObj spid="_x0000_s17412" name="Equation" r:id="rId6" imgW="1346040" imgH="330120" progId="Equation.3">
              <p:embed/>
            </p:oleObj>
          </a:graphicData>
        </a:graphic>
      </p:graphicFrame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838200" y="3048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If interested in details of Backward algorithm and the next two questions, read (Sections 6.4 – 6.5)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B90C912-EF1D-45D3-A8E4-B4561153A9BC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2459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459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DDFF30-4280-4A52-9801-76001E0FED4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9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914400"/>
            <a:ext cx="5943600" cy="6858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Impossible to estimate!</a:t>
            </a:r>
          </a:p>
        </p:txBody>
      </p:sp>
      <p:sp>
        <p:nvSpPr>
          <p:cNvPr id="266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05800" cy="1371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Sample space much bigger than any realistic corpus </a:t>
            </a: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381000" y="914400"/>
          <a:ext cx="2438400" cy="619125"/>
        </p:xfrm>
        <a:graphic>
          <a:graphicData uri="http://schemas.openxmlformats.org/presentationml/2006/ole">
            <p:oleObj spid="_x0000_s103426" name="Equation" r:id="rId4" imgW="799920" imgH="203040" progId="Equation.3">
              <p:embed/>
            </p:oleObj>
          </a:graphicData>
        </a:graphic>
      </p:graphicFrame>
      <p:sp>
        <p:nvSpPr>
          <p:cNvPr id="422917" name="Rectangle 5"/>
          <p:cNvSpPr>
            <a:spLocks noChangeArrowheads="1"/>
          </p:cNvSpPr>
          <p:nvPr/>
        </p:nvSpPr>
        <p:spPr bwMode="auto">
          <a:xfrm>
            <a:off x="381000" y="25908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Chain rule does not help </a:t>
            </a:r>
            <a:r>
              <a:rPr lang="en-US" sz="2800" b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</a:t>
            </a:r>
          </a:p>
          <a:p>
            <a:pPr marL="342900" indent="-342900">
              <a:spcBef>
                <a:spcPct val="20000"/>
              </a:spcBef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422918" name="Rectangle 6"/>
          <p:cNvSpPr>
            <a:spLocks noChangeArrowheads="1"/>
          </p:cNvSpPr>
          <p:nvPr/>
        </p:nvSpPr>
        <p:spPr bwMode="auto">
          <a:xfrm>
            <a:off x="457200" y="3276600"/>
            <a:ext cx="8305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  <a:sym typeface="Wingdings" pitchFamily="2" charset="2"/>
              </a:rPr>
              <a:t>Markov assumption </a:t>
            </a:r>
            <a:r>
              <a:rPr lang="en-US" sz="2800" b="1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</a:t>
            </a:r>
            <a:r>
              <a:rPr lang="en-US" sz="2800" b="1">
                <a:latin typeface="Comic Sans MS" pitchFamily="66" charset="0"/>
                <a:sym typeface="Wingdings" pitchFamily="2" charset="2"/>
              </a:rPr>
              <a:t>: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Unigram… sample space?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Bigram … sample space?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Trigram … sample space?</a:t>
            </a:r>
          </a:p>
          <a:p>
            <a:pPr marL="342900" indent="-342900">
              <a:spcBef>
                <a:spcPct val="20000"/>
              </a:spcBef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422919" name="Rectangle 7"/>
          <p:cNvSpPr>
            <a:spLocks noChangeArrowheads="1"/>
          </p:cNvSpPr>
          <p:nvPr/>
        </p:nvSpPr>
        <p:spPr bwMode="auto">
          <a:xfrm>
            <a:off x="457200" y="5029200"/>
            <a:ext cx="678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Sparse matrix: Smoothing techniques</a:t>
            </a:r>
            <a:endParaRPr lang="en-US" sz="2800" b="1">
              <a:latin typeface="Comic Sans MS" pitchFamily="66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4597" name="Rectangle 8"/>
          <p:cNvSpPr>
            <a:spLocks noChangeArrowheads="1"/>
          </p:cNvSpPr>
          <p:nvPr/>
        </p:nvSpPr>
        <p:spPr bwMode="auto">
          <a:xfrm>
            <a:off x="381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accent2"/>
                </a:solidFill>
                <a:latin typeface="Comic Sans MS" pitchFamily="66" charset="0"/>
              </a:rPr>
              <a:t>N-Grams Summary: final</a:t>
            </a:r>
            <a:endParaRPr lang="en-US" sz="360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914400" y="5638800"/>
            <a:ext cx="6096000" cy="685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Look at practical issues: sec. 4.8</a:t>
            </a:r>
            <a:endParaRPr lang="en-US" sz="2800" b="1">
              <a:latin typeface="Comic Sans MS" pitchFamily="66" charset="0"/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</a:pPr>
            <a:endParaRPr lang="en-US" sz="24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7" grpId="0" autoUpdateAnimBg="0"/>
      <p:bldP spid="422918" grpId="0" autoUpdateAnimBg="0"/>
      <p:bldP spid="422919" grpId="0" autoUpdateAnimBg="0"/>
      <p:bldP spid="12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B83886F-7682-4BBB-ABCF-12FA9A5D5C37}" type="datetime1">
              <a:rPr lang="en-US" smtClean="0"/>
              <a:pPr/>
              <a:t>1/18/2013</a:t>
            </a:fld>
            <a:endParaRPr lang="en-US"/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8FD988-B2ED-48AB-B1E7-1445F27E108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257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Today Jan 22</a:t>
            </a:r>
            <a:endParaRPr lang="en-US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…….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Hidden Markov Models: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definition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the three key problems (only one in detail)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accent6"/>
                </a:solidFill>
              </a:rPr>
              <a:t>Part-of-speech tagging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What it is, Why we need it…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Word classes (Tags)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 smtClean="0"/>
              <a:t>Distribution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Tagsets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How to do it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 smtClean="0"/>
              <a:t>Rule-based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400" dirty="0" smtClean="0"/>
              <a:t>Stochastic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B1CD1A-6174-4E27-A870-8459FB74E775}" type="datetime1">
              <a:rPr lang="en-US"/>
              <a:pPr/>
              <a:t>1/21/2013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6C18CD-A7D8-41D0-8E88-0CEA40CA3F8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/>
            <a:r>
              <a:rPr lang="en-US" smtClean="0"/>
              <a:t>Parts of Speech Tagging: What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7772400" cy="1447800"/>
          </a:xfrm>
        </p:spPr>
        <p:txBody>
          <a:bodyPr/>
          <a:lstStyle/>
          <a:p>
            <a:pPr eaLnBrk="1" hangingPunct="1"/>
            <a:r>
              <a:rPr lang="en-US" smtClean="0"/>
              <a:t>Brainpower_NN ,_, not_RB physical_JJ plant_NN ,_, is_VBZ now_RB a_DT firm_NN 's_POS chief_JJ asset_NN ._.</a:t>
            </a:r>
          </a:p>
        </p:txBody>
      </p:sp>
      <p:sp>
        <p:nvSpPr>
          <p:cNvPr id="523269" name="Rectangle 5"/>
          <p:cNvSpPr>
            <a:spLocks noChangeArrowheads="1"/>
          </p:cNvSpPr>
          <p:nvPr/>
        </p:nvSpPr>
        <p:spPr bwMode="auto">
          <a:xfrm>
            <a:off x="0" y="42672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Tag meanings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NNP </a:t>
            </a:r>
            <a:r>
              <a:rPr lang="en-US" sz="2800">
                <a:latin typeface="Comic Sans MS" pitchFamily="66" charset="0"/>
              </a:rPr>
              <a:t>(Proper N sing),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RB </a:t>
            </a:r>
            <a:r>
              <a:rPr lang="en-US" sz="2800">
                <a:latin typeface="Comic Sans MS" pitchFamily="66" charset="0"/>
              </a:rPr>
              <a:t>(Adv),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JJ </a:t>
            </a:r>
            <a:r>
              <a:rPr lang="en-US" sz="2800">
                <a:latin typeface="Comic Sans MS" pitchFamily="66" charset="0"/>
              </a:rPr>
              <a:t>(Adj),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NN </a:t>
            </a:r>
            <a:r>
              <a:rPr lang="en-US" sz="2800">
                <a:latin typeface="Comic Sans MS" pitchFamily="66" charset="0"/>
              </a:rPr>
              <a:t>(N sing. or mass),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VBZ </a:t>
            </a:r>
            <a:r>
              <a:rPr lang="en-US" sz="2800">
                <a:latin typeface="Comic Sans MS" pitchFamily="66" charset="0"/>
              </a:rPr>
              <a:t>(V 3sg pres),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DT </a:t>
            </a:r>
            <a:r>
              <a:rPr lang="en-US" sz="2800">
                <a:latin typeface="Comic Sans MS" pitchFamily="66" charset="0"/>
              </a:rPr>
              <a:t>(Determiner),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POS </a:t>
            </a:r>
            <a:r>
              <a:rPr lang="en-US" sz="2800">
                <a:latin typeface="Comic Sans MS" pitchFamily="66" charset="0"/>
              </a:rPr>
              <a:t>(Possessive ending), 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. </a:t>
            </a:r>
            <a:r>
              <a:rPr lang="en-US" sz="2800">
                <a:latin typeface="Comic Sans MS" pitchFamily="66" charset="0"/>
              </a:rPr>
              <a:t>(sentence-final punct)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0" y="22860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Output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914400"/>
            <a:ext cx="8763000" cy="1828800"/>
            <a:chOff x="0" y="576"/>
            <a:chExt cx="5520" cy="1152"/>
          </a:xfrm>
        </p:grpSpPr>
        <p:sp>
          <p:nvSpPr>
            <p:cNvPr id="20490" name="Rectangle 4"/>
            <p:cNvSpPr>
              <a:spLocks noChangeArrowheads="1"/>
            </p:cNvSpPr>
            <p:nvPr/>
          </p:nvSpPr>
          <p:spPr bwMode="auto">
            <a:xfrm>
              <a:off x="624" y="816"/>
              <a:ext cx="4896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Brainpower, not physical plant, is now a firm's chief asset.</a:t>
              </a:r>
            </a:p>
          </p:txBody>
        </p:sp>
        <p:sp>
          <p:nvSpPr>
            <p:cNvPr id="20491" name="Rectangle 6"/>
            <p:cNvSpPr>
              <a:spLocks noChangeArrowheads="1"/>
            </p:cNvSpPr>
            <p:nvPr/>
          </p:nvSpPr>
          <p:spPr bwMode="auto">
            <a:xfrm>
              <a:off x="0" y="576"/>
              <a:ext cx="115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Input</a:t>
              </a:r>
            </a:p>
          </p:txBody>
        </p:sp>
        <p:sp>
          <p:nvSpPr>
            <p:cNvPr id="20492" name="Line 8"/>
            <p:cNvSpPr>
              <a:spLocks noChangeShapeType="1"/>
            </p:cNvSpPr>
            <p:nvPr/>
          </p:nvSpPr>
          <p:spPr bwMode="auto">
            <a:xfrm>
              <a:off x="2976" y="1248"/>
              <a:ext cx="0" cy="38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  <p:bldP spid="52326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92991DA-64AE-40FC-B6AC-B6F7E7C64973}" type="datetime1">
              <a:rPr lang="en-US"/>
              <a:pPr/>
              <a:t>1/21/2013</a:t>
            </a:fld>
            <a:endParaRPr lang="en-US"/>
          </a:p>
        </p:txBody>
      </p:sp>
      <p:sp>
        <p:nvSpPr>
          <p:cNvPr id="92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9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5122F9-188C-44E4-8C01-2EAACAAA5BA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2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/>
            <a:r>
              <a:rPr lang="en-US" smtClean="0"/>
              <a:t>Parts of Speech Tagging: Why?</a:t>
            </a:r>
          </a:p>
        </p:txBody>
      </p:sp>
      <p:sp>
        <p:nvSpPr>
          <p:cNvPr id="9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924800" cy="2743200"/>
          </a:xfrm>
        </p:spPr>
        <p:txBody>
          <a:bodyPr/>
          <a:lstStyle/>
          <a:p>
            <a:pPr eaLnBrk="1" hangingPunct="1"/>
            <a:r>
              <a:rPr lang="en-US" dirty="0" smtClean="0"/>
              <a:t>As a basis for (Partial) Parsing </a:t>
            </a:r>
          </a:p>
          <a:p>
            <a:pPr eaLnBrk="1" hangingPunct="1"/>
            <a:r>
              <a:rPr lang="en-US" dirty="0" smtClean="0"/>
              <a:t>Information Retrieval</a:t>
            </a:r>
          </a:p>
          <a:p>
            <a:pPr eaLnBrk="1" hangingPunct="1"/>
            <a:r>
              <a:rPr lang="en-US" dirty="0" smtClean="0"/>
              <a:t>Word-sense disambiguation</a:t>
            </a:r>
          </a:p>
          <a:p>
            <a:pPr eaLnBrk="1" hangingPunct="1"/>
            <a:r>
              <a:rPr lang="en-US" dirty="0" smtClean="0"/>
              <a:t>Speech synthesis </a:t>
            </a:r>
          </a:p>
          <a:p>
            <a:pPr eaLnBrk="1" hangingPunct="1"/>
            <a:r>
              <a:rPr lang="en-US" dirty="0" smtClean="0"/>
              <a:t>……</a:t>
            </a:r>
          </a:p>
        </p:txBody>
      </p:sp>
      <p:sp>
        <p:nvSpPr>
          <p:cNvPr id="9229" name="Rectangle 4"/>
          <p:cNvSpPr>
            <a:spLocks noChangeArrowheads="1"/>
          </p:cNvSpPr>
          <p:nvPr/>
        </p:nvSpPr>
        <p:spPr bwMode="auto">
          <a:xfrm>
            <a:off x="228600" y="1066800"/>
            <a:ext cx="853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Part-of-speech (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word class, morph. class, syntactic category</a:t>
            </a:r>
            <a:r>
              <a:rPr lang="en-US" sz="2800" b="1">
                <a:latin typeface="Comic Sans MS" pitchFamily="66" charset="0"/>
              </a:rPr>
              <a:t>) gives a significant amount of info about the word and its neighbors</a:t>
            </a:r>
          </a:p>
        </p:txBody>
      </p:sp>
      <p:sp>
        <p:nvSpPr>
          <p:cNvPr id="9230" name="Rectangle 7"/>
          <p:cNvSpPr>
            <a:spLocks noChangeArrowheads="1"/>
          </p:cNvSpPr>
          <p:nvPr/>
        </p:nvSpPr>
        <p:spPr bwMode="auto">
          <a:xfrm>
            <a:off x="228600" y="25908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Useful in the following NLP tasks: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70D9CBF-8CE6-4C40-ABDC-13D51701FF75}" type="datetime1">
              <a:rPr lang="en-US"/>
              <a:pPr/>
              <a:t>1/21/2013</a:t>
            </a:fld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171EF-3C63-4A3D-9249-D813F542F7E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Parts of Speech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Eight basic categories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Noun, verb, pronoun, preposition, adjective, adverb, article, conjunction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These categories are based 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morphological</a:t>
            </a:r>
            <a:r>
              <a:rPr lang="en-US" sz="2800" smtClean="0"/>
              <a:t> properties (affixes they take)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distributional </a:t>
            </a:r>
            <a:r>
              <a:rPr lang="en-US" sz="2800" smtClean="0"/>
              <a:t>properties (what other words can occur nearby)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e.g</a:t>
            </a:r>
            <a:r>
              <a:rPr lang="en-US" sz="2800" smtClean="0"/>
              <a:t>, </a:t>
            </a:r>
            <a:r>
              <a:rPr lang="en-US" sz="2800" smtClean="0">
                <a:solidFill>
                  <a:srgbClr val="00B050"/>
                </a:solidFill>
              </a:rPr>
              <a:t>green</a:t>
            </a:r>
            <a:r>
              <a:rPr lang="en-US" sz="2800" smtClean="0"/>
              <a:t>  </a:t>
            </a:r>
            <a:r>
              <a:rPr lang="en-US" sz="2800" i="1" smtClean="0"/>
              <a:t>It is so… , both…, The… is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Not semantics!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4114747-EBC2-43CB-AB25-B46D5F642112}" type="datetime1">
              <a:rPr lang="en-US"/>
              <a:pPr/>
              <a:t>1/21/2013</a:t>
            </a:fld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ABE074-7E0B-42C0-9D92-95CB1C53F839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Parts of Speech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70104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Two kinds of category</a:t>
            </a:r>
          </a:p>
          <a:p>
            <a:pPr lvl="1" eaLnBrk="1" hangingPunct="1"/>
            <a:r>
              <a:rPr lang="en-US" sz="2800" dirty="0" smtClean="0">
                <a:solidFill>
                  <a:schemeClr val="accent2"/>
                </a:solidFill>
              </a:rPr>
              <a:t>Closed class </a:t>
            </a:r>
            <a:r>
              <a:rPr lang="en-US" dirty="0" smtClean="0">
                <a:solidFill>
                  <a:schemeClr val="accent2"/>
                </a:solidFill>
              </a:rPr>
              <a:t>(generally are function words)</a:t>
            </a:r>
          </a:p>
          <a:p>
            <a:pPr lvl="2" eaLnBrk="1" hangingPunct="1"/>
            <a:r>
              <a:rPr lang="en-US" sz="2800" dirty="0" smtClean="0"/>
              <a:t>Prepositions, articles, conjunctions, pronouns, determiners, aux, numerals</a:t>
            </a:r>
          </a:p>
          <a:p>
            <a:pPr lvl="1" eaLnBrk="1" hangingPunct="1"/>
            <a:r>
              <a:rPr lang="en-US" sz="2800" dirty="0" smtClean="0">
                <a:solidFill>
                  <a:schemeClr val="accent2"/>
                </a:solidFill>
              </a:rPr>
              <a:t>Open class</a:t>
            </a:r>
          </a:p>
          <a:p>
            <a:pPr lvl="2" eaLnBrk="1" hangingPunct="1"/>
            <a:r>
              <a:rPr lang="en-US" sz="2800" dirty="0" smtClean="0"/>
              <a:t>Nouns (proper/common; mass/count), verbs, adjectives, adverbs (degree, manner,…)</a:t>
            </a:r>
            <a:endParaRPr lang="en-US" dirty="0" smtClean="0"/>
          </a:p>
        </p:txBody>
      </p:sp>
      <p:sp>
        <p:nvSpPr>
          <p:cNvPr id="514053" name="Rectangle 5"/>
          <p:cNvSpPr>
            <a:spLocks noChangeArrowheads="1"/>
          </p:cNvSpPr>
          <p:nvPr/>
        </p:nvSpPr>
        <p:spPr bwMode="auto">
          <a:xfrm>
            <a:off x="5181600" y="1828800"/>
            <a:ext cx="39624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Very short, frequent and important</a:t>
            </a:r>
          </a:p>
        </p:txBody>
      </p:sp>
      <p:sp>
        <p:nvSpPr>
          <p:cNvPr id="514058" name="Rectangle 10"/>
          <p:cNvSpPr>
            <a:spLocks noChangeArrowheads="1"/>
          </p:cNvSpPr>
          <p:nvPr/>
        </p:nvSpPr>
        <p:spPr bwMode="auto">
          <a:xfrm>
            <a:off x="5638800" y="3657600"/>
            <a:ext cx="35052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Objects, actions, events, properties</a:t>
            </a:r>
          </a:p>
        </p:txBody>
      </p:sp>
      <p:sp>
        <p:nvSpPr>
          <p:cNvPr id="514059" name="Rectangle 11"/>
          <p:cNvSpPr>
            <a:spLocks noChangeArrowheads="1"/>
          </p:cNvSpPr>
          <p:nvPr/>
        </p:nvSpPr>
        <p:spPr bwMode="auto">
          <a:xfrm>
            <a:off x="228600" y="56388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Comic Sans MS" pitchFamily="66" charset="0"/>
              </a:rPr>
              <a:t>If you run across an unknown word….??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3" grpId="0" animBg="1"/>
      <p:bldP spid="514058" grpId="0" animBg="1"/>
      <p:bldP spid="514059" grpId="0" build="allAtOnce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A1892FC-F1B0-4314-920C-9DDCC63EF349}" type="datetime1">
              <a:rPr lang="en-US"/>
              <a:pPr/>
              <a:t>1/21/2013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E62649-08B4-41D9-A13C-4944E1979E4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PoS Distribution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82000" cy="1219200"/>
          </a:xfrm>
        </p:spPr>
        <p:txBody>
          <a:bodyPr/>
          <a:lstStyle/>
          <a:p>
            <a:pPr eaLnBrk="1" hangingPunct="1"/>
            <a:r>
              <a:rPr lang="en-US" sz="3200" smtClean="0"/>
              <a:t>Parts of speech follow a usual behavior in Language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676400" y="2819400"/>
            <a:ext cx="5181600" cy="2428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Freeform 5"/>
          <p:cNvSpPr>
            <a:spLocks/>
          </p:cNvSpPr>
          <p:nvPr/>
        </p:nvSpPr>
        <p:spPr bwMode="auto">
          <a:xfrm>
            <a:off x="5899150" y="2819400"/>
            <a:ext cx="419100" cy="2438400"/>
          </a:xfrm>
          <a:custGeom>
            <a:avLst/>
            <a:gdLst>
              <a:gd name="T0" fmla="*/ 2147483647 w 315"/>
              <a:gd name="T1" fmla="*/ 0 h 2168"/>
              <a:gd name="T2" fmla="*/ 2147483647 w 315"/>
              <a:gd name="T3" fmla="*/ 2147483647 h 2168"/>
              <a:gd name="T4" fmla="*/ 2147483647 w 315"/>
              <a:gd name="T5" fmla="*/ 2147483647 h 2168"/>
              <a:gd name="T6" fmla="*/ 2147483647 w 315"/>
              <a:gd name="T7" fmla="*/ 2147483647 h 2168"/>
              <a:gd name="T8" fmla="*/ 2147483647 w 315"/>
              <a:gd name="T9" fmla="*/ 2147483647 h 2168"/>
              <a:gd name="T10" fmla="*/ 2147483647 w 315"/>
              <a:gd name="T11" fmla="*/ 2147483647 h 2168"/>
              <a:gd name="T12" fmla="*/ 2147483647 w 315"/>
              <a:gd name="T13" fmla="*/ 2147483647 h 2168"/>
              <a:gd name="T14" fmla="*/ 2147483647 w 315"/>
              <a:gd name="T15" fmla="*/ 2147483647 h 2168"/>
              <a:gd name="T16" fmla="*/ 0 w 315"/>
              <a:gd name="T17" fmla="*/ 2147483647 h 2168"/>
              <a:gd name="T18" fmla="*/ 2147483647 w 315"/>
              <a:gd name="T19" fmla="*/ 2147483647 h 2168"/>
              <a:gd name="T20" fmla="*/ 2147483647 w 315"/>
              <a:gd name="T21" fmla="*/ 2147483647 h 2168"/>
              <a:gd name="T22" fmla="*/ 2147483647 w 315"/>
              <a:gd name="T23" fmla="*/ 2147483647 h 2168"/>
              <a:gd name="T24" fmla="*/ 2147483647 w 315"/>
              <a:gd name="T25" fmla="*/ 2147483647 h 2168"/>
              <a:gd name="T26" fmla="*/ 2147483647 w 315"/>
              <a:gd name="T27" fmla="*/ 2147483647 h 2168"/>
              <a:gd name="T28" fmla="*/ 2147483647 w 315"/>
              <a:gd name="T29" fmla="*/ 2147483647 h 2168"/>
              <a:gd name="T30" fmla="*/ 2147483647 w 315"/>
              <a:gd name="T31" fmla="*/ 2147483647 h 2168"/>
              <a:gd name="T32" fmla="*/ 2147483647 w 315"/>
              <a:gd name="T33" fmla="*/ 2147483647 h 2168"/>
              <a:gd name="T34" fmla="*/ 2147483647 w 315"/>
              <a:gd name="T35" fmla="*/ 2147483647 h 2168"/>
              <a:gd name="T36" fmla="*/ 2147483647 w 315"/>
              <a:gd name="T37" fmla="*/ 2147483647 h 2168"/>
              <a:gd name="T38" fmla="*/ 2147483647 w 315"/>
              <a:gd name="T39" fmla="*/ 2147483647 h 21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15"/>
              <a:gd name="T61" fmla="*/ 0 h 2168"/>
              <a:gd name="T62" fmla="*/ 315 w 315"/>
              <a:gd name="T63" fmla="*/ 2168 h 21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15" h="2168">
                <a:moveTo>
                  <a:pt x="224" y="0"/>
                </a:moveTo>
                <a:cubicBezTo>
                  <a:pt x="200" y="35"/>
                  <a:pt x="162" y="47"/>
                  <a:pt x="136" y="80"/>
                </a:cubicBezTo>
                <a:cubicBezTo>
                  <a:pt x="84" y="147"/>
                  <a:pt x="80" y="222"/>
                  <a:pt x="72" y="304"/>
                </a:cubicBezTo>
                <a:cubicBezTo>
                  <a:pt x="75" y="333"/>
                  <a:pt x="72" y="364"/>
                  <a:pt x="80" y="392"/>
                </a:cubicBezTo>
                <a:cubicBezTo>
                  <a:pt x="85" y="410"/>
                  <a:pt x="158" y="461"/>
                  <a:pt x="176" y="488"/>
                </a:cubicBezTo>
                <a:cubicBezTo>
                  <a:pt x="183" y="521"/>
                  <a:pt x="189" y="552"/>
                  <a:pt x="200" y="584"/>
                </a:cubicBezTo>
                <a:cubicBezTo>
                  <a:pt x="198" y="606"/>
                  <a:pt x="199" y="665"/>
                  <a:pt x="184" y="696"/>
                </a:cubicBezTo>
                <a:cubicBezTo>
                  <a:pt x="155" y="754"/>
                  <a:pt x="83" y="786"/>
                  <a:pt x="56" y="840"/>
                </a:cubicBezTo>
                <a:cubicBezTo>
                  <a:pt x="37" y="878"/>
                  <a:pt x="14" y="911"/>
                  <a:pt x="0" y="952"/>
                </a:cubicBezTo>
                <a:cubicBezTo>
                  <a:pt x="3" y="981"/>
                  <a:pt x="0" y="1012"/>
                  <a:pt x="8" y="1040"/>
                </a:cubicBezTo>
                <a:cubicBezTo>
                  <a:pt x="11" y="1051"/>
                  <a:pt x="25" y="1055"/>
                  <a:pt x="32" y="1064"/>
                </a:cubicBezTo>
                <a:cubicBezTo>
                  <a:pt x="61" y="1099"/>
                  <a:pt x="93" y="1118"/>
                  <a:pt x="128" y="1144"/>
                </a:cubicBezTo>
                <a:cubicBezTo>
                  <a:pt x="189" y="1190"/>
                  <a:pt x="246" y="1243"/>
                  <a:pt x="280" y="1312"/>
                </a:cubicBezTo>
                <a:cubicBezTo>
                  <a:pt x="293" y="1379"/>
                  <a:pt x="315" y="1471"/>
                  <a:pt x="264" y="1528"/>
                </a:cubicBezTo>
                <a:cubicBezTo>
                  <a:pt x="191" y="1610"/>
                  <a:pt x="84" y="1675"/>
                  <a:pt x="48" y="1784"/>
                </a:cubicBezTo>
                <a:cubicBezTo>
                  <a:pt x="58" y="1836"/>
                  <a:pt x="84" y="1859"/>
                  <a:pt x="128" y="1888"/>
                </a:cubicBezTo>
                <a:cubicBezTo>
                  <a:pt x="148" y="1919"/>
                  <a:pt x="167" y="1931"/>
                  <a:pt x="176" y="1968"/>
                </a:cubicBezTo>
                <a:cubicBezTo>
                  <a:pt x="168" y="2040"/>
                  <a:pt x="171" y="2065"/>
                  <a:pt x="112" y="2104"/>
                </a:cubicBezTo>
                <a:cubicBezTo>
                  <a:pt x="69" y="2168"/>
                  <a:pt x="125" y="2091"/>
                  <a:pt x="72" y="2144"/>
                </a:cubicBezTo>
                <a:cubicBezTo>
                  <a:pt x="65" y="2151"/>
                  <a:pt x="56" y="2168"/>
                  <a:pt x="56" y="2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Freeform 6"/>
          <p:cNvSpPr>
            <a:spLocks/>
          </p:cNvSpPr>
          <p:nvPr/>
        </p:nvSpPr>
        <p:spPr bwMode="auto">
          <a:xfrm>
            <a:off x="5943600" y="3733800"/>
            <a:ext cx="914400" cy="260350"/>
          </a:xfrm>
          <a:custGeom>
            <a:avLst/>
            <a:gdLst>
              <a:gd name="T0" fmla="*/ 0 w 536"/>
              <a:gd name="T1" fmla="*/ 2147483647 h 232"/>
              <a:gd name="T2" fmla="*/ 2147483647 w 536"/>
              <a:gd name="T3" fmla="*/ 2147483647 h 232"/>
              <a:gd name="T4" fmla="*/ 2147483647 w 536"/>
              <a:gd name="T5" fmla="*/ 2147483647 h 232"/>
              <a:gd name="T6" fmla="*/ 2147483647 w 536"/>
              <a:gd name="T7" fmla="*/ 2147483647 h 232"/>
              <a:gd name="T8" fmla="*/ 2147483647 w 536"/>
              <a:gd name="T9" fmla="*/ 2147483647 h 232"/>
              <a:gd name="T10" fmla="*/ 2147483647 w 536"/>
              <a:gd name="T11" fmla="*/ 2147483647 h 232"/>
              <a:gd name="T12" fmla="*/ 2147483647 w 536"/>
              <a:gd name="T13" fmla="*/ 2147483647 h 232"/>
              <a:gd name="T14" fmla="*/ 2147483647 w 536"/>
              <a:gd name="T15" fmla="*/ 2147483647 h 232"/>
              <a:gd name="T16" fmla="*/ 2147483647 w 536"/>
              <a:gd name="T17" fmla="*/ 0 h 2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232"/>
              <a:gd name="T29" fmla="*/ 536 w 536"/>
              <a:gd name="T30" fmla="*/ 232 h 23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232">
                <a:moveTo>
                  <a:pt x="0" y="80"/>
                </a:moveTo>
                <a:cubicBezTo>
                  <a:pt x="23" y="57"/>
                  <a:pt x="60" y="17"/>
                  <a:pt x="88" y="8"/>
                </a:cubicBezTo>
                <a:cubicBezTo>
                  <a:pt x="170" y="35"/>
                  <a:pt x="179" y="186"/>
                  <a:pt x="248" y="232"/>
                </a:cubicBezTo>
                <a:cubicBezTo>
                  <a:pt x="320" y="208"/>
                  <a:pt x="255" y="124"/>
                  <a:pt x="320" y="80"/>
                </a:cubicBezTo>
                <a:cubicBezTo>
                  <a:pt x="328" y="83"/>
                  <a:pt x="338" y="82"/>
                  <a:pt x="344" y="88"/>
                </a:cubicBezTo>
                <a:cubicBezTo>
                  <a:pt x="386" y="130"/>
                  <a:pt x="406" y="190"/>
                  <a:pt x="448" y="232"/>
                </a:cubicBezTo>
                <a:cubicBezTo>
                  <a:pt x="459" y="229"/>
                  <a:pt x="472" y="231"/>
                  <a:pt x="480" y="224"/>
                </a:cubicBezTo>
                <a:cubicBezTo>
                  <a:pt x="494" y="211"/>
                  <a:pt x="512" y="176"/>
                  <a:pt x="512" y="176"/>
                </a:cubicBezTo>
                <a:cubicBezTo>
                  <a:pt x="513" y="166"/>
                  <a:pt x="499" y="37"/>
                  <a:pt x="5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Rectangle 7"/>
          <p:cNvSpPr>
            <a:spLocks noChangeArrowheads="1"/>
          </p:cNvSpPr>
          <p:nvPr/>
        </p:nvSpPr>
        <p:spPr bwMode="auto">
          <a:xfrm>
            <a:off x="228600" y="23622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Words</a:t>
            </a:r>
          </a:p>
        </p:txBody>
      </p:sp>
      <p:sp>
        <p:nvSpPr>
          <p:cNvPr id="23563" name="Rectangle 8"/>
          <p:cNvSpPr>
            <a:spLocks noChangeArrowheads="1"/>
          </p:cNvSpPr>
          <p:nvPr/>
        </p:nvSpPr>
        <p:spPr bwMode="auto">
          <a:xfrm>
            <a:off x="2133600" y="3657600"/>
            <a:ext cx="16573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1 PoS</a:t>
            </a:r>
          </a:p>
        </p:txBody>
      </p:sp>
      <p:sp>
        <p:nvSpPr>
          <p:cNvPr id="23564" name="Rectangle 9"/>
          <p:cNvSpPr>
            <a:spLocks noChangeArrowheads="1"/>
          </p:cNvSpPr>
          <p:nvPr/>
        </p:nvSpPr>
        <p:spPr bwMode="auto">
          <a:xfrm>
            <a:off x="5562600" y="4038600"/>
            <a:ext cx="16573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2 PoS</a:t>
            </a:r>
          </a:p>
        </p:txBody>
      </p:sp>
      <p:sp>
        <p:nvSpPr>
          <p:cNvPr id="515082" name="Rectangle 10"/>
          <p:cNvSpPr>
            <a:spLocks noChangeArrowheads="1"/>
          </p:cNvSpPr>
          <p:nvPr/>
        </p:nvSpPr>
        <p:spPr bwMode="auto">
          <a:xfrm>
            <a:off x="5257800" y="1905000"/>
            <a:ext cx="327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(unfortunately very frequent)</a:t>
            </a: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3200400" y="22098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&gt;2 PoS </a:t>
            </a:r>
          </a:p>
        </p:txBody>
      </p:sp>
      <p:sp>
        <p:nvSpPr>
          <p:cNvPr id="23567" name="Line 13"/>
          <p:cNvSpPr>
            <a:spLocks noChangeShapeType="1"/>
          </p:cNvSpPr>
          <p:nvPr/>
        </p:nvSpPr>
        <p:spPr bwMode="auto">
          <a:xfrm>
            <a:off x="5410200" y="2590800"/>
            <a:ext cx="1066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086" name="Rectangle 14"/>
          <p:cNvSpPr>
            <a:spLocks noChangeArrowheads="1"/>
          </p:cNvSpPr>
          <p:nvPr/>
        </p:nvSpPr>
        <p:spPr bwMode="auto">
          <a:xfrm>
            <a:off x="381000" y="5486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…but luckily different tags associated with a word are not equally likely</a:t>
            </a:r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2057400" y="42672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~35k</a:t>
            </a:r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5943600" y="44958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~4k</a:t>
            </a:r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6019800" y="30480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~4k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82" grpId="0"/>
      <p:bldP spid="51508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91CA66-39F3-44B0-8FEC-2B00797C7CDD}" type="datetime1">
              <a:rPr lang="en-US"/>
              <a:pPr/>
              <a:t>1/21/2013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5305D6-0208-4061-8B7C-95D6A8524CF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Sets of Parts of Speech:Tagsets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Most commonly used: </a:t>
            </a:r>
          </a:p>
          <a:p>
            <a:pPr lvl="1" eaLnBrk="1" hangingPunct="1"/>
            <a:r>
              <a:rPr lang="en-US" dirty="0" smtClean="0"/>
              <a:t>45-tag Penn Treebank, </a:t>
            </a:r>
          </a:p>
          <a:p>
            <a:pPr lvl="1" eaLnBrk="1" hangingPunct="1"/>
            <a:r>
              <a:rPr lang="en-US" dirty="0" smtClean="0"/>
              <a:t>61-tag C5, </a:t>
            </a:r>
          </a:p>
          <a:p>
            <a:pPr lvl="1" eaLnBrk="1" hangingPunct="1"/>
            <a:r>
              <a:rPr lang="en-US" dirty="0" smtClean="0"/>
              <a:t>146-tag C7</a:t>
            </a:r>
          </a:p>
          <a:p>
            <a:pPr eaLnBrk="1" hangingPunct="1"/>
            <a:r>
              <a:rPr lang="en-US" dirty="0" smtClean="0"/>
              <a:t>The choice of </a:t>
            </a:r>
            <a:r>
              <a:rPr lang="en-US" dirty="0" err="1" smtClean="0"/>
              <a:t>tagset</a:t>
            </a:r>
            <a:r>
              <a:rPr lang="en-US" dirty="0" smtClean="0"/>
              <a:t> is based on the application </a:t>
            </a:r>
            <a:r>
              <a:rPr lang="en-US" b="0" i="1" dirty="0" smtClean="0"/>
              <a:t>(do you care about distinguishing between “to” as a prep and “to” as a infinitive marker?)</a:t>
            </a:r>
          </a:p>
          <a:p>
            <a:pPr eaLnBrk="1" hangingPunct="1"/>
            <a:r>
              <a:rPr lang="en-US" dirty="0" smtClean="0"/>
              <a:t>Accurate tagging can be done with even large </a:t>
            </a:r>
            <a:r>
              <a:rPr lang="en-US" dirty="0" err="1" smtClean="0"/>
              <a:t>tagsets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8654CC-116E-4FB5-B22F-3FD87C37FA20}" type="datetime1">
              <a:rPr lang="en-US"/>
              <a:pPr/>
              <a:t>1/21/2013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B755E-B3F5-4925-B6B0-7D5E722F46A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PoS Tagging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257800" y="2667000"/>
            <a:ext cx="3886200" cy="1447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Dictionary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word</a:t>
            </a:r>
            <a:r>
              <a:rPr lang="en-US" sz="2800" baseline="-25000">
                <a:solidFill>
                  <a:schemeClr val="accent2"/>
                </a:solidFill>
                <a:latin typeface="Comic Sans MS" pitchFamily="66" charset="0"/>
              </a:rPr>
              <a:t>i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 -&gt; set of tags from Tagset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 flipV="1">
            <a:off x="4724400" y="3505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990600" y="4724400"/>
            <a:ext cx="7772400" cy="838200"/>
          </a:xfrm>
          <a:noFill/>
        </p:spPr>
        <p:txBody>
          <a:bodyPr/>
          <a:lstStyle/>
          <a:p>
            <a:pPr eaLnBrk="1" hangingPunct="1"/>
            <a:r>
              <a:rPr lang="en-US" sz="2200" smtClean="0"/>
              <a:t>Brainpower_NN ,_, not_RB physical_JJ plant_NN ,_, is_VBZ now_RB a_DT firm_NN 's_POS chief_JJ asset_NN ._.  ……….</a:t>
            </a:r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457200" y="1295400"/>
            <a:ext cx="472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b="1">
                <a:latin typeface="Comic Sans MS" pitchFamily="66" charset="0"/>
              </a:rPr>
              <a:t>Brainpower, not physical plant, is now a firm's chief asset.  …………</a:t>
            </a:r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>
            <a:off x="0" y="9144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Input text</a:t>
            </a:r>
          </a:p>
        </p:txBody>
      </p:sp>
      <p:sp>
        <p:nvSpPr>
          <p:cNvPr id="25611" name="Rectangle 13"/>
          <p:cNvSpPr>
            <a:spLocks noChangeArrowheads="1"/>
          </p:cNvSpPr>
          <p:nvPr/>
        </p:nvSpPr>
        <p:spPr bwMode="auto">
          <a:xfrm>
            <a:off x="-228600" y="42672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Output</a:t>
            </a:r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>
            <a:off x="3276600" y="21336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828800" y="2743200"/>
            <a:ext cx="2971800" cy="1295400"/>
            <a:chOff x="1248" y="1488"/>
            <a:chExt cx="1872" cy="816"/>
          </a:xfrm>
        </p:grpSpPr>
        <p:sp>
          <p:nvSpPr>
            <p:cNvPr id="25615" name="Rectangle 5"/>
            <p:cNvSpPr>
              <a:spLocks noChangeArrowheads="1"/>
            </p:cNvSpPr>
            <p:nvPr/>
          </p:nvSpPr>
          <p:spPr bwMode="auto">
            <a:xfrm>
              <a:off x="1248" y="1680"/>
              <a:ext cx="182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>
                  <a:solidFill>
                    <a:schemeClr val="accent2"/>
                  </a:solidFill>
                  <a:latin typeface="Comic Sans MS" pitchFamily="66" charset="0"/>
                </a:rPr>
                <a:t>Tagger</a:t>
              </a:r>
              <a:endParaRPr lang="en-US" sz="280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5616" name="Oval 15"/>
            <p:cNvSpPr>
              <a:spLocks noChangeArrowheads="1"/>
            </p:cNvSpPr>
            <p:nvPr/>
          </p:nvSpPr>
          <p:spPr bwMode="auto">
            <a:xfrm>
              <a:off x="1296" y="1488"/>
              <a:ext cx="1824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4" name="Line 17"/>
          <p:cNvSpPr>
            <a:spLocks noChangeShapeType="1"/>
          </p:cNvSpPr>
          <p:nvPr/>
        </p:nvSpPr>
        <p:spPr bwMode="auto">
          <a:xfrm>
            <a:off x="3124200" y="40386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8505C5C-03F2-40BC-8591-C7B3D1B7BC1D}" type="datetime1">
              <a:rPr lang="en-US"/>
              <a:pPr/>
              <a:t>1/21/2013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44147D-C76E-402B-86C6-89139B95F8FC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Tagger Types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Rule-based </a:t>
            </a:r>
            <a:r>
              <a:rPr lang="en-US" dirty="0" smtClean="0"/>
              <a:t>‘95</a:t>
            </a:r>
          </a:p>
          <a:p>
            <a:pPr eaLnBrk="1" hangingPunct="1">
              <a:defRPr/>
            </a:pPr>
            <a:r>
              <a:rPr lang="en-US" sz="3200" dirty="0" smtClean="0"/>
              <a:t>Stochastic</a:t>
            </a:r>
          </a:p>
          <a:p>
            <a:pPr lvl="1" eaLnBrk="1" hangingPunct="1">
              <a:defRPr/>
            </a:pPr>
            <a:r>
              <a:rPr lang="en-US" sz="2800" dirty="0" smtClean="0"/>
              <a:t>HMM tagger ~ &gt;= ’92</a:t>
            </a:r>
          </a:p>
          <a:p>
            <a:pPr lvl="1" eaLnBrk="1" hangingPunct="1">
              <a:defRPr/>
            </a:pPr>
            <a:r>
              <a:rPr lang="en-US" sz="2800" dirty="0" smtClean="0"/>
              <a:t>Transformation-based tagger (Brill) ~ &gt;= ’95</a:t>
            </a:r>
          </a:p>
          <a:p>
            <a:pPr lvl="1" eaLnBrk="1" hangingPunct="1">
              <a:defRPr/>
            </a:pPr>
            <a:r>
              <a:rPr lang="en-US" sz="2800" b="0" dirty="0" smtClean="0">
                <a:solidFill>
                  <a:schemeClr val="accent6"/>
                </a:solidFill>
              </a:rPr>
              <a:t>MEMM (Maximum Entropy Markov Models) </a:t>
            </a:r>
          </a:p>
          <a:p>
            <a:pPr lvl="1" eaLnBrk="1" hangingPunct="1">
              <a:buFontTx/>
              <a:buNone/>
              <a:defRPr/>
            </a:pPr>
            <a:r>
              <a:rPr lang="en-US" sz="2800" b="0" dirty="0" smtClean="0">
                <a:solidFill>
                  <a:schemeClr val="accent6"/>
                </a:solidFill>
              </a:rPr>
              <a:t>~ &gt;= ’97 (if interested sec. 6.6-6.8) </a:t>
            </a:r>
          </a:p>
          <a:p>
            <a:pPr lvl="1" eaLnBrk="1" hangingPunct="1">
              <a:defRPr/>
            </a:pPr>
            <a:endParaRPr lang="en-US" sz="2800" dirty="0" smtClean="0"/>
          </a:p>
          <a:p>
            <a:pPr lvl="1" eaLnBrk="1" hangingPunct="1">
              <a:buFontTx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44EC3BD-72B2-4BE0-A1FD-911FA4D07D69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3BF65-2A07-4E55-9695-197909B0C8A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Rule-Based (ENGTWOL ‘95)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19812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mtClean="0"/>
              <a:t>A lexicon transducer returns for each word all possible morphological parses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mtClean="0"/>
              <a:t>A set of ~3,000 constraints is applied to rule out inappropriate PoS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2667000"/>
            <a:ext cx="4953000" cy="3581400"/>
            <a:chOff x="0" y="1680"/>
            <a:chExt cx="3120" cy="2256"/>
          </a:xfrm>
        </p:grpSpPr>
        <p:sp>
          <p:nvSpPr>
            <p:cNvPr id="38923" name="Rectangle 4"/>
            <p:cNvSpPr>
              <a:spLocks noChangeArrowheads="1"/>
            </p:cNvSpPr>
            <p:nvPr/>
          </p:nvSpPr>
          <p:spPr bwMode="auto">
            <a:xfrm>
              <a:off x="0" y="1680"/>
              <a:ext cx="25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 b="1" i="1">
                  <a:solidFill>
                    <a:schemeClr val="accent2"/>
                  </a:solidFill>
                  <a:latin typeface="Comic Sans MS" pitchFamily="66" charset="0"/>
                </a:rPr>
                <a:t>Step 1: sample I/O</a:t>
              </a:r>
            </a:p>
          </p:txBody>
        </p:sp>
        <p:sp>
          <p:nvSpPr>
            <p:cNvPr id="38924" name="Rectangle 6"/>
            <p:cNvSpPr>
              <a:spLocks noChangeArrowheads="1"/>
            </p:cNvSpPr>
            <p:nvPr/>
          </p:nvSpPr>
          <p:spPr bwMode="auto">
            <a:xfrm>
              <a:off x="0" y="1968"/>
              <a:ext cx="292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latin typeface="Comic Sans MS" pitchFamily="66" charset="0"/>
                </a:rPr>
                <a:t>“Pavlov had show that salivation….”</a:t>
              </a:r>
            </a:p>
          </p:txBody>
        </p:sp>
        <p:sp>
          <p:nvSpPr>
            <p:cNvPr id="38925" name="Rectangle 7"/>
            <p:cNvSpPr>
              <a:spLocks noChangeArrowheads="1"/>
            </p:cNvSpPr>
            <p:nvPr/>
          </p:nvSpPr>
          <p:spPr bwMode="auto">
            <a:xfrm>
              <a:off x="96" y="2496"/>
              <a:ext cx="3024" cy="144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b="1" i="1" dirty="0">
                  <a:solidFill>
                    <a:srgbClr val="7030A0"/>
                  </a:solidFill>
                  <a:latin typeface="Arial" charset="0"/>
                </a:rPr>
                <a:t>Pavlov</a:t>
              </a:r>
              <a:r>
                <a:rPr lang="en-US" sz="2200" b="1" dirty="0">
                  <a:solidFill>
                    <a:srgbClr val="7030A0"/>
                  </a:solidFill>
                  <a:latin typeface="Arial" charset="0"/>
                </a:rPr>
                <a:t>    </a:t>
              </a:r>
              <a:r>
                <a:rPr lang="en-US" sz="2200" dirty="0">
                  <a:solidFill>
                    <a:srgbClr val="7030A0"/>
                  </a:solidFill>
                  <a:latin typeface="Arial" charset="0"/>
                </a:rPr>
                <a:t>N SG PROPER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b="1" i="1" dirty="0">
                  <a:solidFill>
                    <a:srgbClr val="00B050"/>
                  </a:solidFill>
                  <a:latin typeface="Arial" charset="0"/>
                </a:rPr>
                <a:t>had</a:t>
              </a:r>
              <a:r>
                <a:rPr lang="en-US" sz="2200" b="1" dirty="0">
                  <a:solidFill>
                    <a:srgbClr val="00B050"/>
                  </a:solidFill>
                  <a:latin typeface="Arial" charset="0"/>
                </a:rPr>
                <a:t>	    </a:t>
              </a:r>
              <a:r>
                <a:rPr lang="en-US" sz="2200" dirty="0">
                  <a:solidFill>
                    <a:srgbClr val="00B050"/>
                  </a:solidFill>
                  <a:latin typeface="Arial" charset="0"/>
                </a:rPr>
                <a:t>HAVE V PAST SVO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dirty="0">
                  <a:solidFill>
                    <a:srgbClr val="00B050"/>
                  </a:solidFill>
                  <a:latin typeface="Arial" charset="0"/>
                </a:rPr>
                <a:t>		    HAVE PCP2 SVO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b="1" i="1" dirty="0">
                  <a:solidFill>
                    <a:srgbClr val="FFC000"/>
                  </a:solidFill>
                  <a:latin typeface="Arial" charset="0"/>
                </a:rPr>
                <a:t>shown</a:t>
              </a:r>
              <a:r>
                <a:rPr lang="en-US" sz="2200" b="1" dirty="0">
                  <a:solidFill>
                    <a:srgbClr val="FFC000"/>
                  </a:solidFill>
                  <a:latin typeface="Arial" charset="0"/>
                </a:rPr>
                <a:t>	    </a:t>
              </a:r>
              <a:r>
                <a:rPr lang="en-US" sz="2200" dirty="0">
                  <a:solidFill>
                    <a:srgbClr val="FFC000"/>
                  </a:solidFill>
                  <a:latin typeface="Arial" charset="0"/>
                </a:rPr>
                <a:t>SHOW PCP2 SVOO </a:t>
              </a:r>
              <a:r>
                <a:rPr lang="en-US" sz="2200" dirty="0">
                  <a:latin typeface="Arial" charset="0"/>
                </a:rPr>
                <a:t>……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b="1" i="1" dirty="0">
                  <a:solidFill>
                    <a:srgbClr val="00B0F0"/>
                  </a:solidFill>
                  <a:latin typeface="Arial" charset="0"/>
                </a:rPr>
                <a:t>that</a:t>
              </a:r>
              <a:r>
                <a:rPr lang="en-US" sz="2200" b="1" dirty="0">
                  <a:solidFill>
                    <a:srgbClr val="00B0F0"/>
                  </a:solidFill>
                  <a:latin typeface="Arial" charset="0"/>
                </a:rPr>
                <a:t>	    </a:t>
              </a:r>
              <a:r>
                <a:rPr lang="en-US" sz="2200" dirty="0">
                  <a:solidFill>
                    <a:srgbClr val="00B0F0"/>
                  </a:solidFill>
                  <a:latin typeface="Arial" charset="0"/>
                </a:rPr>
                <a:t>ADV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dirty="0">
                  <a:solidFill>
                    <a:srgbClr val="00B0F0"/>
                  </a:solidFill>
                  <a:latin typeface="Arial" charset="0"/>
                </a:rPr>
                <a:t>		    PRON DEM SG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200" dirty="0">
                  <a:solidFill>
                    <a:srgbClr val="00B0F0"/>
                  </a:solidFill>
                  <a:latin typeface="Arial" charset="0"/>
                </a:rPr>
                <a:t>		    CS</a:t>
              </a:r>
            </a:p>
            <a:p>
              <a:pPr marL="342900" indent="-342900">
                <a:lnSpc>
                  <a:spcPct val="5000"/>
                </a:lnSpc>
                <a:spcBef>
                  <a:spcPct val="20000"/>
                </a:spcBef>
              </a:pPr>
              <a:r>
                <a:rPr lang="en-US" sz="2200" dirty="0">
                  <a:latin typeface="Arial" charset="0"/>
                </a:rPr>
                <a:t>		……..</a:t>
              </a:r>
            </a:p>
            <a:p>
              <a:pPr marL="342900" indent="-342900">
                <a:lnSpc>
                  <a:spcPct val="5000"/>
                </a:lnSpc>
                <a:spcBef>
                  <a:spcPct val="20000"/>
                </a:spcBef>
              </a:pPr>
              <a:r>
                <a:rPr lang="en-US" sz="2000" b="1" dirty="0">
                  <a:latin typeface="Arial" charset="0"/>
                </a:rPr>
                <a:t>…….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endParaRPr lang="en-US" sz="2000" b="1" dirty="0">
                <a:latin typeface="Arial" charset="0"/>
              </a:endParaRPr>
            </a:p>
            <a:p>
              <a:pPr marL="342900" indent="-342900">
                <a:spcBef>
                  <a:spcPct val="20000"/>
                </a:spcBef>
              </a:pPr>
              <a:endParaRPr lang="en-US" sz="2000" b="1" dirty="0">
                <a:latin typeface="Arial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648200" y="2590800"/>
            <a:ext cx="4114800" cy="2971800"/>
            <a:chOff x="2928" y="1632"/>
            <a:chExt cx="2592" cy="1872"/>
          </a:xfrm>
        </p:grpSpPr>
        <p:sp>
          <p:nvSpPr>
            <p:cNvPr id="38921" name="Rectangle 5"/>
            <p:cNvSpPr>
              <a:spLocks noChangeArrowheads="1"/>
            </p:cNvSpPr>
            <p:nvPr/>
          </p:nvSpPr>
          <p:spPr bwMode="auto">
            <a:xfrm>
              <a:off x="2928" y="1632"/>
              <a:ext cx="25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 b="1" i="1">
                  <a:solidFill>
                    <a:schemeClr val="accent2"/>
                  </a:solidFill>
                  <a:latin typeface="Comic Sans MS" pitchFamily="66" charset="0"/>
                </a:rPr>
                <a:t>Sample Constraint</a:t>
              </a:r>
            </a:p>
          </p:txBody>
        </p:sp>
        <p:sp>
          <p:nvSpPr>
            <p:cNvPr id="38922" name="Rectangle 9"/>
            <p:cNvSpPr>
              <a:spLocks noChangeArrowheads="1"/>
            </p:cNvSpPr>
            <p:nvPr/>
          </p:nvSpPr>
          <p:spPr bwMode="auto">
            <a:xfrm>
              <a:off x="3168" y="1920"/>
              <a:ext cx="2327" cy="158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200"/>
                <a:t>Example: Adverbial “that” rule</a:t>
              </a:r>
              <a:br>
                <a:rPr lang="en-US" sz="2200"/>
              </a:br>
              <a:r>
                <a:rPr lang="en-US" sz="2200" b="1"/>
                <a:t>Given input</a:t>
              </a:r>
              <a:r>
                <a:rPr lang="en-US" sz="2200"/>
                <a:t>: “that”</a:t>
              </a:r>
              <a:br>
                <a:rPr lang="en-US" sz="2200"/>
              </a:br>
              <a:r>
                <a:rPr lang="en-US" sz="2200" b="1"/>
                <a:t>If</a:t>
              </a:r>
              <a:br>
                <a:rPr lang="en-US" sz="2200" b="1"/>
              </a:br>
              <a:r>
                <a:rPr lang="en-US" sz="2200"/>
                <a:t>	(+1 A/ADV/QUANT)</a:t>
              </a:r>
              <a:br>
                <a:rPr lang="en-US" sz="2200"/>
              </a:br>
              <a:r>
                <a:rPr lang="en-US" sz="2200"/>
                <a:t>	(+2 SENT-LIM)</a:t>
              </a:r>
              <a:br>
                <a:rPr lang="en-US" sz="2200"/>
              </a:br>
              <a:r>
                <a:rPr lang="en-US" sz="2200"/>
                <a:t>	(NOT -1 SVOC/A)</a:t>
              </a:r>
              <a:br>
                <a:rPr lang="en-US" sz="2200"/>
              </a:br>
              <a:r>
                <a:rPr lang="en-US" sz="2200" b="1"/>
                <a:t>Then</a:t>
              </a:r>
              <a:r>
                <a:rPr lang="en-US" sz="2200"/>
                <a:t> eliminate non-ADV tags</a:t>
              </a:r>
              <a:br>
                <a:rPr lang="en-US" sz="2200"/>
              </a:br>
              <a:r>
                <a:rPr lang="en-US" sz="2200" b="1"/>
                <a:t>Else</a:t>
              </a:r>
              <a:r>
                <a:rPr lang="en-US" sz="2200"/>
                <a:t> eliminate ADV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7B8C78E-21BF-411E-B805-6AF1E25042C7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ADC4DF-C794-4704-B9D5-9E93C21922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You still need a big corpus…</a:t>
            </a:r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305800" cy="1981200"/>
          </a:xfrm>
        </p:spPr>
        <p:txBody>
          <a:bodyPr/>
          <a:lstStyle/>
          <a:p>
            <a:pPr eaLnBrk="1" hangingPunct="1"/>
            <a:r>
              <a:rPr lang="en-US" smtClean="0"/>
              <a:t>The biggest one is the Web!</a:t>
            </a: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133600" y="1981200"/>
          <a:ext cx="4495800" cy="909638"/>
        </p:xfrm>
        <a:graphic>
          <a:graphicData uri="http://schemas.openxmlformats.org/presentationml/2006/ole">
            <p:oleObj spid="_x0000_s95234" name="Equation" r:id="rId4" imgW="2070000" imgH="419040" progId="Equation.3">
              <p:embed/>
            </p:oleObj>
          </a:graphicData>
        </a:graphic>
      </p:graphicFrame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Impractical to download every page from the Web to count the ngrams </a:t>
            </a:r>
            <a:r>
              <a:rPr lang="en-US" sz="3200" b="1">
                <a:solidFill>
                  <a:schemeClr val="accent2"/>
                </a:solidFill>
                <a:latin typeface="Comic Sans MS" pitchFamily="66" charset="0"/>
              </a:rPr>
              <a:t>=&gt;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Rely on page counts </a:t>
            </a:r>
            <a:r>
              <a:rPr lang="en-US" sz="2400" b="1">
                <a:latin typeface="Comic Sans MS" pitchFamily="66" charset="0"/>
              </a:rPr>
              <a:t>(which are only </a:t>
            </a:r>
            <a:r>
              <a:rPr lang="en-US" sz="2400" b="1" u="sng">
                <a:latin typeface="Comic Sans MS" pitchFamily="66" charset="0"/>
              </a:rPr>
              <a:t>approximations</a:t>
            </a:r>
            <a:r>
              <a:rPr lang="en-US" sz="2400" b="1">
                <a:latin typeface="Comic Sans MS" pitchFamily="66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1">
                <a:latin typeface="Comic Sans MS" pitchFamily="66" charset="0"/>
              </a:rPr>
              <a:t>Page can contain an ngram multiple times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b="1">
                <a:latin typeface="Comic Sans MS" pitchFamily="66" charset="0"/>
              </a:rPr>
              <a:t>Search Engines round-off their counts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7657" name="Rectangle 7"/>
          <p:cNvSpPr>
            <a:spLocks noChangeArrowheads="1"/>
          </p:cNvSpPr>
          <p:nvPr/>
        </p:nvSpPr>
        <p:spPr bwMode="auto">
          <a:xfrm>
            <a:off x="3810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Such “noise” is tolerable in practice </a:t>
            </a:r>
            <a:r>
              <a:rPr lang="en-US" sz="2800" b="1">
                <a:latin typeface="Comic Sans MS" pitchFamily="66" charset="0"/>
                <a:sym typeface="Wingdings" pitchFamily="2" charset="2"/>
              </a:rPr>
              <a:t></a:t>
            </a:r>
            <a:r>
              <a:rPr lang="en-US" sz="2800" b="1">
                <a:latin typeface="Comic Sans MS" pitchFamily="66" charset="0"/>
              </a:rPr>
              <a:t> </a:t>
            </a:r>
            <a:endParaRPr lang="en-US" sz="2400" b="1">
              <a:latin typeface="Comic Sans MS" pitchFamily="66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4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build="p"/>
      <p:bldP spid="27656" grpId="0"/>
      <p:bldP spid="2765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ED95AA-8A79-489D-A073-C31E6A75E503}" type="datetime1">
              <a:rPr lang="en-US"/>
              <a:pPr/>
              <a:t>1/21/2013</a:t>
            </a:fld>
            <a:endParaRPr lang="en-US"/>
          </a:p>
        </p:txBody>
      </p:sp>
      <p:sp>
        <p:nvSpPr>
          <p:cNvPr id="11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11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BC528-1BDE-4829-A41C-BC0AAB7D613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1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HMM Stochastic Tagging</a:t>
            </a:r>
          </a:p>
        </p:txBody>
      </p:sp>
      <p:sp>
        <p:nvSpPr>
          <p:cNvPr id="11294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Tags</a:t>
            </a:r>
            <a:r>
              <a:rPr lang="en-US" sz="2800" b="1">
                <a:latin typeface="Comic Sans MS" pitchFamily="66" charset="0"/>
              </a:rPr>
              <a:t> corresponds to an HMM</a:t>
            </a:r>
            <a:r>
              <a:rPr lang="en-US" sz="2400" b="1">
                <a:latin typeface="Comic Sans MS" pitchFamily="66" charset="0"/>
              </a:rPr>
              <a:t> </a:t>
            </a:r>
            <a:r>
              <a:rPr lang="en-US" sz="2800" b="1">
                <a:latin typeface="Comic Sans MS" pitchFamily="66" charset="0"/>
              </a:rPr>
              <a:t>states</a:t>
            </a:r>
            <a:endParaRPr lang="en-US" sz="2400" b="1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Words</a:t>
            </a:r>
            <a:r>
              <a:rPr lang="en-US" sz="2800" b="1">
                <a:latin typeface="Comic Sans MS" pitchFamily="66" charset="0"/>
              </a:rPr>
              <a:t> correspond to the HMM alphabet symbols</a:t>
            </a:r>
            <a:r>
              <a:rPr lang="en-US" sz="2400" b="1">
                <a:latin typeface="Comic Sans MS" pitchFamily="66" charset="0"/>
              </a:rPr>
              <a:t>  </a:t>
            </a:r>
          </a:p>
        </p:txBody>
      </p:sp>
      <p:sp>
        <p:nvSpPr>
          <p:cNvPr id="11295" name="Text Box 8"/>
          <p:cNvSpPr txBox="1">
            <a:spLocks noChangeArrowheads="1"/>
          </p:cNvSpPr>
          <p:nvPr/>
        </p:nvSpPr>
        <p:spPr bwMode="auto">
          <a:xfrm>
            <a:off x="0" y="2209800"/>
            <a:ext cx="9372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Tagging:</a:t>
            </a:r>
            <a:r>
              <a:rPr lang="en-US" sz="2800" b="1">
                <a:latin typeface="Comic Sans MS" pitchFamily="66" charset="0"/>
              </a:rPr>
              <a:t> given a sequence of words (observations), find the most likely sequence of tags (states)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545801" name="Rectangle 9"/>
          <p:cNvSpPr>
            <a:spLocks noChangeArrowheads="1"/>
          </p:cNvSpPr>
          <p:nvPr/>
        </p:nvSpPr>
        <p:spPr bwMode="auto">
          <a:xfrm>
            <a:off x="2286000" y="304800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But this is…..!</a:t>
            </a:r>
          </a:p>
        </p:txBody>
      </p:sp>
      <p:sp>
        <p:nvSpPr>
          <p:cNvPr id="545802" name="Text Box 10"/>
          <p:cNvSpPr txBox="1">
            <a:spLocks noChangeArrowheads="1"/>
          </p:cNvSpPr>
          <p:nvPr/>
        </p:nvSpPr>
        <p:spPr bwMode="auto">
          <a:xfrm>
            <a:off x="228600" y="34290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We need:</a:t>
            </a:r>
            <a:r>
              <a:rPr lang="en-US" sz="2800" b="1">
                <a:latin typeface="Comic Sans MS" pitchFamily="66" charset="0"/>
              </a:rPr>
              <a:t> State transition and symbol emission probabilities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11298" name="Text Box 14"/>
          <p:cNvSpPr txBox="1">
            <a:spLocks noChangeArrowheads="1"/>
          </p:cNvSpPr>
          <p:nvPr/>
        </p:nvSpPr>
        <p:spPr bwMode="auto">
          <a:xfrm>
            <a:off x="0" y="4495800"/>
            <a:ext cx="320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1) From hand-tagged corpus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45807" name="Text Box 15"/>
          <p:cNvSpPr txBox="1">
            <a:spLocks noChangeArrowheads="1"/>
          </p:cNvSpPr>
          <p:nvPr/>
        </p:nvSpPr>
        <p:spPr bwMode="auto">
          <a:xfrm>
            <a:off x="0" y="5410200"/>
            <a:ext cx="891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2) No tagged corpus: parameter estimation (forward/backward aka Baum-Welch)</a:t>
            </a:r>
            <a:endParaRPr lang="en-US" sz="24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01" grpId="0"/>
      <p:bldP spid="545802" grpId="0"/>
      <p:bldP spid="11298" grpId="0"/>
      <p:bldP spid="54580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719DB0-8268-4F06-8CD5-67B007B70184}" type="datetime1">
              <a:rPr lang="en-US"/>
              <a:pPr/>
              <a:t>1/21/2013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C0C2EB-2F2D-4FA7-8033-D7F44171C694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eaLnBrk="1" hangingPunct="1"/>
            <a:r>
              <a:rPr lang="en-US" b="1" smtClean="0"/>
              <a:t>Evaluating Taggers</a:t>
            </a:r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848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Accuracy:</a:t>
            </a:r>
            <a:r>
              <a:rPr lang="en-US" sz="2800">
                <a:latin typeface="Comic Sans MS" pitchFamily="66" charset="0"/>
              </a:rPr>
              <a:t> percent correct (most current taggers 96-7%) *test on unseen data!*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Human Celing</a:t>
            </a:r>
            <a:r>
              <a:rPr lang="en-US" sz="3200">
                <a:latin typeface="Comic Sans MS" pitchFamily="66" charset="0"/>
              </a:rPr>
              <a:t>:</a:t>
            </a:r>
            <a:r>
              <a:rPr lang="en-US" sz="2800">
                <a:latin typeface="Comic Sans MS" pitchFamily="66" charset="0"/>
              </a:rPr>
              <a:t> agreement rate of humans on classification </a:t>
            </a:r>
            <a:r>
              <a:rPr lang="en-US" sz="2800" b="1">
                <a:latin typeface="Comic Sans MS" pitchFamily="66" charset="0"/>
              </a:rPr>
              <a:t>(96-7%)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Unigram baseline</a:t>
            </a:r>
            <a:r>
              <a:rPr lang="en-US" sz="3200">
                <a:latin typeface="Comic Sans MS" pitchFamily="66" charset="0"/>
              </a:rPr>
              <a:t>:</a:t>
            </a:r>
            <a:r>
              <a:rPr lang="en-US" sz="2800">
                <a:latin typeface="Comic Sans MS" pitchFamily="66" charset="0"/>
              </a:rPr>
              <a:t> assign each token to the class it occurred in most frequently in the training set (race -&gt; NN). (91%)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What is causing the errors</a:t>
            </a:r>
            <a:r>
              <a:rPr lang="en-US" sz="3200">
                <a:latin typeface="Comic Sans MS" pitchFamily="66" charset="0"/>
              </a:rPr>
              <a:t>?</a:t>
            </a:r>
            <a:r>
              <a:rPr lang="en-US" sz="2800">
                <a:latin typeface="Comic Sans MS" pitchFamily="66" charset="0"/>
              </a:rPr>
              <a:t>  Build a confusion matrix…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FDBFA18-CDE0-496C-8F3D-3F7907796913}" type="datetime1">
              <a:rPr lang="en-US">
                <a:solidFill>
                  <a:srgbClr val="000000"/>
                </a:solidFill>
              </a:rPr>
              <a:pPr/>
              <a:t>1/21/2013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CPSC503 Winter 2009</a:t>
            </a:r>
          </a:p>
        </p:txBody>
      </p:sp>
      <p:sp>
        <p:nvSpPr>
          <p:cNvPr id="4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DB940F-D694-4114-8447-D3D3CCE57523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Confusion matrix</a:t>
            </a:r>
          </a:p>
        </p:txBody>
      </p:sp>
      <p:sp>
        <p:nvSpPr>
          <p:cNvPr id="4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Precision</a:t>
            </a:r>
            <a:r>
              <a:rPr lang="en-US" sz="2000" smtClean="0"/>
              <a:t> ?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Recall ?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4135" name="Picture 5" descr="pos-confus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371600"/>
            <a:ext cx="71247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57400" y="1676400"/>
            <a:ext cx="6248400" cy="27432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ED68C85-C283-4BDA-9608-4FAD5B3FB8F6}" type="datetime1">
              <a:rPr lang="en-US">
                <a:solidFill>
                  <a:srgbClr val="000000"/>
                </a:solidFill>
              </a:rPr>
              <a:pPr/>
              <a:t>1/21/2013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CPSC503 Winter 2009</a:t>
            </a:r>
          </a:p>
        </p:txBody>
      </p:sp>
      <p:sp>
        <p:nvSpPr>
          <p:cNvPr id="51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312BDC-49F6-4317-8CB8-D897E4469F46}" type="slidenum">
              <a:rPr lang="en-US" smtClean="0">
                <a:solidFill>
                  <a:srgbClr val="000000"/>
                </a:solidFill>
              </a:rPr>
              <a:pPr/>
              <a:t>43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Error Analysis (textbook)</a:t>
            </a:r>
          </a:p>
        </p:txBody>
      </p:sp>
      <p:sp>
        <p:nvSpPr>
          <p:cNvPr id="51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Look at a confusion matrix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See what errors are causing problems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Noun (NN) vs ProperNoun (NNP) vs Adj (JJ)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Past tense (VBD) vs Past Participle (VBN)</a:t>
            </a:r>
          </a:p>
        </p:txBody>
      </p:sp>
      <p:pic>
        <p:nvPicPr>
          <p:cNvPr id="5144" name="Picture 5" descr="pos-confus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371600"/>
            <a:ext cx="71247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r>
              <a:rPr lang="en-CA" dirty="0" smtClean="0"/>
              <a:t>POS tagging state of the art + tools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419600"/>
          </a:xfrm>
        </p:spPr>
        <p:txBody>
          <a:bodyPr/>
          <a:lstStyle/>
          <a:p>
            <a:r>
              <a:rPr lang="en-CA" dirty="0" smtClean="0"/>
              <a:t>Stanford Tagger: Maximum entropy </a:t>
            </a:r>
            <a:r>
              <a:rPr lang="en-CA" dirty="0" smtClean="0">
                <a:solidFill>
                  <a:srgbClr val="00B050"/>
                </a:solidFill>
              </a:rPr>
              <a:t>cyclic dependency network</a:t>
            </a:r>
            <a:r>
              <a:rPr lang="en-CA" dirty="0" smtClean="0"/>
              <a:t> - </a:t>
            </a:r>
            <a:r>
              <a:rPr lang="en-CA" dirty="0" smtClean="0">
                <a:solidFill>
                  <a:srgbClr val="00B0F0"/>
                </a:solidFill>
              </a:rPr>
              <a:t>Java</a:t>
            </a:r>
          </a:p>
          <a:p>
            <a:r>
              <a:rPr lang="en-CA" sz="1800" dirty="0" err="1" smtClean="0">
                <a:solidFill>
                  <a:schemeClr val="tx2"/>
                </a:solidFill>
              </a:rPr>
              <a:t>Toutanova</a:t>
            </a:r>
            <a:r>
              <a:rPr lang="en-CA" sz="1800" dirty="0" smtClean="0">
                <a:solidFill>
                  <a:schemeClr val="tx2"/>
                </a:solidFill>
              </a:rPr>
              <a:t> and Manning. 2000. Enriching the Knowledge Sources Used in a Maximum Entropy Part-of-Speech Tagger </a:t>
            </a:r>
            <a:r>
              <a:rPr lang="en-CA" sz="1800" i="1" dirty="0" smtClean="0">
                <a:solidFill>
                  <a:schemeClr val="tx2"/>
                </a:solidFill>
              </a:rPr>
              <a:t>(EMNLP/VLC-2000)</a:t>
            </a:r>
            <a:r>
              <a:rPr lang="en-CA" sz="1800" dirty="0" smtClean="0">
                <a:solidFill>
                  <a:schemeClr val="tx2"/>
                </a:solidFill>
              </a:rPr>
              <a:t>, </a:t>
            </a:r>
          </a:p>
          <a:p>
            <a:r>
              <a:rPr lang="en-CA" sz="1800" dirty="0" err="1" smtClean="0">
                <a:solidFill>
                  <a:schemeClr val="tx2"/>
                </a:solidFill>
              </a:rPr>
              <a:t>Toutanova</a:t>
            </a:r>
            <a:r>
              <a:rPr lang="en-CA" sz="1800" dirty="0" smtClean="0">
                <a:solidFill>
                  <a:schemeClr val="tx2"/>
                </a:solidFill>
              </a:rPr>
              <a:t>, Klein, Manning, and Singer. 2003. Feature-Rich Part-of-Speech </a:t>
            </a:r>
            <a:r>
              <a:rPr lang="en-CA" sz="1800" dirty="0" err="1" smtClean="0">
                <a:solidFill>
                  <a:schemeClr val="tx2"/>
                </a:solidFill>
              </a:rPr>
              <a:t>Tagggging</a:t>
            </a:r>
            <a:r>
              <a:rPr lang="en-CA" sz="1800" dirty="0" smtClean="0">
                <a:solidFill>
                  <a:schemeClr val="tx2"/>
                </a:solidFill>
              </a:rPr>
              <a:t> with a Cyclic Dependency Network. </a:t>
            </a:r>
            <a:r>
              <a:rPr lang="en-CA" sz="1800" i="1" dirty="0" smtClean="0">
                <a:solidFill>
                  <a:schemeClr val="tx2"/>
                </a:solidFill>
              </a:rPr>
              <a:t>HLT-NAACL 2003</a:t>
            </a:r>
            <a:r>
              <a:rPr lang="en-CA" sz="1800" dirty="0" smtClean="0">
                <a:solidFill>
                  <a:schemeClr val="tx2"/>
                </a:solidFill>
              </a:rPr>
              <a:t>,</a:t>
            </a:r>
          </a:p>
          <a:p>
            <a:r>
              <a:rPr lang="en-CA" dirty="0" smtClean="0"/>
              <a:t> </a:t>
            </a:r>
            <a:r>
              <a:rPr lang="en-CA" dirty="0" smtClean="0">
                <a:solidFill>
                  <a:srgbClr val="00B0F0"/>
                </a:solidFill>
              </a:rPr>
              <a:t>Python</a:t>
            </a:r>
          </a:p>
          <a:p>
            <a:pPr lvl="1"/>
            <a:r>
              <a:rPr lang="en-CA" sz="2000" dirty="0" smtClean="0"/>
              <a:t>Anders. 2011. </a:t>
            </a:r>
            <a:r>
              <a:rPr lang="en-CA" dirty="0" smtClean="0">
                <a:solidFill>
                  <a:srgbClr val="00B050"/>
                </a:solidFill>
              </a:rPr>
              <a:t>Semi-supervised</a:t>
            </a:r>
            <a:r>
              <a:rPr lang="en-CA" dirty="0" smtClean="0"/>
              <a:t> condensed nearest </a:t>
            </a:r>
            <a:r>
              <a:rPr lang="en-CA" dirty="0" smtClean="0"/>
              <a:t>neighbour </a:t>
            </a:r>
            <a:r>
              <a:rPr lang="en-CA" dirty="0" smtClean="0"/>
              <a:t>for part-of-speech tagging.</a:t>
            </a:r>
            <a:r>
              <a:rPr lang="en-CA" sz="2000" dirty="0" smtClean="0"/>
              <a:t> (ACL-HLT).</a:t>
            </a:r>
            <a:endParaRPr lang="en-CA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A0F304-6BEC-49BF-AEE7-CA18D8E8A2BF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B9CD0-E0DB-4F4D-ABA6-F9F143B4122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5159E3-4671-4A25-A0CF-B20FBD037291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EC7F3D-9709-4538-9970-550E149CF6D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Knowledge-Formalisms Map</a:t>
            </a:r>
            <a:br>
              <a:rPr lang="en-US" dirty="0" smtClean="0"/>
            </a:br>
            <a:r>
              <a:rPr lang="en-US" sz="2800" dirty="0" smtClean="0">
                <a:solidFill>
                  <a:srgbClr val="FF9933"/>
                </a:solidFill>
              </a:rPr>
              <a:t>(next </a:t>
            </a:r>
            <a:r>
              <a:rPr lang="en-US" sz="2800" dirty="0" smtClean="0">
                <a:solidFill>
                  <a:srgbClr val="FF9933"/>
                </a:solidFill>
              </a:rPr>
              <a:t>two-three </a:t>
            </a:r>
            <a:r>
              <a:rPr lang="en-US" sz="2800" dirty="0" smtClean="0">
                <a:solidFill>
                  <a:srgbClr val="FF9933"/>
                </a:solidFill>
              </a:rPr>
              <a:t>lectures)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0088" y="4554538"/>
            <a:ext cx="32766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3956050" y="3406775"/>
            <a:ext cx="5181600" cy="9652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(e.g., </a:t>
            </a:r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(Prob.)</a:t>
            </a:r>
            <a:r>
              <a:rPr lang="en-US" sz="2000" b="1">
                <a:latin typeface="Comic Sans MS" pitchFamily="66" charset="0"/>
              </a:rPr>
              <a:t> Context-Free Grammars)</a:t>
            </a:r>
          </a:p>
        </p:txBody>
      </p:sp>
      <p:sp>
        <p:nvSpPr>
          <p:cNvPr id="41992" name="Rectangle 5"/>
          <p:cNvSpPr>
            <a:spLocks noChangeArrowheads="1"/>
          </p:cNvSpPr>
          <p:nvPr/>
        </p:nvSpPr>
        <p:spPr bwMode="auto">
          <a:xfrm>
            <a:off x="4114800" y="1752600"/>
            <a:ext cx="4876800" cy="1371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(Finite State Automata,Finite State Transducers,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Markov Models</a:t>
            </a:r>
            <a:r>
              <a:rPr lang="en-US" sz="2000" b="1">
                <a:latin typeface="Comic Sans MS" pitchFamily="66" charset="0"/>
              </a:rPr>
              <a:t>)</a:t>
            </a:r>
          </a:p>
        </p:txBody>
      </p:sp>
      <p:sp>
        <p:nvSpPr>
          <p:cNvPr id="41993" name="Line 6"/>
          <p:cNvSpPr>
            <a:spLocks noChangeShapeType="1"/>
          </p:cNvSpPr>
          <p:nvPr/>
        </p:nvSpPr>
        <p:spPr bwMode="auto">
          <a:xfrm flipH="1" flipV="1">
            <a:off x="2514600" y="2209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1994" name="Rectangle 7"/>
          <p:cNvSpPr>
            <a:spLocks noChangeArrowheads="1"/>
          </p:cNvSpPr>
          <p:nvPr/>
        </p:nvSpPr>
        <p:spPr bwMode="auto">
          <a:xfrm>
            <a:off x="53340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41995" name="Rectangle 8"/>
          <p:cNvSpPr>
            <a:spLocks noChangeArrowheads="1"/>
          </p:cNvSpPr>
          <p:nvPr/>
        </p:nvSpPr>
        <p:spPr bwMode="auto">
          <a:xfrm>
            <a:off x="685800" y="2819400"/>
            <a:ext cx="1371600" cy="533400"/>
          </a:xfrm>
          <a:prstGeom prst="rect">
            <a:avLst/>
          </a:prstGeom>
          <a:solidFill>
            <a:srgbClr val="CCFFFF"/>
          </a:solidFill>
          <a:ln w="5715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41996" name="Rectangle 9"/>
          <p:cNvSpPr>
            <a:spLocks noChangeArrowheads="1"/>
          </p:cNvSpPr>
          <p:nvPr/>
        </p:nvSpPr>
        <p:spPr bwMode="auto">
          <a:xfrm>
            <a:off x="53340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41997" name="Rectangle 10"/>
          <p:cNvSpPr>
            <a:spLocks noChangeArrowheads="1"/>
          </p:cNvSpPr>
          <p:nvPr/>
        </p:nvSpPr>
        <p:spPr bwMode="auto">
          <a:xfrm>
            <a:off x="53340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41998" name="Line 11"/>
          <p:cNvSpPr>
            <a:spLocks noChangeShapeType="1"/>
          </p:cNvSpPr>
          <p:nvPr/>
        </p:nvSpPr>
        <p:spPr bwMode="auto">
          <a:xfrm flipH="1" flipV="1">
            <a:off x="2057400" y="3124200"/>
            <a:ext cx="1905000" cy="685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1999" name="Line 12"/>
          <p:cNvSpPr>
            <a:spLocks noChangeShapeType="1"/>
          </p:cNvSpPr>
          <p:nvPr/>
        </p:nvSpPr>
        <p:spPr bwMode="auto">
          <a:xfrm flipH="1" flipV="1">
            <a:off x="2209800" y="4038600"/>
            <a:ext cx="2286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00" name="Line 13"/>
          <p:cNvSpPr>
            <a:spLocks noChangeShapeType="1"/>
          </p:cNvSpPr>
          <p:nvPr/>
        </p:nvSpPr>
        <p:spPr bwMode="auto">
          <a:xfrm flipH="1">
            <a:off x="2743200" y="48768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01" name="Line 14"/>
          <p:cNvSpPr>
            <a:spLocks noChangeShapeType="1"/>
          </p:cNvSpPr>
          <p:nvPr/>
        </p:nvSpPr>
        <p:spPr bwMode="auto">
          <a:xfrm flipH="1">
            <a:off x="2209800" y="22860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02" name="Line 15"/>
          <p:cNvSpPr>
            <a:spLocks noChangeShapeType="1"/>
          </p:cNvSpPr>
          <p:nvPr/>
        </p:nvSpPr>
        <p:spPr bwMode="auto">
          <a:xfrm flipH="1">
            <a:off x="2743200" y="22860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03" name="Line 16"/>
          <p:cNvSpPr>
            <a:spLocks noChangeShapeType="1"/>
          </p:cNvSpPr>
          <p:nvPr/>
        </p:nvSpPr>
        <p:spPr bwMode="auto">
          <a:xfrm flipH="1">
            <a:off x="22098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 flipH="1">
            <a:off x="2667000" y="4038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05" name="Rectangle 18"/>
          <p:cNvSpPr>
            <a:spLocks noChangeArrowheads="1"/>
          </p:cNvSpPr>
          <p:nvPr/>
        </p:nvSpPr>
        <p:spPr bwMode="auto">
          <a:xfrm>
            <a:off x="4862513" y="5694363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</p:txBody>
      </p:sp>
      <p:sp>
        <p:nvSpPr>
          <p:cNvPr id="42006" name="Line 19"/>
          <p:cNvSpPr>
            <a:spLocks noChangeShapeType="1"/>
          </p:cNvSpPr>
          <p:nvPr/>
        </p:nvSpPr>
        <p:spPr bwMode="auto">
          <a:xfrm flipH="1" flipV="1">
            <a:off x="2743200" y="54864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07" name="Line 20"/>
          <p:cNvSpPr>
            <a:spLocks noChangeShapeType="1"/>
          </p:cNvSpPr>
          <p:nvPr/>
        </p:nvSpPr>
        <p:spPr bwMode="auto">
          <a:xfrm flipH="1">
            <a:off x="2057400" y="22860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2B665B8-BA40-4B16-BA3B-BF11F216722C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9D7843-2E11-4D2F-98D7-DCED3B381D1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Time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Read Chapter 12 (syntax &amp; Context Free Grammars)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190B0-6B08-41CD-AEC0-DBE584D72FCE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4D2D1-DAF3-4C49-979A-871AEA650B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579120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en-CA" sz="2000" dirty="0" smtClean="0"/>
              <a:t>(character) Unigram </a:t>
            </a:r>
            <a:r>
              <a:rPr lang="en-CA" sz="2000" dirty="0" smtClean="0"/>
              <a:t>and bigram </a:t>
            </a:r>
            <a:r>
              <a:rPr lang="en-CA" sz="2000" dirty="0" smtClean="0"/>
              <a:t>counts </a:t>
            </a:r>
            <a:r>
              <a:rPr lang="en-CA" sz="2000" dirty="0" smtClean="0"/>
              <a:t>from “the Origin of Species”</a:t>
            </a:r>
          </a:p>
          <a:p>
            <a:r>
              <a:rPr lang="en-CA" sz="2000" dirty="0" smtClean="0"/>
              <a:t>K Murphy 2011, based on (MacKay 2003)</a:t>
            </a:r>
          </a:p>
        </p:txBody>
      </p:sp>
      <p:pic>
        <p:nvPicPr>
          <p:cNvPr id="2160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74485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190B0-6B08-41CD-AEC0-DBE584D72FCE}" type="datetime1">
              <a:rPr lang="en-US" smtClean="0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4D2D1-DAF3-4C49-979A-871AEA650BB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17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7005" y="1228299"/>
            <a:ext cx="947387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194608-8BA6-41BA-BB36-D583354BF87A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63B54-9F1F-4F70-80CC-674520B7E90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Model Evaluation: Goal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077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You may want to compare: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kern="0" dirty="0">
                <a:latin typeface="+mn-lt"/>
              </a:rPr>
              <a:t>2-grams with 3-grams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kern="0" dirty="0">
                <a:latin typeface="+mn-lt"/>
              </a:rPr>
              <a:t>two different smoothing techniques (given the same n-grams)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33400" y="32766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kern="0" dirty="0">
                <a:solidFill>
                  <a:schemeClr val="accent2"/>
                </a:solidFill>
                <a:latin typeface="+mn-lt"/>
              </a:rPr>
              <a:t>On a given corpus… </a:t>
            </a:r>
            <a:endParaRPr lang="en-US" sz="28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00800"/>
            <a:ext cx="1905000" cy="457200"/>
          </a:xfrm>
          <a:noFill/>
        </p:spPr>
        <p:txBody>
          <a:bodyPr/>
          <a:lstStyle/>
          <a:p>
            <a:fld id="{7152AAFB-52BD-44A1-A0FF-B6AC540B7D7F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  <a:noFill/>
        </p:spPr>
        <p:txBody>
          <a:bodyPr/>
          <a:lstStyle/>
          <a:p>
            <a:fld id="{4F5A5EAE-E8A7-4590-B763-B03D39C6216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Model Evaluation: Key Ideas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3581400" y="1066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Corpus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228600" y="2362200"/>
            <a:ext cx="2895600" cy="685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Training Set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5562600" y="2438400"/>
            <a:ext cx="2362200" cy="685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Testing set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059" name="Line 6"/>
          <p:cNvSpPr>
            <a:spLocks noChangeShapeType="1"/>
          </p:cNvSpPr>
          <p:nvPr/>
        </p:nvSpPr>
        <p:spPr bwMode="auto">
          <a:xfrm flipH="1">
            <a:off x="2743200" y="1828800"/>
            <a:ext cx="1828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>
            <a:off x="4800600" y="18288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61" name="Rectangle 8"/>
          <p:cNvSpPr>
            <a:spLocks noChangeArrowheads="1"/>
          </p:cNvSpPr>
          <p:nvPr/>
        </p:nvSpPr>
        <p:spPr bwMode="auto">
          <a:xfrm>
            <a:off x="3962400" y="20574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rgbClr val="008000"/>
                </a:solidFill>
                <a:latin typeface="Comic Sans MS" pitchFamily="66" charset="0"/>
              </a:rPr>
              <a:t>A</a:t>
            </a:r>
            <a:r>
              <a:rPr lang="en-US" sz="2800" i="1">
                <a:latin typeface="Comic Sans MS" pitchFamily="66" charset="0"/>
              </a:rPr>
              <a:t>:</a:t>
            </a:r>
            <a:r>
              <a:rPr lang="en-US" sz="2800" i="1" u="sng">
                <a:latin typeface="Comic Sans MS" pitchFamily="66" charset="0"/>
              </a:rPr>
              <a:t>split</a:t>
            </a:r>
          </a:p>
        </p:txBody>
      </p:sp>
      <p:sp>
        <p:nvSpPr>
          <p:cNvPr id="2062" name="Rectangle 9"/>
          <p:cNvSpPr>
            <a:spLocks noChangeArrowheads="1"/>
          </p:cNvSpPr>
          <p:nvPr/>
        </p:nvSpPr>
        <p:spPr bwMode="auto">
          <a:xfrm>
            <a:off x="0" y="34290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lang="en-US" sz="2800" i="1">
                <a:latin typeface="Comic Sans MS" pitchFamily="66" charset="0"/>
              </a:rPr>
              <a:t>:</a:t>
            </a:r>
            <a:r>
              <a:rPr lang="en-US" sz="2800" i="1" u="sng">
                <a:latin typeface="Comic Sans MS" pitchFamily="66" charset="0"/>
              </a:rPr>
              <a:t> train models</a:t>
            </a:r>
          </a:p>
        </p:txBody>
      </p:sp>
      <p:sp>
        <p:nvSpPr>
          <p:cNvPr id="2063" name="Rectangle 10"/>
          <p:cNvSpPr>
            <a:spLocks noChangeArrowheads="1"/>
          </p:cNvSpPr>
          <p:nvPr/>
        </p:nvSpPr>
        <p:spPr bwMode="auto">
          <a:xfrm>
            <a:off x="2667000" y="4343400"/>
            <a:ext cx="3657600" cy="685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Models: Q</a:t>
            </a:r>
            <a:r>
              <a:rPr lang="en-US" sz="3200" baseline="-25000">
                <a:solidFill>
                  <a:schemeClr val="accent2"/>
                </a:solidFill>
                <a:latin typeface="Comic Sans MS" pitchFamily="66" charset="0"/>
              </a:rPr>
              <a:t>1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 and Q</a:t>
            </a:r>
            <a:r>
              <a:rPr lang="en-US" sz="2800" baseline="-25000">
                <a:solidFill>
                  <a:schemeClr val="accent2"/>
                </a:solidFill>
                <a:latin typeface="Comic Sans MS" pitchFamily="66" charset="0"/>
              </a:rPr>
              <a:t>2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064" name="Line 11"/>
          <p:cNvSpPr>
            <a:spLocks noChangeShapeType="1"/>
          </p:cNvSpPr>
          <p:nvPr/>
        </p:nvSpPr>
        <p:spPr bwMode="auto">
          <a:xfrm>
            <a:off x="1828800" y="3048000"/>
            <a:ext cx="2133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65" name="Rectangle 12"/>
          <p:cNvSpPr>
            <a:spLocks noChangeArrowheads="1"/>
          </p:cNvSpPr>
          <p:nvPr/>
        </p:nvSpPr>
        <p:spPr bwMode="auto">
          <a:xfrm>
            <a:off x="5943600" y="35052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rgbClr val="008000"/>
                </a:solidFill>
                <a:latin typeface="Comic Sans MS" pitchFamily="66" charset="0"/>
              </a:rPr>
              <a:t>C</a:t>
            </a:r>
            <a:r>
              <a:rPr lang="en-US" sz="2800" i="1">
                <a:latin typeface="Comic Sans MS" pitchFamily="66" charset="0"/>
              </a:rPr>
              <a:t>:</a:t>
            </a:r>
            <a:r>
              <a:rPr lang="en-US" sz="2800" i="1" u="sng">
                <a:latin typeface="Comic Sans MS" pitchFamily="66" charset="0"/>
              </a:rPr>
              <a:t>Apply models</a:t>
            </a:r>
            <a:endParaRPr lang="en-US" sz="2800" i="1">
              <a:latin typeface="Comic Sans MS" pitchFamily="66" charset="0"/>
            </a:endParaRPr>
          </a:p>
        </p:txBody>
      </p:sp>
      <p:sp>
        <p:nvSpPr>
          <p:cNvPr id="2066" name="Line 13"/>
          <p:cNvSpPr>
            <a:spLocks noChangeShapeType="1"/>
          </p:cNvSpPr>
          <p:nvPr/>
        </p:nvSpPr>
        <p:spPr bwMode="auto">
          <a:xfrm flipV="1">
            <a:off x="4876800" y="3124200"/>
            <a:ext cx="2133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67" name="Rectangle 14"/>
          <p:cNvSpPr>
            <a:spLocks noChangeArrowheads="1"/>
          </p:cNvSpPr>
          <p:nvPr/>
        </p:nvSpPr>
        <p:spPr bwMode="auto">
          <a:xfrm>
            <a:off x="152400" y="3962400"/>
            <a:ext cx="426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counting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frequencies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smoothing</a:t>
            </a:r>
          </a:p>
        </p:txBody>
      </p:sp>
      <p:sp>
        <p:nvSpPr>
          <p:cNvPr id="2068" name="Rectangle 15"/>
          <p:cNvSpPr>
            <a:spLocks noChangeArrowheads="1"/>
          </p:cNvSpPr>
          <p:nvPr/>
        </p:nvSpPr>
        <p:spPr bwMode="auto">
          <a:xfrm>
            <a:off x="6172200" y="39624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Compare results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8001000" y="2514600"/>
          <a:ext cx="534988" cy="534988"/>
        </p:xfrm>
        <a:graphic>
          <a:graphicData uri="http://schemas.openxmlformats.org/presentationml/2006/ole">
            <p:oleObj spid="_x0000_s2050" name="Equation" r:id="rId4" imgW="228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00800"/>
            <a:ext cx="1905000" cy="457200"/>
          </a:xfrm>
          <a:noFill/>
        </p:spPr>
        <p:txBody>
          <a:bodyPr/>
          <a:lstStyle/>
          <a:p>
            <a:fld id="{7152AAFB-52BD-44A1-A0FF-B6AC540B7D7F}" type="datetime1">
              <a:rPr lang="en-US" smtClean="0"/>
              <a:pPr/>
              <a:t>1/18/2013</a:t>
            </a:fld>
            <a:endParaRPr lang="en-US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  <a:noFill/>
        </p:spPr>
        <p:txBody>
          <a:bodyPr/>
          <a:lstStyle/>
          <a:p>
            <a:fld id="{4F5A5EAE-E8A7-4590-B763-B03D39C6216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On what metric would you compare </a:t>
            </a:r>
            <a:r>
              <a:rPr lang="en-US" dirty="0" smtClean="0">
                <a:latin typeface="Comic Sans MS" pitchFamily="66" charset="0"/>
              </a:rPr>
              <a:t>Q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smtClean="0">
                <a:latin typeface="Comic Sans MS" pitchFamily="66" charset="0"/>
              </a:rPr>
              <a:t>Q</a:t>
            </a:r>
            <a:r>
              <a:rPr lang="en-US" sz="3600" baseline="-25000" dirty="0" smtClean="0">
                <a:latin typeface="Comic Sans MS" pitchFamily="66" charset="0"/>
              </a:rPr>
              <a:t>2 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32 Template">
  <a:themeElements>
    <a:clrScheme name="5832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832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832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32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5832 Template</Template>
  <TotalTime>45513</TotalTime>
  <Words>4205</Words>
  <Application>Microsoft Office PowerPoint</Application>
  <PresentationFormat>On-screen Show (4:3)</PresentationFormat>
  <Paragraphs>925</Paragraphs>
  <Slides>46</Slides>
  <Notes>44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5832 Template</vt:lpstr>
      <vt:lpstr>Equation</vt:lpstr>
      <vt:lpstr>Microsoft Equation 3.0</vt:lpstr>
      <vt:lpstr>Formel</vt:lpstr>
      <vt:lpstr>CPSC 503 Computational Linguistics</vt:lpstr>
      <vt:lpstr>Today Jan 22</vt:lpstr>
      <vt:lpstr>Impossible to estimate!</vt:lpstr>
      <vt:lpstr>You still need a big corpus…</vt:lpstr>
      <vt:lpstr>Slide 5</vt:lpstr>
      <vt:lpstr>Slide 6</vt:lpstr>
      <vt:lpstr>Model Evaluation: Goal</vt:lpstr>
      <vt:lpstr>Model Evaluation: Key Ideas</vt:lpstr>
      <vt:lpstr>On what metric would you compare Q1 and Q2 ?</vt:lpstr>
      <vt:lpstr>Entropy</vt:lpstr>
      <vt:lpstr>Model Evaluation</vt:lpstr>
      <vt:lpstr>Entropy of</vt:lpstr>
      <vt:lpstr>Cross-Entropy</vt:lpstr>
      <vt:lpstr>Model Evaluation: In practice</vt:lpstr>
      <vt:lpstr>k-fold cross validation and t-test</vt:lpstr>
      <vt:lpstr>Today Jan 22</vt:lpstr>
      <vt:lpstr>Example of a Markov Chain</vt:lpstr>
      <vt:lpstr>Markov-Chain</vt:lpstr>
      <vt:lpstr>Markov Assumptions</vt:lpstr>
      <vt:lpstr>Markov-Chain</vt:lpstr>
      <vt:lpstr>Knowledge-Formalisms Map</vt:lpstr>
      <vt:lpstr>HMMs (and MEMM) intro</vt:lpstr>
      <vt:lpstr>Hidden Markov Model (State Emission)</vt:lpstr>
      <vt:lpstr>Hidden  Markov Model</vt:lpstr>
      <vt:lpstr>Three fundamental questions for HMMs</vt:lpstr>
      <vt:lpstr>Computing the probability of an observation sequence O= o1 ... oT </vt:lpstr>
      <vt:lpstr>Decoding Example</vt:lpstr>
      <vt:lpstr>The forward procedure</vt:lpstr>
      <vt:lpstr>Three fundamental questions for HMMs</vt:lpstr>
      <vt:lpstr>Today Jan 22</vt:lpstr>
      <vt:lpstr>Parts of Speech Tagging: What</vt:lpstr>
      <vt:lpstr>Parts of Speech Tagging: Why?</vt:lpstr>
      <vt:lpstr>Parts of Speech</vt:lpstr>
      <vt:lpstr>Parts of Speech</vt:lpstr>
      <vt:lpstr>PoS Distribution</vt:lpstr>
      <vt:lpstr>Sets of Parts of Speech:Tagsets</vt:lpstr>
      <vt:lpstr>PoS Tagging</vt:lpstr>
      <vt:lpstr>Tagger Types</vt:lpstr>
      <vt:lpstr>Rule-Based (ENGTWOL ‘95)</vt:lpstr>
      <vt:lpstr>HMM Stochastic Tagging</vt:lpstr>
      <vt:lpstr>Evaluating Taggers</vt:lpstr>
      <vt:lpstr>Confusion matrix</vt:lpstr>
      <vt:lpstr>Error Analysis (textbook)</vt:lpstr>
      <vt:lpstr>POS tagging state of the art + tools</vt:lpstr>
      <vt:lpstr>Knowledge-Formalisms Map (next two-three lectures)</vt:lpstr>
      <vt:lpstr>Next Time</vt:lpstr>
    </vt:vector>
  </TitlesOfParts>
  <Company>University of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5832 Natural Language Processing</dc:title>
  <dc:creator>Jim Martin</dc:creator>
  <cp:lastModifiedBy>carenini</cp:lastModifiedBy>
  <cp:revision>348</cp:revision>
  <dcterms:created xsi:type="dcterms:W3CDTF">2003-01-21T20:11:16Z</dcterms:created>
  <dcterms:modified xsi:type="dcterms:W3CDTF">2013-01-22T16:46:08Z</dcterms:modified>
</cp:coreProperties>
</file>