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93" r:id="rId2"/>
    <p:sldId id="294"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21" r:id="rId18"/>
    <p:sldId id="295" r:id="rId19"/>
    <p:sldId id="304" r:id="rId20"/>
    <p:sldId id="297" r:id="rId21"/>
    <p:sldId id="262" r:id="rId22"/>
    <p:sldId id="277" r:id="rId23"/>
    <p:sldId id="279" r:id="rId24"/>
    <p:sldId id="325" r:id="rId25"/>
    <p:sldId id="298" r:id="rId26"/>
    <p:sldId id="299" r:id="rId27"/>
    <p:sldId id="300" r:id="rId28"/>
    <p:sldId id="309" r:id="rId29"/>
    <p:sldId id="291" r:id="rId30"/>
    <p:sldId id="329" r:id="rId31"/>
    <p:sldId id="292" r:id="rId32"/>
    <p:sldId id="290" r:id="rId33"/>
    <p:sldId id="303" r:id="rId34"/>
    <p:sldId id="305" r:id="rId35"/>
    <p:sldId id="307" r:id="rId36"/>
    <p:sldId id="308" r:id="rId37"/>
    <p:sldId id="312" r:id="rId38"/>
    <p:sldId id="346" r:id="rId39"/>
    <p:sldId id="326" r:id="rId40"/>
    <p:sldId id="344" r:id="rId41"/>
    <p:sldId id="301" r:id="rId42"/>
    <p:sldId id="310" r:id="rId43"/>
    <p:sldId id="311" r:id="rId44"/>
    <p:sldId id="323" r:id="rId45"/>
    <p:sldId id="324" r:id="rId46"/>
    <p:sldId id="345" r:id="rId47"/>
    <p:sldId id="313" r:id="rId48"/>
    <p:sldId id="259" r:id="rId49"/>
  </p:sldIdLst>
  <p:sldSz cx="9144000" cy="6858000" type="screen4x3"/>
  <p:notesSz cx="6985000" cy="92710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8766" autoAdjust="0"/>
  </p:normalViewPr>
  <p:slideViewPr>
    <p:cSldViewPr>
      <p:cViewPr>
        <p:scale>
          <a:sx n="75" d="100"/>
          <a:sy n="75" d="100"/>
        </p:scale>
        <p:origin x="-1020" y="54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9" d="100"/>
        <a:sy n="79" d="100"/>
      </p:scale>
      <p:origin x="0" y="0"/>
    </p:cViewPr>
  </p:sorterViewPr>
  <p:notesViewPr>
    <p:cSldViewPr>
      <p:cViewPr varScale="1">
        <p:scale>
          <a:sx n="54" d="100"/>
          <a:sy n="54" d="100"/>
        </p:scale>
        <p:origin x="-1878" y="-90"/>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9.wmf"/><Relationship Id="rId1" Type="http://schemas.openxmlformats.org/officeDocument/2006/relationships/image" Target="../media/image10.wmf"/><Relationship Id="rId5" Type="http://schemas.openxmlformats.org/officeDocument/2006/relationships/image" Target="../media/image13.wmf"/><Relationship Id="rId4" Type="http://schemas.openxmlformats.org/officeDocument/2006/relationships/image" Target="../media/image1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defTabSz="928688">
              <a:defRPr sz="1200"/>
            </a:lvl1pPr>
          </a:lstStyle>
          <a:p>
            <a:pPr>
              <a:defRPr/>
            </a:pPr>
            <a:endParaRPr lang="en-US"/>
          </a:p>
        </p:txBody>
      </p:sp>
      <p:sp>
        <p:nvSpPr>
          <p:cNvPr id="138243"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algn="r" defTabSz="928688">
              <a:defRPr sz="1200"/>
            </a:lvl1pPr>
          </a:lstStyle>
          <a:p>
            <a:pPr>
              <a:defRPr/>
            </a:pPr>
            <a:endParaRPr lang="en-US"/>
          </a:p>
        </p:txBody>
      </p:sp>
      <p:sp>
        <p:nvSpPr>
          <p:cNvPr id="138244"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defTabSz="928688">
              <a:defRPr sz="1200"/>
            </a:lvl1pPr>
          </a:lstStyle>
          <a:p>
            <a:pPr>
              <a:defRPr/>
            </a:pPr>
            <a:endParaRPr lang="en-US"/>
          </a:p>
        </p:txBody>
      </p:sp>
      <p:sp>
        <p:nvSpPr>
          <p:cNvPr id="138245"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algn="r" defTabSz="928688">
              <a:defRPr sz="1200"/>
            </a:lvl1pPr>
          </a:lstStyle>
          <a:p>
            <a:pPr>
              <a:defRPr/>
            </a:pPr>
            <a:fld id="{D68766D4-2B21-4B2E-B72B-684FBBA0F6F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defTabSz="928688">
              <a:defRPr sz="1200"/>
            </a:lvl1pPr>
          </a:lstStyle>
          <a:p>
            <a:pPr>
              <a:defRPr/>
            </a:pPr>
            <a:endParaRPr lang="en-US"/>
          </a:p>
        </p:txBody>
      </p:sp>
      <p:sp>
        <p:nvSpPr>
          <p:cNvPr id="49155"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algn="r" defTabSz="928688">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05863"/>
            <a:ext cx="3027363"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defTabSz="928688">
              <a:defRPr sz="1200"/>
            </a:lvl1pPr>
          </a:lstStyle>
          <a:p>
            <a:pPr>
              <a:defRPr/>
            </a:pPr>
            <a:endParaRPr lang="en-US"/>
          </a:p>
        </p:txBody>
      </p:sp>
      <p:sp>
        <p:nvSpPr>
          <p:cNvPr id="49159"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algn="r" defTabSz="928688">
              <a:defRPr sz="1200"/>
            </a:lvl1pPr>
          </a:lstStyle>
          <a:p>
            <a:pPr>
              <a:defRPr/>
            </a:pPr>
            <a:fld id="{EAEA5233-343B-4F3F-963C-85DA0DC69F8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eeringa/dialectology"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eeringa/dialectology"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36623EE-4536-4A15-9479-237AA7898A6E}" type="slidenum">
              <a:rPr lang="en-US" smtClean="0"/>
              <a:pPr/>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4E91A88-BCD8-4B9A-BF6E-5D4AB7C54B90}" type="slidenum">
              <a:rPr lang="en-US" smtClean="0"/>
              <a:pPr/>
              <a:t>10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Run with moderate </a:t>
            </a:r>
            <a:r>
              <a:rPr lang="en-US" b="1" smtClean="0"/>
              <a:t>complexity</a:t>
            </a:r>
            <a:r>
              <a:rPr lang="en-US" smtClean="0"/>
              <a:t> if deterministic and minimal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D79F489-C783-4FDD-81D2-AB6FC71B975C}" type="slidenum">
              <a:rPr lang="en-US" smtClean="0"/>
              <a:pPr/>
              <a:t>11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English has orthographic spaces and punctuation but languages like Chinese or Japanese don’t…</a:t>
            </a:r>
          </a:p>
          <a:p>
            <a:pPr eaLnBrk="1" hangingPunct="1"/>
            <a:r>
              <a:rPr lang="en-US" dirty="0" err="1" smtClean="0"/>
              <a:t>maxmatch</a:t>
            </a:r>
            <a:r>
              <a:rPr lang="en-US" dirty="0" smtClean="0"/>
              <a:t> “ the table down there</a:t>
            </a:r>
            <a:r>
              <a:rPr lang="en-US" dirty="0" smtClean="0"/>
              <a:t>”</a:t>
            </a:r>
          </a:p>
          <a:p>
            <a:pPr eaLnBrk="1" hangingPunct="1"/>
            <a:endParaRPr lang="en-US" dirty="0" smtClean="0"/>
          </a:p>
          <a:p>
            <a:pPr eaLnBrk="1" hangingPunct="1"/>
            <a:r>
              <a:rPr lang="en-US" dirty="0" smtClean="0"/>
              <a:t>“Theta bled own there”</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6AFA3E8-E5A1-499E-8293-FC0D36811FE9}" type="slidenum">
              <a:rPr lang="en-US" smtClean="0"/>
              <a:pPr/>
              <a:t>12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participle</a:t>
            </a:r>
          </a:p>
          <a:p>
            <a:pPr eaLnBrk="1" hangingPunct="1"/>
            <a:endParaRPr lang="en-US" smtClean="0"/>
          </a:p>
          <a:p>
            <a:pPr eaLnBrk="1" hangingPunct="1"/>
            <a:r>
              <a:rPr lang="en-US" smtClean="0"/>
              <a:t>Form: en+ large +ment +s </a:t>
            </a:r>
          </a:p>
          <a:p>
            <a:pPr eaLnBrk="1" hangingPunct="1"/>
            <a:r>
              <a:rPr lang="en-US" smtClean="0"/>
              <a:t>Gloss: VR1+ AJ +NR25 +PL </a:t>
            </a:r>
          </a:p>
          <a:p>
            <a:pPr eaLnBrk="1" hangingPunct="1"/>
            <a:r>
              <a:rPr lang="en-US" smtClean="0"/>
              <a:t>Cat: PREFIX ROOT SUFFIX INFL </a:t>
            </a:r>
          </a:p>
          <a:p>
            <a:pPr eaLnBrk="1" hangingPunct="1"/>
            <a:r>
              <a:rPr lang="en-US" smtClean="0"/>
              <a:t>Feat: [fromcat: AJ [lexcat: AJ [fromcat: V [fromcat: N tocat: V aform: !POS] tocat: N tocat: N finite: !-] number: !SG] number: SG reg: +]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04CD6EE-9048-458D-86BB-5C158C0C524D}" type="slidenum">
              <a:rPr lang="en-US" smtClean="0"/>
              <a:pPr/>
              <a:t>13</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For practical work, therefore, the new Snowball stemmer is recommended. The Porter stemmer is appropriate to IR research work involving stemming where the experiments need to be exactly repeatable. </a:t>
            </a:r>
          </a:p>
          <a:p>
            <a:pPr eaLnBrk="1" hangingPunct="1"/>
            <a:r>
              <a:rPr lang="en-US" smtClean="0"/>
              <a:t>Does not require a big lexicon!</a:t>
            </a:r>
          </a:p>
          <a:p>
            <a:pPr eaLnBrk="1" hangingPunct="1"/>
            <a:r>
              <a:rPr lang="en-US" smtClean="0"/>
              <a:t>The Porter algorithm consists of seven simple sets of rules. Applied in order.</a:t>
            </a:r>
          </a:p>
          <a:p>
            <a:pPr eaLnBrk="1" hangingPunct="1"/>
            <a:r>
              <a:rPr lang="en-US" smtClean="0"/>
              <a:t>In each step if more than one of the rules applies, only the one</a:t>
            </a:r>
          </a:p>
          <a:p>
            <a:pPr eaLnBrk="1" hangingPunct="1"/>
            <a:r>
              <a:rPr lang="en-US" smtClean="0"/>
              <a:t>With the longest match suffix is followed</a:t>
            </a:r>
          </a:p>
          <a:p>
            <a:pPr eaLnBrk="1" hangingPunct="1"/>
            <a:endParaRPr lang="en-US" smtClean="0"/>
          </a:p>
          <a:p>
            <a:pPr eaLnBrk="1" hangingPunct="1"/>
            <a:r>
              <a:rPr lang="en-US" smtClean="0"/>
              <a:t>Handles both inflectional and derivational suffixes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CB98443-A884-4CA8-AE45-FC47FA2721F9}" type="slidenum">
              <a:rPr lang="en-US" smtClean="0"/>
              <a:pPr/>
              <a:t>14</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There are way less stems than words!</a:t>
            </a:r>
          </a:p>
          <a:p>
            <a:pPr eaLnBrk="1" hangingPunct="1"/>
            <a:r>
              <a:rPr lang="en-US" smtClean="0"/>
              <a:t>Works with new words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1ECF8AB-F887-4314-AF24-35AA9A60D461}" type="slidenum">
              <a:rPr lang="en-US" smtClean="0"/>
              <a:pPr/>
              <a:t>15</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E584FDA-B7EE-43DF-9360-61B2DD3FB235}" type="slidenum">
              <a:rPr lang="en-US" smtClean="0"/>
              <a:pPr/>
              <a:t>16</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Applications: word processing, clean-up corpus, on-line hand-writing recognition</a:t>
            </a:r>
          </a:p>
          <a:p>
            <a:pPr eaLnBrk="1" hangingPunct="1"/>
            <a:endParaRPr lang="en-US" smtClean="0"/>
          </a:p>
          <a:p>
            <a:pPr eaLnBrk="1" hangingPunct="1"/>
            <a:r>
              <a:rPr lang="en-US" smtClean="0"/>
              <a:t>Introduce the need for (more sophisticated) probabilistic language models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E485A29-F1F2-41DD-8EC6-6C7D002450B2}" type="slidenum">
              <a:rPr lang="en-US" smtClean="0"/>
              <a:pPr/>
              <a:t>17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Spelling: Very simple NLP task (requires morphological recognition)</a:t>
            </a:r>
          </a:p>
          <a:p>
            <a:pPr eaLnBrk="1" hangingPunct="1"/>
            <a:r>
              <a:rPr lang="en-US" smtClean="0"/>
              <a:t>Shows Need for probabilistic approaches</a:t>
            </a:r>
          </a:p>
          <a:p>
            <a:pPr eaLnBrk="1" hangingPunct="1"/>
            <a:r>
              <a:rPr lang="en-US" smtClean="0"/>
              <a:t>Move beyond single words</a:t>
            </a:r>
          </a:p>
          <a:p>
            <a:pPr eaLnBrk="1" hangingPunct="1"/>
            <a:r>
              <a:rPr lang="en-US" smtClean="0"/>
              <a:t>Probability of a sentence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E19387C-EF70-432B-BF1F-3288C248BF0A}" type="slidenum">
              <a:rPr lang="en-US" smtClean="0"/>
              <a:pPr/>
              <a:t>18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For convenience let’s call all of them prob distributions</a:t>
            </a:r>
          </a:p>
          <a:p>
            <a:pPr eaLnBrk="1" hangingPunct="1"/>
            <a:r>
              <a:rPr lang="en-US" smtClean="0"/>
              <a:t>Word length, word class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A84DA00-7F25-4D21-92B1-954AD3C51BB8}" type="slidenum">
              <a:rPr lang="en-US" smtClean="0"/>
              <a:pPr/>
              <a:t>19</a:t>
            </a:fld>
            <a:endParaRPr lang="en-US" smtClean="0"/>
          </a:p>
        </p:txBody>
      </p:sp>
      <p:sp>
        <p:nvSpPr>
          <p:cNvPr id="50179" name="Rectangle 2"/>
          <p:cNvSpPr>
            <a:spLocks noGrp="1" noRot="1" noChangeAspect="1" noChangeArrowheads="1" noTextEdit="1"/>
          </p:cNvSpPr>
          <p:nvPr>
            <p:ph type="sldImg"/>
          </p:nvPr>
        </p:nvSpPr>
        <p:spPr>
          <a:xfrm>
            <a:off x="1139825" y="684213"/>
            <a:ext cx="4635500" cy="3476625"/>
          </a:xfrm>
          <a:ln/>
        </p:spPr>
      </p:sp>
      <p:sp>
        <p:nvSpPr>
          <p:cNvPr id="50180" name="Rectangle 3"/>
          <p:cNvSpPr>
            <a:spLocks noGrp="1" noChangeArrowheads="1"/>
          </p:cNvSpPr>
          <p:nvPr>
            <p:ph type="body" idx="1"/>
          </p:nvPr>
        </p:nvSpPr>
        <p:spPr>
          <a:noFill/>
          <a:ln/>
        </p:spPr>
        <p:txBody>
          <a:bodyPr/>
          <a:lstStyle/>
          <a:p>
            <a:pPr eaLnBrk="1" hangingPunct="1"/>
            <a:r>
              <a:rPr lang="en-US" smtClean="0"/>
              <a:t>Check if it is in the lexicon</a:t>
            </a:r>
          </a:p>
          <a:p>
            <a:pPr eaLnBrk="1" hangingPunct="1"/>
            <a:r>
              <a:rPr lang="en-US" smtClean="0"/>
              <a:t>Find candidates and select the most likely</a:t>
            </a:r>
          </a:p>
          <a:p>
            <a:pPr eaLnBrk="1" hangingPunct="1"/>
            <a:r>
              <a:rPr lang="en-US" smtClean="0"/>
              <a:t>it was funne   -  trust fun</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E584FDA-B7EE-43DF-9360-61B2DD3FB235}" type="slidenum">
              <a:rPr lang="en-US" smtClean="0"/>
              <a:pPr/>
              <a:t>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Applications: word processing, clean-up corpus, on-line hand-writing recognition</a:t>
            </a:r>
          </a:p>
          <a:p>
            <a:pPr eaLnBrk="1" hangingPunct="1"/>
            <a:endParaRPr lang="en-US" smtClean="0"/>
          </a:p>
          <a:p>
            <a:pPr eaLnBrk="1" hangingPunct="1"/>
            <a:r>
              <a:rPr lang="en-US" smtClean="0"/>
              <a:t>Introduce the need for (more sophisticated) probabilistic language models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8ACA420-ADAC-43C4-903F-09A8E42F9273}" type="slidenum">
              <a:rPr lang="en-US" smtClean="0"/>
              <a:pPr/>
              <a:t>20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Very related problem: modeling pronunciation variation for automatic speech recognition and text to speech systems</a:t>
            </a:r>
          </a:p>
          <a:p>
            <a:pPr eaLnBrk="1" hangingPunct="1"/>
            <a:r>
              <a:rPr lang="en-US" dirty="0" smtClean="0"/>
              <a:t>(.05% carefully edited newswire)  </a:t>
            </a:r>
            <a:r>
              <a:rPr lang="en-US" dirty="0" smtClean="0"/>
              <a:t>(23</a:t>
            </a:r>
            <a:r>
              <a:rPr lang="en-US" dirty="0" smtClean="0"/>
              <a:t>% in “normal” human typewritten text)  </a:t>
            </a:r>
          </a:p>
          <a:p>
            <a:pPr eaLnBrk="1" hangingPunct="1"/>
            <a:r>
              <a:rPr lang="en-US" dirty="0" smtClean="0"/>
              <a:t>26% Web queries</a:t>
            </a:r>
          </a:p>
          <a:p>
            <a:pPr eaLnBrk="1" hangingPunct="1"/>
            <a:endParaRPr lang="en-US" dirty="0" smtClean="0"/>
          </a:p>
          <a:p>
            <a:pPr eaLnBrk="1" hangingPunct="1"/>
            <a:r>
              <a:rPr lang="en-US" dirty="0" smtClean="0"/>
              <a:t>OLD(Telephone </a:t>
            </a:r>
            <a:r>
              <a:rPr lang="en-US" dirty="0" smtClean="0"/>
              <a:t>directory lookup 38%)</a:t>
            </a:r>
          </a:p>
          <a:p>
            <a:pPr eaLnBrk="1" hangingPunct="1"/>
            <a:endParaRPr lang="en-US" dirty="0" smtClean="0"/>
          </a:p>
          <a:p>
            <a:pPr eaLnBrk="1" hangingPunct="1"/>
            <a:r>
              <a:rPr lang="en-US" dirty="0" smtClean="0"/>
              <a:t>Usually related to the keyboard:  Substituting one char with the one next on the keyboard</a:t>
            </a:r>
          </a:p>
          <a:p>
            <a:pPr eaLnBrk="1" hangingPunct="1"/>
            <a:r>
              <a:rPr lang="en-US" dirty="0" smtClean="0"/>
              <a:t>Cognitive errors include homophones errors piece peace</a:t>
            </a:r>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C68BD49-5FFB-4BC2-8964-ED969632E5AC}" type="slidenum">
              <a:rPr lang="en-US" smtClean="0"/>
              <a:pPr/>
              <a:t>21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Noisy channel: speech, machine translation</a:t>
            </a:r>
          </a:p>
          <a:p>
            <a:pPr eaLnBrk="1" hangingPunct="1"/>
            <a:endParaRPr lang="en-US" smtClean="0"/>
          </a:p>
          <a:p>
            <a:pPr eaLnBrk="1" hangingPunct="1"/>
            <a:r>
              <a:rPr lang="en-US" smtClean="0"/>
              <a:t>Bayesian classification</a:t>
            </a:r>
          </a:p>
          <a:p>
            <a:pPr eaLnBrk="1" hangingPunct="1"/>
            <a:r>
              <a:rPr lang="en-US" smtClean="0"/>
              <a:t>You’ll find in one way or another in many nlp papers after 1990</a:t>
            </a:r>
          </a:p>
          <a:p>
            <a:pPr eaLnBrk="1" hangingPunct="1"/>
            <a:endParaRPr lang="en-US" smtClean="0"/>
          </a:p>
          <a:p>
            <a:pPr eaLnBrk="1" hangingPunct="1"/>
            <a:r>
              <a:rPr lang="en-US" smtClean="0"/>
              <a:t>In spelling noise introduced by processes that cause people to misspell words</a:t>
            </a:r>
          </a:p>
          <a:p>
            <a:pPr eaLnBrk="1" hangingPunct="1"/>
            <a:r>
              <a:rPr lang="en-US" smtClean="0"/>
              <a:t>We want to classify the noisy word as the most likely word that generated it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167AB0C-B1CD-4A45-B2F1-591C0A06BFF8}" type="slidenum">
              <a:rPr lang="en-US" smtClean="0"/>
              <a:pPr/>
              <a:t>22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Memorize this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188C1AE-16A6-4111-A6AD-C73FCA1B553A}" type="slidenum">
              <a:rPr lang="en-US" smtClean="0"/>
              <a:pPr/>
              <a:t>23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Refer to distribution joint and conditional</a:t>
            </a:r>
          </a:p>
          <a:p>
            <a:pPr eaLnBrk="1" hangingPunct="1"/>
            <a:r>
              <a:rPr lang="en-US" smtClean="0"/>
              <a:t>If you have a large enough corpus you could collect the pairs needed to compute </a:t>
            </a:r>
          </a:p>
          <a:p>
            <a:pPr eaLnBrk="1" hangingPunct="1"/>
            <a:r>
              <a:rPr lang="en-US" smtClean="0"/>
              <a:t>P(S|w) for all possible misspelling for each word in the lexicon.</a:t>
            </a:r>
          </a:p>
          <a:p>
            <a:pPr lvl="1" eaLnBrk="1" hangingPunct="1"/>
            <a:r>
              <a:rPr lang="en-US" smtClean="0"/>
              <a:t>Seems unlikely</a:t>
            </a:r>
          </a:p>
          <a:p>
            <a:pPr eaLnBrk="1" hangingPunct="1"/>
            <a:r>
              <a:rPr lang="en-US" smtClean="0"/>
              <a:t>Hoping that what we are left with can be estimated more easily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7F46ED5-0BAF-4149-97F4-6906B66A8FC2}" type="slidenum">
              <a:rPr lang="en-US" smtClean="0"/>
              <a:pPr/>
              <a:t>24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Refer to distribution joint and conditional</a:t>
            </a:r>
          </a:p>
          <a:p>
            <a:pPr eaLnBrk="1" hangingPunct="1"/>
            <a:r>
              <a:rPr lang="en-US" smtClean="0"/>
              <a:t>If you have a large enough corpus you could collect the pairs needed to compute </a:t>
            </a:r>
          </a:p>
          <a:p>
            <a:pPr eaLnBrk="1" hangingPunct="1"/>
            <a:r>
              <a:rPr lang="en-US" smtClean="0"/>
              <a:t>P(S|w) for all possible misspelling for each word in the lexicon.</a:t>
            </a:r>
          </a:p>
          <a:p>
            <a:pPr lvl="1" eaLnBrk="1" hangingPunct="1"/>
            <a:r>
              <a:rPr lang="en-US" smtClean="0"/>
              <a:t>Seems unlikely</a:t>
            </a:r>
          </a:p>
          <a:p>
            <a:pPr eaLnBrk="1" hangingPunct="1"/>
            <a:r>
              <a:rPr lang="en-US" smtClean="0"/>
              <a:t>Hoping that what we are left with can be estimated more easily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7D3AB1A-10E5-4559-AEFA-5E983E671083}" type="slidenum">
              <a:rPr lang="en-US" smtClean="0"/>
              <a:pPr/>
              <a:t>25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spcBef>
                <a:spcPct val="0"/>
              </a:spcBef>
            </a:pPr>
            <a:r>
              <a:rPr lang="en-US" smtClean="0"/>
              <a:t>P(w) is easy.  That’s just the prior probability of that word given some corpus </a:t>
            </a:r>
          </a:p>
          <a:p>
            <a:pPr>
              <a:spcBef>
                <a:spcPct val="0"/>
              </a:spcBef>
            </a:pPr>
            <a:r>
              <a:rPr lang="en-US" smtClean="0"/>
              <a:t>(that we hope is similar to the text being corrected).</a:t>
            </a:r>
          </a:p>
          <a:p>
            <a:pPr>
              <a:spcBef>
                <a:spcPct val="0"/>
              </a:spcBef>
            </a:pPr>
            <a:r>
              <a:rPr lang="en-US" smtClean="0"/>
              <a:t>We are making a simplifying assumption that P(w)  is the unigram probability, but in practice this is extended to triagram or even 4grams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149021B-C167-4328-AFD7-E5D7F64ED287}" type="slidenum">
              <a:rPr lang="en-US" smtClean="0"/>
              <a:pPr/>
              <a:t>26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ct val="0"/>
              </a:spcBef>
            </a:pPr>
            <a:r>
              <a:rPr lang="en-US" smtClean="0"/>
              <a:t>What about P(O|w)… i.e. the probability that this string would have appeared </a:t>
            </a:r>
          </a:p>
          <a:p>
            <a:pPr>
              <a:spcBef>
                <a:spcPct val="0"/>
              </a:spcBef>
            </a:pPr>
            <a:r>
              <a:rPr lang="en-US" smtClean="0"/>
              <a:t>given that the right word was w</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215BC9F-5DD0-4B0C-8BDA-DA0526CB3C2A}" type="slidenum">
              <a:rPr lang="en-US" smtClean="0"/>
              <a:pPr/>
              <a:t>27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spcBef>
                <a:spcPct val="0"/>
              </a:spcBef>
            </a:pPr>
            <a:r>
              <a:rPr lang="en-US" smtClean="0"/>
              <a:t>Still have to build some tables!</a:t>
            </a:r>
          </a:p>
          <a:p>
            <a:pPr>
              <a:spcBef>
                <a:spcPct val="0"/>
              </a:spcBef>
            </a:pPr>
            <a:r>
              <a:rPr lang="en-US" smtClean="0"/>
              <a:t>b was incorrectly used instead of a</a:t>
            </a:r>
          </a:p>
          <a:p>
            <a:pPr>
              <a:spcBef>
                <a:spcPct val="0"/>
              </a:spcBef>
            </a:pPr>
            <a:r>
              <a:rPr lang="en-US" smtClean="0"/>
              <a:t>How many b in the corpus are actually 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A47B022-82D0-4D2C-9A26-1FFD3582EA4C}" type="slidenum">
              <a:rPr lang="en-US" smtClean="0"/>
              <a:pPr/>
              <a:t>28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61E6DD8-3B85-45C8-BC56-D7CCBF39D2DF}" type="slidenum">
              <a:rPr lang="en-US" smtClean="0"/>
              <a:pPr/>
              <a:t>29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Apply any single transformation to O and see if it generates a word</a:t>
            </a:r>
          </a:p>
          <a:p>
            <a:pPr eaLnBrk="1" hangingPunct="1"/>
            <a:r>
              <a:rPr lang="en-US" smtClean="0"/>
              <a:t>This can be a big set. For a word of length </a:t>
            </a:r>
            <a:r>
              <a:rPr lang="en-US" i="1" smtClean="0"/>
              <a:t>n</a:t>
            </a:r>
            <a:r>
              <a:rPr lang="en-US" smtClean="0"/>
              <a:t>, there will be </a:t>
            </a:r>
            <a:r>
              <a:rPr lang="en-US" i="1" smtClean="0"/>
              <a:t>n</a:t>
            </a:r>
            <a:r>
              <a:rPr lang="en-US" smtClean="0"/>
              <a:t> deletions, </a:t>
            </a:r>
            <a:r>
              <a:rPr lang="en-US" i="1" smtClean="0"/>
              <a:t>n</a:t>
            </a:r>
            <a:r>
              <a:rPr lang="en-US" smtClean="0"/>
              <a:t>-1 transpositions, 26</a:t>
            </a:r>
            <a:r>
              <a:rPr lang="en-US" i="1" smtClean="0"/>
              <a:t>n</a:t>
            </a:r>
            <a:r>
              <a:rPr lang="en-US" smtClean="0"/>
              <a:t> alterations, and 26(</a:t>
            </a:r>
            <a:r>
              <a:rPr lang="en-US" i="1" smtClean="0"/>
              <a:t>n</a:t>
            </a:r>
            <a:r>
              <a:rPr lang="en-US" smtClean="0"/>
              <a:t>+1) insertions, for a total of 54</a:t>
            </a:r>
            <a:r>
              <a:rPr lang="en-US" i="1" smtClean="0"/>
              <a:t>n</a:t>
            </a:r>
            <a:r>
              <a:rPr lang="en-US" smtClean="0"/>
              <a:t>+25 (of which a few are typically duplicates). For example, len(edits1('something')) -- that is, the number of elements in the result of edits1('something') -- is 494. </a:t>
            </a:r>
          </a:p>
          <a:p>
            <a:pPr eaLnBrk="1" hangingPunct="1"/>
            <a:r>
              <a:rPr lang="en-US" smtClean="0"/>
              <a:t>Collect all generated words</a:t>
            </a:r>
          </a:p>
          <a:p>
            <a:pPr eaLnBrk="1" hangingPunct="1"/>
            <a:r>
              <a:rPr lang="en-US" smtClean="0"/>
              <a:t>Sort and display top-n to the user</a:t>
            </a:r>
          </a:p>
          <a:p>
            <a:pPr eaLnBrk="1" hangingPunct="1"/>
            <a:r>
              <a:rPr lang="en-US" smtClean="0"/>
              <a:t>the prior of the collected words</a:t>
            </a:r>
          </a:p>
          <a:p>
            <a:pPr eaLnBrk="1" hangingPunct="1"/>
            <a:r>
              <a:rPr lang="en-US" smtClean="0"/>
              <a:t>Multiply P(w</a:t>
            </a:r>
            <a:r>
              <a:rPr lang="en-US" baseline="-25000" smtClean="0"/>
              <a:t>i</a:t>
            </a:r>
            <a:r>
              <a:rPr lang="en-US" smtClean="0"/>
              <a:t>) by the probability of the particular error that results in O (estimate of P(O|w</a:t>
            </a:r>
            <a:r>
              <a:rPr lang="en-US" baseline="-25000" smtClean="0"/>
              <a:t>i</a:t>
            </a:r>
            <a:r>
              <a:rPr lang="en-US"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13050C0-94C5-49B4-8A5D-DAD19A251E80}" type="slidenum">
              <a:rPr lang="en-US" smtClean="0"/>
              <a:pPr/>
              <a:t>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12D0D07-1BAA-4996-A965-8BF28AC92BF0}" type="slidenum">
              <a:rPr lang="en-US" smtClean="0"/>
              <a:pPr/>
              <a:t>31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Corpus size N=44 million words</a:t>
            </a:r>
          </a:p>
          <a:p>
            <a:pPr eaLnBrk="1" hangingPunct="1"/>
            <a:r>
              <a:rPr lang="en-US" smtClean="0"/>
              <a:t>Normalizing percentages</a:t>
            </a:r>
          </a:p>
          <a:p>
            <a:pPr eaLnBrk="1" hangingPunct="1"/>
            <a:endParaRPr lang="en-US" smtClean="0"/>
          </a:p>
          <a:p>
            <a:pPr eaLnBrk="1" hangingPunct="1"/>
            <a:r>
              <a:rPr lang="en-US" smtClean="0"/>
              <a:t>Acres -&gt; acress  two ways (1) inserting s after e (2) inserting s after 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8851A5F-621C-45F0-8C5B-27D4AAA6725E}" type="slidenum">
              <a:rPr lang="en-US" smtClean="0"/>
              <a:pPr/>
              <a:t>32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Neither was just proposing the first word that could have generated O by one error</a:t>
            </a:r>
          </a:p>
          <a:p>
            <a:pPr eaLnBrk="1" hangingPunct="1"/>
            <a:endParaRPr lang="en-US" dirty="0" smtClean="0"/>
          </a:p>
          <a:p>
            <a:pPr eaLnBrk="1" hangingPunct="1"/>
            <a:r>
              <a:rPr lang="en-US" dirty="0" smtClean="0"/>
              <a:t>The following table shows that </a:t>
            </a:r>
            <a:r>
              <a:rPr lang="en-US" i="1" dirty="0" smtClean="0"/>
              <a:t>correct </a:t>
            </a:r>
            <a:r>
              <a:rPr lang="en-US" dirty="0" smtClean="0"/>
              <a:t>agrees with the majority of the judges in 87% of the</a:t>
            </a:r>
          </a:p>
          <a:p>
            <a:pPr eaLnBrk="1" hangingPunct="1"/>
            <a:r>
              <a:rPr lang="en-US" dirty="0" smtClean="0"/>
              <a:t>329 cases of interest. In order to help calibrate this result, three inferior methods ,are also</a:t>
            </a:r>
          </a:p>
          <a:p>
            <a:pPr eaLnBrk="1" hangingPunct="1"/>
            <a:r>
              <a:rPr lang="en-US" dirty="0" smtClean="0"/>
              <a:t>evaluated. The </a:t>
            </a:r>
            <a:r>
              <a:rPr lang="en-US" i="1" dirty="0" smtClean="0"/>
              <a:t>no-prior </a:t>
            </a:r>
            <a:r>
              <a:rPr lang="en-US" dirty="0" smtClean="0"/>
              <a:t>method ignores the prior probability. The </a:t>
            </a:r>
            <a:r>
              <a:rPr lang="en-US" i="1" dirty="0" smtClean="0"/>
              <a:t>no-channel </a:t>
            </a:r>
            <a:r>
              <a:rPr lang="en-US" dirty="0" smtClean="0"/>
              <a:t>method</a:t>
            </a:r>
          </a:p>
          <a:p>
            <a:pPr eaLnBrk="1" hangingPunct="1"/>
            <a:r>
              <a:rPr lang="en-US" dirty="0" smtClean="0"/>
              <a:t>ignores the channel probability. Finally, the </a:t>
            </a:r>
            <a:r>
              <a:rPr lang="en-US" i="1" dirty="0" smtClean="0"/>
              <a:t>neither </a:t>
            </a:r>
            <a:r>
              <a:rPr lang="en-US" dirty="0" smtClean="0"/>
              <a:t>method ignores both probabilities and</a:t>
            </a:r>
          </a:p>
          <a:p>
            <a:pPr eaLnBrk="1" hangingPunct="1"/>
            <a:r>
              <a:rPr lang="en-US" dirty="0" smtClean="0"/>
              <a:t>selects the first candidate in "all cases”. As the following table shows, </a:t>
            </a:r>
            <a:r>
              <a:rPr lang="en-US" i="1" dirty="0" smtClean="0"/>
              <a:t>correct </a:t>
            </a:r>
            <a:r>
              <a:rPr lang="en-US" dirty="0" smtClean="0"/>
              <a:t>is significantly</a:t>
            </a:r>
          </a:p>
          <a:p>
            <a:pPr eaLnBrk="1" hangingPunct="1"/>
            <a:r>
              <a:rPr lang="en-US" dirty="0" smtClean="0"/>
              <a:t>better than the three inferior alternatives. Both the channel and the prior probabilities provide a</a:t>
            </a:r>
          </a:p>
          <a:p>
            <a:pPr eaLnBrk="1" hangingPunct="1"/>
            <a:r>
              <a:rPr lang="en-US" dirty="0" smtClean="0"/>
              <a:t>significant contribution, and the combination is significantly better than either in isolation. The</a:t>
            </a:r>
          </a:p>
          <a:p>
            <a:pPr eaLnBrk="1" hangingPunct="1"/>
            <a:r>
              <a:rPr lang="en-US" dirty="0" smtClean="0"/>
              <a:t>second half of the table evaluates the judges against one another and shows that they</a:t>
            </a:r>
          </a:p>
          <a:p>
            <a:pPr eaLnBrk="1" hangingPunct="1"/>
            <a:r>
              <a:rPr lang="en-US" dirty="0" smtClean="0"/>
              <a:t>significantly out-perform </a:t>
            </a:r>
            <a:r>
              <a:rPr lang="en-US" i="1" dirty="0" smtClean="0"/>
              <a:t>correct, </a:t>
            </a:r>
            <a:r>
              <a:rPr lang="en-US" dirty="0" smtClean="0"/>
              <a:t>indicating that there is plenty of room for further improvement. 6</a:t>
            </a:r>
          </a:p>
          <a:p>
            <a:pPr eaLnBrk="1" hangingPunct="1"/>
            <a:r>
              <a:rPr lang="en-US" dirty="0" smtClean="0"/>
              <a:t>All three judges found the task more difficult and time consuming than they had expected.</a:t>
            </a:r>
          </a:p>
          <a:p>
            <a:pPr eaLnBrk="1" hangingPunct="1"/>
            <a:r>
              <a:rPr lang="en-US" dirty="0" smtClean="0"/>
              <a:t>Each judge spent about half a day grading the 564 triples.</a:t>
            </a:r>
          </a:p>
          <a:p>
            <a:pPr eaLnBrk="1" hangingPunct="1"/>
            <a:r>
              <a:rPr lang="en-US" dirty="0" smtClean="0"/>
              <a:t>(6) Judges were only scored on triples for which they</a:t>
            </a:r>
          </a:p>
          <a:p>
            <a:pPr eaLnBrk="1" hangingPunct="1"/>
            <a:r>
              <a:rPr lang="en-US" b="1" dirty="0" smtClean="0"/>
              <a:t>selected </a:t>
            </a:r>
            <a:r>
              <a:rPr lang="en-US" dirty="0" smtClean="0"/>
              <a:t>"1" or "2," and for which the other two judges</a:t>
            </a:r>
          </a:p>
          <a:p>
            <a:pPr eaLnBrk="1" hangingPunct="1"/>
            <a:r>
              <a:rPr lang="en-US" dirty="0" smtClean="0"/>
              <a:t>agreed on "1" or "2”. A triple was scored "correct"</a:t>
            </a:r>
          </a:p>
          <a:p>
            <a:pPr eaLnBrk="1" hangingPunct="1"/>
            <a:r>
              <a:rPr lang="en-US" dirty="0" smtClean="0"/>
              <a:t>for one judge if that judge agreed with the other two and</a:t>
            </a:r>
          </a:p>
          <a:p>
            <a:pPr eaLnBrk="1" hangingPunct="1"/>
            <a:r>
              <a:rPr lang="en-US" dirty="0" smtClean="0"/>
              <a:t>"incorrect" if that judge disagreed with the other two.</a:t>
            </a:r>
          </a:p>
          <a:p>
            <a:pPr eaLnBrk="1" hangingPunct="1"/>
            <a:endParaRPr lang="en-US" dirty="0" smtClean="0"/>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46704AF-93DC-45B7-8847-138AB1EBABDA}" type="slidenum">
              <a:rPr lang="en-US" smtClean="0"/>
              <a:pPr/>
              <a:t>33</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EE23D6F-2F43-4EBC-B9E3-44475066865E}" type="slidenum">
              <a:rPr lang="en-US" smtClean="0"/>
              <a:pPr/>
              <a:t>34</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spcBef>
                <a:spcPts val="500"/>
              </a:spcBef>
              <a:spcAft>
                <a:spcPts val="500"/>
              </a:spcAft>
            </a:pPr>
            <a:r>
              <a:rPr lang="en-US" smtClean="0"/>
              <a:t>Distance how alike two strings are to each other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CF7648E-E1F5-43F5-98C4-B36876F718C3}" type="slidenum">
              <a:rPr lang="en-US" smtClean="0"/>
              <a:pPr/>
              <a:t>35</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Sort and display top-n to the user</a:t>
            </a:r>
          </a:p>
          <a:p>
            <a:pPr eaLnBrk="1" hangingPunct="1"/>
            <a:r>
              <a:rPr lang="en-US" smtClean="0"/>
              <a:t>the prior of the collected words</a:t>
            </a:r>
          </a:p>
          <a:p>
            <a:pPr eaLnBrk="1" hangingPunct="1"/>
            <a:r>
              <a:rPr lang="en-US" smtClean="0"/>
              <a:t>Multiply P(w</a:t>
            </a:r>
            <a:r>
              <a:rPr lang="en-US" baseline="-25000" smtClean="0"/>
              <a:t>i</a:t>
            </a:r>
            <a:r>
              <a:rPr lang="en-US" smtClean="0"/>
              <a:t>) by the probability of the particular error that results in O (estimate of P(O|w</a:t>
            </a:r>
            <a:r>
              <a:rPr lang="en-US" baseline="-25000" smtClean="0"/>
              <a:t>i</a:t>
            </a:r>
            <a:r>
              <a:rPr lang="en-US" smtClean="0"/>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04D533C-8D9D-40AC-BC1C-40F58B02E800}" type="slidenum">
              <a:rPr lang="en-US" smtClean="0"/>
              <a:pPr/>
              <a:t>36</a:t>
            </a:fld>
            <a:endParaRPr lang="en-US" smtClean="0"/>
          </a:p>
        </p:txBody>
      </p:sp>
      <p:sp>
        <p:nvSpPr>
          <p:cNvPr id="66563" name="Rectangle 2"/>
          <p:cNvSpPr>
            <a:spLocks noGrp="1" noRot="1" noChangeAspect="1" noChangeArrowheads="1" noTextEdit="1"/>
          </p:cNvSpPr>
          <p:nvPr>
            <p:ph type="sldImg"/>
          </p:nvPr>
        </p:nvSpPr>
        <p:spPr>
          <a:xfrm>
            <a:off x="1139825" y="684213"/>
            <a:ext cx="4635500" cy="3476625"/>
          </a:xfrm>
          <a:ln/>
        </p:spPr>
      </p:sp>
      <p:sp>
        <p:nvSpPr>
          <p:cNvPr id="66564" name="Rectangle 3"/>
          <p:cNvSpPr>
            <a:spLocks noGrp="1" noChangeArrowheads="1"/>
          </p:cNvSpPr>
          <p:nvPr>
            <p:ph type="body" idx="1"/>
          </p:nvPr>
        </p:nvSpPr>
        <p:spPr>
          <a:noFill/>
          <a:ln/>
        </p:spPr>
        <p:txBody>
          <a:bodyPr/>
          <a:lstStyle/>
          <a:p>
            <a:pPr eaLnBrk="1" hangingPunct="1"/>
            <a:r>
              <a:rPr lang="en-US" smtClean="0"/>
              <a:t>Check if it is in the lexicon</a:t>
            </a:r>
          </a:p>
          <a:p>
            <a:pPr eaLnBrk="1" hangingPunct="1"/>
            <a:r>
              <a:rPr lang="en-US" smtClean="0"/>
              <a:t>Find candidates and select the most likely</a:t>
            </a:r>
          </a:p>
          <a:p>
            <a:pPr eaLnBrk="1" hangingPunct="1"/>
            <a:r>
              <a:rPr lang="en-US" smtClean="0"/>
              <a:t>it was funne   -  trust fun</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2EE4DFF-0CF2-424E-B165-001C2FBC120B}" type="slidenum">
              <a:rPr lang="en-US" smtClean="0"/>
              <a:pPr/>
              <a:t>37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Mental confusions</a:t>
            </a:r>
          </a:p>
          <a:p>
            <a:pPr lvl="1" eaLnBrk="1" hangingPunct="1"/>
            <a:r>
              <a:rPr lang="en-US" smtClean="0"/>
              <a:t>Their/they’re/there  To/too/two Weather/whether</a:t>
            </a:r>
          </a:p>
          <a:p>
            <a:pPr eaLnBrk="1" hangingPunct="1"/>
            <a:r>
              <a:rPr lang="en-US" smtClean="0"/>
              <a:t>Typos that result in real words Lave for Have</a:t>
            </a:r>
          </a:p>
          <a:p>
            <a:pPr eaLnBrk="1" hangingPunct="1"/>
            <a:r>
              <a:rPr lang="en-US" smtClean="0"/>
              <a:t>Similar process for non-word errors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E584FDA-B7EE-43DF-9360-61B2DD3FB235}" type="slidenum">
              <a:rPr lang="en-US" smtClean="0"/>
              <a:pPr/>
              <a:t>40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Applications: word processing, clean-up corpus, on-line hand-writing recognition</a:t>
            </a:r>
          </a:p>
          <a:p>
            <a:pPr eaLnBrk="1" hangingPunct="1"/>
            <a:endParaRPr lang="en-US" smtClean="0"/>
          </a:p>
          <a:p>
            <a:pPr eaLnBrk="1" hangingPunct="1"/>
            <a:r>
              <a:rPr lang="en-US" smtClean="0"/>
              <a:t>Introduce the need for (more sophisticated) probabilistic language models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0EACBD7-49FF-480A-84C9-51E2F6BB384A}" type="slidenum">
              <a:rPr lang="en-US" smtClean="0"/>
              <a:pPr/>
              <a:t>41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spcBef>
                <a:spcPts val="500"/>
              </a:spcBef>
              <a:spcAft>
                <a:spcPts val="500"/>
              </a:spcAft>
            </a:pPr>
            <a:r>
              <a:rPr lang="en-US" smtClean="0"/>
              <a:t>Compute </a:t>
            </a:r>
            <a:r>
              <a:rPr lang="en-US" smtClean="0">
                <a:solidFill>
                  <a:schemeClr val="accent2"/>
                </a:solidFill>
              </a:rPr>
              <a:t>string minimum edit distance</a:t>
            </a:r>
            <a:r>
              <a:rPr lang="en-US" smtClean="0"/>
              <a:t> between O and each w</a:t>
            </a:r>
            <a:r>
              <a:rPr lang="en-US" baseline="-25000" smtClean="0"/>
              <a:t>i</a:t>
            </a:r>
            <a:endParaRPr lang="en-US" smtClean="0"/>
          </a:p>
          <a:p>
            <a:pPr eaLnBrk="1" hangingPunct="1">
              <a:spcBef>
                <a:spcPts val="500"/>
              </a:spcBef>
              <a:spcAft>
                <a:spcPts val="500"/>
              </a:spcAft>
            </a:pPr>
            <a:r>
              <a:rPr lang="en-US" smtClean="0"/>
              <a:t>There are lots of applications of Levenshtein distance. It is used in biology to find similar sequences of nucleic acids in DNA or amino acids in proteins. It is used in some spell checkers to guess at which word (from a dictionary) is meant when an unknown word is encountered. Wilbert Heeringa's </a:t>
            </a:r>
            <a:r>
              <a:rPr lang="en-US" u="sng" smtClean="0">
                <a:solidFill>
                  <a:srgbClr val="0000FF"/>
                </a:solidFill>
                <a:hlinkClick r:id="rId3"/>
              </a:rPr>
              <a:t>dialectology project</a:t>
            </a:r>
            <a:r>
              <a:rPr lang="en-US" smtClean="0"/>
              <a:t> uses Levenshtein distance to estimate the proximity of dialect pronunciations. And some translation assistance projects have used the alignment capability of the algorithm in order to discover (the approximate location of) good translation equivalents. This application, using potentially large texts, requires optimisations to run effectively.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BFD62C4-40F7-445F-8B88-69C69092A347}" type="slidenum">
              <a:rPr lang="en-US" smtClean="0"/>
              <a:pPr/>
              <a:t>42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spcBef>
                <a:spcPts val="500"/>
              </a:spcBef>
              <a:spcAft>
                <a:spcPts val="500"/>
              </a:spcAft>
            </a:pPr>
            <a:r>
              <a:rPr lang="en-US" smtClean="0"/>
              <a:t>Compute </a:t>
            </a:r>
            <a:r>
              <a:rPr lang="en-US" smtClean="0">
                <a:solidFill>
                  <a:schemeClr val="accent2"/>
                </a:solidFill>
              </a:rPr>
              <a:t>string minimum edit distance</a:t>
            </a:r>
            <a:r>
              <a:rPr lang="en-US" smtClean="0"/>
              <a:t> between O and each w</a:t>
            </a:r>
            <a:r>
              <a:rPr lang="en-US" baseline="-25000" smtClean="0"/>
              <a:t>i</a:t>
            </a:r>
            <a:endParaRPr lang="en-US" smtClean="0"/>
          </a:p>
          <a:p>
            <a:pPr eaLnBrk="1" hangingPunct="1">
              <a:spcBef>
                <a:spcPts val="500"/>
              </a:spcBef>
              <a:spcAft>
                <a:spcPts val="500"/>
              </a:spcAft>
            </a:pPr>
            <a:r>
              <a:rPr lang="en-US" smtClean="0"/>
              <a:t>There are lots of applications of Levenshtein distance. It is used in biology to find similar sequences of nucleic acids in DNA or amino acids in proteins. It is used in some spell checkers to guess at which word (from a dictionary) is meant when an unknown word is encountered. Wilbert Heeringa's </a:t>
            </a:r>
            <a:r>
              <a:rPr lang="en-US" u="sng" smtClean="0">
                <a:solidFill>
                  <a:srgbClr val="0000FF"/>
                </a:solidFill>
                <a:hlinkClick r:id="rId3"/>
              </a:rPr>
              <a:t>dialectology project</a:t>
            </a:r>
            <a:r>
              <a:rPr lang="en-US" smtClean="0"/>
              <a:t> uses Levenshtein distance to estimate the proximity of dialect pronunciations. And some translation assistance projects have used the alignment capability of the algorithm in order to discover (the approximate location of) good translation equivalents. This application, using potentially large texts, requires optimizations to run effectively.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641CCC7-0894-43A2-97F5-5B76545C3028}" type="slidenum">
              <a:rPr lang="en-US" smtClean="0"/>
              <a:pPr/>
              <a:t>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participle</a:t>
            </a:r>
          </a:p>
          <a:p>
            <a:pPr eaLnBrk="1" hangingPunct="1"/>
            <a:endParaRPr lang="en-US" smtClean="0"/>
          </a:p>
          <a:p>
            <a:pPr eaLnBrk="1" hangingPunct="1"/>
            <a:r>
              <a:rPr lang="en-US" smtClean="0"/>
              <a:t>Form: en+ large +ment +s </a:t>
            </a:r>
          </a:p>
          <a:p>
            <a:pPr eaLnBrk="1" hangingPunct="1"/>
            <a:r>
              <a:rPr lang="en-US" smtClean="0"/>
              <a:t>Gloss: VR1+ AJ +NR25 +PL </a:t>
            </a:r>
          </a:p>
          <a:p>
            <a:pPr eaLnBrk="1" hangingPunct="1"/>
            <a:r>
              <a:rPr lang="en-US" smtClean="0"/>
              <a:t>Cat: PREFIX ROOT SUFFIX INFL </a:t>
            </a:r>
          </a:p>
          <a:p>
            <a:pPr eaLnBrk="1" hangingPunct="1"/>
            <a:r>
              <a:rPr lang="en-US" smtClean="0"/>
              <a:t>Feat: [fromcat: AJ [lexcat: AJ [fromcat: V [fromcat: N tocat: V aform: !POS] tocat: N tocat: N finite: !-] number: !SG] number: SG reg: +]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77464D0-8EBD-4580-A342-1A669693C253}" type="slidenum">
              <a:rPr lang="en-US" smtClean="0"/>
              <a:pPr/>
              <a:t>43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spcBef>
                <a:spcPts val="500"/>
              </a:spcBef>
              <a:spcAft>
                <a:spcPts val="500"/>
              </a:spcAft>
            </a:pPr>
            <a:r>
              <a:rPr lang="en-US" smtClean="0"/>
              <a:t>Book kind of confusing matrix indexes start from bottom left corner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2EEC923-B103-4093-B68F-7359C425D8B8}" type="slidenum">
              <a:rPr lang="en-US" smtClean="0"/>
              <a:pPr/>
              <a:t>44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spcBef>
                <a:spcPts val="500"/>
              </a:spcBef>
              <a:spcAft>
                <a:spcPts val="500"/>
              </a:spcAft>
            </a:pPr>
            <a:r>
              <a:rPr lang="en-US" smtClean="0"/>
              <a:t>Book kind of confusing matrix indexes start from bottom left corner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0E617DC-C4E2-43FE-8820-D753317FAC27}" type="slidenum">
              <a:rPr lang="en-US" smtClean="0"/>
              <a:pPr/>
              <a:t>45</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0E617DC-C4E2-43FE-8820-D753317FAC27}" type="slidenum">
              <a:rPr lang="en-US" smtClean="0"/>
              <a:pPr/>
              <a:t>46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t>Any non decreasing </a:t>
            </a:r>
            <a:r>
              <a:rPr lang="en-US" smtClean="0"/>
              <a:t>path from</a:t>
            </a:r>
            <a:r>
              <a:rPr lang="en-US" baseline="0" smtClean="0"/>
              <a:t> </a:t>
            </a:r>
            <a:r>
              <a:rPr lang="en-US" baseline="0" dirty="0" smtClean="0"/>
              <a:t>the top left corner to the bottom right corner is </a:t>
            </a:r>
            <a:r>
              <a:rPr lang="en-US" baseline="0" smtClean="0"/>
              <a:t>an alignment</a:t>
            </a: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F2C2A21-9F35-43B1-B2A9-77A3E624C557}" type="slidenum">
              <a:rPr lang="en-US" smtClean="0"/>
              <a:pPr/>
              <a:t>47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8EFB7F6-6A40-4E92-9EDF-F02A8363132B}" type="slidenum">
              <a:rPr lang="en-US" smtClean="0"/>
              <a:pPr/>
              <a:t>48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EEF01D9-AB0E-4AAC-9678-36DDA4CD3441}" type="slidenum">
              <a:rPr lang="en-US" smtClean="0"/>
              <a:pPr/>
              <a:t>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10F4E6C-7318-4352-A38A-E42166BD844F}" type="slidenum">
              <a:rPr lang="en-US" smtClean="0"/>
              <a:pPr/>
              <a:t>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28DB9E1-DDE6-4AC1-A124-CE57AAEE34EE}" type="slidenum">
              <a:rPr lang="en-US" smtClean="0"/>
              <a:pPr/>
              <a:t>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DA4C779-3218-4527-8DD6-36CA3EFA9021}" type="slidenum">
              <a:rPr lang="en-US" smtClean="0"/>
              <a:pPr/>
              <a:t>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Only sequences accepted by both transducers are accepted!</a:t>
            </a:r>
          </a:p>
          <a:p>
            <a:pPr eaLnBrk="1" hangingPunct="1"/>
            <a:r>
              <a:rPr lang="en-US" smtClean="0"/>
              <a:t>Initial if both states are initial</a:t>
            </a:r>
          </a:p>
          <a:p>
            <a:pPr eaLnBrk="1" hangingPunct="1"/>
            <a:r>
              <a:rPr lang="en-US" smtClean="0"/>
              <a:t>Accept if both states are accept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6D67D31-396A-4F81-9B3B-06D372570160}" type="slidenum">
              <a:rPr lang="en-US" smtClean="0"/>
              <a:pPr/>
              <a:t>9</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Create a set of new states that correspond to each pair of states from the original machines (</a:t>
            </a:r>
            <a:r>
              <a:rPr lang="en-US" smtClean="0">
                <a:solidFill>
                  <a:schemeClr val="accent1"/>
                </a:solidFill>
              </a:rPr>
              <a:t>New states are called (x,y), where x is a state from M1, and y is a state from M2</a:t>
            </a:r>
            <a:r>
              <a:rPr lang="en-US" smtClean="0"/>
              <a:t>)</a:t>
            </a:r>
          </a:p>
          <a:p>
            <a:pPr eaLnBrk="1" hangingPunct="1"/>
            <a:r>
              <a:rPr lang="en-US" smtClean="0"/>
              <a:t>Create a new FST transition table for the new machine according to the following intuition…</a:t>
            </a:r>
          </a:p>
          <a:p>
            <a:pPr eaLnBrk="1" hangingPunct="1"/>
            <a:r>
              <a:rPr lang="en-US" smtClean="0"/>
              <a:t>There should be a transition between two related states in the new machine if it’s </a:t>
            </a:r>
          </a:p>
          <a:p>
            <a:pPr eaLnBrk="1" hangingPunct="1"/>
            <a:r>
              <a:rPr lang="en-US" smtClean="0"/>
              <a:t>the case that the output for a transition from a state from M1, is the same as the </a:t>
            </a:r>
          </a:p>
          <a:p>
            <a:pPr eaLnBrk="1" hangingPunct="1"/>
            <a:r>
              <a:rPr lang="en-US" smtClean="0"/>
              <a:t>input to a transition from M2 or…</a:t>
            </a:r>
          </a:p>
          <a:p>
            <a:pPr eaLnBrk="1" hangingPunct="1"/>
            <a:r>
              <a:rPr lang="en-US" smtClean="0"/>
              <a:t>Initial if Xa is initial</a:t>
            </a:r>
          </a:p>
          <a:p>
            <a:pPr eaLnBrk="1" hangingPunct="1"/>
            <a:r>
              <a:rPr lang="en-US" smtClean="0"/>
              <a:t>Accept if Yb is accept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fld id="{E70BA7BB-56C0-4346-B6CE-0EC94B3CD4E1}" type="datetime1">
              <a:rPr lang="en-US" smtClean="0"/>
              <a:pPr>
                <a:defRPr/>
              </a:pPr>
              <a:t>1/14/2013</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US" smtClean="0"/>
              <a:t>CPSC503 Winter 2012</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0AEA1576-D54E-443E-B3BD-669A039CB7C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C3EA92A-B41B-484F-A810-37ECEFA24ABC}" type="datetime1">
              <a:rPr lang="en-US" smtClean="0"/>
              <a:pPr>
                <a:defRPr/>
              </a:pPr>
              <a:t>1/14/2013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9F53FD-F266-4F82-AF55-6C5D66DB210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FA4D50D-DE2C-47AF-B1C4-75F65D9AEA8F}" type="datetime1">
              <a:rPr lang="en-US" smtClean="0"/>
              <a:pPr>
                <a:defRPr/>
              </a:pPr>
              <a:t>1/14/2013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CE490A-8DA6-4575-9C16-088E97FB2B2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6378A11-94C6-4120-B3F7-301F8454395A}" type="datetime1">
              <a:rPr lang="en-US" smtClean="0"/>
              <a:pPr>
                <a:defRPr/>
              </a:pPr>
              <a:t>1/14/2013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3F0B54-CC8C-4A8A-BBA6-C2E278C9396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2F749240-7AC8-4CFD-B31A-93C03388B2EB}" type="datetime1">
              <a:rPr lang="en-US" smtClean="0"/>
              <a:pPr>
                <a:defRPr/>
              </a:pPr>
              <a:t>1/14/2013</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9E2B895-1D19-4E8C-99B7-A3524996CF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D77B6E4-6723-4D05-857C-ED35865AAD8A}" type="datetime1">
              <a:rPr lang="en-US" smtClean="0"/>
              <a:pPr>
                <a:defRPr/>
              </a:pPr>
              <a:t>1/14/2013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D0D56C-E171-4B00-A440-3860348E8F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F1550B1-B2E9-43A5-A6AC-4D67F07C60FF}" type="datetime1">
              <a:rPr lang="en-US" smtClean="0"/>
              <a:pPr>
                <a:defRPr/>
              </a:pPr>
              <a:t>1/14/2013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3B10D1-E280-4EF3-9BDA-F194225859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720082E-6EE7-405C-AEE3-D843964E100A}" type="datetime1">
              <a:rPr lang="en-US" smtClean="0"/>
              <a:pPr>
                <a:defRPr/>
              </a:pPr>
              <a:t>1/14/2013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40193F-4575-4238-A98F-DA3CC003EA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34217C7-F093-421A-940F-6D63E87E54A3}" type="datetime1">
              <a:rPr lang="en-US" smtClean="0"/>
              <a:pPr>
                <a:defRPr/>
              </a:pPr>
              <a:t>1/14/2013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273D4F-2FA4-4425-B6DF-8484927160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0201A28-E6E6-44F6-B065-01705175A06E}" type="datetime1">
              <a:rPr lang="en-US" smtClean="0"/>
              <a:pPr>
                <a:defRPr/>
              </a:pPr>
              <a:t>1/14/2013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9D6C6A-4C1B-452F-A927-27328511E8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C6C8A8F-4BD8-4D7B-8A05-7CA357360A6A}" type="datetime1">
              <a:rPr lang="en-US" smtClean="0"/>
              <a:pPr>
                <a:defRPr/>
              </a:pPr>
              <a:t>1/14/2013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B69A5C-A479-4165-BB8A-1101C41EE7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BDC9942-3A19-4C04-8D2A-6C87E25A4848}" type="datetime1">
              <a:rPr lang="en-US" smtClean="0"/>
              <a:pPr>
                <a:defRPr/>
              </a:pPr>
              <a:t>1/14/2013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5611C3-94B9-44EC-BE44-4E09BF09482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BBDCFAA-F634-407A-A591-E4BCD18C8D9C}" type="datetime1">
              <a:rPr lang="en-US" smtClean="0"/>
              <a:pPr>
                <a:defRPr/>
              </a:pPr>
              <a:t>1/14/2013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D7BE89-ED13-48EF-BD4D-9FBAEC0CEE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9801DC5-755E-4CF7-BF5D-A1779EC1A0D7}" type="datetime1">
              <a:rPr lang="en-US" smtClean="0"/>
              <a:pPr>
                <a:defRPr/>
              </a:pPr>
              <a:t>1/14/2013</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CPSC503 Winter 2012</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0C7B7B8-9AC8-42D7-BA68-3187D5BDC4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0.v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13.v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31.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2.bin"/><Relationship Id="rId3" Type="http://schemas.openxmlformats.org/officeDocument/2006/relationships/notesSlide" Target="../notesSlides/notesSlide30.xml"/><Relationship Id="rId7" Type="http://schemas.openxmlformats.org/officeDocument/2006/relationships/image" Target="../media/image17.emf"/><Relationship Id="rId12"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oleObject" Target="../embeddings/oleObject15.bin"/><Relationship Id="rId1" Type="http://schemas.openxmlformats.org/officeDocument/2006/relationships/vmlDrawing" Target="../drawings/vmlDrawing17.v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5" Type="http://schemas.openxmlformats.org/officeDocument/2006/relationships/oleObject" Target="../embeddings/oleObject14.bin"/><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 Id="rId1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oleObject" Target="../embeddings/oleObject1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dt" sz="quarter" idx="10"/>
          </p:nvPr>
        </p:nvSpPr>
        <p:spPr>
          <a:noFill/>
        </p:spPr>
        <p:txBody>
          <a:bodyPr/>
          <a:lstStyle/>
          <a:p>
            <a:fld id="{560611C6-99E1-48E1-88BC-21737C7CA4CE}" type="datetime1">
              <a:rPr lang="en-US" smtClean="0"/>
              <a:pPr/>
              <a:t>1/14/2013</a:t>
            </a:fld>
            <a:endParaRPr lang="en-US" smtClean="0"/>
          </a:p>
        </p:txBody>
      </p:sp>
      <p:sp>
        <p:nvSpPr>
          <p:cNvPr id="1028" name="Rectangle 5"/>
          <p:cNvSpPr>
            <a:spLocks noGrp="1" noChangeArrowheads="1"/>
          </p:cNvSpPr>
          <p:nvPr>
            <p:ph type="ftr" sz="quarter" idx="11"/>
          </p:nvPr>
        </p:nvSpPr>
        <p:spPr>
          <a:noFill/>
        </p:spPr>
        <p:txBody>
          <a:bodyPr/>
          <a:lstStyle/>
          <a:p>
            <a:r>
              <a:rPr lang="en-US" smtClean="0"/>
              <a:t>CPSC503 Winter 2012</a:t>
            </a:r>
          </a:p>
        </p:txBody>
      </p:sp>
      <p:sp>
        <p:nvSpPr>
          <p:cNvPr id="1029" name="Rectangle 6"/>
          <p:cNvSpPr>
            <a:spLocks noGrp="1" noChangeArrowheads="1"/>
          </p:cNvSpPr>
          <p:nvPr>
            <p:ph type="sldNum" sz="quarter" idx="12"/>
          </p:nvPr>
        </p:nvSpPr>
        <p:spPr>
          <a:noFill/>
        </p:spPr>
        <p:txBody>
          <a:bodyPr/>
          <a:lstStyle/>
          <a:p>
            <a:fld id="{2BAE7FF8-A8D0-4CD8-88C3-9440FA7E4BF2}" type="slidenum">
              <a:rPr lang="en-US" smtClean="0"/>
              <a:pPr/>
              <a:t>1</a:t>
            </a:fld>
            <a:endParaRPr lang="en-US" smtClean="0"/>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smtClean="0"/>
              <a:t>CPSC 503</a:t>
            </a:r>
            <a:br>
              <a:rPr lang="en-US" smtClean="0"/>
            </a:br>
            <a:r>
              <a:rPr lang="en-US" smtClean="0"/>
              <a:t>Computational Linguistics</a:t>
            </a:r>
          </a:p>
        </p:txBody>
      </p:sp>
      <p:sp>
        <p:nvSpPr>
          <p:cNvPr id="1031" name="Rectangle 3"/>
          <p:cNvSpPr>
            <a:spLocks noGrp="1" noChangeArrowheads="1"/>
          </p:cNvSpPr>
          <p:nvPr>
            <p:ph type="subTitle" idx="1"/>
          </p:nvPr>
        </p:nvSpPr>
        <p:spPr>
          <a:xfrm>
            <a:off x="1371600" y="3352800"/>
            <a:ext cx="6400800" cy="1752600"/>
          </a:xfrm>
        </p:spPr>
        <p:txBody>
          <a:bodyPr/>
          <a:lstStyle/>
          <a:p>
            <a:pPr eaLnBrk="1" hangingPunct="1"/>
            <a:r>
              <a:rPr lang="en-US" dirty="0" smtClean="0"/>
              <a:t>Lecture 3</a:t>
            </a:r>
          </a:p>
          <a:p>
            <a:pPr eaLnBrk="1" hangingPunct="1"/>
            <a:r>
              <a:rPr lang="en-US" dirty="0" smtClean="0"/>
              <a:t>Giuseppe </a:t>
            </a:r>
            <a:r>
              <a:rPr lang="en-US" dirty="0" err="1" smtClean="0"/>
              <a:t>Carenini</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E7EEE9E3-C0DE-4F56-BEE3-4F8D53E3AEB7}" type="datetime1">
              <a:rPr lang="en-US"/>
              <a:pPr/>
              <a:t>1/14/2013</a:t>
            </a:fld>
            <a:endParaRPr lang="en-US"/>
          </a:p>
        </p:txBody>
      </p:sp>
      <p:sp>
        <p:nvSpPr>
          <p:cNvPr id="28675" name="Footer Placeholder 4"/>
          <p:cNvSpPr>
            <a:spLocks noGrp="1"/>
          </p:cNvSpPr>
          <p:nvPr>
            <p:ph type="ftr" sz="quarter" idx="11"/>
          </p:nvPr>
        </p:nvSpPr>
        <p:spPr>
          <a:noFill/>
        </p:spPr>
        <p:txBody>
          <a:bodyPr/>
          <a:lstStyle/>
          <a:p>
            <a:r>
              <a:rPr lang="en-US"/>
              <a:t>CPSC503 Winter 2012</a:t>
            </a:r>
          </a:p>
        </p:txBody>
      </p:sp>
      <p:sp>
        <p:nvSpPr>
          <p:cNvPr id="28676" name="Slide Number Placeholder 5"/>
          <p:cNvSpPr>
            <a:spLocks noGrp="1"/>
          </p:cNvSpPr>
          <p:nvPr>
            <p:ph type="sldNum" sz="quarter" idx="12"/>
          </p:nvPr>
        </p:nvSpPr>
        <p:spPr>
          <a:noFill/>
        </p:spPr>
        <p:txBody>
          <a:bodyPr/>
          <a:lstStyle/>
          <a:p>
            <a:fld id="{82A19579-4E9A-4A88-82F9-C443D8E86B61}" type="slidenum">
              <a:rPr lang="en-US" smtClean="0"/>
              <a:pPr/>
              <a:t>10</a:t>
            </a:fld>
            <a:endParaRPr lang="en-US" smtClean="0"/>
          </a:p>
        </p:txBody>
      </p:sp>
      <p:sp>
        <p:nvSpPr>
          <p:cNvPr id="28677" name="Rectangle 2"/>
          <p:cNvSpPr>
            <a:spLocks noGrp="1" noChangeArrowheads="1"/>
          </p:cNvSpPr>
          <p:nvPr>
            <p:ph type="title"/>
          </p:nvPr>
        </p:nvSpPr>
        <p:spPr>
          <a:xfrm>
            <a:off x="685800" y="-152400"/>
            <a:ext cx="7772400" cy="1143000"/>
          </a:xfrm>
        </p:spPr>
        <p:txBody>
          <a:bodyPr/>
          <a:lstStyle/>
          <a:p>
            <a:pPr eaLnBrk="1" hangingPunct="1"/>
            <a:r>
              <a:rPr lang="en-US" smtClean="0"/>
              <a:t>FSTs in Practice</a:t>
            </a:r>
          </a:p>
        </p:txBody>
      </p:sp>
      <p:sp>
        <p:nvSpPr>
          <p:cNvPr id="28678" name="Rectangle 3"/>
          <p:cNvSpPr>
            <a:spLocks noGrp="1" noChangeArrowheads="1"/>
          </p:cNvSpPr>
          <p:nvPr>
            <p:ph type="body" idx="1"/>
          </p:nvPr>
        </p:nvSpPr>
        <p:spPr>
          <a:xfrm>
            <a:off x="228600" y="685800"/>
            <a:ext cx="8424863" cy="2959100"/>
          </a:xfrm>
        </p:spPr>
        <p:txBody>
          <a:bodyPr/>
          <a:lstStyle/>
          <a:p>
            <a:pPr eaLnBrk="1" hangingPunct="1"/>
            <a:r>
              <a:rPr lang="en-US" smtClean="0"/>
              <a:t>Install an FST package…… </a:t>
            </a:r>
            <a:r>
              <a:rPr lang="en-US" smtClean="0">
                <a:solidFill>
                  <a:schemeClr val="accent2"/>
                </a:solidFill>
              </a:rPr>
              <a:t>(pointers)</a:t>
            </a:r>
          </a:p>
          <a:p>
            <a:pPr eaLnBrk="1" hangingPunct="1"/>
            <a:r>
              <a:rPr lang="en-US" smtClean="0"/>
              <a:t>Describe your “formal language” (e.g, lexicon, morphotactic and rules) in a RegExp-like notation </a:t>
            </a:r>
            <a:r>
              <a:rPr lang="en-US" smtClean="0">
                <a:solidFill>
                  <a:schemeClr val="accent2"/>
                </a:solidFill>
              </a:rPr>
              <a:t>(pointer)</a:t>
            </a:r>
          </a:p>
          <a:p>
            <a:pPr eaLnBrk="1" hangingPunct="1"/>
            <a:r>
              <a:rPr lang="en-US" smtClean="0"/>
              <a:t>Your specification is compiled in a single FST  </a:t>
            </a:r>
          </a:p>
          <a:p>
            <a:pPr eaLnBrk="1" hangingPunct="1">
              <a:buFontTx/>
              <a:buNone/>
            </a:pPr>
            <a:r>
              <a:rPr lang="en-US" smtClean="0"/>
              <a:t>Ref: “Finite State Morphology” (Beesley and Karttunen, 2003, CSLI Publications) </a:t>
            </a:r>
            <a:r>
              <a:rPr lang="en-US" smtClean="0">
                <a:solidFill>
                  <a:schemeClr val="accent2"/>
                </a:solidFill>
              </a:rPr>
              <a:t>(pointer)</a:t>
            </a:r>
            <a:endParaRPr lang="en-US" smtClean="0"/>
          </a:p>
          <a:p>
            <a:pPr eaLnBrk="1" hangingPunct="1"/>
            <a:endParaRPr lang="el-GR" baseline="-25000" smtClean="0"/>
          </a:p>
          <a:p>
            <a:pPr eaLnBrk="1" hangingPunct="1"/>
            <a:endParaRPr lang="en-US" smtClean="0"/>
          </a:p>
        </p:txBody>
      </p:sp>
      <p:sp>
        <p:nvSpPr>
          <p:cNvPr id="15376" name="Rectangle 4"/>
          <p:cNvSpPr>
            <a:spLocks noChangeArrowheads="1"/>
          </p:cNvSpPr>
          <p:nvPr/>
        </p:nvSpPr>
        <p:spPr bwMode="auto">
          <a:xfrm>
            <a:off x="0" y="3960813"/>
            <a:ext cx="9144000" cy="1670050"/>
          </a:xfrm>
          <a:prstGeom prst="rect">
            <a:avLst/>
          </a:prstGeom>
          <a:noFill/>
          <a:ln w="9525">
            <a:noFill/>
            <a:miter lim="800000"/>
            <a:headEnd/>
            <a:tailEnd/>
          </a:ln>
        </p:spPr>
        <p:txBody>
          <a:bodyPr/>
          <a:lstStyle/>
          <a:p>
            <a:pPr marL="342900" indent="-342900">
              <a:lnSpc>
                <a:spcPct val="90000"/>
              </a:lnSpc>
              <a:spcBef>
                <a:spcPct val="20000"/>
              </a:spcBef>
            </a:pPr>
            <a:r>
              <a:rPr lang="en-US" sz="2800" b="1">
                <a:solidFill>
                  <a:schemeClr val="accent2"/>
                </a:solidFill>
                <a:latin typeface="Comic Sans MS" pitchFamily="66" charset="0"/>
              </a:rPr>
              <a:t>Complexity/Coverage:</a:t>
            </a:r>
            <a:r>
              <a:rPr lang="en-US" sz="2800" b="1">
                <a:latin typeface="Comic Sans MS" pitchFamily="66" charset="0"/>
              </a:rPr>
              <a:t> </a:t>
            </a:r>
          </a:p>
          <a:p>
            <a:pPr marL="342900" indent="-342900">
              <a:lnSpc>
                <a:spcPct val="90000"/>
              </a:lnSpc>
              <a:spcBef>
                <a:spcPct val="20000"/>
              </a:spcBef>
              <a:buFontTx/>
              <a:buChar char="•"/>
            </a:pPr>
            <a:r>
              <a:rPr lang="en-US" sz="2800" b="1">
                <a:latin typeface="Comic Sans MS" pitchFamily="66" charset="0"/>
              </a:rPr>
              <a:t>FSTs for the morphology of a natural language may have 10</a:t>
            </a:r>
            <a:r>
              <a:rPr lang="en-US" sz="2800" b="1" baseline="30000">
                <a:latin typeface="Comic Sans MS" pitchFamily="66" charset="0"/>
              </a:rPr>
              <a:t>5</a:t>
            </a:r>
            <a:r>
              <a:rPr lang="en-US" sz="2800" b="1">
                <a:latin typeface="Comic Sans MS" pitchFamily="66" charset="0"/>
              </a:rPr>
              <a:t> – 10</a:t>
            </a:r>
            <a:r>
              <a:rPr lang="en-US" sz="2800" b="1" baseline="30000">
                <a:latin typeface="Comic Sans MS" pitchFamily="66" charset="0"/>
              </a:rPr>
              <a:t>7</a:t>
            </a:r>
            <a:r>
              <a:rPr lang="en-US" sz="2800" b="1">
                <a:latin typeface="Comic Sans MS" pitchFamily="66" charset="0"/>
              </a:rPr>
              <a:t> states and arcs</a:t>
            </a:r>
          </a:p>
          <a:p>
            <a:pPr marL="342900" indent="-342900">
              <a:lnSpc>
                <a:spcPct val="90000"/>
              </a:lnSpc>
              <a:spcBef>
                <a:spcPct val="20000"/>
              </a:spcBef>
              <a:buFontTx/>
              <a:buChar char="•"/>
            </a:pPr>
            <a:r>
              <a:rPr lang="en-US" sz="2800" b="1">
                <a:latin typeface="Comic Sans MS" pitchFamily="66" charset="0"/>
              </a:rPr>
              <a:t>Spanish (1996)  </a:t>
            </a:r>
            <a:r>
              <a:rPr lang="en-US" sz="2400" b="1">
                <a:latin typeface="Comic Sans MS" pitchFamily="66" charset="0"/>
              </a:rPr>
              <a:t>46x10</a:t>
            </a:r>
            <a:r>
              <a:rPr lang="en-US" sz="2400" b="1" baseline="30000">
                <a:latin typeface="Comic Sans MS" pitchFamily="66" charset="0"/>
              </a:rPr>
              <a:t>3</a:t>
            </a:r>
            <a:r>
              <a:rPr lang="en-US" sz="2400" b="1">
                <a:latin typeface="Comic Sans MS" pitchFamily="66" charset="0"/>
              </a:rPr>
              <a:t> stems; 3.4 x 10</a:t>
            </a:r>
            <a:r>
              <a:rPr lang="en-US" sz="2400" b="1" baseline="30000">
                <a:latin typeface="Comic Sans MS" pitchFamily="66" charset="0"/>
              </a:rPr>
              <a:t>6</a:t>
            </a:r>
            <a:r>
              <a:rPr lang="en-US" sz="2800" b="1" baseline="30000">
                <a:latin typeface="Comic Sans MS" pitchFamily="66" charset="0"/>
              </a:rPr>
              <a:t> </a:t>
            </a:r>
            <a:r>
              <a:rPr lang="en-US" sz="2400" b="1">
                <a:latin typeface="Comic Sans MS" pitchFamily="66" charset="0"/>
              </a:rPr>
              <a:t>word forms</a:t>
            </a:r>
            <a:endParaRPr lang="en-US" sz="2800" b="1">
              <a:latin typeface="Comic Sans MS" pitchFamily="66" charset="0"/>
            </a:endParaRPr>
          </a:p>
          <a:p>
            <a:pPr marL="342900" indent="-342900">
              <a:lnSpc>
                <a:spcPct val="90000"/>
              </a:lnSpc>
              <a:spcBef>
                <a:spcPct val="20000"/>
              </a:spcBef>
              <a:buFontTx/>
              <a:buChar char="•"/>
            </a:pPr>
            <a:r>
              <a:rPr lang="en-US" sz="2800" b="1">
                <a:latin typeface="Comic Sans MS" pitchFamily="66" charset="0"/>
              </a:rPr>
              <a:t>Arabic (2002?) </a:t>
            </a:r>
            <a:r>
              <a:rPr lang="en-US" sz="2400" b="1">
                <a:latin typeface="Comic Sans MS" pitchFamily="66" charset="0"/>
              </a:rPr>
              <a:t>131x10</a:t>
            </a:r>
            <a:r>
              <a:rPr lang="en-US" sz="2400" b="1" baseline="30000">
                <a:latin typeface="Comic Sans MS" pitchFamily="66" charset="0"/>
              </a:rPr>
              <a:t>3</a:t>
            </a:r>
            <a:r>
              <a:rPr lang="en-US" sz="2400" b="1">
                <a:latin typeface="Comic Sans MS" pitchFamily="66" charset="0"/>
              </a:rPr>
              <a:t> stems; 7.7 x 10</a:t>
            </a:r>
            <a:r>
              <a:rPr lang="en-US" sz="2400" b="1" baseline="30000">
                <a:latin typeface="Comic Sans MS" pitchFamily="66" charset="0"/>
              </a:rPr>
              <a:t>6</a:t>
            </a:r>
            <a:r>
              <a:rPr lang="en-US" sz="2800" b="1" baseline="30000">
                <a:latin typeface="Comic Sans MS" pitchFamily="66" charset="0"/>
              </a:rPr>
              <a:t> </a:t>
            </a:r>
            <a:r>
              <a:rPr lang="en-US" sz="2400" b="1">
                <a:latin typeface="Comic Sans MS" pitchFamily="66" charset="0"/>
              </a:rPr>
              <a:t>word forms</a:t>
            </a:r>
            <a:endParaRPr lang="en-US" sz="2800" b="1">
              <a:latin typeface="Comic Sans MS" pitchFamily="66" charset="0"/>
            </a:endParaRPr>
          </a:p>
          <a:p>
            <a:pPr marL="342900" indent="-342900">
              <a:lnSpc>
                <a:spcPct val="90000"/>
              </a:lnSpc>
              <a:spcBef>
                <a:spcPct val="20000"/>
              </a:spcBef>
              <a:buFontTx/>
              <a:buChar char="•"/>
            </a:pPr>
            <a:endParaRPr lang="el-GR" sz="2800" b="1" baseline="-25000">
              <a:latin typeface="Comic Sans MS" pitchFamily="66" charset="0"/>
            </a:endParaRPr>
          </a:p>
          <a:p>
            <a:pPr marL="342900" indent="-342900">
              <a:lnSpc>
                <a:spcPct val="90000"/>
              </a:lnSpc>
              <a:spcBef>
                <a:spcPct val="20000"/>
              </a:spcBef>
              <a:buFontTx/>
              <a:buChar char="•"/>
            </a:pPr>
            <a:endParaRPr lang="en-US" sz="2800" b="1">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B673E1A3-7D86-4ABB-B38D-0063C518DE5B}" type="datetime1">
              <a:rPr lang="en-US"/>
              <a:pPr/>
              <a:t>1/14/2013</a:t>
            </a:fld>
            <a:endParaRPr lang="en-US"/>
          </a:p>
        </p:txBody>
      </p:sp>
      <p:sp>
        <p:nvSpPr>
          <p:cNvPr id="29699" name="Footer Placeholder 4"/>
          <p:cNvSpPr>
            <a:spLocks noGrp="1"/>
          </p:cNvSpPr>
          <p:nvPr>
            <p:ph type="ftr" sz="quarter" idx="11"/>
          </p:nvPr>
        </p:nvSpPr>
        <p:spPr>
          <a:noFill/>
        </p:spPr>
        <p:txBody>
          <a:bodyPr/>
          <a:lstStyle/>
          <a:p>
            <a:r>
              <a:rPr lang="en-US"/>
              <a:t>CPSC503 Winter 2012</a:t>
            </a:r>
          </a:p>
        </p:txBody>
      </p:sp>
      <p:sp>
        <p:nvSpPr>
          <p:cNvPr id="29700" name="Slide Number Placeholder 5"/>
          <p:cNvSpPr>
            <a:spLocks noGrp="1"/>
          </p:cNvSpPr>
          <p:nvPr>
            <p:ph type="sldNum" sz="quarter" idx="12"/>
          </p:nvPr>
        </p:nvSpPr>
        <p:spPr>
          <a:noFill/>
        </p:spPr>
        <p:txBody>
          <a:bodyPr/>
          <a:lstStyle/>
          <a:p>
            <a:fld id="{685018A7-2375-40E8-BB24-58B193BC00F1}" type="slidenum">
              <a:rPr lang="en-US" smtClean="0"/>
              <a:pPr/>
              <a:t>11</a:t>
            </a:fld>
            <a:endParaRPr lang="en-US" smtClean="0"/>
          </a:p>
        </p:txBody>
      </p:sp>
      <p:sp>
        <p:nvSpPr>
          <p:cNvPr id="29701" name="Rectangle 2"/>
          <p:cNvSpPr>
            <a:spLocks noGrp="1" noChangeArrowheads="1"/>
          </p:cNvSpPr>
          <p:nvPr>
            <p:ph type="title"/>
          </p:nvPr>
        </p:nvSpPr>
        <p:spPr>
          <a:xfrm>
            <a:off x="625475" y="165100"/>
            <a:ext cx="7772400" cy="1143000"/>
          </a:xfrm>
        </p:spPr>
        <p:txBody>
          <a:bodyPr/>
          <a:lstStyle/>
          <a:p>
            <a:pPr eaLnBrk="1" hangingPunct="1"/>
            <a:r>
              <a:rPr lang="en-US" smtClean="0"/>
              <a:t>Other important applications of FST in NLP</a:t>
            </a:r>
          </a:p>
        </p:txBody>
      </p:sp>
      <p:sp>
        <p:nvSpPr>
          <p:cNvPr id="29702" name="Rectangle 3"/>
          <p:cNvSpPr>
            <a:spLocks noGrp="1" noChangeArrowheads="1"/>
          </p:cNvSpPr>
          <p:nvPr>
            <p:ph type="body" idx="1"/>
          </p:nvPr>
        </p:nvSpPr>
        <p:spPr>
          <a:xfrm>
            <a:off x="169863" y="1455738"/>
            <a:ext cx="8728075" cy="4932362"/>
          </a:xfrm>
        </p:spPr>
        <p:txBody>
          <a:bodyPr/>
          <a:lstStyle/>
          <a:p>
            <a:pPr eaLnBrk="1" hangingPunct="1">
              <a:spcAft>
                <a:spcPct val="40000"/>
              </a:spcAft>
              <a:buFontTx/>
              <a:buNone/>
            </a:pPr>
            <a:r>
              <a:rPr lang="en-US" smtClean="0"/>
              <a:t>From</a:t>
            </a:r>
            <a:r>
              <a:rPr lang="en-US" smtClean="0">
                <a:solidFill>
                  <a:schemeClr val="accent2"/>
                </a:solidFill>
              </a:rPr>
              <a:t> segmenting words into morphemes </a:t>
            </a:r>
            <a:r>
              <a:rPr lang="en-US" smtClean="0"/>
              <a:t>to…</a:t>
            </a:r>
          </a:p>
          <a:p>
            <a:pPr eaLnBrk="1" hangingPunct="1">
              <a:spcAft>
                <a:spcPct val="40000"/>
              </a:spcAft>
            </a:pPr>
            <a:r>
              <a:rPr lang="en-US" smtClean="0">
                <a:solidFill>
                  <a:schemeClr val="accent2"/>
                </a:solidFill>
              </a:rPr>
              <a:t>Tokenization</a:t>
            </a:r>
            <a:r>
              <a:rPr lang="en-US" smtClean="0"/>
              <a:t>: </a:t>
            </a:r>
          </a:p>
          <a:p>
            <a:pPr lvl="1" eaLnBrk="1" hangingPunct="1">
              <a:spcAft>
                <a:spcPct val="40000"/>
              </a:spcAft>
            </a:pPr>
            <a:r>
              <a:rPr lang="en-US" smtClean="0"/>
              <a:t>finding word boundaries in text (</a:t>
            </a:r>
            <a:r>
              <a:rPr lang="en-US" smtClean="0">
                <a:solidFill>
                  <a:schemeClr val="accent2"/>
                </a:solidFill>
              </a:rPr>
              <a:t>?!</a:t>
            </a:r>
            <a:r>
              <a:rPr lang="en-US" smtClean="0"/>
              <a:t>) …</a:t>
            </a:r>
            <a:r>
              <a:rPr lang="en-US" i="1" smtClean="0"/>
              <a:t>maxmatch</a:t>
            </a:r>
          </a:p>
          <a:p>
            <a:pPr lvl="1" eaLnBrk="1" hangingPunct="1">
              <a:spcAft>
                <a:spcPct val="40000"/>
              </a:spcAft>
            </a:pPr>
            <a:r>
              <a:rPr lang="en-US" smtClean="0"/>
              <a:t>Finding sentence boundaries: punctuation… but </a:t>
            </a:r>
            <a:r>
              <a:rPr lang="en-US" smtClean="0">
                <a:solidFill>
                  <a:schemeClr val="accent2"/>
                </a:solidFill>
              </a:rPr>
              <a:t>.</a:t>
            </a:r>
            <a:r>
              <a:rPr lang="en-US" smtClean="0"/>
              <a:t> is ambiguous look at example in Fig. 3.22</a:t>
            </a:r>
          </a:p>
          <a:p>
            <a:pPr eaLnBrk="1" hangingPunct="1">
              <a:spcAft>
                <a:spcPct val="40000"/>
              </a:spcAft>
            </a:pPr>
            <a:r>
              <a:rPr lang="en-US" smtClean="0">
                <a:solidFill>
                  <a:schemeClr val="accent2"/>
                </a:solidFill>
              </a:rPr>
              <a:t>Shallow syntactic parsing: </a:t>
            </a:r>
            <a:r>
              <a:rPr lang="en-US" smtClean="0"/>
              <a:t>e.g., find only noun phrases </a:t>
            </a:r>
          </a:p>
          <a:p>
            <a:pPr eaLnBrk="1" hangingPunct="1">
              <a:spcAft>
                <a:spcPct val="40000"/>
              </a:spcAft>
            </a:pPr>
            <a:r>
              <a:rPr lang="en-US" smtClean="0">
                <a:solidFill>
                  <a:schemeClr val="accent2"/>
                </a:solidFill>
              </a:rPr>
              <a:t>Phonological Rules</a:t>
            </a:r>
            <a:r>
              <a:rPr lang="en-US" smtClean="0"/>
              <a:t>…… (Chpt. 11)</a:t>
            </a:r>
          </a:p>
          <a:p>
            <a:pPr eaLnBrk="1" hangingPunct="1">
              <a:spcAft>
                <a:spcPct val="40000"/>
              </a:spcAft>
            </a:pPr>
            <a:endParaRPr lang="en-US"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E2D454A2-E410-443E-8D60-D59A1E63748F}" type="datetime1">
              <a:rPr lang="en-US"/>
              <a:pPr/>
              <a:t>1/14/2013</a:t>
            </a:fld>
            <a:endParaRPr lang="en-US"/>
          </a:p>
        </p:txBody>
      </p:sp>
      <p:sp>
        <p:nvSpPr>
          <p:cNvPr id="30723" name="Footer Placeholder 4"/>
          <p:cNvSpPr>
            <a:spLocks noGrp="1"/>
          </p:cNvSpPr>
          <p:nvPr>
            <p:ph type="ftr" sz="quarter" idx="11"/>
          </p:nvPr>
        </p:nvSpPr>
        <p:spPr>
          <a:noFill/>
        </p:spPr>
        <p:txBody>
          <a:bodyPr/>
          <a:lstStyle/>
          <a:p>
            <a:r>
              <a:rPr lang="en-US"/>
              <a:t>CPSC503 Winter 2012</a:t>
            </a:r>
          </a:p>
        </p:txBody>
      </p:sp>
      <p:sp>
        <p:nvSpPr>
          <p:cNvPr id="30724" name="Slide Number Placeholder 5"/>
          <p:cNvSpPr>
            <a:spLocks noGrp="1"/>
          </p:cNvSpPr>
          <p:nvPr>
            <p:ph type="sldNum" sz="quarter" idx="12"/>
          </p:nvPr>
        </p:nvSpPr>
        <p:spPr>
          <a:noFill/>
        </p:spPr>
        <p:txBody>
          <a:bodyPr/>
          <a:lstStyle/>
          <a:p>
            <a:fld id="{48B4AA3E-B8D3-4F19-829C-8DFFBB7C8E13}" type="slidenum">
              <a:rPr lang="en-US" smtClean="0"/>
              <a:pPr/>
              <a:t>12</a:t>
            </a:fld>
            <a:endParaRPr lang="en-US" smtClean="0"/>
          </a:p>
        </p:txBody>
      </p:sp>
      <p:sp>
        <p:nvSpPr>
          <p:cNvPr id="30725" name="Rectangle 2"/>
          <p:cNvSpPr>
            <a:spLocks noGrp="1" noChangeArrowheads="1"/>
          </p:cNvSpPr>
          <p:nvPr>
            <p:ph type="title"/>
          </p:nvPr>
        </p:nvSpPr>
        <p:spPr>
          <a:xfrm>
            <a:off x="685800" y="304800"/>
            <a:ext cx="7772400" cy="1143000"/>
          </a:xfrm>
        </p:spPr>
        <p:txBody>
          <a:bodyPr/>
          <a:lstStyle/>
          <a:p>
            <a:pPr eaLnBrk="1" hangingPunct="1"/>
            <a:r>
              <a:rPr lang="en-US" smtClean="0"/>
              <a:t>Computational tasks in Morphology</a:t>
            </a:r>
          </a:p>
        </p:txBody>
      </p:sp>
      <p:sp>
        <p:nvSpPr>
          <p:cNvPr id="276483" name="Rectangle 3"/>
          <p:cNvSpPr>
            <a:spLocks noGrp="1" noChangeArrowheads="1"/>
          </p:cNvSpPr>
          <p:nvPr>
            <p:ph type="body" idx="1"/>
          </p:nvPr>
        </p:nvSpPr>
        <p:spPr>
          <a:xfrm>
            <a:off x="304800" y="1524000"/>
            <a:ext cx="8534400" cy="1676400"/>
          </a:xfrm>
        </p:spPr>
        <p:txBody>
          <a:bodyPr/>
          <a:lstStyle/>
          <a:p>
            <a:pPr marL="533400" indent="-533400" eaLnBrk="1" hangingPunct="1"/>
            <a:r>
              <a:rPr lang="en-US" sz="3200" smtClean="0">
                <a:solidFill>
                  <a:schemeClr val="accent2"/>
                </a:solidFill>
              </a:rPr>
              <a:t>Recognition</a:t>
            </a:r>
            <a:r>
              <a:rPr lang="en-US" sz="3200" smtClean="0"/>
              <a:t>: recognize whether a string is an English word (FSA)</a:t>
            </a:r>
          </a:p>
          <a:p>
            <a:pPr marL="533400" indent="-533400" eaLnBrk="1" hangingPunct="1"/>
            <a:r>
              <a:rPr lang="en-US" sz="3200" smtClean="0">
                <a:solidFill>
                  <a:schemeClr val="accent2"/>
                </a:solidFill>
              </a:rPr>
              <a:t>Parsing/Generation</a:t>
            </a:r>
            <a:r>
              <a:rPr lang="en-US" sz="3200" smtClean="0"/>
              <a:t>: </a:t>
            </a:r>
          </a:p>
        </p:txBody>
      </p:sp>
      <p:sp>
        <p:nvSpPr>
          <p:cNvPr id="30727" name="Text Box 4"/>
          <p:cNvSpPr txBox="1">
            <a:spLocks noChangeArrowheads="1"/>
          </p:cNvSpPr>
          <p:nvPr/>
        </p:nvSpPr>
        <p:spPr bwMode="auto">
          <a:xfrm>
            <a:off x="1219200" y="3276600"/>
            <a:ext cx="811213" cy="457200"/>
          </a:xfrm>
          <a:prstGeom prst="rect">
            <a:avLst/>
          </a:prstGeom>
          <a:noFill/>
          <a:ln w="9525">
            <a:noFill/>
            <a:miter lim="800000"/>
            <a:headEnd/>
            <a:tailEnd/>
          </a:ln>
        </p:spPr>
        <p:txBody>
          <a:bodyPr wrap="none">
            <a:spAutoFit/>
          </a:bodyPr>
          <a:lstStyle/>
          <a:p>
            <a:r>
              <a:rPr lang="en-US" sz="2400" i="1"/>
              <a:t>word</a:t>
            </a:r>
          </a:p>
        </p:txBody>
      </p:sp>
      <p:sp>
        <p:nvSpPr>
          <p:cNvPr id="30728" name="Oval 5"/>
          <p:cNvSpPr>
            <a:spLocks noChangeArrowheads="1"/>
          </p:cNvSpPr>
          <p:nvPr/>
        </p:nvSpPr>
        <p:spPr bwMode="auto">
          <a:xfrm>
            <a:off x="2714625" y="3206750"/>
            <a:ext cx="1379538" cy="573088"/>
          </a:xfrm>
          <a:prstGeom prst="ellipse">
            <a:avLst/>
          </a:prstGeom>
          <a:noFill/>
          <a:ln w="9525">
            <a:solidFill>
              <a:schemeClr val="tx1"/>
            </a:solidFill>
            <a:round/>
            <a:headEnd/>
            <a:tailEnd/>
          </a:ln>
        </p:spPr>
        <p:txBody>
          <a:bodyPr wrap="none" anchor="ctr"/>
          <a:lstStyle/>
          <a:p>
            <a:endParaRPr lang="en-US"/>
          </a:p>
        </p:txBody>
      </p:sp>
      <p:sp>
        <p:nvSpPr>
          <p:cNvPr id="30729" name="Line 6"/>
          <p:cNvSpPr>
            <a:spLocks noChangeShapeType="1"/>
          </p:cNvSpPr>
          <p:nvPr/>
        </p:nvSpPr>
        <p:spPr bwMode="auto">
          <a:xfrm>
            <a:off x="2025650" y="3492500"/>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30730" name="Line 7"/>
          <p:cNvSpPr>
            <a:spLocks noChangeShapeType="1"/>
          </p:cNvSpPr>
          <p:nvPr/>
        </p:nvSpPr>
        <p:spPr bwMode="auto">
          <a:xfrm flipV="1">
            <a:off x="4094163" y="3149600"/>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30731" name="Line 8"/>
          <p:cNvSpPr>
            <a:spLocks noChangeShapeType="1"/>
          </p:cNvSpPr>
          <p:nvPr/>
        </p:nvSpPr>
        <p:spPr bwMode="auto">
          <a:xfrm>
            <a:off x="4094163" y="349250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30732" name="Text Box 9"/>
          <p:cNvSpPr txBox="1">
            <a:spLocks noChangeArrowheads="1"/>
          </p:cNvSpPr>
          <p:nvPr/>
        </p:nvSpPr>
        <p:spPr bwMode="auto">
          <a:xfrm>
            <a:off x="4800600" y="2895600"/>
            <a:ext cx="3524250" cy="457200"/>
          </a:xfrm>
          <a:prstGeom prst="rect">
            <a:avLst/>
          </a:prstGeom>
          <a:noFill/>
          <a:ln w="9525">
            <a:noFill/>
            <a:miter lim="800000"/>
            <a:headEnd/>
            <a:tailEnd/>
          </a:ln>
        </p:spPr>
        <p:txBody>
          <a:bodyPr wrap="none">
            <a:spAutoFit/>
          </a:bodyPr>
          <a:lstStyle/>
          <a:p>
            <a:r>
              <a:rPr lang="en-US" sz="2400" i="1"/>
              <a:t>stem, class, lexical features</a:t>
            </a:r>
          </a:p>
        </p:txBody>
      </p:sp>
      <p:sp>
        <p:nvSpPr>
          <p:cNvPr id="30733" name="Text Box 10"/>
          <p:cNvSpPr txBox="1">
            <a:spLocks noChangeArrowheads="1"/>
          </p:cNvSpPr>
          <p:nvPr/>
        </p:nvSpPr>
        <p:spPr bwMode="auto">
          <a:xfrm>
            <a:off x="4953000" y="3505200"/>
            <a:ext cx="565150" cy="457200"/>
          </a:xfrm>
          <a:prstGeom prst="rect">
            <a:avLst/>
          </a:prstGeom>
          <a:noFill/>
          <a:ln w="9525">
            <a:noFill/>
            <a:miter lim="800000"/>
            <a:headEnd/>
            <a:tailEnd/>
          </a:ln>
        </p:spPr>
        <p:txBody>
          <a:bodyPr wrap="none">
            <a:spAutoFit/>
          </a:bodyPr>
          <a:lstStyle/>
          <a:p>
            <a:r>
              <a:rPr lang="en-US" sz="2400"/>
              <a:t>….</a:t>
            </a:r>
          </a:p>
        </p:txBody>
      </p:sp>
      <p:sp>
        <p:nvSpPr>
          <p:cNvPr id="30734" name="Text Box 11"/>
          <p:cNvSpPr txBox="1">
            <a:spLocks noChangeArrowheads="1"/>
          </p:cNvSpPr>
          <p:nvPr/>
        </p:nvSpPr>
        <p:spPr bwMode="auto">
          <a:xfrm>
            <a:off x="4267200" y="3200400"/>
            <a:ext cx="565150" cy="457200"/>
          </a:xfrm>
          <a:prstGeom prst="rect">
            <a:avLst/>
          </a:prstGeom>
          <a:noFill/>
          <a:ln w="9525">
            <a:noFill/>
            <a:miter lim="800000"/>
            <a:headEnd/>
            <a:tailEnd/>
          </a:ln>
        </p:spPr>
        <p:txBody>
          <a:bodyPr wrap="none">
            <a:spAutoFit/>
          </a:bodyPr>
          <a:lstStyle/>
          <a:p>
            <a:r>
              <a:rPr lang="en-US" sz="2400"/>
              <a:t>….</a:t>
            </a:r>
          </a:p>
        </p:txBody>
      </p:sp>
      <p:sp>
        <p:nvSpPr>
          <p:cNvPr id="30735" name="Text Box 12"/>
          <p:cNvSpPr txBox="1">
            <a:spLocks noChangeArrowheads="1"/>
          </p:cNvSpPr>
          <p:nvPr/>
        </p:nvSpPr>
        <p:spPr bwMode="auto">
          <a:xfrm>
            <a:off x="1004888" y="4187825"/>
            <a:ext cx="1279525" cy="457200"/>
          </a:xfrm>
          <a:prstGeom prst="rect">
            <a:avLst/>
          </a:prstGeom>
          <a:noFill/>
          <a:ln w="9525">
            <a:noFill/>
            <a:miter lim="800000"/>
            <a:headEnd/>
            <a:tailEnd/>
          </a:ln>
        </p:spPr>
        <p:txBody>
          <a:bodyPr wrap="none">
            <a:spAutoFit/>
          </a:bodyPr>
          <a:lstStyle/>
          <a:p>
            <a:r>
              <a:rPr lang="en-US" sz="2400" b="1">
                <a:latin typeface="Courier New" pitchFamily="49" charset="0"/>
              </a:rPr>
              <a:t>bought</a:t>
            </a:r>
          </a:p>
        </p:txBody>
      </p:sp>
      <p:sp>
        <p:nvSpPr>
          <p:cNvPr id="30736" name="Oval 13"/>
          <p:cNvSpPr>
            <a:spLocks noChangeArrowheads="1"/>
          </p:cNvSpPr>
          <p:nvPr/>
        </p:nvSpPr>
        <p:spPr bwMode="auto">
          <a:xfrm>
            <a:off x="2895600" y="4114800"/>
            <a:ext cx="1379538" cy="573088"/>
          </a:xfrm>
          <a:prstGeom prst="ellipse">
            <a:avLst/>
          </a:prstGeom>
          <a:noFill/>
          <a:ln w="9525">
            <a:solidFill>
              <a:schemeClr val="tx1"/>
            </a:solidFill>
            <a:round/>
            <a:headEnd/>
            <a:tailEnd/>
          </a:ln>
        </p:spPr>
        <p:txBody>
          <a:bodyPr wrap="none" anchor="ctr"/>
          <a:lstStyle/>
          <a:p>
            <a:endParaRPr lang="en-US"/>
          </a:p>
        </p:txBody>
      </p:sp>
      <p:sp>
        <p:nvSpPr>
          <p:cNvPr id="30737" name="Line 14"/>
          <p:cNvSpPr>
            <a:spLocks noChangeShapeType="1"/>
          </p:cNvSpPr>
          <p:nvPr/>
        </p:nvSpPr>
        <p:spPr bwMode="auto">
          <a:xfrm>
            <a:off x="2206625" y="4402138"/>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30738" name="Line 15"/>
          <p:cNvSpPr>
            <a:spLocks noChangeShapeType="1"/>
          </p:cNvSpPr>
          <p:nvPr/>
        </p:nvSpPr>
        <p:spPr bwMode="auto">
          <a:xfrm flipV="1">
            <a:off x="4275138" y="405765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30739" name="Line 16"/>
          <p:cNvSpPr>
            <a:spLocks noChangeShapeType="1"/>
          </p:cNvSpPr>
          <p:nvPr/>
        </p:nvSpPr>
        <p:spPr bwMode="auto">
          <a:xfrm>
            <a:off x="4275138" y="4402138"/>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30740" name="Text Box 17"/>
          <p:cNvSpPr txBox="1">
            <a:spLocks noChangeArrowheads="1"/>
          </p:cNvSpPr>
          <p:nvPr/>
        </p:nvSpPr>
        <p:spPr bwMode="auto">
          <a:xfrm>
            <a:off x="5102225" y="3898900"/>
            <a:ext cx="3287713" cy="457200"/>
          </a:xfrm>
          <a:prstGeom prst="rect">
            <a:avLst/>
          </a:prstGeom>
          <a:noFill/>
          <a:ln w="9525">
            <a:noFill/>
            <a:miter lim="800000"/>
            <a:headEnd/>
            <a:tailEnd/>
          </a:ln>
        </p:spPr>
        <p:txBody>
          <a:bodyPr wrap="none">
            <a:spAutoFit/>
          </a:bodyPr>
          <a:lstStyle/>
          <a:p>
            <a:r>
              <a:rPr lang="en-US" sz="2400" b="1">
                <a:latin typeface="Courier New" pitchFamily="49" charset="0"/>
              </a:rPr>
              <a:t>buy +V +PAST-PART</a:t>
            </a:r>
          </a:p>
        </p:txBody>
      </p:sp>
      <p:sp>
        <p:nvSpPr>
          <p:cNvPr id="30741" name="Text Box 18"/>
          <p:cNvSpPr txBox="1">
            <a:spLocks noChangeArrowheads="1"/>
          </p:cNvSpPr>
          <p:nvPr/>
        </p:nvSpPr>
        <p:spPr bwMode="auto">
          <a:xfrm>
            <a:off x="5102225" y="4468813"/>
            <a:ext cx="2374900" cy="457200"/>
          </a:xfrm>
          <a:prstGeom prst="rect">
            <a:avLst/>
          </a:prstGeom>
          <a:noFill/>
          <a:ln w="9525">
            <a:noFill/>
            <a:miter lim="800000"/>
            <a:headEnd/>
            <a:tailEnd/>
          </a:ln>
        </p:spPr>
        <p:txBody>
          <a:bodyPr wrap="none">
            <a:spAutoFit/>
          </a:bodyPr>
          <a:lstStyle/>
          <a:p>
            <a:r>
              <a:rPr lang="en-US" sz="2400" b="1">
                <a:latin typeface="Courier New" pitchFamily="49" charset="0"/>
              </a:rPr>
              <a:t>buy +V +PAST</a:t>
            </a:r>
          </a:p>
        </p:txBody>
      </p:sp>
      <p:sp>
        <p:nvSpPr>
          <p:cNvPr id="276499" name="Rectangle 19"/>
          <p:cNvSpPr>
            <a:spLocks noChangeArrowheads="1"/>
          </p:cNvSpPr>
          <p:nvPr/>
        </p:nvSpPr>
        <p:spPr bwMode="auto">
          <a:xfrm>
            <a:off x="381000" y="4800600"/>
            <a:ext cx="2900363" cy="601663"/>
          </a:xfrm>
          <a:prstGeom prst="rect">
            <a:avLst/>
          </a:prstGeom>
          <a:noFill/>
          <a:ln w="38100">
            <a:solidFill>
              <a:schemeClr val="accent2"/>
            </a:solidFill>
            <a:miter lim="800000"/>
            <a:headEnd/>
            <a:tailEnd/>
          </a:ln>
        </p:spPr>
        <p:txBody>
          <a:bodyPr/>
          <a:lstStyle/>
          <a:p>
            <a:pPr marL="533400" indent="-533400">
              <a:spcBef>
                <a:spcPct val="20000"/>
              </a:spcBef>
              <a:buFontTx/>
              <a:buChar char="•"/>
            </a:pPr>
            <a:r>
              <a:rPr lang="en-US" sz="3200" b="1" u="sng">
                <a:solidFill>
                  <a:schemeClr val="accent2"/>
                </a:solidFill>
                <a:latin typeface="Comic Sans MS" pitchFamily="66" charset="0"/>
              </a:rPr>
              <a:t>Stemming</a:t>
            </a:r>
            <a:r>
              <a:rPr lang="en-US" sz="3200" b="1">
                <a:latin typeface="Comic Sans MS" pitchFamily="66" charset="0"/>
              </a:rPr>
              <a:t>:</a:t>
            </a:r>
          </a:p>
        </p:txBody>
      </p:sp>
      <p:sp>
        <p:nvSpPr>
          <p:cNvPr id="30743" name="Text Box 20"/>
          <p:cNvSpPr txBox="1">
            <a:spLocks noChangeArrowheads="1"/>
          </p:cNvSpPr>
          <p:nvPr/>
        </p:nvSpPr>
        <p:spPr bwMode="auto">
          <a:xfrm>
            <a:off x="1247775" y="5403850"/>
            <a:ext cx="811213" cy="457200"/>
          </a:xfrm>
          <a:prstGeom prst="rect">
            <a:avLst/>
          </a:prstGeom>
          <a:noFill/>
          <a:ln w="9525">
            <a:noFill/>
            <a:miter lim="800000"/>
            <a:headEnd/>
            <a:tailEnd/>
          </a:ln>
        </p:spPr>
        <p:txBody>
          <a:bodyPr wrap="none">
            <a:spAutoFit/>
          </a:bodyPr>
          <a:lstStyle/>
          <a:p>
            <a:r>
              <a:rPr lang="en-US" sz="2400" i="1"/>
              <a:t>word</a:t>
            </a:r>
          </a:p>
        </p:txBody>
      </p:sp>
      <p:sp>
        <p:nvSpPr>
          <p:cNvPr id="30744" name="Oval 21"/>
          <p:cNvSpPr>
            <a:spLocks noChangeArrowheads="1"/>
          </p:cNvSpPr>
          <p:nvPr/>
        </p:nvSpPr>
        <p:spPr bwMode="auto">
          <a:xfrm>
            <a:off x="2743200" y="5334000"/>
            <a:ext cx="1379538" cy="573088"/>
          </a:xfrm>
          <a:prstGeom prst="ellipse">
            <a:avLst/>
          </a:prstGeom>
          <a:noFill/>
          <a:ln w="9525">
            <a:solidFill>
              <a:schemeClr val="tx1"/>
            </a:solidFill>
            <a:round/>
            <a:headEnd/>
            <a:tailEnd/>
          </a:ln>
        </p:spPr>
        <p:txBody>
          <a:bodyPr wrap="none" anchor="ctr"/>
          <a:lstStyle/>
          <a:p>
            <a:endParaRPr lang="en-US"/>
          </a:p>
        </p:txBody>
      </p:sp>
      <p:sp>
        <p:nvSpPr>
          <p:cNvPr id="30745" name="Line 22"/>
          <p:cNvSpPr>
            <a:spLocks noChangeShapeType="1"/>
          </p:cNvSpPr>
          <p:nvPr/>
        </p:nvSpPr>
        <p:spPr bwMode="auto">
          <a:xfrm>
            <a:off x="2054225" y="5619750"/>
            <a:ext cx="688975" cy="0"/>
          </a:xfrm>
          <a:prstGeom prst="line">
            <a:avLst/>
          </a:prstGeom>
          <a:noFill/>
          <a:ln w="9525">
            <a:solidFill>
              <a:schemeClr val="tx1"/>
            </a:solidFill>
            <a:round/>
            <a:headEnd/>
            <a:tailEnd type="triangle" w="med" len="med"/>
          </a:ln>
        </p:spPr>
        <p:txBody>
          <a:bodyPr/>
          <a:lstStyle/>
          <a:p>
            <a:endParaRPr lang="en-CA"/>
          </a:p>
        </p:txBody>
      </p:sp>
      <p:sp>
        <p:nvSpPr>
          <p:cNvPr id="30746" name="Line 23"/>
          <p:cNvSpPr>
            <a:spLocks noChangeShapeType="1"/>
          </p:cNvSpPr>
          <p:nvPr/>
        </p:nvSpPr>
        <p:spPr bwMode="auto">
          <a:xfrm flipV="1">
            <a:off x="4122738" y="5276850"/>
            <a:ext cx="620712" cy="342900"/>
          </a:xfrm>
          <a:prstGeom prst="line">
            <a:avLst/>
          </a:prstGeom>
          <a:noFill/>
          <a:ln w="9525">
            <a:solidFill>
              <a:schemeClr val="tx1"/>
            </a:solidFill>
            <a:round/>
            <a:headEnd/>
            <a:tailEnd type="triangle" w="med" len="med"/>
          </a:ln>
        </p:spPr>
        <p:txBody>
          <a:bodyPr/>
          <a:lstStyle/>
          <a:p>
            <a:endParaRPr lang="en-CA"/>
          </a:p>
        </p:txBody>
      </p:sp>
      <p:sp>
        <p:nvSpPr>
          <p:cNvPr id="30747" name="Line 24"/>
          <p:cNvSpPr>
            <a:spLocks noChangeShapeType="1"/>
          </p:cNvSpPr>
          <p:nvPr/>
        </p:nvSpPr>
        <p:spPr bwMode="auto">
          <a:xfrm>
            <a:off x="4122738" y="5619750"/>
            <a:ext cx="620712" cy="344488"/>
          </a:xfrm>
          <a:prstGeom prst="line">
            <a:avLst/>
          </a:prstGeom>
          <a:noFill/>
          <a:ln w="9525">
            <a:solidFill>
              <a:schemeClr val="tx1"/>
            </a:solidFill>
            <a:round/>
            <a:headEnd/>
            <a:tailEnd type="triangle" w="med" len="med"/>
          </a:ln>
        </p:spPr>
        <p:txBody>
          <a:bodyPr/>
          <a:lstStyle/>
          <a:p>
            <a:endParaRPr lang="en-CA"/>
          </a:p>
        </p:txBody>
      </p:sp>
      <p:sp>
        <p:nvSpPr>
          <p:cNvPr id="30748" name="Text Box 25"/>
          <p:cNvSpPr txBox="1">
            <a:spLocks noChangeArrowheads="1"/>
          </p:cNvSpPr>
          <p:nvPr/>
        </p:nvSpPr>
        <p:spPr bwMode="auto">
          <a:xfrm>
            <a:off x="4829175" y="5022850"/>
            <a:ext cx="742950" cy="457200"/>
          </a:xfrm>
          <a:prstGeom prst="rect">
            <a:avLst/>
          </a:prstGeom>
          <a:noFill/>
          <a:ln w="9525">
            <a:noFill/>
            <a:miter lim="800000"/>
            <a:headEnd/>
            <a:tailEnd/>
          </a:ln>
        </p:spPr>
        <p:txBody>
          <a:bodyPr wrap="none">
            <a:spAutoFit/>
          </a:bodyPr>
          <a:lstStyle/>
          <a:p>
            <a:r>
              <a:rPr lang="en-US" sz="2400" i="1"/>
              <a:t>stem</a:t>
            </a:r>
          </a:p>
        </p:txBody>
      </p:sp>
      <p:sp>
        <p:nvSpPr>
          <p:cNvPr id="30749" name="Text Box 26"/>
          <p:cNvSpPr txBox="1">
            <a:spLocks noChangeArrowheads="1"/>
          </p:cNvSpPr>
          <p:nvPr/>
        </p:nvSpPr>
        <p:spPr bwMode="auto">
          <a:xfrm>
            <a:off x="4981575" y="5632450"/>
            <a:ext cx="565150" cy="457200"/>
          </a:xfrm>
          <a:prstGeom prst="rect">
            <a:avLst/>
          </a:prstGeom>
          <a:noFill/>
          <a:ln w="9525">
            <a:noFill/>
            <a:miter lim="800000"/>
            <a:headEnd/>
            <a:tailEnd/>
          </a:ln>
        </p:spPr>
        <p:txBody>
          <a:bodyPr wrap="none">
            <a:spAutoFit/>
          </a:bodyPr>
          <a:lstStyle/>
          <a:p>
            <a:r>
              <a:rPr lang="en-US" sz="2400"/>
              <a:t>….</a:t>
            </a:r>
          </a:p>
        </p:txBody>
      </p:sp>
      <p:sp>
        <p:nvSpPr>
          <p:cNvPr id="30750" name="Text Box 27"/>
          <p:cNvSpPr txBox="1">
            <a:spLocks noChangeArrowheads="1"/>
          </p:cNvSpPr>
          <p:nvPr/>
        </p:nvSpPr>
        <p:spPr bwMode="auto">
          <a:xfrm>
            <a:off x="228600" y="4191000"/>
            <a:ext cx="911225" cy="457200"/>
          </a:xfrm>
          <a:prstGeom prst="rect">
            <a:avLst/>
          </a:prstGeom>
          <a:noFill/>
          <a:ln w="9525">
            <a:noFill/>
            <a:miter lim="800000"/>
            <a:headEnd/>
            <a:tailEnd/>
          </a:ln>
        </p:spPr>
        <p:txBody>
          <a:bodyPr wrap="none">
            <a:spAutoFit/>
          </a:bodyPr>
          <a:lstStyle/>
          <a:p>
            <a:r>
              <a:rPr lang="en-US" sz="2400" b="1">
                <a:solidFill>
                  <a:schemeClr val="accent2"/>
                </a:solidFill>
                <a:latin typeface="Comic Sans MS" pitchFamily="66" charset="0"/>
              </a:rPr>
              <a:t>e.g.,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483"/>
                                        </p:tgtEl>
                                        <p:attrNameLst>
                                          <p:attrName>style.visibility</p:attrName>
                                        </p:attrNameLst>
                                      </p:cBhvr>
                                      <p:to>
                                        <p:strVal val="visible"/>
                                      </p:to>
                                    </p:set>
                                    <p:animEffect transition="in" filter="blinds(horizontal)">
                                      <p:cBhvr>
                                        <p:cTn id="7" dur="500"/>
                                        <p:tgtEl>
                                          <p:spTgt spid="2764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499"/>
                                        </p:tgtEl>
                                        <p:attrNameLst>
                                          <p:attrName>style.visibility</p:attrName>
                                        </p:attrNameLst>
                                      </p:cBhvr>
                                      <p:to>
                                        <p:strVal val="visible"/>
                                      </p:to>
                                    </p:set>
                                    <p:animEffect transition="in" filter="blinds(horizontal)">
                                      <p:cBhvr>
                                        <p:cTn id="12" dur="500"/>
                                        <p:tgtEl>
                                          <p:spTgt spid="27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autoUpdateAnimBg="0"/>
      <p:bldP spid="27649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a:noFill/>
        </p:spPr>
        <p:txBody>
          <a:bodyPr/>
          <a:lstStyle/>
          <a:p>
            <a:fld id="{8FCBD91E-0139-4697-A924-6FE8E5324FF2}" type="datetime1">
              <a:rPr lang="en-US"/>
              <a:pPr/>
              <a:t>1/14/2013</a:t>
            </a:fld>
            <a:endParaRPr lang="en-US"/>
          </a:p>
        </p:txBody>
      </p:sp>
      <p:sp>
        <p:nvSpPr>
          <p:cNvPr id="7172" name="Footer Placeholder 4"/>
          <p:cNvSpPr>
            <a:spLocks noGrp="1"/>
          </p:cNvSpPr>
          <p:nvPr>
            <p:ph type="ftr" sz="quarter" idx="11"/>
          </p:nvPr>
        </p:nvSpPr>
        <p:spPr>
          <a:noFill/>
        </p:spPr>
        <p:txBody>
          <a:bodyPr/>
          <a:lstStyle/>
          <a:p>
            <a:r>
              <a:rPr lang="en-US"/>
              <a:t>CPSC503 Winter 2012</a:t>
            </a:r>
          </a:p>
        </p:txBody>
      </p:sp>
      <p:sp>
        <p:nvSpPr>
          <p:cNvPr id="7173" name="Slide Number Placeholder 5"/>
          <p:cNvSpPr>
            <a:spLocks noGrp="1"/>
          </p:cNvSpPr>
          <p:nvPr>
            <p:ph type="sldNum" sz="quarter" idx="12"/>
          </p:nvPr>
        </p:nvSpPr>
        <p:spPr>
          <a:noFill/>
        </p:spPr>
        <p:txBody>
          <a:bodyPr/>
          <a:lstStyle/>
          <a:p>
            <a:fld id="{8F46F35E-9F37-4A00-9586-8DE08D8BAA5D}" type="slidenum">
              <a:rPr lang="en-US" smtClean="0"/>
              <a:pPr/>
              <a:t>13</a:t>
            </a:fld>
            <a:endParaRPr lang="en-US" smtClean="0"/>
          </a:p>
        </p:txBody>
      </p:sp>
      <p:sp>
        <p:nvSpPr>
          <p:cNvPr id="7174" name="Rectangle 2"/>
          <p:cNvSpPr>
            <a:spLocks noGrp="1" noChangeArrowheads="1"/>
          </p:cNvSpPr>
          <p:nvPr>
            <p:ph type="title"/>
          </p:nvPr>
        </p:nvSpPr>
        <p:spPr>
          <a:xfrm>
            <a:off x="549275" y="165100"/>
            <a:ext cx="7772400" cy="608013"/>
          </a:xfrm>
        </p:spPr>
        <p:txBody>
          <a:bodyPr/>
          <a:lstStyle/>
          <a:p>
            <a:pPr eaLnBrk="1" hangingPunct="1"/>
            <a:r>
              <a:rPr lang="fi-FI" sz="3600" smtClean="0"/>
              <a:t>Stemmer</a:t>
            </a:r>
            <a:endParaRPr lang="en-GB" sz="3600" smtClean="0"/>
          </a:p>
        </p:txBody>
      </p:sp>
      <p:sp>
        <p:nvSpPr>
          <p:cNvPr id="7175" name="Rectangle 3"/>
          <p:cNvSpPr>
            <a:spLocks noGrp="1" noChangeArrowheads="1"/>
          </p:cNvSpPr>
          <p:nvPr>
            <p:ph type="body" idx="1"/>
          </p:nvPr>
        </p:nvSpPr>
        <p:spPr>
          <a:xfrm>
            <a:off x="322263" y="696913"/>
            <a:ext cx="8575675" cy="5160962"/>
          </a:xfrm>
        </p:spPr>
        <p:txBody>
          <a:bodyPr/>
          <a:lstStyle/>
          <a:p>
            <a:pPr eaLnBrk="1" hangingPunct="1">
              <a:lnSpc>
                <a:spcPct val="90000"/>
              </a:lnSpc>
            </a:pPr>
            <a:r>
              <a:rPr lang="fi-FI" smtClean="0"/>
              <a:t>E.g. the </a:t>
            </a:r>
            <a:r>
              <a:rPr lang="fi-FI" smtClean="0">
                <a:solidFill>
                  <a:schemeClr val="accent2"/>
                </a:solidFill>
              </a:rPr>
              <a:t>Porter algorithm, </a:t>
            </a:r>
            <a:r>
              <a:rPr lang="fi-FI" smtClean="0"/>
              <a:t>which is based on a series of sets of simple cascaded rewrite rules:</a:t>
            </a:r>
          </a:p>
          <a:p>
            <a:pPr eaLnBrk="1" hangingPunct="1">
              <a:lnSpc>
                <a:spcPct val="90000"/>
              </a:lnSpc>
            </a:pPr>
            <a:r>
              <a:rPr lang="fi-FI" smtClean="0"/>
              <a:t>(condition) S1-&gt;S2</a:t>
            </a:r>
          </a:p>
          <a:p>
            <a:pPr lvl="1" eaLnBrk="1" hangingPunct="1">
              <a:lnSpc>
                <a:spcPct val="90000"/>
              </a:lnSpc>
            </a:pPr>
            <a:r>
              <a:rPr lang="fi-FI" sz="2000" smtClean="0"/>
              <a:t>ATIONAL </a:t>
            </a:r>
            <a:r>
              <a:rPr lang="fi-FI" sz="2000" smtClean="0">
                <a:sym typeface="Symbol" pitchFamily="18" charset="2"/>
              </a:rPr>
              <a:t> ATE (relational  relate)</a:t>
            </a:r>
          </a:p>
          <a:p>
            <a:pPr lvl="1" eaLnBrk="1" hangingPunct="1">
              <a:lnSpc>
                <a:spcPct val="90000"/>
              </a:lnSpc>
            </a:pPr>
            <a:r>
              <a:rPr lang="fi-FI" sz="2000" smtClean="0">
                <a:sym typeface="Symbol" pitchFamily="18" charset="2"/>
              </a:rPr>
              <a:t>(*v*) ING   if stem contains vowel (motoring  motor)</a:t>
            </a:r>
          </a:p>
          <a:p>
            <a:pPr eaLnBrk="1" hangingPunct="1">
              <a:lnSpc>
                <a:spcPct val="90000"/>
              </a:lnSpc>
            </a:pPr>
            <a:r>
              <a:rPr lang="en-US" smtClean="0"/>
              <a:t>Cascade of rules applied to:</a:t>
            </a:r>
            <a:r>
              <a:rPr lang="en-US" sz="2400" smtClean="0">
                <a:solidFill>
                  <a:schemeClr val="accent2"/>
                </a:solidFill>
              </a:rPr>
              <a:t> computerization</a:t>
            </a:r>
          </a:p>
          <a:p>
            <a:pPr lvl="1" eaLnBrk="1" hangingPunct="1">
              <a:lnSpc>
                <a:spcPct val="90000"/>
              </a:lnSpc>
            </a:pPr>
            <a:r>
              <a:rPr lang="en-US" smtClean="0"/>
              <a:t>ization -&gt; -ize </a:t>
            </a:r>
            <a:r>
              <a:rPr lang="en-US" smtClean="0">
                <a:solidFill>
                  <a:schemeClr val="accent2"/>
                </a:solidFill>
              </a:rPr>
              <a:t>computerize</a:t>
            </a:r>
          </a:p>
          <a:p>
            <a:pPr lvl="1" eaLnBrk="1" hangingPunct="1">
              <a:lnSpc>
                <a:spcPct val="90000"/>
              </a:lnSpc>
            </a:pPr>
            <a:r>
              <a:rPr lang="en-US" smtClean="0"/>
              <a:t>ize -&gt; </a:t>
            </a:r>
            <a:r>
              <a:rPr lang="el-GR" smtClean="0"/>
              <a:t>ε</a:t>
            </a:r>
            <a:r>
              <a:rPr lang="en-US" smtClean="0"/>
              <a:t>  </a:t>
            </a:r>
            <a:r>
              <a:rPr lang="en-US" smtClean="0">
                <a:solidFill>
                  <a:schemeClr val="accent2"/>
                </a:solidFill>
              </a:rPr>
              <a:t>computer</a:t>
            </a:r>
            <a:endParaRPr lang="fi-FI" smtClean="0">
              <a:solidFill>
                <a:schemeClr val="accent2"/>
              </a:solidFill>
              <a:sym typeface="Symbol" pitchFamily="18" charset="2"/>
            </a:endParaRPr>
          </a:p>
          <a:p>
            <a:pPr eaLnBrk="1" hangingPunct="1">
              <a:lnSpc>
                <a:spcPct val="90000"/>
              </a:lnSpc>
            </a:pPr>
            <a:r>
              <a:rPr lang="fi-FI" smtClean="0">
                <a:sym typeface="Symbol" pitchFamily="18" charset="2"/>
              </a:rPr>
              <a:t>Errors occur:</a:t>
            </a:r>
          </a:p>
          <a:p>
            <a:pPr lvl="1" eaLnBrk="1" hangingPunct="1">
              <a:lnSpc>
                <a:spcPct val="90000"/>
              </a:lnSpc>
            </a:pPr>
            <a:r>
              <a:rPr lang="fi-FI" smtClean="0">
                <a:sym typeface="Symbol" pitchFamily="18" charset="2"/>
              </a:rPr>
              <a:t>organization  organ, university  universe</a:t>
            </a:r>
            <a:endParaRPr lang="en-GB" smtClean="0">
              <a:sym typeface="Symbol" pitchFamily="18" charset="2"/>
            </a:endParaRPr>
          </a:p>
        </p:txBody>
      </p:sp>
      <p:sp>
        <p:nvSpPr>
          <p:cNvPr id="7176" name="Rectangle 4"/>
          <p:cNvSpPr>
            <a:spLocks noChangeArrowheads="1"/>
          </p:cNvSpPr>
          <p:nvPr/>
        </p:nvSpPr>
        <p:spPr bwMode="auto">
          <a:xfrm>
            <a:off x="381000" y="5638800"/>
            <a:ext cx="8153400" cy="531813"/>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Code freely available in most languages: Python, Java,…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AF95DEB9-E2A4-4642-9439-6A380AE2E51D}" type="datetime1">
              <a:rPr lang="en-US"/>
              <a:pPr/>
              <a:t>1/14/2013</a:t>
            </a:fld>
            <a:endParaRPr lang="en-US"/>
          </a:p>
        </p:txBody>
      </p:sp>
      <p:sp>
        <p:nvSpPr>
          <p:cNvPr id="31747" name="Footer Placeholder 4"/>
          <p:cNvSpPr>
            <a:spLocks noGrp="1"/>
          </p:cNvSpPr>
          <p:nvPr>
            <p:ph type="ftr" sz="quarter" idx="11"/>
          </p:nvPr>
        </p:nvSpPr>
        <p:spPr>
          <a:noFill/>
        </p:spPr>
        <p:txBody>
          <a:bodyPr/>
          <a:lstStyle/>
          <a:p>
            <a:r>
              <a:rPr lang="en-US"/>
              <a:t>CPSC503 Winter 2012</a:t>
            </a:r>
          </a:p>
        </p:txBody>
      </p:sp>
      <p:sp>
        <p:nvSpPr>
          <p:cNvPr id="31748" name="Slide Number Placeholder 5"/>
          <p:cNvSpPr>
            <a:spLocks noGrp="1"/>
          </p:cNvSpPr>
          <p:nvPr>
            <p:ph type="sldNum" sz="quarter" idx="12"/>
          </p:nvPr>
        </p:nvSpPr>
        <p:spPr>
          <a:noFill/>
        </p:spPr>
        <p:txBody>
          <a:bodyPr/>
          <a:lstStyle/>
          <a:p>
            <a:fld id="{486D426F-7A97-448B-A518-3065AA422225}" type="slidenum">
              <a:rPr lang="en-US" smtClean="0"/>
              <a:pPr/>
              <a:t>14</a:t>
            </a:fld>
            <a:endParaRPr lang="en-US" smtClean="0"/>
          </a:p>
        </p:txBody>
      </p:sp>
      <p:sp>
        <p:nvSpPr>
          <p:cNvPr id="31749" name="Rectangle 2"/>
          <p:cNvSpPr>
            <a:spLocks noGrp="1" noChangeArrowheads="1"/>
          </p:cNvSpPr>
          <p:nvPr>
            <p:ph type="title"/>
          </p:nvPr>
        </p:nvSpPr>
        <p:spPr>
          <a:xfrm>
            <a:off x="685800" y="457200"/>
            <a:ext cx="7772400" cy="1143000"/>
          </a:xfrm>
        </p:spPr>
        <p:txBody>
          <a:bodyPr/>
          <a:lstStyle/>
          <a:p>
            <a:pPr eaLnBrk="1" hangingPunct="1"/>
            <a:r>
              <a:rPr lang="en-US" smtClean="0"/>
              <a:t>Stemming mainly used in Information Retrieval</a:t>
            </a:r>
          </a:p>
        </p:txBody>
      </p:sp>
      <p:sp>
        <p:nvSpPr>
          <p:cNvPr id="31750" name="Rectangle 3"/>
          <p:cNvSpPr>
            <a:spLocks noGrp="1" noChangeArrowheads="1"/>
          </p:cNvSpPr>
          <p:nvPr>
            <p:ph type="body" idx="1"/>
          </p:nvPr>
        </p:nvSpPr>
        <p:spPr>
          <a:xfrm>
            <a:off x="533400" y="1981200"/>
            <a:ext cx="8153400" cy="3505200"/>
          </a:xfrm>
        </p:spPr>
        <p:txBody>
          <a:bodyPr/>
          <a:lstStyle/>
          <a:p>
            <a:pPr marL="533400" indent="-533400" eaLnBrk="1" hangingPunct="1">
              <a:buFontTx/>
              <a:buAutoNum type="arabicPeriod"/>
            </a:pPr>
            <a:r>
              <a:rPr lang="en-US" sz="3200" smtClean="0"/>
              <a:t>Run a stemmer on the documents to be indexed</a:t>
            </a:r>
          </a:p>
          <a:p>
            <a:pPr marL="533400" indent="-533400" eaLnBrk="1" hangingPunct="1">
              <a:buFontTx/>
              <a:buAutoNum type="arabicPeriod"/>
            </a:pPr>
            <a:r>
              <a:rPr lang="en-US" sz="3200" smtClean="0"/>
              <a:t>Run a stemmer on users queries</a:t>
            </a:r>
          </a:p>
          <a:p>
            <a:pPr marL="533400" indent="-533400" eaLnBrk="1" hangingPunct="1">
              <a:buFontTx/>
              <a:buAutoNum type="arabicPeriod"/>
            </a:pPr>
            <a:r>
              <a:rPr lang="en-US" sz="3200" smtClean="0"/>
              <a:t>Compute similarity between queries and documents (based on stems they contain)</a:t>
            </a:r>
            <a:endParaRPr lang="en-US" sz="3600" smtClean="0"/>
          </a:p>
        </p:txBody>
      </p:sp>
      <p:sp>
        <p:nvSpPr>
          <p:cNvPr id="31751" name="Rectangle 4"/>
          <p:cNvSpPr>
            <a:spLocks noChangeArrowheads="1"/>
          </p:cNvSpPr>
          <p:nvPr/>
        </p:nvSpPr>
        <p:spPr bwMode="auto">
          <a:xfrm>
            <a:off x="381000" y="5638800"/>
            <a:ext cx="8153400" cy="531813"/>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Seems to work especially well with smaller documents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FD15ED17-8A92-4151-885E-3EE691762D95}" type="datetime1">
              <a:rPr lang="en-US"/>
              <a:pPr/>
              <a:t>1/14/2013</a:t>
            </a:fld>
            <a:endParaRPr lang="en-US"/>
          </a:p>
        </p:txBody>
      </p:sp>
      <p:sp>
        <p:nvSpPr>
          <p:cNvPr id="32771" name="Footer Placeholder 4"/>
          <p:cNvSpPr>
            <a:spLocks noGrp="1"/>
          </p:cNvSpPr>
          <p:nvPr>
            <p:ph type="ftr" sz="quarter" idx="11"/>
          </p:nvPr>
        </p:nvSpPr>
        <p:spPr>
          <a:noFill/>
        </p:spPr>
        <p:txBody>
          <a:bodyPr/>
          <a:lstStyle/>
          <a:p>
            <a:r>
              <a:rPr lang="en-US"/>
              <a:t>CPSC503 Winter 2012</a:t>
            </a:r>
          </a:p>
        </p:txBody>
      </p:sp>
      <p:sp>
        <p:nvSpPr>
          <p:cNvPr id="32772" name="Slide Number Placeholder 5"/>
          <p:cNvSpPr>
            <a:spLocks noGrp="1"/>
          </p:cNvSpPr>
          <p:nvPr>
            <p:ph type="sldNum" sz="quarter" idx="12"/>
          </p:nvPr>
        </p:nvSpPr>
        <p:spPr>
          <a:noFill/>
        </p:spPr>
        <p:txBody>
          <a:bodyPr/>
          <a:lstStyle/>
          <a:p>
            <a:fld id="{FE11CC1B-1F7E-49B5-8DB8-CB06432D470F}" type="slidenum">
              <a:rPr lang="en-US" smtClean="0"/>
              <a:pPr/>
              <a:t>15</a:t>
            </a:fld>
            <a:endParaRPr lang="en-US" smtClean="0"/>
          </a:p>
        </p:txBody>
      </p:sp>
      <p:sp>
        <p:nvSpPr>
          <p:cNvPr id="32773" name="Rectangle 2"/>
          <p:cNvSpPr>
            <a:spLocks noGrp="1" noChangeArrowheads="1"/>
          </p:cNvSpPr>
          <p:nvPr>
            <p:ph type="title"/>
          </p:nvPr>
        </p:nvSpPr>
        <p:spPr/>
        <p:txBody>
          <a:bodyPr/>
          <a:lstStyle/>
          <a:p>
            <a:pPr eaLnBrk="1" hangingPunct="1"/>
            <a:r>
              <a:rPr lang="en-US" smtClean="0"/>
              <a:t>Porter as an FST</a:t>
            </a:r>
          </a:p>
        </p:txBody>
      </p:sp>
      <p:sp>
        <p:nvSpPr>
          <p:cNvPr id="32774" name="Rectangle 3"/>
          <p:cNvSpPr>
            <a:spLocks noGrp="1" noChangeArrowheads="1"/>
          </p:cNvSpPr>
          <p:nvPr>
            <p:ph type="body" idx="1"/>
          </p:nvPr>
        </p:nvSpPr>
        <p:spPr/>
        <p:txBody>
          <a:bodyPr/>
          <a:lstStyle/>
          <a:p>
            <a:pPr eaLnBrk="1" hangingPunct="1"/>
            <a:r>
              <a:rPr lang="en-US" sz="3200" smtClean="0"/>
              <a:t>The original exposition of the Porter stemmer did not describe it as a transducer but…</a:t>
            </a:r>
          </a:p>
          <a:p>
            <a:pPr lvl="1" eaLnBrk="1" hangingPunct="1"/>
            <a:r>
              <a:rPr lang="en-US" sz="2800" smtClean="0"/>
              <a:t>Each stage is a separate transducer</a:t>
            </a:r>
          </a:p>
          <a:p>
            <a:pPr lvl="1" eaLnBrk="1" hangingPunct="1"/>
            <a:r>
              <a:rPr lang="en-US" sz="2800" smtClean="0"/>
              <a:t>The stages can be composed to get one big transducer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2590800"/>
            <a:ext cx="5791200" cy="8382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650" name="Date Placeholder 4"/>
          <p:cNvSpPr>
            <a:spLocks noGrp="1"/>
          </p:cNvSpPr>
          <p:nvPr>
            <p:ph type="dt" sz="quarter" idx="10"/>
          </p:nvPr>
        </p:nvSpPr>
        <p:spPr>
          <a:noFill/>
        </p:spPr>
        <p:txBody>
          <a:bodyPr/>
          <a:lstStyle/>
          <a:p>
            <a:fld id="{F78F4113-4BE0-4DC6-95B6-8E2312FAB0AD}" type="datetime1">
              <a:rPr lang="en-US" smtClean="0"/>
              <a:pPr/>
              <a:t>1/14/2013</a:t>
            </a:fld>
            <a:endParaRPr lang="en-US" smtClean="0"/>
          </a:p>
        </p:txBody>
      </p:sp>
      <p:sp>
        <p:nvSpPr>
          <p:cNvPr id="27651" name="Footer Placeholder 5"/>
          <p:cNvSpPr>
            <a:spLocks noGrp="1"/>
          </p:cNvSpPr>
          <p:nvPr>
            <p:ph type="ftr" sz="quarter" idx="11"/>
          </p:nvPr>
        </p:nvSpPr>
        <p:spPr>
          <a:noFill/>
        </p:spPr>
        <p:txBody>
          <a:bodyPr/>
          <a:lstStyle/>
          <a:p>
            <a:r>
              <a:rPr lang="en-US" smtClean="0"/>
              <a:t>CPSC503 Winter 2012</a:t>
            </a:r>
          </a:p>
        </p:txBody>
      </p:sp>
      <p:sp>
        <p:nvSpPr>
          <p:cNvPr id="27652" name="Slide Number Placeholder 6"/>
          <p:cNvSpPr>
            <a:spLocks noGrp="1"/>
          </p:cNvSpPr>
          <p:nvPr>
            <p:ph type="sldNum" sz="quarter" idx="12"/>
          </p:nvPr>
        </p:nvSpPr>
        <p:spPr>
          <a:noFill/>
        </p:spPr>
        <p:txBody>
          <a:bodyPr/>
          <a:lstStyle/>
          <a:p>
            <a:fld id="{18D73297-719E-4C18-8EE8-46F037736B9B}" type="slidenum">
              <a:rPr lang="en-US" smtClean="0"/>
              <a:pPr/>
              <a:t>16</a:t>
            </a:fld>
            <a:endParaRPr lang="en-US" smtClean="0"/>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dirty="0" smtClean="0"/>
              <a:t>Today Jan 15</a:t>
            </a:r>
          </a:p>
        </p:txBody>
      </p:sp>
      <p:sp>
        <p:nvSpPr>
          <p:cNvPr id="238595" name="Rectangle 3"/>
          <p:cNvSpPr>
            <a:spLocks noGrp="1" noChangeArrowheads="1"/>
          </p:cNvSpPr>
          <p:nvPr>
            <p:ph type="body" sz="half" idx="1"/>
          </p:nvPr>
        </p:nvSpPr>
        <p:spPr>
          <a:xfrm>
            <a:off x="0" y="914400"/>
            <a:ext cx="9144000" cy="4724400"/>
          </a:xfrm>
          <a:ln>
            <a:solidFill>
              <a:schemeClr val="accent1"/>
            </a:solidFill>
          </a:ln>
        </p:spPr>
        <p:txBody>
          <a:bodyPr/>
          <a:lstStyle/>
          <a:p>
            <a:pPr eaLnBrk="1" hangingPunct="1"/>
            <a:r>
              <a:rPr lang="en-US" sz="3200" dirty="0" smtClean="0"/>
              <a:t>Finish: </a:t>
            </a:r>
            <a:r>
              <a:rPr lang="en-US" sz="3200" b="0" dirty="0" smtClean="0"/>
              <a:t>Finite State Transducers (</a:t>
            </a:r>
            <a:r>
              <a:rPr lang="en-US" sz="3200" dirty="0" smtClean="0">
                <a:solidFill>
                  <a:schemeClr val="accent6"/>
                </a:solidFill>
              </a:rPr>
              <a:t>FSTs</a:t>
            </a:r>
            <a:r>
              <a:rPr lang="en-US" sz="3200" b="0" dirty="0" smtClean="0"/>
              <a:t>) and Morphological Parsing</a:t>
            </a:r>
          </a:p>
          <a:p>
            <a:pPr eaLnBrk="1" hangingPunct="1"/>
            <a:r>
              <a:rPr lang="en-US" sz="3200" b="0" dirty="0" smtClean="0">
                <a:solidFill>
                  <a:schemeClr val="accent6"/>
                </a:solidFill>
              </a:rPr>
              <a:t>Stemming</a:t>
            </a:r>
            <a:r>
              <a:rPr lang="en-US" sz="3200" b="0" dirty="0" smtClean="0"/>
              <a:t> (Porter Stemmer)</a:t>
            </a:r>
          </a:p>
          <a:p>
            <a:pPr eaLnBrk="1" hangingPunct="1">
              <a:spcAft>
                <a:spcPct val="50000"/>
              </a:spcAft>
              <a:defRPr/>
            </a:pPr>
            <a:r>
              <a:rPr lang="en-US" sz="4000" dirty="0" smtClean="0"/>
              <a:t>Start Prob. Models</a:t>
            </a:r>
          </a:p>
          <a:p>
            <a:pPr lvl="1" eaLnBrk="1" hangingPunct="1">
              <a:spcAft>
                <a:spcPct val="50000"/>
              </a:spcAft>
              <a:defRPr/>
            </a:pPr>
            <a:r>
              <a:rPr lang="en-US" sz="2800" dirty="0" smtClean="0"/>
              <a:t>Dealing with </a:t>
            </a:r>
            <a:r>
              <a:rPr lang="en-US" sz="2800" dirty="0" smtClean="0">
                <a:solidFill>
                  <a:schemeClr val="accent6"/>
                </a:solidFill>
              </a:rPr>
              <a:t>spelling errors  </a:t>
            </a:r>
          </a:p>
          <a:p>
            <a:pPr lvl="2" eaLnBrk="1" hangingPunct="1">
              <a:spcAft>
                <a:spcPct val="50000"/>
              </a:spcAft>
              <a:defRPr/>
            </a:pPr>
            <a:r>
              <a:rPr lang="en-US" sz="2400" dirty="0" smtClean="0"/>
              <a:t>Noisy channel model</a:t>
            </a:r>
          </a:p>
          <a:p>
            <a:pPr lvl="2" eaLnBrk="1" hangingPunct="1">
              <a:spcAft>
                <a:spcPct val="50000"/>
              </a:spcAft>
              <a:defRPr/>
            </a:pPr>
            <a:r>
              <a:rPr lang="en-US" sz="2400" dirty="0" err="1" smtClean="0"/>
              <a:t>Bayes</a:t>
            </a:r>
            <a:r>
              <a:rPr lang="en-US" sz="2400" dirty="0" smtClean="0"/>
              <a:t> rule applied to Noisy channel model (single and multiple spelling errors)</a:t>
            </a:r>
          </a:p>
          <a:p>
            <a:pPr lvl="1" eaLnBrk="1" hangingPunct="1">
              <a:spcAft>
                <a:spcPct val="50000"/>
              </a:spcAft>
              <a:defRPr/>
            </a:pPr>
            <a:r>
              <a:rPr lang="en-US" sz="2800" dirty="0" smtClean="0"/>
              <a:t>Min Edit Distance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Date Placeholder 3"/>
          <p:cNvSpPr>
            <a:spLocks noGrp="1"/>
          </p:cNvSpPr>
          <p:nvPr>
            <p:ph type="dt" sz="quarter" idx="10"/>
          </p:nvPr>
        </p:nvSpPr>
        <p:spPr>
          <a:noFill/>
        </p:spPr>
        <p:txBody>
          <a:bodyPr/>
          <a:lstStyle/>
          <a:p>
            <a:fld id="{4522A69A-57F9-416E-A877-0CF39EBF8AE7}" type="datetime1">
              <a:rPr lang="en-US" smtClean="0"/>
              <a:pPr/>
              <a:t>1/14/2013</a:t>
            </a:fld>
            <a:endParaRPr lang="en-US" smtClean="0"/>
          </a:p>
        </p:txBody>
      </p:sp>
      <p:sp>
        <p:nvSpPr>
          <p:cNvPr id="2055" name="Footer Placeholder 4"/>
          <p:cNvSpPr>
            <a:spLocks noGrp="1"/>
          </p:cNvSpPr>
          <p:nvPr>
            <p:ph type="ftr" sz="quarter" idx="11"/>
          </p:nvPr>
        </p:nvSpPr>
        <p:spPr>
          <a:noFill/>
        </p:spPr>
        <p:txBody>
          <a:bodyPr/>
          <a:lstStyle/>
          <a:p>
            <a:r>
              <a:rPr lang="en-US" smtClean="0"/>
              <a:t>CPSC503 Winter 2012</a:t>
            </a:r>
          </a:p>
        </p:txBody>
      </p:sp>
      <p:sp>
        <p:nvSpPr>
          <p:cNvPr id="2056" name="Slide Number Placeholder 5"/>
          <p:cNvSpPr>
            <a:spLocks noGrp="1"/>
          </p:cNvSpPr>
          <p:nvPr>
            <p:ph type="sldNum" sz="quarter" idx="12"/>
          </p:nvPr>
        </p:nvSpPr>
        <p:spPr>
          <a:noFill/>
        </p:spPr>
        <p:txBody>
          <a:bodyPr/>
          <a:lstStyle/>
          <a:p>
            <a:fld id="{E0CBC91B-8A43-4A6E-94BC-A7B0C0828BCD}" type="slidenum">
              <a:rPr lang="en-US" smtClean="0"/>
              <a:pPr/>
              <a:t>17</a:t>
            </a:fld>
            <a:endParaRPr lang="en-US" smtClean="0"/>
          </a:p>
        </p:txBody>
      </p:sp>
      <p:sp>
        <p:nvSpPr>
          <p:cNvPr id="2057" name="Rectangle 2"/>
          <p:cNvSpPr>
            <a:spLocks noGrp="1" noChangeArrowheads="1"/>
          </p:cNvSpPr>
          <p:nvPr>
            <p:ph type="title"/>
          </p:nvPr>
        </p:nvSpPr>
        <p:spPr>
          <a:xfrm>
            <a:off x="914400" y="228600"/>
            <a:ext cx="7467600" cy="1143000"/>
          </a:xfrm>
        </p:spPr>
        <p:txBody>
          <a:bodyPr/>
          <a:lstStyle/>
          <a:p>
            <a:pPr eaLnBrk="1" hangingPunct="1"/>
            <a:r>
              <a:rPr lang="en-US" smtClean="0"/>
              <a:t>Knowledge-Formalisms Map</a:t>
            </a:r>
            <a:br>
              <a:rPr lang="en-US" smtClean="0"/>
            </a:br>
            <a:r>
              <a:rPr lang="en-US" sz="2800" smtClean="0"/>
              <a:t>(including probabilistic formalisms)</a:t>
            </a:r>
          </a:p>
        </p:txBody>
      </p:sp>
      <p:sp>
        <p:nvSpPr>
          <p:cNvPr id="2058" name="Rectangle 3"/>
          <p:cNvSpPr>
            <a:spLocks noGrp="1" noChangeArrowheads="1"/>
          </p:cNvSpPr>
          <p:nvPr>
            <p:ph type="body" idx="1"/>
          </p:nvPr>
        </p:nvSpPr>
        <p:spPr>
          <a:xfrm>
            <a:off x="4510088" y="4554538"/>
            <a:ext cx="3276600" cy="914400"/>
          </a:xfrm>
          <a:solidFill>
            <a:srgbClr val="CCFFFF"/>
          </a:solidFill>
        </p:spPr>
        <p:txBody>
          <a:bodyPr/>
          <a:lstStyle/>
          <a:p>
            <a:pPr eaLnBrk="1" hangingPunct="1">
              <a:buFontTx/>
              <a:buNone/>
            </a:pPr>
            <a:r>
              <a:rPr lang="en-US" sz="2000" smtClean="0"/>
              <a:t>Logical formalisms </a:t>
            </a:r>
          </a:p>
          <a:p>
            <a:pPr eaLnBrk="1" hangingPunct="1">
              <a:buFontTx/>
              <a:buNone/>
            </a:pPr>
            <a:r>
              <a:rPr lang="en-US" sz="2000" smtClean="0"/>
              <a:t>(First-Order Logics)</a:t>
            </a:r>
          </a:p>
          <a:p>
            <a:pPr eaLnBrk="1" hangingPunct="1">
              <a:buFontTx/>
              <a:buNone/>
            </a:pPr>
            <a:endParaRPr lang="en-US" sz="2400" smtClean="0"/>
          </a:p>
        </p:txBody>
      </p:sp>
      <p:sp>
        <p:nvSpPr>
          <p:cNvPr id="2059" name="Rectangle 4"/>
          <p:cNvSpPr>
            <a:spLocks noChangeArrowheads="1"/>
          </p:cNvSpPr>
          <p:nvPr/>
        </p:nvSpPr>
        <p:spPr bwMode="auto">
          <a:xfrm>
            <a:off x="3956050" y="3406775"/>
            <a:ext cx="5181600" cy="9652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Rule systems </a:t>
            </a:r>
            <a:r>
              <a:rPr lang="en-US" sz="2000" b="1" i="1">
                <a:solidFill>
                  <a:schemeClr val="accent2"/>
                </a:solidFill>
                <a:latin typeface="Comic Sans MS" pitchFamily="66" charset="0"/>
              </a:rPr>
              <a:t>(and prob. versions)</a:t>
            </a:r>
          </a:p>
          <a:p>
            <a:pPr marL="342900" indent="-342900">
              <a:spcBef>
                <a:spcPct val="20000"/>
              </a:spcBef>
            </a:pPr>
            <a:r>
              <a:rPr lang="en-US" sz="2000" b="1">
                <a:latin typeface="Comic Sans MS" pitchFamily="66" charset="0"/>
              </a:rPr>
              <a:t>(e.g., </a:t>
            </a:r>
            <a:r>
              <a:rPr lang="en-US" sz="2000" b="1">
                <a:solidFill>
                  <a:schemeClr val="accent2"/>
                </a:solidFill>
                <a:latin typeface="Comic Sans MS" pitchFamily="66" charset="0"/>
              </a:rPr>
              <a:t>(Prob.)</a:t>
            </a:r>
            <a:r>
              <a:rPr lang="en-US" sz="2000" b="1">
                <a:latin typeface="Comic Sans MS" pitchFamily="66" charset="0"/>
              </a:rPr>
              <a:t> Context-Free Grammars)</a:t>
            </a:r>
          </a:p>
          <a:p>
            <a:pPr marL="342900" indent="-342900">
              <a:spcBef>
                <a:spcPct val="20000"/>
              </a:spcBef>
            </a:pPr>
            <a:endParaRPr lang="en-US" sz="2000" b="1">
              <a:latin typeface="Comic Sans MS" pitchFamily="66" charset="0"/>
            </a:endParaRPr>
          </a:p>
        </p:txBody>
      </p:sp>
      <p:sp>
        <p:nvSpPr>
          <p:cNvPr id="2060" name="Rectangle 5"/>
          <p:cNvSpPr>
            <a:spLocks noChangeArrowheads="1"/>
          </p:cNvSpPr>
          <p:nvPr/>
        </p:nvSpPr>
        <p:spPr bwMode="auto">
          <a:xfrm>
            <a:off x="4114800" y="1752600"/>
            <a:ext cx="4876800" cy="13716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State Machines </a:t>
            </a:r>
            <a:r>
              <a:rPr lang="en-US" sz="2000" b="1" i="1">
                <a:solidFill>
                  <a:schemeClr val="accent2"/>
                </a:solidFill>
                <a:latin typeface="Comic Sans MS" pitchFamily="66" charset="0"/>
              </a:rPr>
              <a:t>(and prob. versions)</a:t>
            </a:r>
            <a:endParaRPr lang="en-US" sz="2000" b="1">
              <a:solidFill>
                <a:schemeClr val="accent2"/>
              </a:solidFill>
              <a:latin typeface="Comic Sans MS" pitchFamily="66" charset="0"/>
            </a:endParaRPr>
          </a:p>
          <a:p>
            <a:pPr marL="342900" indent="-342900">
              <a:spcBef>
                <a:spcPct val="20000"/>
              </a:spcBef>
            </a:pPr>
            <a:r>
              <a:rPr lang="en-US" sz="2000" b="1">
                <a:latin typeface="Comic Sans MS" pitchFamily="66" charset="0"/>
              </a:rPr>
              <a:t>(Finite State Automata,Finite State Transducers, </a:t>
            </a:r>
            <a:r>
              <a:rPr lang="en-US" sz="2000" b="1" i="1">
                <a:solidFill>
                  <a:schemeClr val="accent2"/>
                </a:solidFill>
                <a:latin typeface="Comic Sans MS" pitchFamily="66" charset="0"/>
              </a:rPr>
              <a:t>Markov Models</a:t>
            </a:r>
            <a:r>
              <a:rPr lang="en-US" sz="2000" b="1">
                <a:latin typeface="Comic Sans MS" pitchFamily="66" charset="0"/>
              </a:rPr>
              <a:t>)</a:t>
            </a:r>
          </a:p>
        </p:txBody>
      </p:sp>
      <p:sp>
        <p:nvSpPr>
          <p:cNvPr id="2061" name="Line 6"/>
          <p:cNvSpPr>
            <a:spLocks noChangeShapeType="1"/>
          </p:cNvSpPr>
          <p:nvPr/>
        </p:nvSpPr>
        <p:spPr bwMode="auto">
          <a:xfrm flipH="1" flipV="1">
            <a:off x="2514600" y="2209800"/>
            <a:ext cx="1752600" cy="0"/>
          </a:xfrm>
          <a:prstGeom prst="line">
            <a:avLst/>
          </a:prstGeom>
          <a:noFill/>
          <a:ln w="38100">
            <a:solidFill>
              <a:schemeClr val="tx1"/>
            </a:solidFill>
            <a:round/>
            <a:headEnd/>
            <a:tailEnd type="triangle" w="med" len="med"/>
          </a:ln>
        </p:spPr>
        <p:txBody>
          <a:bodyPr/>
          <a:lstStyle/>
          <a:p>
            <a:endParaRPr lang="en-CA"/>
          </a:p>
        </p:txBody>
      </p:sp>
      <p:sp>
        <p:nvSpPr>
          <p:cNvPr id="2062" name="Rectangle 7"/>
          <p:cNvSpPr>
            <a:spLocks noChangeArrowheads="1"/>
          </p:cNvSpPr>
          <p:nvPr/>
        </p:nvSpPr>
        <p:spPr bwMode="auto">
          <a:xfrm>
            <a:off x="53340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Morphology</a:t>
            </a:r>
          </a:p>
        </p:txBody>
      </p:sp>
      <p:sp>
        <p:nvSpPr>
          <p:cNvPr id="2063" name="Rectangle 8"/>
          <p:cNvSpPr>
            <a:spLocks noChangeArrowheads="1"/>
          </p:cNvSpPr>
          <p:nvPr/>
        </p:nvSpPr>
        <p:spPr bwMode="auto">
          <a:xfrm>
            <a:off x="6858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Syntax</a:t>
            </a:r>
          </a:p>
        </p:txBody>
      </p:sp>
      <p:sp>
        <p:nvSpPr>
          <p:cNvPr id="2064" name="Rectangle 9"/>
          <p:cNvSpPr>
            <a:spLocks noChangeArrowheads="1"/>
          </p:cNvSpPr>
          <p:nvPr/>
        </p:nvSpPr>
        <p:spPr bwMode="auto">
          <a:xfrm>
            <a:off x="53340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Pragmatics</a:t>
            </a:r>
          </a:p>
          <a:p>
            <a:pPr marL="342900" indent="-342900">
              <a:spcBef>
                <a:spcPct val="20000"/>
              </a:spcBef>
            </a:pPr>
            <a:r>
              <a:rPr lang="en-US" sz="2000" b="1">
                <a:latin typeface="Comic Sans MS" pitchFamily="66" charset="0"/>
              </a:rPr>
              <a:t>Discourse and Dialogue</a:t>
            </a:r>
          </a:p>
        </p:txBody>
      </p:sp>
      <p:sp>
        <p:nvSpPr>
          <p:cNvPr id="2065" name="Rectangle 10"/>
          <p:cNvSpPr>
            <a:spLocks noChangeArrowheads="1"/>
          </p:cNvSpPr>
          <p:nvPr/>
        </p:nvSpPr>
        <p:spPr bwMode="auto">
          <a:xfrm>
            <a:off x="53340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Semantics</a:t>
            </a:r>
          </a:p>
        </p:txBody>
      </p:sp>
      <p:sp>
        <p:nvSpPr>
          <p:cNvPr id="2066" name="Line 11"/>
          <p:cNvSpPr>
            <a:spLocks noChangeShapeType="1"/>
          </p:cNvSpPr>
          <p:nvPr/>
        </p:nvSpPr>
        <p:spPr bwMode="auto">
          <a:xfrm flipH="1" flipV="1">
            <a:off x="1981200" y="3048000"/>
            <a:ext cx="1981200" cy="762000"/>
          </a:xfrm>
          <a:prstGeom prst="line">
            <a:avLst/>
          </a:prstGeom>
          <a:noFill/>
          <a:ln w="38100">
            <a:solidFill>
              <a:schemeClr val="tx1"/>
            </a:solidFill>
            <a:round/>
            <a:headEnd/>
            <a:tailEnd type="triangle" w="med" len="med"/>
          </a:ln>
        </p:spPr>
        <p:txBody>
          <a:bodyPr/>
          <a:lstStyle/>
          <a:p>
            <a:endParaRPr lang="en-CA"/>
          </a:p>
        </p:txBody>
      </p:sp>
      <p:sp>
        <p:nvSpPr>
          <p:cNvPr id="2067" name="Line 12"/>
          <p:cNvSpPr>
            <a:spLocks noChangeShapeType="1"/>
          </p:cNvSpPr>
          <p:nvPr/>
        </p:nvSpPr>
        <p:spPr bwMode="auto">
          <a:xfrm flipH="1" flipV="1">
            <a:off x="2209800" y="4038600"/>
            <a:ext cx="2286000" cy="838200"/>
          </a:xfrm>
          <a:prstGeom prst="line">
            <a:avLst/>
          </a:prstGeom>
          <a:noFill/>
          <a:ln w="38100">
            <a:solidFill>
              <a:schemeClr val="tx1"/>
            </a:solidFill>
            <a:round/>
            <a:headEnd/>
            <a:tailEnd type="triangle" w="med" len="med"/>
          </a:ln>
        </p:spPr>
        <p:txBody>
          <a:bodyPr/>
          <a:lstStyle/>
          <a:p>
            <a:endParaRPr lang="en-CA"/>
          </a:p>
        </p:txBody>
      </p:sp>
      <p:sp>
        <p:nvSpPr>
          <p:cNvPr id="2068" name="Line 13"/>
          <p:cNvSpPr>
            <a:spLocks noChangeShapeType="1"/>
          </p:cNvSpPr>
          <p:nvPr/>
        </p:nvSpPr>
        <p:spPr bwMode="auto">
          <a:xfrm flipH="1">
            <a:off x="2743200" y="4876800"/>
            <a:ext cx="1752600" cy="457200"/>
          </a:xfrm>
          <a:prstGeom prst="line">
            <a:avLst/>
          </a:prstGeom>
          <a:noFill/>
          <a:ln w="38100">
            <a:solidFill>
              <a:schemeClr val="tx1"/>
            </a:solidFill>
            <a:round/>
            <a:headEnd/>
            <a:tailEnd type="triangle" w="med" len="med"/>
          </a:ln>
        </p:spPr>
        <p:txBody>
          <a:bodyPr/>
          <a:lstStyle/>
          <a:p>
            <a:endParaRPr lang="en-CA"/>
          </a:p>
        </p:txBody>
      </p:sp>
      <p:sp>
        <p:nvSpPr>
          <p:cNvPr id="2069" name="Line 14"/>
          <p:cNvSpPr>
            <a:spLocks noChangeShapeType="1"/>
          </p:cNvSpPr>
          <p:nvPr/>
        </p:nvSpPr>
        <p:spPr bwMode="auto">
          <a:xfrm flipH="1">
            <a:off x="2209800" y="2286000"/>
            <a:ext cx="2057400" cy="1600200"/>
          </a:xfrm>
          <a:prstGeom prst="line">
            <a:avLst/>
          </a:prstGeom>
          <a:noFill/>
          <a:ln w="9525">
            <a:solidFill>
              <a:schemeClr val="tx1"/>
            </a:solidFill>
            <a:round/>
            <a:headEnd/>
            <a:tailEnd type="triangle" w="med" len="med"/>
          </a:ln>
        </p:spPr>
        <p:txBody>
          <a:bodyPr/>
          <a:lstStyle/>
          <a:p>
            <a:endParaRPr lang="en-CA"/>
          </a:p>
        </p:txBody>
      </p:sp>
      <p:sp>
        <p:nvSpPr>
          <p:cNvPr id="2070" name="Line 15"/>
          <p:cNvSpPr>
            <a:spLocks noChangeShapeType="1"/>
          </p:cNvSpPr>
          <p:nvPr/>
        </p:nvSpPr>
        <p:spPr bwMode="auto">
          <a:xfrm flipH="1">
            <a:off x="2743200" y="2286000"/>
            <a:ext cx="1524000" cy="2667000"/>
          </a:xfrm>
          <a:prstGeom prst="line">
            <a:avLst/>
          </a:prstGeom>
          <a:noFill/>
          <a:ln w="9525">
            <a:solidFill>
              <a:schemeClr val="accent2"/>
            </a:solidFill>
            <a:round/>
            <a:headEnd/>
            <a:tailEnd type="triangle" w="med" len="med"/>
          </a:ln>
        </p:spPr>
        <p:txBody>
          <a:bodyPr/>
          <a:lstStyle/>
          <a:p>
            <a:endParaRPr lang="en-CA"/>
          </a:p>
        </p:txBody>
      </p:sp>
      <p:sp>
        <p:nvSpPr>
          <p:cNvPr id="2071" name="Line 16"/>
          <p:cNvSpPr>
            <a:spLocks noChangeShapeType="1"/>
          </p:cNvSpPr>
          <p:nvPr/>
        </p:nvSpPr>
        <p:spPr bwMode="auto">
          <a:xfrm flipH="1">
            <a:off x="2209800" y="3962400"/>
            <a:ext cx="1752600" cy="0"/>
          </a:xfrm>
          <a:prstGeom prst="line">
            <a:avLst/>
          </a:prstGeom>
          <a:noFill/>
          <a:ln w="9525">
            <a:solidFill>
              <a:schemeClr val="tx1"/>
            </a:solidFill>
            <a:round/>
            <a:headEnd/>
            <a:tailEnd type="triangle" w="med" len="med"/>
          </a:ln>
        </p:spPr>
        <p:txBody>
          <a:bodyPr/>
          <a:lstStyle/>
          <a:p>
            <a:endParaRPr lang="en-CA"/>
          </a:p>
        </p:txBody>
      </p:sp>
      <p:sp>
        <p:nvSpPr>
          <p:cNvPr id="2072" name="Line 17"/>
          <p:cNvSpPr>
            <a:spLocks noChangeShapeType="1"/>
          </p:cNvSpPr>
          <p:nvPr/>
        </p:nvSpPr>
        <p:spPr bwMode="auto">
          <a:xfrm flipH="1">
            <a:off x="2667000" y="4038600"/>
            <a:ext cx="1295400" cy="1143000"/>
          </a:xfrm>
          <a:prstGeom prst="line">
            <a:avLst/>
          </a:prstGeom>
          <a:noFill/>
          <a:ln w="9525">
            <a:solidFill>
              <a:schemeClr val="tx1"/>
            </a:solidFill>
            <a:round/>
            <a:headEnd/>
            <a:tailEnd type="triangle" w="med" len="med"/>
          </a:ln>
        </p:spPr>
        <p:txBody>
          <a:bodyPr/>
          <a:lstStyle/>
          <a:p>
            <a:endParaRPr lang="en-CA"/>
          </a:p>
        </p:txBody>
      </p:sp>
      <p:sp>
        <p:nvSpPr>
          <p:cNvPr id="2073" name="Rectangle 18"/>
          <p:cNvSpPr>
            <a:spLocks noChangeArrowheads="1"/>
          </p:cNvSpPr>
          <p:nvPr/>
        </p:nvSpPr>
        <p:spPr bwMode="auto">
          <a:xfrm>
            <a:off x="4862513" y="5694363"/>
            <a:ext cx="1981200" cy="4572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AI planners </a:t>
            </a:r>
          </a:p>
        </p:txBody>
      </p:sp>
      <p:sp>
        <p:nvSpPr>
          <p:cNvPr id="2074" name="Line 19"/>
          <p:cNvSpPr>
            <a:spLocks noChangeShapeType="1"/>
          </p:cNvSpPr>
          <p:nvPr/>
        </p:nvSpPr>
        <p:spPr bwMode="auto">
          <a:xfrm flipH="1" flipV="1">
            <a:off x="2743200" y="5486400"/>
            <a:ext cx="2133600" cy="304800"/>
          </a:xfrm>
          <a:prstGeom prst="line">
            <a:avLst/>
          </a:prstGeom>
          <a:noFill/>
          <a:ln w="38100">
            <a:solidFill>
              <a:schemeClr val="tx1"/>
            </a:solidFill>
            <a:round/>
            <a:headEnd/>
            <a:tailEnd type="triangle" w="med" len="med"/>
          </a:ln>
        </p:spPr>
        <p:txBody>
          <a:bodyPr/>
          <a:lstStyle/>
          <a:p>
            <a:endParaRPr lang="en-CA"/>
          </a:p>
        </p:txBody>
      </p:sp>
      <p:sp>
        <p:nvSpPr>
          <p:cNvPr id="2075" name="Line 20"/>
          <p:cNvSpPr>
            <a:spLocks noChangeShapeType="1"/>
          </p:cNvSpPr>
          <p:nvPr/>
        </p:nvSpPr>
        <p:spPr bwMode="auto">
          <a:xfrm flipH="1">
            <a:off x="2057400" y="2286000"/>
            <a:ext cx="2209800" cy="685800"/>
          </a:xfrm>
          <a:prstGeom prst="line">
            <a:avLst/>
          </a:prstGeom>
          <a:noFill/>
          <a:ln w="9525">
            <a:solidFill>
              <a:schemeClr val="accent2"/>
            </a:solidFill>
            <a:round/>
            <a:headEnd/>
            <a:tailEnd type="triangle" w="med" len="med"/>
          </a:ln>
        </p:spPr>
        <p:txBody>
          <a:bodyPr/>
          <a:lstStyle/>
          <a:p>
            <a:endParaRPr lang="en-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Date Placeholder 4"/>
          <p:cNvSpPr>
            <a:spLocks noGrp="1"/>
          </p:cNvSpPr>
          <p:nvPr>
            <p:ph type="dt" sz="quarter" idx="10"/>
          </p:nvPr>
        </p:nvSpPr>
        <p:spPr>
          <a:noFill/>
        </p:spPr>
        <p:txBody>
          <a:bodyPr/>
          <a:lstStyle/>
          <a:p>
            <a:fld id="{138997BD-D757-4D95-8490-F837F34D016A}" type="datetime1">
              <a:rPr lang="en-US" smtClean="0"/>
              <a:pPr/>
              <a:t>1/14/2013</a:t>
            </a:fld>
            <a:endParaRPr lang="en-US" smtClean="0"/>
          </a:p>
        </p:txBody>
      </p:sp>
      <p:sp>
        <p:nvSpPr>
          <p:cNvPr id="3080" name="Footer Placeholder 5"/>
          <p:cNvSpPr>
            <a:spLocks noGrp="1"/>
          </p:cNvSpPr>
          <p:nvPr>
            <p:ph type="ftr" sz="quarter" idx="11"/>
          </p:nvPr>
        </p:nvSpPr>
        <p:spPr>
          <a:noFill/>
        </p:spPr>
        <p:txBody>
          <a:bodyPr/>
          <a:lstStyle/>
          <a:p>
            <a:r>
              <a:rPr lang="en-US" smtClean="0"/>
              <a:t>CPSC503 Winter 2012</a:t>
            </a:r>
          </a:p>
        </p:txBody>
      </p:sp>
      <p:sp>
        <p:nvSpPr>
          <p:cNvPr id="3081" name="Slide Number Placeholder 6"/>
          <p:cNvSpPr>
            <a:spLocks noGrp="1"/>
          </p:cNvSpPr>
          <p:nvPr>
            <p:ph type="sldNum" sz="quarter" idx="12"/>
          </p:nvPr>
        </p:nvSpPr>
        <p:spPr>
          <a:noFill/>
        </p:spPr>
        <p:txBody>
          <a:bodyPr/>
          <a:lstStyle/>
          <a:p>
            <a:fld id="{2E97227A-8678-47A9-9BDF-BE2A72D0BE71}" type="slidenum">
              <a:rPr lang="en-US" smtClean="0"/>
              <a:pPr/>
              <a:t>18</a:t>
            </a:fld>
            <a:endParaRPr lang="en-US" smtClean="0"/>
          </a:p>
        </p:txBody>
      </p:sp>
      <p:sp>
        <p:nvSpPr>
          <p:cNvPr id="3082" name="Rectangle 2"/>
          <p:cNvSpPr>
            <a:spLocks noGrp="1" noChangeArrowheads="1"/>
          </p:cNvSpPr>
          <p:nvPr>
            <p:ph type="title"/>
          </p:nvPr>
        </p:nvSpPr>
        <p:spPr/>
        <p:txBody>
          <a:bodyPr/>
          <a:lstStyle/>
          <a:p>
            <a:pPr eaLnBrk="1" hangingPunct="1"/>
            <a:r>
              <a:rPr lang="en-US" smtClean="0"/>
              <a:t>Background knowledge</a:t>
            </a:r>
          </a:p>
        </p:txBody>
      </p:sp>
      <p:sp>
        <p:nvSpPr>
          <p:cNvPr id="3083" name="Rectangle 3"/>
          <p:cNvSpPr>
            <a:spLocks noGrp="1" noChangeArrowheads="1"/>
          </p:cNvSpPr>
          <p:nvPr>
            <p:ph type="body" sz="half" idx="1"/>
          </p:nvPr>
        </p:nvSpPr>
        <p:spPr>
          <a:xfrm>
            <a:off x="228600" y="1828800"/>
            <a:ext cx="8534400" cy="3276600"/>
          </a:xfrm>
        </p:spPr>
        <p:txBody>
          <a:bodyPr/>
          <a:lstStyle/>
          <a:p>
            <a:pPr eaLnBrk="1" hangingPunct="1">
              <a:lnSpc>
                <a:spcPct val="90000"/>
              </a:lnSpc>
              <a:spcAft>
                <a:spcPts val="600"/>
              </a:spcAft>
            </a:pPr>
            <a:r>
              <a:rPr lang="en-US" sz="3200" smtClean="0"/>
              <a:t>Morphological analysis</a:t>
            </a:r>
          </a:p>
          <a:p>
            <a:pPr eaLnBrk="1" hangingPunct="1">
              <a:lnSpc>
                <a:spcPct val="90000"/>
              </a:lnSpc>
              <a:spcAft>
                <a:spcPts val="600"/>
              </a:spcAft>
            </a:pPr>
            <a:r>
              <a:rPr lang="en-US" sz="3200" smtClean="0"/>
              <a:t>P(x)  (prob. distribution)</a:t>
            </a:r>
          </a:p>
          <a:p>
            <a:pPr eaLnBrk="1" hangingPunct="1">
              <a:lnSpc>
                <a:spcPct val="90000"/>
              </a:lnSpc>
              <a:spcAft>
                <a:spcPts val="600"/>
              </a:spcAft>
            </a:pPr>
            <a:r>
              <a:rPr lang="en-US" sz="3200" smtClean="0"/>
              <a:t>joint P(x,y)</a:t>
            </a:r>
          </a:p>
          <a:p>
            <a:pPr eaLnBrk="1" hangingPunct="1">
              <a:lnSpc>
                <a:spcPct val="90000"/>
              </a:lnSpc>
              <a:spcAft>
                <a:spcPts val="600"/>
              </a:spcAft>
            </a:pPr>
            <a:r>
              <a:rPr lang="en-US" sz="3200" smtClean="0"/>
              <a:t>conditional P(x|y)</a:t>
            </a:r>
          </a:p>
          <a:p>
            <a:pPr eaLnBrk="1" hangingPunct="1">
              <a:lnSpc>
                <a:spcPct val="90000"/>
              </a:lnSpc>
              <a:spcAft>
                <a:spcPts val="600"/>
              </a:spcAft>
            </a:pPr>
            <a:r>
              <a:rPr lang="en-US" sz="3200" smtClean="0"/>
              <a:t>Bayes rule</a:t>
            </a:r>
          </a:p>
          <a:p>
            <a:pPr eaLnBrk="1" hangingPunct="1">
              <a:lnSpc>
                <a:spcPct val="90000"/>
              </a:lnSpc>
              <a:spcAft>
                <a:spcPts val="600"/>
              </a:spcAft>
            </a:pPr>
            <a:r>
              <a:rPr lang="en-US" sz="3200" smtClean="0"/>
              <a:t>Chain rule</a:t>
            </a:r>
          </a:p>
          <a:p>
            <a:pPr eaLnBrk="1" hangingPunct="1">
              <a:lnSpc>
                <a:spcPct val="90000"/>
              </a:lnSpc>
              <a:spcAft>
                <a:spcPts val="600"/>
              </a:spcAft>
            </a:pPr>
            <a:endParaRPr lang="en-US" sz="3200" smtClean="0"/>
          </a:p>
          <a:p>
            <a:pPr eaLnBrk="1" hangingPunct="1">
              <a:lnSpc>
                <a:spcPct val="90000"/>
              </a:lnSpc>
              <a:spcAft>
                <a:spcPts val="600"/>
              </a:spcAft>
              <a:buFontTx/>
              <a:buNone/>
            </a:pPr>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Date Placeholder 4"/>
          <p:cNvSpPr>
            <a:spLocks noGrp="1"/>
          </p:cNvSpPr>
          <p:nvPr>
            <p:ph type="dt" sz="quarter" idx="10"/>
          </p:nvPr>
        </p:nvSpPr>
        <p:spPr>
          <a:noFill/>
        </p:spPr>
        <p:txBody>
          <a:bodyPr/>
          <a:lstStyle/>
          <a:p>
            <a:fld id="{4D76CA37-CAA6-4311-8086-27D05DB9B0A7}" type="datetime1">
              <a:rPr lang="en-US" smtClean="0"/>
              <a:pPr/>
              <a:t>1/14/2013</a:t>
            </a:fld>
            <a:endParaRPr lang="en-US" smtClean="0"/>
          </a:p>
        </p:txBody>
      </p:sp>
      <p:sp>
        <p:nvSpPr>
          <p:cNvPr id="4101" name="Footer Placeholder 5"/>
          <p:cNvSpPr>
            <a:spLocks noGrp="1"/>
          </p:cNvSpPr>
          <p:nvPr>
            <p:ph type="ftr" sz="quarter" idx="11"/>
          </p:nvPr>
        </p:nvSpPr>
        <p:spPr>
          <a:noFill/>
        </p:spPr>
        <p:txBody>
          <a:bodyPr/>
          <a:lstStyle/>
          <a:p>
            <a:r>
              <a:rPr lang="en-US" smtClean="0"/>
              <a:t>CPSC503 Winter 2012</a:t>
            </a:r>
          </a:p>
        </p:txBody>
      </p:sp>
      <p:sp>
        <p:nvSpPr>
          <p:cNvPr id="4102" name="Slide Number Placeholder 6"/>
          <p:cNvSpPr>
            <a:spLocks noGrp="1"/>
          </p:cNvSpPr>
          <p:nvPr>
            <p:ph type="sldNum" sz="quarter" idx="12"/>
          </p:nvPr>
        </p:nvSpPr>
        <p:spPr>
          <a:noFill/>
        </p:spPr>
        <p:txBody>
          <a:bodyPr/>
          <a:lstStyle/>
          <a:p>
            <a:fld id="{12BD98E4-B42F-404F-9B48-731CFE4F8D8D}" type="slidenum">
              <a:rPr lang="en-US" smtClean="0"/>
              <a:pPr/>
              <a:t>19</a:t>
            </a:fld>
            <a:endParaRPr lang="en-US" smtClean="0"/>
          </a:p>
        </p:txBody>
      </p:sp>
      <p:sp>
        <p:nvSpPr>
          <p:cNvPr id="4103" name="Rectangle 2"/>
          <p:cNvSpPr>
            <a:spLocks noGrp="1" noChangeArrowheads="1"/>
          </p:cNvSpPr>
          <p:nvPr>
            <p:ph type="title"/>
          </p:nvPr>
        </p:nvSpPr>
        <p:spPr>
          <a:xfrm>
            <a:off x="685800" y="0"/>
            <a:ext cx="7772400" cy="1143000"/>
          </a:xfrm>
        </p:spPr>
        <p:txBody>
          <a:bodyPr/>
          <a:lstStyle/>
          <a:p>
            <a:pPr eaLnBrk="1" hangingPunct="1"/>
            <a:r>
              <a:rPr lang="en-US" smtClean="0"/>
              <a:t>Spelling: the problem(s)</a:t>
            </a:r>
          </a:p>
        </p:txBody>
      </p:sp>
      <p:sp>
        <p:nvSpPr>
          <p:cNvPr id="4104" name="Rectangle 4"/>
          <p:cNvSpPr>
            <a:spLocks noGrp="1" noChangeArrowheads="1"/>
          </p:cNvSpPr>
          <p:nvPr>
            <p:ph type="body" sz="half" idx="1"/>
          </p:nvPr>
        </p:nvSpPr>
        <p:spPr>
          <a:xfrm>
            <a:off x="0" y="1676400"/>
            <a:ext cx="1963738" cy="609600"/>
          </a:xfrm>
        </p:spPr>
        <p:txBody>
          <a:bodyPr/>
          <a:lstStyle/>
          <a:p>
            <a:pPr eaLnBrk="1" hangingPunct="1">
              <a:lnSpc>
                <a:spcPct val="80000"/>
              </a:lnSpc>
              <a:buFontTx/>
              <a:buNone/>
            </a:pPr>
            <a:r>
              <a:rPr lang="en-US" sz="2400" smtClean="0"/>
              <a:t>Non-word </a:t>
            </a:r>
          </a:p>
          <a:p>
            <a:pPr eaLnBrk="1" hangingPunct="1">
              <a:lnSpc>
                <a:spcPct val="80000"/>
              </a:lnSpc>
              <a:buFontTx/>
              <a:buNone/>
            </a:pPr>
            <a:r>
              <a:rPr lang="en-US" sz="2400" smtClean="0"/>
              <a:t>isolated</a:t>
            </a:r>
          </a:p>
        </p:txBody>
      </p:sp>
      <p:sp>
        <p:nvSpPr>
          <p:cNvPr id="4105" name="Rectangle 5"/>
          <p:cNvSpPr>
            <a:spLocks noChangeArrowheads="1"/>
          </p:cNvSpPr>
          <p:nvPr/>
        </p:nvSpPr>
        <p:spPr bwMode="auto">
          <a:xfrm>
            <a:off x="0" y="26670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Non-word </a:t>
            </a:r>
          </a:p>
          <a:p>
            <a:pPr marL="342900" indent="-342900">
              <a:lnSpc>
                <a:spcPct val="80000"/>
              </a:lnSpc>
              <a:spcBef>
                <a:spcPct val="20000"/>
              </a:spcBef>
            </a:pPr>
            <a:r>
              <a:rPr lang="en-US" sz="2400" b="1">
                <a:latin typeface="Comic Sans MS" pitchFamily="66" charset="0"/>
              </a:rPr>
              <a:t>context</a:t>
            </a:r>
          </a:p>
        </p:txBody>
      </p:sp>
      <p:sp>
        <p:nvSpPr>
          <p:cNvPr id="4106" name="Rectangle 8"/>
          <p:cNvSpPr>
            <a:spLocks noChangeArrowheads="1"/>
          </p:cNvSpPr>
          <p:nvPr/>
        </p:nvSpPr>
        <p:spPr bwMode="auto">
          <a:xfrm>
            <a:off x="1981200" y="1066800"/>
            <a:ext cx="16002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Detection</a:t>
            </a:r>
          </a:p>
        </p:txBody>
      </p:sp>
      <p:sp>
        <p:nvSpPr>
          <p:cNvPr id="4107" name="Rectangle 9"/>
          <p:cNvSpPr>
            <a:spLocks noChangeArrowheads="1"/>
          </p:cNvSpPr>
          <p:nvPr/>
        </p:nvSpPr>
        <p:spPr bwMode="auto">
          <a:xfrm>
            <a:off x="5334000" y="990600"/>
            <a:ext cx="19050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Correction</a:t>
            </a:r>
          </a:p>
        </p:txBody>
      </p:sp>
      <p:grpSp>
        <p:nvGrpSpPr>
          <p:cNvPr id="2" name="Group 22"/>
          <p:cNvGrpSpPr>
            <a:grpSpLocks/>
          </p:cNvGrpSpPr>
          <p:nvPr/>
        </p:nvGrpSpPr>
        <p:grpSpPr bwMode="auto">
          <a:xfrm>
            <a:off x="1752600" y="1676400"/>
            <a:ext cx="2057400" cy="1600200"/>
            <a:chOff x="1104" y="1056"/>
            <a:chExt cx="1296" cy="1008"/>
          </a:xfrm>
        </p:grpSpPr>
        <p:sp>
          <p:nvSpPr>
            <p:cNvPr id="4122" name="Rectangle 10"/>
            <p:cNvSpPr>
              <a:spLocks noChangeArrowheads="1"/>
            </p:cNvSpPr>
            <p:nvPr/>
          </p:nvSpPr>
          <p:spPr bwMode="auto">
            <a:xfrm>
              <a:off x="1104" y="1056"/>
              <a:ext cx="1296" cy="1008"/>
            </a:xfrm>
            <a:prstGeom prst="rect">
              <a:avLst/>
            </a:prstGeom>
            <a:noFill/>
            <a:ln w="9525">
              <a:solidFill>
                <a:schemeClr val="tx1"/>
              </a:solidFill>
              <a:miter lim="800000"/>
              <a:headEnd/>
              <a:tailEnd/>
            </a:ln>
          </p:spPr>
          <p:txBody>
            <a:bodyPr wrap="none" anchor="ctr"/>
            <a:lstStyle/>
            <a:p>
              <a:endParaRPr lang="en-US"/>
            </a:p>
          </p:txBody>
        </p:sp>
        <p:graphicFrame>
          <p:nvGraphicFramePr>
            <p:cNvPr id="4099" name="Object 12"/>
            <p:cNvGraphicFramePr>
              <a:graphicFrameLocks noChangeAspect="1"/>
            </p:cNvGraphicFramePr>
            <p:nvPr/>
          </p:nvGraphicFramePr>
          <p:xfrm>
            <a:off x="1344" y="1200"/>
            <a:ext cx="807" cy="569"/>
          </p:xfrm>
          <a:graphic>
            <a:graphicData uri="http://schemas.openxmlformats.org/presentationml/2006/ole">
              <p:oleObj spid="_x0000_s4099" name="Equation" r:id="rId4" imgW="431640" imgH="304560" progId="Equation.3">
                <p:embed/>
              </p:oleObj>
            </a:graphicData>
          </a:graphic>
        </p:graphicFrame>
      </p:grpSp>
      <p:grpSp>
        <p:nvGrpSpPr>
          <p:cNvPr id="3" name="Group 23"/>
          <p:cNvGrpSpPr>
            <a:grpSpLocks/>
          </p:cNvGrpSpPr>
          <p:nvPr/>
        </p:nvGrpSpPr>
        <p:grpSpPr bwMode="auto">
          <a:xfrm>
            <a:off x="4114800" y="1371600"/>
            <a:ext cx="5029200" cy="1143000"/>
            <a:chOff x="2592" y="864"/>
            <a:chExt cx="3168" cy="720"/>
          </a:xfrm>
        </p:grpSpPr>
        <p:sp>
          <p:nvSpPr>
            <p:cNvPr id="4120" name="Rectangle 11"/>
            <p:cNvSpPr>
              <a:spLocks noChangeArrowheads="1"/>
            </p:cNvSpPr>
            <p:nvPr/>
          </p:nvSpPr>
          <p:spPr bwMode="auto">
            <a:xfrm>
              <a:off x="2592" y="1008"/>
              <a:ext cx="1968" cy="57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correct word</a:t>
              </a:r>
            </a:p>
          </p:txBody>
        </p:sp>
        <p:sp>
          <p:nvSpPr>
            <p:cNvPr id="4121" name="Rectangle 13"/>
            <p:cNvSpPr>
              <a:spLocks noChangeArrowheads="1"/>
            </p:cNvSpPr>
            <p:nvPr/>
          </p:nvSpPr>
          <p:spPr bwMode="auto">
            <a:xfrm>
              <a:off x="4560" y="864"/>
              <a:ext cx="1200" cy="528"/>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  </a:t>
              </a:r>
              <a:r>
                <a:rPr lang="en-US" sz="2400" i="1">
                  <a:solidFill>
                    <a:schemeClr val="accent2"/>
                  </a:solidFill>
                  <a:latin typeface="Comic Sans MS" pitchFamily="66" charset="0"/>
                </a:rPr>
                <a:t>funn</a:t>
              </a:r>
              <a:r>
                <a:rPr lang="en-US" sz="2400" i="1">
                  <a:latin typeface="Comic Sans MS" pitchFamily="66" charset="0"/>
                </a:rPr>
                <a:t> -&gt; funny, fun, ...</a:t>
              </a:r>
              <a:endParaRPr lang="en-US" sz="2400">
                <a:latin typeface="Comic Sans MS" pitchFamily="66" charset="0"/>
              </a:endParaRPr>
            </a:p>
          </p:txBody>
        </p:sp>
      </p:grpSp>
      <p:grpSp>
        <p:nvGrpSpPr>
          <p:cNvPr id="4" name="Group 24"/>
          <p:cNvGrpSpPr>
            <a:grpSpLocks/>
          </p:cNvGrpSpPr>
          <p:nvPr/>
        </p:nvGrpSpPr>
        <p:grpSpPr bwMode="auto">
          <a:xfrm>
            <a:off x="4038600" y="2590800"/>
            <a:ext cx="5257800" cy="838200"/>
            <a:chOff x="2544" y="1632"/>
            <a:chExt cx="3312" cy="528"/>
          </a:xfrm>
        </p:grpSpPr>
        <p:sp>
          <p:nvSpPr>
            <p:cNvPr id="4118" name="Rectangle 14"/>
            <p:cNvSpPr>
              <a:spLocks noChangeArrowheads="1"/>
            </p:cNvSpPr>
            <p:nvPr/>
          </p:nvSpPr>
          <p:spPr bwMode="auto">
            <a:xfrm>
              <a:off x="2544" y="1680"/>
              <a:ext cx="1968" cy="33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…in this context</a:t>
              </a:r>
            </a:p>
          </p:txBody>
        </p:sp>
        <p:sp>
          <p:nvSpPr>
            <p:cNvPr id="4119" name="Rectangle 15"/>
            <p:cNvSpPr>
              <a:spLocks noChangeArrowheads="1"/>
            </p:cNvSpPr>
            <p:nvPr/>
          </p:nvSpPr>
          <p:spPr bwMode="auto">
            <a:xfrm>
              <a:off x="3984" y="1632"/>
              <a:ext cx="1872" cy="528"/>
            </a:xfrm>
            <a:prstGeom prst="rect">
              <a:avLst/>
            </a:prstGeom>
            <a:noFill/>
            <a:ln w="9525">
              <a:noFill/>
              <a:miter lim="800000"/>
              <a:headEnd/>
              <a:tailEnd/>
            </a:ln>
          </p:spPr>
          <p:txBody>
            <a:bodyPr/>
            <a:lstStyle/>
            <a:p>
              <a:pPr marL="742950" lvl="1" indent="-285750">
                <a:spcBef>
                  <a:spcPct val="20000"/>
                </a:spcBef>
                <a:buFontTx/>
                <a:buChar char="–"/>
              </a:pPr>
              <a:r>
                <a:rPr lang="en-US" sz="2400" i="1">
                  <a:latin typeface="Comic Sans MS" pitchFamily="66" charset="0"/>
                </a:rPr>
                <a:t>trust </a:t>
              </a:r>
              <a:r>
                <a:rPr lang="en-US" sz="2400" i="1">
                  <a:solidFill>
                    <a:schemeClr val="accent2"/>
                  </a:solidFill>
                  <a:latin typeface="Comic Sans MS" pitchFamily="66" charset="0"/>
                </a:rPr>
                <a:t>funn</a:t>
              </a:r>
              <a:r>
                <a:rPr lang="en-US" sz="2400" i="1">
                  <a:latin typeface="Comic Sans MS" pitchFamily="66" charset="0"/>
                </a:rPr>
                <a:t> </a:t>
              </a:r>
            </a:p>
            <a:p>
              <a:pPr marL="742950" lvl="1" indent="-285750">
                <a:spcBef>
                  <a:spcPct val="20000"/>
                </a:spcBef>
                <a:buFontTx/>
                <a:buChar char="–"/>
              </a:pPr>
              <a:r>
                <a:rPr lang="en-US" sz="2400" i="1">
                  <a:latin typeface="Comic Sans MS" pitchFamily="66" charset="0"/>
                </a:rPr>
                <a:t>a lot of </a:t>
              </a:r>
              <a:r>
                <a:rPr lang="en-US" sz="2400" i="1">
                  <a:solidFill>
                    <a:schemeClr val="accent2"/>
                  </a:solidFill>
                  <a:latin typeface="Comic Sans MS" pitchFamily="66" charset="0"/>
                </a:rPr>
                <a:t>funn</a:t>
              </a:r>
              <a:endParaRPr lang="en-US" sz="2000">
                <a:latin typeface="Comic Sans MS" pitchFamily="66" charset="0"/>
              </a:endParaRPr>
            </a:p>
          </p:txBody>
        </p:sp>
      </p:grpSp>
      <p:sp>
        <p:nvSpPr>
          <p:cNvPr id="4111" name="Rectangle 16"/>
          <p:cNvSpPr>
            <a:spLocks noChangeArrowheads="1"/>
          </p:cNvSpPr>
          <p:nvPr/>
        </p:nvSpPr>
        <p:spPr bwMode="auto">
          <a:xfrm>
            <a:off x="76200" y="3581400"/>
            <a:ext cx="2525713"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isolated</a:t>
            </a:r>
          </a:p>
        </p:txBody>
      </p:sp>
      <p:sp>
        <p:nvSpPr>
          <p:cNvPr id="4112" name="Rectangle 17"/>
          <p:cNvSpPr>
            <a:spLocks noChangeArrowheads="1"/>
          </p:cNvSpPr>
          <p:nvPr/>
        </p:nvSpPr>
        <p:spPr bwMode="auto">
          <a:xfrm>
            <a:off x="0" y="46482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context</a:t>
            </a:r>
          </a:p>
        </p:txBody>
      </p:sp>
      <p:sp>
        <p:nvSpPr>
          <p:cNvPr id="263186" name="Rectangle 18"/>
          <p:cNvSpPr>
            <a:spLocks noChangeArrowheads="1"/>
          </p:cNvSpPr>
          <p:nvPr/>
        </p:nvSpPr>
        <p:spPr bwMode="auto">
          <a:xfrm>
            <a:off x="1828800" y="3581400"/>
            <a:ext cx="1981200" cy="609600"/>
          </a:xfrm>
          <a:prstGeom prst="rect">
            <a:avLst/>
          </a:prstGeom>
          <a:noFill/>
          <a:ln w="9525">
            <a:noFill/>
            <a:miter lim="800000"/>
            <a:headEnd/>
            <a:tailEnd/>
          </a:ln>
        </p:spPr>
        <p:txBody>
          <a:bodyPr/>
          <a:lstStyle/>
          <a:p>
            <a:pPr marL="342900" indent="-342900" algn="ctr">
              <a:spcBef>
                <a:spcPct val="20000"/>
              </a:spcBef>
            </a:pPr>
            <a:r>
              <a:rPr lang="en-US" sz="3200">
                <a:latin typeface="Comic Sans MS" pitchFamily="66" charset="0"/>
              </a:rPr>
              <a:t>?!</a:t>
            </a:r>
            <a:endParaRPr lang="en-US" sz="2400">
              <a:latin typeface="Comic Sans MS" pitchFamily="66" charset="0"/>
            </a:endParaRPr>
          </a:p>
        </p:txBody>
      </p:sp>
      <p:grpSp>
        <p:nvGrpSpPr>
          <p:cNvPr id="5" name="Group 25"/>
          <p:cNvGrpSpPr>
            <a:grpSpLocks/>
          </p:cNvGrpSpPr>
          <p:nvPr/>
        </p:nvGrpSpPr>
        <p:grpSpPr bwMode="auto">
          <a:xfrm>
            <a:off x="1600200" y="4419600"/>
            <a:ext cx="3657600" cy="2133600"/>
            <a:chOff x="1008" y="2784"/>
            <a:chExt cx="2304" cy="1344"/>
          </a:xfrm>
        </p:grpSpPr>
        <p:sp>
          <p:nvSpPr>
            <p:cNvPr id="4116" name="Rectangle 19"/>
            <p:cNvSpPr>
              <a:spLocks noChangeArrowheads="1"/>
            </p:cNvSpPr>
            <p:nvPr/>
          </p:nvSpPr>
          <p:spPr bwMode="auto">
            <a:xfrm>
              <a:off x="1008" y="2784"/>
              <a:ext cx="2304" cy="576"/>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Is it an impossible </a:t>
              </a:r>
            </a:p>
            <a:p>
              <a:pPr marL="342900" indent="-342900">
                <a:spcBef>
                  <a:spcPct val="20000"/>
                </a:spcBef>
              </a:pPr>
              <a:r>
                <a:rPr lang="en-US" sz="2400">
                  <a:latin typeface="Comic Sans MS" pitchFamily="66" charset="0"/>
                </a:rPr>
                <a:t>(or very unlikely) word in this context?</a:t>
              </a:r>
            </a:p>
          </p:txBody>
        </p:sp>
        <p:sp>
          <p:nvSpPr>
            <p:cNvPr id="4117" name="Rectangle 20"/>
            <p:cNvSpPr>
              <a:spLocks noChangeArrowheads="1"/>
            </p:cNvSpPr>
            <p:nvPr/>
          </p:nvSpPr>
          <p:spPr bwMode="auto">
            <a:xfrm>
              <a:off x="1008" y="3600"/>
              <a:ext cx="1872" cy="528"/>
            </a:xfrm>
            <a:prstGeom prst="rect">
              <a:avLst/>
            </a:prstGeom>
            <a:noFill/>
            <a:ln w="9525">
              <a:noFill/>
              <a:miter lim="800000"/>
              <a:headEnd/>
              <a:tailEnd/>
            </a:ln>
          </p:spPr>
          <p:txBody>
            <a:bodyPr/>
            <a:lstStyle/>
            <a:p>
              <a:pPr marL="742950" lvl="1" indent="-285750">
                <a:spcBef>
                  <a:spcPct val="20000"/>
                </a:spcBef>
              </a:pPr>
              <a:r>
                <a:rPr lang="en-US" sz="2400" i="1">
                  <a:solidFill>
                    <a:schemeClr val="accent2"/>
                  </a:solidFill>
                  <a:latin typeface="Comic Sans MS" pitchFamily="66" charset="0"/>
                </a:rPr>
                <a:t>.. a wild dig.</a:t>
              </a:r>
              <a:endParaRPr lang="en-US" sz="2000">
                <a:latin typeface="Comic Sans MS" pitchFamily="66" charset="0"/>
              </a:endParaRPr>
            </a:p>
          </p:txBody>
        </p:sp>
      </p:grpSp>
      <p:sp>
        <p:nvSpPr>
          <p:cNvPr id="263189" name="Rectangle 21"/>
          <p:cNvSpPr>
            <a:spLocks noChangeArrowheads="1"/>
          </p:cNvSpPr>
          <p:nvPr/>
        </p:nvSpPr>
        <p:spPr bwMode="auto">
          <a:xfrm>
            <a:off x="5029200" y="4419600"/>
            <a:ext cx="3657600" cy="914400"/>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substitution word in this context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3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6" grpId="0" autoUpdateAnimBg="0"/>
      <p:bldP spid="26318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4"/>
          <p:cNvSpPr>
            <a:spLocks noGrp="1"/>
          </p:cNvSpPr>
          <p:nvPr>
            <p:ph type="dt" sz="quarter" idx="10"/>
          </p:nvPr>
        </p:nvSpPr>
        <p:spPr>
          <a:noFill/>
        </p:spPr>
        <p:txBody>
          <a:bodyPr/>
          <a:lstStyle/>
          <a:p>
            <a:fld id="{F78F4113-4BE0-4DC6-95B6-8E2312FAB0AD}" type="datetime1">
              <a:rPr lang="en-US" smtClean="0"/>
              <a:pPr/>
              <a:t>1/14/2013</a:t>
            </a:fld>
            <a:endParaRPr lang="en-US" smtClean="0"/>
          </a:p>
        </p:txBody>
      </p:sp>
      <p:sp>
        <p:nvSpPr>
          <p:cNvPr id="27651" name="Footer Placeholder 5"/>
          <p:cNvSpPr>
            <a:spLocks noGrp="1"/>
          </p:cNvSpPr>
          <p:nvPr>
            <p:ph type="ftr" sz="quarter" idx="11"/>
          </p:nvPr>
        </p:nvSpPr>
        <p:spPr>
          <a:noFill/>
        </p:spPr>
        <p:txBody>
          <a:bodyPr/>
          <a:lstStyle/>
          <a:p>
            <a:r>
              <a:rPr lang="en-US" smtClean="0"/>
              <a:t>CPSC503 Winter 2012</a:t>
            </a:r>
          </a:p>
        </p:txBody>
      </p:sp>
      <p:sp>
        <p:nvSpPr>
          <p:cNvPr id="27652" name="Slide Number Placeholder 6"/>
          <p:cNvSpPr>
            <a:spLocks noGrp="1"/>
          </p:cNvSpPr>
          <p:nvPr>
            <p:ph type="sldNum" sz="quarter" idx="12"/>
          </p:nvPr>
        </p:nvSpPr>
        <p:spPr>
          <a:noFill/>
        </p:spPr>
        <p:txBody>
          <a:bodyPr/>
          <a:lstStyle/>
          <a:p>
            <a:fld id="{18D73297-719E-4C18-8EE8-46F037736B9B}" type="slidenum">
              <a:rPr lang="en-US" smtClean="0"/>
              <a:pPr/>
              <a:t>2</a:t>
            </a:fld>
            <a:endParaRPr lang="en-US" smtClean="0"/>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dirty="0" smtClean="0"/>
              <a:t>Today Jan 15</a:t>
            </a:r>
          </a:p>
        </p:txBody>
      </p:sp>
      <p:sp>
        <p:nvSpPr>
          <p:cNvPr id="238595" name="Rectangle 3"/>
          <p:cNvSpPr>
            <a:spLocks noGrp="1" noChangeArrowheads="1"/>
          </p:cNvSpPr>
          <p:nvPr>
            <p:ph type="body" sz="half" idx="1"/>
          </p:nvPr>
        </p:nvSpPr>
        <p:spPr>
          <a:xfrm>
            <a:off x="0" y="914400"/>
            <a:ext cx="9144000" cy="4724400"/>
          </a:xfrm>
          <a:ln>
            <a:solidFill>
              <a:schemeClr val="accent1"/>
            </a:solidFill>
          </a:ln>
        </p:spPr>
        <p:txBody>
          <a:bodyPr/>
          <a:lstStyle/>
          <a:p>
            <a:pPr eaLnBrk="1" hangingPunct="1"/>
            <a:r>
              <a:rPr lang="en-US" sz="3200" dirty="0" smtClean="0"/>
              <a:t>Finish: </a:t>
            </a:r>
            <a:r>
              <a:rPr lang="en-US" sz="3200" b="0" dirty="0" smtClean="0"/>
              <a:t>Finite State Transducers (</a:t>
            </a:r>
            <a:r>
              <a:rPr lang="en-US" sz="3200" dirty="0" smtClean="0">
                <a:solidFill>
                  <a:schemeClr val="accent6"/>
                </a:solidFill>
              </a:rPr>
              <a:t>FSTs</a:t>
            </a:r>
            <a:r>
              <a:rPr lang="en-US" sz="3200" b="0" dirty="0" smtClean="0"/>
              <a:t>) and Morphological Parsing</a:t>
            </a:r>
          </a:p>
          <a:p>
            <a:pPr eaLnBrk="1" hangingPunct="1"/>
            <a:r>
              <a:rPr lang="en-US" sz="3200" b="0" dirty="0" smtClean="0">
                <a:solidFill>
                  <a:schemeClr val="accent6"/>
                </a:solidFill>
              </a:rPr>
              <a:t>Stemming</a:t>
            </a:r>
            <a:r>
              <a:rPr lang="en-US" sz="3200" b="0" dirty="0" smtClean="0"/>
              <a:t> (Porter Stemmer)</a:t>
            </a:r>
          </a:p>
          <a:p>
            <a:pPr eaLnBrk="1" hangingPunct="1">
              <a:spcAft>
                <a:spcPct val="50000"/>
              </a:spcAft>
              <a:defRPr/>
            </a:pPr>
            <a:r>
              <a:rPr lang="en-US" sz="3200" dirty="0" smtClean="0"/>
              <a:t>Start Prob. Models</a:t>
            </a:r>
          </a:p>
          <a:p>
            <a:pPr lvl="1" eaLnBrk="1" hangingPunct="1">
              <a:spcAft>
                <a:spcPct val="50000"/>
              </a:spcAft>
              <a:defRPr/>
            </a:pPr>
            <a:r>
              <a:rPr lang="en-US" sz="2800" dirty="0" smtClean="0"/>
              <a:t>Dealing with </a:t>
            </a:r>
            <a:r>
              <a:rPr lang="en-US" sz="2800" dirty="0" smtClean="0">
                <a:solidFill>
                  <a:schemeClr val="accent6"/>
                </a:solidFill>
              </a:rPr>
              <a:t>spelling errors  </a:t>
            </a:r>
          </a:p>
          <a:p>
            <a:pPr lvl="2" eaLnBrk="1" hangingPunct="1">
              <a:spcAft>
                <a:spcPct val="50000"/>
              </a:spcAft>
              <a:defRPr/>
            </a:pPr>
            <a:r>
              <a:rPr lang="en-US" sz="2400" dirty="0" smtClean="0"/>
              <a:t>Noisy channel model</a:t>
            </a:r>
          </a:p>
          <a:p>
            <a:pPr lvl="2" eaLnBrk="1" hangingPunct="1">
              <a:spcAft>
                <a:spcPct val="50000"/>
              </a:spcAft>
              <a:defRPr/>
            </a:pPr>
            <a:r>
              <a:rPr lang="en-US" sz="2400" dirty="0" err="1" smtClean="0"/>
              <a:t>Bayes</a:t>
            </a:r>
            <a:r>
              <a:rPr lang="en-US" sz="2400" dirty="0" smtClean="0"/>
              <a:t> rule applied to Noisy channel model (single and multiple spelling errors)</a:t>
            </a:r>
          </a:p>
          <a:p>
            <a:pPr lvl="1" eaLnBrk="1" hangingPunct="1">
              <a:spcAft>
                <a:spcPct val="50000"/>
              </a:spcAft>
              <a:defRPr/>
            </a:pPr>
            <a:r>
              <a:rPr lang="en-US" sz="2800" dirty="0" smtClean="0"/>
              <a:t>Min Edit Distance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4"/>
          <p:cNvSpPr>
            <a:spLocks noGrp="1"/>
          </p:cNvSpPr>
          <p:nvPr>
            <p:ph type="dt" sz="quarter" idx="10"/>
          </p:nvPr>
        </p:nvSpPr>
        <p:spPr>
          <a:noFill/>
        </p:spPr>
        <p:txBody>
          <a:bodyPr/>
          <a:lstStyle/>
          <a:p>
            <a:fld id="{41DCE20D-1BCE-48D2-9606-41B1CA1BD09D}" type="datetime1">
              <a:rPr lang="en-US" smtClean="0"/>
              <a:pPr/>
              <a:t>1/14/2013</a:t>
            </a:fld>
            <a:endParaRPr lang="en-US" smtClean="0"/>
          </a:p>
        </p:txBody>
      </p:sp>
      <p:sp>
        <p:nvSpPr>
          <p:cNvPr id="28675" name="Footer Placeholder 5"/>
          <p:cNvSpPr>
            <a:spLocks noGrp="1"/>
          </p:cNvSpPr>
          <p:nvPr>
            <p:ph type="ftr" sz="quarter" idx="11"/>
          </p:nvPr>
        </p:nvSpPr>
        <p:spPr>
          <a:noFill/>
        </p:spPr>
        <p:txBody>
          <a:bodyPr/>
          <a:lstStyle/>
          <a:p>
            <a:r>
              <a:rPr lang="en-US" smtClean="0"/>
              <a:t>CPSC503 Winter 2012</a:t>
            </a:r>
          </a:p>
        </p:txBody>
      </p:sp>
      <p:sp>
        <p:nvSpPr>
          <p:cNvPr id="28676" name="Slide Number Placeholder 6"/>
          <p:cNvSpPr>
            <a:spLocks noGrp="1"/>
          </p:cNvSpPr>
          <p:nvPr>
            <p:ph type="sldNum" sz="quarter" idx="12"/>
          </p:nvPr>
        </p:nvSpPr>
        <p:spPr>
          <a:noFill/>
        </p:spPr>
        <p:txBody>
          <a:bodyPr/>
          <a:lstStyle/>
          <a:p>
            <a:fld id="{91689509-F2BD-4FB5-88C4-1F077647BC78}" type="slidenum">
              <a:rPr lang="en-US" smtClean="0"/>
              <a:pPr/>
              <a:t>20</a:t>
            </a:fld>
            <a:endParaRPr lang="en-US" smtClean="0"/>
          </a:p>
        </p:txBody>
      </p:sp>
      <p:sp>
        <p:nvSpPr>
          <p:cNvPr id="28677" name="Rectangle 2"/>
          <p:cNvSpPr>
            <a:spLocks noGrp="1" noChangeArrowheads="1"/>
          </p:cNvSpPr>
          <p:nvPr>
            <p:ph type="title"/>
          </p:nvPr>
        </p:nvSpPr>
        <p:spPr>
          <a:xfrm>
            <a:off x="609600" y="0"/>
            <a:ext cx="7772400" cy="1143000"/>
          </a:xfrm>
        </p:spPr>
        <p:txBody>
          <a:bodyPr/>
          <a:lstStyle/>
          <a:p>
            <a:pPr eaLnBrk="1" hangingPunct="1"/>
            <a:r>
              <a:rPr lang="en-US" smtClean="0"/>
              <a:t>Spelling: Data</a:t>
            </a:r>
          </a:p>
        </p:txBody>
      </p:sp>
      <p:sp>
        <p:nvSpPr>
          <p:cNvPr id="28678" name="Rectangle 3"/>
          <p:cNvSpPr>
            <a:spLocks noGrp="1" noChangeArrowheads="1"/>
          </p:cNvSpPr>
          <p:nvPr>
            <p:ph type="body" sz="half" idx="1"/>
          </p:nvPr>
        </p:nvSpPr>
        <p:spPr>
          <a:xfrm>
            <a:off x="228600" y="990600"/>
            <a:ext cx="8915400" cy="4114800"/>
          </a:xfrm>
        </p:spPr>
        <p:txBody>
          <a:bodyPr/>
          <a:lstStyle/>
          <a:p>
            <a:pPr eaLnBrk="1" hangingPunct="1"/>
            <a:r>
              <a:rPr lang="en-US" sz="3200" dirty="0" smtClean="0"/>
              <a:t>.05% -</a:t>
            </a:r>
            <a:r>
              <a:rPr lang="en-US" sz="3200" dirty="0" smtClean="0">
                <a:solidFill>
                  <a:schemeClr val="accent2"/>
                </a:solidFill>
              </a:rPr>
              <a:t>3%</a:t>
            </a:r>
            <a:r>
              <a:rPr lang="en-US" sz="3200" dirty="0" smtClean="0"/>
              <a:t> - </a:t>
            </a:r>
            <a:r>
              <a:rPr lang="en-US" sz="3200" dirty="0" smtClean="0"/>
              <a:t>26%</a:t>
            </a:r>
            <a:endParaRPr lang="en-US" sz="3200" dirty="0" smtClean="0"/>
          </a:p>
          <a:p>
            <a:pPr eaLnBrk="1" hangingPunct="1"/>
            <a:r>
              <a:rPr lang="en-US" sz="3200" dirty="0" smtClean="0"/>
              <a:t>80% of misspelled words, single error</a:t>
            </a:r>
          </a:p>
          <a:p>
            <a:pPr lvl="1" eaLnBrk="1" hangingPunct="1"/>
            <a:r>
              <a:rPr lang="en-US" sz="2800" dirty="0" smtClean="0"/>
              <a:t>insertion </a:t>
            </a:r>
            <a:r>
              <a:rPr lang="en-US" sz="2800" b="0" dirty="0" smtClean="0"/>
              <a:t>(</a:t>
            </a:r>
            <a:r>
              <a:rPr lang="en-US" sz="2800" b="0" i="1" dirty="0" smtClean="0"/>
              <a:t>toy -&gt; tony</a:t>
            </a:r>
            <a:r>
              <a:rPr lang="en-US" sz="2800" b="0" dirty="0" smtClean="0"/>
              <a:t>)</a:t>
            </a:r>
          </a:p>
          <a:p>
            <a:pPr lvl="1" eaLnBrk="1" hangingPunct="1"/>
            <a:r>
              <a:rPr lang="en-US" sz="2800" dirty="0" smtClean="0"/>
              <a:t>deletion </a:t>
            </a:r>
            <a:r>
              <a:rPr lang="en-US" sz="2800" b="0" dirty="0" smtClean="0"/>
              <a:t>(</a:t>
            </a:r>
            <a:r>
              <a:rPr lang="en-US" sz="2800" b="0" i="1" dirty="0" smtClean="0"/>
              <a:t>tuna -&gt; </a:t>
            </a:r>
            <a:r>
              <a:rPr lang="en-US" sz="2800" b="0" i="1" dirty="0" err="1" smtClean="0"/>
              <a:t>tua</a:t>
            </a:r>
            <a:r>
              <a:rPr lang="en-US" sz="2800" b="0" dirty="0" smtClean="0"/>
              <a:t>)</a:t>
            </a:r>
            <a:r>
              <a:rPr lang="en-US" sz="2800" dirty="0" smtClean="0"/>
              <a:t> </a:t>
            </a:r>
          </a:p>
          <a:p>
            <a:pPr lvl="1" eaLnBrk="1" hangingPunct="1"/>
            <a:r>
              <a:rPr lang="en-US" sz="2800" dirty="0" smtClean="0"/>
              <a:t>substitution </a:t>
            </a:r>
            <a:r>
              <a:rPr lang="en-US" sz="2800" b="0" dirty="0" smtClean="0"/>
              <a:t>(</a:t>
            </a:r>
            <a:r>
              <a:rPr lang="en-US" sz="2800" b="0" i="1" dirty="0" smtClean="0"/>
              <a:t>tone -&gt; tony</a:t>
            </a:r>
            <a:r>
              <a:rPr lang="en-US" sz="2800" b="0" dirty="0" smtClean="0"/>
              <a:t>)</a:t>
            </a:r>
            <a:r>
              <a:rPr lang="en-US" sz="2800" dirty="0" smtClean="0"/>
              <a:t> </a:t>
            </a:r>
          </a:p>
          <a:p>
            <a:pPr lvl="1" eaLnBrk="1" hangingPunct="1"/>
            <a:r>
              <a:rPr lang="en-US" sz="2800" dirty="0" smtClean="0"/>
              <a:t>transposition </a:t>
            </a:r>
            <a:r>
              <a:rPr lang="en-US" sz="2800" b="0" i="1" dirty="0" smtClean="0"/>
              <a:t>(length -&gt; </a:t>
            </a:r>
            <a:r>
              <a:rPr lang="en-US" sz="2800" b="0" i="1" dirty="0" err="1" smtClean="0"/>
              <a:t>legnth</a:t>
            </a:r>
            <a:r>
              <a:rPr lang="en-US" sz="2800" b="0" i="1" dirty="0" smtClean="0"/>
              <a:t>)</a:t>
            </a:r>
            <a:r>
              <a:rPr lang="en-US" sz="2800" dirty="0" smtClean="0"/>
              <a:t>  </a:t>
            </a:r>
          </a:p>
          <a:p>
            <a:pPr eaLnBrk="1" hangingPunct="1"/>
            <a:r>
              <a:rPr lang="en-US" sz="3200" dirty="0" smtClean="0"/>
              <a:t>Types of errors</a:t>
            </a:r>
          </a:p>
          <a:p>
            <a:pPr lvl="1" eaLnBrk="1" hangingPunct="1"/>
            <a:r>
              <a:rPr lang="en-US" sz="2800" dirty="0" smtClean="0"/>
              <a:t>Typographic </a:t>
            </a:r>
            <a:r>
              <a:rPr lang="en-US" sz="2800" b="0" dirty="0" smtClean="0"/>
              <a:t>(more common, user knows the correct spelling… </a:t>
            </a:r>
            <a:r>
              <a:rPr lang="en-US" sz="2800" b="0" i="1" dirty="0" smtClean="0"/>
              <a:t>the -&gt; </a:t>
            </a:r>
            <a:r>
              <a:rPr lang="en-US" sz="2800" b="0" i="1" dirty="0" err="1" smtClean="0"/>
              <a:t>rhe</a:t>
            </a:r>
            <a:r>
              <a:rPr lang="en-US" sz="2800" b="0" dirty="0" smtClean="0"/>
              <a:t>)</a:t>
            </a:r>
          </a:p>
          <a:p>
            <a:pPr lvl="1" eaLnBrk="1" hangingPunct="1"/>
            <a:r>
              <a:rPr lang="en-US" sz="2800" dirty="0" smtClean="0"/>
              <a:t>Cognitive </a:t>
            </a:r>
            <a:r>
              <a:rPr lang="en-US" sz="2800" b="0" dirty="0" smtClean="0"/>
              <a:t>(user doesn’t know…… piece -&gt; peace)</a:t>
            </a:r>
          </a:p>
          <a:p>
            <a:pPr eaLnBrk="1" hangingPunct="1"/>
            <a:endParaRPr lang="en-US" sz="2400" b="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Date Placeholder 4"/>
          <p:cNvSpPr>
            <a:spLocks noGrp="1"/>
          </p:cNvSpPr>
          <p:nvPr>
            <p:ph type="dt" sz="quarter" idx="10"/>
          </p:nvPr>
        </p:nvSpPr>
        <p:spPr>
          <a:noFill/>
        </p:spPr>
        <p:txBody>
          <a:bodyPr/>
          <a:lstStyle/>
          <a:p>
            <a:fld id="{FEAED142-96C4-4DE4-A6E6-9204F7E19F58}" type="datetime1">
              <a:rPr lang="en-US" smtClean="0"/>
              <a:pPr/>
              <a:t>1/14/2013</a:t>
            </a:fld>
            <a:endParaRPr lang="en-US" smtClean="0"/>
          </a:p>
        </p:txBody>
      </p:sp>
      <p:sp>
        <p:nvSpPr>
          <p:cNvPr id="5127" name="Footer Placeholder 5"/>
          <p:cNvSpPr>
            <a:spLocks noGrp="1"/>
          </p:cNvSpPr>
          <p:nvPr>
            <p:ph type="ftr" sz="quarter" idx="11"/>
          </p:nvPr>
        </p:nvSpPr>
        <p:spPr>
          <a:noFill/>
        </p:spPr>
        <p:txBody>
          <a:bodyPr/>
          <a:lstStyle/>
          <a:p>
            <a:r>
              <a:rPr lang="en-US" smtClean="0"/>
              <a:t>CPSC503 Winter 2012</a:t>
            </a:r>
          </a:p>
        </p:txBody>
      </p:sp>
      <p:sp>
        <p:nvSpPr>
          <p:cNvPr id="5128" name="Slide Number Placeholder 6"/>
          <p:cNvSpPr>
            <a:spLocks noGrp="1"/>
          </p:cNvSpPr>
          <p:nvPr>
            <p:ph type="sldNum" sz="quarter" idx="12"/>
          </p:nvPr>
        </p:nvSpPr>
        <p:spPr>
          <a:noFill/>
        </p:spPr>
        <p:txBody>
          <a:bodyPr/>
          <a:lstStyle/>
          <a:p>
            <a:fld id="{85C5420B-C8A6-427D-8564-4F06FBD0A55D}" type="slidenum">
              <a:rPr lang="en-US" smtClean="0"/>
              <a:pPr/>
              <a:t>21</a:t>
            </a:fld>
            <a:endParaRPr lang="en-US" smtClean="0"/>
          </a:p>
        </p:txBody>
      </p:sp>
      <p:sp>
        <p:nvSpPr>
          <p:cNvPr id="5129" name="Rectangle 2"/>
          <p:cNvSpPr>
            <a:spLocks noGrp="1" noChangeArrowheads="1"/>
          </p:cNvSpPr>
          <p:nvPr>
            <p:ph type="title"/>
          </p:nvPr>
        </p:nvSpPr>
        <p:spPr>
          <a:xfrm>
            <a:off x="685800" y="304800"/>
            <a:ext cx="7772400" cy="1143000"/>
          </a:xfrm>
        </p:spPr>
        <p:txBody>
          <a:bodyPr/>
          <a:lstStyle/>
          <a:p>
            <a:pPr eaLnBrk="1" hangingPunct="1"/>
            <a:r>
              <a:rPr lang="en-US" smtClean="0"/>
              <a:t>Noisy Channel</a:t>
            </a:r>
          </a:p>
        </p:txBody>
      </p:sp>
      <p:sp>
        <p:nvSpPr>
          <p:cNvPr id="5130" name="Rectangle 3"/>
          <p:cNvSpPr>
            <a:spLocks noGrp="1" noChangeArrowheads="1"/>
          </p:cNvSpPr>
          <p:nvPr>
            <p:ph type="body" sz="half" idx="1"/>
          </p:nvPr>
        </p:nvSpPr>
        <p:spPr>
          <a:xfrm>
            <a:off x="762000" y="1295400"/>
            <a:ext cx="7924800" cy="1143000"/>
          </a:xfrm>
        </p:spPr>
        <p:txBody>
          <a:bodyPr/>
          <a:lstStyle/>
          <a:p>
            <a:pPr eaLnBrk="1" hangingPunct="1"/>
            <a:r>
              <a:rPr lang="en-US" smtClean="0"/>
              <a:t>An influential metaphor in language processing is the noisy channel model</a:t>
            </a:r>
          </a:p>
          <a:p>
            <a:pPr eaLnBrk="1" hangingPunct="1">
              <a:buFontTx/>
              <a:buNone/>
            </a:pPr>
            <a:endParaRPr lang="en-US" sz="2400" smtClean="0"/>
          </a:p>
        </p:txBody>
      </p:sp>
      <p:grpSp>
        <p:nvGrpSpPr>
          <p:cNvPr id="2" name="Group 7"/>
          <p:cNvGrpSpPr>
            <a:grpSpLocks noChangeAspect="1"/>
          </p:cNvGrpSpPr>
          <p:nvPr/>
        </p:nvGrpSpPr>
        <p:grpSpPr bwMode="auto">
          <a:xfrm>
            <a:off x="0" y="3886200"/>
            <a:ext cx="8839200" cy="1447800"/>
            <a:chOff x="96" y="2016"/>
            <a:chExt cx="5568" cy="912"/>
          </a:xfrm>
        </p:grpSpPr>
        <p:sp>
          <p:nvSpPr>
            <p:cNvPr id="5265" name="AutoShape 6"/>
            <p:cNvSpPr>
              <a:spLocks noChangeAspect="1" noChangeArrowheads="1" noTextEdit="1"/>
            </p:cNvSpPr>
            <p:nvPr/>
          </p:nvSpPr>
          <p:spPr bwMode="auto">
            <a:xfrm>
              <a:off x="96" y="2016"/>
              <a:ext cx="5568" cy="912"/>
            </a:xfrm>
            <a:prstGeom prst="rect">
              <a:avLst/>
            </a:prstGeom>
            <a:noFill/>
            <a:ln w="9525">
              <a:solidFill>
                <a:schemeClr val="accent2"/>
              </a:solidFill>
              <a:miter lim="800000"/>
              <a:headEnd/>
              <a:tailEnd/>
            </a:ln>
          </p:spPr>
          <p:txBody>
            <a:bodyPr/>
            <a:lstStyle/>
            <a:p>
              <a:endParaRPr lang="en-CA"/>
            </a:p>
          </p:txBody>
        </p:sp>
        <p:sp>
          <p:nvSpPr>
            <p:cNvPr id="5266" name="Rectangle 8"/>
            <p:cNvSpPr>
              <a:spLocks noChangeArrowheads="1"/>
            </p:cNvSpPr>
            <p:nvPr/>
          </p:nvSpPr>
          <p:spPr bwMode="auto">
            <a:xfrm>
              <a:off x="96" y="2016"/>
              <a:ext cx="5568" cy="912"/>
            </a:xfrm>
            <a:prstGeom prst="rect">
              <a:avLst/>
            </a:prstGeom>
            <a:noFill/>
            <a:ln w="0">
              <a:solidFill>
                <a:schemeClr val="accent2"/>
              </a:solidFill>
              <a:miter lim="800000"/>
              <a:headEnd/>
              <a:tailEnd/>
            </a:ln>
          </p:spPr>
          <p:txBody>
            <a:bodyPr/>
            <a:lstStyle/>
            <a:p>
              <a:endParaRPr lang="en-US"/>
            </a:p>
          </p:txBody>
        </p:sp>
        <p:sp>
          <p:nvSpPr>
            <p:cNvPr id="5267" name="Freeform 9"/>
            <p:cNvSpPr>
              <a:spLocks/>
            </p:cNvSpPr>
            <p:nvPr/>
          </p:nvSpPr>
          <p:spPr bwMode="auto">
            <a:xfrm>
              <a:off x="2233" y="2823"/>
              <a:ext cx="74" cy="73"/>
            </a:xfrm>
            <a:custGeom>
              <a:avLst/>
              <a:gdLst>
                <a:gd name="T0" fmla="*/ 25 w 74"/>
                <a:gd name="T1" fmla="*/ 0 h 73"/>
                <a:gd name="T2" fmla="*/ 59 w 74"/>
                <a:gd name="T3" fmla="*/ 44 h 73"/>
                <a:gd name="T4" fmla="*/ 59 w 74"/>
                <a:gd name="T5" fmla="*/ 14 h 73"/>
                <a:gd name="T6" fmla="*/ 59 w 74"/>
                <a:gd name="T7" fmla="*/ 9 h 73"/>
                <a:gd name="T8" fmla="*/ 56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6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2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6" y="4"/>
                  </a:lnTo>
                  <a:lnTo>
                    <a:pt x="54" y="2"/>
                  </a:lnTo>
                  <a:lnTo>
                    <a:pt x="49" y="2"/>
                  </a:lnTo>
                  <a:lnTo>
                    <a:pt x="49" y="0"/>
                  </a:lnTo>
                  <a:lnTo>
                    <a:pt x="74" y="0"/>
                  </a:lnTo>
                  <a:lnTo>
                    <a:pt x="74" y="2"/>
                  </a:lnTo>
                  <a:lnTo>
                    <a:pt x="69" y="2"/>
                  </a:lnTo>
                  <a:lnTo>
                    <a:pt x="66"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2" y="2"/>
                  </a:lnTo>
                  <a:lnTo>
                    <a:pt x="0" y="2"/>
                  </a:lnTo>
                  <a:lnTo>
                    <a:pt x="0" y="0"/>
                  </a:lnTo>
                  <a:lnTo>
                    <a:pt x="25" y="0"/>
                  </a:lnTo>
                  <a:close/>
                </a:path>
              </a:pathLst>
            </a:custGeom>
            <a:solidFill>
              <a:srgbClr val="000000"/>
            </a:solidFill>
            <a:ln w="0">
              <a:solidFill>
                <a:schemeClr val="accent2"/>
              </a:solidFill>
              <a:round/>
              <a:headEnd/>
              <a:tailEnd/>
            </a:ln>
          </p:spPr>
          <p:txBody>
            <a:bodyPr/>
            <a:lstStyle/>
            <a:p>
              <a:endParaRPr lang="en-CA"/>
            </a:p>
          </p:txBody>
        </p:sp>
        <p:sp>
          <p:nvSpPr>
            <p:cNvPr id="5268" name="Freeform 10"/>
            <p:cNvSpPr>
              <a:spLocks noEditPoints="1"/>
            </p:cNvSpPr>
            <p:nvPr/>
          </p:nvSpPr>
          <p:spPr bwMode="auto">
            <a:xfrm>
              <a:off x="2314" y="2823"/>
              <a:ext cx="76" cy="73"/>
            </a:xfrm>
            <a:custGeom>
              <a:avLst/>
              <a:gdLst>
                <a:gd name="T0" fmla="*/ 37 w 76"/>
                <a:gd name="T1" fmla="*/ 0 h 73"/>
                <a:gd name="T2" fmla="*/ 46 w 76"/>
                <a:gd name="T3" fmla="*/ 0 h 73"/>
                <a:gd name="T4" fmla="*/ 56 w 76"/>
                <a:gd name="T5" fmla="*/ 2 h 73"/>
                <a:gd name="T6" fmla="*/ 64 w 76"/>
                <a:gd name="T7" fmla="*/ 9 h 73"/>
                <a:gd name="T8" fmla="*/ 71 w 76"/>
                <a:gd name="T9" fmla="*/ 17 h 73"/>
                <a:gd name="T10" fmla="*/ 73 w 76"/>
                <a:gd name="T11" fmla="*/ 24 h 73"/>
                <a:gd name="T12" fmla="*/ 76 w 76"/>
                <a:gd name="T13" fmla="*/ 36 h 73"/>
                <a:gd name="T14" fmla="*/ 73 w 76"/>
                <a:gd name="T15" fmla="*/ 44 h 73"/>
                <a:gd name="T16" fmla="*/ 71 w 76"/>
                <a:gd name="T17" fmla="*/ 54 h 73"/>
                <a:gd name="T18" fmla="*/ 66 w 76"/>
                <a:gd name="T19" fmla="*/ 61 h 73"/>
                <a:gd name="T20" fmla="*/ 61 w 76"/>
                <a:gd name="T21" fmla="*/ 66 h 73"/>
                <a:gd name="T22" fmla="*/ 54 w 76"/>
                <a:gd name="T23" fmla="*/ 71 h 73"/>
                <a:gd name="T24" fmla="*/ 46 w 76"/>
                <a:gd name="T25" fmla="*/ 73 h 73"/>
                <a:gd name="T26" fmla="*/ 37 w 76"/>
                <a:gd name="T27" fmla="*/ 73 h 73"/>
                <a:gd name="T28" fmla="*/ 24 w 76"/>
                <a:gd name="T29" fmla="*/ 73 h 73"/>
                <a:gd name="T30" fmla="*/ 15 w 76"/>
                <a:gd name="T31" fmla="*/ 68 h 73"/>
                <a:gd name="T32" fmla="*/ 7 w 76"/>
                <a:gd name="T33" fmla="*/ 61 h 73"/>
                <a:gd name="T34" fmla="*/ 2 w 76"/>
                <a:gd name="T35" fmla="*/ 54 h 73"/>
                <a:gd name="T36" fmla="*/ 0 w 76"/>
                <a:gd name="T37" fmla="*/ 44 h 73"/>
                <a:gd name="T38" fmla="*/ 0 w 76"/>
                <a:gd name="T39" fmla="*/ 36 h 73"/>
                <a:gd name="T40" fmla="*/ 0 w 76"/>
                <a:gd name="T41" fmla="*/ 24 h 73"/>
                <a:gd name="T42" fmla="*/ 5 w 76"/>
                <a:gd name="T43" fmla="*/ 17 h 73"/>
                <a:gd name="T44" fmla="*/ 10 w 76"/>
                <a:gd name="T45" fmla="*/ 9 h 73"/>
                <a:gd name="T46" fmla="*/ 17 w 76"/>
                <a:gd name="T47" fmla="*/ 2 h 73"/>
                <a:gd name="T48" fmla="*/ 27 w 76"/>
                <a:gd name="T49" fmla="*/ 0 h 73"/>
                <a:gd name="T50" fmla="*/ 37 w 76"/>
                <a:gd name="T51" fmla="*/ 0 h 73"/>
                <a:gd name="T52" fmla="*/ 37 w 76"/>
                <a:gd name="T53" fmla="*/ 2 h 73"/>
                <a:gd name="T54" fmla="*/ 32 w 76"/>
                <a:gd name="T55" fmla="*/ 2 h 73"/>
                <a:gd name="T56" fmla="*/ 27 w 76"/>
                <a:gd name="T57" fmla="*/ 7 h 73"/>
                <a:gd name="T58" fmla="*/ 22 w 76"/>
                <a:gd name="T59" fmla="*/ 12 h 73"/>
                <a:gd name="T60" fmla="*/ 19 w 76"/>
                <a:gd name="T61" fmla="*/ 19 h 73"/>
                <a:gd name="T62" fmla="*/ 19 w 76"/>
                <a:gd name="T63" fmla="*/ 27 h 73"/>
                <a:gd name="T64" fmla="*/ 19 w 76"/>
                <a:gd name="T65" fmla="*/ 36 h 73"/>
                <a:gd name="T66" fmla="*/ 19 w 76"/>
                <a:gd name="T67" fmla="*/ 49 h 73"/>
                <a:gd name="T68" fmla="*/ 22 w 76"/>
                <a:gd name="T69" fmla="*/ 56 h 73"/>
                <a:gd name="T70" fmla="*/ 24 w 76"/>
                <a:gd name="T71" fmla="*/ 63 h 73"/>
                <a:gd name="T72" fmla="*/ 29 w 76"/>
                <a:gd name="T73" fmla="*/ 68 h 73"/>
                <a:gd name="T74" fmla="*/ 32 w 76"/>
                <a:gd name="T75" fmla="*/ 71 h 73"/>
                <a:gd name="T76" fmla="*/ 37 w 76"/>
                <a:gd name="T77" fmla="*/ 71 h 73"/>
                <a:gd name="T78" fmla="*/ 42 w 76"/>
                <a:gd name="T79" fmla="*/ 71 h 73"/>
                <a:gd name="T80" fmla="*/ 46 w 76"/>
                <a:gd name="T81" fmla="*/ 68 h 73"/>
                <a:gd name="T82" fmla="*/ 51 w 76"/>
                <a:gd name="T83" fmla="*/ 63 h 73"/>
                <a:gd name="T84" fmla="*/ 54 w 76"/>
                <a:gd name="T85" fmla="*/ 56 h 73"/>
                <a:gd name="T86" fmla="*/ 56 w 76"/>
                <a:gd name="T87" fmla="*/ 49 h 73"/>
                <a:gd name="T88" fmla="*/ 56 w 76"/>
                <a:gd name="T89" fmla="*/ 36 h 73"/>
                <a:gd name="T90" fmla="*/ 56 w 76"/>
                <a:gd name="T91" fmla="*/ 29 h 73"/>
                <a:gd name="T92" fmla="*/ 54 w 76"/>
                <a:gd name="T93" fmla="*/ 22 h 73"/>
                <a:gd name="T94" fmla="*/ 54 w 76"/>
                <a:gd name="T95" fmla="*/ 14 h 73"/>
                <a:gd name="T96" fmla="*/ 51 w 76"/>
                <a:gd name="T97" fmla="*/ 9 h 73"/>
                <a:gd name="T98" fmla="*/ 46 w 76"/>
                <a:gd name="T99" fmla="*/ 4 h 73"/>
                <a:gd name="T100" fmla="*/ 42 w 76"/>
                <a:gd name="T101" fmla="*/ 2 h 73"/>
                <a:gd name="T102" fmla="*/ 37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7" y="0"/>
                  </a:moveTo>
                  <a:lnTo>
                    <a:pt x="46" y="0"/>
                  </a:lnTo>
                  <a:lnTo>
                    <a:pt x="56" y="2"/>
                  </a:lnTo>
                  <a:lnTo>
                    <a:pt x="64" y="9"/>
                  </a:lnTo>
                  <a:lnTo>
                    <a:pt x="71" y="17"/>
                  </a:lnTo>
                  <a:lnTo>
                    <a:pt x="73" y="24"/>
                  </a:lnTo>
                  <a:lnTo>
                    <a:pt x="76" y="36"/>
                  </a:lnTo>
                  <a:lnTo>
                    <a:pt x="73" y="44"/>
                  </a:lnTo>
                  <a:lnTo>
                    <a:pt x="71" y="54"/>
                  </a:lnTo>
                  <a:lnTo>
                    <a:pt x="66" y="61"/>
                  </a:lnTo>
                  <a:lnTo>
                    <a:pt x="61" y="66"/>
                  </a:lnTo>
                  <a:lnTo>
                    <a:pt x="54" y="71"/>
                  </a:lnTo>
                  <a:lnTo>
                    <a:pt x="46" y="73"/>
                  </a:lnTo>
                  <a:lnTo>
                    <a:pt x="37" y="73"/>
                  </a:lnTo>
                  <a:lnTo>
                    <a:pt x="24" y="73"/>
                  </a:lnTo>
                  <a:lnTo>
                    <a:pt x="15" y="68"/>
                  </a:lnTo>
                  <a:lnTo>
                    <a:pt x="7" y="61"/>
                  </a:lnTo>
                  <a:lnTo>
                    <a:pt x="2" y="54"/>
                  </a:lnTo>
                  <a:lnTo>
                    <a:pt x="0" y="44"/>
                  </a:lnTo>
                  <a:lnTo>
                    <a:pt x="0" y="36"/>
                  </a:lnTo>
                  <a:lnTo>
                    <a:pt x="0" y="24"/>
                  </a:lnTo>
                  <a:lnTo>
                    <a:pt x="5" y="17"/>
                  </a:lnTo>
                  <a:lnTo>
                    <a:pt x="10" y="9"/>
                  </a:lnTo>
                  <a:lnTo>
                    <a:pt x="17" y="2"/>
                  </a:lnTo>
                  <a:lnTo>
                    <a:pt x="27" y="0"/>
                  </a:lnTo>
                  <a:lnTo>
                    <a:pt x="37" y="0"/>
                  </a:lnTo>
                  <a:close/>
                  <a:moveTo>
                    <a:pt x="37" y="2"/>
                  </a:moveTo>
                  <a:lnTo>
                    <a:pt x="32" y="2"/>
                  </a:lnTo>
                  <a:lnTo>
                    <a:pt x="27" y="7"/>
                  </a:lnTo>
                  <a:lnTo>
                    <a:pt x="22" y="12"/>
                  </a:lnTo>
                  <a:lnTo>
                    <a:pt x="19" y="19"/>
                  </a:lnTo>
                  <a:lnTo>
                    <a:pt x="19" y="27"/>
                  </a:lnTo>
                  <a:lnTo>
                    <a:pt x="19" y="36"/>
                  </a:lnTo>
                  <a:lnTo>
                    <a:pt x="19" y="49"/>
                  </a:lnTo>
                  <a:lnTo>
                    <a:pt x="22" y="56"/>
                  </a:lnTo>
                  <a:lnTo>
                    <a:pt x="24" y="63"/>
                  </a:lnTo>
                  <a:lnTo>
                    <a:pt x="29" y="68"/>
                  </a:lnTo>
                  <a:lnTo>
                    <a:pt x="32" y="71"/>
                  </a:lnTo>
                  <a:lnTo>
                    <a:pt x="37" y="71"/>
                  </a:lnTo>
                  <a:lnTo>
                    <a:pt x="42" y="71"/>
                  </a:lnTo>
                  <a:lnTo>
                    <a:pt x="46" y="68"/>
                  </a:lnTo>
                  <a:lnTo>
                    <a:pt x="51" y="63"/>
                  </a:lnTo>
                  <a:lnTo>
                    <a:pt x="54" y="56"/>
                  </a:lnTo>
                  <a:lnTo>
                    <a:pt x="56" y="49"/>
                  </a:lnTo>
                  <a:lnTo>
                    <a:pt x="56" y="36"/>
                  </a:lnTo>
                  <a:lnTo>
                    <a:pt x="56" y="29"/>
                  </a:lnTo>
                  <a:lnTo>
                    <a:pt x="54" y="22"/>
                  </a:lnTo>
                  <a:lnTo>
                    <a:pt x="54" y="14"/>
                  </a:lnTo>
                  <a:lnTo>
                    <a:pt x="51" y="9"/>
                  </a:lnTo>
                  <a:lnTo>
                    <a:pt x="46" y="4"/>
                  </a:lnTo>
                  <a:lnTo>
                    <a:pt x="42" y="2"/>
                  </a:lnTo>
                  <a:lnTo>
                    <a:pt x="37" y="2"/>
                  </a:lnTo>
                  <a:close/>
                </a:path>
              </a:pathLst>
            </a:custGeom>
            <a:solidFill>
              <a:srgbClr val="000000"/>
            </a:solidFill>
            <a:ln w="0">
              <a:solidFill>
                <a:schemeClr val="accent2"/>
              </a:solidFill>
              <a:round/>
              <a:headEnd/>
              <a:tailEnd/>
            </a:ln>
          </p:spPr>
          <p:txBody>
            <a:bodyPr/>
            <a:lstStyle/>
            <a:p>
              <a:endParaRPr lang="en-CA"/>
            </a:p>
          </p:txBody>
        </p:sp>
        <p:sp>
          <p:nvSpPr>
            <p:cNvPr id="5269" name="Freeform 11"/>
            <p:cNvSpPr>
              <a:spLocks/>
            </p:cNvSpPr>
            <p:nvPr/>
          </p:nvSpPr>
          <p:spPr bwMode="auto">
            <a:xfrm>
              <a:off x="2397" y="2823"/>
              <a:ext cx="37" cy="73"/>
            </a:xfrm>
            <a:custGeom>
              <a:avLst/>
              <a:gdLst>
                <a:gd name="T0" fmla="*/ 37 w 37"/>
                <a:gd name="T1" fmla="*/ 71 h 73"/>
                <a:gd name="T2" fmla="*/ 37 w 37"/>
                <a:gd name="T3" fmla="*/ 73 h 73"/>
                <a:gd name="T4" fmla="*/ 0 w 37"/>
                <a:gd name="T5" fmla="*/ 73 h 73"/>
                <a:gd name="T6" fmla="*/ 0 w 37"/>
                <a:gd name="T7" fmla="*/ 71 h 73"/>
                <a:gd name="T8" fmla="*/ 3 w 37"/>
                <a:gd name="T9" fmla="*/ 71 h 73"/>
                <a:gd name="T10" fmla="*/ 5 w 37"/>
                <a:gd name="T11" fmla="*/ 71 h 73"/>
                <a:gd name="T12" fmla="*/ 8 w 37"/>
                <a:gd name="T13" fmla="*/ 68 h 73"/>
                <a:gd name="T14" fmla="*/ 8 w 37"/>
                <a:gd name="T15" fmla="*/ 68 h 73"/>
                <a:gd name="T16" fmla="*/ 8 w 37"/>
                <a:gd name="T17" fmla="*/ 66 h 73"/>
                <a:gd name="T18" fmla="*/ 10 w 37"/>
                <a:gd name="T19" fmla="*/ 63 h 73"/>
                <a:gd name="T20" fmla="*/ 10 w 37"/>
                <a:gd name="T21" fmla="*/ 61 h 73"/>
                <a:gd name="T22" fmla="*/ 10 w 37"/>
                <a:gd name="T23" fmla="*/ 12 h 73"/>
                <a:gd name="T24" fmla="*/ 10 w 37"/>
                <a:gd name="T25" fmla="*/ 7 h 73"/>
                <a:gd name="T26" fmla="*/ 8 w 37"/>
                <a:gd name="T27" fmla="*/ 4 h 73"/>
                <a:gd name="T28" fmla="*/ 8 w 37"/>
                <a:gd name="T29" fmla="*/ 4 h 73"/>
                <a:gd name="T30" fmla="*/ 8 w 37"/>
                <a:gd name="T31" fmla="*/ 2 h 73"/>
                <a:gd name="T32" fmla="*/ 5 w 37"/>
                <a:gd name="T33" fmla="*/ 2 h 73"/>
                <a:gd name="T34" fmla="*/ 3 w 37"/>
                <a:gd name="T35" fmla="*/ 2 h 73"/>
                <a:gd name="T36" fmla="*/ 0 w 37"/>
                <a:gd name="T37" fmla="*/ 2 h 73"/>
                <a:gd name="T38" fmla="*/ 0 w 37"/>
                <a:gd name="T39" fmla="*/ 0 h 73"/>
                <a:gd name="T40" fmla="*/ 37 w 37"/>
                <a:gd name="T41" fmla="*/ 0 h 73"/>
                <a:gd name="T42" fmla="*/ 37 w 37"/>
                <a:gd name="T43" fmla="*/ 2 h 73"/>
                <a:gd name="T44" fmla="*/ 35 w 37"/>
                <a:gd name="T45" fmla="*/ 2 h 73"/>
                <a:gd name="T46" fmla="*/ 32 w 37"/>
                <a:gd name="T47" fmla="*/ 2 h 73"/>
                <a:gd name="T48" fmla="*/ 30 w 37"/>
                <a:gd name="T49" fmla="*/ 2 h 73"/>
                <a:gd name="T50" fmla="*/ 27 w 37"/>
                <a:gd name="T51" fmla="*/ 4 h 73"/>
                <a:gd name="T52" fmla="*/ 27 w 37"/>
                <a:gd name="T53" fmla="*/ 4 h 73"/>
                <a:gd name="T54" fmla="*/ 27 w 37"/>
                <a:gd name="T55" fmla="*/ 7 h 73"/>
                <a:gd name="T56" fmla="*/ 27 w 37"/>
                <a:gd name="T57" fmla="*/ 12 h 73"/>
                <a:gd name="T58" fmla="*/ 27 w 37"/>
                <a:gd name="T59" fmla="*/ 61 h 73"/>
                <a:gd name="T60" fmla="*/ 27 w 37"/>
                <a:gd name="T61" fmla="*/ 63 h 73"/>
                <a:gd name="T62" fmla="*/ 27 w 37"/>
                <a:gd name="T63" fmla="*/ 66 h 73"/>
                <a:gd name="T64" fmla="*/ 27 w 37"/>
                <a:gd name="T65" fmla="*/ 68 h 73"/>
                <a:gd name="T66" fmla="*/ 30 w 37"/>
                <a:gd name="T67" fmla="*/ 68 h 73"/>
                <a:gd name="T68" fmla="*/ 32 w 37"/>
                <a:gd name="T69" fmla="*/ 71 h 73"/>
                <a:gd name="T70" fmla="*/ 35 w 37"/>
                <a:gd name="T71" fmla="*/ 71 h 73"/>
                <a:gd name="T72" fmla="*/ 37 w 37"/>
                <a:gd name="T73" fmla="*/ 71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73"/>
                <a:gd name="T113" fmla="*/ 37 w 37"/>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73">
                  <a:moveTo>
                    <a:pt x="37" y="71"/>
                  </a:moveTo>
                  <a:lnTo>
                    <a:pt x="37" y="73"/>
                  </a:lnTo>
                  <a:lnTo>
                    <a:pt x="0" y="73"/>
                  </a:lnTo>
                  <a:lnTo>
                    <a:pt x="0" y="71"/>
                  </a:lnTo>
                  <a:lnTo>
                    <a:pt x="3" y="71"/>
                  </a:lnTo>
                  <a:lnTo>
                    <a:pt x="5" y="71"/>
                  </a:lnTo>
                  <a:lnTo>
                    <a:pt x="8" y="68"/>
                  </a:lnTo>
                  <a:lnTo>
                    <a:pt x="8" y="66"/>
                  </a:lnTo>
                  <a:lnTo>
                    <a:pt x="10" y="63"/>
                  </a:lnTo>
                  <a:lnTo>
                    <a:pt x="10" y="61"/>
                  </a:lnTo>
                  <a:lnTo>
                    <a:pt x="10" y="12"/>
                  </a:lnTo>
                  <a:lnTo>
                    <a:pt x="10" y="7"/>
                  </a:lnTo>
                  <a:lnTo>
                    <a:pt x="8" y="4"/>
                  </a:lnTo>
                  <a:lnTo>
                    <a:pt x="8" y="2"/>
                  </a:lnTo>
                  <a:lnTo>
                    <a:pt x="5" y="2"/>
                  </a:lnTo>
                  <a:lnTo>
                    <a:pt x="3" y="2"/>
                  </a:lnTo>
                  <a:lnTo>
                    <a:pt x="0" y="2"/>
                  </a:lnTo>
                  <a:lnTo>
                    <a:pt x="0" y="0"/>
                  </a:lnTo>
                  <a:lnTo>
                    <a:pt x="37" y="0"/>
                  </a:lnTo>
                  <a:lnTo>
                    <a:pt x="37" y="2"/>
                  </a:lnTo>
                  <a:lnTo>
                    <a:pt x="35" y="2"/>
                  </a:lnTo>
                  <a:lnTo>
                    <a:pt x="32" y="2"/>
                  </a:lnTo>
                  <a:lnTo>
                    <a:pt x="30" y="2"/>
                  </a:lnTo>
                  <a:lnTo>
                    <a:pt x="27" y="4"/>
                  </a:lnTo>
                  <a:lnTo>
                    <a:pt x="27" y="7"/>
                  </a:lnTo>
                  <a:lnTo>
                    <a:pt x="27" y="12"/>
                  </a:lnTo>
                  <a:lnTo>
                    <a:pt x="27" y="61"/>
                  </a:lnTo>
                  <a:lnTo>
                    <a:pt x="27" y="63"/>
                  </a:lnTo>
                  <a:lnTo>
                    <a:pt x="27" y="66"/>
                  </a:lnTo>
                  <a:lnTo>
                    <a:pt x="27" y="68"/>
                  </a:lnTo>
                  <a:lnTo>
                    <a:pt x="30" y="68"/>
                  </a:lnTo>
                  <a:lnTo>
                    <a:pt x="32" y="71"/>
                  </a:lnTo>
                  <a:lnTo>
                    <a:pt x="35" y="71"/>
                  </a:lnTo>
                  <a:lnTo>
                    <a:pt x="37" y="71"/>
                  </a:lnTo>
                  <a:close/>
                </a:path>
              </a:pathLst>
            </a:custGeom>
            <a:solidFill>
              <a:srgbClr val="000000"/>
            </a:solidFill>
            <a:ln w="0">
              <a:solidFill>
                <a:schemeClr val="accent2"/>
              </a:solidFill>
              <a:round/>
              <a:headEnd/>
              <a:tailEnd/>
            </a:ln>
          </p:spPr>
          <p:txBody>
            <a:bodyPr/>
            <a:lstStyle/>
            <a:p>
              <a:endParaRPr lang="en-CA"/>
            </a:p>
          </p:txBody>
        </p:sp>
        <p:sp>
          <p:nvSpPr>
            <p:cNvPr id="5270" name="Freeform 12"/>
            <p:cNvSpPr>
              <a:spLocks/>
            </p:cNvSpPr>
            <p:nvPr/>
          </p:nvSpPr>
          <p:spPr bwMode="auto">
            <a:xfrm>
              <a:off x="2441" y="2823"/>
              <a:ext cx="52" cy="73"/>
            </a:xfrm>
            <a:custGeom>
              <a:avLst/>
              <a:gdLst>
                <a:gd name="T0" fmla="*/ 47 w 52"/>
                <a:gd name="T1" fmla="*/ 22 h 73"/>
                <a:gd name="T2" fmla="*/ 42 w 52"/>
                <a:gd name="T3" fmla="*/ 14 h 73"/>
                <a:gd name="T4" fmla="*/ 30 w 52"/>
                <a:gd name="T5" fmla="*/ 2 h 73"/>
                <a:gd name="T6" fmla="*/ 20 w 52"/>
                <a:gd name="T7" fmla="*/ 2 h 73"/>
                <a:gd name="T8" fmla="*/ 13 w 52"/>
                <a:gd name="T9" fmla="*/ 7 h 73"/>
                <a:gd name="T10" fmla="*/ 13 w 52"/>
                <a:gd name="T11" fmla="*/ 14 h 73"/>
                <a:gd name="T12" fmla="*/ 15 w 52"/>
                <a:gd name="T13" fmla="*/ 19 h 73"/>
                <a:gd name="T14" fmla="*/ 22 w 52"/>
                <a:gd name="T15" fmla="*/ 24 h 73"/>
                <a:gd name="T16" fmla="*/ 40 w 52"/>
                <a:gd name="T17" fmla="*/ 34 h 73"/>
                <a:gd name="T18" fmla="*/ 49 w 52"/>
                <a:gd name="T19" fmla="*/ 44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68 h 73"/>
                <a:gd name="T32" fmla="*/ 5 w 52"/>
                <a:gd name="T33" fmla="*/ 71 h 73"/>
                <a:gd name="T34" fmla="*/ 3 w 52"/>
                <a:gd name="T35" fmla="*/ 73 h 73"/>
                <a:gd name="T36" fmla="*/ 0 w 52"/>
                <a:gd name="T37" fmla="*/ 46 h 73"/>
                <a:gd name="T38" fmla="*/ 5 w 52"/>
                <a:gd name="T39" fmla="*/ 54 h 73"/>
                <a:gd name="T40" fmla="*/ 13 w 52"/>
                <a:gd name="T41" fmla="*/ 63 h 73"/>
                <a:gd name="T42" fmla="*/ 27 w 52"/>
                <a:gd name="T43" fmla="*/ 71 h 73"/>
                <a:gd name="T44" fmla="*/ 35 w 52"/>
                <a:gd name="T45" fmla="*/ 66 h 73"/>
                <a:gd name="T46" fmla="*/ 40 w 52"/>
                <a:gd name="T47" fmla="*/ 58 h 73"/>
                <a:gd name="T48" fmla="*/ 37 w 52"/>
                <a:gd name="T49" fmla="*/ 54 h 73"/>
                <a:gd name="T50" fmla="*/ 35 w 52"/>
                <a:gd name="T51" fmla="*/ 49 h 73"/>
                <a:gd name="T52" fmla="*/ 25 w 52"/>
                <a:gd name="T53" fmla="*/ 44 h 73"/>
                <a:gd name="T54" fmla="*/ 10 w 52"/>
                <a:gd name="T55" fmla="*/ 36 h 73"/>
                <a:gd name="T56" fmla="*/ 3 w 52"/>
                <a:gd name="T57" fmla="*/ 29 h 73"/>
                <a:gd name="T58" fmla="*/ 0 w 52"/>
                <a:gd name="T59" fmla="*/ 19 h 73"/>
                <a:gd name="T60" fmla="*/ 8 w 52"/>
                <a:gd name="T61" fmla="*/ 4 h 73"/>
                <a:gd name="T62" fmla="*/ 22 w 52"/>
                <a:gd name="T63" fmla="*/ 0 h 73"/>
                <a:gd name="T64" fmla="*/ 30 w 52"/>
                <a:gd name="T65" fmla="*/ 0 h 73"/>
                <a:gd name="T66" fmla="*/ 35 w 52"/>
                <a:gd name="T67" fmla="*/ 2 h 73"/>
                <a:gd name="T68" fmla="*/ 40 w 52"/>
                <a:gd name="T69" fmla="*/ 2 h 73"/>
                <a:gd name="T70" fmla="*/ 42 w 52"/>
                <a:gd name="T71" fmla="*/ 2 h 73"/>
                <a:gd name="T72" fmla="*/ 44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2"/>
                  </a:lnTo>
                  <a:lnTo>
                    <a:pt x="44" y="22"/>
                  </a:lnTo>
                  <a:lnTo>
                    <a:pt x="42" y="14"/>
                  </a:lnTo>
                  <a:lnTo>
                    <a:pt x="37" y="7"/>
                  </a:lnTo>
                  <a:lnTo>
                    <a:pt x="30" y="2"/>
                  </a:lnTo>
                  <a:lnTo>
                    <a:pt x="25" y="2"/>
                  </a:lnTo>
                  <a:lnTo>
                    <a:pt x="20" y="2"/>
                  </a:lnTo>
                  <a:lnTo>
                    <a:pt x="15" y="4"/>
                  </a:lnTo>
                  <a:lnTo>
                    <a:pt x="13" y="7"/>
                  </a:lnTo>
                  <a:lnTo>
                    <a:pt x="13" y="12"/>
                  </a:lnTo>
                  <a:lnTo>
                    <a:pt x="13" y="14"/>
                  </a:lnTo>
                  <a:lnTo>
                    <a:pt x="13" y="17"/>
                  </a:lnTo>
                  <a:lnTo>
                    <a:pt x="15" y="19"/>
                  </a:lnTo>
                  <a:lnTo>
                    <a:pt x="17" y="22"/>
                  </a:lnTo>
                  <a:lnTo>
                    <a:pt x="22" y="24"/>
                  </a:lnTo>
                  <a:lnTo>
                    <a:pt x="30" y="27"/>
                  </a:lnTo>
                  <a:lnTo>
                    <a:pt x="40" y="34"/>
                  </a:lnTo>
                  <a:lnTo>
                    <a:pt x="47" y="39"/>
                  </a:lnTo>
                  <a:lnTo>
                    <a:pt x="49" y="44"/>
                  </a:lnTo>
                  <a:lnTo>
                    <a:pt x="52" y="51"/>
                  </a:lnTo>
                  <a:lnTo>
                    <a:pt x="49" y="61"/>
                  </a:lnTo>
                  <a:lnTo>
                    <a:pt x="44" y="68"/>
                  </a:lnTo>
                  <a:lnTo>
                    <a:pt x="40" y="71"/>
                  </a:lnTo>
                  <a:lnTo>
                    <a:pt x="32" y="73"/>
                  </a:lnTo>
                  <a:lnTo>
                    <a:pt x="27" y="73"/>
                  </a:lnTo>
                  <a:lnTo>
                    <a:pt x="22" y="73"/>
                  </a:lnTo>
                  <a:lnTo>
                    <a:pt x="20" y="73"/>
                  </a:lnTo>
                  <a:lnTo>
                    <a:pt x="17" y="71"/>
                  </a:lnTo>
                  <a:lnTo>
                    <a:pt x="13" y="71"/>
                  </a:lnTo>
                  <a:lnTo>
                    <a:pt x="10" y="68"/>
                  </a:lnTo>
                  <a:lnTo>
                    <a:pt x="8" y="68"/>
                  </a:lnTo>
                  <a:lnTo>
                    <a:pt x="5" y="71"/>
                  </a:lnTo>
                  <a:lnTo>
                    <a:pt x="3" y="73"/>
                  </a:lnTo>
                  <a:lnTo>
                    <a:pt x="0" y="73"/>
                  </a:lnTo>
                  <a:lnTo>
                    <a:pt x="0" y="46"/>
                  </a:lnTo>
                  <a:lnTo>
                    <a:pt x="3" y="46"/>
                  </a:lnTo>
                  <a:lnTo>
                    <a:pt x="5" y="54"/>
                  </a:lnTo>
                  <a:lnTo>
                    <a:pt x="8" y="58"/>
                  </a:lnTo>
                  <a:lnTo>
                    <a:pt x="13" y="63"/>
                  </a:lnTo>
                  <a:lnTo>
                    <a:pt x="20" y="68"/>
                  </a:lnTo>
                  <a:lnTo>
                    <a:pt x="27" y="71"/>
                  </a:lnTo>
                  <a:lnTo>
                    <a:pt x="32" y="68"/>
                  </a:lnTo>
                  <a:lnTo>
                    <a:pt x="35" y="66"/>
                  </a:lnTo>
                  <a:lnTo>
                    <a:pt x="40" y="63"/>
                  </a:lnTo>
                  <a:lnTo>
                    <a:pt x="40" y="58"/>
                  </a:lnTo>
                  <a:lnTo>
                    <a:pt x="40" y="56"/>
                  </a:lnTo>
                  <a:lnTo>
                    <a:pt x="37" y="54"/>
                  </a:lnTo>
                  <a:lnTo>
                    <a:pt x="37" y="51"/>
                  </a:lnTo>
                  <a:lnTo>
                    <a:pt x="35" y="49"/>
                  </a:lnTo>
                  <a:lnTo>
                    <a:pt x="30" y="46"/>
                  </a:lnTo>
                  <a:lnTo>
                    <a:pt x="25" y="44"/>
                  </a:lnTo>
                  <a:lnTo>
                    <a:pt x="15" y="39"/>
                  </a:lnTo>
                  <a:lnTo>
                    <a:pt x="10" y="36"/>
                  </a:lnTo>
                  <a:lnTo>
                    <a:pt x="5" y="31"/>
                  </a:lnTo>
                  <a:lnTo>
                    <a:pt x="3" y="29"/>
                  </a:lnTo>
                  <a:lnTo>
                    <a:pt x="0" y="24"/>
                  </a:lnTo>
                  <a:lnTo>
                    <a:pt x="0" y="19"/>
                  </a:lnTo>
                  <a:lnTo>
                    <a:pt x="3" y="12"/>
                  </a:lnTo>
                  <a:lnTo>
                    <a:pt x="8" y="4"/>
                  </a:lnTo>
                  <a:lnTo>
                    <a:pt x="15" y="0"/>
                  </a:lnTo>
                  <a:lnTo>
                    <a:pt x="22" y="0"/>
                  </a:lnTo>
                  <a:lnTo>
                    <a:pt x="27" y="0"/>
                  </a:lnTo>
                  <a:lnTo>
                    <a:pt x="30" y="0"/>
                  </a:lnTo>
                  <a:lnTo>
                    <a:pt x="32" y="0"/>
                  </a:lnTo>
                  <a:lnTo>
                    <a:pt x="35" y="2"/>
                  </a:lnTo>
                  <a:lnTo>
                    <a:pt x="40" y="2"/>
                  </a:lnTo>
                  <a:lnTo>
                    <a:pt x="42" y="2"/>
                  </a:lnTo>
                  <a:lnTo>
                    <a:pt x="44" y="2"/>
                  </a:lnTo>
                  <a:lnTo>
                    <a:pt x="44" y="0"/>
                  </a:lnTo>
                  <a:lnTo>
                    <a:pt x="47" y="0"/>
                  </a:lnTo>
                  <a:close/>
                </a:path>
              </a:pathLst>
            </a:custGeom>
            <a:solidFill>
              <a:srgbClr val="000000"/>
            </a:solidFill>
            <a:ln w="0">
              <a:solidFill>
                <a:schemeClr val="accent2"/>
              </a:solidFill>
              <a:round/>
              <a:headEnd/>
              <a:tailEnd/>
            </a:ln>
          </p:spPr>
          <p:txBody>
            <a:bodyPr/>
            <a:lstStyle/>
            <a:p>
              <a:endParaRPr lang="en-CA"/>
            </a:p>
          </p:txBody>
        </p:sp>
        <p:sp>
          <p:nvSpPr>
            <p:cNvPr id="5271" name="Freeform 13"/>
            <p:cNvSpPr>
              <a:spLocks/>
            </p:cNvSpPr>
            <p:nvPr/>
          </p:nvSpPr>
          <p:spPr bwMode="auto">
            <a:xfrm>
              <a:off x="2498" y="2823"/>
              <a:ext cx="76" cy="73"/>
            </a:xfrm>
            <a:custGeom>
              <a:avLst/>
              <a:gdLst>
                <a:gd name="T0" fmla="*/ 76 w 76"/>
                <a:gd name="T1" fmla="*/ 0 h 73"/>
                <a:gd name="T2" fmla="*/ 76 w 76"/>
                <a:gd name="T3" fmla="*/ 2 h 73"/>
                <a:gd name="T4" fmla="*/ 71 w 76"/>
                <a:gd name="T5" fmla="*/ 2 h 73"/>
                <a:gd name="T6" fmla="*/ 68 w 76"/>
                <a:gd name="T7" fmla="*/ 4 h 73"/>
                <a:gd name="T8" fmla="*/ 68 w 76"/>
                <a:gd name="T9" fmla="*/ 7 h 73"/>
                <a:gd name="T10" fmla="*/ 63 w 76"/>
                <a:gd name="T11" fmla="*/ 9 h 73"/>
                <a:gd name="T12" fmla="*/ 61 w 76"/>
                <a:gd name="T13" fmla="*/ 17 h 73"/>
                <a:gd name="T14" fmla="*/ 46 w 76"/>
                <a:gd name="T15" fmla="*/ 44 h 73"/>
                <a:gd name="T16" fmla="*/ 46 w 76"/>
                <a:gd name="T17" fmla="*/ 61 h 73"/>
                <a:gd name="T18" fmla="*/ 46 w 76"/>
                <a:gd name="T19" fmla="*/ 63 h 73"/>
                <a:gd name="T20" fmla="*/ 46 w 76"/>
                <a:gd name="T21" fmla="*/ 66 h 73"/>
                <a:gd name="T22" fmla="*/ 46 w 76"/>
                <a:gd name="T23" fmla="*/ 68 h 73"/>
                <a:gd name="T24" fmla="*/ 49 w 76"/>
                <a:gd name="T25" fmla="*/ 68 h 73"/>
                <a:gd name="T26" fmla="*/ 51 w 76"/>
                <a:gd name="T27" fmla="*/ 71 h 73"/>
                <a:gd name="T28" fmla="*/ 54 w 76"/>
                <a:gd name="T29" fmla="*/ 71 h 73"/>
                <a:gd name="T30" fmla="*/ 56 w 76"/>
                <a:gd name="T31" fmla="*/ 71 h 73"/>
                <a:gd name="T32" fmla="*/ 56 w 76"/>
                <a:gd name="T33" fmla="*/ 73 h 73"/>
                <a:gd name="T34" fmla="*/ 19 w 76"/>
                <a:gd name="T35" fmla="*/ 73 h 73"/>
                <a:gd name="T36" fmla="*/ 19 w 76"/>
                <a:gd name="T37" fmla="*/ 71 h 73"/>
                <a:gd name="T38" fmla="*/ 22 w 76"/>
                <a:gd name="T39" fmla="*/ 71 h 73"/>
                <a:gd name="T40" fmla="*/ 24 w 76"/>
                <a:gd name="T41" fmla="*/ 71 h 73"/>
                <a:gd name="T42" fmla="*/ 27 w 76"/>
                <a:gd name="T43" fmla="*/ 68 h 73"/>
                <a:gd name="T44" fmla="*/ 27 w 76"/>
                <a:gd name="T45" fmla="*/ 68 h 73"/>
                <a:gd name="T46" fmla="*/ 29 w 76"/>
                <a:gd name="T47" fmla="*/ 66 h 73"/>
                <a:gd name="T48" fmla="*/ 29 w 76"/>
                <a:gd name="T49" fmla="*/ 63 h 73"/>
                <a:gd name="T50" fmla="*/ 29 w 76"/>
                <a:gd name="T51" fmla="*/ 61 h 73"/>
                <a:gd name="T52" fmla="*/ 29 w 76"/>
                <a:gd name="T53" fmla="*/ 46 h 73"/>
                <a:gd name="T54" fmla="*/ 12 w 76"/>
                <a:gd name="T55" fmla="*/ 14 h 73"/>
                <a:gd name="T56" fmla="*/ 9 w 76"/>
                <a:gd name="T57" fmla="*/ 9 h 73"/>
                <a:gd name="T58" fmla="*/ 7 w 76"/>
                <a:gd name="T59" fmla="*/ 4 h 73"/>
                <a:gd name="T60" fmla="*/ 7 w 76"/>
                <a:gd name="T61" fmla="*/ 4 h 73"/>
                <a:gd name="T62" fmla="*/ 5 w 76"/>
                <a:gd name="T63" fmla="*/ 2 h 73"/>
                <a:gd name="T64" fmla="*/ 0 w 76"/>
                <a:gd name="T65" fmla="*/ 2 h 73"/>
                <a:gd name="T66" fmla="*/ 0 w 76"/>
                <a:gd name="T67" fmla="*/ 0 h 73"/>
                <a:gd name="T68" fmla="*/ 34 w 76"/>
                <a:gd name="T69" fmla="*/ 0 h 73"/>
                <a:gd name="T70" fmla="*/ 34 w 76"/>
                <a:gd name="T71" fmla="*/ 2 h 73"/>
                <a:gd name="T72" fmla="*/ 32 w 76"/>
                <a:gd name="T73" fmla="*/ 2 h 73"/>
                <a:gd name="T74" fmla="*/ 29 w 76"/>
                <a:gd name="T75" fmla="*/ 2 h 73"/>
                <a:gd name="T76" fmla="*/ 29 w 76"/>
                <a:gd name="T77" fmla="*/ 2 h 73"/>
                <a:gd name="T78" fmla="*/ 27 w 76"/>
                <a:gd name="T79" fmla="*/ 4 h 73"/>
                <a:gd name="T80" fmla="*/ 27 w 76"/>
                <a:gd name="T81" fmla="*/ 4 h 73"/>
                <a:gd name="T82" fmla="*/ 27 w 76"/>
                <a:gd name="T83" fmla="*/ 7 h 73"/>
                <a:gd name="T84" fmla="*/ 29 w 76"/>
                <a:gd name="T85" fmla="*/ 9 h 73"/>
                <a:gd name="T86" fmla="*/ 32 w 76"/>
                <a:gd name="T87" fmla="*/ 14 h 73"/>
                <a:gd name="T88" fmla="*/ 44 w 76"/>
                <a:gd name="T89" fmla="*/ 39 h 73"/>
                <a:gd name="T90" fmla="*/ 56 w 76"/>
                <a:gd name="T91" fmla="*/ 17 h 73"/>
                <a:gd name="T92" fmla="*/ 59 w 76"/>
                <a:gd name="T93" fmla="*/ 12 h 73"/>
                <a:gd name="T94" fmla="*/ 61 w 76"/>
                <a:gd name="T95" fmla="*/ 7 h 73"/>
                <a:gd name="T96" fmla="*/ 61 w 76"/>
                <a:gd name="T97" fmla="*/ 7 h 73"/>
                <a:gd name="T98" fmla="*/ 61 w 76"/>
                <a:gd name="T99" fmla="*/ 4 h 73"/>
                <a:gd name="T100" fmla="*/ 59 w 76"/>
                <a:gd name="T101" fmla="*/ 4 h 73"/>
                <a:gd name="T102" fmla="*/ 56 w 76"/>
                <a:gd name="T103" fmla="*/ 2 h 73"/>
                <a:gd name="T104" fmla="*/ 54 w 76"/>
                <a:gd name="T105" fmla="*/ 2 h 73"/>
                <a:gd name="T106" fmla="*/ 54 w 76"/>
                <a:gd name="T107" fmla="*/ 0 h 73"/>
                <a:gd name="T108" fmla="*/ 76 w 76"/>
                <a:gd name="T109" fmla="*/ 0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
                <a:gd name="T166" fmla="*/ 0 h 73"/>
                <a:gd name="T167" fmla="*/ 76 w 76"/>
                <a:gd name="T168" fmla="*/ 73 h 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 h="73">
                  <a:moveTo>
                    <a:pt x="76" y="0"/>
                  </a:moveTo>
                  <a:lnTo>
                    <a:pt x="76" y="2"/>
                  </a:lnTo>
                  <a:lnTo>
                    <a:pt x="71" y="2"/>
                  </a:lnTo>
                  <a:lnTo>
                    <a:pt x="68" y="4"/>
                  </a:lnTo>
                  <a:lnTo>
                    <a:pt x="68" y="7"/>
                  </a:lnTo>
                  <a:lnTo>
                    <a:pt x="63" y="9"/>
                  </a:lnTo>
                  <a:lnTo>
                    <a:pt x="61" y="17"/>
                  </a:lnTo>
                  <a:lnTo>
                    <a:pt x="46" y="44"/>
                  </a:lnTo>
                  <a:lnTo>
                    <a:pt x="46" y="61"/>
                  </a:lnTo>
                  <a:lnTo>
                    <a:pt x="46" y="63"/>
                  </a:lnTo>
                  <a:lnTo>
                    <a:pt x="46" y="66"/>
                  </a:lnTo>
                  <a:lnTo>
                    <a:pt x="46" y="68"/>
                  </a:lnTo>
                  <a:lnTo>
                    <a:pt x="49" y="68"/>
                  </a:lnTo>
                  <a:lnTo>
                    <a:pt x="51" y="71"/>
                  </a:lnTo>
                  <a:lnTo>
                    <a:pt x="54" y="71"/>
                  </a:lnTo>
                  <a:lnTo>
                    <a:pt x="56" y="71"/>
                  </a:lnTo>
                  <a:lnTo>
                    <a:pt x="56" y="73"/>
                  </a:lnTo>
                  <a:lnTo>
                    <a:pt x="19" y="73"/>
                  </a:lnTo>
                  <a:lnTo>
                    <a:pt x="19" y="71"/>
                  </a:lnTo>
                  <a:lnTo>
                    <a:pt x="22" y="71"/>
                  </a:lnTo>
                  <a:lnTo>
                    <a:pt x="24" y="71"/>
                  </a:lnTo>
                  <a:lnTo>
                    <a:pt x="27" y="68"/>
                  </a:lnTo>
                  <a:lnTo>
                    <a:pt x="29" y="66"/>
                  </a:lnTo>
                  <a:lnTo>
                    <a:pt x="29" y="63"/>
                  </a:lnTo>
                  <a:lnTo>
                    <a:pt x="29" y="61"/>
                  </a:lnTo>
                  <a:lnTo>
                    <a:pt x="29" y="46"/>
                  </a:lnTo>
                  <a:lnTo>
                    <a:pt x="12" y="14"/>
                  </a:lnTo>
                  <a:lnTo>
                    <a:pt x="9" y="9"/>
                  </a:lnTo>
                  <a:lnTo>
                    <a:pt x="7" y="4"/>
                  </a:lnTo>
                  <a:lnTo>
                    <a:pt x="5" y="2"/>
                  </a:lnTo>
                  <a:lnTo>
                    <a:pt x="0" y="2"/>
                  </a:lnTo>
                  <a:lnTo>
                    <a:pt x="0" y="0"/>
                  </a:lnTo>
                  <a:lnTo>
                    <a:pt x="34" y="0"/>
                  </a:lnTo>
                  <a:lnTo>
                    <a:pt x="34" y="2"/>
                  </a:lnTo>
                  <a:lnTo>
                    <a:pt x="32" y="2"/>
                  </a:lnTo>
                  <a:lnTo>
                    <a:pt x="29" y="2"/>
                  </a:lnTo>
                  <a:lnTo>
                    <a:pt x="27" y="4"/>
                  </a:lnTo>
                  <a:lnTo>
                    <a:pt x="27" y="7"/>
                  </a:lnTo>
                  <a:lnTo>
                    <a:pt x="29" y="9"/>
                  </a:lnTo>
                  <a:lnTo>
                    <a:pt x="32" y="14"/>
                  </a:lnTo>
                  <a:lnTo>
                    <a:pt x="44" y="39"/>
                  </a:lnTo>
                  <a:lnTo>
                    <a:pt x="56" y="17"/>
                  </a:lnTo>
                  <a:lnTo>
                    <a:pt x="59" y="12"/>
                  </a:lnTo>
                  <a:lnTo>
                    <a:pt x="61" y="7"/>
                  </a:lnTo>
                  <a:lnTo>
                    <a:pt x="61" y="4"/>
                  </a:lnTo>
                  <a:lnTo>
                    <a:pt x="59" y="4"/>
                  </a:lnTo>
                  <a:lnTo>
                    <a:pt x="56" y="2"/>
                  </a:lnTo>
                  <a:lnTo>
                    <a:pt x="54" y="2"/>
                  </a:lnTo>
                  <a:lnTo>
                    <a:pt x="54" y="0"/>
                  </a:lnTo>
                  <a:lnTo>
                    <a:pt x="76" y="0"/>
                  </a:lnTo>
                  <a:close/>
                </a:path>
              </a:pathLst>
            </a:custGeom>
            <a:solidFill>
              <a:srgbClr val="000000"/>
            </a:solidFill>
            <a:ln w="0">
              <a:solidFill>
                <a:schemeClr val="accent2"/>
              </a:solidFill>
              <a:round/>
              <a:headEnd/>
              <a:tailEnd/>
            </a:ln>
          </p:spPr>
          <p:txBody>
            <a:bodyPr/>
            <a:lstStyle/>
            <a:p>
              <a:endParaRPr lang="en-CA"/>
            </a:p>
          </p:txBody>
        </p:sp>
        <p:sp>
          <p:nvSpPr>
            <p:cNvPr id="5272" name="Freeform 14"/>
            <p:cNvSpPr>
              <a:spLocks/>
            </p:cNvSpPr>
            <p:nvPr/>
          </p:nvSpPr>
          <p:spPr bwMode="auto">
            <a:xfrm>
              <a:off x="2608" y="2823"/>
              <a:ext cx="66" cy="73"/>
            </a:xfrm>
            <a:custGeom>
              <a:avLst/>
              <a:gdLst>
                <a:gd name="T0" fmla="*/ 66 w 66"/>
                <a:gd name="T1" fmla="*/ 0 h 73"/>
                <a:gd name="T2" fmla="*/ 66 w 66"/>
                <a:gd name="T3" fmla="*/ 24 h 73"/>
                <a:gd name="T4" fmla="*/ 64 w 66"/>
                <a:gd name="T5" fmla="*/ 24 h 73"/>
                <a:gd name="T6" fmla="*/ 61 w 66"/>
                <a:gd name="T7" fmla="*/ 14 h 73"/>
                <a:gd name="T8" fmla="*/ 56 w 66"/>
                <a:gd name="T9" fmla="*/ 9 h 73"/>
                <a:gd name="T10" fmla="*/ 49 w 66"/>
                <a:gd name="T11" fmla="*/ 4 h 73"/>
                <a:gd name="T12" fmla="*/ 42 w 66"/>
                <a:gd name="T13" fmla="*/ 2 h 73"/>
                <a:gd name="T14" fmla="*/ 37 w 66"/>
                <a:gd name="T15" fmla="*/ 4 h 73"/>
                <a:gd name="T16" fmla="*/ 29 w 66"/>
                <a:gd name="T17" fmla="*/ 7 h 73"/>
                <a:gd name="T18" fmla="*/ 24 w 66"/>
                <a:gd name="T19" fmla="*/ 12 h 73"/>
                <a:gd name="T20" fmla="*/ 22 w 66"/>
                <a:gd name="T21" fmla="*/ 17 h 73"/>
                <a:gd name="T22" fmla="*/ 20 w 66"/>
                <a:gd name="T23" fmla="*/ 27 h 73"/>
                <a:gd name="T24" fmla="*/ 17 w 66"/>
                <a:gd name="T25" fmla="*/ 34 h 73"/>
                <a:gd name="T26" fmla="*/ 20 w 66"/>
                <a:gd name="T27" fmla="*/ 44 h 73"/>
                <a:gd name="T28" fmla="*/ 20 w 66"/>
                <a:gd name="T29" fmla="*/ 54 h 73"/>
                <a:gd name="T30" fmla="*/ 24 w 66"/>
                <a:gd name="T31" fmla="*/ 61 h 73"/>
                <a:gd name="T32" fmla="*/ 29 w 66"/>
                <a:gd name="T33" fmla="*/ 66 h 73"/>
                <a:gd name="T34" fmla="*/ 34 w 66"/>
                <a:gd name="T35" fmla="*/ 68 h 73"/>
                <a:gd name="T36" fmla="*/ 42 w 66"/>
                <a:gd name="T37" fmla="*/ 68 h 73"/>
                <a:gd name="T38" fmla="*/ 49 w 66"/>
                <a:gd name="T39" fmla="*/ 68 h 73"/>
                <a:gd name="T40" fmla="*/ 54 w 66"/>
                <a:gd name="T41" fmla="*/ 66 h 73"/>
                <a:gd name="T42" fmla="*/ 59 w 66"/>
                <a:gd name="T43" fmla="*/ 61 h 73"/>
                <a:gd name="T44" fmla="*/ 66 w 66"/>
                <a:gd name="T45" fmla="*/ 56 h 73"/>
                <a:gd name="T46" fmla="*/ 66 w 66"/>
                <a:gd name="T47" fmla="*/ 61 h 73"/>
                <a:gd name="T48" fmla="*/ 59 w 66"/>
                <a:gd name="T49" fmla="*/ 68 h 73"/>
                <a:gd name="T50" fmla="*/ 54 w 66"/>
                <a:gd name="T51" fmla="*/ 71 h 73"/>
                <a:gd name="T52" fmla="*/ 47 w 66"/>
                <a:gd name="T53" fmla="*/ 73 h 73"/>
                <a:gd name="T54" fmla="*/ 39 w 66"/>
                <a:gd name="T55" fmla="*/ 73 h 73"/>
                <a:gd name="T56" fmla="*/ 27 w 66"/>
                <a:gd name="T57" fmla="*/ 73 h 73"/>
                <a:gd name="T58" fmla="*/ 17 w 66"/>
                <a:gd name="T59" fmla="*/ 68 h 73"/>
                <a:gd name="T60" fmla="*/ 10 w 66"/>
                <a:gd name="T61" fmla="*/ 63 h 73"/>
                <a:gd name="T62" fmla="*/ 5 w 66"/>
                <a:gd name="T63" fmla="*/ 56 h 73"/>
                <a:gd name="T64" fmla="*/ 0 w 66"/>
                <a:gd name="T65" fmla="*/ 46 h 73"/>
                <a:gd name="T66" fmla="*/ 0 w 66"/>
                <a:gd name="T67" fmla="*/ 36 h 73"/>
                <a:gd name="T68" fmla="*/ 0 w 66"/>
                <a:gd name="T69" fmla="*/ 27 h 73"/>
                <a:gd name="T70" fmla="*/ 5 w 66"/>
                <a:gd name="T71" fmla="*/ 17 h 73"/>
                <a:gd name="T72" fmla="*/ 10 w 66"/>
                <a:gd name="T73" fmla="*/ 9 h 73"/>
                <a:gd name="T74" fmla="*/ 20 w 66"/>
                <a:gd name="T75" fmla="*/ 4 h 73"/>
                <a:gd name="T76" fmla="*/ 27 w 66"/>
                <a:gd name="T77" fmla="*/ 0 h 73"/>
                <a:gd name="T78" fmla="*/ 39 w 66"/>
                <a:gd name="T79" fmla="*/ 0 h 73"/>
                <a:gd name="T80" fmla="*/ 47 w 66"/>
                <a:gd name="T81" fmla="*/ 0 h 73"/>
                <a:gd name="T82" fmla="*/ 54 w 66"/>
                <a:gd name="T83" fmla="*/ 2 h 73"/>
                <a:gd name="T84" fmla="*/ 59 w 66"/>
                <a:gd name="T85" fmla="*/ 2 h 73"/>
                <a:gd name="T86" fmla="*/ 61 w 66"/>
                <a:gd name="T87" fmla="*/ 2 h 73"/>
                <a:gd name="T88" fmla="*/ 61 w 66"/>
                <a:gd name="T89" fmla="*/ 2 h 73"/>
                <a:gd name="T90" fmla="*/ 64 w 66"/>
                <a:gd name="T91" fmla="*/ 2 h 73"/>
                <a:gd name="T92" fmla="*/ 64 w 66"/>
                <a:gd name="T93" fmla="*/ 0 h 73"/>
                <a:gd name="T94" fmla="*/ 64 w 66"/>
                <a:gd name="T95" fmla="*/ 0 h 73"/>
                <a:gd name="T96" fmla="*/ 66 w 66"/>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73"/>
                <a:gd name="T149" fmla="*/ 66 w 66"/>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73">
                  <a:moveTo>
                    <a:pt x="66" y="0"/>
                  </a:moveTo>
                  <a:lnTo>
                    <a:pt x="66" y="24"/>
                  </a:lnTo>
                  <a:lnTo>
                    <a:pt x="64" y="24"/>
                  </a:lnTo>
                  <a:lnTo>
                    <a:pt x="61" y="14"/>
                  </a:lnTo>
                  <a:lnTo>
                    <a:pt x="56" y="9"/>
                  </a:lnTo>
                  <a:lnTo>
                    <a:pt x="49" y="4"/>
                  </a:lnTo>
                  <a:lnTo>
                    <a:pt x="42" y="2"/>
                  </a:lnTo>
                  <a:lnTo>
                    <a:pt x="37" y="4"/>
                  </a:lnTo>
                  <a:lnTo>
                    <a:pt x="29" y="7"/>
                  </a:lnTo>
                  <a:lnTo>
                    <a:pt x="24" y="12"/>
                  </a:lnTo>
                  <a:lnTo>
                    <a:pt x="22" y="17"/>
                  </a:lnTo>
                  <a:lnTo>
                    <a:pt x="20" y="27"/>
                  </a:lnTo>
                  <a:lnTo>
                    <a:pt x="17" y="34"/>
                  </a:lnTo>
                  <a:lnTo>
                    <a:pt x="20" y="44"/>
                  </a:lnTo>
                  <a:lnTo>
                    <a:pt x="20" y="54"/>
                  </a:lnTo>
                  <a:lnTo>
                    <a:pt x="24" y="61"/>
                  </a:lnTo>
                  <a:lnTo>
                    <a:pt x="29" y="66"/>
                  </a:lnTo>
                  <a:lnTo>
                    <a:pt x="34" y="68"/>
                  </a:lnTo>
                  <a:lnTo>
                    <a:pt x="42" y="68"/>
                  </a:lnTo>
                  <a:lnTo>
                    <a:pt x="49" y="68"/>
                  </a:lnTo>
                  <a:lnTo>
                    <a:pt x="54" y="66"/>
                  </a:lnTo>
                  <a:lnTo>
                    <a:pt x="59" y="61"/>
                  </a:lnTo>
                  <a:lnTo>
                    <a:pt x="66" y="56"/>
                  </a:lnTo>
                  <a:lnTo>
                    <a:pt x="66" y="61"/>
                  </a:lnTo>
                  <a:lnTo>
                    <a:pt x="59" y="68"/>
                  </a:lnTo>
                  <a:lnTo>
                    <a:pt x="54" y="71"/>
                  </a:lnTo>
                  <a:lnTo>
                    <a:pt x="47" y="73"/>
                  </a:lnTo>
                  <a:lnTo>
                    <a:pt x="39" y="73"/>
                  </a:lnTo>
                  <a:lnTo>
                    <a:pt x="27" y="73"/>
                  </a:lnTo>
                  <a:lnTo>
                    <a:pt x="17" y="68"/>
                  </a:lnTo>
                  <a:lnTo>
                    <a:pt x="10" y="63"/>
                  </a:lnTo>
                  <a:lnTo>
                    <a:pt x="5" y="56"/>
                  </a:lnTo>
                  <a:lnTo>
                    <a:pt x="0" y="46"/>
                  </a:lnTo>
                  <a:lnTo>
                    <a:pt x="0" y="36"/>
                  </a:lnTo>
                  <a:lnTo>
                    <a:pt x="0" y="27"/>
                  </a:lnTo>
                  <a:lnTo>
                    <a:pt x="5" y="17"/>
                  </a:lnTo>
                  <a:lnTo>
                    <a:pt x="10" y="9"/>
                  </a:lnTo>
                  <a:lnTo>
                    <a:pt x="20" y="4"/>
                  </a:lnTo>
                  <a:lnTo>
                    <a:pt x="27" y="0"/>
                  </a:lnTo>
                  <a:lnTo>
                    <a:pt x="39" y="0"/>
                  </a:lnTo>
                  <a:lnTo>
                    <a:pt x="47" y="0"/>
                  </a:lnTo>
                  <a:lnTo>
                    <a:pt x="54" y="2"/>
                  </a:lnTo>
                  <a:lnTo>
                    <a:pt x="59" y="2"/>
                  </a:lnTo>
                  <a:lnTo>
                    <a:pt x="61" y="2"/>
                  </a:lnTo>
                  <a:lnTo>
                    <a:pt x="64" y="2"/>
                  </a:lnTo>
                  <a:lnTo>
                    <a:pt x="64" y="0"/>
                  </a:lnTo>
                  <a:lnTo>
                    <a:pt x="66" y="0"/>
                  </a:lnTo>
                  <a:close/>
                </a:path>
              </a:pathLst>
            </a:custGeom>
            <a:solidFill>
              <a:srgbClr val="000000"/>
            </a:solidFill>
            <a:ln w="0">
              <a:solidFill>
                <a:schemeClr val="accent2"/>
              </a:solidFill>
              <a:round/>
              <a:headEnd/>
              <a:tailEnd/>
            </a:ln>
          </p:spPr>
          <p:txBody>
            <a:bodyPr/>
            <a:lstStyle/>
            <a:p>
              <a:endParaRPr lang="en-CA"/>
            </a:p>
          </p:txBody>
        </p:sp>
        <p:sp>
          <p:nvSpPr>
            <p:cNvPr id="5273" name="Freeform 15"/>
            <p:cNvSpPr>
              <a:spLocks/>
            </p:cNvSpPr>
            <p:nvPr/>
          </p:nvSpPr>
          <p:spPr bwMode="auto">
            <a:xfrm>
              <a:off x="2684" y="2823"/>
              <a:ext cx="81" cy="73"/>
            </a:xfrm>
            <a:custGeom>
              <a:avLst/>
              <a:gdLst>
                <a:gd name="T0" fmla="*/ 27 w 81"/>
                <a:gd name="T1" fmla="*/ 61 h 73"/>
                <a:gd name="T2" fmla="*/ 27 w 81"/>
                <a:gd name="T3" fmla="*/ 66 h 73"/>
                <a:gd name="T4" fmla="*/ 29 w 81"/>
                <a:gd name="T5" fmla="*/ 68 h 73"/>
                <a:gd name="T6" fmla="*/ 34 w 81"/>
                <a:gd name="T7" fmla="*/ 71 h 73"/>
                <a:gd name="T8" fmla="*/ 37 w 81"/>
                <a:gd name="T9" fmla="*/ 73 h 73"/>
                <a:gd name="T10" fmla="*/ 0 w 81"/>
                <a:gd name="T11" fmla="*/ 71 h 73"/>
                <a:gd name="T12" fmla="*/ 5 w 81"/>
                <a:gd name="T13" fmla="*/ 71 h 73"/>
                <a:gd name="T14" fmla="*/ 7 w 81"/>
                <a:gd name="T15" fmla="*/ 68 h 73"/>
                <a:gd name="T16" fmla="*/ 10 w 81"/>
                <a:gd name="T17" fmla="*/ 63 h 73"/>
                <a:gd name="T18" fmla="*/ 10 w 81"/>
                <a:gd name="T19" fmla="*/ 12 h 73"/>
                <a:gd name="T20" fmla="*/ 10 w 81"/>
                <a:gd name="T21" fmla="*/ 4 h 73"/>
                <a:gd name="T22" fmla="*/ 7 w 81"/>
                <a:gd name="T23" fmla="*/ 2 h 73"/>
                <a:gd name="T24" fmla="*/ 2 w 81"/>
                <a:gd name="T25" fmla="*/ 2 h 73"/>
                <a:gd name="T26" fmla="*/ 0 w 81"/>
                <a:gd name="T27" fmla="*/ 0 h 73"/>
                <a:gd name="T28" fmla="*/ 37 w 81"/>
                <a:gd name="T29" fmla="*/ 2 h 73"/>
                <a:gd name="T30" fmla="*/ 32 w 81"/>
                <a:gd name="T31" fmla="*/ 2 h 73"/>
                <a:gd name="T32" fmla="*/ 27 w 81"/>
                <a:gd name="T33" fmla="*/ 4 h 73"/>
                <a:gd name="T34" fmla="*/ 27 w 81"/>
                <a:gd name="T35" fmla="*/ 7 h 73"/>
                <a:gd name="T36" fmla="*/ 27 w 81"/>
                <a:gd name="T37" fmla="*/ 31 h 73"/>
                <a:gd name="T38" fmla="*/ 54 w 81"/>
                <a:gd name="T39" fmla="*/ 12 h 73"/>
                <a:gd name="T40" fmla="*/ 51 w 81"/>
                <a:gd name="T41" fmla="*/ 4 h 73"/>
                <a:gd name="T42" fmla="*/ 49 w 81"/>
                <a:gd name="T43" fmla="*/ 2 h 73"/>
                <a:gd name="T44" fmla="*/ 44 w 81"/>
                <a:gd name="T45" fmla="*/ 2 h 73"/>
                <a:gd name="T46" fmla="*/ 42 w 81"/>
                <a:gd name="T47" fmla="*/ 0 h 73"/>
                <a:gd name="T48" fmla="*/ 81 w 81"/>
                <a:gd name="T49" fmla="*/ 2 h 73"/>
                <a:gd name="T50" fmla="*/ 76 w 81"/>
                <a:gd name="T51" fmla="*/ 2 h 73"/>
                <a:gd name="T52" fmla="*/ 71 w 81"/>
                <a:gd name="T53" fmla="*/ 4 h 73"/>
                <a:gd name="T54" fmla="*/ 71 w 81"/>
                <a:gd name="T55" fmla="*/ 7 h 73"/>
                <a:gd name="T56" fmla="*/ 69 w 81"/>
                <a:gd name="T57" fmla="*/ 61 h 73"/>
                <a:gd name="T58" fmla="*/ 71 w 81"/>
                <a:gd name="T59" fmla="*/ 66 h 73"/>
                <a:gd name="T60" fmla="*/ 73 w 81"/>
                <a:gd name="T61" fmla="*/ 68 h 73"/>
                <a:gd name="T62" fmla="*/ 78 w 81"/>
                <a:gd name="T63" fmla="*/ 71 h 73"/>
                <a:gd name="T64" fmla="*/ 81 w 81"/>
                <a:gd name="T65" fmla="*/ 73 h 73"/>
                <a:gd name="T66" fmla="*/ 42 w 81"/>
                <a:gd name="T67" fmla="*/ 71 h 73"/>
                <a:gd name="T68" fmla="*/ 47 w 81"/>
                <a:gd name="T69" fmla="*/ 71 h 73"/>
                <a:gd name="T70" fmla="*/ 51 w 81"/>
                <a:gd name="T71" fmla="*/ 68 h 73"/>
                <a:gd name="T72" fmla="*/ 51 w 81"/>
                <a:gd name="T73" fmla="*/ 63 h 73"/>
                <a:gd name="T74" fmla="*/ 54 w 81"/>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73"/>
                <a:gd name="T116" fmla="*/ 81 w 81"/>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73">
                  <a:moveTo>
                    <a:pt x="27" y="36"/>
                  </a:moveTo>
                  <a:lnTo>
                    <a:pt x="27" y="61"/>
                  </a:lnTo>
                  <a:lnTo>
                    <a:pt x="27" y="63"/>
                  </a:lnTo>
                  <a:lnTo>
                    <a:pt x="27" y="66"/>
                  </a:lnTo>
                  <a:lnTo>
                    <a:pt x="27" y="68"/>
                  </a:lnTo>
                  <a:lnTo>
                    <a:pt x="29" y="68"/>
                  </a:lnTo>
                  <a:lnTo>
                    <a:pt x="32" y="71"/>
                  </a:lnTo>
                  <a:lnTo>
                    <a:pt x="34" y="71"/>
                  </a:lnTo>
                  <a:lnTo>
                    <a:pt x="37" y="71"/>
                  </a:lnTo>
                  <a:lnTo>
                    <a:pt x="37" y="73"/>
                  </a:lnTo>
                  <a:lnTo>
                    <a:pt x="0" y="73"/>
                  </a:lnTo>
                  <a:lnTo>
                    <a:pt x="0" y="71"/>
                  </a:lnTo>
                  <a:lnTo>
                    <a:pt x="2" y="71"/>
                  </a:lnTo>
                  <a:lnTo>
                    <a:pt x="5" y="71"/>
                  </a:lnTo>
                  <a:lnTo>
                    <a:pt x="7" y="68"/>
                  </a:lnTo>
                  <a:lnTo>
                    <a:pt x="10" y="66"/>
                  </a:lnTo>
                  <a:lnTo>
                    <a:pt x="10" y="63"/>
                  </a:lnTo>
                  <a:lnTo>
                    <a:pt x="10" y="61"/>
                  </a:lnTo>
                  <a:lnTo>
                    <a:pt x="10" y="12"/>
                  </a:lnTo>
                  <a:lnTo>
                    <a:pt x="10" y="7"/>
                  </a:lnTo>
                  <a:lnTo>
                    <a:pt x="10" y="4"/>
                  </a:lnTo>
                  <a:lnTo>
                    <a:pt x="7" y="4"/>
                  </a:lnTo>
                  <a:lnTo>
                    <a:pt x="7" y="2"/>
                  </a:lnTo>
                  <a:lnTo>
                    <a:pt x="5" y="2"/>
                  </a:lnTo>
                  <a:lnTo>
                    <a:pt x="2" y="2"/>
                  </a:lnTo>
                  <a:lnTo>
                    <a:pt x="0" y="2"/>
                  </a:lnTo>
                  <a:lnTo>
                    <a:pt x="0" y="0"/>
                  </a:lnTo>
                  <a:lnTo>
                    <a:pt x="37" y="0"/>
                  </a:lnTo>
                  <a:lnTo>
                    <a:pt x="37" y="2"/>
                  </a:lnTo>
                  <a:lnTo>
                    <a:pt x="34" y="2"/>
                  </a:lnTo>
                  <a:lnTo>
                    <a:pt x="32" y="2"/>
                  </a:lnTo>
                  <a:lnTo>
                    <a:pt x="29" y="2"/>
                  </a:lnTo>
                  <a:lnTo>
                    <a:pt x="27" y="4"/>
                  </a:lnTo>
                  <a:lnTo>
                    <a:pt x="27" y="7"/>
                  </a:lnTo>
                  <a:lnTo>
                    <a:pt x="27" y="12"/>
                  </a:lnTo>
                  <a:lnTo>
                    <a:pt x="27" y="31"/>
                  </a:lnTo>
                  <a:lnTo>
                    <a:pt x="54" y="31"/>
                  </a:lnTo>
                  <a:lnTo>
                    <a:pt x="54" y="12"/>
                  </a:lnTo>
                  <a:lnTo>
                    <a:pt x="51" y="7"/>
                  </a:lnTo>
                  <a:lnTo>
                    <a:pt x="51" y="4"/>
                  </a:lnTo>
                  <a:lnTo>
                    <a:pt x="49" y="2"/>
                  </a:lnTo>
                  <a:lnTo>
                    <a:pt x="47" y="2"/>
                  </a:lnTo>
                  <a:lnTo>
                    <a:pt x="44" y="2"/>
                  </a:lnTo>
                  <a:lnTo>
                    <a:pt x="42" y="2"/>
                  </a:lnTo>
                  <a:lnTo>
                    <a:pt x="42" y="0"/>
                  </a:lnTo>
                  <a:lnTo>
                    <a:pt x="81" y="0"/>
                  </a:lnTo>
                  <a:lnTo>
                    <a:pt x="81" y="2"/>
                  </a:lnTo>
                  <a:lnTo>
                    <a:pt x="78" y="2"/>
                  </a:lnTo>
                  <a:lnTo>
                    <a:pt x="76" y="2"/>
                  </a:lnTo>
                  <a:lnTo>
                    <a:pt x="73" y="2"/>
                  </a:lnTo>
                  <a:lnTo>
                    <a:pt x="71" y="4"/>
                  </a:lnTo>
                  <a:lnTo>
                    <a:pt x="71" y="7"/>
                  </a:lnTo>
                  <a:lnTo>
                    <a:pt x="69" y="12"/>
                  </a:lnTo>
                  <a:lnTo>
                    <a:pt x="69" y="61"/>
                  </a:lnTo>
                  <a:lnTo>
                    <a:pt x="71" y="63"/>
                  </a:lnTo>
                  <a:lnTo>
                    <a:pt x="71" y="66"/>
                  </a:lnTo>
                  <a:lnTo>
                    <a:pt x="71" y="68"/>
                  </a:lnTo>
                  <a:lnTo>
                    <a:pt x="73" y="68"/>
                  </a:lnTo>
                  <a:lnTo>
                    <a:pt x="76" y="71"/>
                  </a:lnTo>
                  <a:lnTo>
                    <a:pt x="78" y="71"/>
                  </a:lnTo>
                  <a:lnTo>
                    <a:pt x="81" y="71"/>
                  </a:lnTo>
                  <a:lnTo>
                    <a:pt x="81" y="73"/>
                  </a:lnTo>
                  <a:lnTo>
                    <a:pt x="42" y="73"/>
                  </a:lnTo>
                  <a:lnTo>
                    <a:pt x="42" y="71"/>
                  </a:lnTo>
                  <a:lnTo>
                    <a:pt x="44" y="71"/>
                  </a:lnTo>
                  <a:lnTo>
                    <a:pt x="47" y="71"/>
                  </a:lnTo>
                  <a:lnTo>
                    <a:pt x="49" y="68"/>
                  </a:lnTo>
                  <a:lnTo>
                    <a:pt x="51" y="68"/>
                  </a:lnTo>
                  <a:lnTo>
                    <a:pt x="51" y="66"/>
                  </a:lnTo>
                  <a:lnTo>
                    <a:pt x="51" y="63"/>
                  </a:lnTo>
                  <a:lnTo>
                    <a:pt x="54" y="61"/>
                  </a:lnTo>
                  <a:lnTo>
                    <a:pt x="54" y="36"/>
                  </a:lnTo>
                  <a:lnTo>
                    <a:pt x="27" y="36"/>
                  </a:lnTo>
                  <a:close/>
                </a:path>
              </a:pathLst>
            </a:custGeom>
            <a:solidFill>
              <a:srgbClr val="000000"/>
            </a:solidFill>
            <a:ln w="0">
              <a:solidFill>
                <a:schemeClr val="accent2"/>
              </a:solidFill>
              <a:round/>
              <a:headEnd/>
              <a:tailEnd/>
            </a:ln>
          </p:spPr>
          <p:txBody>
            <a:bodyPr/>
            <a:lstStyle/>
            <a:p>
              <a:endParaRPr lang="en-CA"/>
            </a:p>
          </p:txBody>
        </p:sp>
        <p:sp>
          <p:nvSpPr>
            <p:cNvPr id="5274" name="Freeform 16"/>
            <p:cNvSpPr>
              <a:spLocks noEditPoints="1"/>
            </p:cNvSpPr>
            <p:nvPr/>
          </p:nvSpPr>
          <p:spPr bwMode="auto">
            <a:xfrm>
              <a:off x="2767" y="2823"/>
              <a:ext cx="79" cy="73"/>
            </a:xfrm>
            <a:custGeom>
              <a:avLst/>
              <a:gdLst>
                <a:gd name="T0" fmla="*/ 47 w 79"/>
                <a:gd name="T1" fmla="*/ 51 h 73"/>
                <a:gd name="T2" fmla="*/ 20 w 79"/>
                <a:gd name="T3" fmla="*/ 51 h 73"/>
                <a:gd name="T4" fmla="*/ 17 w 79"/>
                <a:gd name="T5" fmla="*/ 58 h 73"/>
                <a:gd name="T6" fmla="*/ 15 w 79"/>
                <a:gd name="T7" fmla="*/ 63 h 73"/>
                <a:gd name="T8" fmla="*/ 15 w 79"/>
                <a:gd name="T9" fmla="*/ 66 h 73"/>
                <a:gd name="T10" fmla="*/ 15 w 79"/>
                <a:gd name="T11" fmla="*/ 68 h 73"/>
                <a:gd name="T12" fmla="*/ 17 w 79"/>
                <a:gd name="T13" fmla="*/ 68 h 73"/>
                <a:gd name="T14" fmla="*/ 20 w 79"/>
                <a:gd name="T15" fmla="*/ 71 h 73"/>
                <a:gd name="T16" fmla="*/ 25 w 79"/>
                <a:gd name="T17" fmla="*/ 71 h 73"/>
                <a:gd name="T18" fmla="*/ 25 w 79"/>
                <a:gd name="T19" fmla="*/ 73 h 73"/>
                <a:gd name="T20" fmla="*/ 0 w 79"/>
                <a:gd name="T21" fmla="*/ 73 h 73"/>
                <a:gd name="T22" fmla="*/ 0 w 79"/>
                <a:gd name="T23" fmla="*/ 71 h 73"/>
                <a:gd name="T24" fmla="*/ 5 w 79"/>
                <a:gd name="T25" fmla="*/ 68 h 73"/>
                <a:gd name="T26" fmla="*/ 8 w 79"/>
                <a:gd name="T27" fmla="*/ 68 h 73"/>
                <a:gd name="T28" fmla="*/ 10 w 79"/>
                <a:gd name="T29" fmla="*/ 63 h 73"/>
                <a:gd name="T30" fmla="*/ 13 w 79"/>
                <a:gd name="T31" fmla="*/ 56 h 73"/>
                <a:gd name="T32" fmla="*/ 39 w 79"/>
                <a:gd name="T33" fmla="*/ 0 h 73"/>
                <a:gd name="T34" fmla="*/ 39 w 79"/>
                <a:gd name="T35" fmla="*/ 0 h 73"/>
                <a:gd name="T36" fmla="*/ 66 w 79"/>
                <a:gd name="T37" fmla="*/ 58 h 73"/>
                <a:gd name="T38" fmla="*/ 69 w 79"/>
                <a:gd name="T39" fmla="*/ 66 h 73"/>
                <a:gd name="T40" fmla="*/ 74 w 79"/>
                <a:gd name="T41" fmla="*/ 68 h 73"/>
                <a:gd name="T42" fmla="*/ 74 w 79"/>
                <a:gd name="T43" fmla="*/ 71 h 73"/>
                <a:gd name="T44" fmla="*/ 79 w 79"/>
                <a:gd name="T45" fmla="*/ 71 h 73"/>
                <a:gd name="T46" fmla="*/ 79 w 79"/>
                <a:gd name="T47" fmla="*/ 73 h 73"/>
                <a:gd name="T48" fmla="*/ 44 w 79"/>
                <a:gd name="T49" fmla="*/ 73 h 73"/>
                <a:gd name="T50" fmla="*/ 44 w 79"/>
                <a:gd name="T51" fmla="*/ 71 h 73"/>
                <a:gd name="T52" fmla="*/ 44 w 79"/>
                <a:gd name="T53" fmla="*/ 71 h 73"/>
                <a:gd name="T54" fmla="*/ 49 w 79"/>
                <a:gd name="T55" fmla="*/ 71 h 73"/>
                <a:gd name="T56" fmla="*/ 52 w 79"/>
                <a:gd name="T57" fmla="*/ 68 h 73"/>
                <a:gd name="T58" fmla="*/ 52 w 79"/>
                <a:gd name="T59" fmla="*/ 68 h 73"/>
                <a:gd name="T60" fmla="*/ 52 w 79"/>
                <a:gd name="T61" fmla="*/ 66 h 73"/>
                <a:gd name="T62" fmla="*/ 52 w 79"/>
                <a:gd name="T63" fmla="*/ 66 h 73"/>
                <a:gd name="T64" fmla="*/ 52 w 79"/>
                <a:gd name="T65" fmla="*/ 63 h 73"/>
                <a:gd name="T66" fmla="*/ 52 w 79"/>
                <a:gd name="T67" fmla="*/ 63 h 73"/>
                <a:gd name="T68" fmla="*/ 49 w 79"/>
                <a:gd name="T69" fmla="*/ 61 h 73"/>
                <a:gd name="T70" fmla="*/ 47 w 79"/>
                <a:gd name="T71" fmla="*/ 51 h 73"/>
                <a:gd name="T72" fmla="*/ 44 w 79"/>
                <a:gd name="T73" fmla="*/ 46 h 73"/>
                <a:gd name="T74" fmla="*/ 35 w 79"/>
                <a:gd name="T75" fmla="*/ 22 h 73"/>
                <a:gd name="T76" fmla="*/ 22 w 79"/>
                <a:gd name="T77" fmla="*/ 46 h 73"/>
                <a:gd name="T78" fmla="*/ 44 w 79"/>
                <a:gd name="T79" fmla="*/ 46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73"/>
                <a:gd name="T122" fmla="*/ 79 w 79"/>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73">
                  <a:moveTo>
                    <a:pt x="47" y="51"/>
                  </a:moveTo>
                  <a:lnTo>
                    <a:pt x="20" y="51"/>
                  </a:lnTo>
                  <a:lnTo>
                    <a:pt x="17" y="58"/>
                  </a:lnTo>
                  <a:lnTo>
                    <a:pt x="15" y="63"/>
                  </a:lnTo>
                  <a:lnTo>
                    <a:pt x="15" y="66"/>
                  </a:lnTo>
                  <a:lnTo>
                    <a:pt x="15" y="68"/>
                  </a:lnTo>
                  <a:lnTo>
                    <a:pt x="17" y="68"/>
                  </a:lnTo>
                  <a:lnTo>
                    <a:pt x="20" y="71"/>
                  </a:lnTo>
                  <a:lnTo>
                    <a:pt x="25" y="71"/>
                  </a:lnTo>
                  <a:lnTo>
                    <a:pt x="25" y="73"/>
                  </a:lnTo>
                  <a:lnTo>
                    <a:pt x="0" y="73"/>
                  </a:lnTo>
                  <a:lnTo>
                    <a:pt x="0" y="71"/>
                  </a:lnTo>
                  <a:lnTo>
                    <a:pt x="5" y="68"/>
                  </a:lnTo>
                  <a:lnTo>
                    <a:pt x="8" y="68"/>
                  </a:lnTo>
                  <a:lnTo>
                    <a:pt x="10" y="63"/>
                  </a:lnTo>
                  <a:lnTo>
                    <a:pt x="13" y="56"/>
                  </a:lnTo>
                  <a:lnTo>
                    <a:pt x="39" y="0"/>
                  </a:lnTo>
                  <a:lnTo>
                    <a:pt x="66" y="58"/>
                  </a:lnTo>
                  <a:lnTo>
                    <a:pt x="69" y="66"/>
                  </a:lnTo>
                  <a:lnTo>
                    <a:pt x="74" y="68"/>
                  </a:lnTo>
                  <a:lnTo>
                    <a:pt x="74" y="71"/>
                  </a:lnTo>
                  <a:lnTo>
                    <a:pt x="79" y="71"/>
                  </a:lnTo>
                  <a:lnTo>
                    <a:pt x="79" y="73"/>
                  </a:lnTo>
                  <a:lnTo>
                    <a:pt x="44" y="73"/>
                  </a:lnTo>
                  <a:lnTo>
                    <a:pt x="44" y="71"/>
                  </a:lnTo>
                  <a:lnTo>
                    <a:pt x="49" y="71"/>
                  </a:lnTo>
                  <a:lnTo>
                    <a:pt x="52" y="68"/>
                  </a:lnTo>
                  <a:lnTo>
                    <a:pt x="52" y="66"/>
                  </a:lnTo>
                  <a:lnTo>
                    <a:pt x="52" y="63"/>
                  </a:lnTo>
                  <a:lnTo>
                    <a:pt x="49" y="61"/>
                  </a:lnTo>
                  <a:lnTo>
                    <a:pt x="47" y="51"/>
                  </a:lnTo>
                  <a:close/>
                  <a:moveTo>
                    <a:pt x="44" y="46"/>
                  </a:moveTo>
                  <a:lnTo>
                    <a:pt x="35" y="22"/>
                  </a:lnTo>
                  <a:lnTo>
                    <a:pt x="22" y="46"/>
                  </a:lnTo>
                  <a:lnTo>
                    <a:pt x="44" y="46"/>
                  </a:lnTo>
                  <a:close/>
                </a:path>
              </a:pathLst>
            </a:custGeom>
            <a:solidFill>
              <a:srgbClr val="000000"/>
            </a:solidFill>
            <a:ln w="0">
              <a:solidFill>
                <a:schemeClr val="accent2"/>
              </a:solidFill>
              <a:round/>
              <a:headEnd/>
              <a:tailEnd/>
            </a:ln>
          </p:spPr>
          <p:txBody>
            <a:bodyPr/>
            <a:lstStyle/>
            <a:p>
              <a:endParaRPr lang="en-CA"/>
            </a:p>
          </p:txBody>
        </p:sp>
        <p:sp>
          <p:nvSpPr>
            <p:cNvPr id="5275" name="Freeform 17"/>
            <p:cNvSpPr>
              <a:spLocks/>
            </p:cNvSpPr>
            <p:nvPr/>
          </p:nvSpPr>
          <p:spPr bwMode="auto">
            <a:xfrm>
              <a:off x="2848" y="2823"/>
              <a:ext cx="74" cy="73"/>
            </a:xfrm>
            <a:custGeom>
              <a:avLst/>
              <a:gdLst>
                <a:gd name="T0" fmla="*/ 25 w 74"/>
                <a:gd name="T1" fmla="*/ 0 h 73"/>
                <a:gd name="T2" fmla="*/ 59 w 74"/>
                <a:gd name="T3" fmla="*/ 44 h 73"/>
                <a:gd name="T4" fmla="*/ 59 w 74"/>
                <a:gd name="T5" fmla="*/ 14 h 73"/>
                <a:gd name="T6" fmla="*/ 59 w 74"/>
                <a:gd name="T7" fmla="*/ 9 h 73"/>
                <a:gd name="T8" fmla="*/ 57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4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3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7" y="4"/>
                  </a:lnTo>
                  <a:lnTo>
                    <a:pt x="54" y="2"/>
                  </a:lnTo>
                  <a:lnTo>
                    <a:pt x="49" y="2"/>
                  </a:lnTo>
                  <a:lnTo>
                    <a:pt x="49" y="0"/>
                  </a:lnTo>
                  <a:lnTo>
                    <a:pt x="74" y="0"/>
                  </a:lnTo>
                  <a:lnTo>
                    <a:pt x="74" y="2"/>
                  </a:lnTo>
                  <a:lnTo>
                    <a:pt x="69" y="2"/>
                  </a:lnTo>
                  <a:lnTo>
                    <a:pt x="66" y="4"/>
                  </a:lnTo>
                  <a:lnTo>
                    <a:pt x="64"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3" y="2"/>
                  </a:lnTo>
                  <a:lnTo>
                    <a:pt x="0" y="2"/>
                  </a:lnTo>
                  <a:lnTo>
                    <a:pt x="0" y="0"/>
                  </a:lnTo>
                  <a:lnTo>
                    <a:pt x="25" y="0"/>
                  </a:lnTo>
                  <a:close/>
                </a:path>
              </a:pathLst>
            </a:custGeom>
            <a:solidFill>
              <a:srgbClr val="000000"/>
            </a:solidFill>
            <a:ln w="0">
              <a:solidFill>
                <a:schemeClr val="accent2"/>
              </a:solidFill>
              <a:round/>
              <a:headEnd/>
              <a:tailEnd/>
            </a:ln>
          </p:spPr>
          <p:txBody>
            <a:bodyPr/>
            <a:lstStyle/>
            <a:p>
              <a:endParaRPr lang="en-CA"/>
            </a:p>
          </p:txBody>
        </p:sp>
        <p:sp>
          <p:nvSpPr>
            <p:cNvPr id="5276" name="Freeform 18"/>
            <p:cNvSpPr>
              <a:spLocks/>
            </p:cNvSpPr>
            <p:nvPr/>
          </p:nvSpPr>
          <p:spPr bwMode="auto">
            <a:xfrm>
              <a:off x="2927" y="2823"/>
              <a:ext cx="73" cy="73"/>
            </a:xfrm>
            <a:custGeom>
              <a:avLst/>
              <a:gdLst>
                <a:gd name="T0" fmla="*/ 24 w 73"/>
                <a:gd name="T1" fmla="*/ 0 h 73"/>
                <a:gd name="T2" fmla="*/ 58 w 73"/>
                <a:gd name="T3" fmla="*/ 44 h 73"/>
                <a:gd name="T4" fmla="*/ 58 w 73"/>
                <a:gd name="T5" fmla="*/ 14 h 73"/>
                <a:gd name="T6" fmla="*/ 58 w 73"/>
                <a:gd name="T7" fmla="*/ 9 h 73"/>
                <a:gd name="T8" fmla="*/ 56 w 73"/>
                <a:gd name="T9" fmla="*/ 4 h 73"/>
                <a:gd name="T10" fmla="*/ 53 w 73"/>
                <a:gd name="T11" fmla="*/ 2 h 73"/>
                <a:gd name="T12" fmla="*/ 49 w 73"/>
                <a:gd name="T13" fmla="*/ 2 h 73"/>
                <a:gd name="T14" fmla="*/ 49 w 73"/>
                <a:gd name="T15" fmla="*/ 0 h 73"/>
                <a:gd name="T16" fmla="*/ 73 w 73"/>
                <a:gd name="T17" fmla="*/ 0 h 73"/>
                <a:gd name="T18" fmla="*/ 73 w 73"/>
                <a:gd name="T19" fmla="*/ 2 h 73"/>
                <a:gd name="T20" fmla="*/ 68 w 73"/>
                <a:gd name="T21" fmla="*/ 2 h 73"/>
                <a:gd name="T22" fmla="*/ 66 w 73"/>
                <a:gd name="T23" fmla="*/ 4 h 73"/>
                <a:gd name="T24" fmla="*/ 66 w 73"/>
                <a:gd name="T25" fmla="*/ 4 h 73"/>
                <a:gd name="T26" fmla="*/ 63 w 73"/>
                <a:gd name="T27" fmla="*/ 7 h 73"/>
                <a:gd name="T28" fmla="*/ 63 w 73"/>
                <a:gd name="T29" fmla="*/ 9 h 73"/>
                <a:gd name="T30" fmla="*/ 63 w 73"/>
                <a:gd name="T31" fmla="*/ 14 h 73"/>
                <a:gd name="T32" fmla="*/ 63 w 73"/>
                <a:gd name="T33" fmla="*/ 73 h 73"/>
                <a:gd name="T34" fmla="*/ 61 w 73"/>
                <a:gd name="T35" fmla="*/ 73 h 73"/>
                <a:gd name="T36" fmla="*/ 14 w 73"/>
                <a:gd name="T37" fmla="*/ 14 h 73"/>
                <a:gd name="T38" fmla="*/ 14 w 73"/>
                <a:gd name="T39" fmla="*/ 61 h 73"/>
                <a:gd name="T40" fmla="*/ 14 w 73"/>
                <a:gd name="T41" fmla="*/ 66 h 73"/>
                <a:gd name="T42" fmla="*/ 17 w 73"/>
                <a:gd name="T43" fmla="*/ 68 h 73"/>
                <a:gd name="T44" fmla="*/ 19 w 73"/>
                <a:gd name="T45" fmla="*/ 71 h 73"/>
                <a:gd name="T46" fmla="*/ 22 w 73"/>
                <a:gd name="T47" fmla="*/ 71 h 73"/>
                <a:gd name="T48" fmla="*/ 24 w 73"/>
                <a:gd name="T49" fmla="*/ 71 h 73"/>
                <a:gd name="T50" fmla="*/ 24 w 73"/>
                <a:gd name="T51" fmla="*/ 73 h 73"/>
                <a:gd name="T52" fmla="*/ 0 w 73"/>
                <a:gd name="T53" fmla="*/ 73 h 73"/>
                <a:gd name="T54" fmla="*/ 0 w 73"/>
                <a:gd name="T55" fmla="*/ 71 h 73"/>
                <a:gd name="T56" fmla="*/ 4 w 73"/>
                <a:gd name="T57" fmla="*/ 71 h 73"/>
                <a:gd name="T58" fmla="*/ 7 w 73"/>
                <a:gd name="T59" fmla="*/ 68 h 73"/>
                <a:gd name="T60" fmla="*/ 9 w 73"/>
                <a:gd name="T61" fmla="*/ 66 h 73"/>
                <a:gd name="T62" fmla="*/ 9 w 73"/>
                <a:gd name="T63" fmla="*/ 61 h 73"/>
                <a:gd name="T64" fmla="*/ 9 w 73"/>
                <a:gd name="T65" fmla="*/ 7 h 73"/>
                <a:gd name="T66" fmla="*/ 7 w 73"/>
                <a:gd name="T67" fmla="*/ 7 h 73"/>
                <a:gd name="T68" fmla="*/ 7 w 73"/>
                <a:gd name="T69" fmla="*/ 4 h 73"/>
                <a:gd name="T70" fmla="*/ 4 w 73"/>
                <a:gd name="T71" fmla="*/ 2 h 73"/>
                <a:gd name="T72" fmla="*/ 2 w 73"/>
                <a:gd name="T73" fmla="*/ 2 h 73"/>
                <a:gd name="T74" fmla="*/ 0 w 73"/>
                <a:gd name="T75" fmla="*/ 2 h 73"/>
                <a:gd name="T76" fmla="*/ 0 w 73"/>
                <a:gd name="T77" fmla="*/ 0 h 73"/>
                <a:gd name="T78" fmla="*/ 24 w 73"/>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73"/>
                <a:gd name="T122" fmla="*/ 73 w 73"/>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73">
                  <a:moveTo>
                    <a:pt x="24" y="0"/>
                  </a:moveTo>
                  <a:lnTo>
                    <a:pt x="58" y="44"/>
                  </a:lnTo>
                  <a:lnTo>
                    <a:pt x="58" y="14"/>
                  </a:lnTo>
                  <a:lnTo>
                    <a:pt x="58" y="9"/>
                  </a:lnTo>
                  <a:lnTo>
                    <a:pt x="56" y="4"/>
                  </a:lnTo>
                  <a:lnTo>
                    <a:pt x="53" y="2"/>
                  </a:lnTo>
                  <a:lnTo>
                    <a:pt x="49" y="2"/>
                  </a:lnTo>
                  <a:lnTo>
                    <a:pt x="49" y="0"/>
                  </a:lnTo>
                  <a:lnTo>
                    <a:pt x="73" y="0"/>
                  </a:lnTo>
                  <a:lnTo>
                    <a:pt x="73" y="2"/>
                  </a:lnTo>
                  <a:lnTo>
                    <a:pt x="68" y="2"/>
                  </a:lnTo>
                  <a:lnTo>
                    <a:pt x="66" y="4"/>
                  </a:lnTo>
                  <a:lnTo>
                    <a:pt x="63" y="7"/>
                  </a:lnTo>
                  <a:lnTo>
                    <a:pt x="63" y="9"/>
                  </a:lnTo>
                  <a:lnTo>
                    <a:pt x="63" y="14"/>
                  </a:lnTo>
                  <a:lnTo>
                    <a:pt x="63" y="73"/>
                  </a:lnTo>
                  <a:lnTo>
                    <a:pt x="61" y="73"/>
                  </a:lnTo>
                  <a:lnTo>
                    <a:pt x="14" y="14"/>
                  </a:lnTo>
                  <a:lnTo>
                    <a:pt x="14" y="61"/>
                  </a:lnTo>
                  <a:lnTo>
                    <a:pt x="14" y="66"/>
                  </a:lnTo>
                  <a:lnTo>
                    <a:pt x="17" y="68"/>
                  </a:lnTo>
                  <a:lnTo>
                    <a:pt x="19" y="71"/>
                  </a:lnTo>
                  <a:lnTo>
                    <a:pt x="22" y="71"/>
                  </a:lnTo>
                  <a:lnTo>
                    <a:pt x="24" y="71"/>
                  </a:lnTo>
                  <a:lnTo>
                    <a:pt x="24" y="73"/>
                  </a:lnTo>
                  <a:lnTo>
                    <a:pt x="0" y="73"/>
                  </a:lnTo>
                  <a:lnTo>
                    <a:pt x="0" y="71"/>
                  </a:lnTo>
                  <a:lnTo>
                    <a:pt x="4" y="71"/>
                  </a:lnTo>
                  <a:lnTo>
                    <a:pt x="7" y="68"/>
                  </a:lnTo>
                  <a:lnTo>
                    <a:pt x="9" y="66"/>
                  </a:lnTo>
                  <a:lnTo>
                    <a:pt x="9" y="61"/>
                  </a:lnTo>
                  <a:lnTo>
                    <a:pt x="9" y="7"/>
                  </a:lnTo>
                  <a:lnTo>
                    <a:pt x="7" y="7"/>
                  </a:lnTo>
                  <a:lnTo>
                    <a:pt x="7" y="4"/>
                  </a:lnTo>
                  <a:lnTo>
                    <a:pt x="4" y="2"/>
                  </a:lnTo>
                  <a:lnTo>
                    <a:pt x="2" y="2"/>
                  </a:lnTo>
                  <a:lnTo>
                    <a:pt x="0" y="2"/>
                  </a:lnTo>
                  <a:lnTo>
                    <a:pt x="0" y="0"/>
                  </a:lnTo>
                  <a:lnTo>
                    <a:pt x="24" y="0"/>
                  </a:lnTo>
                  <a:close/>
                </a:path>
              </a:pathLst>
            </a:custGeom>
            <a:solidFill>
              <a:srgbClr val="000000"/>
            </a:solidFill>
            <a:ln w="0">
              <a:solidFill>
                <a:schemeClr val="accent2"/>
              </a:solidFill>
              <a:round/>
              <a:headEnd/>
              <a:tailEnd/>
            </a:ln>
          </p:spPr>
          <p:txBody>
            <a:bodyPr/>
            <a:lstStyle/>
            <a:p>
              <a:endParaRPr lang="en-CA"/>
            </a:p>
          </p:txBody>
        </p:sp>
        <p:sp>
          <p:nvSpPr>
            <p:cNvPr id="5277" name="Freeform 19"/>
            <p:cNvSpPr>
              <a:spLocks/>
            </p:cNvSpPr>
            <p:nvPr/>
          </p:nvSpPr>
          <p:spPr bwMode="auto">
            <a:xfrm>
              <a:off x="3005" y="2823"/>
              <a:ext cx="66" cy="73"/>
            </a:xfrm>
            <a:custGeom>
              <a:avLst/>
              <a:gdLst>
                <a:gd name="T0" fmla="*/ 27 w 66"/>
                <a:gd name="T1" fmla="*/ 4 h 73"/>
                <a:gd name="T2" fmla="*/ 27 w 66"/>
                <a:gd name="T3" fmla="*/ 34 h 73"/>
                <a:gd name="T4" fmla="*/ 27 w 66"/>
                <a:gd name="T5" fmla="*/ 34 h 73"/>
                <a:gd name="T6" fmla="*/ 34 w 66"/>
                <a:gd name="T7" fmla="*/ 31 h 73"/>
                <a:gd name="T8" fmla="*/ 37 w 66"/>
                <a:gd name="T9" fmla="*/ 29 h 73"/>
                <a:gd name="T10" fmla="*/ 39 w 66"/>
                <a:gd name="T11" fmla="*/ 24 h 73"/>
                <a:gd name="T12" fmla="*/ 42 w 66"/>
                <a:gd name="T13" fmla="*/ 17 h 73"/>
                <a:gd name="T14" fmla="*/ 44 w 66"/>
                <a:gd name="T15" fmla="*/ 17 h 73"/>
                <a:gd name="T16" fmla="*/ 44 w 66"/>
                <a:gd name="T17" fmla="*/ 54 h 73"/>
                <a:gd name="T18" fmla="*/ 42 w 66"/>
                <a:gd name="T19" fmla="*/ 54 h 73"/>
                <a:gd name="T20" fmla="*/ 42 w 66"/>
                <a:gd name="T21" fmla="*/ 49 h 73"/>
                <a:gd name="T22" fmla="*/ 39 w 66"/>
                <a:gd name="T23" fmla="*/ 44 h 73"/>
                <a:gd name="T24" fmla="*/ 37 w 66"/>
                <a:gd name="T25" fmla="*/ 41 h 73"/>
                <a:gd name="T26" fmla="*/ 34 w 66"/>
                <a:gd name="T27" fmla="*/ 39 h 73"/>
                <a:gd name="T28" fmla="*/ 32 w 66"/>
                <a:gd name="T29" fmla="*/ 36 h 73"/>
                <a:gd name="T30" fmla="*/ 27 w 66"/>
                <a:gd name="T31" fmla="*/ 36 h 73"/>
                <a:gd name="T32" fmla="*/ 27 w 66"/>
                <a:gd name="T33" fmla="*/ 58 h 73"/>
                <a:gd name="T34" fmla="*/ 27 w 66"/>
                <a:gd name="T35" fmla="*/ 63 h 73"/>
                <a:gd name="T36" fmla="*/ 27 w 66"/>
                <a:gd name="T37" fmla="*/ 66 h 73"/>
                <a:gd name="T38" fmla="*/ 27 w 66"/>
                <a:gd name="T39" fmla="*/ 68 h 73"/>
                <a:gd name="T40" fmla="*/ 29 w 66"/>
                <a:gd name="T41" fmla="*/ 68 h 73"/>
                <a:gd name="T42" fmla="*/ 32 w 66"/>
                <a:gd name="T43" fmla="*/ 68 h 73"/>
                <a:gd name="T44" fmla="*/ 34 w 66"/>
                <a:gd name="T45" fmla="*/ 68 h 73"/>
                <a:gd name="T46" fmla="*/ 39 w 66"/>
                <a:gd name="T47" fmla="*/ 68 h 73"/>
                <a:gd name="T48" fmla="*/ 47 w 66"/>
                <a:gd name="T49" fmla="*/ 68 h 73"/>
                <a:gd name="T50" fmla="*/ 54 w 66"/>
                <a:gd name="T51" fmla="*/ 63 h 73"/>
                <a:gd name="T52" fmla="*/ 59 w 66"/>
                <a:gd name="T53" fmla="*/ 58 h 73"/>
                <a:gd name="T54" fmla="*/ 64 w 66"/>
                <a:gd name="T55" fmla="*/ 49 h 73"/>
                <a:gd name="T56" fmla="*/ 66 w 66"/>
                <a:gd name="T57" fmla="*/ 49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68 h 73"/>
                <a:gd name="T70" fmla="*/ 7 w 66"/>
                <a:gd name="T71" fmla="*/ 68 h 73"/>
                <a:gd name="T72" fmla="*/ 10 w 66"/>
                <a:gd name="T73" fmla="*/ 66 h 73"/>
                <a:gd name="T74" fmla="*/ 10 w 66"/>
                <a:gd name="T75" fmla="*/ 63 h 73"/>
                <a:gd name="T76" fmla="*/ 10 w 66"/>
                <a:gd name="T77" fmla="*/ 61 h 73"/>
                <a:gd name="T78" fmla="*/ 10 w 66"/>
                <a:gd name="T79" fmla="*/ 12 h 73"/>
                <a:gd name="T80" fmla="*/ 10 w 66"/>
                <a:gd name="T81" fmla="*/ 7 h 73"/>
                <a:gd name="T82" fmla="*/ 10 w 66"/>
                <a:gd name="T83" fmla="*/ 7 h 73"/>
                <a:gd name="T84" fmla="*/ 7 w 66"/>
                <a:gd name="T85" fmla="*/ 4 h 73"/>
                <a:gd name="T86" fmla="*/ 7 w 66"/>
                <a:gd name="T87" fmla="*/ 4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4 h 73"/>
                <a:gd name="T104" fmla="*/ 54 w 66"/>
                <a:gd name="T105" fmla="*/ 9 h 73"/>
                <a:gd name="T106" fmla="*/ 49 w 66"/>
                <a:gd name="T107" fmla="*/ 7 h 73"/>
                <a:gd name="T108" fmla="*/ 47 w 66"/>
                <a:gd name="T109" fmla="*/ 4 h 73"/>
                <a:gd name="T110" fmla="*/ 42 w 66"/>
                <a:gd name="T111" fmla="*/ 4 h 73"/>
                <a:gd name="T112" fmla="*/ 34 w 66"/>
                <a:gd name="T113" fmla="*/ 4 h 73"/>
                <a:gd name="T114" fmla="*/ 27 w 66"/>
                <a:gd name="T115" fmla="*/ 4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4"/>
                  </a:moveTo>
                  <a:lnTo>
                    <a:pt x="27" y="34"/>
                  </a:lnTo>
                  <a:lnTo>
                    <a:pt x="34" y="31"/>
                  </a:lnTo>
                  <a:lnTo>
                    <a:pt x="37" y="29"/>
                  </a:lnTo>
                  <a:lnTo>
                    <a:pt x="39" y="24"/>
                  </a:lnTo>
                  <a:lnTo>
                    <a:pt x="42" y="17"/>
                  </a:lnTo>
                  <a:lnTo>
                    <a:pt x="44" y="17"/>
                  </a:lnTo>
                  <a:lnTo>
                    <a:pt x="44" y="54"/>
                  </a:lnTo>
                  <a:lnTo>
                    <a:pt x="42" y="54"/>
                  </a:lnTo>
                  <a:lnTo>
                    <a:pt x="42" y="49"/>
                  </a:lnTo>
                  <a:lnTo>
                    <a:pt x="39" y="44"/>
                  </a:lnTo>
                  <a:lnTo>
                    <a:pt x="37" y="41"/>
                  </a:lnTo>
                  <a:lnTo>
                    <a:pt x="34" y="39"/>
                  </a:lnTo>
                  <a:lnTo>
                    <a:pt x="32" y="36"/>
                  </a:lnTo>
                  <a:lnTo>
                    <a:pt x="27" y="36"/>
                  </a:lnTo>
                  <a:lnTo>
                    <a:pt x="27" y="58"/>
                  </a:lnTo>
                  <a:lnTo>
                    <a:pt x="27" y="63"/>
                  </a:lnTo>
                  <a:lnTo>
                    <a:pt x="27" y="66"/>
                  </a:lnTo>
                  <a:lnTo>
                    <a:pt x="27" y="68"/>
                  </a:lnTo>
                  <a:lnTo>
                    <a:pt x="29" y="68"/>
                  </a:lnTo>
                  <a:lnTo>
                    <a:pt x="32" y="68"/>
                  </a:lnTo>
                  <a:lnTo>
                    <a:pt x="34" y="68"/>
                  </a:lnTo>
                  <a:lnTo>
                    <a:pt x="39" y="68"/>
                  </a:lnTo>
                  <a:lnTo>
                    <a:pt x="47" y="68"/>
                  </a:lnTo>
                  <a:lnTo>
                    <a:pt x="54" y="63"/>
                  </a:lnTo>
                  <a:lnTo>
                    <a:pt x="59" y="58"/>
                  </a:lnTo>
                  <a:lnTo>
                    <a:pt x="64" y="49"/>
                  </a:lnTo>
                  <a:lnTo>
                    <a:pt x="66" y="49"/>
                  </a:lnTo>
                  <a:lnTo>
                    <a:pt x="61" y="73"/>
                  </a:lnTo>
                  <a:lnTo>
                    <a:pt x="0" y="73"/>
                  </a:lnTo>
                  <a:lnTo>
                    <a:pt x="0" y="71"/>
                  </a:lnTo>
                  <a:lnTo>
                    <a:pt x="2" y="71"/>
                  </a:lnTo>
                  <a:lnTo>
                    <a:pt x="5" y="71"/>
                  </a:lnTo>
                  <a:lnTo>
                    <a:pt x="7" y="68"/>
                  </a:lnTo>
                  <a:lnTo>
                    <a:pt x="10" y="66"/>
                  </a:lnTo>
                  <a:lnTo>
                    <a:pt x="10" y="63"/>
                  </a:lnTo>
                  <a:lnTo>
                    <a:pt x="10" y="61"/>
                  </a:lnTo>
                  <a:lnTo>
                    <a:pt x="10" y="12"/>
                  </a:lnTo>
                  <a:lnTo>
                    <a:pt x="10" y="7"/>
                  </a:lnTo>
                  <a:lnTo>
                    <a:pt x="7" y="4"/>
                  </a:lnTo>
                  <a:lnTo>
                    <a:pt x="5" y="2"/>
                  </a:lnTo>
                  <a:lnTo>
                    <a:pt x="2" y="2"/>
                  </a:lnTo>
                  <a:lnTo>
                    <a:pt x="0" y="2"/>
                  </a:lnTo>
                  <a:lnTo>
                    <a:pt x="0" y="0"/>
                  </a:lnTo>
                  <a:lnTo>
                    <a:pt x="59" y="0"/>
                  </a:lnTo>
                  <a:lnTo>
                    <a:pt x="59" y="22"/>
                  </a:lnTo>
                  <a:lnTo>
                    <a:pt x="56" y="22"/>
                  </a:lnTo>
                  <a:lnTo>
                    <a:pt x="56" y="14"/>
                  </a:lnTo>
                  <a:lnTo>
                    <a:pt x="54" y="9"/>
                  </a:lnTo>
                  <a:lnTo>
                    <a:pt x="49" y="7"/>
                  </a:lnTo>
                  <a:lnTo>
                    <a:pt x="47" y="4"/>
                  </a:lnTo>
                  <a:lnTo>
                    <a:pt x="42" y="4"/>
                  </a:lnTo>
                  <a:lnTo>
                    <a:pt x="34" y="4"/>
                  </a:lnTo>
                  <a:lnTo>
                    <a:pt x="27" y="4"/>
                  </a:lnTo>
                  <a:close/>
                </a:path>
              </a:pathLst>
            </a:custGeom>
            <a:solidFill>
              <a:srgbClr val="000000"/>
            </a:solidFill>
            <a:ln w="0">
              <a:solidFill>
                <a:schemeClr val="accent2"/>
              </a:solidFill>
              <a:round/>
              <a:headEnd/>
              <a:tailEnd/>
            </a:ln>
          </p:spPr>
          <p:txBody>
            <a:bodyPr/>
            <a:lstStyle/>
            <a:p>
              <a:endParaRPr lang="en-CA"/>
            </a:p>
          </p:txBody>
        </p:sp>
        <p:sp>
          <p:nvSpPr>
            <p:cNvPr id="5278" name="Freeform 20"/>
            <p:cNvSpPr>
              <a:spLocks/>
            </p:cNvSpPr>
            <p:nvPr/>
          </p:nvSpPr>
          <p:spPr bwMode="auto">
            <a:xfrm>
              <a:off x="3076" y="2823"/>
              <a:ext cx="66" cy="73"/>
            </a:xfrm>
            <a:custGeom>
              <a:avLst/>
              <a:gdLst>
                <a:gd name="T0" fmla="*/ 66 w 66"/>
                <a:gd name="T1" fmla="*/ 46 h 73"/>
                <a:gd name="T2" fmla="*/ 64 w 66"/>
                <a:gd name="T3" fmla="*/ 73 h 73"/>
                <a:gd name="T4" fmla="*/ 0 w 66"/>
                <a:gd name="T5" fmla="*/ 73 h 73"/>
                <a:gd name="T6" fmla="*/ 0 w 66"/>
                <a:gd name="T7" fmla="*/ 71 h 73"/>
                <a:gd name="T8" fmla="*/ 3 w 66"/>
                <a:gd name="T9" fmla="*/ 71 h 73"/>
                <a:gd name="T10" fmla="*/ 7 w 66"/>
                <a:gd name="T11" fmla="*/ 71 h 73"/>
                <a:gd name="T12" fmla="*/ 10 w 66"/>
                <a:gd name="T13" fmla="*/ 68 h 73"/>
                <a:gd name="T14" fmla="*/ 10 w 66"/>
                <a:gd name="T15" fmla="*/ 68 h 73"/>
                <a:gd name="T16" fmla="*/ 10 w 66"/>
                <a:gd name="T17" fmla="*/ 66 h 73"/>
                <a:gd name="T18" fmla="*/ 12 w 66"/>
                <a:gd name="T19" fmla="*/ 63 h 73"/>
                <a:gd name="T20" fmla="*/ 12 w 66"/>
                <a:gd name="T21" fmla="*/ 61 h 73"/>
                <a:gd name="T22" fmla="*/ 12 w 66"/>
                <a:gd name="T23" fmla="*/ 12 h 73"/>
                <a:gd name="T24" fmla="*/ 12 w 66"/>
                <a:gd name="T25" fmla="*/ 7 h 73"/>
                <a:gd name="T26" fmla="*/ 10 w 66"/>
                <a:gd name="T27" fmla="*/ 4 h 73"/>
                <a:gd name="T28" fmla="*/ 10 w 66"/>
                <a:gd name="T29" fmla="*/ 4 h 73"/>
                <a:gd name="T30" fmla="*/ 7 w 66"/>
                <a:gd name="T31" fmla="*/ 2 h 73"/>
                <a:gd name="T32" fmla="*/ 7 w 66"/>
                <a:gd name="T33" fmla="*/ 2 h 73"/>
                <a:gd name="T34" fmla="*/ 3 w 66"/>
                <a:gd name="T35" fmla="*/ 2 h 73"/>
                <a:gd name="T36" fmla="*/ 0 w 66"/>
                <a:gd name="T37" fmla="*/ 2 h 73"/>
                <a:gd name="T38" fmla="*/ 0 w 66"/>
                <a:gd name="T39" fmla="*/ 0 h 73"/>
                <a:gd name="T40" fmla="*/ 39 w 66"/>
                <a:gd name="T41" fmla="*/ 0 h 73"/>
                <a:gd name="T42" fmla="*/ 39 w 66"/>
                <a:gd name="T43" fmla="*/ 2 h 73"/>
                <a:gd name="T44" fmla="*/ 37 w 66"/>
                <a:gd name="T45" fmla="*/ 2 h 73"/>
                <a:gd name="T46" fmla="*/ 34 w 66"/>
                <a:gd name="T47" fmla="*/ 2 h 73"/>
                <a:gd name="T48" fmla="*/ 32 w 66"/>
                <a:gd name="T49" fmla="*/ 2 h 73"/>
                <a:gd name="T50" fmla="*/ 29 w 66"/>
                <a:gd name="T51" fmla="*/ 4 h 73"/>
                <a:gd name="T52" fmla="*/ 29 w 66"/>
                <a:gd name="T53" fmla="*/ 4 h 73"/>
                <a:gd name="T54" fmla="*/ 29 w 66"/>
                <a:gd name="T55" fmla="*/ 7 h 73"/>
                <a:gd name="T56" fmla="*/ 29 w 66"/>
                <a:gd name="T57" fmla="*/ 12 h 73"/>
                <a:gd name="T58" fmla="*/ 29 w 66"/>
                <a:gd name="T59" fmla="*/ 58 h 73"/>
                <a:gd name="T60" fmla="*/ 29 w 66"/>
                <a:gd name="T61" fmla="*/ 63 h 73"/>
                <a:gd name="T62" fmla="*/ 29 w 66"/>
                <a:gd name="T63" fmla="*/ 66 h 73"/>
                <a:gd name="T64" fmla="*/ 29 w 66"/>
                <a:gd name="T65" fmla="*/ 66 h 73"/>
                <a:gd name="T66" fmla="*/ 32 w 66"/>
                <a:gd name="T67" fmla="*/ 68 h 73"/>
                <a:gd name="T68" fmla="*/ 34 w 66"/>
                <a:gd name="T69" fmla="*/ 68 h 73"/>
                <a:gd name="T70" fmla="*/ 37 w 66"/>
                <a:gd name="T71" fmla="*/ 68 h 73"/>
                <a:gd name="T72" fmla="*/ 44 w 66"/>
                <a:gd name="T73" fmla="*/ 68 h 73"/>
                <a:gd name="T74" fmla="*/ 49 w 66"/>
                <a:gd name="T75" fmla="*/ 68 h 73"/>
                <a:gd name="T76" fmla="*/ 54 w 66"/>
                <a:gd name="T77" fmla="*/ 66 h 73"/>
                <a:gd name="T78" fmla="*/ 56 w 66"/>
                <a:gd name="T79" fmla="*/ 63 h 73"/>
                <a:gd name="T80" fmla="*/ 59 w 66"/>
                <a:gd name="T81" fmla="*/ 58 h 73"/>
                <a:gd name="T82" fmla="*/ 61 w 66"/>
                <a:gd name="T83" fmla="*/ 54 h 73"/>
                <a:gd name="T84" fmla="*/ 64 w 66"/>
                <a:gd name="T85" fmla="*/ 46 h 73"/>
                <a:gd name="T86" fmla="*/ 66 w 66"/>
                <a:gd name="T87" fmla="*/ 46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73"/>
                <a:gd name="T134" fmla="*/ 66 w 66"/>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73">
                  <a:moveTo>
                    <a:pt x="66" y="46"/>
                  </a:moveTo>
                  <a:lnTo>
                    <a:pt x="64" y="73"/>
                  </a:lnTo>
                  <a:lnTo>
                    <a:pt x="0" y="73"/>
                  </a:lnTo>
                  <a:lnTo>
                    <a:pt x="0" y="71"/>
                  </a:lnTo>
                  <a:lnTo>
                    <a:pt x="3" y="71"/>
                  </a:lnTo>
                  <a:lnTo>
                    <a:pt x="7" y="71"/>
                  </a:lnTo>
                  <a:lnTo>
                    <a:pt x="10" y="68"/>
                  </a:lnTo>
                  <a:lnTo>
                    <a:pt x="10" y="66"/>
                  </a:lnTo>
                  <a:lnTo>
                    <a:pt x="12" y="63"/>
                  </a:lnTo>
                  <a:lnTo>
                    <a:pt x="12" y="61"/>
                  </a:lnTo>
                  <a:lnTo>
                    <a:pt x="12" y="12"/>
                  </a:lnTo>
                  <a:lnTo>
                    <a:pt x="12" y="7"/>
                  </a:lnTo>
                  <a:lnTo>
                    <a:pt x="10" y="4"/>
                  </a:lnTo>
                  <a:lnTo>
                    <a:pt x="7" y="2"/>
                  </a:lnTo>
                  <a:lnTo>
                    <a:pt x="3" y="2"/>
                  </a:lnTo>
                  <a:lnTo>
                    <a:pt x="0" y="2"/>
                  </a:lnTo>
                  <a:lnTo>
                    <a:pt x="0" y="0"/>
                  </a:lnTo>
                  <a:lnTo>
                    <a:pt x="39" y="0"/>
                  </a:lnTo>
                  <a:lnTo>
                    <a:pt x="39" y="2"/>
                  </a:lnTo>
                  <a:lnTo>
                    <a:pt x="37" y="2"/>
                  </a:lnTo>
                  <a:lnTo>
                    <a:pt x="34" y="2"/>
                  </a:lnTo>
                  <a:lnTo>
                    <a:pt x="32" y="2"/>
                  </a:lnTo>
                  <a:lnTo>
                    <a:pt x="29" y="4"/>
                  </a:lnTo>
                  <a:lnTo>
                    <a:pt x="29" y="7"/>
                  </a:lnTo>
                  <a:lnTo>
                    <a:pt x="29" y="12"/>
                  </a:lnTo>
                  <a:lnTo>
                    <a:pt x="29" y="58"/>
                  </a:lnTo>
                  <a:lnTo>
                    <a:pt x="29" y="63"/>
                  </a:lnTo>
                  <a:lnTo>
                    <a:pt x="29" y="66"/>
                  </a:lnTo>
                  <a:lnTo>
                    <a:pt x="32" y="68"/>
                  </a:lnTo>
                  <a:lnTo>
                    <a:pt x="34" y="68"/>
                  </a:lnTo>
                  <a:lnTo>
                    <a:pt x="37" y="68"/>
                  </a:lnTo>
                  <a:lnTo>
                    <a:pt x="44" y="68"/>
                  </a:lnTo>
                  <a:lnTo>
                    <a:pt x="49" y="68"/>
                  </a:lnTo>
                  <a:lnTo>
                    <a:pt x="54" y="66"/>
                  </a:lnTo>
                  <a:lnTo>
                    <a:pt x="56" y="63"/>
                  </a:lnTo>
                  <a:lnTo>
                    <a:pt x="59" y="58"/>
                  </a:lnTo>
                  <a:lnTo>
                    <a:pt x="61" y="54"/>
                  </a:lnTo>
                  <a:lnTo>
                    <a:pt x="64" y="46"/>
                  </a:lnTo>
                  <a:lnTo>
                    <a:pt x="66" y="46"/>
                  </a:lnTo>
                  <a:close/>
                </a:path>
              </a:pathLst>
            </a:custGeom>
            <a:solidFill>
              <a:srgbClr val="000000"/>
            </a:solidFill>
            <a:ln w="0">
              <a:solidFill>
                <a:schemeClr val="accent2"/>
              </a:solidFill>
              <a:round/>
              <a:headEnd/>
              <a:tailEnd/>
            </a:ln>
          </p:spPr>
          <p:txBody>
            <a:bodyPr/>
            <a:lstStyle/>
            <a:p>
              <a:endParaRPr lang="en-CA"/>
            </a:p>
          </p:txBody>
        </p:sp>
        <p:sp>
          <p:nvSpPr>
            <p:cNvPr id="5279" name="Freeform 21"/>
            <p:cNvSpPr>
              <a:spLocks/>
            </p:cNvSpPr>
            <p:nvPr/>
          </p:nvSpPr>
          <p:spPr bwMode="auto">
            <a:xfrm>
              <a:off x="937" y="2440"/>
              <a:ext cx="147" cy="96"/>
            </a:xfrm>
            <a:custGeom>
              <a:avLst/>
              <a:gdLst>
                <a:gd name="T0" fmla="*/ 98 w 147"/>
                <a:gd name="T1" fmla="*/ 96 h 96"/>
                <a:gd name="T2" fmla="*/ 73 w 147"/>
                <a:gd name="T3" fmla="*/ 30 h 96"/>
                <a:gd name="T4" fmla="*/ 49 w 147"/>
                <a:gd name="T5" fmla="*/ 96 h 96"/>
                <a:gd name="T6" fmla="*/ 44 w 147"/>
                <a:gd name="T7" fmla="*/ 96 h 96"/>
                <a:gd name="T8" fmla="*/ 17 w 147"/>
                <a:gd name="T9" fmla="*/ 30 h 96"/>
                <a:gd name="T10" fmla="*/ 14 w 147"/>
                <a:gd name="T11" fmla="*/ 20 h 96"/>
                <a:gd name="T12" fmla="*/ 12 w 147"/>
                <a:gd name="T13" fmla="*/ 15 h 96"/>
                <a:gd name="T14" fmla="*/ 9 w 147"/>
                <a:gd name="T15" fmla="*/ 10 h 96"/>
                <a:gd name="T16" fmla="*/ 4 w 147"/>
                <a:gd name="T17" fmla="*/ 7 h 96"/>
                <a:gd name="T18" fmla="*/ 0 w 147"/>
                <a:gd name="T19" fmla="*/ 5 h 96"/>
                <a:gd name="T20" fmla="*/ 0 w 147"/>
                <a:gd name="T21" fmla="*/ 0 h 96"/>
                <a:gd name="T22" fmla="*/ 49 w 147"/>
                <a:gd name="T23" fmla="*/ 0 h 96"/>
                <a:gd name="T24" fmla="*/ 49 w 147"/>
                <a:gd name="T25" fmla="*/ 5 h 96"/>
                <a:gd name="T26" fmla="*/ 44 w 147"/>
                <a:gd name="T27" fmla="*/ 5 h 96"/>
                <a:gd name="T28" fmla="*/ 41 w 147"/>
                <a:gd name="T29" fmla="*/ 7 h 96"/>
                <a:gd name="T30" fmla="*/ 41 w 147"/>
                <a:gd name="T31" fmla="*/ 7 h 96"/>
                <a:gd name="T32" fmla="*/ 41 w 147"/>
                <a:gd name="T33" fmla="*/ 10 h 96"/>
                <a:gd name="T34" fmla="*/ 41 w 147"/>
                <a:gd name="T35" fmla="*/ 12 h 96"/>
                <a:gd name="T36" fmla="*/ 44 w 147"/>
                <a:gd name="T37" fmla="*/ 20 h 96"/>
                <a:gd name="T38" fmla="*/ 56 w 147"/>
                <a:gd name="T39" fmla="*/ 54 h 96"/>
                <a:gd name="T40" fmla="*/ 71 w 147"/>
                <a:gd name="T41" fmla="*/ 20 h 96"/>
                <a:gd name="T42" fmla="*/ 68 w 147"/>
                <a:gd name="T43" fmla="*/ 17 h 96"/>
                <a:gd name="T44" fmla="*/ 66 w 147"/>
                <a:gd name="T45" fmla="*/ 10 h 96"/>
                <a:gd name="T46" fmla="*/ 63 w 147"/>
                <a:gd name="T47" fmla="*/ 7 h 96"/>
                <a:gd name="T48" fmla="*/ 61 w 147"/>
                <a:gd name="T49" fmla="*/ 5 h 96"/>
                <a:gd name="T50" fmla="*/ 56 w 147"/>
                <a:gd name="T51" fmla="*/ 5 h 96"/>
                <a:gd name="T52" fmla="*/ 56 w 147"/>
                <a:gd name="T53" fmla="*/ 0 h 96"/>
                <a:gd name="T54" fmla="*/ 105 w 147"/>
                <a:gd name="T55" fmla="*/ 0 h 96"/>
                <a:gd name="T56" fmla="*/ 105 w 147"/>
                <a:gd name="T57" fmla="*/ 5 h 96"/>
                <a:gd name="T58" fmla="*/ 100 w 147"/>
                <a:gd name="T59" fmla="*/ 5 h 96"/>
                <a:gd name="T60" fmla="*/ 98 w 147"/>
                <a:gd name="T61" fmla="*/ 7 h 96"/>
                <a:gd name="T62" fmla="*/ 98 w 147"/>
                <a:gd name="T63" fmla="*/ 7 h 96"/>
                <a:gd name="T64" fmla="*/ 98 w 147"/>
                <a:gd name="T65" fmla="*/ 10 h 96"/>
                <a:gd name="T66" fmla="*/ 98 w 147"/>
                <a:gd name="T67" fmla="*/ 12 h 96"/>
                <a:gd name="T68" fmla="*/ 100 w 147"/>
                <a:gd name="T69" fmla="*/ 20 h 96"/>
                <a:gd name="T70" fmla="*/ 112 w 147"/>
                <a:gd name="T71" fmla="*/ 54 h 96"/>
                <a:gd name="T72" fmla="*/ 125 w 147"/>
                <a:gd name="T73" fmla="*/ 22 h 96"/>
                <a:gd name="T74" fmla="*/ 127 w 147"/>
                <a:gd name="T75" fmla="*/ 17 h 96"/>
                <a:gd name="T76" fmla="*/ 127 w 147"/>
                <a:gd name="T77" fmla="*/ 12 h 96"/>
                <a:gd name="T78" fmla="*/ 127 w 147"/>
                <a:gd name="T79" fmla="*/ 10 h 96"/>
                <a:gd name="T80" fmla="*/ 127 w 147"/>
                <a:gd name="T81" fmla="*/ 7 h 96"/>
                <a:gd name="T82" fmla="*/ 125 w 147"/>
                <a:gd name="T83" fmla="*/ 5 h 96"/>
                <a:gd name="T84" fmla="*/ 120 w 147"/>
                <a:gd name="T85" fmla="*/ 5 h 96"/>
                <a:gd name="T86" fmla="*/ 120 w 147"/>
                <a:gd name="T87" fmla="*/ 0 h 96"/>
                <a:gd name="T88" fmla="*/ 147 w 147"/>
                <a:gd name="T89" fmla="*/ 0 h 96"/>
                <a:gd name="T90" fmla="*/ 147 w 147"/>
                <a:gd name="T91" fmla="*/ 5 h 96"/>
                <a:gd name="T92" fmla="*/ 142 w 147"/>
                <a:gd name="T93" fmla="*/ 5 h 96"/>
                <a:gd name="T94" fmla="*/ 139 w 147"/>
                <a:gd name="T95" fmla="*/ 7 h 96"/>
                <a:gd name="T96" fmla="*/ 137 w 147"/>
                <a:gd name="T97" fmla="*/ 10 h 96"/>
                <a:gd name="T98" fmla="*/ 134 w 147"/>
                <a:gd name="T99" fmla="*/ 15 h 96"/>
                <a:gd name="T100" fmla="*/ 132 w 147"/>
                <a:gd name="T101" fmla="*/ 22 h 96"/>
                <a:gd name="T102" fmla="*/ 103 w 147"/>
                <a:gd name="T103" fmla="*/ 96 h 96"/>
                <a:gd name="T104" fmla="*/ 98 w 147"/>
                <a:gd name="T105" fmla="*/ 96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
                <a:gd name="T160" fmla="*/ 0 h 96"/>
                <a:gd name="T161" fmla="*/ 147 w 147"/>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 h="96">
                  <a:moveTo>
                    <a:pt x="98" y="96"/>
                  </a:moveTo>
                  <a:lnTo>
                    <a:pt x="73" y="30"/>
                  </a:lnTo>
                  <a:lnTo>
                    <a:pt x="49" y="96"/>
                  </a:lnTo>
                  <a:lnTo>
                    <a:pt x="44" y="96"/>
                  </a:lnTo>
                  <a:lnTo>
                    <a:pt x="17" y="30"/>
                  </a:lnTo>
                  <a:lnTo>
                    <a:pt x="14" y="20"/>
                  </a:lnTo>
                  <a:lnTo>
                    <a:pt x="12" y="15"/>
                  </a:lnTo>
                  <a:lnTo>
                    <a:pt x="9" y="10"/>
                  </a:lnTo>
                  <a:lnTo>
                    <a:pt x="4" y="7"/>
                  </a:lnTo>
                  <a:lnTo>
                    <a:pt x="0" y="5"/>
                  </a:lnTo>
                  <a:lnTo>
                    <a:pt x="0" y="0"/>
                  </a:lnTo>
                  <a:lnTo>
                    <a:pt x="49" y="0"/>
                  </a:lnTo>
                  <a:lnTo>
                    <a:pt x="49" y="5"/>
                  </a:lnTo>
                  <a:lnTo>
                    <a:pt x="44" y="5"/>
                  </a:lnTo>
                  <a:lnTo>
                    <a:pt x="41" y="7"/>
                  </a:lnTo>
                  <a:lnTo>
                    <a:pt x="41" y="10"/>
                  </a:lnTo>
                  <a:lnTo>
                    <a:pt x="41" y="12"/>
                  </a:lnTo>
                  <a:lnTo>
                    <a:pt x="44" y="20"/>
                  </a:lnTo>
                  <a:lnTo>
                    <a:pt x="56" y="54"/>
                  </a:lnTo>
                  <a:lnTo>
                    <a:pt x="71" y="20"/>
                  </a:lnTo>
                  <a:lnTo>
                    <a:pt x="68" y="17"/>
                  </a:lnTo>
                  <a:lnTo>
                    <a:pt x="66" y="10"/>
                  </a:lnTo>
                  <a:lnTo>
                    <a:pt x="63" y="7"/>
                  </a:lnTo>
                  <a:lnTo>
                    <a:pt x="61" y="5"/>
                  </a:lnTo>
                  <a:lnTo>
                    <a:pt x="56" y="5"/>
                  </a:lnTo>
                  <a:lnTo>
                    <a:pt x="56" y="0"/>
                  </a:lnTo>
                  <a:lnTo>
                    <a:pt x="105" y="0"/>
                  </a:lnTo>
                  <a:lnTo>
                    <a:pt x="105" y="5"/>
                  </a:lnTo>
                  <a:lnTo>
                    <a:pt x="100" y="5"/>
                  </a:lnTo>
                  <a:lnTo>
                    <a:pt x="98" y="7"/>
                  </a:lnTo>
                  <a:lnTo>
                    <a:pt x="98" y="10"/>
                  </a:lnTo>
                  <a:lnTo>
                    <a:pt x="98" y="12"/>
                  </a:lnTo>
                  <a:lnTo>
                    <a:pt x="100" y="20"/>
                  </a:lnTo>
                  <a:lnTo>
                    <a:pt x="112" y="54"/>
                  </a:lnTo>
                  <a:lnTo>
                    <a:pt x="125" y="22"/>
                  </a:lnTo>
                  <a:lnTo>
                    <a:pt x="127" y="17"/>
                  </a:lnTo>
                  <a:lnTo>
                    <a:pt x="127" y="12"/>
                  </a:lnTo>
                  <a:lnTo>
                    <a:pt x="127" y="10"/>
                  </a:lnTo>
                  <a:lnTo>
                    <a:pt x="127" y="7"/>
                  </a:lnTo>
                  <a:lnTo>
                    <a:pt x="125" y="5"/>
                  </a:lnTo>
                  <a:lnTo>
                    <a:pt x="120" y="5"/>
                  </a:lnTo>
                  <a:lnTo>
                    <a:pt x="120" y="0"/>
                  </a:lnTo>
                  <a:lnTo>
                    <a:pt x="147" y="0"/>
                  </a:lnTo>
                  <a:lnTo>
                    <a:pt x="147" y="5"/>
                  </a:lnTo>
                  <a:lnTo>
                    <a:pt x="142" y="5"/>
                  </a:lnTo>
                  <a:lnTo>
                    <a:pt x="139" y="7"/>
                  </a:lnTo>
                  <a:lnTo>
                    <a:pt x="137" y="10"/>
                  </a:lnTo>
                  <a:lnTo>
                    <a:pt x="134" y="15"/>
                  </a:lnTo>
                  <a:lnTo>
                    <a:pt x="132" y="22"/>
                  </a:lnTo>
                  <a:lnTo>
                    <a:pt x="103" y="96"/>
                  </a:lnTo>
                  <a:lnTo>
                    <a:pt x="98" y="96"/>
                  </a:lnTo>
                  <a:close/>
                </a:path>
              </a:pathLst>
            </a:custGeom>
            <a:solidFill>
              <a:srgbClr val="000000"/>
            </a:solidFill>
            <a:ln w="0">
              <a:solidFill>
                <a:schemeClr val="accent2"/>
              </a:solidFill>
              <a:round/>
              <a:headEnd/>
              <a:tailEnd/>
            </a:ln>
          </p:spPr>
          <p:txBody>
            <a:bodyPr/>
            <a:lstStyle/>
            <a:p>
              <a:endParaRPr lang="en-CA"/>
            </a:p>
          </p:txBody>
        </p:sp>
        <p:sp>
          <p:nvSpPr>
            <p:cNvPr id="5280" name="Freeform 22"/>
            <p:cNvSpPr>
              <a:spLocks noEditPoints="1"/>
            </p:cNvSpPr>
            <p:nvPr/>
          </p:nvSpPr>
          <p:spPr bwMode="auto">
            <a:xfrm>
              <a:off x="1096" y="2438"/>
              <a:ext cx="91" cy="98"/>
            </a:xfrm>
            <a:custGeom>
              <a:avLst/>
              <a:gdLst>
                <a:gd name="T0" fmla="*/ 44 w 91"/>
                <a:gd name="T1" fmla="*/ 0 h 98"/>
                <a:gd name="T2" fmla="*/ 56 w 91"/>
                <a:gd name="T3" fmla="*/ 2 h 98"/>
                <a:gd name="T4" fmla="*/ 69 w 91"/>
                <a:gd name="T5" fmla="*/ 7 h 98"/>
                <a:gd name="T6" fmla="*/ 73 w 91"/>
                <a:gd name="T7" fmla="*/ 12 h 98"/>
                <a:gd name="T8" fmla="*/ 81 w 91"/>
                <a:gd name="T9" fmla="*/ 17 h 98"/>
                <a:gd name="T10" fmla="*/ 83 w 91"/>
                <a:gd name="T11" fmla="*/ 24 h 98"/>
                <a:gd name="T12" fmla="*/ 88 w 91"/>
                <a:gd name="T13" fmla="*/ 36 h 98"/>
                <a:gd name="T14" fmla="*/ 91 w 91"/>
                <a:gd name="T15" fmla="*/ 49 h 98"/>
                <a:gd name="T16" fmla="*/ 88 w 91"/>
                <a:gd name="T17" fmla="*/ 61 h 98"/>
                <a:gd name="T18" fmla="*/ 86 w 91"/>
                <a:gd name="T19" fmla="*/ 73 h 98"/>
                <a:gd name="T20" fmla="*/ 78 w 91"/>
                <a:gd name="T21" fmla="*/ 81 h 98"/>
                <a:gd name="T22" fmla="*/ 73 w 91"/>
                <a:gd name="T23" fmla="*/ 88 h 98"/>
                <a:gd name="T24" fmla="*/ 64 w 91"/>
                <a:gd name="T25" fmla="*/ 93 h 98"/>
                <a:gd name="T26" fmla="*/ 56 w 91"/>
                <a:gd name="T27" fmla="*/ 95 h 98"/>
                <a:gd name="T28" fmla="*/ 44 w 91"/>
                <a:gd name="T29" fmla="*/ 98 h 98"/>
                <a:gd name="T30" fmla="*/ 34 w 91"/>
                <a:gd name="T31" fmla="*/ 95 h 98"/>
                <a:gd name="T32" fmla="*/ 27 w 91"/>
                <a:gd name="T33" fmla="*/ 93 h 98"/>
                <a:gd name="T34" fmla="*/ 17 w 91"/>
                <a:gd name="T35" fmla="*/ 88 h 98"/>
                <a:gd name="T36" fmla="*/ 12 w 91"/>
                <a:gd name="T37" fmla="*/ 83 h 98"/>
                <a:gd name="T38" fmla="*/ 5 w 91"/>
                <a:gd name="T39" fmla="*/ 73 h 98"/>
                <a:gd name="T40" fmla="*/ 2 w 91"/>
                <a:gd name="T41" fmla="*/ 61 h 98"/>
                <a:gd name="T42" fmla="*/ 0 w 91"/>
                <a:gd name="T43" fmla="*/ 49 h 98"/>
                <a:gd name="T44" fmla="*/ 2 w 91"/>
                <a:gd name="T45" fmla="*/ 36 h 98"/>
                <a:gd name="T46" fmla="*/ 5 w 91"/>
                <a:gd name="T47" fmla="*/ 27 h 98"/>
                <a:gd name="T48" fmla="*/ 12 w 91"/>
                <a:gd name="T49" fmla="*/ 14 h 98"/>
                <a:gd name="T50" fmla="*/ 19 w 91"/>
                <a:gd name="T51" fmla="*/ 9 h 98"/>
                <a:gd name="T52" fmla="*/ 27 w 91"/>
                <a:gd name="T53" fmla="*/ 5 h 98"/>
                <a:gd name="T54" fmla="*/ 34 w 91"/>
                <a:gd name="T55" fmla="*/ 2 h 98"/>
                <a:gd name="T56" fmla="*/ 44 w 91"/>
                <a:gd name="T57" fmla="*/ 0 h 98"/>
                <a:gd name="T58" fmla="*/ 44 w 91"/>
                <a:gd name="T59" fmla="*/ 7 h 98"/>
                <a:gd name="T60" fmla="*/ 39 w 91"/>
                <a:gd name="T61" fmla="*/ 7 h 98"/>
                <a:gd name="T62" fmla="*/ 34 w 91"/>
                <a:gd name="T63" fmla="*/ 12 h 98"/>
                <a:gd name="T64" fmla="*/ 32 w 91"/>
                <a:gd name="T65" fmla="*/ 14 h 98"/>
                <a:gd name="T66" fmla="*/ 29 w 91"/>
                <a:gd name="T67" fmla="*/ 19 h 98"/>
                <a:gd name="T68" fmla="*/ 29 w 91"/>
                <a:gd name="T69" fmla="*/ 27 h 98"/>
                <a:gd name="T70" fmla="*/ 29 w 91"/>
                <a:gd name="T71" fmla="*/ 34 h 98"/>
                <a:gd name="T72" fmla="*/ 27 w 91"/>
                <a:gd name="T73" fmla="*/ 44 h 98"/>
                <a:gd name="T74" fmla="*/ 27 w 91"/>
                <a:gd name="T75" fmla="*/ 56 h 98"/>
                <a:gd name="T76" fmla="*/ 29 w 91"/>
                <a:gd name="T77" fmla="*/ 66 h 98"/>
                <a:gd name="T78" fmla="*/ 29 w 91"/>
                <a:gd name="T79" fmla="*/ 76 h 98"/>
                <a:gd name="T80" fmla="*/ 32 w 91"/>
                <a:gd name="T81" fmla="*/ 83 h 98"/>
                <a:gd name="T82" fmla="*/ 34 w 91"/>
                <a:gd name="T83" fmla="*/ 88 h 98"/>
                <a:gd name="T84" fmla="*/ 39 w 91"/>
                <a:gd name="T85" fmla="*/ 90 h 98"/>
                <a:gd name="T86" fmla="*/ 44 w 91"/>
                <a:gd name="T87" fmla="*/ 90 h 98"/>
                <a:gd name="T88" fmla="*/ 49 w 91"/>
                <a:gd name="T89" fmla="*/ 90 h 98"/>
                <a:gd name="T90" fmla="*/ 54 w 91"/>
                <a:gd name="T91" fmla="*/ 88 h 98"/>
                <a:gd name="T92" fmla="*/ 56 w 91"/>
                <a:gd name="T93" fmla="*/ 85 h 98"/>
                <a:gd name="T94" fmla="*/ 59 w 91"/>
                <a:gd name="T95" fmla="*/ 78 h 98"/>
                <a:gd name="T96" fmla="*/ 61 w 91"/>
                <a:gd name="T97" fmla="*/ 71 h 98"/>
                <a:gd name="T98" fmla="*/ 61 w 91"/>
                <a:gd name="T99" fmla="*/ 59 h 98"/>
                <a:gd name="T100" fmla="*/ 61 w 91"/>
                <a:gd name="T101" fmla="*/ 41 h 98"/>
                <a:gd name="T102" fmla="*/ 61 w 91"/>
                <a:gd name="T103" fmla="*/ 32 h 98"/>
                <a:gd name="T104" fmla="*/ 61 w 91"/>
                <a:gd name="T105" fmla="*/ 24 h 98"/>
                <a:gd name="T106" fmla="*/ 59 w 91"/>
                <a:gd name="T107" fmla="*/ 19 h 98"/>
                <a:gd name="T108" fmla="*/ 56 w 91"/>
                <a:gd name="T109" fmla="*/ 12 h 98"/>
                <a:gd name="T110" fmla="*/ 54 w 91"/>
                <a:gd name="T111" fmla="*/ 9 h 98"/>
                <a:gd name="T112" fmla="*/ 49 w 91"/>
                <a:gd name="T113" fmla="*/ 7 h 98"/>
                <a:gd name="T114" fmla="*/ 44 w 91"/>
                <a:gd name="T115" fmla="*/ 7 h 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8"/>
                <a:gd name="T176" fmla="*/ 91 w 91"/>
                <a:gd name="T177" fmla="*/ 98 h 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8">
                  <a:moveTo>
                    <a:pt x="44" y="0"/>
                  </a:moveTo>
                  <a:lnTo>
                    <a:pt x="56" y="2"/>
                  </a:lnTo>
                  <a:lnTo>
                    <a:pt x="69" y="7"/>
                  </a:lnTo>
                  <a:lnTo>
                    <a:pt x="73" y="12"/>
                  </a:lnTo>
                  <a:lnTo>
                    <a:pt x="81" y="17"/>
                  </a:lnTo>
                  <a:lnTo>
                    <a:pt x="83" y="24"/>
                  </a:lnTo>
                  <a:lnTo>
                    <a:pt x="88" y="36"/>
                  </a:lnTo>
                  <a:lnTo>
                    <a:pt x="91" y="49"/>
                  </a:lnTo>
                  <a:lnTo>
                    <a:pt x="88" y="61"/>
                  </a:lnTo>
                  <a:lnTo>
                    <a:pt x="86" y="73"/>
                  </a:lnTo>
                  <a:lnTo>
                    <a:pt x="78" y="81"/>
                  </a:lnTo>
                  <a:lnTo>
                    <a:pt x="73" y="88"/>
                  </a:lnTo>
                  <a:lnTo>
                    <a:pt x="64" y="93"/>
                  </a:lnTo>
                  <a:lnTo>
                    <a:pt x="56" y="95"/>
                  </a:lnTo>
                  <a:lnTo>
                    <a:pt x="44" y="98"/>
                  </a:lnTo>
                  <a:lnTo>
                    <a:pt x="34" y="95"/>
                  </a:lnTo>
                  <a:lnTo>
                    <a:pt x="27" y="93"/>
                  </a:lnTo>
                  <a:lnTo>
                    <a:pt x="17" y="88"/>
                  </a:lnTo>
                  <a:lnTo>
                    <a:pt x="12" y="83"/>
                  </a:lnTo>
                  <a:lnTo>
                    <a:pt x="5" y="73"/>
                  </a:lnTo>
                  <a:lnTo>
                    <a:pt x="2" y="61"/>
                  </a:lnTo>
                  <a:lnTo>
                    <a:pt x="0" y="49"/>
                  </a:lnTo>
                  <a:lnTo>
                    <a:pt x="2" y="36"/>
                  </a:lnTo>
                  <a:lnTo>
                    <a:pt x="5" y="27"/>
                  </a:lnTo>
                  <a:lnTo>
                    <a:pt x="12" y="14"/>
                  </a:lnTo>
                  <a:lnTo>
                    <a:pt x="19" y="9"/>
                  </a:lnTo>
                  <a:lnTo>
                    <a:pt x="27" y="5"/>
                  </a:lnTo>
                  <a:lnTo>
                    <a:pt x="34" y="2"/>
                  </a:lnTo>
                  <a:lnTo>
                    <a:pt x="44" y="0"/>
                  </a:lnTo>
                  <a:close/>
                  <a:moveTo>
                    <a:pt x="44" y="7"/>
                  </a:moveTo>
                  <a:lnTo>
                    <a:pt x="39" y="7"/>
                  </a:lnTo>
                  <a:lnTo>
                    <a:pt x="34" y="12"/>
                  </a:lnTo>
                  <a:lnTo>
                    <a:pt x="32" y="14"/>
                  </a:lnTo>
                  <a:lnTo>
                    <a:pt x="29" y="19"/>
                  </a:lnTo>
                  <a:lnTo>
                    <a:pt x="29" y="27"/>
                  </a:lnTo>
                  <a:lnTo>
                    <a:pt x="29" y="34"/>
                  </a:lnTo>
                  <a:lnTo>
                    <a:pt x="27" y="44"/>
                  </a:lnTo>
                  <a:lnTo>
                    <a:pt x="27" y="56"/>
                  </a:lnTo>
                  <a:lnTo>
                    <a:pt x="29" y="66"/>
                  </a:lnTo>
                  <a:lnTo>
                    <a:pt x="29" y="76"/>
                  </a:lnTo>
                  <a:lnTo>
                    <a:pt x="32" y="83"/>
                  </a:lnTo>
                  <a:lnTo>
                    <a:pt x="34" y="88"/>
                  </a:lnTo>
                  <a:lnTo>
                    <a:pt x="39" y="90"/>
                  </a:lnTo>
                  <a:lnTo>
                    <a:pt x="44" y="90"/>
                  </a:lnTo>
                  <a:lnTo>
                    <a:pt x="49" y="90"/>
                  </a:lnTo>
                  <a:lnTo>
                    <a:pt x="54" y="88"/>
                  </a:lnTo>
                  <a:lnTo>
                    <a:pt x="56" y="85"/>
                  </a:lnTo>
                  <a:lnTo>
                    <a:pt x="59" y="78"/>
                  </a:lnTo>
                  <a:lnTo>
                    <a:pt x="61" y="71"/>
                  </a:lnTo>
                  <a:lnTo>
                    <a:pt x="61" y="59"/>
                  </a:lnTo>
                  <a:lnTo>
                    <a:pt x="61" y="41"/>
                  </a:lnTo>
                  <a:lnTo>
                    <a:pt x="61" y="32"/>
                  </a:lnTo>
                  <a:lnTo>
                    <a:pt x="61" y="24"/>
                  </a:lnTo>
                  <a:lnTo>
                    <a:pt x="59" y="19"/>
                  </a:lnTo>
                  <a:lnTo>
                    <a:pt x="56" y="12"/>
                  </a:lnTo>
                  <a:lnTo>
                    <a:pt x="54" y="9"/>
                  </a:lnTo>
                  <a:lnTo>
                    <a:pt x="49" y="7"/>
                  </a:lnTo>
                  <a:lnTo>
                    <a:pt x="44" y="7"/>
                  </a:lnTo>
                  <a:close/>
                </a:path>
              </a:pathLst>
            </a:custGeom>
            <a:solidFill>
              <a:srgbClr val="000000"/>
            </a:solidFill>
            <a:ln w="0">
              <a:solidFill>
                <a:schemeClr val="accent2"/>
              </a:solidFill>
              <a:round/>
              <a:headEnd/>
              <a:tailEnd/>
            </a:ln>
          </p:spPr>
          <p:txBody>
            <a:bodyPr/>
            <a:lstStyle/>
            <a:p>
              <a:endParaRPr lang="en-CA"/>
            </a:p>
          </p:txBody>
        </p:sp>
        <p:sp>
          <p:nvSpPr>
            <p:cNvPr id="5281" name="Freeform 23"/>
            <p:cNvSpPr>
              <a:spLocks/>
            </p:cNvSpPr>
            <p:nvPr/>
          </p:nvSpPr>
          <p:spPr bwMode="auto">
            <a:xfrm>
              <a:off x="1204" y="2438"/>
              <a:ext cx="78" cy="95"/>
            </a:xfrm>
            <a:custGeom>
              <a:avLst/>
              <a:gdLst>
                <a:gd name="T0" fmla="*/ 36 w 78"/>
                <a:gd name="T1" fmla="*/ 2 h 95"/>
                <a:gd name="T2" fmla="*/ 36 w 78"/>
                <a:gd name="T3" fmla="*/ 24 h 95"/>
                <a:gd name="T4" fmla="*/ 41 w 78"/>
                <a:gd name="T5" fmla="*/ 14 h 95"/>
                <a:gd name="T6" fmla="*/ 46 w 78"/>
                <a:gd name="T7" fmla="*/ 9 h 95"/>
                <a:gd name="T8" fmla="*/ 51 w 78"/>
                <a:gd name="T9" fmla="*/ 5 h 95"/>
                <a:gd name="T10" fmla="*/ 59 w 78"/>
                <a:gd name="T11" fmla="*/ 2 h 95"/>
                <a:gd name="T12" fmla="*/ 66 w 78"/>
                <a:gd name="T13" fmla="*/ 0 h 95"/>
                <a:gd name="T14" fmla="*/ 71 w 78"/>
                <a:gd name="T15" fmla="*/ 2 h 95"/>
                <a:gd name="T16" fmla="*/ 76 w 78"/>
                <a:gd name="T17" fmla="*/ 5 h 95"/>
                <a:gd name="T18" fmla="*/ 78 w 78"/>
                <a:gd name="T19" fmla="*/ 9 h 95"/>
                <a:gd name="T20" fmla="*/ 78 w 78"/>
                <a:gd name="T21" fmla="*/ 14 h 95"/>
                <a:gd name="T22" fmla="*/ 78 w 78"/>
                <a:gd name="T23" fmla="*/ 19 h 95"/>
                <a:gd name="T24" fmla="*/ 76 w 78"/>
                <a:gd name="T25" fmla="*/ 24 h 95"/>
                <a:gd name="T26" fmla="*/ 71 w 78"/>
                <a:gd name="T27" fmla="*/ 27 h 95"/>
                <a:gd name="T28" fmla="*/ 66 w 78"/>
                <a:gd name="T29" fmla="*/ 29 h 95"/>
                <a:gd name="T30" fmla="*/ 61 w 78"/>
                <a:gd name="T31" fmla="*/ 27 h 95"/>
                <a:gd name="T32" fmla="*/ 56 w 78"/>
                <a:gd name="T33" fmla="*/ 24 h 95"/>
                <a:gd name="T34" fmla="*/ 54 w 78"/>
                <a:gd name="T35" fmla="*/ 22 h 95"/>
                <a:gd name="T36" fmla="*/ 54 w 78"/>
                <a:gd name="T37" fmla="*/ 22 h 95"/>
                <a:gd name="T38" fmla="*/ 51 w 78"/>
                <a:gd name="T39" fmla="*/ 19 h 95"/>
                <a:gd name="T40" fmla="*/ 51 w 78"/>
                <a:gd name="T41" fmla="*/ 19 h 95"/>
                <a:gd name="T42" fmla="*/ 49 w 78"/>
                <a:gd name="T43" fmla="*/ 22 h 95"/>
                <a:gd name="T44" fmla="*/ 44 w 78"/>
                <a:gd name="T45" fmla="*/ 22 h 95"/>
                <a:gd name="T46" fmla="*/ 41 w 78"/>
                <a:gd name="T47" fmla="*/ 27 h 95"/>
                <a:gd name="T48" fmla="*/ 39 w 78"/>
                <a:gd name="T49" fmla="*/ 32 h 95"/>
                <a:gd name="T50" fmla="*/ 36 w 78"/>
                <a:gd name="T51" fmla="*/ 41 h 95"/>
                <a:gd name="T52" fmla="*/ 36 w 78"/>
                <a:gd name="T53" fmla="*/ 51 h 95"/>
                <a:gd name="T54" fmla="*/ 36 w 78"/>
                <a:gd name="T55" fmla="*/ 73 h 95"/>
                <a:gd name="T56" fmla="*/ 36 w 78"/>
                <a:gd name="T57" fmla="*/ 78 h 95"/>
                <a:gd name="T58" fmla="*/ 36 w 78"/>
                <a:gd name="T59" fmla="*/ 83 h 95"/>
                <a:gd name="T60" fmla="*/ 36 w 78"/>
                <a:gd name="T61" fmla="*/ 85 h 95"/>
                <a:gd name="T62" fmla="*/ 36 w 78"/>
                <a:gd name="T63" fmla="*/ 88 h 95"/>
                <a:gd name="T64" fmla="*/ 39 w 78"/>
                <a:gd name="T65" fmla="*/ 90 h 95"/>
                <a:gd name="T66" fmla="*/ 41 w 78"/>
                <a:gd name="T67" fmla="*/ 90 h 95"/>
                <a:gd name="T68" fmla="*/ 44 w 78"/>
                <a:gd name="T69" fmla="*/ 90 h 95"/>
                <a:gd name="T70" fmla="*/ 44 w 78"/>
                <a:gd name="T71" fmla="*/ 95 h 95"/>
                <a:gd name="T72" fmla="*/ 0 w 78"/>
                <a:gd name="T73" fmla="*/ 95 h 95"/>
                <a:gd name="T74" fmla="*/ 0 w 78"/>
                <a:gd name="T75" fmla="*/ 90 h 95"/>
                <a:gd name="T76" fmla="*/ 2 w 78"/>
                <a:gd name="T77" fmla="*/ 90 h 95"/>
                <a:gd name="T78" fmla="*/ 5 w 78"/>
                <a:gd name="T79" fmla="*/ 88 h 95"/>
                <a:gd name="T80" fmla="*/ 7 w 78"/>
                <a:gd name="T81" fmla="*/ 85 h 95"/>
                <a:gd name="T82" fmla="*/ 7 w 78"/>
                <a:gd name="T83" fmla="*/ 81 h 95"/>
                <a:gd name="T84" fmla="*/ 7 w 78"/>
                <a:gd name="T85" fmla="*/ 73 h 95"/>
                <a:gd name="T86" fmla="*/ 7 w 78"/>
                <a:gd name="T87" fmla="*/ 24 h 95"/>
                <a:gd name="T88" fmla="*/ 7 w 78"/>
                <a:gd name="T89" fmla="*/ 17 h 95"/>
                <a:gd name="T90" fmla="*/ 7 w 78"/>
                <a:gd name="T91" fmla="*/ 14 h 95"/>
                <a:gd name="T92" fmla="*/ 7 w 78"/>
                <a:gd name="T93" fmla="*/ 12 h 95"/>
                <a:gd name="T94" fmla="*/ 5 w 78"/>
                <a:gd name="T95" fmla="*/ 9 h 95"/>
                <a:gd name="T96" fmla="*/ 2 w 78"/>
                <a:gd name="T97" fmla="*/ 7 h 95"/>
                <a:gd name="T98" fmla="*/ 0 w 78"/>
                <a:gd name="T99" fmla="*/ 7 h 95"/>
                <a:gd name="T100" fmla="*/ 0 w 78"/>
                <a:gd name="T101" fmla="*/ 2 h 95"/>
                <a:gd name="T102" fmla="*/ 36 w 78"/>
                <a:gd name="T103" fmla="*/ 2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
                <a:gd name="T157" fmla="*/ 0 h 95"/>
                <a:gd name="T158" fmla="*/ 78 w 78"/>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 h="95">
                  <a:moveTo>
                    <a:pt x="36" y="2"/>
                  </a:moveTo>
                  <a:lnTo>
                    <a:pt x="36" y="24"/>
                  </a:lnTo>
                  <a:lnTo>
                    <a:pt x="41" y="14"/>
                  </a:lnTo>
                  <a:lnTo>
                    <a:pt x="46" y="9"/>
                  </a:lnTo>
                  <a:lnTo>
                    <a:pt x="51" y="5"/>
                  </a:lnTo>
                  <a:lnTo>
                    <a:pt x="59" y="2"/>
                  </a:lnTo>
                  <a:lnTo>
                    <a:pt x="66" y="0"/>
                  </a:lnTo>
                  <a:lnTo>
                    <a:pt x="71" y="2"/>
                  </a:lnTo>
                  <a:lnTo>
                    <a:pt x="76" y="5"/>
                  </a:lnTo>
                  <a:lnTo>
                    <a:pt x="78" y="9"/>
                  </a:lnTo>
                  <a:lnTo>
                    <a:pt x="78" y="14"/>
                  </a:lnTo>
                  <a:lnTo>
                    <a:pt x="78" y="19"/>
                  </a:lnTo>
                  <a:lnTo>
                    <a:pt x="76" y="24"/>
                  </a:lnTo>
                  <a:lnTo>
                    <a:pt x="71" y="27"/>
                  </a:lnTo>
                  <a:lnTo>
                    <a:pt x="66" y="29"/>
                  </a:lnTo>
                  <a:lnTo>
                    <a:pt x="61" y="27"/>
                  </a:lnTo>
                  <a:lnTo>
                    <a:pt x="56" y="24"/>
                  </a:lnTo>
                  <a:lnTo>
                    <a:pt x="54" y="22"/>
                  </a:lnTo>
                  <a:lnTo>
                    <a:pt x="51" y="19"/>
                  </a:lnTo>
                  <a:lnTo>
                    <a:pt x="49" y="22"/>
                  </a:lnTo>
                  <a:lnTo>
                    <a:pt x="44" y="22"/>
                  </a:lnTo>
                  <a:lnTo>
                    <a:pt x="41" y="27"/>
                  </a:lnTo>
                  <a:lnTo>
                    <a:pt x="39" y="32"/>
                  </a:lnTo>
                  <a:lnTo>
                    <a:pt x="36" y="41"/>
                  </a:lnTo>
                  <a:lnTo>
                    <a:pt x="36" y="51"/>
                  </a:lnTo>
                  <a:lnTo>
                    <a:pt x="36" y="73"/>
                  </a:lnTo>
                  <a:lnTo>
                    <a:pt x="36" y="78"/>
                  </a:lnTo>
                  <a:lnTo>
                    <a:pt x="36" y="83"/>
                  </a:lnTo>
                  <a:lnTo>
                    <a:pt x="36" y="85"/>
                  </a:lnTo>
                  <a:lnTo>
                    <a:pt x="36" y="88"/>
                  </a:lnTo>
                  <a:lnTo>
                    <a:pt x="39" y="90"/>
                  </a:lnTo>
                  <a:lnTo>
                    <a:pt x="41" y="90"/>
                  </a:lnTo>
                  <a:lnTo>
                    <a:pt x="44" y="90"/>
                  </a:lnTo>
                  <a:lnTo>
                    <a:pt x="44" y="95"/>
                  </a:lnTo>
                  <a:lnTo>
                    <a:pt x="0" y="95"/>
                  </a:lnTo>
                  <a:lnTo>
                    <a:pt x="0" y="90"/>
                  </a:lnTo>
                  <a:lnTo>
                    <a:pt x="2" y="90"/>
                  </a:lnTo>
                  <a:lnTo>
                    <a:pt x="5" y="88"/>
                  </a:lnTo>
                  <a:lnTo>
                    <a:pt x="7" y="85"/>
                  </a:lnTo>
                  <a:lnTo>
                    <a:pt x="7" y="81"/>
                  </a:lnTo>
                  <a:lnTo>
                    <a:pt x="7" y="73"/>
                  </a:lnTo>
                  <a:lnTo>
                    <a:pt x="7" y="24"/>
                  </a:lnTo>
                  <a:lnTo>
                    <a:pt x="7" y="17"/>
                  </a:lnTo>
                  <a:lnTo>
                    <a:pt x="7" y="14"/>
                  </a:lnTo>
                  <a:lnTo>
                    <a:pt x="7" y="12"/>
                  </a:lnTo>
                  <a:lnTo>
                    <a:pt x="5" y="9"/>
                  </a:lnTo>
                  <a:lnTo>
                    <a:pt x="2" y="7"/>
                  </a:lnTo>
                  <a:lnTo>
                    <a:pt x="0" y="7"/>
                  </a:lnTo>
                  <a:lnTo>
                    <a:pt x="0" y="2"/>
                  </a:lnTo>
                  <a:lnTo>
                    <a:pt x="36" y="2"/>
                  </a:lnTo>
                  <a:close/>
                </a:path>
              </a:pathLst>
            </a:custGeom>
            <a:solidFill>
              <a:srgbClr val="000000"/>
            </a:solidFill>
            <a:ln w="0">
              <a:solidFill>
                <a:schemeClr val="accent2"/>
              </a:solidFill>
              <a:round/>
              <a:headEnd/>
              <a:tailEnd/>
            </a:ln>
          </p:spPr>
          <p:txBody>
            <a:bodyPr/>
            <a:lstStyle/>
            <a:p>
              <a:endParaRPr lang="en-CA"/>
            </a:p>
          </p:txBody>
        </p:sp>
        <p:sp>
          <p:nvSpPr>
            <p:cNvPr id="5282" name="Freeform 24"/>
            <p:cNvSpPr>
              <a:spLocks noEditPoints="1"/>
            </p:cNvSpPr>
            <p:nvPr/>
          </p:nvSpPr>
          <p:spPr bwMode="auto">
            <a:xfrm>
              <a:off x="1292" y="2396"/>
              <a:ext cx="98" cy="140"/>
            </a:xfrm>
            <a:custGeom>
              <a:avLst/>
              <a:gdLst>
                <a:gd name="T0" fmla="*/ 88 w 98"/>
                <a:gd name="T1" fmla="*/ 110 h 140"/>
                <a:gd name="T2" fmla="*/ 91 w 98"/>
                <a:gd name="T3" fmla="*/ 123 h 140"/>
                <a:gd name="T4" fmla="*/ 91 w 98"/>
                <a:gd name="T5" fmla="*/ 127 h 140"/>
                <a:gd name="T6" fmla="*/ 98 w 98"/>
                <a:gd name="T7" fmla="*/ 127 h 140"/>
                <a:gd name="T8" fmla="*/ 61 w 98"/>
                <a:gd name="T9" fmla="*/ 140 h 140"/>
                <a:gd name="T10" fmla="*/ 54 w 98"/>
                <a:gd name="T11" fmla="*/ 132 h 140"/>
                <a:gd name="T12" fmla="*/ 42 w 98"/>
                <a:gd name="T13" fmla="*/ 137 h 140"/>
                <a:gd name="T14" fmla="*/ 27 w 98"/>
                <a:gd name="T15" fmla="*/ 137 h 140"/>
                <a:gd name="T16" fmla="*/ 12 w 98"/>
                <a:gd name="T17" fmla="*/ 130 h 140"/>
                <a:gd name="T18" fmla="*/ 2 w 98"/>
                <a:gd name="T19" fmla="*/ 115 h 140"/>
                <a:gd name="T20" fmla="*/ 0 w 98"/>
                <a:gd name="T21" fmla="*/ 93 h 140"/>
                <a:gd name="T22" fmla="*/ 5 w 98"/>
                <a:gd name="T23" fmla="*/ 66 h 140"/>
                <a:gd name="T24" fmla="*/ 20 w 98"/>
                <a:gd name="T25" fmla="*/ 49 h 140"/>
                <a:gd name="T26" fmla="*/ 39 w 98"/>
                <a:gd name="T27" fmla="*/ 42 h 140"/>
                <a:gd name="T28" fmla="*/ 49 w 98"/>
                <a:gd name="T29" fmla="*/ 47 h 140"/>
                <a:gd name="T30" fmla="*/ 61 w 98"/>
                <a:gd name="T31" fmla="*/ 56 h 140"/>
                <a:gd name="T32" fmla="*/ 61 w 98"/>
                <a:gd name="T33" fmla="*/ 12 h 140"/>
                <a:gd name="T34" fmla="*/ 59 w 98"/>
                <a:gd name="T35" fmla="*/ 7 h 140"/>
                <a:gd name="T36" fmla="*/ 54 w 98"/>
                <a:gd name="T37" fmla="*/ 5 h 140"/>
                <a:gd name="T38" fmla="*/ 49 w 98"/>
                <a:gd name="T39" fmla="*/ 0 h 140"/>
                <a:gd name="T40" fmla="*/ 61 w 98"/>
                <a:gd name="T41" fmla="*/ 69 h 140"/>
                <a:gd name="T42" fmla="*/ 51 w 98"/>
                <a:gd name="T43" fmla="*/ 54 h 140"/>
                <a:gd name="T44" fmla="*/ 42 w 98"/>
                <a:gd name="T45" fmla="*/ 49 h 140"/>
                <a:gd name="T46" fmla="*/ 37 w 98"/>
                <a:gd name="T47" fmla="*/ 51 h 140"/>
                <a:gd name="T48" fmla="*/ 29 w 98"/>
                <a:gd name="T49" fmla="*/ 61 h 140"/>
                <a:gd name="T50" fmla="*/ 27 w 98"/>
                <a:gd name="T51" fmla="*/ 76 h 140"/>
                <a:gd name="T52" fmla="*/ 27 w 98"/>
                <a:gd name="T53" fmla="*/ 98 h 140"/>
                <a:gd name="T54" fmla="*/ 29 w 98"/>
                <a:gd name="T55" fmla="*/ 113 h 140"/>
                <a:gd name="T56" fmla="*/ 37 w 98"/>
                <a:gd name="T57" fmla="*/ 127 h 140"/>
                <a:gd name="T58" fmla="*/ 44 w 98"/>
                <a:gd name="T59" fmla="*/ 127 h 140"/>
                <a:gd name="T60" fmla="*/ 56 w 98"/>
                <a:gd name="T61" fmla="*/ 123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88" y="0"/>
                  </a:moveTo>
                  <a:lnTo>
                    <a:pt x="88" y="110"/>
                  </a:lnTo>
                  <a:lnTo>
                    <a:pt x="88" y="118"/>
                  </a:lnTo>
                  <a:lnTo>
                    <a:pt x="91" y="123"/>
                  </a:lnTo>
                  <a:lnTo>
                    <a:pt x="91" y="125"/>
                  </a:lnTo>
                  <a:lnTo>
                    <a:pt x="91" y="127"/>
                  </a:lnTo>
                  <a:lnTo>
                    <a:pt x="93" y="127"/>
                  </a:lnTo>
                  <a:lnTo>
                    <a:pt x="98" y="127"/>
                  </a:lnTo>
                  <a:lnTo>
                    <a:pt x="98" y="132"/>
                  </a:lnTo>
                  <a:lnTo>
                    <a:pt x="61" y="140"/>
                  </a:lnTo>
                  <a:lnTo>
                    <a:pt x="61" y="125"/>
                  </a:lnTo>
                  <a:lnTo>
                    <a:pt x="54" y="132"/>
                  </a:lnTo>
                  <a:lnTo>
                    <a:pt x="49" y="137"/>
                  </a:lnTo>
                  <a:lnTo>
                    <a:pt x="42" y="137"/>
                  </a:lnTo>
                  <a:lnTo>
                    <a:pt x="37" y="140"/>
                  </a:lnTo>
                  <a:lnTo>
                    <a:pt x="27" y="137"/>
                  </a:lnTo>
                  <a:lnTo>
                    <a:pt x="20" y="135"/>
                  </a:lnTo>
                  <a:lnTo>
                    <a:pt x="12" y="130"/>
                  </a:lnTo>
                  <a:lnTo>
                    <a:pt x="7" y="123"/>
                  </a:lnTo>
                  <a:lnTo>
                    <a:pt x="2" y="115"/>
                  </a:lnTo>
                  <a:lnTo>
                    <a:pt x="0" y="103"/>
                  </a:lnTo>
                  <a:lnTo>
                    <a:pt x="0" y="93"/>
                  </a:lnTo>
                  <a:lnTo>
                    <a:pt x="0" y="78"/>
                  </a:lnTo>
                  <a:lnTo>
                    <a:pt x="5" y="66"/>
                  </a:lnTo>
                  <a:lnTo>
                    <a:pt x="10" y="56"/>
                  </a:lnTo>
                  <a:lnTo>
                    <a:pt x="20" y="49"/>
                  </a:lnTo>
                  <a:lnTo>
                    <a:pt x="27" y="44"/>
                  </a:lnTo>
                  <a:lnTo>
                    <a:pt x="39" y="42"/>
                  </a:lnTo>
                  <a:lnTo>
                    <a:pt x="44" y="44"/>
                  </a:lnTo>
                  <a:lnTo>
                    <a:pt x="49" y="47"/>
                  </a:lnTo>
                  <a:lnTo>
                    <a:pt x="56" y="49"/>
                  </a:lnTo>
                  <a:lnTo>
                    <a:pt x="61" y="56"/>
                  </a:lnTo>
                  <a:lnTo>
                    <a:pt x="61" y="22"/>
                  </a:lnTo>
                  <a:lnTo>
                    <a:pt x="61" y="12"/>
                  </a:lnTo>
                  <a:lnTo>
                    <a:pt x="61" y="10"/>
                  </a:lnTo>
                  <a:lnTo>
                    <a:pt x="59" y="7"/>
                  </a:lnTo>
                  <a:lnTo>
                    <a:pt x="56" y="5"/>
                  </a:lnTo>
                  <a:lnTo>
                    <a:pt x="54" y="5"/>
                  </a:lnTo>
                  <a:lnTo>
                    <a:pt x="49" y="5"/>
                  </a:lnTo>
                  <a:lnTo>
                    <a:pt x="49" y="0"/>
                  </a:lnTo>
                  <a:lnTo>
                    <a:pt x="88" y="0"/>
                  </a:lnTo>
                  <a:close/>
                  <a:moveTo>
                    <a:pt x="61" y="69"/>
                  </a:moveTo>
                  <a:lnTo>
                    <a:pt x="56" y="59"/>
                  </a:lnTo>
                  <a:lnTo>
                    <a:pt x="51" y="54"/>
                  </a:lnTo>
                  <a:lnTo>
                    <a:pt x="47" y="51"/>
                  </a:lnTo>
                  <a:lnTo>
                    <a:pt x="42" y="49"/>
                  </a:lnTo>
                  <a:lnTo>
                    <a:pt x="39" y="49"/>
                  </a:lnTo>
                  <a:lnTo>
                    <a:pt x="37" y="51"/>
                  </a:lnTo>
                  <a:lnTo>
                    <a:pt x="32" y="56"/>
                  </a:lnTo>
                  <a:lnTo>
                    <a:pt x="29" y="61"/>
                  </a:lnTo>
                  <a:lnTo>
                    <a:pt x="27" y="69"/>
                  </a:lnTo>
                  <a:lnTo>
                    <a:pt x="27" y="76"/>
                  </a:lnTo>
                  <a:lnTo>
                    <a:pt x="27" y="86"/>
                  </a:lnTo>
                  <a:lnTo>
                    <a:pt x="27" y="98"/>
                  </a:lnTo>
                  <a:lnTo>
                    <a:pt x="27" y="108"/>
                  </a:lnTo>
                  <a:lnTo>
                    <a:pt x="29" y="113"/>
                  </a:lnTo>
                  <a:lnTo>
                    <a:pt x="32" y="123"/>
                  </a:lnTo>
                  <a:lnTo>
                    <a:pt x="37" y="127"/>
                  </a:lnTo>
                  <a:lnTo>
                    <a:pt x="39" y="127"/>
                  </a:lnTo>
                  <a:lnTo>
                    <a:pt x="44" y="127"/>
                  </a:lnTo>
                  <a:lnTo>
                    <a:pt x="49" y="127"/>
                  </a:lnTo>
                  <a:lnTo>
                    <a:pt x="56" y="123"/>
                  </a:lnTo>
                  <a:lnTo>
                    <a:pt x="61" y="115"/>
                  </a:lnTo>
                  <a:lnTo>
                    <a:pt x="61" y="69"/>
                  </a:lnTo>
                  <a:close/>
                </a:path>
              </a:pathLst>
            </a:custGeom>
            <a:solidFill>
              <a:srgbClr val="000000"/>
            </a:solidFill>
            <a:ln w="0">
              <a:solidFill>
                <a:schemeClr val="accent2"/>
              </a:solidFill>
              <a:round/>
              <a:headEnd/>
              <a:tailEnd/>
            </a:ln>
          </p:spPr>
          <p:txBody>
            <a:bodyPr/>
            <a:lstStyle/>
            <a:p>
              <a:endParaRPr lang="en-CA"/>
            </a:p>
          </p:txBody>
        </p:sp>
        <p:sp>
          <p:nvSpPr>
            <p:cNvPr id="5283" name="Freeform 25"/>
            <p:cNvSpPr>
              <a:spLocks/>
            </p:cNvSpPr>
            <p:nvPr/>
          </p:nvSpPr>
          <p:spPr bwMode="auto">
            <a:xfrm>
              <a:off x="3542" y="2212"/>
              <a:ext cx="83" cy="81"/>
            </a:xfrm>
            <a:custGeom>
              <a:avLst/>
              <a:gdLst>
                <a:gd name="T0" fmla="*/ 0 w 83"/>
                <a:gd name="T1" fmla="*/ 81 h 81"/>
                <a:gd name="T2" fmla="*/ 29 w 83"/>
                <a:gd name="T3" fmla="*/ 81 h 81"/>
                <a:gd name="T4" fmla="*/ 29 w 83"/>
                <a:gd name="T5" fmla="*/ 74 h 81"/>
                <a:gd name="T6" fmla="*/ 22 w 83"/>
                <a:gd name="T7" fmla="*/ 74 h 81"/>
                <a:gd name="T8" fmla="*/ 19 w 83"/>
                <a:gd name="T9" fmla="*/ 71 h 81"/>
                <a:gd name="T10" fmla="*/ 19 w 83"/>
                <a:gd name="T11" fmla="*/ 20 h 81"/>
                <a:gd name="T12" fmla="*/ 22 w 83"/>
                <a:gd name="T13" fmla="*/ 17 h 81"/>
                <a:gd name="T14" fmla="*/ 29 w 83"/>
                <a:gd name="T15" fmla="*/ 17 h 81"/>
                <a:gd name="T16" fmla="*/ 29 w 83"/>
                <a:gd name="T17" fmla="*/ 10 h 81"/>
                <a:gd name="T18" fmla="*/ 29 w 83"/>
                <a:gd name="T19" fmla="*/ 7 h 81"/>
                <a:gd name="T20" fmla="*/ 63 w 83"/>
                <a:gd name="T21" fmla="*/ 7 h 81"/>
                <a:gd name="T22" fmla="*/ 66 w 83"/>
                <a:gd name="T23" fmla="*/ 10 h 81"/>
                <a:gd name="T24" fmla="*/ 66 w 83"/>
                <a:gd name="T25" fmla="*/ 71 h 81"/>
                <a:gd name="T26" fmla="*/ 63 w 83"/>
                <a:gd name="T27" fmla="*/ 74 h 81"/>
                <a:gd name="T28" fmla="*/ 56 w 83"/>
                <a:gd name="T29" fmla="*/ 74 h 81"/>
                <a:gd name="T30" fmla="*/ 56 w 83"/>
                <a:gd name="T31" fmla="*/ 81 h 81"/>
                <a:gd name="T32" fmla="*/ 83 w 83"/>
                <a:gd name="T33" fmla="*/ 81 h 81"/>
                <a:gd name="T34" fmla="*/ 83 w 83"/>
                <a:gd name="T35" fmla="*/ 74 h 81"/>
                <a:gd name="T36" fmla="*/ 76 w 83"/>
                <a:gd name="T37" fmla="*/ 74 h 81"/>
                <a:gd name="T38" fmla="*/ 73 w 83"/>
                <a:gd name="T39" fmla="*/ 71 h 81"/>
                <a:gd name="T40" fmla="*/ 73 w 83"/>
                <a:gd name="T41" fmla="*/ 10 h 81"/>
                <a:gd name="T42" fmla="*/ 66 w 83"/>
                <a:gd name="T43" fmla="*/ 10 h 81"/>
                <a:gd name="T44" fmla="*/ 66 w 83"/>
                <a:gd name="T45" fmla="*/ 7 h 81"/>
                <a:gd name="T46" fmla="*/ 66 w 83"/>
                <a:gd name="T47" fmla="*/ 0 h 81"/>
                <a:gd name="T48" fmla="*/ 29 w 83"/>
                <a:gd name="T49" fmla="*/ 0 h 81"/>
                <a:gd name="T50" fmla="*/ 29 w 83"/>
                <a:gd name="T51" fmla="*/ 7 h 81"/>
                <a:gd name="T52" fmla="*/ 27 w 83"/>
                <a:gd name="T53" fmla="*/ 10 h 81"/>
                <a:gd name="T54" fmla="*/ 22 w 83"/>
                <a:gd name="T55" fmla="*/ 10 h 81"/>
                <a:gd name="T56" fmla="*/ 19 w 83"/>
                <a:gd name="T57" fmla="*/ 7 h 81"/>
                <a:gd name="T58" fmla="*/ 19 w 83"/>
                <a:gd name="T59" fmla="*/ 0 h 81"/>
                <a:gd name="T60" fmla="*/ 0 w 83"/>
                <a:gd name="T61" fmla="*/ 0 h 81"/>
                <a:gd name="T62" fmla="*/ 0 w 83"/>
                <a:gd name="T63" fmla="*/ 7 h 81"/>
                <a:gd name="T64" fmla="*/ 7 w 83"/>
                <a:gd name="T65" fmla="*/ 7 h 81"/>
                <a:gd name="T66" fmla="*/ 9 w 83"/>
                <a:gd name="T67" fmla="*/ 10 h 81"/>
                <a:gd name="T68" fmla="*/ 9 w 83"/>
                <a:gd name="T69" fmla="*/ 71 h 81"/>
                <a:gd name="T70" fmla="*/ 7 w 83"/>
                <a:gd name="T71" fmla="*/ 74 h 81"/>
                <a:gd name="T72" fmla="*/ 0 w 83"/>
                <a:gd name="T73" fmla="*/ 74 h 81"/>
                <a:gd name="T74" fmla="*/ 0 w 83"/>
                <a:gd name="T75" fmla="*/ 81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81"/>
                <a:gd name="T116" fmla="*/ 83 w 83"/>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81">
                  <a:moveTo>
                    <a:pt x="0" y="81"/>
                  </a:moveTo>
                  <a:lnTo>
                    <a:pt x="29" y="81"/>
                  </a:lnTo>
                  <a:lnTo>
                    <a:pt x="29" y="74"/>
                  </a:lnTo>
                  <a:lnTo>
                    <a:pt x="22" y="74"/>
                  </a:lnTo>
                  <a:lnTo>
                    <a:pt x="19" y="71"/>
                  </a:lnTo>
                  <a:lnTo>
                    <a:pt x="19" y="20"/>
                  </a:lnTo>
                  <a:lnTo>
                    <a:pt x="22" y="17"/>
                  </a:lnTo>
                  <a:lnTo>
                    <a:pt x="29" y="17"/>
                  </a:lnTo>
                  <a:lnTo>
                    <a:pt x="29" y="10"/>
                  </a:lnTo>
                  <a:lnTo>
                    <a:pt x="29" y="7"/>
                  </a:lnTo>
                  <a:lnTo>
                    <a:pt x="63" y="7"/>
                  </a:lnTo>
                  <a:lnTo>
                    <a:pt x="66" y="10"/>
                  </a:lnTo>
                  <a:lnTo>
                    <a:pt x="66" y="71"/>
                  </a:lnTo>
                  <a:lnTo>
                    <a:pt x="63" y="74"/>
                  </a:lnTo>
                  <a:lnTo>
                    <a:pt x="56" y="74"/>
                  </a:lnTo>
                  <a:lnTo>
                    <a:pt x="56" y="81"/>
                  </a:lnTo>
                  <a:lnTo>
                    <a:pt x="83" y="81"/>
                  </a:lnTo>
                  <a:lnTo>
                    <a:pt x="83" y="74"/>
                  </a:lnTo>
                  <a:lnTo>
                    <a:pt x="76" y="74"/>
                  </a:lnTo>
                  <a:lnTo>
                    <a:pt x="73" y="71"/>
                  </a:lnTo>
                  <a:lnTo>
                    <a:pt x="73" y="10"/>
                  </a:lnTo>
                  <a:lnTo>
                    <a:pt x="66" y="10"/>
                  </a:lnTo>
                  <a:lnTo>
                    <a:pt x="66" y="7"/>
                  </a:lnTo>
                  <a:lnTo>
                    <a:pt x="66" y="0"/>
                  </a:lnTo>
                  <a:lnTo>
                    <a:pt x="29" y="0"/>
                  </a:lnTo>
                  <a:lnTo>
                    <a:pt x="29" y="7"/>
                  </a:lnTo>
                  <a:lnTo>
                    <a:pt x="27" y="10"/>
                  </a:lnTo>
                  <a:lnTo>
                    <a:pt x="22" y="10"/>
                  </a:lnTo>
                  <a:lnTo>
                    <a:pt x="19" y="7"/>
                  </a:lnTo>
                  <a:lnTo>
                    <a:pt x="19" y="0"/>
                  </a:lnTo>
                  <a:lnTo>
                    <a:pt x="0" y="0"/>
                  </a:lnTo>
                  <a:lnTo>
                    <a:pt x="0" y="7"/>
                  </a:lnTo>
                  <a:lnTo>
                    <a:pt x="7" y="7"/>
                  </a:lnTo>
                  <a:lnTo>
                    <a:pt x="9" y="10"/>
                  </a:lnTo>
                  <a:lnTo>
                    <a:pt x="9" y="71"/>
                  </a:lnTo>
                  <a:lnTo>
                    <a:pt x="7" y="74"/>
                  </a:lnTo>
                  <a:lnTo>
                    <a:pt x="0" y="74"/>
                  </a:lnTo>
                  <a:lnTo>
                    <a:pt x="0" y="81"/>
                  </a:lnTo>
                  <a:close/>
                </a:path>
              </a:pathLst>
            </a:custGeom>
            <a:solidFill>
              <a:srgbClr val="000000"/>
            </a:solidFill>
            <a:ln w="0">
              <a:solidFill>
                <a:schemeClr val="accent2"/>
              </a:solidFill>
              <a:round/>
              <a:headEnd/>
              <a:tailEnd/>
            </a:ln>
          </p:spPr>
          <p:txBody>
            <a:bodyPr/>
            <a:lstStyle/>
            <a:p>
              <a:endParaRPr lang="en-CA"/>
            </a:p>
          </p:txBody>
        </p:sp>
        <p:sp>
          <p:nvSpPr>
            <p:cNvPr id="5284" name="Freeform 26"/>
            <p:cNvSpPr>
              <a:spLocks noEditPoints="1"/>
            </p:cNvSpPr>
            <p:nvPr/>
          </p:nvSpPr>
          <p:spPr bwMode="auto">
            <a:xfrm>
              <a:off x="3654" y="2212"/>
              <a:ext cx="84" cy="81"/>
            </a:xfrm>
            <a:custGeom>
              <a:avLst/>
              <a:gdLst>
                <a:gd name="T0" fmla="*/ 20 w 84"/>
                <a:gd name="T1" fmla="*/ 81 h 81"/>
                <a:gd name="T2" fmla="*/ 64 w 84"/>
                <a:gd name="T3" fmla="*/ 81 h 81"/>
                <a:gd name="T4" fmla="*/ 64 w 84"/>
                <a:gd name="T5" fmla="*/ 74 h 81"/>
                <a:gd name="T6" fmla="*/ 67 w 84"/>
                <a:gd name="T7" fmla="*/ 71 h 81"/>
                <a:gd name="T8" fmla="*/ 74 w 84"/>
                <a:gd name="T9" fmla="*/ 71 h 81"/>
                <a:gd name="T10" fmla="*/ 74 w 84"/>
                <a:gd name="T11" fmla="*/ 64 h 81"/>
                <a:gd name="T12" fmla="*/ 76 w 84"/>
                <a:gd name="T13" fmla="*/ 64 h 81"/>
                <a:gd name="T14" fmla="*/ 84 w 84"/>
                <a:gd name="T15" fmla="*/ 64 h 81"/>
                <a:gd name="T16" fmla="*/ 84 w 84"/>
                <a:gd name="T17" fmla="*/ 20 h 81"/>
                <a:gd name="T18" fmla="*/ 76 w 84"/>
                <a:gd name="T19" fmla="*/ 20 h 81"/>
                <a:gd name="T20" fmla="*/ 74 w 84"/>
                <a:gd name="T21" fmla="*/ 17 h 81"/>
                <a:gd name="T22" fmla="*/ 74 w 84"/>
                <a:gd name="T23" fmla="*/ 10 h 81"/>
                <a:gd name="T24" fmla="*/ 67 w 84"/>
                <a:gd name="T25" fmla="*/ 10 h 81"/>
                <a:gd name="T26" fmla="*/ 64 w 84"/>
                <a:gd name="T27" fmla="*/ 7 h 81"/>
                <a:gd name="T28" fmla="*/ 64 w 84"/>
                <a:gd name="T29" fmla="*/ 0 h 81"/>
                <a:gd name="T30" fmla="*/ 20 w 84"/>
                <a:gd name="T31" fmla="*/ 0 h 81"/>
                <a:gd name="T32" fmla="*/ 20 w 84"/>
                <a:gd name="T33" fmla="*/ 7 h 81"/>
                <a:gd name="T34" fmla="*/ 18 w 84"/>
                <a:gd name="T35" fmla="*/ 10 h 81"/>
                <a:gd name="T36" fmla="*/ 10 w 84"/>
                <a:gd name="T37" fmla="*/ 10 h 81"/>
                <a:gd name="T38" fmla="*/ 10 w 84"/>
                <a:gd name="T39" fmla="*/ 17 h 81"/>
                <a:gd name="T40" fmla="*/ 8 w 84"/>
                <a:gd name="T41" fmla="*/ 20 h 81"/>
                <a:gd name="T42" fmla="*/ 0 w 84"/>
                <a:gd name="T43" fmla="*/ 20 h 81"/>
                <a:gd name="T44" fmla="*/ 0 w 84"/>
                <a:gd name="T45" fmla="*/ 64 h 81"/>
                <a:gd name="T46" fmla="*/ 8 w 84"/>
                <a:gd name="T47" fmla="*/ 64 h 81"/>
                <a:gd name="T48" fmla="*/ 10 w 84"/>
                <a:gd name="T49" fmla="*/ 64 h 81"/>
                <a:gd name="T50" fmla="*/ 10 w 84"/>
                <a:gd name="T51" fmla="*/ 71 h 81"/>
                <a:gd name="T52" fmla="*/ 18 w 84"/>
                <a:gd name="T53" fmla="*/ 71 h 81"/>
                <a:gd name="T54" fmla="*/ 20 w 84"/>
                <a:gd name="T55" fmla="*/ 74 h 81"/>
                <a:gd name="T56" fmla="*/ 20 w 84"/>
                <a:gd name="T57" fmla="*/ 81 h 81"/>
                <a:gd name="T58" fmla="*/ 20 w 84"/>
                <a:gd name="T59" fmla="*/ 71 h 81"/>
                <a:gd name="T60" fmla="*/ 20 w 84"/>
                <a:gd name="T61" fmla="*/ 64 h 81"/>
                <a:gd name="T62" fmla="*/ 13 w 84"/>
                <a:gd name="T63" fmla="*/ 64 h 81"/>
                <a:gd name="T64" fmla="*/ 10 w 84"/>
                <a:gd name="T65" fmla="*/ 64 h 81"/>
                <a:gd name="T66" fmla="*/ 10 w 84"/>
                <a:gd name="T67" fmla="*/ 20 h 81"/>
                <a:gd name="T68" fmla="*/ 13 w 84"/>
                <a:gd name="T69" fmla="*/ 17 h 81"/>
                <a:gd name="T70" fmla="*/ 20 w 84"/>
                <a:gd name="T71" fmla="*/ 17 h 81"/>
                <a:gd name="T72" fmla="*/ 20 w 84"/>
                <a:gd name="T73" fmla="*/ 10 h 81"/>
                <a:gd name="T74" fmla="*/ 20 w 84"/>
                <a:gd name="T75" fmla="*/ 7 h 81"/>
                <a:gd name="T76" fmla="*/ 64 w 84"/>
                <a:gd name="T77" fmla="*/ 7 h 81"/>
                <a:gd name="T78" fmla="*/ 64 w 84"/>
                <a:gd name="T79" fmla="*/ 10 h 81"/>
                <a:gd name="T80" fmla="*/ 64 w 84"/>
                <a:gd name="T81" fmla="*/ 17 h 81"/>
                <a:gd name="T82" fmla="*/ 71 w 84"/>
                <a:gd name="T83" fmla="*/ 17 h 81"/>
                <a:gd name="T84" fmla="*/ 74 w 84"/>
                <a:gd name="T85" fmla="*/ 20 h 81"/>
                <a:gd name="T86" fmla="*/ 74 w 84"/>
                <a:gd name="T87" fmla="*/ 64 h 81"/>
                <a:gd name="T88" fmla="*/ 71 w 84"/>
                <a:gd name="T89" fmla="*/ 64 h 81"/>
                <a:gd name="T90" fmla="*/ 64 w 84"/>
                <a:gd name="T91" fmla="*/ 64 h 81"/>
                <a:gd name="T92" fmla="*/ 64 w 84"/>
                <a:gd name="T93" fmla="*/ 71 h 81"/>
                <a:gd name="T94" fmla="*/ 64 w 84"/>
                <a:gd name="T95" fmla="*/ 74 h 81"/>
                <a:gd name="T96" fmla="*/ 20 w 84"/>
                <a:gd name="T97" fmla="*/ 74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4"/>
                  </a:lnTo>
                  <a:lnTo>
                    <a:pt x="67" y="71"/>
                  </a:lnTo>
                  <a:lnTo>
                    <a:pt x="74" y="71"/>
                  </a:lnTo>
                  <a:lnTo>
                    <a:pt x="74" y="64"/>
                  </a:lnTo>
                  <a:lnTo>
                    <a:pt x="76" y="64"/>
                  </a:lnTo>
                  <a:lnTo>
                    <a:pt x="84" y="64"/>
                  </a:lnTo>
                  <a:lnTo>
                    <a:pt x="84" y="20"/>
                  </a:lnTo>
                  <a:lnTo>
                    <a:pt x="76" y="20"/>
                  </a:lnTo>
                  <a:lnTo>
                    <a:pt x="74" y="17"/>
                  </a:lnTo>
                  <a:lnTo>
                    <a:pt x="74" y="10"/>
                  </a:lnTo>
                  <a:lnTo>
                    <a:pt x="67" y="10"/>
                  </a:lnTo>
                  <a:lnTo>
                    <a:pt x="64" y="7"/>
                  </a:lnTo>
                  <a:lnTo>
                    <a:pt x="64" y="0"/>
                  </a:lnTo>
                  <a:lnTo>
                    <a:pt x="20" y="0"/>
                  </a:lnTo>
                  <a:lnTo>
                    <a:pt x="20" y="7"/>
                  </a:lnTo>
                  <a:lnTo>
                    <a:pt x="18" y="10"/>
                  </a:lnTo>
                  <a:lnTo>
                    <a:pt x="10" y="10"/>
                  </a:lnTo>
                  <a:lnTo>
                    <a:pt x="10" y="17"/>
                  </a:lnTo>
                  <a:lnTo>
                    <a:pt x="8" y="20"/>
                  </a:lnTo>
                  <a:lnTo>
                    <a:pt x="0" y="20"/>
                  </a:lnTo>
                  <a:lnTo>
                    <a:pt x="0" y="64"/>
                  </a:lnTo>
                  <a:lnTo>
                    <a:pt x="8" y="64"/>
                  </a:lnTo>
                  <a:lnTo>
                    <a:pt x="10" y="64"/>
                  </a:lnTo>
                  <a:lnTo>
                    <a:pt x="10" y="71"/>
                  </a:lnTo>
                  <a:lnTo>
                    <a:pt x="18" y="71"/>
                  </a:lnTo>
                  <a:lnTo>
                    <a:pt x="20" y="74"/>
                  </a:lnTo>
                  <a:lnTo>
                    <a:pt x="20" y="81"/>
                  </a:lnTo>
                  <a:close/>
                  <a:moveTo>
                    <a:pt x="20" y="71"/>
                  </a:moveTo>
                  <a:lnTo>
                    <a:pt x="20" y="64"/>
                  </a:lnTo>
                  <a:lnTo>
                    <a:pt x="13" y="64"/>
                  </a:lnTo>
                  <a:lnTo>
                    <a:pt x="10" y="64"/>
                  </a:lnTo>
                  <a:lnTo>
                    <a:pt x="10" y="20"/>
                  </a:lnTo>
                  <a:lnTo>
                    <a:pt x="13" y="17"/>
                  </a:lnTo>
                  <a:lnTo>
                    <a:pt x="20" y="17"/>
                  </a:lnTo>
                  <a:lnTo>
                    <a:pt x="20" y="10"/>
                  </a:lnTo>
                  <a:lnTo>
                    <a:pt x="20" y="7"/>
                  </a:lnTo>
                  <a:lnTo>
                    <a:pt x="64" y="7"/>
                  </a:lnTo>
                  <a:lnTo>
                    <a:pt x="64" y="10"/>
                  </a:lnTo>
                  <a:lnTo>
                    <a:pt x="64" y="17"/>
                  </a:lnTo>
                  <a:lnTo>
                    <a:pt x="71" y="17"/>
                  </a:lnTo>
                  <a:lnTo>
                    <a:pt x="74" y="20"/>
                  </a:lnTo>
                  <a:lnTo>
                    <a:pt x="74" y="64"/>
                  </a:lnTo>
                  <a:lnTo>
                    <a:pt x="71" y="64"/>
                  </a:lnTo>
                  <a:lnTo>
                    <a:pt x="64" y="64"/>
                  </a:lnTo>
                  <a:lnTo>
                    <a:pt x="64" y="71"/>
                  </a:lnTo>
                  <a:lnTo>
                    <a:pt x="64" y="74"/>
                  </a:lnTo>
                  <a:lnTo>
                    <a:pt x="20" y="74"/>
                  </a:lnTo>
                  <a:lnTo>
                    <a:pt x="20" y="71"/>
                  </a:lnTo>
                  <a:close/>
                </a:path>
              </a:pathLst>
            </a:custGeom>
            <a:solidFill>
              <a:srgbClr val="000000"/>
            </a:solidFill>
            <a:ln w="0">
              <a:solidFill>
                <a:schemeClr val="accent2"/>
              </a:solidFill>
              <a:round/>
              <a:headEnd/>
              <a:tailEnd/>
            </a:ln>
          </p:spPr>
          <p:txBody>
            <a:bodyPr/>
            <a:lstStyle/>
            <a:p>
              <a:endParaRPr lang="en-CA"/>
            </a:p>
          </p:txBody>
        </p:sp>
        <p:sp>
          <p:nvSpPr>
            <p:cNvPr id="5285" name="Freeform 27"/>
            <p:cNvSpPr>
              <a:spLocks noEditPoints="1"/>
            </p:cNvSpPr>
            <p:nvPr/>
          </p:nvSpPr>
          <p:spPr bwMode="auto">
            <a:xfrm>
              <a:off x="3777" y="2175"/>
              <a:ext cx="64" cy="118"/>
            </a:xfrm>
            <a:custGeom>
              <a:avLst/>
              <a:gdLst>
                <a:gd name="T0" fmla="*/ 0 w 64"/>
                <a:gd name="T1" fmla="*/ 118 h 118"/>
                <a:gd name="T2" fmla="*/ 64 w 64"/>
                <a:gd name="T3" fmla="*/ 118 h 118"/>
                <a:gd name="T4" fmla="*/ 64 w 64"/>
                <a:gd name="T5" fmla="*/ 111 h 118"/>
                <a:gd name="T6" fmla="*/ 37 w 64"/>
                <a:gd name="T7" fmla="*/ 111 h 118"/>
                <a:gd name="T8" fmla="*/ 37 w 64"/>
                <a:gd name="T9" fmla="*/ 108 h 118"/>
                <a:gd name="T10" fmla="*/ 37 w 64"/>
                <a:gd name="T11" fmla="*/ 37 h 118"/>
                <a:gd name="T12" fmla="*/ 7 w 64"/>
                <a:gd name="T13" fmla="*/ 37 h 118"/>
                <a:gd name="T14" fmla="*/ 7 w 64"/>
                <a:gd name="T15" fmla="*/ 44 h 118"/>
                <a:gd name="T16" fmla="*/ 24 w 64"/>
                <a:gd name="T17" fmla="*/ 44 h 118"/>
                <a:gd name="T18" fmla="*/ 27 w 64"/>
                <a:gd name="T19" fmla="*/ 47 h 118"/>
                <a:gd name="T20" fmla="*/ 27 w 64"/>
                <a:gd name="T21" fmla="*/ 108 h 118"/>
                <a:gd name="T22" fmla="*/ 24 w 64"/>
                <a:gd name="T23" fmla="*/ 111 h 118"/>
                <a:gd name="T24" fmla="*/ 0 w 64"/>
                <a:gd name="T25" fmla="*/ 111 h 118"/>
                <a:gd name="T26" fmla="*/ 0 w 64"/>
                <a:gd name="T27" fmla="*/ 118 h 118"/>
                <a:gd name="T28" fmla="*/ 27 w 64"/>
                <a:gd name="T29" fmla="*/ 18 h 118"/>
                <a:gd name="T30" fmla="*/ 37 w 64"/>
                <a:gd name="T31" fmla="*/ 18 h 118"/>
                <a:gd name="T32" fmla="*/ 37 w 64"/>
                <a:gd name="T33" fmla="*/ 0 h 118"/>
                <a:gd name="T34" fmla="*/ 27 w 64"/>
                <a:gd name="T35" fmla="*/ 0 h 118"/>
                <a:gd name="T36" fmla="*/ 27 w 64"/>
                <a:gd name="T37" fmla="*/ 1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18"/>
                <a:gd name="T59" fmla="*/ 64 w 64"/>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18">
                  <a:moveTo>
                    <a:pt x="0" y="118"/>
                  </a:moveTo>
                  <a:lnTo>
                    <a:pt x="64" y="118"/>
                  </a:lnTo>
                  <a:lnTo>
                    <a:pt x="64" y="111"/>
                  </a:lnTo>
                  <a:lnTo>
                    <a:pt x="37" y="111"/>
                  </a:lnTo>
                  <a:lnTo>
                    <a:pt x="37" y="108"/>
                  </a:lnTo>
                  <a:lnTo>
                    <a:pt x="37" y="37"/>
                  </a:lnTo>
                  <a:lnTo>
                    <a:pt x="7" y="37"/>
                  </a:lnTo>
                  <a:lnTo>
                    <a:pt x="7" y="44"/>
                  </a:lnTo>
                  <a:lnTo>
                    <a:pt x="24" y="44"/>
                  </a:lnTo>
                  <a:lnTo>
                    <a:pt x="27" y="47"/>
                  </a:lnTo>
                  <a:lnTo>
                    <a:pt x="27" y="108"/>
                  </a:lnTo>
                  <a:lnTo>
                    <a:pt x="24" y="111"/>
                  </a:lnTo>
                  <a:lnTo>
                    <a:pt x="0" y="111"/>
                  </a:lnTo>
                  <a:lnTo>
                    <a:pt x="0" y="118"/>
                  </a:lnTo>
                  <a:close/>
                  <a:moveTo>
                    <a:pt x="27" y="18"/>
                  </a:moveTo>
                  <a:lnTo>
                    <a:pt x="37" y="18"/>
                  </a:lnTo>
                  <a:lnTo>
                    <a:pt x="37" y="0"/>
                  </a:lnTo>
                  <a:lnTo>
                    <a:pt x="27" y="0"/>
                  </a:lnTo>
                  <a:lnTo>
                    <a:pt x="27" y="18"/>
                  </a:lnTo>
                  <a:close/>
                </a:path>
              </a:pathLst>
            </a:custGeom>
            <a:solidFill>
              <a:srgbClr val="000000"/>
            </a:solidFill>
            <a:ln w="0">
              <a:solidFill>
                <a:schemeClr val="accent2"/>
              </a:solidFill>
              <a:round/>
              <a:headEnd/>
              <a:tailEnd/>
            </a:ln>
          </p:spPr>
          <p:txBody>
            <a:bodyPr/>
            <a:lstStyle/>
            <a:p>
              <a:endParaRPr lang="en-CA"/>
            </a:p>
          </p:txBody>
        </p:sp>
        <p:sp>
          <p:nvSpPr>
            <p:cNvPr id="5286" name="Freeform 28"/>
            <p:cNvSpPr>
              <a:spLocks/>
            </p:cNvSpPr>
            <p:nvPr/>
          </p:nvSpPr>
          <p:spPr bwMode="auto">
            <a:xfrm>
              <a:off x="3880" y="2212"/>
              <a:ext cx="81" cy="81"/>
            </a:xfrm>
            <a:custGeom>
              <a:avLst/>
              <a:gdLst>
                <a:gd name="T0" fmla="*/ 7 w 81"/>
                <a:gd name="T1" fmla="*/ 81 h 81"/>
                <a:gd name="T2" fmla="*/ 10 w 81"/>
                <a:gd name="T3" fmla="*/ 71 h 81"/>
                <a:gd name="T4" fmla="*/ 17 w 81"/>
                <a:gd name="T5" fmla="*/ 74 h 81"/>
                <a:gd name="T6" fmla="*/ 64 w 81"/>
                <a:gd name="T7" fmla="*/ 81 h 81"/>
                <a:gd name="T8" fmla="*/ 66 w 81"/>
                <a:gd name="T9" fmla="*/ 71 h 81"/>
                <a:gd name="T10" fmla="*/ 73 w 81"/>
                <a:gd name="T11" fmla="*/ 64 h 81"/>
                <a:gd name="T12" fmla="*/ 81 w 81"/>
                <a:gd name="T13" fmla="*/ 64 h 81"/>
                <a:gd name="T14" fmla="*/ 73 w 81"/>
                <a:gd name="T15" fmla="*/ 57 h 81"/>
                <a:gd name="T16" fmla="*/ 73 w 81"/>
                <a:gd name="T17" fmla="*/ 47 h 81"/>
                <a:gd name="T18" fmla="*/ 64 w 81"/>
                <a:gd name="T19" fmla="*/ 44 h 81"/>
                <a:gd name="T20" fmla="*/ 19 w 81"/>
                <a:gd name="T21" fmla="*/ 37 h 81"/>
                <a:gd name="T22" fmla="*/ 17 w 81"/>
                <a:gd name="T23" fmla="*/ 27 h 81"/>
                <a:gd name="T24" fmla="*/ 7 w 81"/>
                <a:gd name="T25" fmla="*/ 27 h 81"/>
                <a:gd name="T26" fmla="*/ 10 w 81"/>
                <a:gd name="T27" fmla="*/ 17 h 81"/>
                <a:gd name="T28" fmla="*/ 17 w 81"/>
                <a:gd name="T29" fmla="*/ 10 h 81"/>
                <a:gd name="T30" fmla="*/ 61 w 81"/>
                <a:gd name="T31" fmla="*/ 7 h 81"/>
                <a:gd name="T32" fmla="*/ 64 w 81"/>
                <a:gd name="T33" fmla="*/ 17 h 81"/>
                <a:gd name="T34" fmla="*/ 73 w 81"/>
                <a:gd name="T35" fmla="*/ 20 h 81"/>
                <a:gd name="T36" fmla="*/ 81 w 81"/>
                <a:gd name="T37" fmla="*/ 27 h 81"/>
                <a:gd name="T38" fmla="*/ 73 w 81"/>
                <a:gd name="T39" fmla="*/ 0 h 81"/>
                <a:gd name="T40" fmla="*/ 71 w 81"/>
                <a:gd name="T41" fmla="*/ 10 h 81"/>
                <a:gd name="T42" fmla="*/ 64 w 81"/>
                <a:gd name="T43" fmla="*/ 7 h 81"/>
                <a:gd name="T44" fmla="*/ 17 w 81"/>
                <a:gd name="T45" fmla="*/ 0 h 81"/>
                <a:gd name="T46" fmla="*/ 15 w 81"/>
                <a:gd name="T47" fmla="*/ 10 h 81"/>
                <a:gd name="T48" fmla="*/ 7 w 81"/>
                <a:gd name="T49" fmla="*/ 17 h 81"/>
                <a:gd name="T50" fmla="*/ 0 w 81"/>
                <a:gd name="T51" fmla="*/ 20 h 81"/>
                <a:gd name="T52" fmla="*/ 7 w 81"/>
                <a:gd name="T53" fmla="*/ 27 h 81"/>
                <a:gd name="T54" fmla="*/ 7 w 81"/>
                <a:gd name="T55" fmla="*/ 34 h 81"/>
                <a:gd name="T56" fmla="*/ 17 w 81"/>
                <a:gd name="T57" fmla="*/ 37 h 81"/>
                <a:gd name="T58" fmla="*/ 61 w 81"/>
                <a:gd name="T59" fmla="*/ 44 h 81"/>
                <a:gd name="T60" fmla="*/ 64 w 81"/>
                <a:gd name="T61" fmla="*/ 54 h 81"/>
                <a:gd name="T62" fmla="*/ 73 w 81"/>
                <a:gd name="T63" fmla="*/ 57 h 81"/>
                <a:gd name="T64" fmla="*/ 71 w 81"/>
                <a:gd name="T65" fmla="*/ 64 h 81"/>
                <a:gd name="T66" fmla="*/ 64 w 81"/>
                <a:gd name="T67" fmla="*/ 71 h 81"/>
                <a:gd name="T68" fmla="*/ 19 w 81"/>
                <a:gd name="T69" fmla="*/ 74 h 81"/>
                <a:gd name="T70" fmla="*/ 17 w 81"/>
                <a:gd name="T71" fmla="*/ 64 h 81"/>
                <a:gd name="T72" fmla="*/ 7 w 81"/>
                <a:gd name="T73" fmla="*/ 64 h 81"/>
                <a:gd name="T74" fmla="*/ 0 w 81"/>
                <a:gd name="T75" fmla="*/ 57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1"/>
                <a:gd name="T116" fmla="*/ 81 w 81"/>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1">
                  <a:moveTo>
                    <a:pt x="0" y="81"/>
                  </a:moveTo>
                  <a:lnTo>
                    <a:pt x="7" y="81"/>
                  </a:lnTo>
                  <a:lnTo>
                    <a:pt x="7" y="74"/>
                  </a:lnTo>
                  <a:lnTo>
                    <a:pt x="10" y="71"/>
                  </a:lnTo>
                  <a:lnTo>
                    <a:pt x="15" y="71"/>
                  </a:lnTo>
                  <a:lnTo>
                    <a:pt x="17" y="74"/>
                  </a:lnTo>
                  <a:lnTo>
                    <a:pt x="17" y="81"/>
                  </a:lnTo>
                  <a:lnTo>
                    <a:pt x="64" y="81"/>
                  </a:lnTo>
                  <a:lnTo>
                    <a:pt x="64" y="74"/>
                  </a:lnTo>
                  <a:lnTo>
                    <a:pt x="66" y="71"/>
                  </a:lnTo>
                  <a:lnTo>
                    <a:pt x="73" y="71"/>
                  </a:lnTo>
                  <a:lnTo>
                    <a:pt x="73" y="64"/>
                  </a:lnTo>
                  <a:lnTo>
                    <a:pt x="81" y="64"/>
                  </a:lnTo>
                  <a:lnTo>
                    <a:pt x="81" y="57"/>
                  </a:lnTo>
                  <a:lnTo>
                    <a:pt x="73" y="57"/>
                  </a:lnTo>
                  <a:lnTo>
                    <a:pt x="73" y="54"/>
                  </a:lnTo>
                  <a:lnTo>
                    <a:pt x="73" y="47"/>
                  </a:lnTo>
                  <a:lnTo>
                    <a:pt x="66" y="47"/>
                  </a:lnTo>
                  <a:lnTo>
                    <a:pt x="64" y="44"/>
                  </a:lnTo>
                  <a:lnTo>
                    <a:pt x="64" y="37"/>
                  </a:lnTo>
                  <a:lnTo>
                    <a:pt x="19" y="37"/>
                  </a:lnTo>
                  <a:lnTo>
                    <a:pt x="17" y="34"/>
                  </a:lnTo>
                  <a:lnTo>
                    <a:pt x="17" y="27"/>
                  </a:lnTo>
                  <a:lnTo>
                    <a:pt x="10" y="27"/>
                  </a:lnTo>
                  <a:lnTo>
                    <a:pt x="7" y="27"/>
                  </a:lnTo>
                  <a:lnTo>
                    <a:pt x="7" y="20"/>
                  </a:lnTo>
                  <a:lnTo>
                    <a:pt x="10" y="17"/>
                  </a:lnTo>
                  <a:lnTo>
                    <a:pt x="17" y="17"/>
                  </a:lnTo>
                  <a:lnTo>
                    <a:pt x="17" y="10"/>
                  </a:lnTo>
                  <a:lnTo>
                    <a:pt x="19" y="7"/>
                  </a:lnTo>
                  <a:lnTo>
                    <a:pt x="61" y="7"/>
                  </a:lnTo>
                  <a:lnTo>
                    <a:pt x="64" y="10"/>
                  </a:lnTo>
                  <a:lnTo>
                    <a:pt x="64" y="17"/>
                  </a:lnTo>
                  <a:lnTo>
                    <a:pt x="71" y="17"/>
                  </a:lnTo>
                  <a:lnTo>
                    <a:pt x="73" y="20"/>
                  </a:lnTo>
                  <a:lnTo>
                    <a:pt x="73" y="27"/>
                  </a:lnTo>
                  <a:lnTo>
                    <a:pt x="81" y="27"/>
                  </a:lnTo>
                  <a:lnTo>
                    <a:pt x="81" y="0"/>
                  </a:lnTo>
                  <a:lnTo>
                    <a:pt x="73" y="0"/>
                  </a:lnTo>
                  <a:lnTo>
                    <a:pt x="73" y="7"/>
                  </a:lnTo>
                  <a:lnTo>
                    <a:pt x="71" y="10"/>
                  </a:lnTo>
                  <a:lnTo>
                    <a:pt x="66" y="10"/>
                  </a:lnTo>
                  <a:lnTo>
                    <a:pt x="64" y="7"/>
                  </a:lnTo>
                  <a:lnTo>
                    <a:pt x="64" y="0"/>
                  </a:lnTo>
                  <a:lnTo>
                    <a:pt x="17" y="0"/>
                  </a:lnTo>
                  <a:lnTo>
                    <a:pt x="17" y="7"/>
                  </a:lnTo>
                  <a:lnTo>
                    <a:pt x="15" y="10"/>
                  </a:lnTo>
                  <a:lnTo>
                    <a:pt x="7" y="10"/>
                  </a:lnTo>
                  <a:lnTo>
                    <a:pt x="7" y="17"/>
                  </a:lnTo>
                  <a:lnTo>
                    <a:pt x="7" y="20"/>
                  </a:lnTo>
                  <a:lnTo>
                    <a:pt x="0" y="20"/>
                  </a:lnTo>
                  <a:lnTo>
                    <a:pt x="0" y="27"/>
                  </a:lnTo>
                  <a:lnTo>
                    <a:pt x="7" y="27"/>
                  </a:lnTo>
                  <a:lnTo>
                    <a:pt x="7" y="34"/>
                  </a:lnTo>
                  <a:lnTo>
                    <a:pt x="15" y="34"/>
                  </a:lnTo>
                  <a:lnTo>
                    <a:pt x="17" y="37"/>
                  </a:lnTo>
                  <a:lnTo>
                    <a:pt x="17" y="44"/>
                  </a:lnTo>
                  <a:lnTo>
                    <a:pt x="61" y="44"/>
                  </a:lnTo>
                  <a:lnTo>
                    <a:pt x="64" y="47"/>
                  </a:lnTo>
                  <a:lnTo>
                    <a:pt x="64" y="54"/>
                  </a:lnTo>
                  <a:lnTo>
                    <a:pt x="71" y="54"/>
                  </a:lnTo>
                  <a:lnTo>
                    <a:pt x="73" y="57"/>
                  </a:lnTo>
                  <a:lnTo>
                    <a:pt x="73" y="64"/>
                  </a:lnTo>
                  <a:lnTo>
                    <a:pt x="71" y="64"/>
                  </a:lnTo>
                  <a:lnTo>
                    <a:pt x="64" y="64"/>
                  </a:lnTo>
                  <a:lnTo>
                    <a:pt x="64" y="71"/>
                  </a:lnTo>
                  <a:lnTo>
                    <a:pt x="61" y="74"/>
                  </a:lnTo>
                  <a:lnTo>
                    <a:pt x="19" y="74"/>
                  </a:lnTo>
                  <a:lnTo>
                    <a:pt x="17" y="71"/>
                  </a:lnTo>
                  <a:lnTo>
                    <a:pt x="17" y="64"/>
                  </a:lnTo>
                  <a:lnTo>
                    <a:pt x="10" y="64"/>
                  </a:lnTo>
                  <a:lnTo>
                    <a:pt x="7" y="64"/>
                  </a:lnTo>
                  <a:lnTo>
                    <a:pt x="7" y="57"/>
                  </a:lnTo>
                  <a:lnTo>
                    <a:pt x="0" y="57"/>
                  </a:lnTo>
                  <a:lnTo>
                    <a:pt x="0" y="81"/>
                  </a:lnTo>
                  <a:close/>
                </a:path>
              </a:pathLst>
            </a:custGeom>
            <a:solidFill>
              <a:srgbClr val="000000"/>
            </a:solidFill>
            <a:ln w="0">
              <a:solidFill>
                <a:schemeClr val="accent2"/>
              </a:solidFill>
              <a:round/>
              <a:headEnd/>
              <a:tailEnd/>
            </a:ln>
          </p:spPr>
          <p:txBody>
            <a:bodyPr/>
            <a:lstStyle/>
            <a:p>
              <a:endParaRPr lang="en-CA"/>
            </a:p>
          </p:txBody>
        </p:sp>
        <p:sp>
          <p:nvSpPr>
            <p:cNvPr id="5287" name="Freeform 29"/>
            <p:cNvSpPr>
              <a:spLocks/>
            </p:cNvSpPr>
            <p:nvPr/>
          </p:nvSpPr>
          <p:spPr bwMode="auto">
            <a:xfrm>
              <a:off x="3983" y="2212"/>
              <a:ext cx="100" cy="118"/>
            </a:xfrm>
            <a:custGeom>
              <a:avLst/>
              <a:gdLst>
                <a:gd name="T0" fmla="*/ 54 w 100"/>
                <a:gd name="T1" fmla="*/ 118 h 118"/>
                <a:gd name="T2" fmla="*/ 46 w 100"/>
                <a:gd name="T3" fmla="*/ 110 h 118"/>
                <a:gd name="T4" fmla="*/ 44 w 100"/>
                <a:gd name="T5" fmla="*/ 93 h 118"/>
                <a:gd name="T6" fmla="*/ 54 w 100"/>
                <a:gd name="T7" fmla="*/ 91 h 118"/>
                <a:gd name="T8" fmla="*/ 56 w 100"/>
                <a:gd name="T9" fmla="*/ 71 h 118"/>
                <a:gd name="T10" fmla="*/ 64 w 100"/>
                <a:gd name="T11" fmla="*/ 57 h 118"/>
                <a:gd name="T12" fmla="*/ 73 w 100"/>
                <a:gd name="T13" fmla="*/ 54 h 118"/>
                <a:gd name="T14" fmla="*/ 73 w 100"/>
                <a:gd name="T15" fmla="*/ 34 h 118"/>
                <a:gd name="T16" fmla="*/ 81 w 100"/>
                <a:gd name="T17" fmla="*/ 20 h 118"/>
                <a:gd name="T18" fmla="*/ 90 w 100"/>
                <a:gd name="T19" fmla="*/ 17 h 118"/>
                <a:gd name="T20" fmla="*/ 93 w 100"/>
                <a:gd name="T21" fmla="*/ 7 h 118"/>
                <a:gd name="T22" fmla="*/ 100 w 100"/>
                <a:gd name="T23" fmla="*/ 0 h 118"/>
                <a:gd name="T24" fmla="*/ 73 w 100"/>
                <a:gd name="T25" fmla="*/ 7 h 118"/>
                <a:gd name="T26" fmla="*/ 81 w 100"/>
                <a:gd name="T27" fmla="*/ 10 h 118"/>
                <a:gd name="T28" fmla="*/ 81 w 100"/>
                <a:gd name="T29" fmla="*/ 20 h 118"/>
                <a:gd name="T30" fmla="*/ 73 w 100"/>
                <a:gd name="T31" fmla="*/ 34 h 118"/>
                <a:gd name="T32" fmla="*/ 64 w 100"/>
                <a:gd name="T33" fmla="*/ 37 h 118"/>
                <a:gd name="T34" fmla="*/ 61 w 100"/>
                <a:gd name="T35" fmla="*/ 57 h 118"/>
                <a:gd name="T36" fmla="*/ 54 w 100"/>
                <a:gd name="T37" fmla="*/ 71 h 118"/>
                <a:gd name="T38" fmla="*/ 46 w 100"/>
                <a:gd name="T39" fmla="*/ 74 h 118"/>
                <a:gd name="T40" fmla="*/ 44 w 100"/>
                <a:gd name="T41" fmla="*/ 57 h 118"/>
                <a:gd name="T42" fmla="*/ 37 w 100"/>
                <a:gd name="T43" fmla="*/ 54 h 118"/>
                <a:gd name="T44" fmla="*/ 29 w 100"/>
                <a:gd name="T45" fmla="*/ 37 h 118"/>
                <a:gd name="T46" fmla="*/ 27 w 100"/>
                <a:gd name="T47" fmla="*/ 20 h 118"/>
                <a:gd name="T48" fmla="*/ 17 w 100"/>
                <a:gd name="T49" fmla="*/ 17 h 118"/>
                <a:gd name="T50" fmla="*/ 19 w 100"/>
                <a:gd name="T51" fmla="*/ 7 h 118"/>
                <a:gd name="T52" fmla="*/ 27 w 100"/>
                <a:gd name="T53" fmla="*/ 0 h 118"/>
                <a:gd name="T54" fmla="*/ 0 w 100"/>
                <a:gd name="T55" fmla="*/ 7 h 118"/>
                <a:gd name="T56" fmla="*/ 7 w 100"/>
                <a:gd name="T57" fmla="*/ 10 h 118"/>
                <a:gd name="T58" fmla="*/ 15 w 100"/>
                <a:gd name="T59" fmla="*/ 17 h 118"/>
                <a:gd name="T60" fmla="*/ 17 w 100"/>
                <a:gd name="T61" fmla="*/ 34 h 118"/>
                <a:gd name="T62" fmla="*/ 27 w 100"/>
                <a:gd name="T63" fmla="*/ 37 h 118"/>
                <a:gd name="T64" fmla="*/ 34 w 100"/>
                <a:gd name="T65" fmla="*/ 54 h 118"/>
                <a:gd name="T66" fmla="*/ 37 w 100"/>
                <a:gd name="T67" fmla="*/ 71 h 118"/>
                <a:gd name="T68" fmla="*/ 44 w 100"/>
                <a:gd name="T69" fmla="*/ 74 h 118"/>
                <a:gd name="T70" fmla="*/ 44 w 100"/>
                <a:gd name="T71" fmla="*/ 93 h 118"/>
                <a:gd name="T72" fmla="*/ 37 w 100"/>
                <a:gd name="T73" fmla="*/ 108 h 118"/>
                <a:gd name="T74" fmla="*/ 17 w 100"/>
                <a:gd name="T75" fmla="*/ 110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18"/>
                <a:gd name="T116" fmla="*/ 100 w 100"/>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18">
                  <a:moveTo>
                    <a:pt x="17" y="118"/>
                  </a:moveTo>
                  <a:lnTo>
                    <a:pt x="54" y="118"/>
                  </a:lnTo>
                  <a:lnTo>
                    <a:pt x="54" y="110"/>
                  </a:lnTo>
                  <a:lnTo>
                    <a:pt x="46" y="110"/>
                  </a:lnTo>
                  <a:lnTo>
                    <a:pt x="44" y="108"/>
                  </a:lnTo>
                  <a:lnTo>
                    <a:pt x="44" y="93"/>
                  </a:lnTo>
                  <a:lnTo>
                    <a:pt x="46" y="91"/>
                  </a:lnTo>
                  <a:lnTo>
                    <a:pt x="54" y="91"/>
                  </a:lnTo>
                  <a:lnTo>
                    <a:pt x="54" y="74"/>
                  </a:lnTo>
                  <a:lnTo>
                    <a:pt x="56" y="71"/>
                  </a:lnTo>
                  <a:lnTo>
                    <a:pt x="64" y="71"/>
                  </a:lnTo>
                  <a:lnTo>
                    <a:pt x="64" y="57"/>
                  </a:lnTo>
                  <a:lnTo>
                    <a:pt x="66" y="54"/>
                  </a:lnTo>
                  <a:lnTo>
                    <a:pt x="73" y="54"/>
                  </a:lnTo>
                  <a:lnTo>
                    <a:pt x="73" y="37"/>
                  </a:lnTo>
                  <a:lnTo>
                    <a:pt x="73" y="34"/>
                  </a:lnTo>
                  <a:lnTo>
                    <a:pt x="81" y="34"/>
                  </a:lnTo>
                  <a:lnTo>
                    <a:pt x="81" y="20"/>
                  </a:lnTo>
                  <a:lnTo>
                    <a:pt x="83" y="17"/>
                  </a:lnTo>
                  <a:lnTo>
                    <a:pt x="90" y="17"/>
                  </a:lnTo>
                  <a:lnTo>
                    <a:pt x="90" y="10"/>
                  </a:lnTo>
                  <a:lnTo>
                    <a:pt x="93" y="7"/>
                  </a:lnTo>
                  <a:lnTo>
                    <a:pt x="100" y="7"/>
                  </a:lnTo>
                  <a:lnTo>
                    <a:pt x="100" y="0"/>
                  </a:lnTo>
                  <a:lnTo>
                    <a:pt x="73" y="0"/>
                  </a:lnTo>
                  <a:lnTo>
                    <a:pt x="73" y="7"/>
                  </a:lnTo>
                  <a:lnTo>
                    <a:pt x="81" y="7"/>
                  </a:lnTo>
                  <a:lnTo>
                    <a:pt x="81" y="10"/>
                  </a:lnTo>
                  <a:lnTo>
                    <a:pt x="81" y="17"/>
                  </a:lnTo>
                  <a:lnTo>
                    <a:pt x="81" y="20"/>
                  </a:lnTo>
                  <a:lnTo>
                    <a:pt x="73" y="20"/>
                  </a:lnTo>
                  <a:lnTo>
                    <a:pt x="73" y="34"/>
                  </a:lnTo>
                  <a:lnTo>
                    <a:pt x="71" y="37"/>
                  </a:lnTo>
                  <a:lnTo>
                    <a:pt x="64" y="37"/>
                  </a:lnTo>
                  <a:lnTo>
                    <a:pt x="64" y="54"/>
                  </a:lnTo>
                  <a:lnTo>
                    <a:pt x="61" y="57"/>
                  </a:lnTo>
                  <a:lnTo>
                    <a:pt x="54" y="57"/>
                  </a:lnTo>
                  <a:lnTo>
                    <a:pt x="54" y="71"/>
                  </a:lnTo>
                  <a:lnTo>
                    <a:pt x="51" y="74"/>
                  </a:lnTo>
                  <a:lnTo>
                    <a:pt x="46" y="74"/>
                  </a:lnTo>
                  <a:lnTo>
                    <a:pt x="44" y="71"/>
                  </a:lnTo>
                  <a:lnTo>
                    <a:pt x="44" y="57"/>
                  </a:lnTo>
                  <a:lnTo>
                    <a:pt x="37" y="57"/>
                  </a:lnTo>
                  <a:lnTo>
                    <a:pt x="37" y="54"/>
                  </a:lnTo>
                  <a:lnTo>
                    <a:pt x="37" y="37"/>
                  </a:lnTo>
                  <a:lnTo>
                    <a:pt x="29" y="37"/>
                  </a:lnTo>
                  <a:lnTo>
                    <a:pt x="27" y="34"/>
                  </a:lnTo>
                  <a:lnTo>
                    <a:pt x="27" y="20"/>
                  </a:lnTo>
                  <a:lnTo>
                    <a:pt x="19" y="20"/>
                  </a:lnTo>
                  <a:lnTo>
                    <a:pt x="17" y="17"/>
                  </a:lnTo>
                  <a:lnTo>
                    <a:pt x="17" y="10"/>
                  </a:lnTo>
                  <a:lnTo>
                    <a:pt x="19" y="7"/>
                  </a:lnTo>
                  <a:lnTo>
                    <a:pt x="27" y="7"/>
                  </a:lnTo>
                  <a:lnTo>
                    <a:pt x="27" y="0"/>
                  </a:lnTo>
                  <a:lnTo>
                    <a:pt x="0" y="0"/>
                  </a:lnTo>
                  <a:lnTo>
                    <a:pt x="0" y="7"/>
                  </a:lnTo>
                  <a:lnTo>
                    <a:pt x="7" y="7"/>
                  </a:lnTo>
                  <a:lnTo>
                    <a:pt x="7" y="10"/>
                  </a:lnTo>
                  <a:lnTo>
                    <a:pt x="7" y="17"/>
                  </a:lnTo>
                  <a:lnTo>
                    <a:pt x="15" y="17"/>
                  </a:lnTo>
                  <a:lnTo>
                    <a:pt x="17" y="20"/>
                  </a:lnTo>
                  <a:lnTo>
                    <a:pt x="17" y="34"/>
                  </a:lnTo>
                  <a:lnTo>
                    <a:pt x="24" y="34"/>
                  </a:lnTo>
                  <a:lnTo>
                    <a:pt x="27" y="37"/>
                  </a:lnTo>
                  <a:lnTo>
                    <a:pt x="27" y="54"/>
                  </a:lnTo>
                  <a:lnTo>
                    <a:pt x="34" y="54"/>
                  </a:lnTo>
                  <a:lnTo>
                    <a:pt x="37" y="57"/>
                  </a:lnTo>
                  <a:lnTo>
                    <a:pt x="37" y="71"/>
                  </a:lnTo>
                  <a:lnTo>
                    <a:pt x="44" y="71"/>
                  </a:lnTo>
                  <a:lnTo>
                    <a:pt x="44" y="74"/>
                  </a:lnTo>
                  <a:lnTo>
                    <a:pt x="44" y="91"/>
                  </a:lnTo>
                  <a:lnTo>
                    <a:pt x="44" y="93"/>
                  </a:lnTo>
                  <a:lnTo>
                    <a:pt x="37" y="93"/>
                  </a:lnTo>
                  <a:lnTo>
                    <a:pt x="37" y="108"/>
                  </a:lnTo>
                  <a:lnTo>
                    <a:pt x="34" y="110"/>
                  </a:lnTo>
                  <a:lnTo>
                    <a:pt x="17" y="110"/>
                  </a:lnTo>
                  <a:lnTo>
                    <a:pt x="17" y="118"/>
                  </a:lnTo>
                  <a:close/>
                </a:path>
              </a:pathLst>
            </a:custGeom>
            <a:solidFill>
              <a:srgbClr val="000000"/>
            </a:solidFill>
            <a:ln w="0">
              <a:solidFill>
                <a:schemeClr val="accent2"/>
              </a:solidFill>
              <a:round/>
              <a:headEnd/>
              <a:tailEnd/>
            </a:ln>
          </p:spPr>
          <p:txBody>
            <a:bodyPr/>
            <a:lstStyle/>
            <a:p>
              <a:endParaRPr lang="en-CA"/>
            </a:p>
          </p:txBody>
        </p:sp>
        <p:sp>
          <p:nvSpPr>
            <p:cNvPr id="5288" name="Freeform 30"/>
            <p:cNvSpPr>
              <a:spLocks/>
            </p:cNvSpPr>
            <p:nvPr/>
          </p:nvSpPr>
          <p:spPr bwMode="auto">
            <a:xfrm>
              <a:off x="3534" y="2389"/>
              <a:ext cx="101" cy="81"/>
            </a:xfrm>
            <a:custGeom>
              <a:avLst/>
              <a:gdLst>
                <a:gd name="T0" fmla="*/ 37 w 101"/>
                <a:gd name="T1" fmla="*/ 81 h 81"/>
                <a:gd name="T2" fmla="*/ 37 w 101"/>
                <a:gd name="T3" fmla="*/ 54 h 81"/>
                <a:gd name="T4" fmla="*/ 44 w 101"/>
                <a:gd name="T5" fmla="*/ 36 h 81"/>
                <a:gd name="T6" fmla="*/ 52 w 101"/>
                <a:gd name="T7" fmla="*/ 34 h 81"/>
                <a:gd name="T8" fmla="*/ 54 w 101"/>
                <a:gd name="T9" fmla="*/ 54 h 81"/>
                <a:gd name="T10" fmla="*/ 64 w 101"/>
                <a:gd name="T11" fmla="*/ 56 h 81"/>
                <a:gd name="T12" fmla="*/ 74 w 101"/>
                <a:gd name="T13" fmla="*/ 81 h 81"/>
                <a:gd name="T14" fmla="*/ 74 w 101"/>
                <a:gd name="T15" fmla="*/ 54 h 81"/>
                <a:gd name="T16" fmla="*/ 81 w 101"/>
                <a:gd name="T17" fmla="*/ 36 h 81"/>
                <a:gd name="T18" fmla="*/ 91 w 101"/>
                <a:gd name="T19" fmla="*/ 34 h 81"/>
                <a:gd name="T20" fmla="*/ 93 w 101"/>
                <a:gd name="T21" fmla="*/ 7 h 81"/>
                <a:gd name="T22" fmla="*/ 101 w 101"/>
                <a:gd name="T23" fmla="*/ 0 h 81"/>
                <a:gd name="T24" fmla="*/ 74 w 101"/>
                <a:gd name="T25" fmla="*/ 7 h 81"/>
                <a:gd name="T26" fmla="*/ 81 w 101"/>
                <a:gd name="T27" fmla="*/ 9 h 81"/>
                <a:gd name="T28" fmla="*/ 81 w 101"/>
                <a:gd name="T29" fmla="*/ 36 h 81"/>
                <a:gd name="T30" fmla="*/ 74 w 101"/>
                <a:gd name="T31" fmla="*/ 54 h 81"/>
                <a:gd name="T32" fmla="*/ 67 w 101"/>
                <a:gd name="T33" fmla="*/ 56 h 81"/>
                <a:gd name="T34" fmla="*/ 64 w 101"/>
                <a:gd name="T35" fmla="*/ 36 h 81"/>
                <a:gd name="T36" fmla="*/ 54 w 101"/>
                <a:gd name="T37" fmla="*/ 34 h 81"/>
                <a:gd name="T38" fmla="*/ 44 w 101"/>
                <a:gd name="T39" fmla="*/ 19 h 81"/>
                <a:gd name="T40" fmla="*/ 44 w 101"/>
                <a:gd name="T41" fmla="*/ 36 h 81"/>
                <a:gd name="T42" fmla="*/ 37 w 101"/>
                <a:gd name="T43" fmla="*/ 54 h 81"/>
                <a:gd name="T44" fmla="*/ 30 w 101"/>
                <a:gd name="T45" fmla="*/ 56 h 81"/>
                <a:gd name="T46" fmla="*/ 27 w 101"/>
                <a:gd name="T47" fmla="*/ 36 h 81"/>
                <a:gd name="T48" fmla="*/ 17 w 101"/>
                <a:gd name="T49" fmla="*/ 34 h 81"/>
                <a:gd name="T50" fmla="*/ 20 w 101"/>
                <a:gd name="T51" fmla="*/ 7 h 81"/>
                <a:gd name="T52" fmla="*/ 27 w 101"/>
                <a:gd name="T53" fmla="*/ 0 h 81"/>
                <a:gd name="T54" fmla="*/ 0 w 101"/>
                <a:gd name="T55" fmla="*/ 7 h 81"/>
                <a:gd name="T56" fmla="*/ 8 w 101"/>
                <a:gd name="T57" fmla="*/ 9 h 81"/>
                <a:gd name="T58" fmla="*/ 15 w 101"/>
                <a:gd name="T59" fmla="*/ 34 h 81"/>
                <a:gd name="T60" fmla="*/ 17 w 101"/>
                <a:gd name="T61" fmla="*/ 54 h 81"/>
                <a:gd name="T62" fmla="*/ 27 w 101"/>
                <a:gd name="T63" fmla="*/ 56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81"/>
                <a:gd name="T98" fmla="*/ 101 w 101"/>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81">
                  <a:moveTo>
                    <a:pt x="27" y="81"/>
                  </a:moveTo>
                  <a:lnTo>
                    <a:pt x="37" y="81"/>
                  </a:lnTo>
                  <a:lnTo>
                    <a:pt x="37" y="56"/>
                  </a:lnTo>
                  <a:lnTo>
                    <a:pt x="37" y="54"/>
                  </a:lnTo>
                  <a:lnTo>
                    <a:pt x="44" y="54"/>
                  </a:lnTo>
                  <a:lnTo>
                    <a:pt x="44" y="36"/>
                  </a:lnTo>
                  <a:lnTo>
                    <a:pt x="47" y="34"/>
                  </a:lnTo>
                  <a:lnTo>
                    <a:pt x="52" y="34"/>
                  </a:lnTo>
                  <a:lnTo>
                    <a:pt x="54" y="36"/>
                  </a:lnTo>
                  <a:lnTo>
                    <a:pt x="54" y="54"/>
                  </a:lnTo>
                  <a:lnTo>
                    <a:pt x="62" y="54"/>
                  </a:lnTo>
                  <a:lnTo>
                    <a:pt x="64" y="56"/>
                  </a:lnTo>
                  <a:lnTo>
                    <a:pt x="64" y="81"/>
                  </a:lnTo>
                  <a:lnTo>
                    <a:pt x="74" y="81"/>
                  </a:lnTo>
                  <a:lnTo>
                    <a:pt x="74" y="56"/>
                  </a:lnTo>
                  <a:lnTo>
                    <a:pt x="74" y="54"/>
                  </a:lnTo>
                  <a:lnTo>
                    <a:pt x="81" y="54"/>
                  </a:lnTo>
                  <a:lnTo>
                    <a:pt x="81" y="36"/>
                  </a:lnTo>
                  <a:lnTo>
                    <a:pt x="84" y="34"/>
                  </a:lnTo>
                  <a:lnTo>
                    <a:pt x="91" y="34"/>
                  </a:lnTo>
                  <a:lnTo>
                    <a:pt x="91" y="9"/>
                  </a:lnTo>
                  <a:lnTo>
                    <a:pt x="93" y="7"/>
                  </a:lnTo>
                  <a:lnTo>
                    <a:pt x="101" y="7"/>
                  </a:lnTo>
                  <a:lnTo>
                    <a:pt x="101" y="0"/>
                  </a:lnTo>
                  <a:lnTo>
                    <a:pt x="74" y="0"/>
                  </a:lnTo>
                  <a:lnTo>
                    <a:pt x="74" y="7"/>
                  </a:lnTo>
                  <a:lnTo>
                    <a:pt x="81" y="7"/>
                  </a:lnTo>
                  <a:lnTo>
                    <a:pt x="81" y="9"/>
                  </a:lnTo>
                  <a:lnTo>
                    <a:pt x="81" y="34"/>
                  </a:lnTo>
                  <a:lnTo>
                    <a:pt x="81" y="36"/>
                  </a:lnTo>
                  <a:lnTo>
                    <a:pt x="74" y="36"/>
                  </a:lnTo>
                  <a:lnTo>
                    <a:pt x="74" y="54"/>
                  </a:lnTo>
                  <a:lnTo>
                    <a:pt x="71" y="56"/>
                  </a:lnTo>
                  <a:lnTo>
                    <a:pt x="67" y="56"/>
                  </a:lnTo>
                  <a:lnTo>
                    <a:pt x="64" y="54"/>
                  </a:lnTo>
                  <a:lnTo>
                    <a:pt x="64" y="36"/>
                  </a:lnTo>
                  <a:lnTo>
                    <a:pt x="57" y="36"/>
                  </a:lnTo>
                  <a:lnTo>
                    <a:pt x="54" y="34"/>
                  </a:lnTo>
                  <a:lnTo>
                    <a:pt x="54" y="19"/>
                  </a:lnTo>
                  <a:lnTo>
                    <a:pt x="44" y="19"/>
                  </a:lnTo>
                  <a:lnTo>
                    <a:pt x="44" y="34"/>
                  </a:lnTo>
                  <a:lnTo>
                    <a:pt x="44" y="36"/>
                  </a:lnTo>
                  <a:lnTo>
                    <a:pt x="37" y="36"/>
                  </a:lnTo>
                  <a:lnTo>
                    <a:pt x="37" y="54"/>
                  </a:lnTo>
                  <a:lnTo>
                    <a:pt x="35" y="56"/>
                  </a:lnTo>
                  <a:lnTo>
                    <a:pt x="30" y="56"/>
                  </a:lnTo>
                  <a:lnTo>
                    <a:pt x="27" y="54"/>
                  </a:lnTo>
                  <a:lnTo>
                    <a:pt x="27" y="36"/>
                  </a:lnTo>
                  <a:lnTo>
                    <a:pt x="20" y="36"/>
                  </a:lnTo>
                  <a:lnTo>
                    <a:pt x="17" y="34"/>
                  </a:lnTo>
                  <a:lnTo>
                    <a:pt x="17" y="9"/>
                  </a:lnTo>
                  <a:lnTo>
                    <a:pt x="20" y="7"/>
                  </a:lnTo>
                  <a:lnTo>
                    <a:pt x="27" y="7"/>
                  </a:lnTo>
                  <a:lnTo>
                    <a:pt x="27" y="0"/>
                  </a:lnTo>
                  <a:lnTo>
                    <a:pt x="0" y="0"/>
                  </a:lnTo>
                  <a:lnTo>
                    <a:pt x="0" y="7"/>
                  </a:lnTo>
                  <a:lnTo>
                    <a:pt x="8" y="7"/>
                  </a:lnTo>
                  <a:lnTo>
                    <a:pt x="8" y="9"/>
                  </a:lnTo>
                  <a:lnTo>
                    <a:pt x="8" y="34"/>
                  </a:lnTo>
                  <a:lnTo>
                    <a:pt x="15" y="34"/>
                  </a:lnTo>
                  <a:lnTo>
                    <a:pt x="17" y="36"/>
                  </a:lnTo>
                  <a:lnTo>
                    <a:pt x="17" y="54"/>
                  </a:lnTo>
                  <a:lnTo>
                    <a:pt x="25" y="54"/>
                  </a:lnTo>
                  <a:lnTo>
                    <a:pt x="27" y="56"/>
                  </a:lnTo>
                  <a:lnTo>
                    <a:pt x="27" y="81"/>
                  </a:lnTo>
                  <a:close/>
                </a:path>
              </a:pathLst>
            </a:custGeom>
            <a:solidFill>
              <a:srgbClr val="000000"/>
            </a:solidFill>
            <a:ln w="0">
              <a:solidFill>
                <a:schemeClr val="accent2"/>
              </a:solidFill>
              <a:round/>
              <a:headEnd/>
              <a:tailEnd/>
            </a:ln>
          </p:spPr>
          <p:txBody>
            <a:bodyPr/>
            <a:lstStyle/>
            <a:p>
              <a:endParaRPr lang="en-CA"/>
            </a:p>
          </p:txBody>
        </p:sp>
        <p:sp>
          <p:nvSpPr>
            <p:cNvPr id="5289" name="Freeform 31"/>
            <p:cNvSpPr>
              <a:spLocks noEditPoints="1"/>
            </p:cNvSpPr>
            <p:nvPr/>
          </p:nvSpPr>
          <p:spPr bwMode="auto">
            <a:xfrm>
              <a:off x="3654" y="2389"/>
              <a:ext cx="84" cy="81"/>
            </a:xfrm>
            <a:custGeom>
              <a:avLst/>
              <a:gdLst>
                <a:gd name="T0" fmla="*/ 20 w 84"/>
                <a:gd name="T1" fmla="*/ 81 h 81"/>
                <a:gd name="T2" fmla="*/ 64 w 84"/>
                <a:gd name="T3" fmla="*/ 81 h 81"/>
                <a:gd name="T4" fmla="*/ 64 w 84"/>
                <a:gd name="T5" fmla="*/ 73 h 81"/>
                <a:gd name="T6" fmla="*/ 67 w 84"/>
                <a:gd name="T7" fmla="*/ 71 h 81"/>
                <a:gd name="T8" fmla="*/ 74 w 84"/>
                <a:gd name="T9" fmla="*/ 71 h 81"/>
                <a:gd name="T10" fmla="*/ 74 w 84"/>
                <a:gd name="T11" fmla="*/ 63 h 81"/>
                <a:gd name="T12" fmla="*/ 76 w 84"/>
                <a:gd name="T13" fmla="*/ 63 h 81"/>
                <a:gd name="T14" fmla="*/ 84 w 84"/>
                <a:gd name="T15" fmla="*/ 63 h 81"/>
                <a:gd name="T16" fmla="*/ 84 w 84"/>
                <a:gd name="T17" fmla="*/ 19 h 81"/>
                <a:gd name="T18" fmla="*/ 76 w 84"/>
                <a:gd name="T19" fmla="*/ 19 h 81"/>
                <a:gd name="T20" fmla="*/ 74 w 84"/>
                <a:gd name="T21" fmla="*/ 17 h 81"/>
                <a:gd name="T22" fmla="*/ 74 w 84"/>
                <a:gd name="T23" fmla="*/ 9 h 81"/>
                <a:gd name="T24" fmla="*/ 67 w 84"/>
                <a:gd name="T25" fmla="*/ 9 h 81"/>
                <a:gd name="T26" fmla="*/ 64 w 84"/>
                <a:gd name="T27" fmla="*/ 7 h 81"/>
                <a:gd name="T28" fmla="*/ 64 w 84"/>
                <a:gd name="T29" fmla="*/ 0 h 81"/>
                <a:gd name="T30" fmla="*/ 20 w 84"/>
                <a:gd name="T31" fmla="*/ 0 h 81"/>
                <a:gd name="T32" fmla="*/ 20 w 84"/>
                <a:gd name="T33" fmla="*/ 7 h 81"/>
                <a:gd name="T34" fmla="*/ 18 w 84"/>
                <a:gd name="T35" fmla="*/ 9 h 81"/>
                <a:gd name="T36" fmla="*/ 10 w 84"/>
                <a:gd name="T37" fmla="*/ 9 h 81"/>
                <a:gd name="T38" fmla="*/ 10 w 84"/>
                <a:gd name="T39" fmla="*/ 17 h 81"/>
                <a:gd name="T40" fmla="*/ 8 w 84"/>
                <a:gd name="T41" fmla="*/ 19 h 81"/>
                <a:gd name="T42" fmla="*/ 0 w 84"/>
                <a:gd name="T43" fmla="*/ 19 h 81"/>
                <a:gd name="T44" fmla="*/ 0 w 84"/>
                <a:gd name="T45" fmla="*/ 63 h 81"/>
                <a:gd name="T46" fmla="*/ 8 w 84"/>
                <a:gd name="T47" fmla="*/ 63 h 81"/>
                <a:gd name="T48" fmla="*/ 10 w 84"/>
                <a:gd name="T49" fmla="*/ 63 h 81"/>
                <a:gd name="T50" fmla="*/ 10 w 84"/>
                <a:gd name="T51" fmla="*/ 71 h 81"/>
                <a:gd name="T52" fmla="*/ 18 w 84"/>
                <a:gd name="T53" fmla="*/ 71 h 81"/>
                <a:gd name="T54" fmla="*/ 20 w 84"/>
                <a:gd name="T55" fmla="*/ 73 h 81"/>
                <a:gd name="T56" fmla="*/ 20 w 84"/>
                <a:gd name="T57" fmla="*/ 81 h 81"/>
                <a:gd name="T58" fmla="*/ 20 w 84"/>
                <a:gd name="T59" fmla="*/ 71 h 81"/>
                <a:gd name="T60" fmla="*/ 20 w 84"/>
                <a:gd name="T61" fmla="*/ 63 h 81"/>
                <a:gd name="T62" fmla="*/ 13 w 84"/>
                <a:gd name="T63" fmla="*/ 63 h 81"/>
                <a:gd name="T64" fmla="*/ 10 w 84"/>
                <a:gd name="T65" fmla="*/ 63 h 81"/>
                <a:gd name="T66" fmla="*/ 10 w 84"/>
                <a:gd name="T67" fmla="*/ 19 h 81"/>
                <a:gd name="T68" fmla="*/ 13 w 84"/>
                <a:gd name="T69" fmla="*/ 17 h 81"/>
                <a:gd name="T70" fmla="*/ 20 w 84"/>
                <a:gd name="T71" fmla="*/ 17 h 81"/>
                <a:gd name="T72" fmla="*/ 20 w 84"/>
                <a:gd name="T73" fmla="*/ 9 h 81"/>
                <a:gd name="T74" fmla="*/ 20 w 84"/>
                <a:gd name="T75" fmla="*/ 7 h 81"/>
                <a:gd name="T76" fmla="*/ 64 w 84"/>
                <a:gd name="T77" fmla="*/ 7 h 81"/>
                <a:gd name="T78" fmla="*/ 64 w 84"/>
                <a:gd name="T79" fmla="*/ 9 h 81"/>
                <a:gd name="T80" fmla="*/ 64 w 84"/>
                <a:gd name="T81" fmla="*/ 17 h 81"/>
                <a:gd name="T82" fmla="*/ 71 w 84"/>
                <a:gd name="T83" fmla="*/ 17 h 81"/>
                <a:gd name="T84" fmla="*/ 74 w 84"/>
                <a:gd name="T85" fmla="*/ 19 h 81"/>
                <a:gd name="T86" fmla="*/ 74 w 84"/>
                <a:gd name="T87" fmla="*/ 63 h 81"/>
                <a:gd name="T88" fmla="*/ 71 w 84"/>
                <a:gd name="T89" fmla="*/ 63 h 81"/>
                <a:gd name="T90" fmla="*/ 64 w 84"/>
                <a:gd name="T91" fmla="*/ 63 h 81"/>
                <a:gd name="T92" fmla="*/ 64 w 84"/>
                <a:gd name="T93" fmla="*/ 71 h 81"/>
                <a:gd name="T94" fmla="*/ 64 w 84"/>
                <a:gd name="T95" fmla="*/ 73 h 81"/>
                <a:gd name="T96" fmla="*/ 20 w 84"/>
                <a:gd name="T97" fmla="*/ 73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3"/>
                  </a:lnTo>
                  <a:lnTo>
                    <a:pt x="67" y="71"/>
                  </a:lnTo>
                  <a:lnTo>
                    <a:pt x="74" y="71"/>
                  </a:lnTo>
                  <a:lnTo>
                    <a:pt x="74" y="63"/>
                  </a:lnTo>
                  <a:lnTo>
                    <a:pt x="76" y="63"/>
                  </a:lnTo>
                  <a:lnTo>
                    <a:pt x="84" y="63"/>
                  </a:lnTo>
                  <a:lnTo>
                    <a:pt x="84" y="19"/>
                  </a:lnTo>
                  <a:lnTo>
                    <a:pt x="76" y="19"/>
                  </a:lnTo>
                  <a:lnTo>
                    <a:pt x="74" y="17"/>
                  </a:lnTo>
                  <a:lnTo>
                    <a:pt x="74" y="9"/>
                  </a:lnTo>
                  <a:lnTo>
                    <a:pt x="67" y="9"/>
                  </a:lnTo>
                  <a:lnTo>
                    <a:pt x="64" y="7"/>
                  </a:lnTo>
                  <a:lnTo>
                    <a:pt x="64" y="0"/>
                  </a:lnTo>
                  <a:lnTo>
                    <a:pt x="20" y="0"/>
                  </a:lnTo>
                  <a:lnTo>
                    <a:pt x="20" y="7"/>
                  </a:lnTo>
                  <a:lnTo>
                    <a:pt x="18" y="9"/>
                  </a:lnTo>
                  <a:lnTo>
                    <a:pt x="10" y="9"/>
                  </a:lnTo>
                  <a:lnTo>
                    <a:pt x="10" y="17"/>
                  </a:lnTo>
                  <a:lnTo>
                    <a:pt x="8" y="19"/>
                  </a:lnTo>
                  <a:lnTo>
                    <a:pt x="0" y="19"/>
                  </a:lnTo>
                  <a:lnTo>
                    <a:pt x="0" y="63"/>
                  </a:lnTo>
                  <a:lnTo>
                    <a:pt x="8" y="63"/>
                  </a:lnTo>
                  <a:lnTo>
                    <a:pt x="10" y="63"/>
                  </a:lnTo>
                  <a:lnTo>
                    <a:pt x="10" y="71"/>
                  </a:lnTo>
                  <a:lnTo>
                    <a:pt x="18" y="71"/>
                  </a:lnTo>
                  <a:lnTo>
                    <a:pt x="20" y="73"/>
                  </a:lnTo>
                  <a:lnTo>
                    <a:pt x="20" y="81"/>
                  </a:lnTo>
                  <a:close/>
                  <a:moveTo>
                    <a:pt x="20" y="71"/>
                  </a:moveTo>
                  <a:lnTo>
                    <a:pt x="20" y="63"/>
                  </a:lnTo>
                  <a:lnTo>
                    <a:pt x="13" y="63"/>
                  </a:lnTo>
                  <a:lnTo>
                    <a:pt x="10" y="63"/>
                  </a:lnTo>
                  <a:lnTo>
                    <a:pt x="10" y="19"/>
                  </a:lnTo>
                  <a:lnTo>
                    <a:pt x="13" y="17"/>
                  </a:lnTo>
                  <a:lnTo>
                    <a:pt x="20" y="17"/>
                  </a:lnTo>
                  <a:lnTo>
                    <a:pt x="20" y="9"/>
                  </a:lnTo>
                  <a:lnTo>
                    <a:pt x="20" y="7"/>
                  </a:lnTo>
                  <a:lnTo>
                    <a:pt x="64" y="7"/>
                  </a:lnTo>
                  <a:lnTo>
                    <a:pt x="64" y="9"/>
                  </a:lnTo>
                  <a:lnTo>
                    <a:pt x="64" y="17"/>
                  </a:lnTo>
                  <a:lnTo>
                    <a:pt x="71" y="17"/>
                  </a:lnTo>
                  <a:lnTo>
                    <a:pt x="74" y="19"/>
                  </a:lnTo>
                  <a:lnTo>
                    <a:pt x="74" y="63"/>
                  </a:lnTo>
                  <a:lnTo>
                    <a:pt x="71" y="63"/>
                  </a:lnTo>
                  <a:lnTo>
                    <a:pt x="64" y="63"/>
                  </a:lnTo>
                  <a:lnTo>
                    <a:pt x="64" y="71"/>
                  </a:lnTo>
                  <a:lnTo>
                    <a:pt x="64" y="73"/>
                  </a:lnTo>
                  <a:lnTo>
                    <a:pt x="20" y="73"/>
                  </a:lnTo>
                  <a:lnTo>
                    <a:pt x="20" y="71"/>
                  </a:lnTo>
                  <a:close/>
                </a:path>
              </a:pathLst>
            </a:custGeom>
            <a:solidFill>
              <a:srgbClr val="000000"/>
            </a:solidFill>
            <a:ln w="0">
              <a:solidFill>
                <a:schemeClr val="accent2"/>
              </a:solidFill>
              <a:round/>
              <a:headEnd/>
              <a:tailEnd/>
            </a:ln>
          </p:spPr>
          <p:txBody>
            <a:bodyPr/>
            <a:lstStyle/>
            <a:p>
              <a:endParaRPr lang="en-CA"/>
            </a:p>
          </p:txBody>
        </p:sp>
        <p:sp>
          <p:nvSpPr>
            <p:cNvPr id="5290" name="Freeform 32"/>
            <p:cNvSpPr>
              <a:spLocks/>
            </p:cNvSpPr>
            <p:nvPr/>
          </p:nvSpPr>
          <p:spPr bwMode="auto">
            <a:xfrm>
              <a:off x="3767" y="2389"/>
              <a:ext cx="83" cy="81"/>
            </a:xfrm>
            <a:custGeom>
              <a:avLst/>
              <a:gdLst>
                <a:gd name="T0" fmla="*/ 0 w 83"/>
                <a:gd name="T1" fmla="*/ 81 h 81"/>
                <a:gd name="T2" fmla="*/ 54 w 83"/>
                <a:gd name="T3" fmla="*/ 81 h 81"/>
                <a:gd name="T4" fmla="*/ 54 w 83"/>
                <a:gd name="T5" fmla="*/ 73 h 81"/>
                <a:gd name="T6" fmla="*/ 30 w 83"/>
                <a:gd name="T7" fmla="*/ 73 h 81"/>
                <a:gd name="T8" fmla="*/ 27 w 83"/>
                <a:gd name="T9" fmla="*/ 71 h 81"/>
                <a:gd name="T10" fmla="*/ 27 w 83"/>
                <a:gd name="T11" fmla="*/ 19 h 81"/>
                <a:gd name="T12" fmla="*/ 30 w 83"/>
                <a:gd name="T13" fmla="*/ 17 h 81"/>
                <a:gd name="T14" fmla="*/ 37 w 83"/>
                <a:gd name="T15" fmla="*/ 17 h 81"/>
                <a:gd name="T16" fmla="*/ 37 w 83"/>
                <a:gd name="T17" fmla="*/ 9 h 81"/>
                <a:gd name="T18" fmla="*/ 39 w 83"/>
                <a:gd name="T19" fmla="*/ 7 h 81"/>
                <a:gd name="T20" fmla="*/ 71 w 83"/>
                <a:gd name="T21" fmla="*/ 7 h 81"/>
                <a:gd name="T22" fmla="*/ 74 w 83"/>
                <a:gd name="T23" fmla="*/ 9 h 81"/>
                <a:gd name="T24" fmla="*/ 74 w 83"/>
                <a:gd name="T25" fmla="*/ 17 h 81"/>
                <a:gd name="T26" fmla="*/ 83 w 83"/>
                <a:gd name="T27" fmla="*/ 17 h 81"/>
                <a:gd name="T28" fmla="*/ 83 w 83"/>
                <a:gd name="T29" fmla="*/ 9 h 81"/>
                <a:gd name="T30" fmla="*/ 76 w 83"/>
                <a:gd name="T31" fmla="*/ 9 h 81"/>
                <a:gd name="T32" fmla="*/ 74 w 83"/>
                <a:gd name="T33" fmla="*/ 7 h 81"/>
                <a:gd name="T34" fmla="*/ 74 w 83"/>
                <a:gd name="T35" fmla="*/ 0 h 81"/>
                <a:gd name="T36" fmla="*/ 37 w 83"/>
                <a:gd name="T37" fmla="*/ 0 h 81"/>
                <a:gd name="T38" fmla="*/ 37 w 83"/>
                <a:gd name="T39" fmla="*/ 7 h 81"/>
                <a:gd name="T40" fmla="*/ 34 w 83"/>
                <a:gd name="T41" fmla="*/ 9 h 81"/>
                <a:gd name="T42" fmla="*/ 30 w 83"/>
                <a:gd name="T43" fmla="*/ 9 h 81"/>
                <a:gd name="T44" fmla="*/ 27 w 83"/>
                <a:gd name="T45" fmla="*/ 7 h 81"/>
                <a:gd name="T46" fmla="*/ 27 w 83"/>
                <a:gd name="T47" fmla="*/ 0 h 81"/>
                <a:gd name="T48" fmla="*/ 0 w 83"/>
                <a:gd name="T49" fmla="*/ 0 h 81"/>
                <a:gd name="T50" fmla="*/ 0 w 83"/>
                <a:gd name="T51" fmla="*/ 7 h 81"/>
                <a:gd name="T52" fmla="*/ 17 w 83"/>
                <a:gd name="T53" fmla="*/ 7 h 81"/>
                <a:gd name="T54" fmla="*/ 17 w 83"/>
                <a:gd name="T55" fmla="*/ 9 h 81"/>
                <a:gd name="T56" fmla="*/ 17 w 83"/>
                <a:gd name="T57" fmla="*/ 71 h 81"/>
                <a:gd name="T58" fmla="*/ 17 w 83"/>
                <a:gd name="T59" fmla="*/ 73 h 81"/>
                <a:gd name="T60" fmla="*/ 0 w 83"/>
                <a:gd name="T61" fmla="*/ 73 h 81"/>
                <a:gd name="T62" fmla="*/ 0 w 83"/>
                <a:gd name="T63" fmla="*/ 81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
                <a:gd name="T97" fmla="*/ 0 h 81"/>
                <a:gd name="T98" fmla="*/ 83 w 83"/>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 h="81">
                  <a:moveTo>
                    <a:pt x="0" y="81"/>
                  </a:moveTo>
                  <a:lnTo>
                    <a:pt x="54" y="81"/>
                  </a:lnTo>
                  <a:lnTo>
                    <a:pt x="54" y="73"/>
                  </a:lnTo>
                  <a:lnTo>
                    <a:pt x="30" y="73"/>
                  </a:lnTo>
                  <a:lnTo>
                    <a:pt x="27" y="71"/>
                  </a:lnTo>
                  <a:lnTo>
                    <a:pt x="27" y="19"/>
                  </a:lnTo>
                  <a:lnTo>
                    <a:pt x="30" y="17"/>
                  </a:lnTo>
                  <a:lnTo>
                    <a:pt x="37" y="17"/>
                  </a:lnTo>
                  <a:lnTo>
                    <a:pt x="37" y="9"/>
                  </a:lnTo>
                  <a:lnTo>
                    <a:pt x="39" y="7"/>
                  </a:lnTo>
                  <a:lnTo>
                    <a:pt x="71" y="7"/>
                  </a:lnTo>
                  <a:lnTo>
                    <a:pt x="74" y="9"/>
                  </a:lnTo>
                  <a:lnTo>
                    <a:pt x="74" y="17"/>
                  </a:lnTo>
                  <a:lnTo>
                    <a:pt x="83" y="17"/>
                  </a:lnTo>
                  <a:lnTo>
                    <a:pt x="83" y="9"/>
                  </a:lnTo>
                  <a:lnTo>
                    <a:pt x="76" y="9"/>
                  </a:lnTo>
                  <a:lnTo>
                    <a:pt x="74" y="7"/>
                  </a:lnTo>
                  <a:lnTo>
                    <a:pt x="74" y="0"/>
                  </a:lnTo>
                  <a:lnTo>
                    <a:pt x="37" y="0"/>
                  </a:lnTo>
                  <a:lnTo>
                    <a:pt x="37" y="7"/>
                  </a:lnTo>
                  <a:lnTo>
                    <a:pt x="34" y="9"/>
                  </a:lnTo>
                  <a:lnTo>
                    <a:pt x="30" y="9"/>
                  </a:lnTo>
                  <a:lnTo>
                    <a:pt x="27" y="7"/>
                  </a:lnTo>
                  <a:lnTo>
                    <a:pt x="27" y="0"/>
                  </a:lnTo>
                  <a:lnTo>
                    <a:pt x="0" y="0"/>
                  </a:lnTo>
                  <a:lnTo>
                    <a:pt x="0" y="7"/>
                  </a:lnTo>
                  <a:lnTo>
                    <a:pt x="17" y="7"/>
                  </a:lnTo>
                  <a:lnTo>
                    <a:pt x="17" y="9"/>
                  </a:lnTo>
                  <a:lnTo>
                    <a:pt x="17" y="71"/>
                  </a:lnTo>
                  <a:lnTo>
                    <a:pt x="17" y="73"/>
                  </a:lnTo>
                  <a:lnTo>
                    <a:pt x="0" y="73"/>
                  </a:lnTo>
                  <a:lnTo>
                    <a:pt x="0" y="81"/>
                  </a:lnTo>
                  <a:close/>
                </a:path>
              </a:pathLst>
            </a:custGeom>
            <a:solidFill>
              <a:srgbClr val="000000"/>
            </a:solidFill>
            <a:ln w="0">
              <a:solidFill>
                <a:schemeClr val="accent2"/>
              </a:solidFill>
              <a:round/>
              <a:headEnd/>
              <a:tailEnd/>
            </a:ln>
          </p:spPr>
          <p:txBody>
            <a:bodyPr/>
            <a:lstStyle/>
            <a:p>
              <a:endParaRPr lang="en-CA"/>
            </a:p>
          </p:txBody>
        </p:sp>
        <p:sp>
          <p:nvSpPr>
            <p:cNvPr id="5291" name="Freeform 33"/>
            <p:cNvSpPr>
              <a:spLocks noEditPoints="1"/>
            </p:cNvSpPr>
            <p:nvPr/>
          </p:nvSpPr>
          <p:spPr bwMode="auto">
            <a:xfrm>
              <a:off x="3880" y="2352"/>
              <a:ext cx="81" cy="118"/>
            </a:xfrm>
            <a:custGeom>
              <a:avLst/>
              <a:gdLst>
                <a:gd name="T0" fmla="*/ 17 w 81"/>
                <a:gd name="T1" fmla="*/ 118 h 118"/>
                <a:gd name="T2" fmla="*/ 54 w 81"/>
                <a:gd name="T3" fmla="*/ 118 h 118"/>
                <a:gd name="T4" fmla="*/ 54 w 81"/>
                <a:gd name="T5" fmla="*/ 110 h 118"/>
                <a:gd name="T6" fmla="*/ 56 w 81"/>
                <a:gd name="T7" fmla="*/ 108 h 118"/>
                <a:gd name="T8" fmla="*/ 61 w 81"/>
                <a:gd name="T9" fmla="*/ 108 h 118"/>
                <a:gd name="T10" fmla="*/ 64 w 81"/>
                <a:gd name="T11" fmla="*/ 110 h 118"/>
                <a:gd name="T12" fmla="*/ 64 w 81"/>
                <a:gd name="T13" fmla="*/ 118 h 118"/>
                <a:gd name="T14" fmla="*/ 81 w 81"/>
                <a:gd name="T15" fmla="*/ 118 h 118"/>
                <a:gd name="T16" fmla="*/ 81 w 81"/>
                <a:gd name="T17" fmla="*/ 110 h 118"/>
                <a:gd name="T18" fmla="*/ 73 w 81"/>
                <a:gd name="T19" fmla="*/ 110 h 118"/>
                <a:gd name="T20" fmla="*/ 73 w 81"/>
                <a:gd name="T21" fmla="*/ 108 h 118"/>
                <a:gd name="T22" fmla="*/ 73 w 81"/>
                <a:gd name="T23" fmla="*/ 0 h 118"/>
                <a:gd name="T24" fmla="*/ 54 w 81"/>
                <a:gd name="T25" fmla="*/ 0 h 118"/>
                <a:gd name="T26" fmla="*/ 54 w 81"/>
                <a:gd name="T27" fmla="*/ 7 h 118"/>
                <a:gd name="T28" fmla="*/ 61 w 81"/>
                <a:gd name="T29" fmla="*/ 7 h 118"/>
                <a:gd name="T30" fmla="*/ 64 w 81"/>
                <a:gd name="T31" fmla="*/ 10 h 118"/>
                <a:gd name="T32" fmla="*/ 64 w 81"/>
                <a:gd name="T33" fmla="*/ 44 h 118"/>
                <a:gd name="T34" fmla="*/ 61 w 81"/>
                <a:gd name="T35" fmla="*/ 46 h 118"/>
                <a:gd name="T36" fmla="*/ 56 w 81"/>
                <a:gd name="T37" fmla="*/ 46 h 118"/>
                <a:gd name="T38" fmla="*/ 54 w 81"/>
                <a:gd name="T39" fmla="*/ 44 h 118"/>
                <a:gd name="T40" fmla="*/ 54 w 81"/>
                <a:gd name="T41" fmla="*/ 37 h 118"/>
                <a:gd name="T42" fmla="*/ 17 w 81"/>
                <a:gd name="T43" fmla="*/ 37 h 118"/>
                <a:gd name="T44" fmla="*/ 17 w 81"/>
                <a:gd name="T45" fmla="*/ 44 h 118"/>
                <a:gd name="T46" fmla="*/ 15 w 81"/>
                <a:gd name="T47" fmla="*/ 46 h 118"/>
                <a:gd name="T48" fmla="*/ 7 w 81"/>
                <a:gd name="T49" fmla="*/ 46 h 118"/>
                <a:gd name="T50" fmla="*/ 7 w 81"/>
                <a:gd name="T51" fmla="*/ 54 h 118"/>
                <a:gd name="T52" fmla="*/ 7 w 81"/>
                <a:gd name="T53" fmla="*/ 56 h 118"/>
                <a:gd name="T54" fmla="*/ 0 w 81"/>
                <a:gd name="T55" fmla="*/ 56 h 118"/>
                <a:gd name="T56" fmla="*/ 0 w 81"/>
                <a:gd name="T57" fmla="*/ 100 h 118"/>
                <a:gd name="T58" fmla="*/ 7 w 81"/>
                <a:gd name="T59" fmla="*/ 100 h 118"/>
                <a:gd name="T60" fmla="*/ 7 w 81"/>
                <a:gd name="T61" fmla="*/ 100 h 118"/>
                <a:gd name="T62" fmla="*/ 7 w 81"/>
                <a:gd name="T63" fmla="*/ 108 h 118"/>
                <a:gd name="T64" fmla="*/ 15 w 81"/>
                <a:gd name="T65" fmla="*/ 108 h 118"/>
                <a:gd name="T66" fmla="*/ 17 w 81"/>
                <a:gd name="T67" fmla="*/ 110 h 118"/>
                <a:gd name="T68" fmla="*/ 17 w 81"/>
                <a:gd name="T69" fmla="*/ 118 h 118"/>
                <a:gd name="T70" fmla="*/ 17 w 81"/>
                <a:gd name="T71" fmla="*/ 108 h 118"/>
                <a:gd name="T72" fmla="*/ 17 w 81"/>
                <a:gd name="T73" fmla="*/ 100 h 118"/>
                <a:gd name="T74" fmla="*/ 10 w 81"/>
                <a:gd name="T75" fmla="*/ 100 h 118"/>
                <a:gd name="T76" fmla="*/ 7 w 81"/>
                <a:gd name="T77" fmla="*/ 100 h 118"/>
                <a:gd name="T78" fmla="*/ 7 w 81"/>
                <a:gd name="T79" fmla="*/ 56 h 118"/>
                <a:gd name="T80" fmla="*/ 10 w 81"/>
                <a:gd name="T81" fmla="*/ 54 h 118"/>
                <a:gd name="T82" fmla="*/ 17 w 81"/>
                <a:gd name="T83" fmla="*/ 54 h 118"/>
                <a:gd name="T84" fmla="*/ 17 w 81"/>
                <a:gd name="T85" fmla="*/ 46 h 118"/>
                <a:gd name="T86" fmla="*/ 19 w 81"/>
                <a:gd name="T87" fmla="*/ 44 h 118"/>
                <a:gd name="T88" fmla="*/ 51 w 81"/>
                <a:gd name="T89" fmla="*/ 44 h 118"/>
                <a:gd name="T90" fmla="*/ 54 w 81"/>
                <a:gd name="T91" fmla="*/ 46 h 118"/>
                <a:gd name="T92" fmla="*/ 54 w 81"/>
                <a:gd name="T93" fmla="*/ 54 h 118"/>
                <a:gd name="T94" fmla="*/ 61 w 81"/>
                <a:gd name="T95" fmla="*/ 54 h 118"/>
                <a:gd name="T96" fmla="*/ 64 w 81"/>
                <a:gd name="T97" fmla="*/ 56 h 118"/>
                <a:gd name="T98" fmla="*/ 64 w 81"/>
                <a:gd name="T99" fmla="*/ 100 h 118"/>
                <a:gd name="T100" fmla="*/ 61 w 81"/>
                <a:gd name="T101" fmla="*/ 100 h 118"/>
                <a:gd name="T102" fmla="*/ 54 w 81"/>
                <a:gd name="T103" fmla="*/ 100 h 118"/>
                <a:gd name="T104" fmla="*/ 54 w 81"/>
                <a:gd name="T105" fmla="*/ 108 h 118"/>
                <a:gd name="T106" fmla="*/ 51 w 81"/>
                <a:gd name="T107" fmla="*/ 110 h 118"/>
                <a:gd name="T108" fmla="*/ 19 w 81"/>
                <a:gd name="T109" fmla="*/ 110 h 118"/>
                <a:gd name="T110" fmla="*/ 17 w 81"/>
                <a:gd name="T111" fmla="*/ 108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
                <a:gd name="T169" fmla="*/ 0 h 118"/>
                <a:gd name="T170" fmla="*/ 81 w 81"/>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 h="118">
                  <a:moveTo>
                    <a:pt x="17" y="118"/>
                  </a:moveTo>
                  <a:lnTo>
                    <a:pt x="54" y="118"/>
                  </a:lnTo>
                  <a:lnTo>
                    <a:pt x="54" y="110"/>
                  </a:lnTo>
                  <a:lnTo>
                    <a:pt x="56" y="108"/>
                  </a:lnTo>
                  <a:lnTo>
                    <a:pt x="61" y="108"/>
                  </a:lnTo>
                  <a:lnTo>
                    <a:pt x="64" y="110"/>
                  </a:lnTo>
                  <a:lnTo>
                    <a:pt x="64" y="118"/>
                  </a:lnTo>
                  <a:lnTo>
                    <a:pt x="81" y="118"/>
                  </a:lnTo>
                  <a:lnTo>
                    <a:pt x="81" y="110"/>
                  </a:lnTo>
                  <a:lnTo>
                    <a:pt x="73" y="110"/>
                  </a:lnTo>
                  <a:lnTo>
                    <a:pt x="73" y="108"/>
                  </a:lnTo>
                  <a:lnTo>
                    <a:pt x="73" y="0"/>
                  </a:lnTo>
                  <a:lnTo>
                    <a:pt x="54" y="0"/>
                  </a:lnTo>
                  <a:lnTo>
                    <a:pt x="54" y="7"/>
                  </a:lnTo>
                  <a:lnTo>
                    <a:pt x="61" y="7"/>
                  </a:lnTo>
                  <a:lnTo>
                    <a:pt x="64" y="10"/>
                  </a:lnTo>
                  <a:lnTo>
                    <a:pt x="64" y="44"/>
                  </a:lnTo>
                  <a:lnTo>
                    <a:pt x="61" y="46"/>
                  </a:lnTo>
                  <a:lnTo>
                    <a:pt x="56" y="46"/>
                  </a:lnTo>
                  <a:lnTo>
                    <a:pt x="54" y="44"/>
                  </a:lnTo>
                  <a:lnTo>
                    <a:pt x="54" y="37"/>
                  </a:lnTo>
                  <a:lnTo>
                    <a:pt x="17" y="37"/>
                  </a:lnTo>
                  <a:lnTo>
                    <a:pt x="17" y="44"/>
                  </a:lnTo>
                  <a:lnTo>
                    <a:pt x="15" y="46"/>
                  </a:lnTo>
                  <a:lnTo>
                    <a:pt x="7" y="46"/>
                  </a:lnTo>
                  <a:lnTo>
                    <a:pt x="7" y="54"/>
                  </a:lnTo>
                  <a:lnTo>
                    <a:pt x="7" y="56"/>
                  </a:lnTo>
                  <a:lnTo>
                    <a:pt x="0" y="56"/>
                  </a:lnTo>
                  <a:lnTo>
                    <a:pt x="0" y="100"/>
                  </a:lnTo>
                  <a:lnTo>
                    <a:pt x="7" y="100"/>
                  </a:lnTo>
                  <a:lnTo>
                    <a:pt x="7" y="108"/>
                  </a:lnTo>
                  <a:lnTo>
                    <a:pt x="15" y="108"/>
                  </a:lnTo>
                  <a:lnTo>
                    <a:pt x="17" y="110"/>
                  </a:lnTo>
                  <a:lnTo>
                    <a:pt x="17" y="118"/>
                  </a:lnTo>
                  <a:close/>
                  <a:moveTo>
                    <a:pt x="17" y="108"/>
                  </a:moveTo>
                  <a:lnTo>
                    <a:pt x="17" y="100"/>
                  </a:lnTo>
                  <a:lnTo>
                    <a:pt x="10" y="100"/>
                  </a:lnTo>
                  <a:lnTo>
                    <a:pt x="7" y="100"/>
                  </a:lnTo>
                  <a:lnTo>
                    <a:pt x="7" y="56"/>
                  </a:lnTo>
                  <a:lnTo>
                    <a:pt x="10" y="54"/>
                  </a:lnTo>
                  <a:lnTo>
                    <a:pt x="17" y="54"/>
                  </a:lnTo>
                  <a:lnTo>
                    <a:pt x="17" y="46"/>
                  </a:lnTo>
                  <a:lnTo>
                    <a:pt x="19" y="44"/>
                  </a:lnTo>
                  <a:lnTo>
                    <a:pt x="51" y="44"/>
                  </a:lnTo>
                  <a:lnTo>
                    <a:pt x="54" y="46"/>
                  </a:lnTo>
                  <a:lnTo>
                    <a:pt x="54" y="54"/>
                  </a:lnTo>
                  <a:lnTo>
                    <a:pt x="61" y="54"/>
                  </a:lnTo>
                  <a:lnTo>
                    <a:pt x="64" y="56"/>
                  </a:lnTo>
                  <a:lnTo>
                    <a:pt x="64" y="100"/>
                  </a:lnTo>
                  <a:lnTo>
                    <a:pt x="61" y="100"/>
                  </a:lnTo>
                  <a:lnTo>
                    <a:pt x="54" y="100"/>
                  </a:lnTo>
                  <a:lnTo>
                    <a:pt x="54" y="108"/>
                  </a:lnTo>
                  <a:lnTo>
                    <a:pt x="51" y="110"/>
                  </a:lnTo>
                  <a:lnTo>
                    <a:pt x="19" y="110"/>
                  </a:lnTo>
                  <a:lnTo>
                    <a:pt x="17" y="108"/>
                  </a:lnTo>
                  <a:close/>
                </a:path>
              </a:pathLst>
            </a:custGeom>
            <a:solidFill>
              <a:srgbClr val="000000"/>
            </a:solidFill>
            <a:ln w="0">
              <a:solidFill>
                <a:schemeClr val="accent2"/>
              </a:solidFill>
              <a:round/>
              <a:headEnd/>
              <a:tailEnd/>
            </a:ln>
          </p:spPr>
          <p:txBody>
            <a:bodyPr/>
            <a:lstStyle/>
            <a:p>
              <a:endParaRPr lang="en-CA"/>
            </a:p>
          </p:txBody>
        </p:sp>
        <p:sp>
          <p:nvSpPr>
            <p:cNvPr id="5292" name="Freeform 34"/>
            <p:cNvSpPr>
              <a:spLocks/>
            </p:cNvSpPr>
            <p:nvPr/>
          </p:nvSpPr>
          <p:spPr bwMode="auto">
            <a:xfrm>
              <a:off x="1417" y="2124"/>
              <a:ext cx="2032" cy="424"/>
            </a:xfrm>
            <a:custGeom>
              <a:avLst/>
              <a:gdLst>
                <a:gd name="T0" fmla="*/ 0 w 2032"/>
                <a:gd name="T1" fmla="*/ 255 h 424"/>
                <a:gd name="T2" fmla="*/ 12 w 2032"/>
                <a:gd name="T3" fmla="*/ 257 h 424"/>
                <a:gd name="T4" fmla="*/ 51 w 2032"/>
                <a:gd name="T5" fmla="*/ 257 h 424"/>
                <a:gd name="T6" fmla="*/ 137 w 2032"/>
                <a:gd name="T7" fmla="*/ 262 h 424"/>
                <a:gd name="T8" fmla="*/ 265 w 2032"/>
                <a:gd name="T9" fmla="*/ 272 h 424"/>
                <a:gd name="T10" fmla="*/ 397 w 2032"/>
                <a:gd name="T11" fmla="*/ 299 h 424"/>
                <a:gd name="T12" fmla="*/ 497 w 2032"/>
                <a:gd name="T13" fmla="*/ 343 h 424"/>
                <a:gd name="T14" fmla="*/ 561 w 2032"/>
                <a:gd name="T15" fmla="*/ 390 h 424"/>
                <a:gd name="T16" fmla="*/ 603 w 2032"/>
                <a:gd name="T17" fmla="*/ 422 h 424"/>
                <a:gd name="T18" fmla="*/ 632 w 2032"/>
                <a:gd name="T19" fmla="*/ 414 h 424"/>
                <a:gd name="T20" fmla="*/ 657 w 2032"/>
                <a:gd name="T21" fmla="*/ 360 h 424"/>
                <a:gd name="T22" fmla="*/ 684 w 2032"/>
                <a:gd name="T23" fmla="*/ 284 h 424"/>
                <a:gd name="T24" fmla="*/ 723 w 2032"/>
                <a:gd name="T25" fmla="*/ 208 h 424"/>
                <a:gd name="T26" fmla="*/ 779 w 2032"/>
                <a:gd name="T27" fmla="*/ 157 h 424"/>
                <a:gd name="T28" fmla="*/ 858 w 2032"/>
                <a:gd name="T29" fmla="*/ 149 h 424"/>
                <a:gd name="T30" fmla="*/ 948 w 2032"/>
                <a:gd name="T31" fmla="*/ 171 h 424"/>
                <a:gd name="T32" fmla="*/ 1034 w 2032"/>
                <a:gd name="T33" fmla="*/ 198 h 424"/>
                <a:gd name="T34" fmla="*/ 1103 w 2032"/>
                <a:gd name="T35" fmla="*/ 211 h 424"/>
                <a:gd name="T36" fmla="*/ 1144 w 2032"/>
                <a:gd name="T37" fmla="*/ 194 h 424"/>
                <a:gd name="T38" fmla="*/ 1166 w 2032"/>
                <a:gd name="T39" fmla="*/ 152 h 424"/>
                <a:gd name="T40" fmla="*/ 1181 w 2032"/>
                <a:gd name="T41" fmla="*/ 100 h 424"/>
                <a:gd name="T42" fmla="*/ 1196 w 2032"/>
                <a:gd name="T43" fmla="*/ 51 h 424"/>
                <a:gd name="T44" fmla="*/ 1238 w 2032"/>
                <a:gd name="T45" fmla="*/ 10 h 424"/>
                <a:gd name="T46" fmla="*/ 1289 w 2032"/>
                <a:gd name="T47" fmla="*/ 0 h 424"/>
                <a:gd name="T48" fmla="*/ 1333 w 2032"/>
                <a:gd name="T49" fmla="*/ 22 h 424"/>
                <a:gd name="T50" fmla="*/ 1363 w 2032"/>
                <a:gd name="T51" fmla="*/ 71 h 424"/>
                <a:gd name="T52" fmla="*/ 1389 w 2032"/>
                <a:gd name="T53" fmla="*/ 135 h 424"/>
                <a:gd name="T54" fmla="*/ 1436 w 2032"/>
                <a:gd name="T55" fmla="*/ 194 h 424"/>
                <a:gd name="T56" fmla="*/ 1517 w 2032"/>
                <a:gd name="T57" fmla="*/ 238 h 424"/>
                <a:gd name="T58" fmla="*/ 1617 w 2032"/>
                <a:gd name="T59" fmla="*/ 260 h 424"/>
                <a:gd name="T60" fmla="*/ 1715 w 2032"/>
                <a:gd name="T61" fmla="*/ 257 h 424"/>
                <a:gd name="T62" fmla="*/ 1811 w 2032"/>
                <a:gd name="T63" fmla="*/ 230 h 424"/>
                <a:gd name="T64" fmla="*/ 1882 w 2032"/>
                <a:gd name="T65" fmla="*/ 189 h 424"/>
                <a:gd name="T66" fmla="*/ 1943 w 2032"/>
                <a:gd name="T67" fmla="*/ 157 h 424"/>
                <a:gd name="T68" fmla="*/ 1995 w 2032"/>
                <a:gd name="T69" fmla="*/ 147 h 424"/>
                <a:gd name="T70" fmla="*/ 2022 w 2032"/>
                <a:gd name="T71" fmla="*/ 147 h 424"/>
                <a:gd name="T72" fmla="*/ 2029 w 2032"/>
                <a:gd name="T73" fmla="*/ 147 h 424"/>
                <a:gd name="T74" fmla="*/ 2032 w 2032"/>
                <a:gd name="T75" fmla="*/ 147 h 4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2"/>
                <a:gd name="T115" fmla="*/ 0 h 424"/>
                <a:gd name="T116" fmla="*/ 2032 w 2032"/>
                <a:gd name="T117" fmla="*/ 424 h 4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2" h="424">
                  <a:moveTo>
                    <a:pt x="0" y="255"/>
                  </a:moveTo>
                  <a:lnTo>
                    <a:pt x="0" y="255"/>
                  </a:lnTo>
                  <a:lnTo>
                    <a:pt x="5" y="255"/>
                  </a:lnTo>
                  <a:lnTo>
                    <a:pt x="12" y="257"/>
                  </a:lnTo>
                  <a:lnTo>
                    <a:pt x="27" y="257"/>
                  </a:lnTo>
                  <a:lnTo>
                    <a:pt x="51" y="257"/>
                  </a:lnTo>
                  <a:lnTo>
                    <a:pt x="88" y="260"/>
                  </a:lnTo>
                  <a:lnTo>
                    <a:pt x="137" y="262"/>
                  </a:lnTo>
                  <a:lnTo>
                    <a:pt x="198" y="267"/>
                  </a:lnTo>
                  <a:lnTo>
                    <a:pt x="265" y="272"/>
                  </a:lnTo>
                  <a:lnTo>
                    <a:pt x="333" y="284"/>
                  </a:lnTo>
                  <a:lnTo>
                    <a:pt x="397" y="299"/>
                  </a:lnTo>
                  <a:lnTo>
                    <a:pt x="456" y="319"/>
                  </a:lnTo>
                  <a:lnTo>
                    <a:pt x="497" y="343"/>
                  </a:lnTo>
                  <a:lnTo>
                    <a:pt x="532" y="368"/>
                  </a:lnTo>
                  <a:lnTo>
                    <a:pt x="561" y="390"/>
                  </a:lnTo>
                  <a:lnTo>
                    <a:pt x="583" y="409"/>
                  </a:lnTo>
                  <a:lnTo>
                    <a:pt x="603" y="422"/>
                  </a:lnTo>
                  <a:lnTo>
                    <a:pt x="620" y="424"/>
                  </a:lnTo>
                  <a:lnTo>
                    <a:pt x="632" y="414"/>
                  </a:lnTo>
                  <a:lnTo>
                    <a:pt x="644" y="392"/>
                  </a:lnTo>
                  <a:lnTo>
                    <a:pt x="657" y="360"/>
                  </a:lnTo>
                  <a:lnTo>
                    <a:pt x="669" y="323"/>
                  </a:lnTo>
                  <a:lnTo>
                    <a:pt x="684" y="284"/>
                  </a:lnTo>
                  <a:lnTo>
                    <a:pt x="701" y="245"/>
                  </a:lnTo>
                  <a:lnTo>
                    <a:pt x="723" y="208"/>
                  </a:lnTo>
                  <a:lnTo>
                    <a:pt x="747" y="176"/>
                  </a:lnTo>
                  <a:lnTo>
                    <a:pt x="779" y="157"/>
                  </a:lnTo>
                  <a:lnTo>
                    <a:pt x="816" y="147"/>
                  </a:lnTo>
                  <a:lnTo>
                    <a:pt x="858" y="149"/>
                  </a:lnTo>
                  <a:lnTo>
                    <a:pt x="902" y="157"/>
                  </a:lnTo>
                  <a:lnTo>
                    <a:pt x="948" y="171"/>
                  </a:lnTo>
                  <a:lnTo>
                    <a:pt x="992" y="186"/>
                  </a:lnTo>
                  <a:lnTo>
                    <a:pt x="1034" y="198"/>
                  </a:lnTo>
                  <a:lnTo>
                    <a:pt x="1071" y="208"/>
                  </a:lnTo>
                  <a:lnTo>
                    <a:pt x="1103" y="211"/>
                  </a:lnTo>
                  <a:lnTo>
                    <a:pt x="1127" y="206"/>
                  </a:lnTo>
                  <a:lnTo>
                    <a:pt x="1144" y="194"/>
                  </a:lnTo>
                  <a:lnTo>
                    <a:pt x="1157" y="174"/>
                  </a:lnTo>
                  <a:lnTo>
                    <a:pt x="1166" y="152"/>
                  </a:lnTo>
                  <a:lnTo>
                    <a:pt x="1174" y="125"/>
                  </a:lnTo>
                  <a:lnTo>
                    <a:pt x="1181" y="100"/>
                  </a:lnTo>
                  <a:lnTo>
                    <a:pt x="1186" y="73"/>
                  </a:lnTo>
                  <a:lnTo>
                    <a:pt x="1196" y="51"/>
                  </a:lnTo>
                  <a:lnTo>
                    <a:pt x="1215" y="27"/>
                  </a:lnTo>
                  <a:lnTo>
                    <a:pt x="1238" y="10"/>
                  </a:lnTo>
                  <a:lnTo>
                    <a:pt x="1262" y="2"/>
                  </a:lnTo>
                  <a:lnTo>
                    <a:pt x="1289" y="0"/>
                  </a:lnTo>
                  <a:lnTo>
                    <a:pt x="1314" y="7"/>
                  </a:lnTo>
                  <a:lnTo>
                    <a:pt x="1333" y="22"/>
                  </a:lnTo>
                  <a:lnTo>
                    <a:pt x="1350" y="44"/>
                  </a:lnTo>
                  <a:lnTo>
                    <a:pt x="1363" y="71"/>
                  </a:lnTo>
                  <a:lnTo>
                    <a:pt x="1375" y="103"/>
                  </a:lnTo>
                  <a:lnTo>
                    <a:pt x="1389" y="135"/>
                  </a:lnTo>
                  <a:lnTo>
                    <a:pt x="1409" y="167"/>
                  </a:lnTo>
                  <a:lnTo>
                    <a:pt x="1436" y="194"/>
                  </a:lnTo>
                  <a:lnTo>
                    <a:pt x="1473" y="218"/>
                  </a:lnTo>
                  <a:lnTo>
                    <a:pt x="1517" y="238"/>
                  </a:lnTo>
                  <a:lnTo>
                    <a:pt x="1566" y="252"/>
                  </a:lnTo>
                  <a:lnTo>
                    <a:pt x="1617" y="260"/>
                  </a:lnTo>
                  <a:lnTo>
                    <a:pt x="1669" y="262"/>
                  </a:lnTo>
                  <a:lnTo>
                    <a:pt x="1715" y="257"/>
                  </a:lnTo>
                  <a:lnTo>
                    <a:pt x="1767" y="247"/>
                  </a:lnTo>
                  <a:lnTo>
                    <a:pt x="1811" y="230"/>
                  </a:lnTo>
                  <a:lnTo>
                    <a:pt x="1848" y="208"/>
                  </a:lnTo>
                  <a:lnTo>
                    <a:pt x="1882" y="189"/>
                  </a:lnTo>
                  <a:lnTo>
                    <a:pt x="1911" y="171"/>
                  </a:lnTo>
                  <a:lnTo>
                    <a:pt x="1943" y="157"/>
                  </a:lnTo>
                  <a:lnTo>
                    <a:pt x="1973" y="149"/>
                  </a:lnTo>
                  <a:lnTo>
                    <a:pt x="1995" y="147"/>
                  </a:lnTo>
                  <a:lnTo>
                    <a:pt x="2012" y="147"/>
                  </a:lnTo>
                  <a:lnTo>
                    <a:pt x="2022" y="147"/>
                  </a:lnTo>
                  <a:lnTo>
                    <a:pt x="2027" y="147"/>
                  </a:lnTo>
                  <a:lnTo>
                    <a:pt x="2029" y="147"/>
                  </a:lnTo>
                  <a:lnTo>
                    <a:pt x="2032" y="147"/>
                  </a:lnTo>
                </a:path>
              </a:pathLst>
            </a:custGeom>
            <a:noFill/>
            <a:ln w="23813">
              <a:solidFill>
                <a:schemeClr val="accent2"/>
              </a:solidFill>
              <a:round/>
              <a:headEnd/>
              <a:tailEnd/>
            </a:ln>
          </p:spPr>
          <p:txBody>
            <a:bodyPr/>
            <a:lstStyle/>
            <a:p>
              <a:endParaRPr lang="en-CA"/>
            </a:p>
          </p:txBody>
        </p:sp>
        <p:sp>
          <p:nvSpPr>
            <p:cNvPr id="5293" name="Freeform 35"/>
            <p:cNvSpPr>
              <a:spLocks/>
            </p:cNvSpPr>
            <p:nvPr/>
          </p:nvSpPr>
          <p:spPr bwMode="auto">
            <a:xfrm>
              <a:off x="1424" y="2401"/>
              <a:ext cx="2025" cy="434"/>
            </a:xfrm>
            <a:custGeom>
              <a:avLst/>
              <a:gdLst>
                <a:gd name="T0" fmla="*/ 0 w 2025"/>
                <a:gd name="T1" fmla="*/ 103 h 434"/>
                <a:gd name="T2" fmla="*/ 5 w 2025"/>
                <a:gd name="T3" fmla="*/ 103 h 434"/>
                <a:gd name="T4" fmla="*/ 15 w 2025"/>
                <a:gd name="T5" fmla="*/ 103 h 434"/>
                <a:gd name="T6" fmla="*/ 37 w 2025"/>
                <a:gd name="T7" fmla="*/ 100 h 434"/>
                <a:gd name="T8" fmla="*/ 111 w 2025"/>
                <a:gd name="T9" fmla="*/ 96 h 434"/>
                <a:gd name="T10" fmla="*/ 201 w 2025"/>
                <a:gd name="T11" fmla="*/ 120 h 434"/>
                <a:gd name="T12" fmla="*/ 285 w 2025"/>
                <a:gd name="T13" fmla="*/ 194 h 434"/>
                <a:gd name="T14" fmla="*/ 361 w 2025"/>
                <a:gd name="T15" fmla="*/ 282 h 434"/>
                <a:gd name="T16" fmla="*/ 459 w 2025"/>
                <a:gd name="T17" fmla="*/ 370 h 434"/>
                <a:gd name="T18" fmla="*/ 542 w 2025"/>
                <a:gd name="T19" fmla="*/ 417 h 434"/>
                <a:gd name="T20" fmla="*/ 606 w 2025"/>
                <a:gd name="T21" fmla="*/ 434 h 434"/>
                <a:gd name="T22" fmla="*/ 660 w 2025"/>
                <a:gd name="T23" fmla="*/ 422 h 434"/>
                <a:gd name="T24" fmla="*/ 699 w 2025"/>
                <a:gd name="T25" fmla="*/ 375 h 434"/>
                <a:gd name="T26" fmla="*/ 728 w 2025"/>
                <a:gd name="T27" fmla="*/ 301 h 434"/>
                <a:gd name="T28" fmla="*/ 762 w 2025"/>
                <a:gd name="T29" fmla="*/ 221 h 434"/>
                <a:gd name="T30" fmla="*/ 816 w 2025"/>
                <a:gd name="T31" fmla="*/ 147 h 434"/>
                <a:gd name="T32" fmla="*/ 897 w 2025"/>
                <a:gd name="T33" fmla="*/ 98 h 434"/>
                <a:gd name="T34" fmla="*/ 993 w 2025"/>
                <a:gd name="T35" fmla="*/ 71 h 434"/>
                <a:gd name="T36" fmla="*/ 1091 w 2025"/>
                <a:gd name="T37" fmla="*/ 54 h 434"/>
                <a:gd name="T38" fmla="*/ 1199 w 2025"/>
                <a:gd name="T39" fmla="*/ 37 h 434"/>
                <a:gd name="T40" fmla="*/ 1289 w 2025"/>
                <a:gd name="T41" fmla="*/ 34 h 434"/>
                <a:gd name="T42" fmla="*/ 1351 w 2025"/>
                <a:gd name="T43" fmla="*/ 71 h 434"/>
                <a:gd name="T44" fmla="*/ 1395 w 2025"/>
                <a:gd name="T45" fmla="*/ 118 h 434"/>
                <a:gd name="T46" fmla="*/ 1434 w 2025"/>
                <a:gd name="T47" fmla="*/ 152 h 434"/>
                <a:gd name="T48" fmla="*/ 1466 w 2025"/>
                <a:gd name="T49" fmla="*/ 142 h 434"/>
                <a:gd name="T50" fmla="*/ 1493 w 2025"/>
                <a:gd name="T51" fmla="*/ 103 h 434"/>
                <a:gd name="T52" fmla="*/ 1522 w 2025"/>
                <a:gd name="T53" fmla="*/ 64 h 434"/>
                <a:gd name="T54" fmla="*/ 1561 w 2025"/>
                <a:gd name="T55" fmla="*/ 54 h 434"/>
                <a:gd name="T56" fmla="*/ 1613 w 2025"/>
                <a:gd name="T57" fmla="*/ 91 h 434"/>
                <a:gd name="T58" fmla="*/ 1672 w 2025"/>
                <a:gd name="T59" fmla="*/ 154 h 434"/>
                <a:gd name="T60" fmla="*/ 1728 w 2025"/>
                <a:gd name="T61" fmla="*/ 206 h 434"/>
                <a:gd name="T62" fmla="*/ 1777 w 2025"/>
                <a:gd name="T63" fmla="*/ 211 h 434"/>
                <a:gd name="T64" fmla="*/ 1814 w 2025"/>
                <a:gd name="T65" fmla="*/ 169 h 434"/>
                <a:gd name="T66" fmla="*/ 1848 w 2025"/>
                <a:gd name="T67" fmla="*/ 105 h 434"/>
                <a:gd name="T68" fmla="*/ 1880 w 2025"/>
                <a:gd name="T69" fmla="*/ 44 h 434"/>
                <a:gd name="T70" fmla="*/ 1931 w 2025"/>
                <a:gd name="T71" fmla="*/ 5 h 434"/>
                <a:gd name="T72" fmla="*/ 1980 w 2025"/>
                <a:gd name="T73" fmla="*/ 2 h 434"/>
                <a:gd name="T74" fmla="*/ 2007 w 2025"/>
                <a:gd name="T75" fmla="*/ 7 h 434"/>
                <a:gd name="T76" fmla="*/ 2020 w 2025"/>
                <a:gd name="T77" fmla="*/ 10 h 434"/>
                <a:gd name="T78" fmla="*/ 2025 w 2025"/>
                <a:gd name="T79" fmla="*/ 10 h 434"/>
                <a:gd name="T80" fmla="*/ 2025 w 2025"/>
                <a:gd name="T81" fmla="*/ 10 h 4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5"/>
                <a:gd name="T124" fmla="*/ 0 h 434"/>
                <a:gd name="T125" fmla="*/ 2025 w 2025"/>
                <a:gd name="T126" fmla="*/ 434 h 4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5" h="434">
                  <a:moveTo>
                    <a:pt x="0" y="103"/>
                  </a:moveTo>
                  <a:lnTo>
                    <a:pt x="0" y="103"/>
                  </a:lnTo>
                  <a:lnTo>
                    <a:pt x="3" y="103"/>
                  </a:lnTo>
                  <a:lnTo>
                    <a:pt x="5" y="103"/>
                  </a:lnTo>
                  <a:lnTo>
                    <a:pt x="8" y="103"/>
                  </a:lnTo>
                  <a:lnTo>
                    <a:pt x="15" y="103"/>
                  </a:lnTo>
                  <a:lnTo>
                    <a:pt x="22" y="100"/>
                  </a:lnTo>
                  <a:lnTo>
                    <a:pt x="37" y="100"/>
                  </a:lnTo>
                  <a:lnTo>
                    <a:pt x="69" y="98"/>
                  </a:lnTo>
                  <a:lnTo>
                    <a:pt x="111" y="96"/>
                  </a:lnTo>
                  <a:lnTo>
                    <a:pt x="155" y="103"/>
                  </a:lnTo>
                  <a:lnTo>
                    <a:pt x="201" y="120"/>
                  </a:lnTo>
                  <a:lnTo>
                    <a:pt x="245" y="152"/>
                  </a:lnTo>
                  <a:lnTo>
                    <a:pt x="285" y="194"/>
                  </a:lnTo>
                  <a:lnTo>
                    <a:pt x="324" y="238"/>
                  </a:lnTo>
                  <a:lnTo>
                    <a:pt x="361" y="282"/>
                  </a:lnTo>
                  <a:lnTo>
                    <a:pt x="407" y="331"/>
                  </a:lnTo>
                  <a:lnTo>
                    <a:pt x="459" y="370"/>
                  </a:lnTo>
                  <a:lnTo>
                    <a:pt x="512" y="402"/>
                  </a:lnTo>
                  <a:lnTo>
                    <a:pt x="542" y="417"/>
                  </a:lnTo>
                  <a:lnTo>
                    <a:pt x="574" y="426"/>
                  </a:lnTo>
                  <a:lnTo>
                    <a:pt x="606" y="434"/>
                  </a:lnTo>
                  <a:lnTo>
                    <a:pt x="633" y="431"/>
                  </a:lnTo>
                  <a:lnTo>
                    <a:pt x="660" y="422"/>
                  </a:lnTo>
                  <a:lnTo>
                    <a:pt x="684" y="402"/>
                  </a:lnTo>
                  <a:lnTo>
                    <a:pt x="699" y="375"/>
                  </a:lnTo>
                  <a:lnTo>
                    <a:pt x="713" y="341"/>
                  </a:lnTo>
                  <a:lnTo>
                    <a:pt x="728" y="301"/>
                  </a:lnTo>
                  <a:lnTo>
                    <a:pt x="745" y="260"/>
                  </a:lnTo>
                  <a:lnTo>
                    <a:pt x="762" y="221"/>
                  </a:lnTo>
                  <a:lnTo>
                    <a:pt x="787" y="181"/>
                  </a:lnTo>
                  <a:lnTo>
                    <a:pt x="816" y="147"/>
                  </a:lnTo>
                  <a:lnTo>
                    <a:pt x="853" y="120"/>
                  </a:lnTo>
                  <a:lnTo>
                    <a:pt x="897" y="98"/>
                  </a:lnTo>
                  <a:lnTo>
                    <a:pt x="944" y="83"/>
                  </a:lnTo>
                  <a:lnTo>
                    <a:pt x="993" y="71"/>
                  </a:lnTo>
                  <a:lnTo>
                    <a:pt x="1042" y="61"/>
                  </a:lnTo>
                  <a:lnTo>
                    <a:pt x="1091" y="54"/>
                  </a:lnTo>
                  <a:lnTo>
                    <a:pt x="1135" y="49"/>
                  </a:lnTo>
                  <a:lnTo>
                    <a:pt x="1199" y="37"/>
                  </a:lnTo>
                  <a:lnTo>
                    <a:pt x="1248" y="32"/>
                  </a:lnTo>
                  <a:lnTo>
                    <a:pt x="1289" y="34"/>
                  </a:lnTo>
                  <a:lnTo>
                    <a:pt x="1326" y="51"/>
                  </a:lnTo>
                  <a:lnTo>
                    <a:pt x="1351" y="71"/>
                  </a:lnTo>
                  <a:lnTo>
                    <a:pt x="1373" y="93"/>
                  </a:lnTo>
                  <a:lnTo>
                    <a:pt x="1395" y="118"/>
                  </a:lnTo>
                  <a:lnTo>
                    <a:pt x="1414" y="137"/>
                  </a:lnTo>
                  <a:lnTo>
                    <a:pt x="1434" y="152"/>
                  </a:lnTo>
                  <a:lnTo>
                    <a:pt x="1451" y="152"/>
                  </a:lnTo>
                  <a:lnTo>
                    <a:pt x="1466" y="142"/>
                  </a:lnTo>
                  <a:lnTo>
                    <a:pt x="1478" y="125"/>
                  </a:lnTo>
                  <a:lnTo>
                    <a:pt x="1493" y="103"/>
                  </a:lnTo>
                  <a:lnTo>
                    <a:pt x="1507" y="81"/>
                  </a:lnTo>
                  <a:lnTo>
                    <a:pt x="1522" y="64"/>
                  </a:lnTo>
                  <a:lnTo>
                    <a:pt x="1542" y="51"/>
                  </a:lnTo>
                  <a:lnTo>
                    <a:pt x="1561" y="54"/>
                  </a:lnTo>
                  <a:lnTo>
                    <a:pt x="1586" y="66"/>
                  </a:lnTo>
                  <a:lnTo>
                    <a:pt x="1613" y="91"/>
                  </a:lnTo>
                  <a:lnTo>
                    <a:pt x="1642" y="122"/>
                  </a:lnTo>
                  <a:lnTo>
                    <a:pt x="1672" y="154"/>
                  </a:lnTo>
                  <a:lnTo>
                    <a:pt x="1701" y="184"/>
                  </a:lnTo>
                  <a:lnTo>
                    <a:pt x="1728" y="206"/>
                  </a:lnTo>
                  <a:lnTo>
                    <a:pt x="1755" y="216"/>
                  </a:lnTo>
                  <a:lnTo>
                    <a:pt x="1777" y="211"/>
                  </a:lnTo>
                  <a:lnTo>
                    <a:pt x="1797" y="196"/>
                  </a:lnTo>
                  <a:lnTo>
                    <a:pt x="1814" y="169"/>
                  </a:lnTo>
                  <a:lnTo>
                    <a:pt x="1831" y="137"/>
                  </a:lnTo>
                  <a:lnTo>
                    <a:pt x="1848" y="105"/>
                  </a:lnTo>
                  <a:lnTo>
                    <a:pt x="1863" y="73"/>
                  </a:lnTo>
                  <a:lnTo>
                    <a:pt x="1880" y="44"/>
                  </a:lnTo>
                  <a:lnTo>
                    <a:pt x="1904" y="20"/>
                  </a:lnTo>
                  <a:lnTo>
                    <a:pt x="1931" y="5"/>
                  </a:lnTo>
                  <a:lnTo>
                    <a:pt x="1956" y="0"/>
                  </a:lnTo>
                  <a:lnTo>
                    <a:pt x="1980" y="2"/>
                  </a:lnTo>
                  <a:lnTo>
                    <a:pt x="1998" y="5"/>
                  </a:lnTo>
                  <a:lnTo>
                    <a:pt x="2007" y="7"/>
                  </a:lnTo>
                  <a:lnTo>
                    <a:pt x="2015" y="7"/>
                  </a:lnTo>
                  <a:lnTo>
                    <a:pt x="2020" y="10"/>
                  </a:lnTo>
                  <a:lnTo>
                    <a:pt x="2022" y="10"/>
                  </a:lnTo>
                  <a:lnTo>
                    <a:pt x="2025" y="10"/>
                  </a:lnTo>
                </a:path>
              </a:pathLst>
            </a:custGeom>
            <a:noFill/>
            <a:ln w="23813">
              <a:solidFill>
                <a:schemeClr val="accent2"/>
              </a:solidFill>
              <a:round/>
              <a:headEnd/>
              <a:tailEnd/>
            </a:ln>
          </p:spPr>
          <p:txBody>
            <a:bodyPr/>
            <a:lstStyle/>
            <a:p>
              <a:endParaRPr lang="en-CA"/>
            </a:p>
          </p:txBody>
        </p:sp>
        <p:sp>
          <p:nvSpPr>
            <p:cNvPr id="5294" name="Freeform 36"/>
            <p:cNvSpPr>
              <a:spLocks/>
            </p:cNvSpPr>
            <p:nvPr/>
          </p:nvSpPr>
          <p:spPr bwMode="auto">
            <a:xfrm>
              <a:off x="196" y="2416"/>
              <a:ext cx="52" cy="73"/>
            </a:xfrm>
            <a:custGeom>
              <a:avLst/>
              <a:gdLst>
                <a:gd name="T0" fmla="*/ 47 w 52"/>
                <a:gd name="T1" fmla="*/ 24 h 73"/>
                <a:gd name="T2" fmla="*/ 42 w 52"/>
                <a:gd name="T3" fmla="*/ 14 h 73"/>
                <a:gd name="T4" fmla="*/ 30 w 52"/>
                <a:gd name="T5" fmla="*/ 5 h 73"/>
                <a:gd name="T6" fmla="*/ 20 w 52"/>
                <a:gd name="T7" fmla="*/ 2 h 73"/>
                <a:gd name="T8" fmla="*/ 13 w 52"/>
                <a:gd name="T9" fmla="*/ 9 h 73"/>
                <a:gd name="T10" fmla="*/ 13 w 52"/>
                <a:gd name="T11" fmla="*/ 14 h 73"/>
                <a:gd name="T12" fmla="*/ 15 w 52"/>
                <a:gd name="T13" fmla="*/ 19 h 73"/>
                <a:gd name="T14" fmla="*/ 23 w 52"/>
                <a:gd name="T15" fmla="*/ 24 h 73"/>
                <a:gd name="T16" fmla="*/ 42 w 52"/>
                <a:gd name="T17" fmla="*/ 34 h 73"/>
                <a:gd name="T18" fmla="*/ 49 w 52"/>
                <a:gd name="T19" fmla="*/ 46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71 h 73"/>
                <a:gd name="T32" fmla="*/ 5 w 52"/>
                <a:gd name="T33" fmla="*/ 71 h 73"/>
                <a:gd name="T34" fmla="*/ 3 w 52"/>
                <a:gd name="T35" fmla="*/ 73 h 73"/>
                <a:gd name="T36" fmla="*/ 0 w 52"/>
                <a:gd name="T37" fmla="*/ 46 h 73"/>
                <a:gd name="T38" fmla="*/ 5 w 52"/>
                <a:gd name="T39" fmla="*/ 54 h 73"/>
                <a:gd name="T40" fmla="*/ 13 w 52"/>
                <a:gd name="T41" fmla="*/ 66 h 73"/>
                <a:gd name="T42" fmla="*/ 27 w 52"/>
                <a:gd name="T43" fmla="*/ 71 h 73"/>
                <a:gd name="T44" fmla="*/ 37 w 52"/>
                <a:gd name="T45" fmla="*/ 68 h 73"/>
                <a:gd name="T46" fmla="*/ 40 w 52"/>
                <a:gd name="T47" fmla="*/ 61 h 73"/>
                <a:gd name="T48" fmla="*/ 37 w 52"/>
                <a:gd name="T49" fmla="*/ 56 h 73"/>
                <a:gd name="T50" fmla="*/ 35 w 52"/>
                <a:gd name="T51" fmla="*/ 51 h 73"/>
                <a:gd name="T52" fmla="*/ 25 w 52"/>
                <a:gd name="T53" fmla="*/ 44 h 73"/>
                <a:gd name="T54" fmla="*/ 10 w 52"/>
                <a:gd name="T55" fmla="*/ 36 h 73"/>
                <a:gd name="T56" fmla="*/ 3 w 52"/>
                <a:gd name="T57" fmla="*/ 29 h 73"/>
                <a:gd name="T58" fmla="*/ 0 w 52"/>
                <a:gd name="T59" fmla="*/ 19 h 73"/>
                <a:gd name="T60" fmla="*/ 8 w 52"/>
                <a:gd name="T61" fmla="*/ 5 h 73"/>
                <a:gd name="T62" fmla="*/ 23 w 52"/>
                <a:gd name="T63" fmla="*/ 0 h 73"/>
                <a:gd name="T64" fmla="*/ 30 w 52"/>
                <a:gd name="T65" fmla="*/ 0 h 73"/>
                <a:gd name="T66" fmla="*/ 35 w 52"/>
                <a:gd name="T67" fmla="*/ 2 h 73"/>
                <a:gd name="T68" fmla="*/ 40 w 52"/>
                <a:gd name="T69" fmla="*/ 5 h 73"/>
                <a:gd name="T70" fmla="*/ 42 w 52"/>
                <a:gd name="T71" fmla="*/ 2 h 73"/>
                <a:gd name="T72" fmla="*/ 45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4"/>
                  </a:lnTo>
                  <a:lnTo>
                    <a:pt x="45" y="24"/>
                  </a:lnTo>
                  <a:lnTo>
                    <a:pt x="42" y="14"/>
                  </a:lnTo>
                  <a:lnTo>
                    <a:pt x="37" y="7"/>
                  </a:lnTo>
                  <a:lnTo>
                    <a:pt x="30" y="5"/>
                  </a:lnTo>
                  <a:lnTo>
                    <a:pt x="25" y="2"/>
                  </a:lnTo>
                  <a:lnTo>
                    <a:pt x="20" y="2"/>
                  </a:lnTo>
                  <a:lnTo>
                    <a:pt x="15" y="5"/>
                  </a:lnTo>
                  <a:lnTo>
                    <a:pt x="13" y="9"/>
                  </a:lnTo>
                  <a:lnTo>
                    <a:pt x="13" y="12"/>
                  </a:lnTo>
                  <a:lnTo>
                    <a:pt x="13" y="14"/>
                  </a:lnTo>
                  <a:lnTo>
                    <a:pt x="13" y="17"/>
                  </a:lnTo>
                  <a:lnTo>
                    <a:pt x="15" y="19"/>
                  </a:lnTo>
                  <a:lnTo>
                    <a:pt x="18" y="22"/>
                  </a:lnTo>
                  <a:lnTo>
                    <a:pt x="23" y="24"/>
                  </a:lnTo>
                  <a:lnTo>
                    <a:pt x="30" y="27"/>
                  </a:lnTo>
                  <a:lnTo>
                    <a:pt x="42" y="34"/>
                  </a:lnTo>
                  <a:lnTo>
                    <a:pt x="47" y="39"/>
                  </a:lnTo>
                  <a:lnTo>
                    <a:pt x="49" y="46"/>
                  </a:lnTo>
                  <a:lnTo>
                    <a:pt x="52" y="51"/>
                  </a:lnTo>
                  <a:lnTo>
                    <a:pt x="49" y="61"/>
                  </a:lnTo>
                  <a:lnTo>
                    <a:pt x="45" y="68"/>
                  </a:lnTo>
                  <a:lnTo>
                    <a:pt x="40" y="71"/>
                  </a:lnTo>
                  <a:lnTo>
                    <a:pt x="32" y="73"/>
                  </a:lnTo>
                  <a:lnTo>
                    <a:pt x="27" y="73"/>
                  </a:lnTo>
                  <a:lnTo>
                    <a:pt x="23" y="73"/>
                  </a:lnTo>
                  <a:lnTo>
                    <a:pt x="20" y="73"/>
                  </a:lnTo>
                  <a:lnTo>
                    <a:pt x="18" y="73"/>
                  </a:lnTo>
                  <a:lnTo>
                    <a:pt x="13" y="71"/>
                  </a:lnTo>
                  <a:lnTo>
                    <a:pt x="10" y="71"/>
                  </a:lnTo>
                  <a:lnTo>
                    <a:pt x="8" y="71"/>
                  </a:lnTo>
                  <a:lnTo>
                    <a:pt x="5" y="71"/>
                  </a:lnTo>
                  <a:lnTo>
                    <a:pt x="5" y="73"/>
                  </a:lnTo>
                  <a:lnTo>
                    <a:pt x="3" y="73"/>
                  </a:lnTo>
                  <a:lnTo>
                    <a:pt x="0" y="73"/>
                  </a:lnTo>
                  <a:lnTo>
                    <a:pt x="0" y="46"/>
                  </a:lnTo>
                  <a:lnTo>
                    <a:pt x="3" y="46"/>
                  </a:lnTo>
                  <a:lnTo>
                    <a:pt x="5" y="54"/>
                  </a:lnTo>
                  <a:lnTo>
                    <a:pt x="8" y="61"/>
                  </a:lnTo>
                  <a:lnTo>
                    <a:pt x="13" y="66"/>
                  </a:lnTo>
                  <a:lnTo>
                    <a:pt x="20" y="68"/>
                  </a:lnTo>
                  <a:lnTo>
                    <a:pt x="27" y="71"/>
                  </a:lnTo>
                  <a:lnTo>
                    <a:pt x="32" y="71"/>
                  </a:lnTo>
                  <a:lnTo>
                    <a:pt x="37" y="68"/>
                  </a:lnTo>
                  <a:lnTo>
                    <a:pt x="40" y="63"/>
                  </a:lnTo>
                  <a:lnTo>
                    <a:pt x="40" y="61"/>
                  </a:lnTo>
                  <a:lnTo>
                    <a:pt x="40" y="58"/>
                  </a:lnTo>
                  <a:lnTo>
                    <a:pt x="37" y="56"/>
                  </a:lnTo>
                  <a:lnTo>
                    <a:pt x="37" y="54"/>
                  </a:lnTo>
                  <a:lnTo>
                    <a:pt x="35" y="51"/>
                  </a:lnTo>
                  <a:lnTo>
                    <a:pt x="30" y="49"/>
                  </a:lnTo>
                  <a:lnTo>
                    <a:pt x="25" y="44"/>
                  </a:lnTo>
                  <a:lnTo>
                    <a:pt x="15" y="41"/>
                  </a:lnTo>
                  <a:lnTo>
                    <a:pt x="10" y="36"/>
                  </a:lnTo>
                  <a:lnTo>
                    <a:pt x="5" y="34"/>
                  </a:lnTo>
                  <a:lnTo>
                    <a:pt x="3" y="29"/>
                  </a:lnTo>
                  <a:lnTo>
                    <a:pt x="0" y="24"/>
                  </a:lnTo>
                  <a:lnTo>
                    <a:pt x="0" y="19"/>
                  </a:lnTo>
                  <a:lnTo>
                    <a:pt x="3" y="12"/>
                  </a:lnTo>
                  <a:lnTo>
                    <a:pt x="8" y="5"/>
                  </a:lnTo>
                  <a:lnTo>
                    <a:pt x="15" y="0"/>
                  </a:lnTo>
                  <a:lnTo>
                    <a:pt x="23" y="0"/>
                  </a:lnTo>
                  <a:lnTo>
                    <a:pt x="27" y="0"/>
                  </a:lnTo>
                  <a:lnTo>
                    <a:pt x="30" y="0"/>
                  </a:lnTo>
                  <a:lnTo>
                    <a:pt x="32" y="0"/>
                  </a:lnTo>
                  <a:lnTo>
                    <a:pt x="35" y="2"/>
                  </a:lnTo>
                  <a:lnTo>
                    <a:pt x="40" y="2"/>
                  </a:lnTo>
                  <a:lnTo>
                    <a:pt x="40" y="5"/>
                  </a:lnTo>
                  <a:lnTo>
                    <a:pt x="42" y="5"/>
                  </a:lnTo>
                  <a:lnTo>
                    <a:pt x="42" y="2"/>
                  </a:lnTo>
                  <a:lnTo>
                    <a:pt x="45" y="2"/>
                  </a:lnTo>
                  <a:lnTo>
                    <a:pt x="45" y="0"/>
                  </a:lnTo>
                  <a:lnTo>
                    <a:pt x="47" y="0"/>
                  </a:lnTo>
                  <a:close/>
                </a:path>
              </a:pathLst>
            </a:custGeom>
            <a:solidFill>
              <a:srgbClr val="000000"/>
            </a:solidFill>
            <a:ln w="0">
              <a:solidFill>
                <a:schemeClr val="accent2"/>
              </a:solidFill>
              <a:round/>
              <a:headEnd/>
              <a:tailEnd/>
            </a:ln>
          </p:spPr>
          <p:txBody>
            <a:bodyPr/>
            <a:lstStyle/>
            <a:p>
              <a:endParaRPr lang="en-CA"/>
            </a:p>
          </p:txBody>
        </p:sp>
        <p:sp>
          <p:nvSpPr>
            <p:cNvPr id="5295" name="Freeform 37"/>
            <p:cNvSpPr>
              <a:spLocks noEditPoints="1"/>
            </p:cNvSpPr>
            <p:nvPr/>
          </p:nvSpPr>
          <p:spPr bwMode="auto">
            <a:xfrm>
              <a:off x="255" y="2416"/>
              <a:ext cx="79" cy="73"/>
            </a:xfrm>
            <a:custGeom>
              <a:avLst/>
              <a:gdLst>
                <a:gd name="T0" fmla="*/ 40 w 79"/>
                <a:gd name="T1" fmla="*/ 0 h 73"/>
                <a:gd name="T2" fmla="*/ 49 w 79"/>
                <a:gd name="T3" fmla="*/ 0 h 73"/>
                <a:gd name="T4" fmla="*/ 59 w 79"/>
                <a:gd name="T5" fmla="*/ 5 h 73"/>
                <a:gd name="T6" fmla="*/ 66 w 79"/>
                <a:gd name="T7" fmla="*/ 9 h 73"/>
                <a:gd name="T8" fmla="*/ 74 w 79"/>
                <a:gd name="T9" fmla="*/ 17 h 73"/>
                <a:gd name="T10" fmla="*/ 76 w 79"/>
                <a:gd name="T11" fmla="*/ 27 h 73"/>
                <a:gd name="T12" fmla="*/ 79 w 79"/>
                <a:gd name="T13" fmla="*/ 36 h 73"/>
                <a:gd name="T14" fmla="*/ 76 w 79"/>
                <a:gd name="T15" fmla="*/ 44 h 73"/>
                <a:gd name="T16" fmla="*/ 74 w 79"/>
                <a:gd name="T17" fmla="*/ 54 h 73"/>
                <a:gd name="T18" fmla="*/ 69 w 79"/>
                <a:gd name="T19" fmla="*/ 61 h 73"/>
                <a:gd name="T20" fmla="*/ 64 w 79"/>
                <a:gd name="T21" fmla="*/ 66 h 73"/>
                <a:gd name="T22" fmla="*/ 57 w 79"/>
                <a:gd name="T23" fmla="*/ 71 h 73"/>
                <a:gd name="T24" fmla="*/ 49 w 79"/>
                <a:gd name="T25" fmla="*/ 73 h 73"/>
                <a:gd name="T26" fmla="*/ 40 w 79"/>
                <a:gd name="T27" fmla="*/ 73 h 73"/>
                <a:gd name="T28" fmla="*/ 27 w 79"/>
                <a:gd name="T29" fmla="*/ 73 h 73"/>
                <a:gd name="T30" fmla="*/ 17 w 79"/>
                <a:gd name="T31" fmla="*/ 68 h 73"/>
                <a:gd name="T32" fmla="*/ 10 w 79"/>
                <a:gd name="T33" fmla="*/ 61 h 73"/>
                <a:gd name="T34" fmla="*/ 5 w 79"/>
                <a:gd name="T35" fmla="*/ 54 h 73"/>
                <a:gd name="T36" fmla="*/ 3 w 79"/>
                <a:gd name="T37" fmla="*/ 46 h 73"/>
                <a:gd name="T38" fmla="*/ 0 w 79"/>
                <a:gd name="T39" fmla="*/ 36 h 73"/>
                <a:gd name="T40" fmla="*/ 3 w 79"/>
                <a:gd name="T41" fmla="*/ 27 h 73"/>
                <a:gd name="T42" fmla="*/ 5 w 79"/>
                <a:gd name="T43" fmla="*/ 17 h 73"/>
                <a:gd name="T44" fmla="*/ 13 w 79"/>
                <a:gd name="T45" fmla="*/ 9 h 73"/>
                <a:gd name="T46" fmla="*/ 20 w 79"/>
                <a:gd name="T47" fmla="*/ 5 h 73"/>
                <a:gd name="T48" fmla="*/ 30 w 79"/>
                <a:gd name="T49" fmla="*/ 0 h 73"/>
                <a:gd name="T50" fmla="*/ 40 w 79"/>
                <a:gd name="T51" fmla="*/ 0 h 73"/>
                <a:gd name="T52" fmla="*/ 40 w 79"/>
                <a:gd name="T53" fmla="*/ 2 h 73"/>
                <a:gd name="T54" fmla="*/ 35 w 79"/>
                <a:gd name="T55" fmla="*/ 5 h 73"/>
                <a:gd name="T56" fmla="*/ 30 w 79"/>
                <a:gd name="T57" fmla="*/ 7 h 73"/>
                <a:gd name="T58" fmla="*/ 25 w 79"/>
                <a:gd name="T59" fmla="*/ 12 h 73"/>
                <a:gd name="T60" fmla="*/ 22 w 79"/>
                <a:gd name="T61" fmla="*/ 19 h 73"/>
                <a:gd name="T62" fmla="*/ 22 w 79"/>
                <a:gd name="T63" fmla="*/ 27 h 73"/>
                <a:gd name="T64" fmla="*/ 20 w 79"/>
                <a:gd name="T65" fmla="*/ 36 h 73"/>
                <a:gd name="T66" fmla="*/ 22 w 79"/>
                <a:gd name="T67" fmla="*/ 49 h 73"/>
                <a:gd name="T68" fmla="*/ 22 w 79"/>
                <a:gd name="T69" fmla="*/ 58 h 73"/>
                <a:gd name="T70" fmla="*/ 27 w 79"/>
                <a:gd name="T71" fmla="*/ 66 h 73"/>
                <a:gd name="T72" fmla="*/ 30 w 79"/>
                <a:gd name="T73" fmla="*/ 68 h 73"/>
                <a:gd name="T74" fmla="*/ 35 w 79"/>
                <a:gd name="T75" fmla="*/ 71 h 73"/>
                <a:gd name="T76" fmla="*/ 40 w 79"/>
                <a:gd name="T77" fmla="*/ 71 h 73"/>
                <a:gd name="T78" fmla="*/ 44 w 79"/>
                <a:gd name="T79" fmla="*/ 71 h 73"/>
                <a:gd name="T80" fmla="*/ 49 w 79"/>
                <a:gd name="T81" fmla="*/ 68 h 73"/>
                <a:gd name="T82" fmla="*/ 52 w 79"/>
                <a:gd name="T83" fmla="*/ 63 h 73"/>
                <a:gd name="T84" fmla="*/ 57 w 79"/>
                <a:gd name="T85" fmla="*/ 56 h 73"/>
                <a:gd name="T86" fmla="*/ 57 w 79"/>
                <a:gd name="T87" fmla="*/ 49 h 73"/>
                <a:gd name="T88" fmla="*/ 59 w 79"/>
                <a:gd name="T89" fmla="*/ 36 h 73"/>
                <a:gd name="T90" fmla="*/ 59 w 79"/>
                <a:gd name="T91" fmla="*/ 29 h 73"/>
                <a:gd name="T92" fmla="*/ 57 w 79"/>
                <a:gd name="T93" fmla="*/ 22 h 73"/>
                <a:gd name="T94" fmla="*/ 57 w 79"/>
                <a:gd name="T95" fmla="*/ 17 h 73"/>
                <a:gd name="T96" fmla="*/ 52 w 79"/>
                <a:gd name="T97" fmla="*/ 9 h 73"/>
                <a:gd name="T98" fmla="*/ 49 w 79"/>
                <a:gd name="T99" fmla="*/ 5 h 73"/>
                <a:gd name="T100" fmla="*/ 44 w 79"/>
                <a:gd name="T101" fmla="*/ 2 h 73"/>
                <a:gd name="T102" fmla="*/ 40 w 79"/>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73"/>
                <a:gd name="T158" fmla="*/ 79 w 79"/>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73">
                  <a:moveTo>
                    <a:pt x="40" y="0"/>
                  </a:moveTo>
                  <a:lnTo>
                    <a:pt x="49" y="0"/>
                  </a:lnTo>
                  <a:lnTo>
                    <a:pt x="59" y="5"/>
                  </a:lnTo>
                  <a:lnTo>
                    <a:pt x="66" y="9"/>
                  </a:lnTo>
                  <a:lnTo>
                    <a:pt x="74" y="17"/>
                  </a:lnTo>
                  <a:lnTo>
                    <a:pt x="76" y="27"/>
                  </a:lnTo>
                  <a:lnTo>
                    <a:pt x="79" y="36"/>
                  </a:lnTo>
                  <a:lnTo>
                    <a:pt x="76" y="44"/>
                  </a:lnTo>
                  <a:lnTo>
                    <a:pt x="74" y="54"/>
                  </a:lnTo>
                  <a:lnTo>
                    <a:pt x="69" y="61"/>
                  </a:lnTo>
                  <a:lnTo>
                    <a:pt x="64" y="66"/>
                  </a:lnTo>
                  <a:lnTo>
                    <a:pt x="57" y="71"/>
                  </a:lnTo>
                  <a:lnTo>
                    <a:pt x="49" y="73"/>
                  </a:lnTo>
                  <a:lnTo>
                    <a:pt x="40" y="73"/>
                  </a:lnTo>
                  <a:lnTo>
                    <a:pt x="27" y="73"/>
                  </a:lnTo>
                  <a:lnTo>
                    <a:pt x="17" y="68"/>
                  </a:lnTo>
                  <a:lnTo>
                    <a:pt x="10" y="61"/>
                  </a:lnTo>
                  <a:lnTo>
                    <a:pt x="5" y="54"/>
                  </a:lnTo>
                  <a:lnTo>
                    <a:pt x="3" y="46"/>
                  </a:lnTo>
                  <a:lnTo>
                    <a:pt x="0" y="36"/>
                  </a:lnTo>
                  <a:lnTo>
                    <a:pt x="3" y="27"/>
                  </a:lnTo>
                  <a:lnTo>
                    <a:pt x="5" y="17"/>
                  </a:lnTo>
                  <a:lnTo>
                    <a:pt x="13" y="9"/>
                  </a:lnTo>
                  <a:lnTo>
                    <a:pt x="20" y="5"/>
                  </a:lnTo>
                  <a:lnTo>
                    <a:pt x="30" y="0"/>
                  </a:lnTo>
                  <a:lnTo>
                    <a:pt x="40" y="0"/>
                  </a:lnTo>
                  <a:close/>
                  <a:moveTo>
                    <a:pt x="40" y="2"/>
                  </a:moveTo>
                  <a:lnTo>
                    <a:pt x="35" y="5"/>
                  </a:lnTo>
                  <a:lnTo>
                    <a:pt x="30" y="7"/>
                  </a:lnTo>
                  <a:lnTo>
                    <a:pt x="25" y="12"/>
                  </a:lnTo>
                  <a:lnTo>
                    <a:pt x="22" y="19"/>
                  </a:lnTo>
                  <a:lnTo>
                    <a:pt x="22" y="27"/>
                  </a:lnTo>
                  <a:lnTo>
                    <a:pt x="20" y="36"/>
                  </a:lnTo>
                  <a:lnTo>
                    <a:pt x="22" y="49"/>
                  </a:lnTo>
                  <a:lnTo>
                    <a:pt x="22" y="58"/>
                  </a:lnTo>
                  <a:lnTo>
                    <a:pt x="27" y="66"/>
                  </a:lnTo>
                  <a:lnTo>
                    <a:pt x="30" y="68"/>
                  </a:lnTo>
                  <a:lnTo>
                    <a:pt x="35" y="71"/>
                  </a:lnTo>
                  <a:lnTo>
                    <a:pt x="40" y="71"/>
                  </a:lnTo>
                  <a:lnTo>
                    <a:pt x="44" y="71"/>
                  </a:lnTo>
                  <a:lnTo>
                    <a:pt x="49" y="68"/>
                  </a:lnTo>
                  <a:lnTo>
                    <a:pt x="52" y="63"/>
                  </a:lnTo>
                  <a:lnTo>
                    <a:pt x="57" y="56"/>
                  </a:lnTo>
                  <a:lnTo>
                    <a:pt x="57" y="49"/>
                  </a:lnTo>
                  <a:lnTo>
                    <a:pt x="59" y="36"/>
                  </a:lnTo>
                  <a:lnTo>
                    <a:pt x="59" y="29"/>
                  </a:lnTo>
                  <a:lnTo>
                    <a:pt x="57" y="22"/>
                  </a:lnTo>
                  <a:lnTo>
                    <a:pt x="57" y="17"/>
                  </a:lnTo>
                  <a:lnTo>
                    <a:pt x="52" y="9"/>
                  </a:lnTo>
                  <a:lnTo>
                    <a:pt x="49" y="5"/>
                  </a:lnTo>
                  <a:lnTo>
                    <a:pt x="44" y="2"/>
                  </a:lnTo>
                  <a:lnTo>
                    <a:pt x="40" y="2"/>
                  </a:lnTo>
                  <a:close/>
                </a:path>
              </a:pathLst>
            </a:custGeom>
            <a:solidFill>
              <a:srgbClr val="000000"/>
            </a:solidFill>
            <a:ln w="0">
              <a:solidFill>
                <a:schemeClr val="accent2"/>
              </a:solidFill>
              <a:round/>
              <a:headEnd/>
              <a:tailEnd/>
            </a:ln>
          </p:spPr>
          <p:txBody>
            <a:bodyPr/>
            <a:lstStyle/>
            <a:p>
              <a:endParaRPr lang="en-CA"/>
            </a:p>
          </p:txBody>
        </p:sp>
        <p:sp>
          <p:nvSpPr>
            <p:cNvPr id="5296" name="Freeform 38"/>
            <p:cNvSpPr>
              <a:spLocks/>
            </p:cNvSpPr>
            <p:nvPr/>
          </p:nvSpPr>
          <p:spPr bwMode="auto">
            <a:xfrm>
              <a:off x="339" y="2416"/>
              <a:ext cx="76" cy="73"/>
            </a:xfrm>
            <a:custGeom>
              <a:avLst/>
              <a:gdLst>
                <a:gd name="T0" fmla="*/ 0 w 76"/>
                <a:gd name="T1" fmla="*/ 0 h 73"/>
                <a:gd name="T2" fmla="*/ 39 w 76"/>
                <a:gd name="T3" fmla="*/ 0 h 73"/>
                <a:gd name="T4" fmla="*/ 39 w 76"/>
                <a:gd name="T5" fmla="*/ 2 h 73"/>
                <a:gd name="T6" fmla="*/ 36 w 76"/>
                <a:gd name="T7" fmla="*/ 2 h 73"/>
                <a:gd name="T8" fmla="*/ 34 w 76"/>
                <a:gd name="T9" fmla="*/ 2 h 73"/>
                <a:gd name="T10" fmla="*/ 31 w 76"/>
                <a:gd name="T11" fmla="*/ 5 h 73"/>
                <a:gd name="T12" fmla="*/ 29 w 76"/>
                <a:gd name="T13" fmla="*/ 5 h 73"/>
                <a:gd name="T14" fmla="*/ 29 w 76"/>
                <a:gd name="T15" fmla="*/ 5 h 73"/>
                <a:gd name="T16" fmla="*/ 29 w 76"/>
                <a:gd name="T17" fmla="*/ 7 h 73"/>
                <a:gd name="T18" fmla="*/ 27 w 76"/>
                <a:gd name="T19" fmla="*/ 12 h 73"/>
                <a:gd name="T20" fmla="*/ 27 w 76"/>
                <a:gd name="T21" fmla="*/ 49 h 73"/>
                <a:gd name="T22" fmla="*/ 29 w 76"/>
                <a:gd name="T23" fmla="*/ 58 h 73"/>
                <a:gd name="T24" fmla="*/ 29 w 76"/>
                <a:gd name="T25" fmla="*/ 63 h 73"/>
                <a:gd name="T26" fmla="*/ 31 w 76"/>
                <a:gd name="T27" fmla="*/ 66 h 73"/>
                <a:gd name="T28" fmla="*/ 34 w 76"/>
                <a:gd name="T29" fmla="*/ 68 h 73"/>
                <a:gd name="T30" fmla="*/ 36 w 76"/>
                <a:gd name="T31" fmla="*/ 68 h 73"/>
                <a:gd name="T32" fmla="*/ 41 w 76"/>
                <a:gd name="T33" fmla="*/ 71 h 73"/>
                <a:gd name="T34" fmla="*/ 46 w 76"/>
                <a:gd name="T35" fmla="*/ 68 h 73"/>
                <a:gd name="T36" fmla="*/ 51 w 76"/>
                <a:gd name="T37" fmla="*/ 68 h 73"/>
                <a:gd name="T38" fmla="*/ 56 w 76"/>
                <a:gd name="T39" fmla="*/ 63 h 73"/>
                <a:gd name="T40" fmla="*/ 58 w 76"/>
                <a:gd name="T41" fmla="*/ 58 h 73"/>
                <a:gd name="T42" fmla="*/ 58 w 76"/>
                <a:gd name="T43" fmla="*/ 54 h 73"/>
                <a:gd name="T44" fmla="*/ 61 w 76"/>
                <a:gd name="T45" fmla="*/ 44 h 73"/>
                <a:gd name="T46" fmla="*/ 61 w 76"/>
                <a:gd name="T47" fmla="*/ 12 h 73"/>
                <a:gd name="T48" fmla="*/ 58 w 76"/>
                <a:gd name="T49" fmla="*/ 9 h 73"/>
                <a:gd name="T50" fmla="*/ 58 w 76"/>
                <a:gd name="T51" fmla="*/ 7 h 73"/>
                <a:gd name="T52" fmla="*/ 58 w 76"/>
                <a:gd name="T53" fmla="*/ 5 h 73"/>
                <a:gd name="T54" fmla="*/ 56 w 76"/>
                <a:gd name="T55" fmla="*/ 5 h 73"/>
                <a:gd name="T56" fmla="*/ 54 w 76"/>
                <a:gd name="T57" fmla="*/ 2 h 73"/>
                <a:gd name="T58" fmla="*/ 49 w 76"/>
                <a:gd name="T59" fmla="*/ 2 h 73"/>
                <a:gd name="T60" fmla="*/ 49 w 76"/>
                <a:gd name="T61" fmla="*/ 0 h 73"/>
                <a:gd name="T62" fmla="*/ 76 w 76"/>
                <a:gd name="T63" fmla="*/ 0 h 73"/>
                <a:gd name="T64" fmla="*/ 76 w 76"/>
                <a:gd name="T65" fmla="*/ 2 h 73"/>
                <a:gd name="T66" fmla="*/ 73 w 76"/>
                <a:gd name="T67" fmla="*/ 2 h 73"/>
                <a:gd name="T68" fmla="*/ 71 w 76"/>
                <a:gd name="T69" fmla="*/ 2 h 73"/>
                <a:gd name="T70" fmla="*/ 68 w 76"/>
                <a:gd name="T71" fmla="*/ 5 h 73"/>
                <a:gd name="T72" fmla="*/ 66 w 76"/>
                <a:gd name="T73" fmla="*/ 5 h 73"/>
                <a:gd name="T74" fmla="*/ 66 w 76"/>
                <a:gd name="T75" fmla="*/ 7 h 73"/>
                <a:gd name="T76" fmla="*/ 63 w 76"/>
                <a:gd name="T77" fmla="*/ 9 h 73"/>
                <a:gd name="T78" fmla="*/ 63 w 76"/>
                <a:gd name="T79" fmla="*/ 12 h 73"/>
                <a:gd name="T80" fmla="*/ 63 w 76"/>
                <a:gd name="T81" fmla="*/ 41 h 73"/>
                <a:gd name="T82" fmla="*/ 63 w 76"/>
                <a:gd name="T83" fmla="*/ 51 h 73"/>
                <a:gd name="T84" fmla="*/ 63 w 76"/>
                <a:gd name="T85" fmla="*/ 58 h 73"/>
                <a:gd name="T86" fmla="*/ 61 w 76"/>
                <a:gd name="T87" fmla="*/ 63 h 73"/>
                <a:gd name="T88" fmla="*/ 54 w 76"/>
                <a:gd name="T89" fmla="*/ 71 h 73"/>
                <a:gd name="T90" fmla="*/ 46 w 76"/>
                <a:gd name="T91" fmla="*/ 73 h 73"/>
                <a:gd name="T92" fmla="*/ 36 w 76"/>
                <a:gd name="T93" fmla="*/ 73 h 73"/>
                <a:gd name="T94" fmla="*/ 29 w 76"/>
                <a:gd name="T95" fmla="*/ 73 h 73"/>
                <a:gd name="T96" fmla="*/ 24 w 76"/>
                <a:gd name="T97" fmla="*/ 71 h 73"/>
                <a:gd name="T98" fmla="*/ 17 w 76"/>
                <a:gd name="T99" fmla="*/ 68 h 73"/>
                <a:gd name="T100" fmla="*/ 14 w 76"/>
                <a:gd name="T101" fmla="*/ 63 h 73"/>
                <a:gd name="T102" fmla="*/ 12 w 76"/>
                <a:gd name="T103" fmla="*/ 56 h 73"/>
                <a:gd name="T104" fmla="*/ 12 w 76"/>
                <a:gd name="T105" fmla="*/ 49 h 73"/>
                <a:gd name="T106" fmla="*/ 12 w 76"/>
                <a:gd name="T107" fmla="*/ 12 h 73"/>
                <a:gd name="T108" fmla="*/ 9 w 76"/>
                <a:gd name="T109" fmla="*/ 7 h 73"/>
                <a:gd name="T110" fmla="*/ 9 w 76"/>
                <a:gd name="T111" fmla="*/ 5 h 73"/>
                <a:gd name="T112" fmla="*/ 9 w 76"/>
                <a:gd name="T113" fmla="*/ 5 h 73"/>
                <a:gd name="T114" fmla="*/ 7 w 76"/>
                <a:gd name="T115" fmla="*/ 5 h 73"/>
                <a:gd name="T116" fmla="*/ 5 w 76"/>
                <a:gd name="T117" fmla="*/ 2 h 73"/>
                <a:gd name="T118" fmla="*/ 0 w 76"/>
                <a:gd name="T119" fmla="*/ 2 h 73"/>
                <a:gd name="T120" fmla="*/ 0 w 76"/>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73"/>
                <a:gd name="T185" fmla="*/ 76 w 76"/>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73">
                  <a:moveTo>
                    <a:pt x="0" y="0"/>
                  </a:moveTo>
                  <a:lnTo>
                    <a:pt x="39" y="0"/>
                  </a:lnTo>
                  <a:lnTo>
                    <a:pt x="39" y="2"/>
                  </a:lnTo>
                  <a:lnTo>
                    <a:pt x="36" y="2"/>
                  </a:lnTo>
                  <a:lnTo>
                    <a:pt x="34" y="2"/>
                  </a:lnTo>
                  <a:lnTo>
                    <a:pt x="31" y="5"/>
                  </a:lnTo>
                  <a:lnTo>
                    <a:pt x="29" y="5"/>
                  </a:lnTo>
                  <a:lnTo>
                    <a:pt x="29" y="7"/>
                  </a:lnTo>
                  <a:lnTo>
                    <a:pt x="27" y="12"/>
                  </a:lnTo>
                  <a:lnTo>
                    <a:pt x="27" y="49"/>
                  </a:lnTo>
                  <a:lnTo>
                    <a:pt x="29" y="58"/>
                  </a:lnTo>
                  <a:lnTo>
                    <a:pt x="29" y="63"/>
                  </a:lnTo>
                  <a:lnTo>
                    <a:pt x="31" y="66"/>
                  </a:lnTo>
                  <a:lnTo>
                    <a:pt x="34" y="68"/>
                  </a:lnTo>
                  <a:lnTo>
                    <a:pt x="36" y="68"/>
                  </a:lnTo>
                  <a:lnTo>
                    <a:pt x="41" y="71"/>
                  </a:lnTo>
                  <a:lnTo>
                    <a:pt x="46" y="68"/>
                  </a:lnTo>
                  <a:lnTo>
                    <a:pt x="51" y="68"/>
                  </a:lnTo>
                  <a:lnTo>
                    <a:pt x="56" y="63"/>
                  </a:lnTo>
                  <a:lnTo>
                    <a:pt x="58" y="58"/>
                  </a:lnTo>
                  <a:lnTo>
                    <a:pt x="58" y="54"/>
                  </a:lnTo>
                  <a:lnTo>
                    <a:pt x="61" y="44"/>
                  </a:lnTo>
                  <a:lnTo>
                    <a:pt x="61" y="12"/>
                  </a:lnTo>
                  <a:lnTo>
                    <a:pt x="58" y="9"/>
                  </a:lnTo>
                  <a:lnTo>
                    <a:pt x="58" y="7"/>
                  </a:lnTo>
                  <a:lnTo>
                    <a:pt x="58" y="5"/>
                  </a:lnTo>
                  <a:lnTo>
                    <a:pt x="56" y="5"/>
                  </a:lnTo>
                  <a:lnTo>
                    <a:pt x="54" y="2"/>
                  </a:lnTo>
                  <a:lnTo>
                    <a:pt x="49" y="2"/>
                  </a:lnTo>
                  <a:lnTo>
                    <a:pt x="49" y="0"/>
                  </a:lnTo>
                  <a:lnTo>
                    <a:pt x="76" y="0"/>
                  </a:lnTo>
                  <a:lnTo>
                    <a:pt x="76" y="2"/>
                  </a:lnTo>
                  <a:lnTo>
                    <a:pt x="73" y="2"/>
                  </a:lnTo>
                  <a:lnTo>
                    <a:pt x="71" y="2"/>
                  </a:lnTo>
                  <a:lnTo>
                    <a:pt x="68" y="5"/>
                  </a:lnTo>
                  <a:lnTo>
                    <a:pt x="66" y="5"/>
                  </a:lnTo>
                  <a:lnTo>
                    <a:pt x="66" y="7"/>
                  </a:lnTo>
                  <a:lnTo>
                    <a:pt x="63" y="9"/>
                  </a:lnTo>
                  <a:lnTo>
                    <a:pt x="63" y="12"/>
                  </a:lnTo>
                  <a:lnTo>
                    <a:pt x="63" y="41"/>
                  </a:lnTo>
                  <a:lnTo>
                    <a:pt x="63" y="51"/>
                  </a:lnTo>
                  <a:lnTo>
                    <a:pt x="63" y="58"/>
                  </a:lnTo>
                  <a:lnTo>
                    <a:pt x="61" y="63"/>
                  </a:lnTo>
                  <a:lnTo>
                    <a:pt x="54" y="71"/>
                  </a:lnTo>
                  <a:lnTo>
                    <a:pt x="46" y="73"/>
                  </a:lnTo>
                  <a:lnTo>
                    <a:pt x="36" y="73"/>
                  </a:lnTo>
                  <a:lnTo>
                    <a:pt x="29" y="73"/>
                  </a:lnTo>
                  <a:lnTo>
                    <a:pt x="24" y="71"/>
                  </a:lnTo>
                  <a:lnTo>
                    <a:pt x="17" y="68"/>
                  </a:lnTo>
                  <a:lnTo>
                    <a:pt x="14" y="63"/>
                  </a:lnTo>
                  <a:lnTo>
                    <a:pt x="12" y="56"/>
                  </a:lnTo>
                  <a:lnTo>
                    <a:pt x="12" y="49"/>
                  </a:lnTo>
                  <a:lnTo>
                    <a:pt x="12" y="12"/>
                  </a:lnTo>
                  <a:lnTo>
                    <a:pt x="9" y="7"/>
                  </a:lnTo>
                  <a:lnTo>
                    <a:pt x="9" y="5"/>
                  </a:lnTo>
                  <a:lnTo>
                    <a:pt x="7" y="5"/>
                  </a:lnTo>
                  <a:lnTo>
                    <a:pt x="5" y="2"/>
                  </a:lnTo>
                  <a:lnTo>
                    <a:pt x="0" y="2"/>
                  </a:lnTo>
                  <a:lnTo>
                    <a:pt x="0" y="0"/>
                  </a:lnTo>
                  <a:close/>
                </a:path>
              </a:pathLst>
            </a:custGeom>
            <a:solidFill>
              <a:srgbClr val="000000"/>
            </a:solidFill>
            <a:ln w="0">
              <a:solidFill>
                <a:schemeClr val="accent2"/>
              </a:solidFill>
              <a:round/>
              <a:headEnd/>
              <a:tailEnd/>
            </a:ln>
          </p:spPr>
          <p:txBody>
            <a:bodyPr/>
            <a:lstStyle/>
            <a:p>
              <a:endParaRPr lang="en-CA"/>
            </a:p>
          </p:txBody>
        </p:sp>
        <p:sp>
          <p:nvSpPr>
            <p:cNvPr id="5297" name="Freeform 39"/>
            <p:cNvSpPr>
              <a:spLocks noEditPoints="1"/>
            </p:cNvSpPr>
            <p:nvPr/>
          </p:nvSpPr>
          <p:spPr bwMode="auto">
            <a:xfrm>
              <a:off x="417" y="2416"/>
              <a:ext cx="78" cy="73"/>
            </a:xfrm>
            <a:custGeom>
              <a:avLst/>
              <a:gdLst>
                <a:gd name="T0" fmla="*/ 27 w 78"/>
                <a:gd name="T1" fmla="*/ 41 h 73"/>
                <a:gd name="T2" fmla="*/ 27 w 78"/>
                <a:gd name="T3" fmla="*/ 61 h 73"/>
                <a:gd name="T4" fmla="*/ 27 w 78"/>
                <a:gd name="T5" fmla="*/ 66 h 73"/>
                <a:gd name="T6" fmla="*/ 27 w 78"/>
                <a:gd name="T7" fmla="*/ 68 h 73"/>
                <a:gd name="T8" fmla="*/ 29 w 78"/>
                <a:gd name="T9" fmla="*/ 68 h 73"/>
                <a:gd name="T10" fmla="*/ 29 w 78"/>
                <a:gd name="T11" fmla="*/ 71 h 73"/>
                <a:gd name="T12" fmla="*/ 34 w 78"/>
                <a:gd name="T13" fmla="*/ 71 h 73"/>
                <a:gd name="T14" fmla="*/ 37 w 78"/>
                <a:gd name="T15" fmla="*/ 71 h 73"/>
                <a:gd name="T16" fmla="*/ 37 w 78"/>
                <a:gd name="T17" fmla="*/ 73 h 73"/>
                <a:gd name="T18" fmla="*/ 0 w 78"/>
                <a:gd name="T19" fmla="*/ 73 h 73"/>
                <a:gd name="T20" fmla="*/ 0 w 78"/>
                <a:gd name="T21" fmla="*/ 71 h 73"/>
                <a:gd name="T22" fmla="*/ 5 w 78"/>
                <a:gd name="T23" fmla="*/ 71 h 73"/>
                <a:gd name="T24" fmla="*/ 7 w 78"/>
                <a:gd name="T25" fmla="*/ 71 h 73"/>
                <a:gd name="T26" fmla="*/ 10 w 78"/>
                <a:gd name="T27" fmla="*/ 68 h 73"/>
                <a:gd name="T28" fmla="*/ 10 w 78"/>
                <a:gd name="T29" fmla="*/ 68 h 73"/>
                <a:gd name="T30" fmla="*/ 12 w 78"/>
                <a:gd name="T31" fmla="*/ 66 h 73"/>
                <a:gd name="T32" fmla="*/ 12 w 78"/>
                <a:gd name="T33" fmla="*/ 61 h 73"/>
                <a:gd name="T34" fmla="*/ 12 w 78"/>
                <a:gd name="T35" fmla="*/ 12 h 73"/>
                <a:gd name="T36" fmla="*/ 12 w 78"/>
                <a:gd name="T37" fmla="*/ 9 h 73"/>
                <a:gd name="T38" fmla="*/ 10 w 78"/>
                <a:gd name="T39" fmla="*/ 5 h 73"/>
                <a:gd name="T40" fmla="*/ 10 w 78"/>
                <a:gd name="T41" fmla="*/ 5 h 73"/>
                <a:gd name="T42" fmla="*/ 7 w 78"/>
                <a:gd name="T43" fmla="*/ 5 h 73"/>
                <a:gd name="T44" fmla="*/ 5 w 78"/>
                <a:gd name="T45" fmla="*/ 2 h 73"/>
                <a:gd name="T46" fmla="*/ 0 w 78"/>
                <a:gd name="T47" fmla="*/ 2 h 73"/>
                <a:gd name="T48" fmla="*/ 0 w 78"/>
                <a:gd name="T49" fmla="*/ 0 h 73"/>
                <a:gd name="T50" fmla="*/ 34 w 78"/>
                <a:gd name="T51" fmla="*/ 0 h 73"/>
                <a:gd name="T52" fmla="*/ 47 w 78"/>
                <a:gd name="T53" fmla="*/ 0 h 73"/>
                <a:gd name="T54" fmla="*/ 54 w 78"/>
                <a:gd name="T55" fmla="*/ 2 h 73"/>
                <a:gd name="T56" fmla="*/ 59 w 78"/>
                <a:gd name="T57" fmla="*/ 5 h 73"/>
                <a:gd name="T58" fmla="*/ 64 w 78"/>
                <a:gd name="T59" fmla="*/ 9 h 73"/>
                <a:gd name="T60" fmla="*/ 66 w 78"/>
                <a:gd name="T61" fmla="*/ 14 h 73"/>
                <a:gd name="T62" fmla="*/ 69 w 78"/>
                <a:gd name="T63" fmla="*/ 22 h 73"/>
                <a:gd name="T64" fmla="*/ 66 w 78"/>
                <a:gd name="T65" fmla="*/ 29 h 73"/>
                <a:gd name="T66" fmla="*/ 61 w 78"/>
                <a:gd name="T67" fmla="*/ 34 h 73"/>
                <a:gd name="T68" fmla="*/ 59 w 78"/>
                <a:gd name="T69" fmla="*/ 36 h 73"/>
                <a:gd name="T70" fmla="*/ 52 w 78"/>
                <a:gd name="T71" fmla="*/ 39 h 73"/>
                <a:gd name="T72" fmla="*/ 69 w 78"/>
                <a:gd name="T73" fmla="*/ 63 h 73"/>
                <a:gd name="T74" fmla="*/ 71 w 78"/>
                <a:gd name="T75" fmla="*/ 68 h 73"/>
                <a:gd name="T76" fmla="*/ 74 w 78"/>
                <a:gd name="T77" fmla="*/ 68 h 73"/>
                <a:gd name="T78" fmla="*/ 76 w 78"/>
                <a:gd name="T79" fmla="*/ 71 h 73"/>
                <a:gd name="T80" fmla="*/ 78 w 78"/>
                <a:gd name="T81" fmla="*/ 71 h 73"/>
                <a:gd name="T82" fmla="*/ 78 w 78"/>
                <a:gd name="T83" fmla="*/ 73 h 73"/>
                <a:gd name="T84" fmla="*/ 56 w 78"/>
                <a:gd name="T85" fmla="*/ 73 h 73"/>
                <a:gd name="T86" fmla="*/ 32 w 78"/>
                <a:gd name="T87" fmla="*/ 41 h 73"/>
                <a:gd name="T88" fmla="*/ 27 w 78"/>
                <a:gd name="T89" fmla="*/ 41 h 73"/>
                <a:gd name="T90" fmla="*/ 27 w 78"/>
                <a:gd name="T91" fmla="*/ 5 h 73"/>
                <a:gd name="T92" fmla="*/ 27 w 78"/>
                <a:gd name="T93" fmla="*/ 36 h 73"/>
                <a:gd name="T94" fmla="*/ 29 w 78"/>
                <a:gd name="T95" fmla="*/ 36 h 73"/>
                <a:gd name="T96" fmla="*/ 37 w 78"/>
                <a:gd name="T97" fmla="*/ 36 h 73"/>
                <a:gd name="T98" fmla="*/ 42 w 78"/>
                <a:gd name="T99" fmla="*/ 36 h 73"/>
                <a:gd name="T100" fmla="*/ 47 w 78"/>
                <a:gd name="T101" fmla="*/ 34 h 73"/>
                <a:gd name="T102" fmla="*/ 49 w 78"/>
                <a:gd name="T103" fmla="*/ 29 h 73"/>
                <a:gd name="T104" fmla="*/ 52 w 78"/>
                <a:gd name="T105" fmla="*/ 27 h 73"/>
                <a:gd name="T106" fmla="*/ 52 w 78"/>
                <a:gd name="T107" fmla="*/ 22 h 73"/>
                <a:gd name="T108" fmla="*/ 49 w 78"/>
                <a:gd name="T109" fmla="*/ 12 h 73"/>
                <a:gd name="T110" fmla="*/ 47 w 78"/>
                <a:gd name="T111" fmla="*/ 7 h 73"/>
                <a:gd name="T112" fmla="*/ 42 w 78"/>
                <a:gd name="T113" fmla="*/ 5 h 73"/>
                <a:gd name="T114" fmla="*/ 34 w 78"/>
                <a:gd name="T115" fmla="*/ 5 h 73"/>
                <a:gd name="T116" fmla="*/ 27 w 78"/>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73"/>
                <a:gd name="T179" fmla="*/ 78 w 78"/>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73">
                  <a:moveTo>
                    <a:pt x="27" y="41"/>
                  </a:moveTo>
                  <a:lnTo>
                    <a:pt x="27" y="61"/>
                  </a:lnTo>
                  <a:lnTo>
                    <a:pt x="27" y="66"/>
                  </a:lnTo>
                  <a:lnTo>
                    <a:pt x="27" y="68"/>
                  </a:lnTo>
                  <a:lnTo>
                    <a:pt x="29" y="68"/>
                  </a:lnTo>
                  <a:lnTo>
                    <a:pt x="29" y="71"/>
                  </a:lnTo>
                  <a:lnTo>
                    <a:pt x="34" y="71"/>
                  </a:lnTo>
                  <a:lnTo>
                    <a:pt x="37" y="71"/>
                  </a:lnTo>
                  <a:lnTo>
                    <a:pt x="37" y="73"/>
                  </a:lnTo>
                  <a:lnTo>
                    <a:pt x="0" y="73"/>
                  </a:lnTo>
                  <a:lnTo>
                    <a:pt x="0" y="71"/>
                  </a:lnTo>
                  <a:lnTo>
                    <a:pt x="5" y="71"/>
                  </a:lnTo>
                  <a:lnTo>
                    <a:pt x="7" y="71"/>
                  </a:lnTo>
                  <a:lnTo>
                    <a:pt x="10" y="68"/>
                  </a:lnTo>
                  <a:lnTo>
                    <a:pt x="12" y="66"/>
                  </a:lnTo>
                  <a:lnTo>
                    <a:pt x="12" y="61"/>
                  </a:lnTo>
                  <a:lnTo>
                    <a:pt x="12" y="12"/>
                  </a:lnTo>
                  <a:lnTo>
                    <a:pt x="12" y="9"/>
                  </a:lnTo>
                  <a:lnTo>
                    <a:pt x="10" y="5"/>
                  </a:lnTo>
                  <a:lnTo>
                    <a:pt x="7" y="5"/>
                  </a:lnTo>
                  <a:lnTo>
                    <a:pt x="5" y="2"/>
                  </a:lnTo>
                  <a:lnTo>
                    <a:pt x="0" y="2"/>
                  </a:lnTo>
                  <a:lnTo>
                    <a:pt x="0" y="0"/>
                  </a:lnTo>
                  <a:lnTo>
                    <a:pt x="34" y="0"/>
                  </a:lnTo>
                  <a:lnTo>
                    <a:pt x="47" y="0"/>
                  </a:lnTo>
                  <a:lnTo>
                    <a:pt x="54" y="2"/>
                  </a:lnTo>
                  <a:lnTo>
                    <a:pt x="59" y="5"/>
                  </a:lnTo>
                  <a:lnTo>
                    <a:pt x="64" y="9"/>
                  </a:lnTo>
                  <a:lnTo>
                    <a:pt x="66" y="14"/>
                  </a:lnTo>
                  <a:lnTo>
                    <a:pt x="69" y="22"/>
                  </a:lnTo>
                  <a:lnTo>
                    <a:pt x="66" y="29"/>
                  </a:lnTo>
                  <a:lnTo>
                    <a:pt x="61" y="34"/>
                  </a:lnTo>
                  <a:lnTo>
                    <a:pt x="59" y="36"/>
                  </a:lnTo>
                  <a:lnTo>
                    <a:pt x="52" y="39"/>
                  </a:lnTo>
                  <a:lnTo>
                    <a:pt x="69" y="63"/>
                  </a:lnTo>
                  <a:lnTo>
                    <a:pt x="71" y="68"/>
                  </a:lnTo>
                  <a:lnTo>
                    <a:pt x="74" y="68"/>
                  </a:lnTo>
                  <a:lnTo>
                    <a:pt x="76" y="71"/>
                  </a:lnTo>
                  <a:lnTo>
                    <a:pt x="78" y="71"/>
                  </a:lnTo>
                  <a:lnTo>
                    <a:pt x="78" y="73"/>
                  </a:lnTo>
                  <a:lnTo>
                    <a:pt x="56" y="73"/>
                  </a:lnTo>
                  <a:lnTo>
                    <a:pt x="32" y="41"/>
                  </a:lnTo>
                  <a:lnTo>
                    <a:pt x="27" y="41"/>
                  </a:lnTo>
                  <a:close/>
                  <a:moveTo>
                    <a:pt x="27" y="5"/>
                  </a:moveTo>
                  <a:lnTo>
                    <a:pt x="27" y="36"/>
                  </a:lnTo>
                  <a:lnTo>
                    <a:pt x="29" y="36"/>
                  </a:lnTo>
                  <a:lnTo>
                    <a:pt x="37" y="36"/>
                  </a:lnTo>
                  <a:lnTo>
                    <a:pt x="42" y="36"/>
                  </a:lnTo>
                  <a:lnTo>
                    <a:pt x="47" y="34"/>
                  </a:lnTo>
                  <a:lnTo>
                    <a:pt x="49" y="29"/>
                  </a:lnTo>
                  <a:lnTo>
                    <a:pt x="52" y="27"/>
                  </a:lnTo>
                  <a:lnTo>
                    <a:pt x="52" y="22"/>
                  </a:lnTo>
                  <a:lnTo>
                    <a:pt x="49" y="12"/>
                  </a:lnTo>
                  <a:lnTo>
                    <a:pt x="47" y="7"/>
                  </a:lnTo>
                  <a:lnTo>
                    <a:pt x="42" y="5"/>
                  </a:lnTo>
                  <a:lnTo>
                    <a:pt x="34" y="5"/>
                  </a:lnTo>
                  <a:lnTo>
                    <a:pt x="27" y="5"/>
                  </a:lnTo>
                  <a:close/>
                </a:path>
              </a:pathLst>
            </a:custGeom>
            <a:solidFill>
              <a:srgbClr val="000000"/>
            </a:solidFill>
            <a:ln w="0">
              <a:solidFill>
                <a:schemeClr val="accent2"/>
              </a:solidFill>
              <a:round/>
              <a:headEnd/>
              <a:tailEnd/>
            </a:ln>
          </p:spPr>
          <p:txBody>
            <a:bodyPr/>
            <a:lstStyle/>
            <a:p>
              <a:endParaRPr lang="en-CA"/>
            </a:p>
          </p:txBody>
        </p:sp>
        <p:sp>
          <p:nvSpPr>
            <p:cNvPr id="5298" name="Freeform 40"/>
            <p:cNvSpPr>
              <a:spLocks/>
            </p:cNvSpPr>
            <p:nvPr/>
          </p:nvSpPr>
          <p:spPr bwMode="auto">
            <a:xfrm>
              <a:off x="498" y="2416"/>
              <a:ext cx="69" cy="73"/>
            </a:xfrm>
            <a:custGeom>
              <a:avLst/>
              <a:gdLst>
                <a:gd name="T0" fmla="*/ 69 w 69"/>
                <a:gd name="T1" fmla="*/ 0 h 73"/>
                <a:gd name="T2" fmla="*/ 69 w 69"/>
                <a:gd name="T3" fmla="*/ 24 h 73"/>
                <a:gd name="T4" fmla="*/ 66 w 69"/>
                <a:gd name="T5" fmla="*/ 24 h 73"/>
                <a:gd name="T6" fmla="*/ 64 w 69"/>
                <a:gd name="T7" fmla="*/ 14 h 73"/>
                <a:gd name="T8" fmla="*/ 59 w 69"/>
                <a:gd name="T9" fmla="*/ 9 h 73"/>
                <a:gd name="T10" fmla="*/ 51 w 69"/>
                <a:gd name="T11" fmla="*/ 5 h 73"/>
                <a:gd name="T12" fmla="*/ 44 w 69"/>
                <a:gd name="T13" fmla="*/ 5 h 73"/>
                <a:gd name="T14" fmla="*/ 37 w 69"/>
                <a:gd name="T15" fmla="*/ 5 h 73"/>
                <a:gd name="T16" fmla="*/ 32 w 69"/>
                <a:gd name="T17" fmla="*/ 7 h 73"/>
                <a:gd name="T18" fmla="*/ 27 w 69"/>
                <a:gd name="T19" fmla="*/ 12 h 73"/>
                <a:gd name="T20" fmla="*/ 24 w 69"/>
                <a:gd name="T21" fmla="*/ 17 h 73"/>
                <a:gd name="T22" fmla="*/ 22 w 69"/>
                <a:gd name="T23" fmla="*/ 27 h 73"/>
                <a:gd name="T24" fmla="*/ 20 w 69"/>
                <a:gd name="T25" fmla="*/ 36 h 73"/>
                <a:gd name="T26" fmla="*/ 22 w 69"/>
                <a:gd name="T27" fmla="*/ 46 h 73"/>
                <a:gd name="T28" fmla="*/ 22 w 69"/>
                <a:gd name="T29" fmla="*/ 54 h 73"/>
                <a:gd name="T30" fmla="*/ 27 w 69"/>
                <a:gd name="T31" fmla="*/ 61 h 73"/>
                <a:gd name="T32" fmla="*/ 29 w 69"/>
                <a:gd name="T33" fmla="*/ 66 h 73"/>
                <a:gd name="T34" fmla="*/ 37 w 69"/>
                <a:gd name="T35" fmla="*/ 68 h 73"/>
                <a:gd name="T36" fmla="*/ 44 w 69"/>
                <a:gd name="T37" fmla="*/ 71 h 73"/>
                <a:gd name="T38" fmla="*/ 51 w 69"/>
                <a:gd name="T39" fmla="*/ 68 h 73"/>
                <a:gd name="T40" fmla="*/ 56 w 69"/>
                <a:gd name="T41" fmla="*/ 66 h 73"/>
                <a:gd name="T42" fmla="*/ 61 w 69"/>
                <a:gd name="T43" fmla="*/ 63 h 73"/>
                <a:gd name="T44" fmla="*/ 69 w 69"/>
                <a:gd name="T45" fmla="*/ 56 h 73"/>
                <a:gd name="T46" fmla="*/ 69 w 69"/>
                <a:gd name="T47" fmla="*/ 63 h 73"/>
                <a:gd name="T48" fmla="*/ 61 w 69"/>
                <a:gd name="T49" fmla="*/ 68 h 73"/>
                <a:gd name="T50" fmla="*/ 56 w 69"/>
                <a:gd name="T51" fmla="*/ 71 h 73"/>
                <a:gd name="T52" fmla="*/ 49 w 69"/>
                <a:gd name="T53" fmla="*/ 73 h 73"/>
                <a:gd name="T54" fmla="*/ 39 w 69"/>
                <a:gd name="T55" fmla="*/ 73 h 73"/>
                <a:gd name="T56" fmla="*/ 29 w 69"/>
                <a:gd name="T57" fmla="*/ 73 h 73"/>
                <a:gd name="T58" fmla="*/ 20 w 69"/>
                <a:gd name="T59" fmla="*/ 71 h 73"/>
                <a:gd name="T60" fmla="*/ 12 w 69"/>
                <a:gd name="T61" fmla="*/ 63 h 73"/>
                <a:gd name="T62" fmla="*/ 5 w 69"/>
                <a:gd name="T63" fmla="*/ 56 h 73"/>
                <a:gd name="T64" fmla="*/ 2 w 69"/>
                <a:gd name="T65" fmla="*/ 49 h 73"/>
                <a:gd name="T66" fmla="*/ 0 w 69"/>
                <a:gd name="T67" fmla="*/ 39 h 73"/>
                <a:gd name="T68" fmla="*/ 2 w 69"/>
                <a:gd name="T69" fmla="*/ 29 h 73"/>
                <a:gd name="T70" fmla="*/ 7 w 69"/>
                <a:gd name="T71" fmla="*/ 19 h 73"/>
                <a:gd name="T72" fmla="*/ 12 w 69"/>
                <a:gd name="T73" fmla="*/ 9 h 73"/>
                <a:gd name="T74" fmla="*/ 22 w 69"/>
                <a:gd name="T75" fmla="*/ 5 h 73"/>
                <a:gd name="T76" fmla="*/ 29 w 69"/>
                <a:gd name="T77" fmla="*/ 0 h 73"/>
                <a:gd name="T78" fmla="*/ 39 w 69"/>
                <a:gd name="T79" fmla="*/ 0 h 73"/>
                <a:gd name="T80" fmla="*/ 49 w 69"/>
                <a:gd name="T81" fmla="*/ 0 h 73"/>
                <a:gd name="T82" fmla="*/ 56 w 69"/>
                <a:gd name="T83" fmla="*/ 2 h 73"/>
                <a:gd name="T84" fmla="*/ 61 w 69"/>
                <a:gd name="T85" fmla="*/ 2 h 73"/>
                <a:gd name="T86" fmla="*/ 64 w 69"/>
                <a:gd name="T87" fmla="*/ 5 h 73"/>
                <a:gd name="T88" fmla="*/ 64 w 69"/>
                <a:gd name="T89" fmla="*/ 5 h 73"/>
                <a:gd name="T90" fmla="*/ 66 w 69"/>
                <a:gd name="T91" fmla="*/ 2 h 73"/>
                <a:gd name="T92" fmla="*/ 66 w 69"/>
                <a:gd name="T93" fmla="*/ 2 h 73"/>
                <a:gd name="T94" fmla="*/ 66 w 69"/>
                <a:gd name="T95" fmla="*/ 0 h 73"/>
                <a:gd name="T96" fmla="*/ 69 w 69"/>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73"/>
                <a:gd name="T149" fmla="*/ 69 w 69"/>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73">
                  <a:moveTo>
                    <a:pt x="69" y="0"/>
                  </a:moveTo>
                  <a:lnTo>
                    <a:pt x="69" y="24"/>
                  </a:lnTo>
                  <a:lnTo>
                    <a:pt x="66" y="24"/>
                  </a:lnTo>
                  <a:lnTo>
                    <a:pt x="64" y="14"/>
                  </a:lnTo>
                  <a:lnTo>
                    <a:pt x="59" y="9"/>
                  </a:lnTo>
                  <a:lnTo>
                    <a:pt x="51" y="5"/>
                  </a:lnTo>
                  <a:lnTo>
                    <a:pt x="44" y="5"/>
                  </a:lnTo>
                  <a:lnTo>
                    <a:pt x="37" y="5"/>
                  </a:lnTo>
                  <a:lnTo>
                    <a:pt x="32" y="7"/>
                  </a:lnTo>
                  <a:lnTo>
                    <a:pt x="27" y="12"/>
                  </a:lnTo>
                  <a:lnTo>
                    <a:pt x="24" y="17"/>
                  </a:lnTo>
                  <a:lnTo>
                    <a:pt x="22" y="27"/>
                  </a:lnTo>
                  <a:lnTo>
                    <a:pt x="20" y="36"/>
                  </a:lnTo>
                  <a:lnTo>
                    <a:pt x="22" y="46"/>
                  </a:lnTo>
                  <a:lnTo>
                    <a:pt x="22" y="54"/>
                  </a:lnTo>
                  <a:lnTo>
                    <a:pt x="27" y="61"/>
                  </a:lnTo>
                  <a:lnTo>
                    <a:pt x="29" y="66"/>
                  </a:lnTo>
                  <a:lnTo>
                    <a:pt x="37" y="68"/>
                  </a:lnTo>
                  <a:lnTo>
                    <a:pt x="44" y="71"/>
                  </a:lnTo>
                  <a:lnTo>
                    <a:pt x="51" y="68"/>
                  </a:lnTo>
                  <a:lnTo>
                    <a:pt x="56" y="66"/>
                  </a:lnTo>
                  <a:lnTo>
                    <a:pt x="61" y="63"/>
                  </a:lnTo>
                  <a:lnTo>
                    <a:pt x="69" y="56"/>
                  </a:lnTo>
                  <a:lnTo>
                    <a:pt x="69" y="63"/>
                  </a:lnTo>
                  <a:lnTo>
                    <a:pt x="61" y="68"/>
                  </a:lnTo>
                  <a:lnTo>
                    <a:pt x="56" y="71"/>
                  </a:lnTo>
                  <a:lnTo>
                    <a:pt x="49" y="73"/>
                  </a:lnTo>
                  <a:lnTo>
                    <a:pt x="39" y="73"/>
                  </a:lnTo>
                  <a:lnTo>
                    <a:pt x="29" y="73"/>
                  </a:lnTo>
                  <a:lnTo>
                    <a:pt x="20" y="71"/>
                  </a:lnTo>
                  <a:lnTo>
                    <a:pt x="12" y="63"/>
                  </a:lnTo>
                  <a:lnTo>
                    <a:pt x="5" y="56"/>
                  </a:lnTo>
                  <a:lnTo>
                    <a:pt x="2" y="49"/>
                  </a:lnTo>
                  <a:lnTo>
                    <a:pt x="0" y="39"/>
                  </a:lnTo>
                  <a:lnTo>
                    <a:pt x="2" y="29"/>
                  </a:lnTo>
                  <a:lnTo>
                    <a:pt x="7" y="19"/>
                  </a:lnTo>
                  <a:lnTo>
                    <a:pt x="12" y="9"/>
                  </a:lnTo>
                  <a:lnTo>
                    <a:pt x="22" y="5"/>
                  </a:lnTo>
                  <a:lnTo>
                    <a:pt x="29" y="0"/>
                  </a:lnTo>
                  <a:lnTo>
                    <a:pt x="39" y="0"/>
                  </a:lnTo>
                  <a:lnTo>
                    <a:pt x="49" y="0"/>
                  </a:lnTo>
                  <a:lnTo>
                    <a:pt x="56" y="2"/>
                  </a:lnTo>
                  <a:lnTo>
                    <a:pt x="61" y="2"/>
                  </a:lnTo>
                  <a:lnTo>
                    <a:pt x="64" y="5"/>
                  </a:lnTo>
                  <a:lnTo>
                    <a:pt x="66" y="2"/>
                  </a:lnTo>
                  <a:lnTo>
                    <a:pt x="66" y="0"/>
                  </a:lnTo>
                  <a:lnTo>
                    <a:pt x="69" y="0"/>
                  </a:lnTo>
                  <a:close/>
                </a:path>
              </a:pathLst>
            </a:custGeom>
            <a:solidFill>
              <a:srgbClr val="000000"/>
            </a:solidFill>
            <a:ln w="0">
              <a:solidFill>
                <a:schemeClr val="accent2"/>
              </a:solidFill>
              <a:round/>
              <a:headEnd/>
              <a:tailEnd/>
            </a:ln>
          </p:spPr>
          <p:txBody>
            <a:bodyPr/>
            <a:lstStyle/>
            <a:p>
              <a:endParaRPr lang="en-CA"/>
            </a:p>
          </p:txBody>
        </p:sp>
        <p:sp>
          <p:nvSpPr>
            <p:cNvPr id="5299" name="Freeform 41"/>
            <p:cNvSpPr>
              <a:spLocks/>
            </p:cNvSpPr>
            <p:nvPr/>
          </p:nvSpPr>
          <p:spPr bwMode="auto">
            <a:xfrm>
              <a:off x="576" y="2416"/>
              <a:ext cx="67" cy="73"/>
            </a:xfrm>
            <a:custGeom>
              <a:avLst/>
              <a:gdLst>
                <a:gd name="T0" fmla="*/ 27 w 67"/>
                <a:gd name="T1" fmla="*/ 5 h 73"/>
                <a:gd name="T2" fmla="*/ 27 w 67"/>
                <a:gd name="T3" fmla="*/ 34 h 73"/>
                <a:gd name="T4" fmla="*/ 27 w 67"/>
                <a:gd name="T5" fmla="*/ 34 h 73"/>
                <a:gd name="T6" fmla="*/ 35 w 67"/>
                <a:gd name="T7" fmla="*/ 34 h 73"/>
                <a:gd name="T8" fmla="*/ 37 w 67"/>
                <a:gd name="T9" fmla="*/ 29 h 73"/>
                <a:gd name="T10" fmla="*/ 40 w 67"/>
                <a:gd name="T11" fmla="*/ 24 h 73"/>
                <a:gd name="T12" fmla="*/ 42 w 67"/>
                <a:gd name="T13" fmla="*/ 17 h 73"/>
                <a:gd name="T14" fmla="*/ 44 w 67"/>
                <a:gd name="T15" fmla="*/ 17 h 73"/>
                <a:gd name="T16" fmla="*/ 44 w 67"/>
                <a:gd name="T17" fmla="*/ 56 h 73"/>
                <a:gd name="T18" fmla="*/ 42 w 67"/>
                <a:gd name="T19" fmla="*/ 56 h 73"/>
                <a:gd name="T20" fmla="*/ 40 w 67"/>
                <a:gd name="T21" fmla="*/ 49 h 73"/>
                <a:gd name="T22" fmla="*/ 40 w 67"/>
                <a:gd name="T23" fmla="*/ 44 h 73"/>
                <a:gd name="T24" fmla="*/ 37 w 67"/>
                <a:gd name="T25" fmla="*/ 41 h 73"/>
                <a:gd name="T26" fmla="*/ 35 w 67"/>
                <a:gd name="T27" fmla="*/ 39 h 73"/>
                <a:gd name="T28" fmla="*/ 30 w 67"/>
                <a:gd name="T29" fmla="*/ 39 h 73"/>
                <a:gd name="T30" fmla="*/ 27 w 67"/>
                <a:gd name="T31" fmla="*/ 39 h 73"/>
                <a:gd name="T32" fmla="*/ 27 w 67"/>
                <a:gd name="T33" fmla="*/ 58 h 73"/>
                <a:gd name="T34" fmla="*/ 27 w 67"/>
                <a:gd name="T35" fmla="*/ 63 h 73"/>
                <a:gd name="T36" fmla="*/ 27 w 67"/>
                <a:gd name="T37" fmla="*/ 66 h 73"/>
                <a:gd name="T38" fmla="*/ 27 w 67"/>
                <a:gd name="T39" fmla="*/ 68 h 73"/>
                <a:gd name="T40" fmla="*/ 30 w 67"/>
                <a:gd name="T41" fmla="*/ 68 h 73"/>
                <a:gd name="T42" fmla="*/ 30 w 67"/>
                <a:gd name="T43" fmla="*/ 71 h 73"/>
                <a:gd name="T44" fmla="*/ 35 w 67"/>
                <a:gd name="T45" fmla="*/ 71 h 73"/>
                <a:gd name="T46" fmla="*/ 37 w 67"/>
                <a:gd name="T47" fmla="*/ 71 h 73"/>
                <a:gd name="T48" fmla="*/ 47 w 67"/>
                <a:gd name="T49" fmla="*/ 68 h 73"/>
                <a:gd name="T50" fmla="*/ 54 w 67"/>
                <a:gd name="T51" fmla="*/ 66 h 73"/>
                <a:gd name="T52" fmla="*/ 59 w 67"/>
                <a:gd name="T53" fmla="*/ 58 h 73"/>
                <a:gd name="T54" fmla="*/ 64 w 67"/>
                <a:gd name="T55" fmla="*/ 51 h 73"/>
                <a:gd name="T56" fmla="*/ 67 w 67"/>
                <a:gd name="T57" fmla="*/ 51 h 73"/>
                <a:gd name="T58" fmla="*/ 62 w 67"/>
                <a:gd name="T59" fmla="*/ 73 h 73"/>
                <a:gd name="T60" fmla="*/ 0 w 67"/>
                <a:gd name="T61" fmla="*/ 73 h 73"/>
                <a:gd name="T62" fmla="*/ 0 w 67"/>
                <a:gd name="T63" fmla="*/ 71 h 73"/>
                <a:gd name="T64" fmla="*/ 3 w 67"/>
                <a:gd name="T65" fmla="*/ 71 h 73"/>
                <a:gd name="T66" fmla="*/ 5 w 67"/>
                <a:gd name="T67" fmla="*/ 71 h 73"/>
                <a:gd name="T68" fmla="*/ 8 w 67"/>
                <a:gd name="T69" fmla="*/ 71 h 73"/>
                <a:gd name="T70" fmla="*/ 8 w 67"/>
                <a:gd name="T71" fmla="*/ 68 h 73"/>
                <a:gd name="T72" fmla="*/ 8 w 67"/>
                <a:gd name="T73" fmla="*/ 68 h 73"/>
                <a:gd name="T74" fmla="*/ 10 w 67"/>
                <a:gd name="T75" fmla="*/ 66 h 73"/>
                <a:gd name="T76" fmla="*/ 10 w 67"/>
                <a:gd name="T77" fmla="*/ 61 h 73"/>
                <a:gd name="T78" fmla="*/ 10 w 67"/>
                <a:gd name="T79" fmla="*/ 12 h 73"/>
                <a:gd name="T80" fmla="*/ 10 w 67"/>
                <a:gd name="T81" fmla="*/ 9 h 73"/>
                <a:gd name="T82" fmla="*/ 10 w 67"/>
                <a:gd name="T83" fmla="*/ 7 h 73"/>
                <a:gd name="T84" fmla="*/ 8 w 67"/>
                <a:gd name="T85" fmla="*/ 5 h 73"/>
                <a:gd name="T86" fmla="*/ 8 w 67"/>
                <a:gd name="T87" fmla="*/ 5 h 73"/>
                <a:gd name="T88" fmla="*/ 5 w 67"/>
                <a:gd name="T89" fmla="*/ 2 h 73"/>
                <a:gd name="T90" fmla="*/ 3 w 67"/>
                <a:gd name="T91" fmla="*/ 2 h 73"/>
                <a:gd name="T92" fmla="*/ 0 w 67"/>
                <a:gd name="T93" fmla="*/ 2 h 73"/>
                <a:gd name="T94" fmla="*/ 0 w 67"/>
                <a:gd name="T95" fmla="*/ 0 h 73"/>
                <a:gd name="T96" fmla="*/ 59 w 67"/>
                <a:gd name="T97" fmla="*/ 0 h 73"/>
                <a:gd name="T98" fmla="*/ 59 w 67"/>
                <a:gd name="T99" fmla="*/ 22 h 73"/>
                <a:gd name="T100" fmla="*/ 57 w 67"/>
                <a:gd name="T101" fmla="*/ 22 h 73"/>
                <a:gd name="T102" fmla="*/ 57 w 67"/>
                <a:gd name="T103" fmla="*/ 14 h 73"/>
                <a:gd name="T104" fmla="*/ 54 w 67"/>
                <a:gd name="T105" fmla="*/ 12 h 73"/>
                <a:gd name="T106" fmla="*/ 49 w 67"/>
                <a:gd name="T107" fmla="*/ 7 h 73"/>
                <a:gd name="T108" fmla="*/ 44 w 67"/>
                <a:gd name="T109" fmla="*/ 7 h 73"/>
                <a:gd name="T110" fmla="*/ 42 w 67"/>
                <a:gd name="T111" fmla="*/ 5 h 73"/>
                <a:gd name="T112" fmla="*/ 35 w 67"/>
                <a:gd name="T113" fmla="*/ 5 h 73"/>
                <a:gd name="T114" fmla="*/ 27 w 67"/>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
                <a:gd name="T175" fmla="*/ 0 h 73"/>
                <a:gd name="T176" fmla="*/ 67 w 67"/>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 h="73">
                  <a:moveTo>
                    <a:pt x="27" y="5"/>
                  </a:moveTo>
                  <a:lnTo>
                    <a:pt x="27" y="34"/>
                  </a:lnTo>
                  <a:lnTo>
                    <a:pt x="35" y="34"/>
                  </a:lnTo>
                  <a:lnTo>
                    <a:pt x="37" y="29"/>
                  </a:lnTo>
                  <a:lnTo>
                    <a:pt x="40" y="24"/>
                  </a:lnTo>
                  <a:lnTo>
                    <a:pt x="42" y="17"/>
                  </a:lnTo>
                  <a:lnTo>
                    <a:pt x="44" y="17"/>
                  </a:lnTo>
                  <a:lnTo>
                    <a:pt x="44" y="56"/>
                  </a:lnTo>
                  <a:lnTo>
                    <a:pt x="42" y="56"/>
                  </a:lnTo>
                  <a:lnTo>
                    <a:pt x="40" y="49"/>
                  </a:lnTo>
                  <a:lnTo>
                    <a:pt x="40" y="44"/>
                  </a:lnTo>
                  <a:lnTo>
                    <a:pt x="37" y="41"/>
                  </a:lnTo>
                  <a:lnTo>
                    <a:pt x="35" y="39"/>
                  </a:lnTo>
                  <a:lnTo>
                    <a:pt x="30" y="39"/>
                  </a:lnTo>
                  <a:lnTo>
                    <a:pt x="27" y="39"/>
                  </a:lnTo>
                  <a:lnTo>
                    <a:pt x="27" y="58"/>
                  </a:lnTo>
                  <a:lnTo>
                    <a:pt x="27" y="63"/>
                  </a:lnTo>
                  <a:lnTo>
                    <a:pt x="27" y="66"/>
                  </a:lnTo>
                  <a:lnTo>
                    <a:pt x="27" y="68"/>
                  </a:lnTo>
                  <a:lnTo>
                    <a:pt x="30" y="68"/>
                  </a:lnTo>
                  <a:lnTo>
                    <a:pt x="30" y="71"/>
                  </a:lnTo>
                  <a:lnTo>
                    <a:pt x="35" y="71"/>
                  </a:lnTo>
                  <a:lnTo>
                    <a:pt x="37" y="71"/>
                  </a:lnTo>
                  <a:lnTo>
                    <a:pt x="47" y="68"/>
                  </a:lnTo>
                  <a:lnTo>
                    <a:pt x="54" y="66"/>
                  </a:lnTo>
                  <a:lnTo>
                    <a:pt x="59" y="58"/>
                  </a:lnTo>
                  <a:lnTo>
                    <a:pt x="64" y="51"/>
                  </a:lnTo>
                  <a:lnTo>
                    <a:pt x="67" y="51"/>
                  </a:lnTo>
                  <a:lnTo>
                    <a:pt x="62" y="73"/>
                  </a:lnTo>
                  <a:lnTo>
                    <a:pt x="0" y="73"/>
                  </a:lnTo>
                  <a:lnTo>
                    <a:pt x="0" y="71"/>
                  </a:lnTo>
                  <a:lnTo>
                    <a:pt x="3" y="71"/>
                  </a:lnTo>
                  <a:lnTo>
                    <a:pt x="5" y="71"/>
                  </a:lnTo>
                  <a:lnTo>
                    <a:pt x="8" y="71"/>
                  </a:lnTo>
                  <a:lnTo>
                    <a:pt x="8" y="68"/>
                  </a:lnTo>
                  <a:lnTo>
                    <a:pt x="10" y="66"/>
                  </a:lnTo>
                  <a:lnTo>
                    <a:pt x="10" y="61"/>
                  </a:lnTo>
                  <a:lnTo>
                    <a:pt x="10" y="12"/>
                  </a:lnTo>
                  <a:lnTo>
                    <a:pt x="10" y="9"/>
                  </a:lnTo>
                  <a:lnTo>
                    <a:pt x="10" y="7"/>
                  </a:lnTo>
                  <a:lnTo>
                    <a:pt x="8" y="5"/>
                  </a:lnTo>
                  <a:lnTo>
                    <a:pt x="5" y="2"/>
                  </a:lnTo>
                  <a:lnTo>
                    <a:pt x="3" y="2"/>
                  </a:lnTo>
                  <a:lnTo>
                    <a:pt x="0" y="2"/>
                  </a:lnTo>
                  <a:lnTo>
                    <a:pt x="0" y="0"/>
                  </a:lnTo>
                  <a:lnTo>
                    <a:pt x="59" y="0"/>
                  </a:lnTo>
                  <a:lnTo>
                    <a:pt x="59" y="22"/>
                  </a:lnTo>
                  <a:lnTo>
                    <a:pt x="57" y="22"/>
                  </a:lnTo>
                  <a:lnTo>
                    <a:pt x="57" y="14"/>
                  </a:lnTo>
                  <a:lnTo>
                    <a:pt x="54" y="12"/>
                  </a:lnTo>
                  <a:lnTo>
                    <a:pt x="49" y="7"/>
                  </a:lnTo>
                  <a:lnTo>
                    <a:pt x="44" y="7"/>
                  </a:lnTo>
                  <a:lnTo>
                    <a:pt x="42" y="5"/>
                  </a:lnTo>
                  <a:lnTo>
                    <a:pt x="35"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0" name="Freeform 42"/>
            <p:cNvSpPr>
              <a:spLocks/>
            </p:cNvSpPr>
            <p:nvPr/>
          </p:nvSpPr>
          <p:spPr bwMode="auto">
            <a:xfrm>
              <a:off x="128" y="2114"/>
              <a:ext cx="760" cy="343"/>
            </a:xfrm>
            <a:custGeom>
              <a:avLst/>
              <a:gdLst>
                <a:gd name="T0" fmla="*/ 0 w 760"/>
                <a:gd name="T1" fmla="*/ 218 h 343"/>
                <a:gd name="T2" fmla="*/ 414 w 760"/>
                <a:gd name="T3" fmla="*/ 218 h 343"/>
                <a:gd name="T4" fmla="*/ 414 w 760"/>
                <a:gd name="T5" fmla="*/ 0 h 343"/>
                <a:gd name="T6" fmla="*/ 760 w 760"/>
                <a:gd name="T7" fmla="*/ 343 h 343"/>
                <a:gd name="T8" fmla="*/ 0 60000 65536"/>
                <a:gd name="T9" fmla="*/ 0 60000 65536"/>
                <a:gd name="T10" fmla="*/ 0 60000 65536"/>
                <a:gd name="T11" fmla="*/ 0 60000 65536"/>
                <a:gd name="T12" fmla="*/ 0 w 760"/>
                <a:gd name="T13" fmla="*/ 0 h 343"/>
                <a:gd name="T14" fmla="*/ 760 w 760"/>
                <a:gd name="T15" fmla="*/ 343 h 343"/>
              </a:gdLst>
              <a:ahLst/>
              <a:cxnLst>
                <a:cxn ang="T8">
                  <a:pos x="T0" y="T1"/>
                </a:cxn>
                <a:cxn ang="T9">
                  <a:pos x="T2" y="T3"/>
                </a:cxn>
                <a:cxn ang="T10">
                  <a:pos x="T4" y="T5"/>
                </a:cxn>
                <a:cxn ang="T11">
                  <a:pos x="T6" y="T7"/>
                </a:cxn>
              </a:cxnLst>
              <a:rect l="T12" t="T13" r="T14" b="T15"/>
              <a:pathLst>
                <a:path w="760" h="343">
                  <a:moveTo>
                    <a:pt x="0" y="218"/>
                  </a:moveTo>
                  <a:lnTo>
                    <a:pt x="414" y="218"/>
                  </a:lnTo>
                  <a:lnTo>
                    <a:pt x="414" y="0"/>
                  </a:lnTo>
                  <a:lnTo>
                    <a:pt x="760" y="343"/>
                  </a:lnTo>
                </a:path>
              </a:pathLst>
            </a:custGeom>
            <a:noFill/>
            <a:ln w="23813">
              <a:solidFill>
                <a:schemeClr val="accent2"/>
              </a:solidFill>
              <a:round/>
              <a:headEnd/>
              <a:tailEnd/>
            </a:ln>
          </p:spPr>
          <p:txBody>
            <a:bodyPr/>
            <a:lstStyle/>
            <a:p>
              <a:endParaRPr lang="en-CA"/>
            </a:p>
          </p:txBody>
        </p:sp>
        <p:sp>
          <p:nvSpPr>
            <p:cNvPr id="5301" name="Freeform 43"/>
            <p:cNvSpPr>
              <a:spLocks/>
            </p:cNvSpPr>
            <p:nvPr/>
          </p:nvSpPr>
          <p:spPr bwMode="auto">
            <a:xfrm>
              <a:off x="121" y="2443"/>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chemeClr val="accent2"/>
              </a:solidFill>
              <a:round/>
              <a:headEnd/>
              <a:tailEnd/>
            </a:ln>
          </p:spPr>
          <p:txBody>
            <a:bodyPr/>
            <a:lstStyle/>
            <a:p>
              <a:endParaRPr lang="en-CA"/>
            </a:p>
          </p:txBody>
        </p:sp>
        <p:sp>
          <p:nvSpPr>
            <p:cNvPr id="5302" name="Freeform 44"/>
            <p:cNvSpPr>
              <a:spLocks/>
            </p:cNvSpPr>
            <p:nvPr/>
          </p:nvSpPr>
          <p:spPr bwMode="auto">
            <a:xfrm>
              <a:off x="4127" y="2028"/>
              <a:ext cx="758" cy="343"/>
            </a:xfrm>
            <a:custGeom>
              <a:avLst/>
              <a:gdLst>
                <a:gd name="T0" fmla="*/ 0 w 758"/>
                <a:gd name="T1" fmla="*/ 218 h 343"/>
                <a:gd name="T2" fmla="*/ 415 w 758"/>
                <a:gd name="T3" fmla="*/ 218 h 343"/>
                <a:gd name="T4" fmla="*/ 415 w 758"/>
                <a:gd name="T5" fmla="*/ 0 h 343"/>
                <a:gd name="T6" fmla="*/ 758 w 758"/>
                <a:gd name="T7" fmla="*/ 343 h 343"/>
                <a:gd name="T8" fmla="*/ 0 60000 65536"/>
                <a:gd name="T9" fmla="*/ 0 60000 65536"/>
                <a:gd name="T10" fmla="*/ 0 60000 65536"/>
                <a:gd name="T11" fmla="*/ 0 60000 65536"/>
                <a:gd name="T12" fmla="*/ 0 w 758"/>
                <a:gd name="T13" fmla="*/ 0 h 343"/>
                <a:gd name="T14" fmla="*/ 758 w 758"/>
                <a:gd name="T15" fmla="*/ 343 h 343"/>
              </a:gdLst>
              <a:ahLst/>
              <a:cxnLst>
                <a:cxn ang="T8">
                  <a:pos x="T0" y="T1"/>
                </a:cxn>
                <a:cxn ang="T9">
                  <a:pos x="T2" y="T3"/>
                </a:cxn>
                <a:cxn ang="T10">
                  <a:pos x="T4" y="T5"/>
                </a:cxn>
                <a:cxn ang="T11">
                  <a:pos x="T6" y="T7"/>
                </a:cxn>
              </a:cxnLst>
              <a:rect l="T12" t="T13" r="T14" b="T15"/>
              <a:pathLst>
                <a:path w="758" h="343">
                  <a:moveTo>
                    <a:pt x="0" y="218"/>
                  </a:moveTo>
                  <a:lnTo>
                    <a:pt x="415" y="218"/>
                  </a:lnTo>
                  <a:lnTo>
                    <a:pt x="415" y="0"/>
                  </a:lnTo>
                  <a:lnTo>
                    <a:pt x="758" y="343"/>
                  </a:lnTo>
                </a:path>
              </a:pathLst>
            </a:custGeom>
            <a:noFill/>
            <a:ln w="23813">
              <a:solidFill>
                <a:schemeClr val="accent2"/>
              </a:solidFill>
              <a:round/>
              <a:headEnd/>
              <a:tailEnd/>
            </a:ln>
          </p:spPr>
          <p:txBody>
            <a:bodyPr/>
            <a:lstStyle/>
            <a:p>
              <a:endParaRPr lang="en-CA"/>
            </a:p>
          </p:txBody>
        </p:sp>
        <p:sp>
          <p:nvSpPr>
            <p:cNvPr id="5303" name="Freeform 45"/>
            <p:cNvSpPr>
              <a:spLocks/>
            </p:cNvSpPr>
            <p:nvPr/>
          </p:nvSpPr>
          <p:spPr bwMode="auto">
            <a:xfrm>
              <a:off x="4120" y="2357"/>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chemeClr val="accent2"/>
              </a:solidFill>
              <a:round/>
              <a:headEnd/>
              <a:tailEnd/>
            </a:ln>
          </p:spPr>
          <p:txBody>
            <a:bodyPr/>
            <a:lstStyle/>
            <a:p>
              <a:endParaRPr lang="en-CA"/>
            </a:p>
          </p:txBody>
        </p:sp>
        <p:sp>
          <p:nvSpPr>
            <p:cNvPr id="5304" name="Freeform 46"/>
            <p:cNvSpPr>
              <a:spLocks noEditPoints="1"/>
            </p:cNvSpPr>
            <p:nvPr/>
          </p:nvSpPr>
          <p:spPr bwMode="auto">
            <a:xfrm>
              <a:off x="4194" y="2330"/>
              <a:ext cx="71" cy="73"/>
            </a:xfrm>
            <a:custGeom>
              <a:avLst/>
              <a:gdLst>
                <a:gd name="T0" fmla="*/ 0 w 71"/>
                <a:gd name="T1" fmla="*/ 73 h 73"/>
                <a:gd name="T2" fmla="*/ 0 w 71"/>
                <a:gd name="T3" fmla="*/ 71 h 73"/>
                <a:gd name="T4" fmla="*/ 2 w 71"/>
                <a:gd name="T5" fmla="*/ 71 h 73"/>
                <a:gd name="T6" fmla="*/ 4 w 71"/>
                <a:gd name="T7" fmla="*/ 71 h 73"/>
                <a:gd name="T8" fmla="*/ 7 w 71"/>
                <a:gd name="T9" fmla="*/ 71 h 73"/>
                <a:gd name="T10" fmla="*/ 7 w 71"/>
                <a:gd name="T11" fmla="*/ 68 h 73"/>
                <a:gd name="T12" fmla="*/ 9 w 71"/>
                <a:gd name="T13" fmla="*/ 68 h 73"/>
                <a:gd name="T14" fmla="*/ 9 w 71"/>
                <a:gd name="T15" fmla="*/ 66 h 73"/>
                <a:gd name="T16" fmla="*/ 9 w 71"/>
                <a:gd name="T17" fmla="*/ 61 h 73"/>
                <a:gd name="T18" fmla="*/ 9 w 71"/>
                <a:gd name="T19" fmla="*/ 12 h 73"/>
                <a:gd name="T20" fmla="*/ 9 w 71"/>
                <a:gd name="T21" fmla="*/ 10 h 73"/>
                <a:gd name="T22" fmla="*/ 7 w 71"/>
                <a:gd name="T23" fmla="*/ 7 h 73"/>
                <a:gd name="T24" fmla="*/ 7 w 71"/>
                <a:gd name="T25" fmla="*/ 5 h 73"/>
                <a:gd name="T26" fmla="*/ 7 w 71"/>
                <a:gd name="T27" fmla="*/ 5 h 73"/>
                <a:gd name="T28" fmla="*/ 4 w 71"/>
                <a:gd name="T29" fmla="*/ 2 h 73"/>
                <a:gd name="T30" fmla="*/ 2 w 71"/>
                <a:gd name="T31" fmla="*/ 2 h 73"/>
                <a:gd name="T32" fmla="*/ 0 w 71"/>
                <a:gd name="T33" fmla="*/ 2 h 73"/>
                <a:gd name="T34" fmla="*/ 0 w 71"/>
                <a:gd name="T35" fmla="*/ 0 h 73"/>
                <a:gd name="T36" fmla="*/ 31 w 71"/>
                <a:gd name="T37" fmla="*/ 0 h 73"/>
                <a:gd name="T38" fmla="*/ 41 w 71"/>
                <a:gd name="T39" fmla="*/ 2 h 73"/>
                <a:gd name="T40" fmla="*/ 51 w 71"/>
                <a:gd name="T41" fmla="*/ 5 h 73"/>
                <a:gd name="T42" fmla="*/ 58 w 71"/>
                <a:gd name="T43" fmla="*/ 10 h 73"/>
                <a:gd name="T44" fmla="*/ 66 w 71"/>
                <a:gd name="T45" fmla="*/ 17 h 73"/>
                <a:gd name="T46" fmla="*/ 68 w 71"/>
                <a:gd name="T47" fmla="*/ 27 h 73"/>
                <a:gd name="T48" fmla="*/ 71 w 71"/>
                <a:gd name="T49" fmla="*/ 37 h 73"/>
                <a:gd name="T50" fmla="*/ 71 w 71"/>
                <a:gd name="T51" fmla="*/ 44 h 73"/>
                <a:gd name="T52" fmla="*/ 68 w 71"/>
                <a:gd name="T53" fmla="*/ 51 h 73"/>
                <a:gd name="T54" fmla="*/ 66 w 71"/>
                <a:gd name="T55" fmla="*/ 56 h 73"/>
                <a:gd name="T56" fmla="*/ 61 w 71"/>
                <a:gd name="T57" fmla="*/ 61 h 73"/>
                <a:gd name="T58" fmla="*/ 58 w 71"/>
                <a:gd name="T59" fmla="*/ 66 h 73"/>
                <a:gd name="T60" fmla="*/ 53 w 71"/>
                <a:gd name="T61" fmla="*/ 68 h 73"/>
                <a:gd name="T62" fmla="*/ 46 w 71"/>
                <a:gd name="T63" fmla="*/ 71 h 73"/>
                <a:gd name="T64" fmla="*/ 41 w 71"/>
                <a:gd name="T65" fmla="*/ 73 h 73"/>
                <a:gd name="T66" fmla="*/ 36 w 71"/>
                <a:gd name="T67" fmla="*/ 73 h 73"/>
                <a:gd name="T68" fmla="*/ 31 w 71"/>
                <a:gd name="T69" fmla="*/ 73 h 73"/>
                <a:gd name="T70" fmla="*/ 0 w 71"/>
                <a:gd name="T71" fmla="*/ 73 h 73"/>
                <a:gd name="T72" fmla="*/ 27 w 71"/>
                <a:gd name="T73" fmla="*/ 5 h 73"/>
                <a:gd name="T74" fmla="*/ 27 w 71"/>
                <a:gd name="T75" fmla="*/ 61 h 73"/>
                <a:gd name="T76" fmla="*/ 27 w 71"/>
                <a:gd name="T77" fmla="*/ 66 h 73"/>
                <a:gd name="T78" fmla="*/ 27 w 71"/>
                <a:gd name="T79" fmla="*/ 68 h 73"/>
                <a:gd name="T80" fmla="*/ 27 w 71"/>
                <a:gd name="T81" fmla="*/ 68 h 73"/>
                <a:gd name="T82" fmla="*/ 27 w 71"/>
                <a:gd name="T83" fmla="*/ 68 h 73"/>
                <a:gd name="T84" fmla="*/ 29 w 71"/>
                <a:gd name="T85" fmla="*/ 68 h 73"/>
                <a:gd name="T86" fmla="*/ 31 w 71"/>
                <a:gd name="T87" fmla="*/ 71 h 73"/>
                <a:gd name="T88" fmla="*/ 36 w 71"/>
                <a:gd name="T89" fmla="*/ 68 h 73"/>
                <a:gd name="T90" fmla="*/ 41 w 71"/>
                <a:gd name="T91" fmla="*/ 66 h 73"/>
                <a:gd name="T92" fmla="*/ 44 w 71"/>
                <a:gd name="T93" fmla="*/ 64 h 73"/>
                <a:gd name="T94" fmla="*/ 49 w 71"/>
                <a:gd name="T95" fmla="*/ 56 h 73"/>
                <a:gd name="T96" fmla="*/ 51 w 71"/>
                <a:gd name="T97" fmla="*/ 49 h 73"/>
                <a:gd name="T98" fmla="*/ 51 w 71"/>
                <a:gd name="T99" fmla="*/ 37 h 73"/>
                <a:gd name="T100" fmla="*/ 51 w 71"/>
                <a:gd name="T101" fmla="*/ 29 h 73"/>
                <a:gd name="T102" fmla="*/ 49 w 71"/>
                <a:gd name="T103" fmla="*/ 22 h 73"/>
                <a:gd name="T104" fmla="*/ 46 w 71"/>
                <a:gd name="T105" fmla="*/ 15 h 73"/>
                <a:gd name="T106" fmla="*/ 44 w 71"/>
                <a:gd name="T107" fmla="*/ 10 h 73"/>
                <a:gd name="T108" fmla="*/ 39 w 71"/>
                <a:gd name="T109" fmla="*/ 5 h 73"/>
                <a:gd name="T110" fmla="*/ 34 w 71"/>
                <a:gd name="T111" fmla="*/ 5 h 73"/>
                <a:gd name="T112" fmla="*/ 27 w 71"/>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
                <a:gd name="T172" fmla="*/ 0 h 73"/>
                <a:gd name="T173" fmla="*/ 71 w 71"/>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 h="73">
                  <a:moveTo>
                    <a:pt x="0" y="73"/>
                  </a:moveTo>
                  <a:lnTo>
                    <a:pt x="0" y="71"/>
                  </a:lnTo>
                  <a:lnTo>
                    <a:pt x="2" y="71"/>
                  </a:lnTo>
                  <a:lnTo>
                    <a:pt x="4" y="71"/>
                  </a:lnTo>
                  <a:lnTo>
                    <a:pt x="7" y="71"/>
                  </a:lnTo>
                  <a:lnTo>
                    <a:pt x="7" y="68"/>
                  </a:lnTo>
                  <a:lnTo>
                    <a:pt x="9" y="68"/>
                  </a:lnTo>
                  <a:lnTo>
                    <a:pt x="9" y="66"/>
                  </a:lnTo>
                  <a:lnTo>
                    <a:pt x="9" y="61"/>
                  </a:lnTo>
                  <a:lnTo>
                    <a:pt x="9" y="12"/>
                  </a:lnTo>
                  <a:lnTo>
                    <a:pt x="9" y="10"/>
                  </a:lnTo>
                  <a:lnTo>
                    <a:pt x="7" y="7"/>
                  </a:lnTo>
                  <a:lnTo>
                    <a:pt x="7" y="5"/>
                  </a:lnTo>
                  <a:lnTo>
                    <a:pt x="4" y="2"/>
                  </a:lnTo>
                  <a:lnTo>
                    <a:pt x="2" y="2"/>
                  </a:lnTo>
                  <a:lnTo>
                    <a:pt x="0" y="2"/>
                  </a:lnTo>
                  <a:lnTo>
                    <a:pt x="0" y="0"/>
                  </a:lnTo>
                  <a:lnTo>
                    <a:pt x="31" y="0"/>
                  </a:lnTo>
                  <a:lnTo>
                    <a:pt x="41" y="2"/>
                  </a:lnTo>
                  <a:lnTo>
                    <a:pt x="51" y="5"/>
                  </a:lnTo>
                  <a:lnTo>
                    <a:pt x="58" y="10"/>
                  </a:lnTo>
                  <a:lnTo>
                    <a:pt x="66" y="17"/>
                  </a:lnTo>
                  <a:lnTo>
                    <a:pt x="68" y="27"/>
                  </a:lnTo>
                  <a:lnTo>
                    <a:pt x="71" y="37"/>
                  </a:lnTo>
                  <a:lnTo>
                    <a:pt x="71" y="44"/>
                  </a:lnTo>
                  <a:lnTo>
                    <a:pt x="68" y="51"/>
                  </a:lnTo>
                  <a:lnTo>
                    <a:pt x="66" y="56"/>
                  </a:lnTo>
                  <a:lnTo>
                    <a:pt x="61" y="61"/>
                  </a:lnTo>
                  <a:lnTo>
                    <a:pt x="58" y="66"/>
                  </a:lnTo>
                  <a:lnTo>
                    <a:pt x="53" y="68"/>
                  </a:lnTo>
                  <a:lnTo>
                    <a:pt x="46" y="71"/>
                  </a:lnTo>
                  <a:lnTo>
                    <a:pt x="41" y="73"/>
                  </a:lnTo>
                  <a:lnTo>
                    <a:pt x="36" y="73"/>
                  </a:lnTo>
                  <a:lnTo>
                    <a:pt x="31" y="73"/>
                  </a:lnTo>
                  <a:lnTo>
                    <a:pt x="0" y="73"/>
                  </a:lnTo>
                  <a:close/>
                  <a:moveTo>
                    <a:pt x="27" y="5"/>
                  </a:moveTo>
                  <a:lnTo>
                    <a:pt x="27" y="61"/>
                  </a:lnTo>
                  <a:lnTo>
                    <a:pt x="27" y="66"/>
                  </a:lnTo>
                  <a:lnTo>
                    <a:pt x="27" y="68"/>
                  </a:lnTo>
                  <a:lnTo>
                    <a:pt x="29" y="68"/>
                  </a:lnTo>
                  <a:lnTo>
                    <a:pt x="31" y="71"/>
                  </a:lnTo>
                  <a:lnTo>
                    <a:pt x="36" y="68"/>
                  </a:lnTo>
                  <a:lnTo>
                    <a:pt x="41" y="66"/>
                  </a:lnTo>
                  <a:lnTo>
                    <a:pt x="44" y="64"/>
                  </a:lnTo>
                  <a:lnTo>
                    <a:pt x="49" y="56"/>
                  </a:lnTo>
                  <a:lnTo>
                    <a:pt x="51" y="49"/>
                  </a:lnTo>
                  <a:lnTo>
                    <a:pt x="51" y="37"/>
                  </a:lnTo>
                  <a:lnTo>
                    <a:pt x="51" y="29"/>
                  </a:lnTo>
                  <a:lnTo>
                    <a:pt x="49" y="22"/>
                  </a:lnTo>
                  <a:lnTo>
                    <a:pt x="46" y="15"/>
                  </a:lnTo>
                  <a:lnTo>
                    <a:pt x="44" y="10"/>
                  </a:lnTo>
                  <a:lnTo>
                    <a:pt x="39" y="5"/>
                  </a:lnTo>
                  <a:lnTo>
                    <a:pt x="34"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5" name="Freeform 47"/>
            <p:cNvSpPr>
              <a:spLocks/>
            </p:cNvSpPr>
            <p:nvPr/>
          </p:nvSpPr>
          <p:spPr bwMode="auto">
            <a:xfrm>
              <a:off x="4272" y="2330"/>
              <a:ext cx="66" cy="73"/>
            </a:xfrm>
            <a:custGeom>
              <a:avLst/>
              <a:gdLst>
                <a:gd name="T0" fmla="*/ 27 w 66"/>
                <a:gd name="T1" fmla="*/ 5 h 73"/>
                <a:gd name="T2" fmla="*/ 27 w 66"/>
                <a:gd name="T3" fmla="*/ 34 h 73"/>
                <a:gd name="T4" fmla="*/ 27 w 66"/>
                <a:gd name="T5" fmla="*/ 34 h 73"/>
                <a:gd name="T6" fmla="*/ 34 w 66"/>
                <a:gd name="T7" fmla="*/ 34 h 73"/>
                <a:gd name="T8" fmla="*/ 37 w 66"/>
                <a:gd name="T9" fmla="*/ 29 h 73"/>
                <a:gd name="T10" fmla="*/ 39 w 66"/>
                <a:gd name="T11" fmla="*/ 24 h 73"/>
                <a:gd name="T12" fmla="*/ 42 w 66"/>
                <a:gd name="T13" fmla="*/ 17 h 73"/>
                <a:gd name="T14" fmla="*/ 44 w 66"/>
                <a:gd name="T15" fmla="*/ 17 h 73"/>
                <a:gd name="T16" fmla="*/ 44 w 66"/>
                <a:gd name="T17" fmla="*/ 56 h 73"/>
                <a:gd name="T18" fmla="*/ 42 w 66"/>
                <a:gd name="T19" fmla="*/ 56 h 73"/>
                <a:gd name="T20" fmla="*/ 39 w 66"/>
                <a:gd name="T21" fmla="*/ 49 h 73"/>
                <a:gd name="T22" fmla="*/ 39 w 66"/>
                <a:gd name="T23" fmla="*/ 44 h 73"/>
                <a:gd name="T24" fmla="*/ 37 w 66"/>
                <a:gd name="T25" fmla="*/ 41 h 73"/>
                <a:gd name="T26" fmla="*/ 34 w 66"/>
                <a:gd name="T27" fmla="*/ 39 h 73"/>
                <a:gd name="T28" fmla="*/ 32 w 66"/>
                <a:gd name="T29" fmla="*/ 39 h 73"/>
                <a:gd name="T30" fmla="*/ 27 w 66"/>
                <a:gd name="T31" fmla="*/ 39 h 73"/>
                <a:gd name="T32" fmla="*/ 27 w 66"/>
                <a:gd name="T33" fmla="*/ 59 h 73"/>
                <a:gd name="T34" fmla="*/ 27 w 66"/>
                <a:gd name="T35" fmla="*/ 64 h 73"/>
                <a:gd name="T36" fmla="*/ 27 w 66"/>
                <a:gd name="T37" fmla="*/ 66 h 73"/>
                <a:gd name="T38" fmla="*/ 27 w 66"/>
                <a:gd name="T39" fmla="*/ 68 h 73"/>
                <a:gd name="T40" fmla="*/ 29 w 66"/>
                <a:gd name="T41" fmla="*/ 68 h 73"/>
                <a:gd name="T42" fmla="*/ 29 w 66"/>
                <a:gd name="T43" fmla="*/ 68 h 73"/>
                <a:gd name="T44" fmla="*/ 34 w 66"/>
                <a:gd name="T45" fmla="*/ 71 h 73"/>
                <a:gd name="T46" fmla="*/ 37 w 66"/>
                <a:gd name="T47" fmla="*/ 71 h 73"/>
                <a:gd name="T48" fmla="*/ 47 w 66"/>
                <a:gd name="T49" fmla="*/ 68 h 73"/>
                <a:gd name="T50" fmla="*/ 54 w 66"/>
                <a:gd name="T51" fmla="*/ 66 h 73"/>
                <a:gd name="T52" fmla="*/ 59 w 66"/>
                <a:gd name="T53" fmla="*/ 59 h 73"/>
                <a:gd name="T54" fmla="*/ 64 w 66"/>
                <a:gd name="T55" fmla="*/ 51 h 73"/>
                <a:gd name="T56" fmla="*/ 66 w 66"/>
                <a:gd name="T57" fmla="*/ 51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7 w 66"/>
                <a:gd name="T71" fmla="*/ 68 h 73"/>
                <a:gd name="T72" fmla="*/ 10 w 66"/>
                <a:gd name="T73" fmla="*/ 68 h 73"/>
                <a:gd name="T74" fmla="*/ 10 w 66"/>
                <a:gd name="T75" fmla="*/ 66 h 73"/>
                <a:gd name="T76" fmla="*/ 10 w 66"/>
                <a:gd name="T77" fmla="*/ 61 h 73"/>
                <a:gd name="T78" fmla="*/ 10 w 66"/>
                <a:gd name="T79" fmla="*/ 12 h 73"/>
                <a:gd name="T80" fmla="*/ 10 w 66"/>
                <a:gd name="T81" fmla="*/ 10 h 73"/>
                <a:gd name="T82" fmla="*/ 10 w 66"/>
                <a:gd name="T83" fmla="*/ 7 h 73"/>
                <a:gd name="T84" fmla="*/ 7 w 66"/>
                <a:gd name="T85" fmla="*/ 5 h 73"/>
                <a:gd name="T86" fmla="*/ 7 w 66"/>
                <a:gd name="T87" fmla="*/ 5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5 h 73"/>
                <a:gd name="T104" fmla="*/ 54 w 66"/>
                <a:gd name="T105" fmla="*/ 10 h 73"/>
                <a:gd name="T106" fmla="*/ 49 w 66"/>
                <a:gd name="T107" fmla="*/ 7 h 73"/>
                <a:gd name="T108" fmla="*/ 44 w 66"/>
                <a:gd name="T109" fmla="*/ 5 h 73"/>
                <a:gd name="T110" fmla="*/ 42 w 66"/>
                <a:gd name="T111" fmla="*/ 5 h 73"/>
                <a:gd name="T112" fmla="*/ 34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34" y="34"/>
                  </a:lnTo>
                  <a:lnTo>
                    <a:pt x="37" y="29"/>
                  </a:lnTo>
                  <a:lnTo>
                    <a:pt x="39" y="24"/>
                  </a:lnTo>
                  <a:lnTo>
                    <a:pt x="42" y="17"/>
                  </a:lnTo>
                  <a:lnTo>
                    <a:pt x="44" y="17"/>
                  </a:lnTo>
                  <a:lnTo>
                    <a:pt x="44" y="56"/>
                  </a:lnTo>
                  <a:lnTo>
                    <a:pt x="42" y="56"/>
                  </a:lnTo>
                  <a:lnTo>
                    <a:pt x="39" y="49"/>
                  </a:lnTo>
                  <a:lnTo>
                    <a:pt x="39" y="44"/>
                  </a:lnTo>
                  <a:lnTo>
                    <a:pt x="37" y="41"/>
                  </a:lnTo>
                  <a:lnTo>
                    <a:pt x="34" y="39"/>
                  </a:lnTo>
                  <a:lnTo>
                    <a:pt x="32" y="39"/>
                  </a:lnTo>
                  <a:lnTo>
                    <a:pt x="27" y="39"/>
                  </a:lnTo>
                  <a:lnTo>
                    <a:pt x="27" y="59"/>
                  </a:lnTo>
                  <a:lnTo>
                    <a:pt x="27" y="64"/>
                  </a:lnTo>
                  <a:lnTo>
                    <a:pt x="27" y="66"/>
                  </a:lnTo>
                  <a:lnTo>
                    <a:pt x="27" y="68"/>
                  </a:lnTo>
                  <a:lnTo>
                    <a:pt x="29" y="68"/>
                  </a:lnTo>
                  <a:lnTo>
                    <a:pt x="34" y="71"/>
                  </a:lnTo>
                  <a:lnTo>
                    <a:pt x="37" y="71"/>
                  </a:lnTo>
                  <a:lnTo>
                    <a:pt x="47" y="68"/>
                  </a:lnTo>
                  <a:lnTo>
                    <a:pt x="54" y="66"/>
                  </a:lnTo>
                  <a:lnTo>
                    <a:pt x="59" y="59"/>
                  </a:lnTo>
                  <a:lnTo>
                    <a:pt x="64" y="51"/>
                  </a:lnTo>
                  <a:lnTo>
                    <a:pt x="66" y="51"/>
                  </a:lnTo>
                  <a:lnTo>
                    <a:pt x="61" y="73"/>
                  </a:lnTo>
                  <a:lnTo>
                    <a:pt x="0" y="73"/>
                  </a:lnTo>
                  <a:lnTo>
                    <a:pt x="0" y="71"/>
                  </a:lnTo>
                  <a:lnTo>
                    <a:pt x="2" y="71"/>
                  </a:lnTo>
                  <a:lnTo>
                    <a:pt x="5" y="71"/>
                  </a:lnTo>
                  <a:lnTo>
                    <a:pt x="7" y="71"/>
                  </a:lnTo>
                  <a:lnTo>
                    <a:pt x="7" y="68"/>
                  </a:lnTo>
                  <a:lnTo>
                    <a:pt x="10" y="68"/>
                  </a:lnTo>
                  <a:lnTo>
                    <a:pt x="10" y="66"/>
                  </a:lnTo>
                  <a:lnTo>
                    <a:pt x="10" y="61"/>
                  </a:lnTo>
                  <a:lnTo>
                    <a:pt x="10" y="12"/>
                  </a:lnTo>
                  <a:lnTo>
                    <a:pt x="10" y="10"/>
                  </a:lnTo>
                  <a:lnTo>
                    <a:pt x="10" y="7"/>
                  </a:lnTo>
                  <a:lnTo>
                    <a:pt x="7" y="5"/>
                  </a:lnTo>
                  <a:lnTo>
                    <a:pt x="5" y="2"/>
                  </a:lnTo>
                  <a:lnTo>
                    <a:pt x="2" y="2"/>
                  </a:lnTo>
                  <a:lnTo>
                    <a:pt x="0" y="2"/>
                  </a:lnTo>
                  <a:lnTo>
                    <a:pt x="0" y="0"/>
                  </a:lnTo>
                  <a:lnTo>
                    <a:pt x="59" y="0"/>
                  </a:lnTo>
                  <a:lnTo>
                    <a:pt x="59" y="22"/>
                  </a:lnTo>
                  <a:lnTo>
                    <a:pt x="56" y="22"/>
                  </a:lnTo>
                  <a:lnTo>
                    <a:pt x="56" y="15"/>
                  </a:lnTo>
                  <a:lnTo>
                    <a:pt x="54" y="10"/>
                  </a:lnTo>
                  <a:lnTo>
                    <a:pt x="49" y="7"/>
                  </a:lnTo>
                  <a:lnTo>
                    <a:pt x="44" y="5"/>
                  </a:lnTo>
                  <a:lnTo>
                    <a:pt x="42" y="5"/>
                  </a:lnTo>
                  <a:lnTo>
                    <a:pt x="34"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6" name="Freeform 48"/>
            <p:cNvSpPr>
              <a:spLocks/>
            </p:cNvSpPr>
            <p:nvPr/>
          </p:nvSpPr>
          <p:spPr bwMode="auto">
            <a:xfrm>
              <a:off x="4346" y="2330"/>
              <a:ext cx="68" cy="73"/>
            </a:xfrm>
            <a:custGeom>
              <a:avLst/>
              <a:gdLst>
                <a:gd name="T0" fmla="*/ 68 w 68"/>
                <a:gd name="T1" fmla="*/ 0 h 73"/>
                <a:gd name="T2" fmla="*/ 68 w 68"/>
                <a:gd name="T3" fmla="*/ 24 h 73"/>
                <a:gd name="T4" fmla="*/ 66 w 68"/>
                <a:gd name="T5" fmla="*/ 24 h 73"/>
                <a:gd name="T6" fmla="*/ 63 w 68"/>
                <a:gd name="T7" fmla="*/ 15 h 73"/>
                <a:gd name="T8" fmla="*/ 58 w 68"/>
                <a:gd name="T9" fmla="*/ 10 h 73"/>
                <a:gd name="T10" fmla="*/ 51 w 68"/>
                <a:gd name="T11" fmla="*/ 5 h 73"/>
                <a:gd name="T12" fmla="*/ 44 w 68"/>
                <a:gd name="T13" fmla="*/ 5 h 73"/>
                <a:gd name="T14" fmla="*/ 36 w 68"/>
                <a:gd name="T15" fmla="*/ 5 h 73"/>
                <a:gd name="T16" fmla="*/ 31 w 68"/>
                <a:gd name="T17" fmla="*/ 7 h 73"/>
                <a:gd name="T18" fmla="*/ 26 w 68"/>
                <a:gd name="T19" fmla="*/ 12 h 73"/>
                <a:gd name="T20" fmla="*/ 24 w 68"/>
                <a:gd name="T21" fmla="*/ 17 h 73"/>
                <a:gd name="T22" fmla="*/ 22 w 68"/>
                <a:gd name="T23" fmla="*/ 27 h 73"/>
                <a:gd name="T24" fmla="*/ 19 w 68"/>
                <a:gd name="T25" fmla="*/ 37 h 73"/>
                <a:gd name="T26" fmla="*/ 19 w 68"/>
                <a:gd name="T27" fmla="*/ 46 h 73"/>
                <a:gd name="T28" fmla="*/ 22 w 68"/>
                <a:gd name="T29" fmla="*/ 54 h 73"/>
                <a:gd name="T30" fmla="*/ 24 w 68"/>
                <a:gd name="T31" fmla="*/ 61 h 73"/>
                <a:gd name="T32" fmla="*/ 29 w 68"/>
                <a:gd name="T33" fmla="*/ 66 h 73"/>
                <a:gd name="T34" fmla="*/ 36 w 68"/>
                <a:gd name="T35" fmla="*/ 68 h 73"/>
                <a:gd name="T36" fmla="*/ 44 w 68"/>
                <a:gd name="T37" fmla="*/ 71 h 73"/>
                <a:gd name="T38" fmla="*/ 49 w 68"/>
                <a:gd name="T39" fmla="*/ 68 h 73"/>
                <a:gd name="T40" fmla="*/ 56 w 68"/>
                <a:gd name="T41" fmla="*/ 66 h 73"/>
                <a:gd name="T42" fmla="*/ 61 w 68"/>
                <a:gd name="T43" fmla="*/ 64 h 73"/>
                <a:gd name="T44" fmla="*/ 68 w 68"/>
                <a:gd name="T45" fmla="*/ 56 h 73"/>
                <a:gd name="T46" fmla="*/ 68 w 68"/>
                <a:gd name="T47" fmla="*/ 64 h 73"/>
                <a:gd name="T48" fmla="*/ 61 w 68"/>
                <a:gd name="T49" fmla="*/ 68 h 73"/>
                <a:gd name="T50" fmla="*/ 56 w 68"/>
                <a:gd name="T51" fmla="*/ 71 h 73"/>
                <a:gd name="T52" fmla="*/ 49 w 68"/>
                <a:gd name="T53" fmla="*/ 73 h 73"/>
                <a:gd name="T54" fmla="*/ 39 w 68"/>
                <a:gd name="T55" fmla="*/ 73 h 73"/>
                <a:gd name="T56" fmla="*/ 29 w 68"/>
                <a:gd name="T57" fmla="*/ 73 h 73"/>
                <a:gd name="T58" fmla="*/ 19 w 68"/>
                <a:gd name="T59" fmla="*/ 71 h 73"/>
                <a:gd name="T60" fmla="*/ 12 w 68"/>
                <a:gd name="T61" fmla="*/ 64 h 73"/>
                <a:gd name="T62" fmla="*/ 4 w 68"/>
                <a:gd name="T63" fmla="*/ 56 h 73"/>
                <a:gd name="T64" fmla="*/ 2 w 68"/>
                <a:gd name="T65" fmla="*/ 46 h 73"/>
                <a:gd name="T66" fmla="*/ 0 w 68"/>
                <a:gd name="T67" fmla="*/ 39 h 73"/>
                <a:gd name="T68" fmla="*/ 2 w 68"/>
                <a:gd name="T69" fmla="*/ 29 h 73"/>
                <a:gd name="T70" fmla="*/ 4 w 68"/>
                <a:gd name="T71" fmla="*/ 19 h 73"/>
                <a:gd name="T72" fmla="*/ 12 w 68"/>
                <a:gd name="T73" fmla="*/ 10 h 73"/>
                <a:gd name="T74" fmla="*/ 19 w 68"/>
                <a:gd name="T75" fmla="*/ 5 h 73"/>
                <a:gd name="T76" fmla="*/ 29 w 68"/>
                <a:gd name="T77" fmla="*/ 0 h 73"/>
                <a:gd name="T78" fmla="*/ 39 w 68"/>
                <a:gd name="T79" fmla="*/ 0 h 73"/>
                <a:gd name="T80" fmla="*/ 46 w 68"/>
                <a:gd name="T81" fmla="*/ 0 h 73"/>
                <a:gd name="T82" fmla="*/ 56 w 68"/>
                <a:gd name="T83" fmla="*/ 2 h 73"/>
                <a:gd name="T84" fmla="*/ 58 w 68"/>
                <a:gd name="T85" fmla="*/ 2 h 73"/>
                <a:gd name="T86" fmla="*/ 61 w 68"/>
                <a:gd name="T87" fmla="*/ 5 h 73"/>
                <a:gd name="T88" fmla="*/ 63 w 68"/>
                <a:gd name="T89" fmla="*/ 2 h 73"/>
                <a:gd name="T90" fmla="*/ 66 w 68"/>
                <a:gd name="T91" fmla="*/ 2 h 73"/>
                <a:gd name="T92" fmla="*/ 66 w 68"/>
                <a:gd name="T93" fmla="*/ 2 h 73"/>
                <a:gd name="T94" fmla="*/ 66 w 68"/>
                <a:gd name="T95" fmla="*/ 0 h 73"/>
                <a:gd name="T96" fmla="*/ 68 w 68"/>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
                <a:gd name="T148" fmla="*/ 0 h 73"/>
                <a:gd name="T149" fmla="*/ 68 w 68"/>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 h="73">
                  <a:moveTo>
                    <a:pt x="68" y="0"/>
                  </a:moveTo>
                  <a:lnTo>
                    <a:pt x="68" y="24"/>
                  </a:lnTo>
                  <a:lnTo>
                    <a:pt x="66" y="24"/>
                  </a:lnTo>
                  <a:lnTo>
                    <a:pt x="63" y="15"/>
                  </a:lnTo>
                  <a:lnTo>
                    <a:pt x="58" y="10"/>
                  </a:lnTo>
                  <a:lnTo>
                    <a:pt x="51" y="5"/>
                  </a:lnTo>
                  <a:lnTo>
                    <a:pt x="44" y="5"/>
                  </a:lnTo>
                  <a:lnTo>
                    <a:pt x="36" y="5"/>
                  </a:lnTo>
                  <a:lnTo>
                    <a:pt x="31" y="7"/>
                  </a:lnTo>
                  <a:lnTo>
                    <a:pt x="26" y="12"/>
                  </a:lnTo>
                  <a:lnTo>
                    <a:pt x="24" y="17"/>
                  </a:lnTo>
                  <a:lnTo>
                    <a:pt x="22" y="27"/>
                  </a:lnTo>
                  <a:lnTo>
                    <a:pt x="19" y="37"/>
                  </a:lnTo>
                  <a:lnTo>
                    <a:pt x="19" y="46"/>
                  </a:lnTo>
                  <a:lnTo>
                    <a:pt x="22" y="54"/>
                  </a:lnTo>
                  <a:lnTo>
                    <a:pt x="24" y="61"/>
                  </a:lnTo>
                  <a:lnTo>
                    <a:pt x="29" y="66"/>
                  </a:lnTo>
                  <a:lnTo>
                    <a:pt x="36" y="68"/>
                  </a:lnTo>
                  <a:lnTo>
                    <a:pt x="44" y="71"/>
                  </a:lnTo>
                  <a:lnTo>
                    <a:pt x="49" y="68"/>
                  </a:lnTo>
                  <a:lnTo>
                    <a:pt x="56" y="66"/>
                  </a:lnTo>
                  <a:lnTo>
                    <a:pt x="61" y="64"/>
                  </a:lnTo>
                  <a:lnTo>
                    <a:pt x="68" y="56"/>
                  </a:lnTo>
                  <a:lnTo>
                    <a:pt x="68" y="64"/>
                  </a:lnTo>
                  <a:lnTo>
                    <a:pt x="61" y="68"/>
                  </a:lnTo>
                  <a:lnTo>
                    <a:pt x="56" y="71"/>
                  </a:lnTo>
                  <a:lnTo>
                    <a:pt x="49" y="73"/>
                  </a:lnTo>
                  <a:lnTo>
                    <a:pt x="39" y="73"/>
                  </a:lnTo>
                  <a:lnTo>
                    <a:pt x="29" y="73"/>
                  </a:lnTo>
                  <a:lnTo>
                    <a:pt x="19" y="71"/>
                  </a:lnTo>
                  <a:lnTo>
                    <a:pt x="12" y="64"/>
                  </a:lnTo>
                  <a:lnTo>
                    <a:pt x="4" y="56"/>
                  </a:lnTo>
                  <a:lnTo>
                    <a:pt x="2" y="46"/>
                  </a:lnTo>
                  <a:lnTo>
                    <a:pt x="0" y="39"/>
                  </a:lnTo>
                  <a:lnTo>
                    <a:pt x="2" y="29"/>
                  </a:lnTo>
                  <a:lnTo>
                    <a:pt x="4" y="19"/>
                  </a:lnTo>
                  <a:lnTo>
                    <a:pt x="12" y="10"/>
                  </a:lnTo>
                  <a:lnTo>
                    <a:pt x="19" y="5"/>
                  </a:lnTo>
                  <a:lnTo>
                    <a:pt x="29" y="0"/>
                  </a:lnTo>
                  <a:lnTo>
                    <a:pt x="39" y="0"/>
                  </a:lnTo>
                  <a:lnTo>
                    <a:pt x="46" y="0"/>
                  </a:lnTo>
                  <a:lnTo>
                    <a:pt x="56" y="2"/>
                  </a:lnTo>
                  <a:lnTo>
                    <a:pt x="58" y="2"/>
                  </a:lnTo>
                  <a:lnTo>
                    <a:pt x="61" y="5"/>
                  </a:lnTo>
                  <a:lnTo>
                    <a:pt x="63" y="2"/>
                  </a:lnTo>
                  <a:lnTo>
                    <a:pt x="66" y="2"/>
                  </a:lnTo>
                  <a:lnTo>
                    <a:pt x="66" y="0"/>
                  </a:lnTo>
                  <a:lnTo>
                    <a:pt x="68" y="0"/>
                  </a:lnTo>
                  <a:close/>
                </a:path>
              </a:pathLst>
            </a:custGeom>
            <a:solidFill>
              <a:srgbClr val="000000"/>
            </a:solidFill>
            <a:ln w="0">
              <a:solidFill>
                <a:schemeClr val="accent2"/>
              </a:solidFill>
              <a:round/>
              <a:headEnd/>
              <a:tailEnd/>
            </a:ln>
          </p:spPr>
          <p:txBody>
            <a:bodyPr/>
            <a:lstStyle/>
            <a:p>
              <a:endParaRPr lang="en-CA"/>
            </a:p>
          </p:txBody>
        </p:sp>
        <p:sp>
          <p:nvSpPr>
            <p:cNvPr id="5307" name="Freeform 49"/>
            <p:cNvSpPr>
              <a:spLocks noEditPoints="1"/>
            </p:cNvSpPr>
            <p:nvPr/>
          </p:nvSpPr>
          <p:spPr bwMode="auto">
            <a:xfrm>
              <a:off x="4424" y="2330"/>
              <a:ext cx="76" cy="73"/>
            </a:xfrm>
            <a:custGeom>
              <a:avLst/>
              <a:gdLst>
                <a:gd name="T0" fmla="*/ 39 w 76"/>
                <a:gd name="T1" fmla="*/ 0 h 73"/>
                <a:gd name="T2" fmla="*/ 49 w 76"/>
                <a:gd name="T3" fmla="*/ 0 h 73"/>
                <a:gd name="T4" fmla="*/ 59 w 76"/>
                <a:gd name="T5" fmla="*/ 2 h 73"/>
                <a:gd name="T6" fmla="*/ 66 w 76"/>
                <a:gd name="T7" fmla="*/ 10 h 73"/>
                <a:gd name="T8" fmla="*/ 73 w 76"/>
                <a:gd name="T9" fmla="*/ 17 h 73"/>
                <a:gd name="T10" fmla="*/ 76 w 76"/>
                <a:gd name="T11" fmla="*/ 27 h 73"/>
                <a:gd name="T12" fmla="*/ 76 w 76"/>
                <a:gd name="T13" fmla="*/ 37 h 73"/>
                <a:gd name="T14" fmla="*/ 76 w 76"/>
                <a:gd name="T15" fmla="*/ 44 h 73"/>
                <a:gd name="T16" fmla="*/ 73 w 76"/>
                <a:gd name="T17" fmla="*/ 54 h 73"/>
                <a:gd name="T18" fmla="*/ 69 w 76"/>
                <a:gd name="T19" fmla="*/ 61 h 73"/>
                <a:gd name="T20" fmla="*/ 64 w 76"/>
                <a:gd name="T21" fmla="*/ 66 h 73"/>
                <a:gd name="T22" fmla="*/ 56 w 76"/>
                <a:gd name="T23" fmla="*/ 71 h 73"/>
                <a:gd name="T24" fmla="*/ 49 w 76"/>
                <a:gd name="T25" fmla="*/ 73 h 73"/>
                <a:gd name="T26" fmla="*/ 39 w 76"/>
                <a:gd name="T27" fmla="*/ 73 h 73"/>
                <a:gd name="T28" fmla="*/ 27 w 76"/>
                <a:gd name="T29" fmla="*/ 73 h 73"/>
                <a:gd name="T30" fmla="*/ 17 w 76"/>
                <a:gd name="T31" fmla="*/ 68 h 73"/>
                <a:gd name="T32" fmla="*/ 10 w 76"/>
                <a:gd name="T33" fmla="*/ 61 h 73"/>
                <a:gd name="T34" fmla="*/ 5 w 76"/>
                <a:gd name="T35" fmla="*/ 54 h 73"/>
                <a:gd name="T36" fmla="*/ 2 w 76"/>
                <a:gd name="T37" fmla="*/ 46 h 73"/>
                <a:gd name="T38" fmla="*/ 0 w 76"/>
                <a:gd name="T39" fmla="*/ 37 h 73"/>
                <a:gd name="T40" fmla="*/ 2 w 76"/>
                <a:gd name="T41" fmla="*/ 27 h 73"/>
                <a:gd name="T42" fmla="*/ 5 w 76"/>
                <a:gd name="T43" fmla="*/ 17 h 73"/>
                <a:gd name="T44" fmla="*/ 12 w 76"/>
                <a:gd name="T45" fmla="*/ 10 h 73"/>
                <a:gd name="T46" fmla="*/ 20 w 76"/>
                <a:gd name="T47" fmla="*/ 2 h 73"/>
                <a:gd name="T48" fmla="*/ 29 w 76"/>
                <a:gd name="T49" fmla="*/ 0 h 73"/>
                <a:gd name="T50" fmla="*/ 39 w 76"/>
                <a:gd name="T51" fmla="*/ 0 h 73"/>
                <a:gd name="T52" fmla="*/ 39 w 76"/>
                <a:gd name="T53" fmla="*/ 2 h 73"/>
                <a:gd name="T54" fmla="*/ 34 w 76"/>
                <a:gd name="T55" fmla="*/ 5 h 73"/>
                <a:gd name="T56" fmla="*/ 29 w 76"/>
                <a:gd name="T57" fmla="*/ 7 h 73"/>
                <a:gd name="T58" fmla="*/ 24 w 76"/>
                <a:gd name="T59" fmla="*/ 12 h 73"/>
                <a:gd name="T60" fmla="*/ 22 w 76"/>
                <a:gd name="T61" fmla="*/ 19 h 73"/>
                <a:gd name="T62" fmla="*/ 20 w 76"/>
                <a:gd name="T63" fmla="*/ 27 h 73"/>
                <a:gd name="T64" fmla="*/ 20 w 76"/>
                <a:gd name="T65" fmla="*/ 37 h 73"/>
                <a:gd name="T66" fmla="*/ 22 w 76"/>
                <a:gd name="T67" fmla="*/ 49 h 73"/>
                <a:gd name="T68" fmla="*/ 22 w 76"/>
                <a:gd name="T69" fmla="*/ 59 h 73"/>
                <a:gd name="T70" fmla="*/ 27 w 76"/>
                <a:gd name="T71" fmla="*/ 64 h 73"/>
                <a:gd name="T72" fmla="*/ 29 w 76"/>
                <a:gd name="T73" fmla="*/ 68 h 73"/>
                <a:gd name="T74" fmla="*/ 34 w 76"/>
                <a:gd name="T75" fmla="*/ 71 h 73"/>
                <a:gd name="T76" fmla="*/ 39 w 76"/>
                <a:gd name="T77" fmla="*/ 71 h 73"/>
                <a:gd name="T78" fmla="*/ 44 w 76"/>
                <a:gd name="T79" fmla="*/ 71 h 73"/>
                <a:gd name="T80" fmla="*/ 49 w 76"/>
                <a:gd name="T81" fmla="*/ 68 h 73"/>
                <a:gd name="T82" fmla="*/ 51 w 76"/>
                <a:gd name="T83" fmla="*/ 64 h 73"/>
                <a:gd name="T84" fmla="*/ 56 w 76"/>
                <a:gd name="T85" fmla="*/ 56 h 73"/>
                <a:gd name="T86" fmla="*/ 56 w 76"/>
                <a:gd name="T87" fmla="*/ 49 h 73"/>
                <a:gd name="T88" fmla="*/ 59 w 76"/>
                <a:gd name="T89" fmla="*/ 37 h 73"/>
                <a:gd name="T90" fmla="*/ 56 w 76"/>
                <a:gd name="T91" fmla="*/ 29 h 73"/>
                <a:gd name="T92" fmla="*/ 56 w 76"/>
                <a:gd name="T93" fmla="*/ 22 h 73"/>
                <a:gd name="T94" fmla="*/ 56 w 76"/>
                <a:gd name="T95" fmla="*/ 15 h 73"/>
                <a:gd name="T96" fmla="*/ 51 w 76"/>
                <a:gd name="T97" fmla="*/ 10 h 73"/>
                <a:gd name="T98" fmla="*/ 49 w 76"/>
                <a:gd name="T99" fmla="*/ 5 h 73"/>
                <a:gd name="T100" fmla="*/ 44 w 76"/>
                <a:gd name="T101" fmla="*/ 2 h 73"/>
                <a:gd name="T102" fmla="*/ 39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9" y="0"/>
                  </a:moveTo>
                  <a:lnTo>
                    <a:pt x="49" y="0"/>
                  </a:lnTo>
                  <a:lnTo>
                    <a:pt x="59" y="2"/>
                  </a:lnTo>
                  <a:lnTo>
                    <a:pt x="66" y="10"/>
                  </a:lnTo>
                  <a:lnTo>
                    <a:pt x="73" y="17"/>
                  </a:lnTo>
                  <a:lnTo>
                    <a:pt x="76" y="27"/>
                  </a:lnTo>
                  <a:lnTo>
                    <a:pt x="76" y="37"/>
                  </a:lnTo>
                  <a:lnTo>
                    <a:pt x="76" y="44"/>
                  </a:lnTo>
                  <a:lnTo>
                    <a:pt x="73" y="54"/>
                  </a:lnTo>
                  <a:lnTo>
                    <a:pt x="69" y="61"/>
                  </a:lnTo>
                  <a:lnTo>
                    <a:pt x="64" y="66"/>
                  </a:lnTo>
                  <a:lnTo>
                    <a:pt x="56" y="71"/>
                  </a:lnTo>
                  <a:lnTo>
                    <a:pt x="49" y="73"/>
                  </a:lnTo>
                  <a:lnTo>
                    <a:pt x="39" y="73"/>
                  </a:lnTo>
                  <a:lnTo>
                    <a:pt x="27" y="73"/>
                  </a:lnTo>
                  <a:lnTo>
                    <a:pt x="17" y="68"/>
                  </a:lnTo>
                  <a:lnTo>
                    <a:pt x="10" y="61"/>
                  </a:lnTo>
                  <a:lnTo>
                    <a:pt x="5" y="54"/>
                  </a:lnTo>
                  <a:lnTo>
                    <a:pt x="2" y="46"/>
                  </a:lnTo>
                  <a:lnTo>
                    <a:pt x="0" y="37"/>
                  </a:lnTo>
                  <a:lnTo>
                    <a:pt x="2" y="27"/>
                  </a:lnTo>
                  <a:lnTo>
                    <a:pt x="5" y="17"/>
                  </a:lnTo>
                  <a:lnTo>
                    <a:pt x="12" y="10"/>
                  </a:lnTo>
                  <a:lnTo>
                    <a:pt x="20" y="2"/>
                  </a:lnTo>
                  <a:lnTo>
                    <a:pt x="29" y="0"/>
                  </a:lnTo>
                  <a:lnTo>
                    <a:pt x="39" y="0"/>
                  </a:lnTo>
                  <a:close/>
                  <a:moveTo>
                    <a:pt x="39" y="2"/>
                  </a:moveTo>
                  <a:lnTo>
                    <a:pt x="34" y="5"/>
                  </a:lnTo>
                  <a:lnTo>
                    <a:pt x="29" y="7"/>
                  </a:lnTo>
                  <a:lnTo>
                    <a:pt x="24" y="12"/>
                  </a:lnTo>
                  <a:lnTo>
                    <a:pt x="22" y="19"/>
                  </a:lnTo>
                  <a:lnTo>
                    <a:pt x="20" y="27"/>
                  </a:lnTo>
                  <a:lnTo>
                    <a:pt x="20" y="37"/>
                  </a:lnTo>
                  <a:lnTo>
                    <a:pt x="22" y="49"/>
                  </a:lnTo>
                  <a:lnTo>
                    <a:pt x="22" y="59"/>
                  </a:lnTo>
                  <a:lnTo>
                    <a:pt x="27" y="64"/>
                  </a:lnTo>
                  <a:lnTo>
                    <a:pt x="29" y="68"/>
                  </a:lnTo>
                  <a:lnTo>
                    <a:pt x="34" y="71"/>
                  </a:lnTo>
                  <a:lnTo>
                    <a:pt x="39" y="71"/>
                  </a:lnTo>
                  <a:lnTo>
                    <a:pt x="44" y="71"/>
                  </a:lnTo>
                  <a:lnTo>
                    <a:pt x="49" y="68"/>
                  </a:lnTo>
                  <a:lnTo>
                    <a:pt x="51" y="64"/>
                  </a:lnTo>
                  <a:lnTo>
                    <a:pt x="56" y="56"/>
                  </a:lnTo>
                  <a:lnTo>
                    <a:pt x="56" y="49"/>
                  </a:lnTo>
                  <a:lnTo>
                    <a:pt x="59" y="37"/>
                  </a:lnTo>
                  <a:lnTo>
                    <a:pt x="56" y="29"/>
                  </a:lnTo>
                  <a:lnTo>
                    <a:pt x="56" y="22"/>
                  </a:lnTo>
                  <a:lnTo>
                    <a:pt x="56" y="15"/>
                  </a:lnTo>
                  <a:lnTo>
                    <a:pt x="51" y="10"/>
                  </a:lnTo>
                  <a:lnTo>
                    <a:pt x="49" y="5"/>
                  </a:lnTo>
                  <a:lnTo>
                    <a:pt x="44" y="2"/>
                  </a:lnTo>
                  <a:lnTo>
                    <a:pt x="39" y="2"/>
                  </a:lnTo>
                  <a:close/>
                </a:path>
              </a:pathLst>
            </a:custGeom>
            <a:solidFill>
              <a:srgbClr val="000000"/>
            </a:solidFill>
            <a:ln w="0">
              <a:solidFill>
                <a:schemeClr val="accent2"/>
              </a:solidFill>
              <a:round/>
              <a:headEnd/>
              <a:tailEnd/>
            </a:ln>
          </p:spPr>
          <p:txBody>
            <a:bodyPr/>
            <a:lstStyle/>
            <a:p>
              <a:endParaRPr lang="en-CA"/>
            </a:p>
          </p:txBody>
        </p:sp>
        <p:sp>
          <p:nvSpPr>
            <p:cNvPr id="5308" name="Freeform 50"/>
            <p:cNvSpPr>
              <a:spLocks noEditPoints="1"/>
            </p:cNvSpPr>
            <p:nvPr/>
          </p:nvSpPr>
          <p:spPr bwMode="auto">
            <a:xfrm>
              <a:off x="4507" y="2330"/>
              <a:ext cx="74" cy="73"/>
            </a:xfrm>
            <a:custGeom>
              <a:avLst/>
              <a:gdLst>
                <a:gd name="T0" fmla="*/ 0 w 74"/>
                <a:gd name="T1" fmla="*/ 73 h 73"/>
                <a:gd name="T2" fmla="*/ 0 w 74"/>
                <a:gd name="T3" fmla="*/ 71 h 73"/>
                <a:gd name="T4" fmla="*/ 3 w 74"/>
                <a:gd name="T5" fmla="*/ 71 h 73"/>
                <a:gd name="T6" fmla="*/ 5 w 74"/>
                <a:gd name="T7" fmla="*/ 71 h 73"/>
                <a:gd name="T8" fmla="*/ 8 w 74"/>
                <a:gd name="T9" fmla="*/ 71 h 73"/>
                <a:gd name="T10" fmla="*/ 10 w 74"/>
                <a:gd name="T11" fmla="*/ 68 h 73"/>
                <a:gd name="T12" fmla="*/ 10 w 74"/>
                <a:gd name="T13" fmla="*/ 68 h 73"/>
                <a:gd name="T14" fmla="*/ 10 w 74"/>
                <a:gd name="T15" fmla="*/ 66 h 73"/>
                <a:gd name="T16" fmla="*/ 10 w 74"/>
                <a:gd name="T17" fmla="*/ 61 h 73"/>
                <a:gd name="T18" fmla="*/ 10 w 74"/>
                <a:gd name="T19" fmla="*/ 12 h 73"/>
                <a:gd name="T20" fmla="*/ 10 w 74"/>
                <a:gd name="T21" fmla="*/ 10 h 73"/>
                <a:gd name="T22" fmla="*/ 10 w 74"/>
                <a:gd name="T23" fmla="*/ 7 h 73"/>
                <a:gd name="T24" fmla="*/ 10 w 74"/>
                <a:gd name="T25" fmla="*/ 5 h 73"/>
                <a:gd name="T26" fmla="*/ 8 w 74"/>
                <a:gd name="T27" fmla="*/ 5 h 73"/>
                <a:gd name="T28" fmla="*/ 5 w 74"/>
                <a:gd name="T29" fmla="*/ 2 h 73"/>
                <a:gd name="T30" fmla="*/ 3 w 74"/>
                <a:gd name="T31" fmla="*/ 2 h 73"/>
                <a:gd name="T32" fmla="*/ 0 w 74"/>
                <a:gd name="T33" fmla="*/ 2 h 73"/>
                <a:gd name="T34" fmla="*/ 0 w 74"/>
                <a:gd name="T35" fmla="*/ 0 h 73"/>
                <a:gd name="T36" fmla="*/ 32 w 74"/>
                <a:gd name="T37" fmla="*/ 0 h 73"/>
                <a:gd name="T38" fmla="*/ 44 w 74"/>
                <a:gd name="T39" fmla="*/ 2 h 73"/>
                <a:gd name="T40" fmla="*/ 54 w 74"/>
                <a:gd name="T41" fmla="*/ 5 h 73"/>
                <a:gd name="T42" fmla="*/ 62 w 74"/>
                <a:gd name="T43" fmla="*/ 10 h 73"/>
                <a:gd name="T44" fmla="*/ 69 w 74"/>
                <a:gd name="T45" fmla="*/ 17 h 73"/>
                <a:gd name="T46" fmla="*/ 71 w 74"/>
                <a:gd name="T47" fmla="*/ 27 h 73"/>
                <a:gd name="T48" fmla="*/ 74 w 74"/>
                <a:gd name="T49" fmla="*/ 37 h 73"/>
                <a:gd name="T50" fmla="*/ 71 w 74"/>
                <a:gd name="T51" fmla="*/ 44 h 73"/>
                <a:gd name="T52" fmla="*/ 71 w 74"/>
                <a:gd name="T53" fmla="*/ 51 h 73"/>
                <a:gd name="T54" fmla="*/ 66 w 74"/>
                <a:gd name="T55" fmla="*/ 56 h 73"/>
                <a:gd name="T56" fmla="*/ 64 w 74"/>
                <a:gd name="T57" fmla="*/ 61 h 73"/>
                <a:gd name="T58" fmla="*/ 59 w 74"/>
                <a:gd name="T59" fmla="*/ 66 h 73"/>
                <a:gd name="T60" fmla="*/ 54 w 74"/>
                <a:gd name="T61" fmla="*/ 68 h 73"/>
                <a:gd name="T62" fmla="*/ 49 w 74"/>
                <a:gd name="T63" fmla="*/ 71 h 73"/>
                <a:gd name="T64" fmla="*/ 42 w 74"/>
                <a:gd name="T65" fmla="*/ 73 h 73"/>
                <a:gd name="T66" fmla="*/ 39 w 74"/>
                <a:gd name="T67" fmla="*/ 73 h 73"/>
                <a:gd name="T68" fmla="*/ 32 w 74"/>
                <a:gd name="T69" fmla="*/ 73 h 73"/>
                <a:gd name="T70" fmla="*/ 0 w 74"/>
                <a:gd name="T71" fmla="*/ 73 h 73"/>
                <a:gd name="T72" fmla="*/ 27 w 74"/>
                <a:gd name="T73" fmla="*/ 5 h 73"/>
                <a:gd name="T74" fmla="*/ 27 w 74"/>
                <a:gd name="T75" fmla="*/ 61 h 73"/>
                <a:gd name="T76" fmla="*/ 27 w 74"/>
                <a:gd name="T77" fmla="*/ 66 h 73"/>
                <a:gd name="T78" fmla="*/ 30 w 74"/>
                <a:gd name="T79" fmla="*/ 68 h 73"/>
                <a:gd name="T80" fmla="*/ 30 w 74"/>
                <a:gd name="T81" fmla="*/ 68 h 73"/>
                <a:gd name="T82" fmla="*/ 30 w 74"/>
                <a:gd name="T83" fmla="*/ 68 h 73"/>
                <a:gd name="T84" fmla="*/ 32 w 74"/>
                <a:gd name="T85" fmla="*/ 68 h 73"/>
                <a:gd name="T86" fmla="*/ 35 w 74"/>
                <a:gd name="T87" fmla="*/ 71 h 73"/>
                <a:gd name="T88" fmla="*/ 39 w 74"/>
                <a:gd name="T89" fmla="*/ 68 h 73"/>
                <a:gd name="T90" fmla="*/ 44 w 74"/>
                <a:gd name="T91" fmla="*/ 66 h 73"/>
                <a:gd name="T92" fmla="*/ 47 w 74"/>
                <a:gd name="T93" fmla="*/ 64 h 73"/>
                <a:gd name="T94" fmla="*/ 52 w 74"/>
                <a:gd name="T95" fmla="*/ 56 h 73"/>
                <a:gd name="T96" fmla="*/ 52 w 74"/>
                <a:gd name="T97" fmla="*/ 49 h 73"/>
                <a:gd name="T98" fmla="*/ 54 w 74"/>
                <a:gd name="T99" fmla="*/ 37 h 73"/>
                <a:gd name="T100" fmla="*/ 52 w 74"/>
                <a:gd name="T101" fmla="*/ 29 h 73"/>
                <a:gd name="T102" fmla="*/ 52 w 74"/>
                <a:gd name="T103" fmla="*/ 22 h 73"/>
                <a:gd name="T104" fmla="*/ 49 w 74"/>
                <a:gd name="T105" fmla="*/ 15 h 73"/>
                <a:gd name="T106" fmla="*/ 44 w 74"/>
                <a:gd name="T107" fmla="*/ 10 h 73"/>
                <a:gd name="T108" fmla="*/ 39 w 74"/>
                <a:gd name="T109" fmla="*/ 5 h 73"/>
                <a:gd name="T110" fmla="*/ 35 w 74"/>
                <a:gd name="T111" fmla="*/ 5 h 73"/>
                <a:gd name="T112" fmla="*/ 27 w 74"/>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
                <a:gd name="T172" fmla="*/ 0 h 73"/>
                <a:gd name="T173" fmla="*/ 74 w 74"/>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 h="73">
                  <a:moveTo>
                    <a:pt x="0" y="73"/>
                  </a:moveTo>
                  <a:lnTo>
                    <a:pt x="0" y="71"/>
                  </a:lnTo>
                  <a:lnTo>
                    <a:pt x="3" y="71"/>
                  </a:lnTo>
                  <a:lnTo>
                    <a:pt x="5" y="71"/>
                  </a:lnTo>
                  <a:lnTo>
                    <a:pt x="8" y="71"/>
                  </a:lnTo>
                  <a:lnTo>
                    <a:pt x="10" y="68"/>
                  </a:lnTo>
                  <a:lnTo>
                    <a:pt x="10" y="66"/>
                  </a:lnTo>
                  <a:lnTo>
                    <a:pt x="10" y="61"/>
                  </a:lnTo>
                  <a:lnTo>
                    <a:pt x="10" y="12"/>
                  </a:lnTo>
                  <a:lnTo>
                    <a:pt x="10" y="10"/>
                  </a:lnTo>
                  <a:lnTo>
                    <a:pt x="10" y="7"/>
                  </a:lnTo>
                  <a:lnTo>
                    <a:pt x="10" y="5"/>
                  </a:lnTo>
                  <a:lnTo>
                    <a:pt x="8" y="5"/>
                  </a:lnTo>
                  <a:lnTo>
                    <a:pt x="5" y="2"/>
                  </a:lnTo>
                  <a:lnTo>
                    <a:pt x="3" y="2"/>
                  </a:lnTo>
                  <a:lnTo>
                    <a:pt x="0" y="2"/>
                  </a:lnTo>
                  <a:lnTo>
                    <a:pt x="0" y="0"/>
                  </a:lnTo>
                  <a:lnTo>
                    <a:pt x="32" y="0"/>
                  </a:lnTo>
                  <a:lnTo>
                    <a:pt x="44" y="2"/>
                  </a:lnTo>
                  <a:lnTo>
                    <a:pt x="54" y="5"/>
                  </a:lnTo>
                  <a:lnTo>
                    <a:pt x="62" y="10"/>
                  </a:lnTo>
                  <a:lnTo>
                    <a:pt x="69" y="17"/>
                  </a:lnTo>
                  <a:lnTo>
                    <a:pt x="71" y="27"/>
                  </a:lnTo>
                  <a:lnTo>
                    <a:pt x="74" y="37"/>
                  </a:lnTo>
                  <a:lnTo>
                    <a:pt x="71" y="44"/>
                  </a:lnTo>
                  <a:lnTo>
                    <a:pt x="71" y="51"/>
                  </a:lnTo>
                  <a:lnTo>
                    <a:pt x="66" y="56"/>
                  </a:lnTo>
                  <a:lnTo>
                    <a:pt x="64" y="61"/>
                  </a:lnTo>
                  <a:lnTo>
                    <a:pt x="59" y="66"/>
                  </a:lnTo>
                  <a:lnTo>
                    <a:pt x="54" y="68"/>
                  </a:lnTo>
                  <a:lnTo>
                    <a:pt x="49" y="71"/>
                  </a:lnTo>
                  <a:lnTo>
                    <a:pt x="42" y="73"/>
                  </a:lnTo>
                  <a:lnTo>
                    <a:pt x="39" y="73"/>
                  </a:lnTo>
                  <a:lnTo>
                    <a:pt x="32" y="73"/>
                  </a:lnTo>
                  <a:lnTo>
                    <a:pt x="0" y="73"/>
                  </a:lnTo>
                  <a:close/>
                  <a:moveTo>
                    <a:pt x="27" y="5"/>
                  </a:moveTo>
                  <a:lnTo>
                    <a:pt x="27" y="61"/>
                  </a:lnTo>
                  <a:lnTo>
                    <a:pt x="27" y="66"/>
                  </a:lnTo>
                  <a:lnTo>
                    <a:pt x="30" y="68"/>
                  </a:lnTo>
                  <a:lnTo>
                    <a:pt x="32" y="68"/>
                  </a:lnTo>
                  <a:lnTo>
                    <a:pt x="35" y="71"/>
                  </a:lnTo>
                  <a:lnTo>
                    <a:pt x="39" y="68"/>
                  </a:lnTo>
                  <a:lnTo>
                    <a:pt x="44" y="66"/>
                  </a:lnTo>
                  <a:lnTo>
                    <a:pt x="47" y="64"/>
                  </a:lnTo>
                  <a:lnTo>
                    <a:pt x="52" y="56"/>
                  </a:lnTo>
                  <a:lnTo>
                    <a:pt x="52" y="49"/>
                  </a:lnTo>
                  <a:lnTo>
                    <a:pt x="54" y="37"/>
                  </a:lnTo>
                  <a:lnTo>
                    <a:pt x="52" y="29"/>
                  </a:lnTo>
                  <a:lnTo>
                    <a:pt x="52" y="22"/>
                  </a:lnTo>
                  <a:lnTo>
                    <a:pt x="49" y="15"/>
                  </a:lnTo>
                  <a:lnTo>
                    <a:pt x="44" y="10"/>
                  </a:lnTo>
                  <a:lnTo>
                    <a:pt x="39" y="5"/>
                  </a:lnTo>
                  <a:lnTo>
                    <a:pt x="35"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9" name="Freeform 51"/>
            <p:cNvSpPr>
              <a:spLocks/>
            </p:cNvSpPr>
            <p:nvPr/>
          </p:nvSpPr>
          <p:spPr bwMode="auto">
            <a:xfrm>
              <a:off x="4586" y="2330"/>
              <a:ext cx="66" cy="73"/>
            </a:xfrm>
            <a:custGeom>
              <a:avLst/>
              <a:gdLst>
                <a:gd name="T0" fmla="*/ 27 w 66"/>
                <a:gd name="T1" fmla="*/ 5 h 73"/>
                <a:gd name="T2" fmla="*/ 27 w 66"/>
                <a:gd name="T3" fmla="*/ 34 h 73"/>
                <a:gd name="T4" fmla="*/ 29 w 66"/>
                <a:gd name="T5" fmla="*/ 34 h 73"/>
                <a:gd name="T6" fmla="*/ 34 w 66"/>
                <a:gd name="T7" fmla="*/ 34 h 73"/>
                <a:gd name="T8" fmla="*/ 39 w 66"/>
                <a:gd name="T9" fmla="*/ 29 h 73"/>
                <a:gd name="T10" fmla="*/ 41 w 66"/>
                <a:gd name="T11" fmla="*/ 24 h 73"/>
                <a:gd name="T12" fmla="*/ 44 w 66"/>
                <a:gd name="T13" fmla="*/ 17 h 73"/>
                <a:gd name="T14" fmla="*/ 44 w 66"/>
                <a:gd name="T15" fmla="*/ 17 h 73"/>
                <a:gd name="T16" fmla="*/ 44 w 66"/>
                <a:gd name="T17" fmla="*/ 56 h 73"/>
                <a:gd name="T18" fmla="*/ 44 w 66"/>
                <a:gd name="T19" fmla="*/ 56 h 73"/>
                <a:gd name="T20" fmla="*/ 41 w 66"/>
                <a:gd name="T21" fmla="*/ 49 h 73"/>
                <a:gd name="T22" fmla="*/ 39 w 66"/>
                <a:gd name="T23" fmla="*/ 44 h 73"/>
                <a:gd name="T24" fmla="*/ 39 w 66"/>
                <a:gd name="T25" fmla="*/ 41 h 73"/>
                <a:gd name="T26" fmla="*/ 36 w 66"/>
                <a:gd name="T27" fmla="*/ 39 h 73"/>
                <a:gd name="T28" fmla="*/ 32 w 66"/>
                <a:gd name="T29" fmla="*/ 39 h 73"/>
                <a:gd name="T30" fmla="*/ 27 w 66"/>
                <a:gd name="T31" fmla="*/ 39 h 73"/>
                <a:gd name="T32" fmla="*/ 27 w 66"/>
                <a:gd name="T33" fmla="*/ 59 h 73"/>
                <a:gd name="T34" fmla="*/ 29 w 66"/>
                <a:gd name="T35" fmla="*/ 64 h 73"/>
                <a:gd name="T36" fmla="*/ 29 w 66"/>
                <a:gd name="T37" fmla="*/ 66 h 73"/>
                <a:gd name="T38" fmla="*/ 29 w 66"/>
                <a:gd name="T39" fmla="*/ 68 h 73"/>
                <a:gd name="T40" fmla="*/ 29 w 66"/>
                <a:gd name="T41" fmla="*/ 68 h 73"/>
                <a:gd name="T42" fmla="*/ 32 w 66"/>
                <a:gd name="T43" fmla="*/ 68 h 73"/>
                <a:gd name="T44" fmla="*/ 34 w 66"/>
                <a:gd name="T45" fmla="*/ 71 h 73"/>
                <a:gd name="T46" fmla="*/ 39 w 66"/>
                <a:gd name="T47" fmla="*/ 71 h 73"/>
                <a:gd name="T48" fmla="*/ 49 w 66"/>
                <a:gd name="T49" fmla="*/ 68 h 73"/>
                <a:gd name="T50" fmla="*/ 56 w 66"/>
                <a:gd name="T51" fmla="*/ 66 h 73"/>
                <a:gd name="T52" fmla="*/ 61 w 66"/>
                <a:gd name="T53" fmla="*/ 59 h 73"/>
                <a:gd name="T54" fmla="*/ 63 w 66"/>
                <a:gd name="T55" fmla="*/ 51 h 73"/>
                <a:gd name="T56" fmla="*/ 66 w 66"/>
                <a:gd name="T57" fmla="*/ 51 h 73"/>
                <a:gd name="T58" fmla="*/ 63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9 w 66"/>
                <a:gd name="T71" fmla="*/ 68 h 73"/>
                <a:gd name="T72" fmla="*/ 9 w 66"/>
                <a:gd name="T73" fmla="*/ 68 h 73"/>
                <a:gd name="T74" fmla="*/ 9 w 66"/>
                <a:gd name="T75" fmla="*/ 66 h 73"/>
                <a:gd name="T76" fmla="*/ 12 w 66"/>
                <a:gd name="T77" fmla="*/ 61 h 73"/>
                <a:gd name="T78" fmla="*/ 12 w 66"/>
                <a:gd name="T79" fmla="*/ 12 h 73"/>
                <a:gd name="T80" fmla="*/ 9 w 66"/>
                <a:gd name="T81" fmla="*/ 10 h 73"/>
                <a:gd name="T82" fmla="*/ 9 w 66"/>
                <a:gd name="T83" fmla="*/ 7 h 73"/>
                <a:gd name="T84" fmla="*/ 9 w 66"/>
                <a:gd name="T85" fmla="*/ 5 h 73"/>
                <a:gd name="T86" fmla="*/ 9 w 66"/>
                <a:gd name="T87" fmla="*/ 5 h 73"/>
                <a:gd name="T88" fmla="*/ 7 w 66"/>
                <a:gd name="T89" fmla="*/ 2 h 73"/>
                <a:gd name="T90" fmla="*/ 2 w 66"/>
                <a:gd name="T91" fmla="*/ 2 h 73"/>
                <a:gd name="T92" fmla="*/ 0 w 66"/>
                <a:gd name="T93" fmla="*/ 2 h 73"/>
                <a:gd name="T94" fmla="*/ 0 w 66"/>
                <a:gd name="T95" fmla="*/ 0 h 73"/>
                <a:gd name="T96" fmla="*/ 61 w 66"/>
                <a:gd name="T97" fmla="*/ 0 h 73"/>
                <a:gd name="T98" fmla="*/ 61 w 66"/>
                <a:gd name="T99" fmla="*/ 22 h 73"/>
                <a:gd name="T100" fmla="*/ 59 w 66"/>
                <a:gd name="T101" fmla="*/ 22 h 73"/>
                <a:gd name="T102" fmla="*/ 56 w 66"/>
                <a:gd name="T103" fmla="*/ 15 h 73"/>
                <a:gd name="T104" fmla="*/ 54 w 66"/>
                <a:gd name="T105" fmla="*/ 10 h 73"/>
                <a:gd name="T106" fmla="*/ 51 w 66"/>
                <a:gd name="T107" fmla="*/ 7 h 73"/>
                <a:gd name="T108" fmla="*/ 46 w 66"/>
                <a:gd name="T109" fmla="*/ 5 h 73"/>
                <a:gd name="T110" fmla="*/ 41 w 66"/>
                <a:gd name="T111" fmla="*/ 5 h 73"/>
                <a:gd name="T112" fmla="*/ 36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29" y="34"/>
                  </a:lnTo>
                  <a:lnTo>
                    <a:pt x="34" y="34"/>
                  </a:lnTo>
                  <a:lnTo>
                    <a:pt x="39" y="29"/>
                  </a:lnTo>
                  <a:lnTo>
                    <a:pt x="41" y="24"/>
                  </a:lnTo>
                  <a:lnTo>
                    <a:pt x="44" y="17"/>
                  </a:lnTo>
                  <a:lnTo>
                    <a:pt x="44" y="56"/>
                  </a:lnTo>
                  <a:lnTo>
                    <a:pt x="41" y="49"/>
                  </a:lnTo>
                  <a:lnTo>
                    <a:pt x="39" y="44"/>
                  </a:lnTo>
                  <a:lnTo>
                    <a:pt x="39" y="41"/>
                  </a:lnTo>
                  <a:lnTo>
                    <a:pt x="36" y="39"/>
                  </a:lnTo>
                  <a:lnTo>
                    <a:pt x="32" y="39"/>
                  </a:lnTo>
                  <a:lnTo>
                    <a:pt x="27" y="39"/>
                  </a:lnTo>
                  <a:lnTo>
                    <a:pt x="27" y="59"/>
                  </a:lnTo>
                  <a:lnTo>
                    <a:pt x="29" y="64"/>
                  </a:lnTo>
                  <a:lnTo>
                    <a:pt x="29" y="66"/>
                  </a:lnTo>
                  <a:lnTo>
                    <a:pt x="29" y="68"/>
                  </a:lnTo>
                  <a:lnTo>
                    <a:pt x="32" y="68"/>
                  </a:lnTo>
                  <a:lnTo>
                    <a:pt x="34" y="71"/>
                  </a:lnTo>
                  <a:lnTo>
                    <a:pt x="39" y="71"/>
                  </a:lnTo>
                  <a:lnTo>
                    <a:pt x="49" y="68"/>
                  </a:lnTo>
                  <a:lnTo>
                    <a:pt x="56" y="66"/>
                  </a:lnTo>
                  <a:lnTo>
                    <a:pt x="61" y="59"/>
                  </a:lnTo>
                  <a:lnTo>
                    <a:pt x="63" y="51"/>
                  </a:lnTo>
                  <a:lnTo>
                    <a:pt x="66" y="51"/>
                  </a:lnTo>
                  <a:lnTo>
                    <a:pt x="63" y="73"/>
                  </a:lnTo>
                  <a:lnTo>
                    <a:pt x="0" y="73"/>
                  </a:lnTo>
                  <a:lnTo>
                    <a:pt x="0" y="71"/>
                  </a:lnTo>
                  <a:lnTo>
                    <a:pt x="2" y="71"/>
                  </a:lnTo>
                  <a:lnTo>
                    <a:pt x="5" y="71"/>
                  </a:lnTo>
                  <a:lnTo>
                    <a:pt x="7" y="71"/>
                  </a:lnTo>
                  <a:lnTo>
                    <a:pt x="9" y="68"/>
                  </a:lnTo>
                  <a:lnTo>
                    <a:pt x="9" y="66"/>
                  </a:lnTo>
                  <a:lnTo>
                    <a:pt x="12" y="61"/>
                  </a:lnTo>
                  <a:lnTo>
                    <a:pt x="12" y="12"/>
                  </a:lnTo>
                  <a:lnTo>
                    <a:pt x="9" y="10"/>
                  </a:lnTo>
                  <a:lnTo>
                    <a:pt x="9" y="7"/>
                  </a:lnTo>
                  <a:lnTo>
                    <a:pt x="9" y="5"/>
                  </a:lnTo>
                  <a:lnTo>
                    <a:pt x="7" y="2"/>
                  </a:lnTo>
                  <a:lnTo>
                    <a:pt x="2" y="2"/>
                  </a:lnTo>
                  <a:lnTo>
                    <a:pt x="0" y="2"/>
                  </a:lnTo>
                  <a:lnTo>
                    <a:pt x="0" y="0"/>
                  </a:lnTo>
                  <a:lnTo>
                    <a:pt x="61" y="0"/>
                  </a:lnTo>
                  <a:lnTo>
                    <a:pt x="61" y="22"/>
                  </a:lnTo>
                  <a:lnTo>
                    <a:pt x="59" y="22"/>
                  </a:lnTo>
                  <a:lnTo>
                    <a:pt x="56" y="15"/>
                  </a:lnTo>
                  <a:lnTo>
                    <a:pt x="54" y="10"/>
                  </a:lnTo>
                  <a:lnTo>
                    <a:pt x="51" y="7"/>
                  </a:lnTo>
                  <a:lnTo>
                    <a:pt x="46" y="5"/>
                  </a:lnTo>
                  <a:lnTo>
                    <a:pt x="41" y="5"/>
                  </a:lnTo>
                  <a:lnTo>
                    <a:pt x="36"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10" name="Freeform 52"/>
            <p:cNvSpPr>
              <a:spLocks noEditPoints="1"/>
            </p:cNvSpPr>
            <p:nvPr/>
          </p:nvSpPr>
          <p:spPr bwMode="auto">
            <a:xfrm>
              <a:off x="4659" y="2330"/>
              <a:ext cx="79" cy="73"/>
            </a:xfrm>
            <a:custGeom>
              <a:avLst/>
              <a:gdLst>
                <a:gd name="T0" fmla="*/ 27 w 79"/>
                <a:gd name="T1" fmla="*/ 39 h 73"/>
                <a:gd name="T2" fmla="*/ 27 w 79"/>
                <a:gd name="T3" fmla="*/ 61 h 73"/>
                <a:gd name="T4" fmla="*/ 27 w 79"/>
                <a:gd name="T5" fmla="*/ 66 h 73"/>
                <a:gd name="T6" fmla="*/ 27 w 79"/>
                <a:gd name="T7" fmla="*/ 68 h 73"/>
                <a:gd name="T8" fmla="*/ 27 w 79"/>
                <a:gd name="T9" fmla="*/ 68 h 73"/>
                <a:gd name="T10" fmla="*/ 30 w 79"/>
                <a:gd name="T11" fmla="*/ 71 h 73"/>
                <a:gd name="T12" fmla="*/ 32 w 79"/>
                <a:gd name="T13" fmla="*/ 71 h 73"/>
                <a:gd name="T14" fmla="*/ 37 w 79"/>
                <a:gd name="T15" fmla="*/ 71 h 73"/>
                <a:gd name="T16" fmla="*/ 37 w 79"/>
                <a:gd name="T17" fmla="*/ 73 h 73"/>
                <a:gd name="T18" fmla="*/ 0 w 79"/>
                <a:gd name="T19" fmla="*/ 73 h 73"/>
                <a:gd name="T20" fmla="*/ 0 w 79"/>
                <a:gd name="T21" fmla="*/ 71 h 73"/>
                <a:gd name="T22" fmla="*/ 5 w 79"/>
                <a:gd name="T23" fmla="*/ 71 h 73"/>
                <a:gd name="T24" fmla="*/ 8 w 79"/>
                <a:gd name="T25" fmla="*/ 71 h 73"/>
                <a:gd name="T26" fmla="*/ 10 w 79"/>
                <a:gd name="T27" fmla="*/ 68 h 73"/>
                <a:gd name="T28" fmla="*/ 10 w 79"/>
                <a:gd name="T29" fmla="*/ 68 h 73"/>
                <a:gd name="T30" fmla="*/ 10 w 79"/>
                <a:gd name="T31" fmla="*/ 66 h 73"/>
                <a:gd name="T32" fmla="*/ 10 w 79"/>
                <a:gd name="T33" fmla="*/ 61 h 73"/>
                <a:gd name="T34" fmla="*/ 10 w 79"/>
                <a:gd name="T35" fmla="*/ 12 h 73"/>
                <a:gd name="T36" fmla="*/ 10 w 79"/>
                <a:gd name="T37" fmla="*/ 7 h 73"/>
                <a:gd name="T38" fmla="*/ 10 w 79"/>
                <a:gd name="T39" fmla="*/ 5 h 73"/>
                <a:gd name="T40" fmla="*/ 10 w 79"/>
                <a:gd name="T41" fmla="*/ 5 h 73"/>
                <a:gd name="T42" fmla="*/ 8 w 79"/>
                <a:gd name="T43" fmla="*/ 2 h 73"/>
                <a:gd name="T44" fmla="*/ 5 w 79"/>
                <a:gd name="T45" fmla="*/ 2 h 73"/>
                <a:gd name="T46" fmla="*/ 0 w 79"/>
                <a:gd name="T47" fmla="*/ 2 h 73"/>
                <a:gd name="T48" fmla="*/ 0 w 79"/>
                <a:gd name="T49" fmla="*/ 0 h 73"/>
                <a:gd name="T50" fmla="*/ 35 w 79"/>
                <a:gd name="T51" fmla="*/ 0 h 73"/>
                <a:gd name="T52" fmla="*/ 47 w 79"/>
                <a:gd name="T53" fmla="*/ 0 h 73"/>
                <a:gd name="T54" fmla="*/ 54 w 79"/>
                <a:gd name="T55" fmla="*/ 2 h 73"/>
                <a:gd name="T56" fmla="*/ 59 w 79"/>
                <a:gd name="T57" fmla="*/ 5 h 73"/>
                <a:gd name="T58" fmla="*/ 64 w 79"/>
                <a:gd name="T59" fmla="*/ 10 h 73"/>
                <a:gd name="T60" fmla="*/ 66 w 79"/>
                <a:gd name="T61" fmla="*/ 15 h 73"/>
                <a:gd name="T62" fmla="*/ 66 w 79"/>
                <a:gd name="T63" fmla="*/ 22 h 73"/>
                <a:gd name="T64" fmla="*/ 66 w 79"/>
                <a:gd name="T65" fmla="*/ 29 h 73"/>
                <a:gd name="T66" fmla="*/ 61 w 79"/>
                <a:gd name="T67" fmla="*/ 34 h 73"/>
                <a:gd name="T68" fmla="*/ 57 w 79"/>
                <a:gd name="T69" fmla="*/ 37 h 73"/>
                <a:gd name="T70" fmla="*/ 52 w 79"/>
                <a:gd name="T71" fmla="*/ 39 h 73"/>
                <a:gd name="T72" fmla="*/ 69 w 79"/>
                <a:gd name="T73" fmla="*/ 64 h 73"/>
                <a:gd name="T74" fmla="*/ 71 w 79"/>
                <a:gd name="T75" fmla="*/ 68 h 73"/>
                <a:gd name="T76" fmla="*/ 74 w 79"/>
                <a:gd name="T77" fmla="*/ 68 h 73"/>
                <a:gd name="T78" fmla="*/ 76 w 79"/>
                <a:gd name="T79" fmla="*/ 71 h 73"/>
                <a:gd name="T80" fmla="*/ 79 w 79"/>
                <a:gd name="T81" fmla="*/ 71 h 73"/>
                <a:gd name="T82" fmla="*/ 79 w 79"/>
                <a:gd name="T83" fmla="*/ 73 h 73"/>
                <a:gd name="T84" fmla="*/ 57 w 79"/>
                <a:gd name="T85" fmla="*/ 73 h 73"/>
                <a:gd name="T86" fmla="*/ 32 w 79"/>
                <a:gd name="T87" fmla="*/ 39 h 73"/>
                <a:gd name="T88" fmla="*/ 27 w 79"/>
                <a:gd name="T89" fmla="*/ 39 h 73"/>
                <a:gd name="T90" fmla="*/ 27 w 79"/>
                <a:gd name="T91" fmla="*/ 5 h 73"/>
                <a:gd name="T92" fmla="*/ 27 w 79"/>
                <a:gd name="T93" fmla="*/ 37 h 73"/>
                <a:gd name="T94" fmla="*/ 30 w 79"/>
                <a:gd name="T95" fmla="*/ 37 h 73"/>
                <a:gd name="T96" fmla="*/ 37 w 79"/>
                <a:gd name="T97" fmla="*/ 37 h 73"/>
                <a:gd name="T98" fmla="*/ 42 w 79"/>
                <a:gd name="T99" fmla="*/ 37 h 73"/>
                <a:gd name="T100" fmla="*/ 44 w 79"/>
                <a:gd name="T101" fmla="*/ 34 h 73"/>
                <a:gd name="T102" fmla="*/ 49 w 79"/>
                <a:gd name="T103" fmla="*/ 29 h 73"/>
                <a:gd name="T104" fmla="*/ 49 w 79"/>
                <a:gd name="T105" fmla="*/ 27 h 73"/>
                <a:gd name="T106" fmla="*/ 52 w 79"/>
                <a:gd name="T107" fmla="*/ 19 h 73"/>
                <a:gd name="T108" fmla="*/ 49 w 79"/>
                <a:gd name="T109" fmla="*/ 12 h 73"/>
                <a:gd name="T110" fmla="*/ 47 w 79"/>
                <a:gd name="T111" fmla="*/ 7 h 73"/>
                <a:gd name="T112" fmla="*/ 42 w 79"/>
                <a:gd name="T113" fmla="*/ 5 h 73"/>
                <a:gd name="T114" fmla="*/ 32 w 79"/>
                <a:gd name="T115" fmla="*/ 5 h 73"/>
                <a:gd name="T116" fmla="*/ 27 w 79"/>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73"/>
                <a:gd name="T179" fmla="*/ 79 w 79"/>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73">
                  <a:moveTo>
                    <a:pt x="27" y="39"/>
                  </a:moveTo>
                  <a:lnTo>
                    <a:pt x="27" y="61"/>
                  </a:lnTo>
                  <a:lnTo>
                    <a:pt x="27" y="66"/>
                  </a:lnTo>
                  <a:lnTo>
                    <a:pt x="27" y="68"/>
                  </a:lnTo>
                  <a:lnTo>
                    <a:pt x="30" y="71"/>
                  </a:lnTo>
                  <a:lnTo>
                    <a:pt x="32" y="71"/>
                  </a:lnTo>
                  <a:lnTo>
                    <a:pt x="37" y="71"/>
                  </a:lnTo>
                  <a:lnTo>
                    <a:pt x="37" y="73"/>
                  </a:lnTo>
                  <a:lnTo>
                    <a:pt x="0" y="73"/>
                  </a:lnTo>
                  <a:lnTo>
                    <a:pt x="0" y="71"/>
                  </a:lnTo>
                  <a:lnTo>
                    <a:pt x="5" y="71"/>
                  </a:lnTo>
                  <a:lnTo>
                    <a:pt x="8" y="71"/>
                  </a:lnTo>
                  <a:lnTo>
                    <a:pt x="10" y="68"/>
                  </a:lnTo>
                  <a:lnTo>
                    <a:pt x="10" y="66"/>
                  </a:lnTo>
                  <a:lnTo>
                    <a:pt x="10" y="61"/>
                  </a:lnTo>
                  <a:lnTo>
                    <a:pt x="10" y="12"/>
                  </a:lnTo>
                  <a:lnTo>
                    <a:pt x="10" y="7"/>
                  </a:lnTo>
                  <a:lnTo>
                    <a:pt x="10" y="5"/>
                  </a:lnTo>
                  <a:lnTo>
                    <a:pt x="8" y="2"/>
                  </a:lnTo>
                  <a:lnTo>
                    <a:pt x="5" y="2"/>
                  </a:lnTo>
                  <a:lnTo>
                    <a:pt x="0" y="2"/>
                  </a:lnTo>
                  <a:lnTo>
                    <a:pt x="0" y="0"/>
                  </a:lnTo>
                  <a:lnTo>
                    <a:pt x="35" y="0"/>
                  </a:lnTo>
                  <a:lnTo>
                    <a:pt x="47" y="0"/>
                  </a:lnTo>
                  <a:lnTo>
                    <a:pt x="54" y="2"/>
                  </a:lnTo>
                  <a:lnTo>
                    <a:pt x="59" y="5"/>
                  </a:lnTo>
                  <a:lnTo>
                    <a:pt x="64" y="10"/>
                  </a:lnTo>
                  <a:lnTo>
                    <a:pt x="66" y="15"/>
                  </a:lnTo>
                  <a:lnTo>
                    <a:pt x="66" y="22"/>
                  </a:lnTo>
                  <a:lnTo>
                    <a:pt x="66" y="29"/>
                  </a:lnTo>
                  <a:lnTo>
                    <a:pt x="61" y="34"/>
                  </a:lnTo>
                  <a:lnTo>
                    <a:pt x="57" y="37"/>
                  </a:lnTo>
                  <a:lnTo>
                    <a:pt x="52" y="39"/>
                  </a:lnTo>
                  <a:lnTo>
                    <a:pt x="69" y="64"/>
                  </a:lnTo>
                  <a:lnTo>
                    <a:pt x="71" y="68"/>
                  </a:lnTo>
                  <a:lnTo>
                    <a:pt x="74" y="68"/>
                  </a:lnTo>
                  <a:lnTo>
                    <a:pt x="76" y="71"/>
                  </a:lnTo>
                  <a:lnTo>
                    <a:pt x="79" y="71"/>
                  </a:lnTo>
                  <a:lnTo>
                    <a:pt x="79" y="73"/>
                  </a:lnTo>
                  <a:lnTo>
                    <a:pt x="57" y="73"/>
                  </a:lnTo>
                  <a:lnTo>
                    <a:pt x="32" y="39"/>
                  </a:lnTo>
                  <a:lnTo>
                    <a:pt x="27" y="39"/>
                  </a:lnTo>
                  <a:close/>
                  <a:moveTo>
                    <a:pt x="27" y="5"/>
                  </a:moveTo>
                  <a:lnTo>
                    <a:pt x="27" y="37"/>
                  </a:lnTo>
                  <a:lnTo>
                    <a:pt x="30" y="37"/>
                  </a:lnTo>
                  <a:lnTo>
                    <a:pt x="37" y="37"/>
                  </a:lnTo>
                  <a:lnTo>
                    <a:pt x="42" y="37"/>
                  </a:lnTo>
                  <a:lnTo>
                    <a:pt x="44" y="34"/>
                  </a:lnTo>
                  <a:lnTo>
                    <a:pt x="49" y="29"/>
                  </a:lnTo>
                  <a:lnTo>
                    <a:pt x="49" y="27"/>
                  </a:lnTo>
                  <a:lnTo>
                    <a:pt x="52" y="19"/>
                  </a:lnTo>
                  <a:lnTo>
                    <a:pt x="49" y="12"/>
                  </a:lnTo>
                  <a:lnTo>
                    <a:pt x="47" y="7"/>
                  </a:lnTo>
                  <a:lnTo>
                    <a:pt x="42" y="5"/>
                  </a:lnTo>
                  <a:lnTo>
                    <a:pt x="32"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11" name="Line 53"/>
            <p:cNvSpPr>
              <a:spLocks noChangeShapeType="1"/>
            </p:cNvSpPr>
            <p:nvPr/>
          </p:nvSpPr>
          <p:spPr bwMode="auto">
            <a:xfrm>
              <a:off x="1378" y="2435"/>
              <a:ext cx="2" cy="1"/>
            </a:xfrm>
            <a:prstGeom prst="line">
              <a:avLst/>
            </a:prstGeom>
            <a:noFill/>
            <a:ln w="11113">
              <a:solidFill>
                <a:schemeClr val="accent2"/>
              </a:solidFill>
              <a:round/>
              <a:headEnd/>
              <a:tailEnd/>
            </a:ln>
          </p:spPr>
          <p:txBody>
            <a:bodyPr/>
            <a:lstStyle/>
            <a:p>
              <a:endParaRPr lang="en-CA"/>
            </a:p>
          </p:txBody>
        </p:sp>
        <p:sp>
          <p:nvSpPr>
            <p:cNvPr id="5312" name="Line 54"/>
            <p:cNvSpPr>
              <a:spLocks noChangeShapeType="1"/>
            </p:cNvSpPr>
            <p:nvPr/>
          </p:nvSpPr>
          <p:spPr bwMode="auto">
            <a:xfrm>
              <a:off x="1380" y="2435"/>
              <a:ext cx="3" cy="1"/>
            </a:xfrm>
            <a:prstGeom prst="line">
              <a:avLst/>
            </a:prstGeom>
            <a:noFill/>
            <a:ln w="11113">
              <a:solidFill>
                <a:schemeClr val="accent2"/>
              </a:solidFill>
              <a:round/>
              <a:headEnd/>
              <a:tailEnd/>
            </a:ln>
          </p:spPr>
          <p:txBody>
            <a:bodyPr/>
            <a:lstStyle/>
            <a:p>
              <a:endParaRPr lang="en-CA"/>
            </a:p>
          </p:txBody>
        </p:sp>
        <p:sp>
          <p:nvSpPr>
            <p:cNvPr id="5313" name="Line 55"/>
            <p:cNvSpPr>
              <a:spLocks noChangeShapeType="1"/>
            </p:cNvSpPr>
            <p:nvPr/>
          </p:nvSpPr>
          <p:spPr bwMode="auto">
            <a:xfrm>
              <a:off x="1383" y="2435"/>
              <a:ext cx="9" cy="1"/>
            </a:xfrm>
            <a:prstGeom prst="line">
              <a:avLst/>
            </a:prstGeom>
            <a:noFill/>
            <a:ln w="11113">
              <a:solidFill>
                <a:schemeClr val="accent2"/>
              </a:solidFill>
              <a:round/>
              <a:headEnd/>
              <a:tailEnd/>
            </a:ln>
          </p:spPr>
          <p:txBody>
            <a:bodyPr/>
            <a:lstStyle/>
            <a:p>
              <a:endParaRPr lang="en-CA"/>
            </a:p>
          </p:txBody>
        </p:sp>
        <p:sp>
          <p:nvSpPr>
            <p:cNvPr id="5314" name="Line 56"/>
            <p:cNvSpPr>
              <a:spLocks noChangeShapeType="1"/>
            </p:cNvSpPr>
            <p:nvPr/>
          </p:nvSpPr>
          <p:spPr bwMode="auto">
            <a:xfrm>
              <a:off x="1392" y="2435"/>
              <a:ext cx="18" cy="3"/>
            </a:xfrm>
            <a:prstGeom prst="line">
              <a:avLst/>
            </a:prstGeom>
            <a:noFill/>
            <a:ln w="11113">
              <a:solidFill>
                <a:schemeClr val="accent2"/>
              </a:solidFill>
              <a:round/>
              <a:headEnd/>
              <a:tailEnd/>
            </a:ln>
          </p:spPr>
          <p:txBody>
            <a:bodyPr/>
            <a:lstStyle/>
            <a:p>
              <a:endParaRPr lang="en-CA"/>
            </a:p>
          </p:txBody>
        </p:sp>
        <p:sp>
          <p:nvSpPr>
            <p:cNvPr id="5315" name="Freeform 57"/>
            <p:cNvSpPr>
              <a:spLocks/>
            </p:cNvSpPr>
            <p:nvPr/>
          </p:nvSpPr>
          <p:spPr bwMode="auto">
            <a:xfrm>
              <a:off x="1410" y="2438"/>
              <a:ext cx="61" cy="2"/>
            </a:xfrm>
            <a:custGeom>
              <a:avLst/>
              <a:gdLst>
                <a:gd name="T0" fmla="*/ 0 w 61"/>
                <a:gd name="T1" fmla="*/ 0 h 2"/>
                <a:gd name="T2" fmla="*/ 29 w 61"/>
                <a:gd name="T3" fmla="*/ 0 h 2"/>
                <a:gd name="T4" fmla="*/ 61 w 61"/>
                <a:gd name="T5" fmla="*/ 2 h 2"/>
                <a:gd name="T6" fmla="*/ 0 60000 65536"/>
                <a:gd name="T7" fmla="*/ 0 60000 65536"/>
                <a:gd name="T8" fmla="*/ 0 60000 65536"/>
                <a:gd name="T9" fmla="*/ 0 w 61"/>
                <a:gd name="T10" fmla="*/ 0 h 2"/>
                <a:gd name="T11" fmla="*/ 61 w 61"/>
                <a:gd name="T12" fmla="*/ 2 h 2"/>
              </a:gdLst>
              <a:ahLst/>
              <a:cxnLst>
                <a:cxn ang="T6">
                  <a:pos x="T0" y="T1"/>
                </a:cxn>
                <a:cxn ang="T7">
                  <a:pos x="T2" y="T3"/>
                </a:cxn>
                <a:cxn ang="T8">
                  <a:pos x="T4" y="T5"/>
                </a:cxn>
              </a:cxnLst>
              <a:rect l="T9" t="T10" r="T11" b="T12"/>
              <a:pathLst>
                <a:path w="61" h="2">
                  <a:moveTo>
                    <a:pt x="0" y="0"/>
                  </a:moveTo>
                  <a:lnTo>
                    <a:pt x="29" y="0"/>
                  </a:lnTo>
                  <a:lnTo>
                    <a:pt x="61" y="2"/>
                  </a:lnTo>
                </a:path>
              </a:pathLst>
            </a:custGeom>
            <a:noFill/>
            <a:ln w="11113">
              <a:solidFill>
                <a:schemeClr val="accent2"/>
              </a:solidFill>
              <a:round/>
              <a:headEnd/>
              <a:tailEnd/>
            </a:ln>
          </p:spPr>
          <p:txBody>
            <a:bodyPr/>
            <a:lstStyle/>
            <a:p>
              <a:endParaRPr lang="en-CA"/>
            </a:p>
          </p:txBody>
        </p:sp>
        <p:sp>
          <p:nvSpPr>
            <p:cNvPr id="5316" name="Line 58"/>
            <p:cNvSpPr>
              <a:spLocks noChangeShapeType="1"/>
            </p:cNvSpPr>
            <p:nvPr/>
          </p:nvSpPr>
          <p:spPr bwMode="auto">
            <a:xfrm>
              <a:off x="1503" y="2443"/>
              <a:ext cx="34" cy="4"/>
            </a:xfrm>
            <a:prstGeom prst="line">
              <a:avLst/>
            </a:prstGeom>
            <a:noFill/>
            <a:ln w="11113">
              <a:solidFill>
                <a:schemeClr val="accent2"/>
              </a:solidFill>
              <a:round/>
              <a:headEnd/>
              <a:tailEnd/>
            </a:ln>
          </p:spPr>
          <p:txBody>
            <a:bodyPr/>
            <a:lstStyle/>
            <a:p>
              <a:endParaRPr lang="en-CA"/>
            </a:p>
          </p:txBody>
        </p:sp>
        <p:sp>
          <p:nvSpPr>
            <p:cNvPr id="5317" name="Freeform 59"/>
            <p:cNvSpPr>
              <a:spLocks/>
            </p:cNvSpPr>
            <p:nvPr/>
          </p:nvSpPr>
          <p:spPr bwMode="auto">
            <a:xfrm>
              <a:off x="1537" y="2447"/>
              <a:ext cx="59" cy="8"/>
            </a:xfrm>
            <a:custGeom>
              <a:avLst/>
              <a:gdLst>
                <a:gd name="T0" fmla="*/ 0 w 59"/>
                <a:gd name="T1" fmla="*/ 0 h 8"/>
                <a:gd name="T2" fmla="*/ 59 w 59"/>
                <a:gd name="T3" fmla="*/ 8 h 8"/>
                <a:gd name="T4" fmla="*/ 59 w 59"/>
                <a:gd name="T5" fmla="*/ 8 h 8"/>
                <a:gd name="T6" fmla="*/ 0 60000 65536"/>
                <a:gd name="T7" fmla="*/ 0 60000 65536"/>
                <a:gd name="T8" fmla="*/ 0 60000 65536"/>
                <a:gd name="T9" fmla="*/ 0 w 59"/>
                <a:gd name="T10" fmla="*/ 0 h 8"/>
                <a:gd name="T11" fmla="*/ 59 w 59"/>
                <a:gd name="T12" fmla="*/ 8 h 8"/>
              </a:gdLst>
              <a:ahLst/>
              <a:cxnLst>
                <a:cxn ang="T6">
                  <a:pos x="T0" y="T1"/>
                </a:cxn>
                <a:cxn ang="T7">
                  <a:pos x="T2" y="T3"/>
                </a:cxn>
                <a:cxn ang="T8">
                  <a:pos x="T4" y="T5"/>
                </a:cxn>
              </a:cxnLst>
              <a:rect l="T9" t="T10" r="T11" b="T12"/>
              <a:pathLst>
                <a:path w="59" h="8">
                  <a:moveTo>
                    <a:pt x="0" y="0"/>
                  </a:moveTo>
                  <a:lnTo>
                    <a:pt x="59" y="8"/>
                  </a:lnTo>
                </a:path>
              </a:pathLst>
            </a:custGeom>
            <a:noFill/>
            <a:ln w="11113">
              <a:solidFill>
                <a:schemeClr val="accent2"/>
              </a:solidFill>
              <a:round/>
              <a:headEnd/>
              <a:tailEnd/>
            </a:ln>
          </p:spPr>
          <p:txBody>
            <a:bodyPr/>
            <a:lstStyle/>
            <a:p>
              <a:endParaRPr lang="en-CA"/>
            </a:p>
          </p:txBody>
        </p:sp>
        <p:sp>
          <p:nvSpPr>
            <p:cNvPr id="5318" name="Line 60"/>
            <p:cNvSpPr>
              <a:spLocks noChangeShapeType="1"/>
            </p:cNvSpPr>
            <p:nvPr/>
          </p:nvSpPr>
          <p:spPr bwMode="auto">
            <a:xfrm>
              <a:off x="1628" y="2462"/>
              <a:ext cx="29" cy="8"/>
            </a:xfrm>
            <a:prstGeom prst="line">
              <a:avLst/>
            </a:prstGeom>
            <a:noFill/>
            <a:ln w="11113">
              <a:solidFill>
                <a:schemeClr val="accent2"/>
              </a:solidFill>
              <a:round/>
              <a:headEnd/>
              <a:tailEnd/>
            </a:ln>
          </p:spPr>
          <p:txBody>
            <a:bodyPr/>
            <a:lstStyle/>
            <a:p>
              <a:endParaRPr lang="en-CA"/>
            </a:p>
          </p:txBody>
        </p:sp>
        <p:sp>
          <p:nvSpPr>
            <p:cNvPr id="5319" name="Freeform 61"/>
            <p:cNvSpPr>
              <a:spLocks/>
            </p:cNvSpPr>
            <p:nvPr/>
          </p:nvSpPr>
          <p:spPr bwMode="auto">
            <a:xfrm>
              <a:off x="1657" y="2470"/>
              <a:ext cx="59" cy="19"/>
            </a:xfrm>
            <a:custGeom>
              <a:avLst/>
              <a:gdLst>
                <a:gd name="T0" fmla="*/ 0 w 59"/>
                <a:gd name="T1" fmla="*/ 0 h 19"/>
                <a:gd name="T2" fmla="*/ 56 w 59"/>
                <a:gd name="T3" fmla="*/ 17 h 19"/>
                <a:gd name="T4" fmla="*/ 59 w 59"/>
                <a:gd name="T5" fmla="*/ 19 h 19"/>
                <a:gd name="T6" fmla="*/ 0 60000 65536"/>
                <a:gd name="T7" fmla="*/ 0 60000 65536"/>
                <a:gd name="T8" fmla="*/ 0 60000 65536"/>
                <a:gd name="T9" fmla="*/ 0 w 59"/>
                <a:gd name="T10" fmla="*/ 0 h 19"/>
                <a:gd name="T11" fmla="*/ 59 w 59"/>
                <a:gd name="T12" fmla="*/ 19 h 19"/>
              </a:gdLst>
              <a:ahLst/>
              <a:cxnLst>
                <a:cxn ang="T6">
                  <a:pos x="T0" y="T1"/>
                </a:cxn>
                <a:cxn ang="T7">
                  <a:pos x="T2" y="T3"/>
                </a:cxn>
                <a:cxn ang="T8">
                  <a:pos x="T4" y="T5"/>
                </a:cxn>
              </a:cxnLst>
              <a:rect l="T9" t="T10" r="T11" b="T12"/>
              <a:pathLst>
                <a:path w="59" h="19">
                  <a:moveTo>
                    <a:pt x="0" y="0"/>
                  </a:moveTo>
                  <a:lnTo>
                    <a:pt x="56" y="17"/>
                  </a:lnTo>
                  <a:lnTo>
                    <a:pt x="59" y="19"/>
                  </a:lnTo>
                </a:path>
              </a:pathLst>
            </a:custGeom>
            <a:noFill/>
            <a:ln w="11113">
              <a:solidFill>
                <a:schemeClr val="accent2"/>
              </a:solidFill>
              <a:round/>
              <a:headEnd/>
              <a:tailEnd/>
            </a:ln>
          </p:spPr>
          <p:txBody>
            <a:bodyPr/>
            <a:lstStyle/>
            <a:p>
              <a:endParaRPr lang="en-CA"/>
            </a:p>
          </p:txBody>
        </p:sp>
        <p:sp>
          <p:nvSpPr>
            <p:cNvPr id="5320" name="Line 62"/>
            <p:cNvSpPr>
              <a:spLocks noChangeShapeType="1"/>
            </p:cNvSpPr>
            <p:nvPr/>
          </p:nvSpPr>
          <p:spPr bwMode="auto">
            <a:xfrm>
              <a:off x="1745" y="2504"/>
              <a:ext cx="20" cy="10"/>
            </a:xfrm>
            <a:prstGeom prst="line">
              <a:avLst/>
            </a:prstGeom>
            <a:noFill/>
            <a:ln w="11113">
              <a:solidFill>
                <a:schemeClr val="accent2"/>
              </a:solidFill>
              <a:round/>
              <a:headEnd/>
              <a:tailEnd/>
            </a:ln>
          </p:spPr>
          <p:txBody>
            <a:bodyPr/>
            <a:lstStyle/>
            <a:p>
              <a:endParaRPr lang="en-CA"/>
            </a:p>
          </p:txBody>
        </p:sp>
        <p:sp>
          <p:nvSpPr>
            <p:cNvPr id="5321" name="Freeform 63"/>
            <p:cNvSpPr>
              <a:spLocks/>
            </p:cNvSpPr>
            <p:nvPr/>
          </p:nvSpPr>
          <p:spPr bwMode="auto">
            <a:xfrm>
              <a:off x="1765" y="2514"/>
              <a:ext cx="56" cy="39"/>
            </a:xfrm>
            <a:custGeom>
              <a:avLst/>
              <a:gdLst>
                <a:gd name="T0" fmla="*/ 0 w 56"/>
                <a:gd name="T1" fmla="*/ 0 h 39"/>
                <a:gd name="T2" fmla="*/ 44 w 56"/>
                <a:gd name="T3" fmla="*/ 29 h 39"/>
                <a:gd name="T4" fmla="*/ 56 w 56"/>
                <a:gd name="T5" fmla="*/ 39 h 39"/>
                <a:gd name="T6" fmla="*/ 0 60000 65536"/>
                <a:gd name="T7" fmla="*/ 0 60000 65536"/>
                <a:gd name="T8" fmla="*/ 0 60000 65536"/>
                <a:gd name="T9" fmla="*/ 0 w 56"/>
                <a:gd name="T10" fmla="*/ 0 h 39"/>
                <a:gd name="T11" fmla="*/ 56 w 56"/>
                <a:gd name="T12" fmla="*/ 39 h 39"/>
              </a:gdLst>
              <a:ahLst/>
              <a:cxnLst>
                <a:cxn ang="T6">
                  <a:pos x="T0" y="T1"/>
                </a:cxn>
                <a:cxn ang="T7">
                  <a:pos x="T2" y="T3"/>
                </a:cxn>
                <a:cxn ang="T8">
                  <a:pos x="T4" y="T5"/>
                </a:cxn>
              </a:cxnLst>
              <a:rect l="T9" t="T10" r="T11" b="T12"/>
              <a:pathLst>
                <a:path w="56" h="39">
                  <a:moveTo>
                    <a:pt x="0" y="0"/>
                  </a:moveTo>
                  <a:lnTo>
                    <a:pt x="44" y="29"/>
                  </a:lnTo>
                  <a:lnTo>
                    <a:pt x="56" y="39"/>
                  </a:lnTo>
                </a:path>
              </a:pathLst>
            </a:custGeom>
            <a:noFill/>
            <a:ln w="11113">
              <a:solidFill>
                <a:schemeClr val="accent2"/>
              </a:solidFill>
              <a:round/>
              <a:headEnd/>
              <a:tailEnd/>
            </a:ln>
          </p:spPr>
          <p:txBody>
            <a:bodyPr/>
            <a:lstStyle/>
            <a:p>
              <a:endParaRPr lang="en-CA"/>
            </a:p>
          </p:txBody>
        </p:sp>
        <p:sp>
          <p:nvSpPr>
            <p:cNvPr id="5322" name="Line 64"/>
            <p:cNvSpPr>
              <a:spLocks noChangeShapeType="1"/>
            </p:cNvSpPr>
            <p:nvPr/>
          </p:nvSpPr>
          <p:spPr bwMode="auto">
            <a:xfrm>
              <a:off x="1846" y="2573"/>
              <a:ext cx="2" cy="2"/>
            </a:xfrm>
            <a:prstGeom prst="line">
              <a:avLst/>
            </a:prstGeom>
            <a:noFill/>
            <a:ln w="11113">
              <a:solidFill>
                <a:schemeClr val="accent2"/>
              </a:solidFill>
              <a:round/>
              <a:headEnd/>
              <a:tailEnd/>
            </a:ln>
          </p:spPr>
          <p:txBody>
            <a:bodyPr/>
            <a:lstStyle/>
            <a:p>
              <a:endParaRPr lang="en-CA"/>
            </a:p>
          </p:txBody>
        </p:sp>
        <p:sp>
          <p:nvSpPr>
            <p:cNvPr id="5323" name="Line 65"/>
            <p:cNvSpPr>
              <a:spLocks noChangeShapeType="1"/>
            </p:cNvSpPr>
            <p:nvPr/>
          </p:nvSpPr>
          <p:spPr bwMode="auto">
            <a:xfrm>
              <a:off x="1848" y="2575"/>
              <a:ext cx="35" cy="29"/>
            </a:xfrm>
            <a:prstGeom prst="line">
              <a:avLst/>
            </a:prstGeom>
            <a:noFill/>
            <a:ln w="11113">
              <a:solidFill>
                <a:schemeClr val="accent2"/>
              </a:solidFill>
              <a:round/>
              <a:headEnd/>
              <a:tailEnd/>
            </a:ln>
          </p:spPr>
          <p:txBody>
            <a:bodyPr/>
            <a:lstStyle/>
            <a:p>
              <a:endParaRPr lang="en-CA"/>
            </a:p>
          </p:txBody>
        </p:sp>
        <p:sp>
          <p:nvSpPr>
            <p:cNvPr id="5324" name="Freeform 66"/>
            <p:cNvSpPr>
              <a:spLocks/>
            </p:cNvSpPr>
            <p:nvPr/>
          </p:nvSpPr>
          <p:spPr bwMode="auto">
            <a:xfrm>
              <a:off x="1883" y="2604"/>
              <a:ext cx="34" cy="30"/>
            </a:xfrm>
            <a:custGeom>
              <a:avLst/>
              <a:gdLst>
                <a:gd name="T0" fmla="*/ 0 w 34"/>
                <a:gd name="T1" fmla="*/ 0 h 30"/>
                <a:gd name="T2" fmla="*/ 29 w 34"/>
                <a:gd name="T3" fmla="*/ 27 h 30"/>
                <a:gd name="T4" fmla="*/ 34 w 34"/>
                <a:gd name="T5" fmla="*/ 30 h 30"/>
                <a:gd name="T6" fmla="*/ 0 60000 65536"/>
                <a:gd name="T7" fmla="*/ 0 60000 65536"/>
                <a:gd name="T8" fmla="*/ 0 60000 65536"/>
                <a:gd name="T9" fmla="*/ 0 w 34"/>
                <a:gd name="T10" fmla="*/ 0 h 30"/>
                <a:gd name="T11" fmla="*/ 34 w 34"/>
                <a:gd name="T12" fmla="*/ 30 h 30"/>
              </a:gdLst>
              <a:ahLst/>
              <a:cxnLst>
                <a:cxn ang="T6">
                  <a:pos x="T0" y="T1"/>
                </a:cxn>
                <a:cxn ang="T7">
                  <a:pos x="T2" y="T3"/>
                </a:cxn>
                <a:cxn ang="T8">
                  <a:pos x="T4" y="T5"/>
                </a:cxn>
              </a:cxnLst>
              <a:rect l="T9" t="T10" r="T11" b="T12"/>
              <a:pathLst>
                <a:path w="34" h="30">
                  <a:moveTo>
                    <a:pt x="0" y="0"/>
                  </a:moveTo>
                  <a:lnTo>
                    <a:pt x="29" y="27"/>
                  </a:lnTo>
                  <a:lnTo>
                    <a:pt x="34" y="30"/>
                  </a:lnTo>
                </a:path>
              </a:pathLst>
            </a:custGeom>
            <a:noFill/>
            <a:ln w="11113">
              <a:solidFill>
                <a:schemeClr val="accent2"/>
              </a:solidFill>
              <a:round/>
              <a:headEnd/>
              <a:tailEnd/>
            </a:ln>
          </p:spPr>
          <p:txBody>
            <a:bodyPr/>
            <a:lstStyle/>
            <a:p>
              <a:endParaRPr lang="en-CA"/>
            </a:p>
          </p:txBody>
        </p:sp>
        <p:sp>
          <p:nvSpPr>
            <p:cNvPr id="5325" name="Line 67"/>
            <p:cNvSpPr>
              <a:spLocks noChangeShapeType="1"/>
            </p:cNvSpPr>
            <p:nvPr/>
          </p:nvSpPr>
          <p:spPr bwMode="auto">
            <a:xfrm>
              <a:off x="1944" y="2651"/>
              <a:ext cx="19" cy="10"/>
            </a:xfrm>
            <a:prstGeom prst="line">
              <a:avLst/>
            </a:prstGeom>
            <a:noFill/>
            <a:ln w="11113">
              <a:solidFill>
                <a:schemeClr val="accent2"/>
              </a:solidFill>
              <a:round/>
              <a:headEnd/>
              <a:tailEnd/>
            </a:ln>
          </p:spPr>
          <p:txBody>
            <a:bodyPr/>
            <a:lstStyle/>
            <a:p>
              <a:endParaRPr lang="en-CA"/>
            </a:p>
          </p:txBody>
        </p:sp>
        <p:sp>
          <p:nvSpPr>
            <p:cNvPr id="5326" name="Line 68"/>
            <p:cNvSpPr>
              <a:spLocks noChangeShapeType="1"/>
            </p:cNvSpPr>
            <p:nvPr/>
          </p:nvSpPr>
          <p:spPr bwMode="auto">
            <a:xfrm>
              <a:off x="1963" y="2661"/>
              <a:ext cx="25" cy="2"/>
            </a:xfrm>
            <a:prstGeom prst="line">
              <a:avLst/>
            </a:prstGeom>
            <a:noFill/>
            <a:ln w="11113">
              <a:solidFill>
                <a:schemeClr val="accent2"/>
              </a:solidFill>
              <a:round/>
              <a:headEnd/>
              <a:tailEnd/>
            </a:ln>
          </p:spPr>
          <p:txBody>
            <a:bodyPr/>
            <a:lstStyle/>
            <a:p>
              <a:endParaRPr lang="en-CA"/>
            </a:p>
          </p:txBody>
        </p:sp>
        <p:sp>
          <p:nvSpPr>
            <p:cNvPr id="5327" name="Freeform 69"/>
            <p:cNvSpPr>
              <a:spLocks/>
            </p:cNvSpPr>
            <p:nvPr/>
          </p:nvSpPr>
          <p:spPr bwMode="auto">
            <a:xfrm>
              <a:off x="1988" y="2641"/>
              <a:ext cx="42" cy="22"/>
            </a:xfrm>
            <a:custGeom>
              <a:avLst/>
              <a:gdLst>
                <a:gd name="T0" fmla="*/ 0 w 42"/>
                <a:gd name="T1" fmla="*/ 22 h 22"/>
                <a:gd name="T2" fmla="*/ 24 w 42"/>
                <a:gd name="T3" fmla="*/ 12 h 22"/>
                <a:gd name="T4" fmla="*/ 42 w 42"/>
                <a:gd name="T5" fmla="*/ 0 h 22"/>
                <a:gd name="T6" fmla="*/ 0 60000 65536"/>
                <a:gd name="T7" fmla="*/ 0 60000 65536"/>
                <a:gd name="T8" fmla="*/ 0 60000 65536"/>
                <a:gd name="T9" fmla="*/ 0 w 42"/>
                <a:gd name="T10" fmla="*/ 0 h 22"/>
                <a:gd name="T11" fmla="*/ 42 w 42"/>
                <a:gd name="T12" fmla="*/ 22 h 22"/>
              </a:gdLst>
              <a:ahLst/>
              <a:cxnLst>
                <a:cxn ang="T6">
                  <a:pos x="T0" y="T1"/>
                </a:cxn>
                <a:cxn ang="T7">
                  <a:pos x="T2" y="T3"/>
                </a:cxn>
                <a:cxn ang="T8">
                  <a:pos x="T4" y="T5"/>
                </a:cxn>
              </a:cxnLst>
              <a:rect l="T9" t="T10" r="T11" b="T12"/>
              <a:pathLst>
                <a:path w="42" h="22">
                  <a:moveTo>
                    <a:pt x="0" y="22"/>
                  </a:moveTo>
                  <a:lnTo>
                    <a:pt x="24" y="12"/>
                  </a:lnTo>
                  <a:lnTo>
                    <a:pt x="42" y="0"/>
                  </a:lnTo>
                </a:path>
              </a:pathLst>
            </a:custGeom>
            <a:noFill/>
            <a:ln w="11113">
              <a:solidFill>
                <a:schemeClr val="accent2"/>
              </a:solidFill>
              <a:round/>
              <a:headEnd/>
              <a:tailEnd/>
            </a:ln>
          </p:spPr>
          <p:txBody>
            <a:bodyPr/>
            <a:lstStyle/>
            <a:p>
              <a:endParaRPr lang="en-CA"/>
            </a:p>
          </p:txBody>
        </p:sp>
        <p:sp>
          <p:nvSpPr>
            <p:cNvPr id="5328" name="Line 70"/>
            <p:cNvSpPr>
              <a:spLocks noChangeShapeType="1"/>
            </p:cNvSpPr>
            <p:nvPr/>
          </p:nvSpPr>
          <p:spPr bwMode="auto">
            <a:xfrm flipV="1">
              <a:off x="2052" y="2602"/>
              <a:ext cx="17" cy="17"/>
            </a:xfrm>
            <a:prstGeom prst="line">
              <a:avLst/>
            </a:prstGeom>
            <a:noFill/>
            <a:ln w="11113">
              <a:solidFill>
                <a:schemeClr val="accent2"/>
              </a:solidFill>
              <a:round/>
              <a:headEnd/>
              <a:tailEnd/>
            </a:ln>
          </p:spPr>
          <p:txBody>
            <a:bodyPr/>
            <a:lstStyle/>
            <a:p>
              <a:endParaRPr lang="en-CA"/>
            </a:p>
          </p:txBody>
        </p:sp>
        <p:sp>
          <p:nvSpPr>
            <p:cNvPr id="5329" name="Freeform 71"/>
            <p:cNvSpPr>
              <a:spLocks/>
            </p:cNvSpPr>
            <p:nvPr/>
          </p:nvSpPr>
          <p:spPr bwMode="auto">
            <a:xfrm>
              <a:off x="2069" y="2550"/>
              <a:ext cx="46" cy="52"/>
            </a:xfrm>
            <a:custGeom>
              <a:avLst/>
              <a:gdLst>
                <a:gd name="T0" fmla="*/ 0 w 46"/>
                <a:gd name="T1" fmla="*/ 52 h 52"/>
                <a:gd name="T2" fmla="*/ 34 w 46"/>
                <a:gd name="T3" fmla="*/ 13 h 52"/>
                <a:gd name="T4" fmla="*/ 46 w 46"/>
                <a:gd name="T5" fmla="*/ 0 h 52"/>
                <a:gd name="T6" fmla="*/ 0 60000 65536"/>
                <a:gd name="T7" fmla="*/ 0 60000 65536"/>
                <a:gd name="T8" fmla="*/ 0 60000 65536"/>
                <a:gd name="T9" fmla="*/ 0 w 46"/>
                <a:gd name="T10" fmla="*/ 0 h 52"/>
                <a:gd name="T11" fmla="*/ 46 w 46"/>
                <a:gd name="T12" fmla="*/ 52 h 52"/>
              </a:gdLst>
              <a:ahLst/>
              <a:cxnLst>
                <a:cxn ang="T6">
                  <a:pos x="T0" y="T1"/>
                </a:cxn>
                <a:cxn ang="T7">
                  <a:pos x="T2" y="T3"/>
                </a:cxn>
                <a:cxn ang="T8">
                  <a:pos x="T4" y="T5"/>
                </a:cxn>
              </a:cxnLst>
              <a:rect l="T9" t="T10" r="T11" b="T12"/>
              <a:pathLst>
                <a:path w="46" h="52">
                  <a:moveTo>
                    <a:pt x="0" y="52"/>
                  </a:moveTo>
                  <a:lnTo>
                    <a:pt x="34" y="13"/>
                  </a:lnTo>
                  <a:lnTo>
                    <a:pt x="46" y="0"/>
                  </a:lnTo>
                </a:path>
              </a:pathLst>
            </a:custGeom>
            <a:noFill/>
            <a:ln w="11113">
              <a:solidFill>
                <a:schemeClr val="accent2"/>
              </a:solidFill>
              <a:round/>
              <a:headEnd/>
              <a:tailEnd/>
            </a:ln>
          </p:spPr>
          <p:txBody>
            <a:bodyPr/>
            <a:lstStyle/>
            <a:p>
              <a:endParaRPr lang="en-CA"/>
            </a:p>
          </p:txBody>
        </p:sp>
        <p:sp>
          <p:nvSpPr>
            <p:cNvPr id="5330" name="Line 72"/>
            <p:cNvSpPr>
              <a:spLocks noChangeShapeType="1"/>
            </p:cNvSpPr>
            <p:nvPr/>
          </p:nvSpPr>
          <p:spPr bwMode="auto">
            <a:xfrm flipV="1">
              <a:off x="2135" y="2521"/>
              <a:ext cx="5" cy="5"/>
            </a:xfrm>
            <a:prstGeom prst="line">
              <a:avLst/>
            </a:prstGeom>
            <a:noFill/>
            <a:ln w="11113">
              <a:solidFill>
                <a:schemeClr val="accent2"/>
              </a:solidFill>
              <a:round/>
              <a:headEnd/>
              <a:tailEnd/>
            </a:ln>
          </p:spPr>
          <p:txBody>
            <a:bodyPr/>
            <a:lstStyle/>
            <a:p>
              <a:endParaRPr lang="en-CA"/>
            </a:p>
          </p:txBody>
        </p:sp>
        <p:sp>
          <p:nvSpPr>
            <p:cNvPr id="5331" name="Freeform 73"/>
            <p:cNvSpPr>
              <a:spLocks/>
            </p:cNvSpPr>
            <p:nvPr/>
          </p:nvSpPr>
          <p:spPr bwMode="auto">
            <a:xfrm>
              <a:off x="2140" y="2462"/>
              <a:ext cx="64" cy="59"/>
            </a:xfrm>
            <a:custGeom>
              <a:avLst/>
              <a:gdLst>
                <a:gd name="T0" fmla="*/ 0 w 64"/>
                <a:gd name="T1" fmla="*/ 59 h 59"/>
                <a:gd name="T2" fmla="*/ 39 w 64"/>
                <a:gd name="T3" fmla="*/ 17 h 59"/>
                <a:gd name="T4" fmla="*/ 64 w 64"/>
                <a:gd name="T5" fmla="*/ 0 h 59"/>
                <a:gd name="T6" fmla="*/ 0 60000 65536"/>
                <a:gd name="T7" fmla="*/ 0 60000 65536"/>
                <a:gd name="T8" fmla="*/ 0 60000 65536"/>
                <a:gd name="T9" fmla="*/ 0 w 64"/>
                <a:gd name="T10" fmla="*/ 0 h 59"/>
                <a:gd name="T11" fmla="*/ 64 w 64"/>
                <a:gd name="T12" fmla="*/ 59 h 59"/>
              </a:gdLst>
              <a:ahLst/>
              <a:cxnLst>
                <a:cxn ang="T6">
                  <a:pos x="T0" y="T1"/>
                </a:cxn>
                <a:cxn ang="T7">
                  <a:pos x="T2" y="T3"/>
                </a:cxn>
                <a:cxn ang="T8">
                  <a:pos x="T4" y="T5"/>
                </a:cxn>
              </a:cxnLst>
              <a:rect l="T9" t="T10" r="T11" b="T12"/>
              <a:pathLst>
                <a:path w="64" h="59">
                  <a:moveTo>
                    <a:pt x="0" y="59"/>
                  </a:moveTo>
                  <a:lnTo>
                    <a:pt x="39" y="17"/>
                  </a:lnTo>
                  <a:lnTo>
                    <a:pt x="64" y="0"/>
                  </a:lnTo>
                </a:path>
              </a:pathLst>
            </a:custGeom>
            <a:noFill/>
            <a:ln w="11113">
              <a:solidFill>
                <a:schemeClr val="accent2"/>
              </a:solidFill>
              <a:round/>
              <a:headEnd/>
              <a:tailEnd/>
            </a:ln>
          </p:spPr>
          <p:txBody>
            <a:bodyPr/>
            <a:lstStyle/>
            <a:p>
              <a:endParaRPr lang="en-CA"/>
            </a:p>
          </p:txBody>
        </p:sp>
        <p:sp>
          <p:nvSpPr>
            <p:cNvPr id="5332" name="Freeform 74"/>
            <p:cNvSpPr>
              <a:spLocks/>
            </p:cNvSpPr>
            <p:nvPr/>
          </p:nvSpPr>
          <p:spPr bwMode="auto">
            <a:xfrm>
              <a:off x="2228" y="2403"/>
              <a:ext cx="86" cy="40"/>
            </a:xfrm>
            <a:custGeom>
              <a:avLst/>
              <a:gdLst>
                <a:gd name="T0" fmla="*/ 0 w 86"/>
                <a:gd name="T1" fmla="*/ 40 h 40"/>
                <a:gd name="T2" fmla="*/ 44 w 86"/>
                <a:gd name="T3" fmla="*/ 15 h 40"/>
                <a:gd name="T4" fmla="*/ 86 w 86"/>
                <a:gd name="T5" fmla="*/ 0 h 40"/>
                <a:gd name="T6" fmla="*/ 0 60000 65536"/>
                <a:gd name="T7" fmla="*/ 0 60000 65536"/>
                <a:gd name="T8" fmla="*/ 0 60000 65536"/>
                <a:gd name="T9" fmla="*/ 0 w 86"/>
                <a:gd name="T10" fmla="*/ 0 h 40"/>
                <a:gd name="T11" fmla="*/ 86 w 86"/>
                <a:gd name="T12" fmla="*/ 40 h 40"/>
              </a:gdLst>
              <a:ahLst/>
              <a:cxnLst>
                <a:cxn ang="T6">
                  <a:pos x="T0" y="T1"/>
                </a:cxn>
                <a:cxn ang="T7">
                  <a:pos x="T2" y="T3"/>
                </a:cxn>
                <a:cxn ang="T8">
                  <a:pos x="T4" y="T5"/>
                </a:cxn>
              </a:cxnLst>
              <a:rect l="T9" t="T10" r="T11" b="T12"/>
              <a:pathLst>
                <a:path w="86" h="40">
                  <a:moveTo>
                    <a:pt x="0" y="40"/>
                  </a:moveTo>
                  <a:lnTo>
                    <a:pt x="44" y="15"/>
                  </a:lnTo>
                  <a:lnTo>
                    <a:pt x="86" y="0"/>
                  </a:lnTo>
                </a:path>
              </a:pathLst>
            </a:custGeom>
            <a:noFill/>
            <a:ln w="11113">
              <a:solidFill>
                <a:schemeClr val="accent2"/>
              </a:solidFill>
              <a:round/>
              <a:headEnd/>
              <a:tailEnd/>
            </a:ln>
          </p:spPr>
          <p:txBody>
            <a:bodyPr/>
            <a:lstStyle/>
            <a:p>
              <a:endParaRPr lang="en-CA"/>
            </a:p>
          </p:txBody>
        </p:sp>
        <p:sp>
          <p:nvSpPr>
            <p:cNvPr id="5333" name="Line 75"/>
            <p:cNvSpPr>
              <a:spLocks noChangeShapeType="1"/>
            </p:cNvSpPr>
            <p:nvPr/>
          </p:nvSpPr>
          <p:spPr bwMode="auto">
            <a:xfrm flipV="1">
              <a:off x="2343" y="2389"/>
              <a:ext cx="32" cy="7"/>
            </a:xfrm>
            <a:prstGeom prst="line">
              <a:avLst/>
            </a:prstGeom>
            <a:noFill/>
            <a:ln w="11113">
              <a:solidFill>
                <a:schemeClr val="accent2"/>
              </a:solidFill>
              <a:round/>
              <a:headEnd/>
              <a:tailEnd/>
            </a:ln>
          </p:spPr>
          <p:txBody>
            <a:bodyPr/>
            <a:lstStyle/>
            <a:p>
              <a:endParaRPr lang="en-CA"/>
            </a:p>
          </p:txBody>
        </p:sp>
        <p:sp>
          <p:nvSpPr>
            <p:cNvPr id="5334" name="Freeform 76"/>
            <p:cNvSpPr>
              <a:spLocks/>
            </p:cNvSpPr>
            <p:nvPr/>
          </p:nvSpPr>
          <p:spPr bwMode="auto">
            <a:xfrm>
              <a:off x="2375" y="2379"/>
              <a:ext cx="61" cy="10"/>
            </a:xfrm>
            <a:custGeom>
              <a:avLst/>
              <a:gdLst>
                <a:gd name="T0" fmla="*/ 0 w 61"/>
                <a:gd name="T1" fmla="*/ 10 h 10"/>
                <a:gd name="T2" fmla="*/ 49 w 61"/>
                <a:gd name="T3" fmla="*/ 0 h 10"/>
                <a:gd name="T4" fmla="*/ 61 w 61"/>
                <a:gd name="T5" fmla="*/ 0 h 10"/>
                <a:gd name="T6" fmla="*/ 0 60000 65536"/>
                <a:gd name="T7" fmla="*/ 0 60000 65536"/>
                <a:gd name="T8" fmla="*/ 0 60000 65536"/>
                <a:gd name="T9" fmla="*/ 0 w 61"/>
                <a:gd name="T10" fmla="*/ 0 h 10"/>
                <a:gd name="T11" fmla="*/ 61 w 61"/>
                <a:gd name="T12" fmla="*/ 10 h 10"/>
              </a:gdLst>
              <a:ahLst/>
              <a:cxnLst>
                <a:cxn ang="T6">
                  <a:pos x="T0" y="T1"/>
                </a:cxn>
                <a:cxn ang="T7">
                  <a:pos x="T2" y="T3"/>
                </a:cxn>
                <a:cxn ang="T8">
                  <a:pos x="T4" y="T5"/>
                </a:cxn>
              </a:cxnLst>
              <a:rect l="T9" t="T10" r="T11" b="T12"/>
              <a:pathLst>
                <a:path w="61" h="10">
                  <a:moveTo>
                    <a:pt x="0" y="10"/>
                  </a:moveTo>
                  <a:lnTo>
                    <a:pt x="49" y="0"/>
                  </a:lnTo>
                  <a:lnTo>
                    <a:pt x="61" y="0"/>
                  </a:lnTo>
                </a:path>
              </a:pathLst>
            </a:custGeom>
            <a:noFill/>
            <a:ln w="11113">
              <a:solidFill>
                <a:schemeClr val="accent2"/>
              </a:solidFill>
              <a:round/>
              <a:headEnd/>
              <a:tailEnd/>
            </a:ln>
          </p:spPr>
          <p:txBody>
            <a:bodyPr/>
            <a:lstStyle/>
            <a:p>
              <a:endParaRPr lang="en-CA"/>
            </a:p>
          </p:txBody>
        </p:sp>
        <p:sp>
          <p:nvSpPr>
            <p:cNvPr id="5335" name="Line 77"/>
            <p:cNvSpPr>
              <a:spLocks noChangeShapeType="1"/>
            </p:cNvSpPr>
            <p:nvPr/>
          </p:nvSpPr>
          <p:spPr bwMode="auto">
            <a:xfrm>
              <a:off x="2466" y="2374"/>
              <a:ext cx="5" cy="1"/>
            </a:xfrm>
            <a:prstGeom prst="line">
              <a:avLst/>
            </a:prstGeom>
            <a:noFill/>
            <a:ln w="11113">
              <a:solidFill>
                <a:schemeClr val="accent2"/>
              </a:solidFill>
              <a:round/>
              <a:headEnd/>
              <a:tailEnd/>
            </a:ln>
          </p:spPr>
          <p:txBody>
            <a:bodyPr/>
            <a:lstStyle/>
            <a:p>
              <a:endParaRPr lang="en-CA"/>
            </a:p>
          </p:txBody>
        </p:sp>
        <p:sp>
          <p:nvSpPr>
            <p:cNvPr id="5336" name="Freeform 78"/>
            <p:cNvSpPr>
              <a:spLocks/>
            </p:cNvSpPr>
            <p:nvPr/>
          </p:nvSpPr>
          <p:spPr bwMode="auto">
            <a:xfrm>
              <a:off x="2471" y="2362"/>
              <a:ext cx="88" cy="12"/>
            </a:xfrm>
            <a:custGeom>
              <a:avLst/>
              <a:gdLst>
                <a:gd name="T0" fmla="*/ 0 w 88"/>
                <a:gd name="T1" fmla="*/ 12 h 12"/>
                <a:gd name="T2" fmla="*/ 49 w 88"/>
                <a:gd name="T3" fmla="*/ 7 h 12"/>
                <a:gd name="T4" fmla="*/ 88 w 88"/>
                <a:gd name="T5" fmla="*/ 0 h 12"/>
                <a:gd name="T6" fmla="*/ 0 60000 65536"/>
                <a:gd name="T7" fmla="*/ 0 60000 65536"/>
                <a:gd name="T8" fmla="*/ 0 60000 65536"/>
                <a:gd name="T9" fmla="*/ 0 w 88"/>
                <a:gd name="T10" fmla="*/ 0 h 12"/>
                <a:gd name="T11" fmla="*/ 88 w 88"/>
                <a:gd name="T12" fmla="*/ 12 h 12"/>
              </a:gdLst>
              <a:ahLst/>
              <a:cxnLst>
                <a:cxn ang="T6">
                  <a:pos x="T0" y="T1"/>
                </a:cxn>
                <a:cxn ang="T7">
                  <a:pos x="T2" y="T3"/>
                </a:cxn>
                <a:cxn ang="T8">
                  <a:pos x="T4" y="T5"/>
                </a:cxn>
              </a:cxnLst>
              <a:rect l="T9" t="T10" r="T11" b="T12"/>
              <a:pathLst>
                <a:path w="88" h="12">
                  <a:moveTo>
                    <a:pt x="0" y="12"/>
                  </a:moveTo>
                  <a:lnTo>
                    <a:pt x="49" y="7"/>
                  </a:lnTo>
                  <a:lnTo>
                    <a:pt x="88" y="0"/>
                  </a:lnTo>
                </a:path>
              </a:pathLst>
            </a:custGeom>
            <a:noFill/>
            <a:ln w="11113">
              <a:solidFill>
                <a:schemeClr val="accent2"/>
              </a:solidFill>
              <a:round/>
              <a:headEnd/>
              <a:tailEnd/>
            </a:ln>
          </p:spPr>
          <p:txBody>
            <a:bodyPr/>
            <a:lstStyle/>
            <a:p>
              <a:endParaRPr lang="en-CA"/>
            </a:p>
          </p:txBody>
        </p:sp>
        <p:sp>
          <p:nvSpPr>
            <p:cNvPr id="5337" name="Line 79"/>
            <p:cNvSpPr>
              <a:spLocks noChangeShapeType="1"/>
            </p:cNvSpPr>
            <p:nvPr/>
          </p:nvSpPr>
          <p:spPr bwMode="auto">
            <a:xfrm flipV="1">
              <a:off x="2588" y="2352"/>
              <a:ext cx="5" cy="2"/>
            </a:xfrm>
            <a:prstGeom prst="line">
              <a:avLst/>
            </a:prstGeom>
            <a:noFill/>
            <a:ln w="11113">
              <a:solidFill>
                <a:schemeClr val="accent2"/>
              </a:solidFill>
              <a:round/>
              <a:headEnd/>
              <a:tailEnd/>
            </a:ln>
          </p:spPr>
          <p:txBody>
            <a:bodyPr/>
            <a:lstStyle/>
            <a:p>
              <a:endParaRPr lang="en-CA"/>
            </a:p>
          </p:txBody>
        </p:sp>
        <p:sp>
          <p:nvSpPr>
            <p:cNvPr id="5338" name="Line 80"/>
            <p:cNvSpPr>
              <a:spLocks noChangeShapeType="1"/>
            </p:cNvSpPr>
            <p:nvPr/>
          </p:nvSpPr>
          <p:spPr bwMode="auto">
            <a:xfrm flipV="1">
              <a:off x="2593" y="2335"/>
              <a:ext cx="30" cy="17"/>
            </a:xfrm>
            <a:prstGeom prst="line">
              <a:avLst/>
            </a:prstGeom>
            <a:noFill/>
            <a:ln w="11113">
              <a:solidFill>
                <a:schemeClr val="accent2"/>
              </a:solidFill>
              <a:round/>
              <a:headEnd/>
              <a:tailEnd/>
            </a:ln>
          </p:spPr>
          <p:txBody>
            <a:bodyPr/>
            <a:lstStyle/>
            <a:p>
              <a:endParaRPr lang="en-CA"/>
            </a:p>
          </p:txBody>
        </p:sp>
        <p:sp>
          <p:nvSpPr>
            <p:cNvPr id="5339" name="Freeform 81"/>
            <p:cNvSpPr>
              <a:spLocks/>
            </p:cNvSpPr>
            <p:nvPr/>
          </p:nvSpPr>
          <p:spPr bwMode="auto">
            <a:xfrm>
              <a:off x="2623" y="2293"/>
              <a:ext cx="36" cy="42"/>
            </a:xfrm>
            <a:custGeom>
              <a:avLst/>
              <a:gdLst>
                <a:gd name="T0" fmla="*/ 0 w 36"/>
                <a:gd name="T1" fmla="*/ 42 h 42"/>
                <a:gd name="T2" fmla="*/ 22 w 36"/>
                <a:gd name="T3" fmla="*/ 20 h 42"/>
                <a:gd name="T4" fmla="*/ 36 w 36"/>
                <a:gd name="T5" fmla="*/ 0 h 42"/>
                <a:gd name="T6" fmla="*/ 0 60000 65536"/>
                <a:gd name="T7" fmla="*/ 0 60000 65536"/>
                <a:gd name="T8" fmla="*/ 0 60000 65536"/>
                <a:gd name="T9" fmla="*/ 0 w 36"/>
                <a:gd name="T10" fmla="*/ 0 h 42"/>
                <a:gd name="T11" fmla="*/ 36 w 36"/>
                <a:gd name="T12" fmla="*/ 42 h 42"/>
              </a:gdLst>
              <a:ahLst/>
              <a:cxnLst>
                <a:cxn ang="T6">
                  <a:pos x="T0" y="T1"/>
                </a:cxn>
                <a:cxn ang="T7">
                  <a:pos x="T2" y="T3"/>
                </a:cxn>
                <a:cxn ang="T8">
                  <a:pos x="T4" y="T5"/>
                </a:cxn>
              </a:cxnLst>
              <a:rect l="T9" t="T10" r="T11" b="T12"/>
              <a:pathLst>
                <a:path w="36" h="42">
                  <a:moveTo>
                    <a:pt x="0" y="42"/>
                  </a:moveTo>
                  <a:lnTo>
                    <a:pt x="22" y="20"/>
                  </a:lnTo>
                  <a:lnTo>
                    <a:pt x="36" y="0"/>
                  </a:lnTo>
                </a:path>
              </a:pathLst>
            </a:custGeom>
            <a:noFill/>
            <a:ln w="11113">
              <a:solidFill>
                <a:schemeClr val="accent2"/>
              </a:solidFill>
              <a:round/>
              <a:headEnd/>
              <a:tailEnd/>
            </a:ln>
          </p:spPr>
          <p:txBody>
            <a:bodyPr/>
            <a:lstStyle/>
            <a:p>
              <a:endParaRPr lang="en-CA"/>
            </a:p>
          </p:txBody>
        </p:sp>
        <p:sp>
          <p:nvSpPr>
            <p:cNvPr id="5340" name="Line 82"/>
            <p:cNvSpPr>
              <a:spLocks noChangeShapeType="1"/>
            </p:cNvSpPr>
            <p:nvPr/>
          </p:nvSpPr>
          <p:spPr bwMode="auto">
            <a:xfrm flipV="1">
              <a:off x="2679" y="2261"/>
              <a:ext cx="15" cy="8"/>
            </a:xfrm>
            <a:prstGeom prst="line">
              <a:avLst/>
            </a:prstGeom>
            <a:noFill/>
            <a:ln w="11113">
              <a:solidFill>
                <a:schemeClr val="accent2"/>
              </a:solidFill>
              <a:round/>
              <a:headEnd/>
              <a:tailEnd/>
            </a:ln>
          </p:spPr>
          <p:txBody>
            <a:bodyPr/>
            <a:lstStyle/>
            <a:p>
              <a:endParaRPr lang="en-CA"/>
            </a:p>
          </p:txBody>
        </p:sp>
        <p:sp>
          <p:nvSpPr>
            <p:cNvPr id="5341" name="Line 83"/>
            <p:cNvSpPr>
              <a:spLocks noChangeShapeType="1"/>
            </p:cNvSpPr>
            <p:nvPr/>
          </p:nvSpPr>
          <p:spPr bwMode="auto">
            <a:xfrm>
              <a:off x="2694" y="2261"/>
              <a:ext cx="14" cy="5"/>
            </a:xfrm>
            <a:prstGeom prst="line">
              <a:avLst/>
            </a:prstGeom>
            <a:noFill/>
            <a:ln w="11113">
              <a:solidFill>
                <a:schemeClr val="accent2"/>
              </a:solidFill>
              <a:round/>
              <a:headEnd/>
              <a:tailEnd/>
            </a:ln>
          </p:spPr>
          <p:txBody>
            <a:bodyPr/>
            <a:lstStyle/>
            <a:p>
              <a:endParaRPr lang="en-CA"/>
            </a:p>
          </p:txBody>
        </p:sp>
        <p:sp>
          <p:nvSpPr>
            <p:cNvPr id="5342" name="Line 84"/>
            <p:cNvSpPr>
              <a:spLocks noChangeShapeType="1"/>
            </p:cNvSpPr>
            <p:nvPr/>
          </p:nvSpPr>
          <p:spPr bwMode="auto">
            <a:xfrm>
              <a:off x="2708" y="2266"/>
              <a:ext cx="18" cy="17"/>
            </a:xfrm>
            <a:prstGeom prst="line">
              <a:avLst/>
            </a:prstGeom>
            <a:noFill/>
            <a:ln w="11113">
              <a:solidFill>
                <a:schemeClr val="accent2"/>
              </a:solidFill>
              <a:round/>
              <a:headEnd/>
              <a:tailEnd/>
            </a:ln>
          </p:spPr>
          <p:txBody>
            <a:bodyPr/>
            <a:lstStyle/>
            <a:p>
              <a:endParaRPr lang="en-CA"/>
            </a:p>
          </p:txBody>
        </p:sp>
        <p:sp>
          <p:nvSpPr>
            <p:cNvPr id="5343" name="Freeform 85"/>
            <p:cNvSpPr>
              <a:spLocks/>
            </p:cNvSpPr>
            <p:nvPr/>
          </p:nvSpPr>
          <p:spPr bwMode="auto">
            <a:xfrm>
              <a:off x="2726" y="2283"/>
              <a:ext cx="19" cy="30"/>
            </a:xfrm>
            <a:custGeom>
              <a:avLst/>
              <a:gdLst>
                <a:gd name="T0" fmla="*/ 0 w 19"/>
                <a:gd name="T1" fmla="*/ 0 h 30"/>
                <a:gd name="T2" fmla="*/ 17 w 19"/>
                <a:gd name="T3" fmla="*/ 25 h 30"/>
                <a:gd name="T4" fmla="*/ 19 w 19"/>
                <a:gd name="T5" fmla="*/ 30 h 30"/>
                <a:gd name="T6" fmla="*/ 0 60000 65536"/>
                <a:gd name="T7" fmla="*/ 0 60000 65536"/>
                <a:gd name="T8" fmla="*/ 0 60000 65536"/>
                <a:gd name="T9" fmla="*/ 0 w 19"/>
                <a:gd name="T10" fmla="*/ 0 h 30"/>
                <a:gd name="T11" fmla="*/ 19 w 19"/>
                <a:gd name="T12" fmla="*/ 30 h 30"/>
              </a:gdLst>
              <a:ahLst/>
              <a:cxnLst>
                <a:cxn ang="T6">
                  <a:pos x="T0" y="T1"/>
                </a:cxn>
                <a:cxn ang="T7">
                  <a:pos x="T2" y="T3"/>
                </a:cxn>
                <a:cxn ang="T8">
                  <a:pos x="T4" y="T5"/>
                </a:cxn>
              </a:cxnLst>
              <a:rect l="T9" t="T10" r="T11" b="T12"/>
              <a:pathLst>
                <a:path w="19" h="30">
                  <a:moveTo>
                    <a:pt x="0" y="0"/>
                  </a:moveTo>
                  <a:lnTo>
                    <a:pt x="17" y="25"/>
                  </a:lnTo>
                  <a:lnTo>
                    <a:pt x="19" y="30"/>
                  </a:lnTo>
                </a:path>
              </a:pathLst>
            </a:custGeom>
            <a:noFill/>
            <a:ln w="11113">
              <a:solidFill>
                <a:schemeClr val="accent2"/>
              </a:solidFill>
              <a:round/>
              <a:headEnd/>
              <a:tailEnd/>
            </a:ln>
          </p:spPr>
          <p:txBody>
            <a:bodyPr/>
            <a:lstStyle/>
            <a:p>
              <a:endParaRPr lang="en-CA"/>
            </a:p>
          </p:txBody>
        </p:sp>
        <p:sp>
          <p:nvSpPr>
            <p:cNvPr id="5344" name="Line 86"/>
            <p:cNvSpPr>
              <a:spLocks noChangeShapeType="1"/>
            </p:cNvSpPr>
            <p:nvPr/>
          </p:nvSpPr>
          <p:spPr bwMode="auto">
            <a:xfrm>
              <a:off x="2762" y="2340"/>
              <a:ext cx="18" cy="22"/>
            </a:xfrm>
            <a:prstGeom prst="line">
              <a:avLst/>
            </a:prstGeom>
            <a:noFill/>
            <a:ln w="11113">
              <a:solidFill>
                <a:schemeClr val="accent2"/>
              </a:solidFill>
              <a:round/>
              <a:headEnd/>
              <a:tailEnd/>
            </a:ln>
          </p:spPr>
          <p:txBody>
            <a:bodyPr/>
            <a:lstStyle/>
            <a:p>
              <a:endParaRPr lang="en-CA"/>
            </a:p>
          </p:txBody>
        </p:sp>
        <p:sp>
          <p:nvSpPr>
            <p:cNvPr id="5345" name="Line 87"/>
            <p:cNvSpPr>
              <a:spLocks noChangeShapeType="1"/>
            </p:cNvSpPr>
            <p:nvPr/>
          </p:nvSpPr>
          <p:spPr bwMode="auto">
            <a:xfrm>
              <a:off x="2780" y="2362"/>
              <a:ext cx="17" cy="22"/>
            </a:xfrm>
            <a:prstGeom prst="line">
              <a:avLst/>
            </a:prstGeom>
            <a:noFill/>
            <a:ln w="11113">
              <a:solidFill>
                <a:schemeClr val="accent2"/>
              </a:solidFill>
              <a:round/>
              <a:headEnd/>
              <a:tailEnd/>
            </a:ln>
          </p:spPr>
          <p:txBody>
            <a:bodyPr/>
            <a:lstStyle/>
            <a:p>
              <a:endParaRPr lang="en-CA"/>
            </a:p>
          </p:txBody>
        </p:sp>
        <p:sp>
          <p:nvSpPr>
            <p:cNvPr id="5346" name="Freeform 88"/>
            <p:cNvSpPr>
              <a:spLocks/>
            </p:cNvSpPr>
            <p:nvPr/>
          </p:nvSpPr>
          <p:spPr bwMode="auto">
            <a:xfrm>
              <a:off x="2797" y="2384"/>
              <a:ext cx="29" cy="22"/>
            </a:xfrm>
            <a:custGeom>
              <a:avLst/>
              <a:gdLst>
                <a:gd name="T0" fmla="*/ 0 w 29"/>
                <a:gd name="T1" fmla="*/ 0 h 22"/>
                <a:gd name="T2" fmla="*/ 19 w 29"/>
                <a:gd name="T3" fmla="*/ 19 h 22"/>
                <a:gd name="T4" fmla="*/ 29 w 29"/>
                <a:gd name="T5" fmla="*/ 22 h 22"/>
                <a:gd name="T6" fmla="*/ 0 60000 65536"/>
                <a:gd name="T7" fmla="*/ 0 60000 65536"/>
                <a:gd name="T8" fmla="*/ 0 60000 65536"/>
                <a:gd name="T9" fmla="*/ 0 w 29"/>
                <a:gd name="T10" fmla="*/ 0 h 22"/>
                <a:gd name="T11" fmla="*/ 29 w 29"/>
                <a:gd name="T12" fmla="*/ 22 h 22"/>
              </a:gdLst>
              <a:ahLst/>
              <a:cxnLst>
                <a:cxn ang="T6">
                  <a:pos x="T0" y="T1"/>
                </a:cxn>
                <a:cxn ang="T7">
                  <a:pos x="T2" y="T3"/>
                </a:cxn>
                <a:cxn ang="T8">
                  <a:pos x="T4" y="T5"/>
                </a:cxn>
              </a:cxnLst>
              <a:rect l="T9" t="T10" r="T11" b="T12"/>
              <a:pathLst>
                <a:path w="29" h="22">
                  <a:moveTo>
                    <a:pt x="0" y="0"/>
                  </a:moveTo>
                  <a:lnTo>
                    <a:pt x="19" y="19"/>
                  </a:lnTo>
                  <a:lnTo>
                    <a:pt x="29" y="22"/>
                  </a:lnTo>
                </a:path>
              </a:pathLst>
            </a:custGeom>
            <a:noFill/>
            <a:ln w="11113">
              <a:solidFill>
                <a:schemeClr val="accent2"/>
              </a:solidFill>
              <a:round/>
              <a:headEnd/>
              <a:tailEnd/>
            </a:ln>
          </p:spPr>
          <p:txBody>
            <a:bodyPr/>
            <a:lstStyle/>
            <a:p>
              <a:endParaRPr lang="en-CA"/>
            </a:p>
          </p:txBody>
        </p:sp>
        <p:sp>
          <p:nvSpPr>
            <p:cNvPr id="5347" name="Line 89"/>
            <p:cNvSpPr>
              <a:spLocks noChangeShapeType="1"/>
            </p:cNvSpPr>
            <p:nvPr/>
          </p:nvSpPr>
          <p:spPr bwMode="auto">
            <a:xfrm>
              <a:off x="2855" y="2416"/>
              <a:ext cx="10" cy="2"/>
            </a:xfrm>
            <a:prstGeom prst="line">
              <a:avLst/>
            </a:prstGeom>
            <a:noFill/>
            <a:ln w="11113">
              <a:solidFill>
                <a:schemeClr val="accent2"/>
              </a:solidFill>
              <a:round/>
              <a:headEnd/>
              <a:tailEnd/>
            </a:ln>
          </p:spPr>
          <p:txBody>
            <a:bodyPr/>
            <a:lstStyle/>
            <a:p>
              <a:endParaRPr lang="en-CA"/>
            </a:p>
          </p:txBody>
        </p:sp>
        <p:sp>
          <p:nvSpPr>
            <p:cNvPr id="5348" name="Line 90"/>
            <p:cNvSpPr>
              <a:spLocks noChangeShapeType="1"/>
            </p:cNvSpPr>
            <p:nvPr/>
          </p:nvSpPr>
          <p:spPr bwMode="auto">
            <a:xfrm>
              <a:off x="2865" y="2418"/>
              <a:ext cx="30" cy="1"/>
            </a:xfrm>
            <a:prstGeom prst="line">
              <a:avLst/>
            </a:prstGeom>
            <a:noFill/>
            <a:ln w="11113">
              <a:solidFill>
                <a:schemeClr val="accent2"/>
              </a:solidFill>
              <a:round/>
              <a:headEnd/>
              <a:tailEnd/>
            </a:ln>
          </p:spPr>
          <p:txBody>
            <a:bodyPr/>
            <a:lstStyle/>
            <a:p>
              <a:endParaRPr lang="en-CA"/>
            </a:p>
          </p:txBody>
        </p:sp>
        <p:sp>
          <p:nvSpPr>
            <p:cNvPr id="5349" name="Freeform 91"/>
            <p:cNvSpPr>
              <a:spLocks/>
            </p:cNvSpPr>
            <p:nvPr/>
          </p:nvSpPr>
          <p:spPr bwMode="auto">
            <a:xfrm>
              <a:off x="2895" y="2418"/>
              <a:ext cx="54" cy="1"/>
            </a:xfrm>
            <a:custGeom>
              <a:avLst/>
              <a:gdLst>
                <a:gd name="T0" fmla="*/ 0 w 54"/>
                <a:gd name="T1" fmla="*/ 0 h 1"/>
                <a:gd name="T2" fmla="*/ 34 w 54"/>
                <a:gd name="T3" fmla="*/ 0 h 1"/>
                <a:gd name="T4" fmla="*/ 54 w 54"/>
                <a:gd name="T5" fmla="*/ 0 h 1"/>
                <a:gd name="T6" fmla="*/ 0 60000 65536"/>
                <a:gd name="T7" fmla="*/ 0 60000 65536"/>
                <a:gd name="T8" fmla="*/ 0 60000 65536"/>
                <a:gd name="T9" fmla="*/ 0 w 54"/>
                <a:gd name="T10" fmla="*/ 0 h 1"/>
                <a:gd name="T11" fmla="*/ 54 w 54"/>
                <a:gd name="T12" fmla="*/ 1 h 1"/>
              </a:gdLst>
              <a:ahLst/>
              <a:cxnLst>
                <a:cxn ang="T6">
                  <a:pos x="T0" y="T1"/>
                </a:cxn>
                <a:cxn ang="T7">
                  <a:pos x="T2" y="T3"/>
                </a:cxn>
                <a:cxn ang="T8">
                  <a:pos x="T4" y="T5"/>
                </a:cxn>
              </a:cxnLst>
              <a:rect l="T9" t="T10" r="T11" b="T12"/>
              <a:pathLst>
                <a:path w="54" h="1">
                  <a:moveTo>
                    <a:pt x="0" y="0"/>
                  </a:moveTo>
                  <a:lnTo>
                    <a:pt x="34" y="0"/>
                  </a:lnTo>
                  <a:lnTo>
                    <a:pt x="54" y="0"/>
                  </a:lnTo>
                </a:path>
              </a:pathLst>
            </a:custGeom>
            <a:noFill/>
            <a:ln w="11113">
              <a:solidFill>
                <a:schemeClr val="accent2"/>
              </a:solidFill>
              <a:round/>
              <a:headEnd/>
              <a:tailEnd/>
            </a:ln>
          </p:spPr>
          <p:txBody>
            <a:bodyPr/>
            <a:lstStyle/>
            <a:p>
              <a:endParaRPr lang="en-CA"/>
            </a:p>
          </p:txBody>
        </p:sp>
        <p:sp>
          <p:nvSpPr>
            <p:cNvPr id="5350" name="Line 92"/>
            <p:cNvSpPr>
              <a:spLocks noChangeShapeType="1"/>
            </p:cNvSpPr>
            <p:nvPr/>
          </p:nvSpPr>
          <p:spPr bwMode="auto">
            <a:xfrm>
              <a:off x="2980" y="2423"/>
              <a:ext cx="35" cy="5"/>
            </a:xfrm>
            <a:prstGeom prst="line">
              <a:avLst/>
            </a:prstGeom>
            <a:noFill/>
            <a:ln w="11113">
              <a:solidFill>
                <a:schemeClr val="accent2"/>
              </a:solidFill>
              <a:round/>
              <a:headEnd/>
              <a:tailEnd/>
            </a:ln>
          </p:spPr>
          <p:txBody>
            <a:bodyPr/>
            <a:lstStyle/>
            <a:p>
              <a:endParaRPr lang="en-CA"/>
            </a:p>
          </p:txBody>
        </p:sp>
        <p:sp>
          <p:nvSpPr>
            <p:cNvPr id="5351" name="Freeform 93"/>
            <p:cNvSpPr>
              <a:spLocks/>
            </p:cNvSpPr>
            <p:nvPr/>
          </p:nvSpPr>
          <p:spPr bwMode="auto">
            <a:xfrm>
              <a:off x="3015" y="2428"/>
              <a:ext cx="56" cy="17"/>
            </a:xfrm>
            <a:custGeom>
              <a:avLst/>
              <a:gdLst>
                <a:gd name="T0" fmla="*/ 0 w 56"/>
                <a:gd name="T1" fmla="*/ 0 h 17"/>
                <a:gd name="T2" fmla="*/ 49 w 56"/>
                <a:gd name="T3" fmla="*/ 15 h 17"/>
                <a:gd name="T4" fmla="*/ 56 w 56"/>
                <a:gd name="T5" fmla="*/ 17 h 17"/>
                <a:gd name="T6" fmla="*/ 0 60000 65536"/>
                <a:gd name="T7" fmla="*/ 0 60000 65536"/>
                <a:gd name="T8" fmla="*/ 0 60000 65536"/>
                <a:gd name="T9" fmla="*/ 0 w 56"/>
                <a:gd name="T10" fmla="*/ 0 h 17"/>
                <a:gd name="T11" fmla="*/ 56 w 56"/>
                <a:gd name="T12" fmla="*/ 17 h 17"/>
              </a:gdLst>
              <a:ahLst/>
              <a:cxnLst>
                <a:cxn ang="T6">
                  <a:pos x="T0" y="T1"/>
                </a:cxn>
                <a:cxn ang="T7">
                  <a:pos x="T2" y="T3"/>
                </a:cxn>
                <a:cxn ang="T8">
                  <a:pos x="T4" y="T5"/>
                </a:cxn>
              </a:cxnLst>
              <a:rect l="T9" t="T10" r="T11" b="T12"/>
              <a:pathLst>
                <a:path w="56" h="17">
                  <a:moveTo>
                    <a:pt x="0" y="0"/>
                  </a:moveTo>
                  <a:lnTo>
                    <a:pt x="49" y="15"/>
                  </a:lnTo>
                  <a:lnTo>
                    <a:pt x="56" y="17"/>
                  </a:lnTo>
                </a:path>
              </a:pathLst>
            </a:custGeom>
            <a:noFill/>
            <a:ln w="11113">
              <a:solidFill>
                <a:schemeClr val="accent2"/>
              </a:solidFill>
              <a:round/>
              <a:headEnd/>
              <a:tailEnd/>
            </a:ln>
          </p:spPr>
          <p:txBody>
            <a:bodyPr/>
            <a:lstStyle/>
            <a:p>
              <a:endParaRPr lang="en-CA"/>
            </a:p>
          </p:txBody>
        </p:sp>
        <p:sp>
          <p:nvSpPr>
            <p:cNvPr id="5352" name="Line 94"/>
            <p:cNvSpPr>
              <a:spLocks noChangeShapeType="1"/>
            </p:cNvSpPr>
            <p:nvPr/>
          </p:nvSpPr>
          <p:spPr bwMode="auto">
            <a:xfrm>
              <a:off x="3098" y="2457"/>
              <a:ext cx="7" cy="3"/>
            </a:xfrm>
            <a:prstGeom prst="line">
              <a:avLst/>
            </a:prstGeom>
            <a:noFill/>
            <a:ln w="11113">
              <a:solidFill>
                <a:schemeClr val="accent2"/>
              </a:solidFill>
              <a:round/>
              <a:headEnd/>
              <a:tailEnd/>
            </a:ln>
          </p:spPr>
          <p:txBody>
            <a:bodyPr/>
            <a:lstStyle/>
            <a:p>
              <a:endParaRPr lang="en-CA"/>
            </a:p>
          </p:txBody>
        </p:sp>
        <p:sp>
          <p:nvSpPr>
            <p:cNvPr id="5353" name="Line 95"/>
            <p:cNvSpPr>
              <a:spLocks noChangeShapeType="1"/>
            </p:cNvSpPr>
            <p:nvPr/>
          </p:nvSpPr>
          <p:spPr bwMode="auto">
            <a:xfrm>
              <a:off x="3105" y="2460"/>
              <a:ext cx="23" cy="10"/>
            </a:xfrm>
            <a:prstGeom prst="line">
              <a:avLst/>
            </a:prstGeom>
            <a:noFill/>
            <a:ln w="11113">
              <a:solidFill>
                <a:schemeClr val="accent2"/>
              </a:solidFill>
              <a:round/>
              <a:headEnd/>
              <a:tailEnd/>
            </a:ln>
          </p:spPr>
          <p:txBody>
            <a:bodyPr/>
            <a:lstStyle/>
            <a:p>
              <a:endParaRPr lang="en-CA"/>
            </a:p>
          </p:txBody>
        </p:sp>
        <p:sp>
          <p:nvSpPr>
            <p:cNvPr id="5354" name="Line 96"/>
            <p:cNvSpPr>
              <a:spLocks noChangeShapeType="1"/>
            </p:cNvSpPr>
            <p:nvPr/>
          </p:nvSpPr>
          <p:spPr bwMode="auto">
            <a:xfrm>
              <a:off x="3128" y="2470"/>
              <a:ext cx="19" cy="4"/>
            </a:xfrm>
            <a:prstGeom prst="line">
              <a:avLst/>
            </a:prstGeom>
            <a:noFill/>
            <a:ln w="11113">
              <a:solidFill>
                <a:schemeClr val="accent2"/>
              </a:solidFill>
              <a:round/>
              <a:headEnd/>
              <a:tailEnd/>
            </a:ln>
          </p:spPr>
          <p:txBody>
            <a:bodyPr/>
            <a:lstStyle/>
            <a:p>
              <a:endParaRPr lang="en-CA"/>
            </a:p>
          </p:txBody>
        </p:sp>
        <p:sp>
          <p:nvSpPr>
            <p:cNvPr id="5355" name="Line 97"/>
            <p:cNvSpPr>
              <a:spLocks noChangeShapeType="1"/>
            </p:cNvSpPr>
            <p:nvPr/>
          </p:nvSpPr>
          <p:spPr bwMode="auto">
            <a:xfrm flipV="1">
              <a:off x="3147" y="2472"/>
              <a:ext cx="20" cy="2"/>
            </a:xfrm>
            <a:prstGeom prst="line">
              <a:avLst/>
            </a:prstGeom>
            <a:noFill/>
            <a:ln w="11113">
              <a:solidFill>
                <a:schemeClr val="accent2"/>
              </a:solidFill>
              <a:round/>
              <a:headEnd/>
              <a:tailEnd/>
            </a:ln>
          </p:spPr>
          <p:txBody>
            <a:bodyPr/>
            <a:lstStyle/>
            <a:p>
              <a:endParaRPr lang="en-CA"/>
            </a:p>
          </p:txBody>
        </p:sp>
        <p:sp>
          <p:nvSpPr>
            <p:cNvPr id="5356" name="Freeform 98"/>
            <p:cNvSpPr>
              <a:spLocks/>
            </p:cNvSpPr>
            <p:nvPr/>
          </p:nvSpPr>
          <p:spPr bwMode="auto">
            <a:xfrm>
              <a:off x="3167" y="2462"/>
              <a:ext cx="22" cy="10"/>
            </a:xfrm>
            <a:custGeom>
              <a:avLst/>
              <a:gdLst>
                <a:gd name="T0" fmla="*/ 0 w 22"/>
                <a:gd name="T1" fmla="*/ 10 h 10"/>
                <a:gd name="T2" fmla="*/ 22 w 22"/>
                <a:gd name="T3" fmla="*/ 0 h 10"/>
                <a:gd name="T4" fmla="*/ 22 w 22"/>
                <a:gd name="T5" fmla="*/ 0 h 10"/>
                <a:gd name="T6" fmla="*/ 0 60000 65536"/>
                <a:gd name="T7" fmla="*/ 0 60000 65536"/>
                <a:gd name="T8" fmla="*/ 0 60000 65536"/>
                <a:gd name="T9" fmla="*/ 0 w 22"/>
                <a:gd name="T10" fmla="*/ 0 h 10"/>
                <a:gd name="T11" fmla="*/ 22 w 22"/>
                <a:gd name="T12" fmla="*/ 10 h 10"/>
              </a:gdLst>
              <a:ahLst/>
              <a:cxnLst>
                <a:cxn ang="T6">
                  <a:pos x="T0" y="T1"/>
                </a:cxn>
                <a:cxn ang="T7">
                  <a:pos x="T2" y="T3"/>
                </a:cxn>
                <a:cxn ang="T8">
                  <a:pos x="T4" y="T5"/>
                </a:cxn>
              </a:cxnLst>
              <a:rect l="T9" t="T10" r="T11" b="T12"/>
              <a:pathLst>
                <a:path w="22" h="10">
                  <a:moveTo>
                    <a:pt x="0" y="10"/>
                  </a:moveTo>
                  <a:lnTo>
                    <a:pt x="22" y="0"/>
                  </a:lnTo>
                </a:path>
              </a:pathLst>
            </a:custGeom>
            <a:noFill/>
            <a:ln w="11113">
              <a:solidFill>
                <a:schemeClr val="accent2"/>
              </a:solidFill>
              <a:round/>
              <a:headEnd/>
              <a:tailEnd/>
            </a:ln>
          </p:spPr>
          <p:txBody>
            <a:bodyPr/>
            <a:lstStyle/>
            <a:p>
              <a:endParaRPr lang="en-CA"/>
            </a:p>
          </p:txBody>
        </p:sp>
        <p:sp>
          <p:nvSpPr>
            <p:cNvPr id="5357" name="Line 99"/>
            <p:cNvSpPr>
              <a:spLocks noChangeShapeType="1"/>
            </p:cNvSpPr>
            <p:nvPr/>
          </p:nvSpPr>
          <p:spPr bwMode="auto">
            <a:xfrm flipV="1">
              <a:off x="3216" y="2445"/>
              <a:ext cx="1" cy="2"/>
            </a:xfrm>
            <a:prstGeom prst="line">
              <a:avLst/>
            </a:prstGeom>
            <a:noFill/>
            <a:ln w="11113">
              <a:solidFill>
                <a:schemeClr val="accent2"/>
              </a:solidFill>
              <a:round/>
              <a:headEnd/>
              <a:tailEnd/>
            </a:ln>
          </p:spPr>
          <p:txBody>
            <a:bodyPr/>
            <a:lstStyle/>
            <a:p>
              <a:endParaRPr lang="en-CA"/>
            </a:p>
          </p:txBody>
        </p:sp>
        <p:sp>
          <p:nvSpPr>
            <p:cNvPr id="5358" name="Line 100"/>
            <p:cNvSpPr>
              <a:spLocks noChangeShapeType="1"/>
            </p:cNvSpPr>
            <p:nvPr/>
          </p:nvSpPr>
          <p:spPr bwMode="auto">
            <a:xfrm flipV="1">
              <a:off x="3216" y="2423"/>
              <a:ext cx="37" cy="22"/>
            </a:xfrm>
            <a:prstGeom prst="line">
              <a:avLst/>
            </a:prstGeom>
            <a:noFill/>
            <a:ln w="11113">
              <a:solidFill>
                <a:schemeClr val="accent2"/>
              </a:solidFill>
              <a:round/>
              <a:headEnd/>
              <a:tailEnd/>
            </a:ln>
          </p:spPr>
          <p:txBody>
            <a:bodyPr/>
            <a:lstStyle/>
            <a:p>
              <a:endParaRPr lang="en-CA"/>
            </a:p>
          </p:txBody>
        </p:sp>
        <p:sp>
          <p:nvSpPr>
            <p:cNvPr id="5359" name="Freeform 101"/>
            <p:cNvSpPr>
              <a:spLocks/>
            </p:cNvSpPr>
            <p:nvPr/>
          </p:nvSpPr>
          <p:spPr bwMode="auto">
            <a:xfrm>
              <a:off x="3253" y="2396"/>
              <a:ext cx="41" cy="27"/>
            </a:xfrm>
            <a:custGeom>
              <a:avLst/>
              <a:gdLst>
                <a:gd name="T0" fmla="*/ 0 w 41"/>
                <a:gd name="T1" fmla="*/ 27 h 27"/>
                <a:gd name="T2" fmla="*/ 36 w 41"/>
                <a:gd name="T3" fmla="*/ 0 h 27"/>
                <a:gd name="T4" fmla="*/ 41 w 41"/>
                <a:gd name="T5" fmla="*/ 0 h 27"/>
                <a:gd name="T6" fmla="*/ 0 60000 65536"/>
                <a:gd name="T7" fmla="*/ 0 60000 65536"/>
                <a:gd name="T8" fmla="*/ 0 60000 65536"/>
                <a:gd name="T9" fmla="*/ 0 w 41"/>
                <a:gd name="T10" fmla="*/ 0 h 27"/>
                <a:gd name="T11" fmla="*/ 41 w 41"/>
                <a:gd name="T12" fmla="*/ 27 h 27"/>
              </a:gdLst>
              <a:ahLst/>
              <a:cxnLst>
                <a:cxn ang="T6">
                  <a:pos x="T0" y="T1"/>
                </a:cxn>
                <a:cxn ang="T7">
                  <a:pos x="T2" y="T3"/>
                </a:cxn>
                <a:cxn ang="T8">
                  <a:pos x="T4" y="T5"/>
                </a:cxn>
              </a:cxnLst>
              <a:rect l="T9" t="T10" r="T11" b="T12"/>
              <a:pathLst>
                <a:path w="41" h="27">
                  <a:moveTo>
                    <a:pt x="0" y="27"/>
                  </a:moveTo>
                  <a:lnTo>
                    <a:pt x="36" y="0"/>
                  </a:lnTo>
                  <a:lnTo>
                    <a:pt x="41" y="0"/>
                  </a:lnTo>
                </a:path>
              </a:pathLst>
            </a:custGeom>
            <a:noFill/>
            <a:ln w="11113">
              <a:solidFill>
                <a:schemeClr val="accent2"/>
              </a:solidFill>
              <a:round/>
              <a:headEnd/>
              <a:tailEnd/>
            </a:ln>
          </p:spPr>
          <p:txBody>
            <a:bodyPr/>
            <a:lstStyle/>
            <a:p>
              <a:endParaRPr lang="en-CA"/>
            </a:p>
          </p:txBody>
        </p:sp>
        <p:sp>
          <p:nvSpPr>
            <p:cNvPr id="5360" name="Line 102"/>
            <p:cNvSpPr>
              <a:spLocks noChangeShapeType="1"/>
            </p:cNvSpPr>
            <p:nvPr/>
          </p:nvSpPr>
          <p:spPr bwMode="auto">
            <a:xfrm flipV="1">
              <a:off x="3321" y="2374"/>
              <a:ext cx="10" cy="7"/>
            </a:xfrm>
            <a:prstGeom prst="line">
              <a:avLst/>
            </a:prstGeom>
            <a:noFill/>
            <a:ln w="11113">
              <a:solidFill>
                <a:schemeClr val="accent2"/>
              </a:solidFill>
              <a:round/>
              <a:headEnd/>
              <a:tailEnd/>
            </a:ln>
          </p:spPr>
          <p:txBody>
            <a:bodyPr/>
            <a:lstStyle/>
            <a:p>
              <a:endParaRPr lang="en-CA"/>
            </a:p>
          </p:txBody>
        </p:sp>
        <p:sp>
          <p:nvSpPr>
            <p:cNvPr id="5361" name="Freeform 103"/>
            <p:cNvSpPr>
              <a:spLocks/>
            </p:cNvSpPr>
            <p:nvPr/>
          </p:nvSpPr>
          <p:spPr bwMode="auto">
            <a:xfrm>
              <a:off x="3331" y="2347"/>
              <a:ext cx="78" cy="27"/>
            </a:xfrm>
            <a:custGeom>
              <a:avLst/>
              <a:gdLst>
                <a:gd name="T0" fmla="*/ 0 w 78"/>
                <a:gd name="T1" fmla="*/ 27 h 27"/>
                <a:gd name="T2" fmla="*/ 42 w 78"/>
                <a:gd name="T3" fmla="*/ 12 h 27"/>
                <a:gd name="T4" fmla="*/ 78 w 78"/>
                <a:gd name="T5" fmla="*/ 0 h 27"/>
                <a:gd name="T6" fmla="*/ 0 60000 65536"/>
                <a:gd name="T7" fmla="*/ 0 60000 65536"/>
                <a:gd name="T8" fmla="*/ 0 60000 65536"/>
                <a:gd name="T9" fmla="*/ 0 w 78"/>
                <a:gd name="T10" fmla="*/ 0 h 27"/>
                <a:gd name="T11" fmla="*/ 78 w 78"/>
                <a:gd name="T12" fmla="*/ 27 h 27"/>
              </a:gdLst>
              <a:ahLst/>
              <a:cxnLst>
                <a:cxn ang="T6">
                  <a:pos x="T0" y="T1"/>
                </a:cxn>
                <a:cxn ang="T7">
                  <a:pos x="T2" y="T3"/>
                </a:cxn>
                <a:cxn ang="T8">
                  <a:pos x="T4" y="T5"/>
                </a:cxn>
              </a:cxnLst>
              <a:rect l="T9" t="T10" r="T11" b="T12"/>
              <a:pathLst>
                <a:path w="78" h="27">
                  <a:moveTo>
                    <a:pt x="0" y="27"/>
                  </a:moveTo>
                  <a:lnTo>
                    <a:pt x="42" y="12"/>
                  </a:lnTo>
                  <a:lnTo>
                    <a:pt x="78" y="0"/>
                  </a:lnTo>
                </a:path>
              </a:pathLst>
            </a:custGeom>
            <a:noFill/>
            <a:ln w="11113">
              <a:solidFill>
                <a:schemeClr val="accent2"/>
              </a:solidFill>
              <a:round/>
              <a:headEnd/>
              <a:tailEnd/>
            </a:ln>
          </p:spPr>
          <p:txBody>
            <a:bodyPr/>
            <a:lstStyle/>
            <a:p>
              <a:endParaRPr lang="en-CA"/>
            </a:p>
          </p:txBody>
        </p:sp>
        <p:sp>
          <p:nvSpPr>
            <p:cNvPr id="5362" name="Line 104"/>
            <p:cNvSpPr>
              <a:spLocks noChangeShapeType="1"/>
            </p:cNvSpPr>
            <p:nvPr/>
          </p:nvSpPr>
          <p:spPr bwMode="auto">
            <a:xfrm flipV="1">
              <a:off x="3439" y="2340"/>
              <a:ext cx="5" cy="2"/>
            </a:xfrm>
            <a:prstGeom prst="line">
              <a:avLst/>
            </a:prstGeom>
            <a:noFill/>
            <a:ln w="11113">
              <a:solidFill>
                <a:schemeClr val="accent2"/>
              </a:solidFill>
              <a:round/>
              <a:headEnd/>
              <a:tailEnd/>
            </a:ln>
          </p:spPr>
          <p:txBody>
            <a:bodyPr/>
            <a:lstStyle/>
            <a:p>
              <a:endParaRPr lang="en-CA"/>
            </a:p>
          </p:txBody>
        </p:sp>
        <p:sp>
          <p:nvSpPr>
            <p:cNvPr id="5363" name="Line 105"/>
            <p:cNvSpPr>
              <a:spLocks noChangeShapeType="1"/>
            </p:cNvSpPr>
            <p:nvPr/>
          </p:nvSpPr>
          <p:spPr bwMode="auto">
            <a:xfrm flipV="1">
              <a:off x="3444" y="2337"/>
              <a:ext cx="24" cy="3"/>
            </a:xfrm>
            <a:prstGeom prst="line">
              <a:avLst/>
            </a:prstGeom>
            <a:noFill/>
            <a:ln w="11113">
              <a:solidFill>
                <a:schemeClr val="accent2"/>
              </a:solidFill>
              <a:round/>
              <a:headEnd/>
              <a:tailEnd/>
            </a:ln>
          </p:spPr>
          <p:txBody>
            <a:bodyPr/>
            <a:lstStyle/>
            <a:p>
              <a:endParaRPr lang="en-CA"/>
            </a:p>
          </p:txBody>
        </p:sp>
        <p:sp>
          <p:nvSpPr>
            <p:cNvPr id="5364" name="Line 106"/>
            <p:cNvSpPr>
              <a:spLocks noChangeShapeType="1"/>
            </p:cNvSpPr>
            <p:nvPr/>
          </p:nvSpPr>
          <p:spPr bwMode="auto">
            <a:xfrm flipV="1">
              <a:off x="3468" y="2335"/>
              <a:ext cx="10" cy="2"/>
            </a:xfrm>
            <a:prstGeom prst="line">
              <a:avLst/>
            </a:prstGeom>
            <a:noFill/>
            <a:ln w="11113">
              <a:solidFill>
                <a:schemeClr val="accent2"/>
              </a:solidFill>
              <a:round/>
              <a:headEnd/>
              <a:tailEnd/>
            </a:ln>
          </p:spPr>
          <p:txBody>
            <a:bodyPr/>
            <a:lstStyle/>
            <a:p>
              <a:endParaRPr lang="en-CA"/>
            </a:p>
          </p:txBody>
        </p:sp>
        <p:sp>
          <p:nvSpPr>
            <p:cNvPr id="5365" name="Line 107"/>
            <p:cNvSpPr>
              <a:spLocks noChangeShapeType="1"/>
            </p:cNvSpPr>
            <p:nvPr/>
          </p:nvSpPr>
          <p:spPr bwMode="auto">
            <a:xfrm>
              <a:off x="3478" y="2335"/>
              <a:ext cx="7" cy="1"/>
            </a:xfrm>
            <a:prstGeom prst="line">
              <a:avLst/>
            </a:prstGeom>
            <a:noFill/>
            <a:ln w="11113">
              <a:solidFill>
                <a:schemeClr val="accent2"/>
              </a:solidFill>
              <a:round/>
              <a:headEnd/>
              <a:tailEnd/>
            </a:ln>
          </p:spPr>
          <p:txBody>
            <a:bodyPr/>
            <a:lstStyle/>
            <a:p>
              <a:endParaRPr lang="en-CA"/>
            </a:p>
          </p:txBody>
        </p:sp>
        <p:sp>
          <p:nvSpPr>
            <p:cNvPr id="5366" name="Line 108"/>
            <p:cNvSpPr>
              <a:spLocks noChangeShapeType="1"/>
            </p:cNvSpPr>
            <p:nvPr/>
          </p:nvSpPr>
          <p:spPr bwMode="auto">
            <a:xfrm>
              <a:off x="3485" y="2335"/>
              <a:ext cx="5" cy="1"/>
            </a:xfrm>
            <a:prstGeom prst="line">
              <a:avLst/>
            </a:prstGeom>
            <a:noFill/>
            <a:ln w="11113">
              <a:solidFill>
                <a:schemeClr val="accent2"/>
              </a:solidFill>
              <a:round/>
              <a:headEnd/>
              <a:tailEnd/>
            </a:ln>
          </p:spPr>
          <p:txBody>
            <a:bodyPr/>
            <a:lstStyle/>
            <a:p>
              <a:endParaRPr lang="en-CA"/>
            </a:p>
          </p:txBody>
        </p:sp>
        <p:sp>
          <p:nvSpPr>
            <p:cNvPr id="5367" name="Line 109"/>
            <p:cNvSpPr>
              <a:spLocks noChangeShapeType="1"/>
            </p:cNvSpPr>
            <p:nvPr/>
          </p:nvSpPr>
          <p:spPr bwMode="auto">
            <a:xfrm flipV="1">
              <a:off x="3490" y="2332"/>
              <a:ext cx="3" cy="3"/>
            </a:xfrm>
            <a:prstGeom prst="line">
              <a:avLst/>
            </a:prstGeom>
            <a:noFill/>
            <a:ln w="11113">
              <a:solidFill>
                <a:schemeClr val="accent2"/>
              </a:solidFill>
              <a:round/>
              <a:headEnd/>
              <a:tailEnd/>
            </a:ln>
          </p:spPr>
          <p:txBody>
            <a:bodyPr/>
            <a:lstStyle/>
            <a:p>
              <a:endParaRPr lang="en-CA"/>
            </a:p>
          </p:txBody>
        </p:sp>
        <p:sp>
          <p:nvSpPr>
            <p:cNvPr id="5368" name="Line 110"/>
            <p:cNvSpPr>
              <a:spLocks noChangeShapeType="1"/>
            </p:cNvSpPr>
            <p:nvPr/>
          </p:nvSpPr>
          <p:spPr bwMode="auto">
            <a:xfrm>
              <a:off x="3493" y="2332"/>
              <a:ext cx="2" cy="1"/>
            </a:xfrm>
            <a:prstGeom prst="line">
              <a:avLst/>
            </a:prstGeom>
            <a:noFill/>
            <a:ln w="11113">
              <a:solidFill>
                <a:schemeClr val="accent2"/>
              </a:solidFill>
              <a:round/>
              <a:headEnd/>
              <a:tailEnd/>
            </a:ln>
          </p:spPr>
          <p:txBody>
            <a:bodyPr/>
            <a:lstStyle/>
            <a:p>
              <a:endParaRPr lang="en-CA"/>
            </a:p>
          </p:txBody>
        </p:sp>
        <p:sp>
          <p:nvSpPr>
            <p:cNvPr id="5369" name="Line 111"/>
            <p:cNvSpPr>
              <a:spLocks noChangeShapeType="1"/>
            </p:cNvSpPr>
            <p:nvPr/>
          </p:nvSpPr>
          <p:spPr bwMode="auto">
            <a:xfrm>
              <a:off x="3495" y="2332"/>
              <a:ext cx="1" cy="1"/>
            </a:xfrm>
            <a:prstGeom prst="line">
              <a:avLst/>
            </a:prstGeom>
            <a:noFill/>
            <a:ln w="11113">
              <a:solidFill>
                <a:schemeClr val="accent2"/>
              </a:solidFill>
              <a:round/>
              <a:headEnd/>
              <a:tailEnd/>
            </a:ln>
          </p:spPr>
          <p:txBody>
            <a:bodyPr/>
            <a:lstStyle/>
            <a:p>
              <a:endParaRPr lang="en-CA"/>
            </a:p>
          </p:txBody>
        </p:sp>
        <p:sp>
          <p:nvSpPr>
            <p:cNvPr id="5370" name="Line 112"/>
            <p:cNvSpPr>
              <a:spLocks noChangeShapeType="1"/>
            </p:cNvSpPr>
            <p:nvPr/>
          </p:nvSpPr>
          <p:spPr bwMode="auto">
            <a:xfrm>
              <a:off x="3495" y="2332"/>
              <a:ext cx="1" cy="1"/>
            </a:xfrm>
            <a:prstGeom prst="line">
              <a:avLst/>
            </a:prstGeom>
            <a:noFill/>
            <a:ln w="11113">
              <a:solidFill>
                <a:schemeClr val="accent2"/>
              </a:solidFill>
              <a:round/>
              <a:headEnd/>
              <a:tailEnd/>
            </a:ln>
          </p:spPr>
          <p:txBody>
            <a:bodyPr/>
            <a:lstStyle/>
            <a:p>
              <a:endParaRPr lang="en-CA"/>
            </a:p>
          </p:txBody>
        </p:sp>
        <p:sp>
          <p:nvSpPr>
            <p:cNvPr id="5371" name="Freeform 113"/>
            <p:cNvSpPr>
              <a:spLocks/>
            </p:cNvSpPr>
            <p:nvPr/>
          </p:nvSpPr>
          <p:spPr bwMode="auto">
            <a:xfrm>
              <a:off x="3414" y="2325"/>
              <a:ext cx="81" cy="12"/>
            </a:xfrm>
            <a:custGeom>
              <a:avLst/>
              <a:gdLst>
                <a:gd name="T0" fmla="*/ 0 w 81"/>
                <a:gd name="T1" fmla="*/ 0 h 12"/>
                <a:gd name="T2" fmla="*/ 81 w 81"/>
                <a:gd name="T3" fmla="*/ 7 h 12"/>
                <a:gd name="T4" fmla="*/ 69 w 81"/>
                <a:gd name="T5" fmla="*/ 12 h 12"/>
                <a:gd name="T6" fmla="*/ 0 60000 65536"/>
                <a:gd name="T7" fmla="*/ 0 60000 65536"/>
                <a:gd name="T8" fmla="*/ 0 60000 65536"/>
                <a:gd name="T9" fmla="*/ 0 w 81"/>
                <a:gd name="T10" fmla="*/ 0 h 12"/>
                <a:gd name="T11" fmla="*/ 81 w 81"/>
                <a:gd name="T12" fmla="*/ 12 h 12"/>
              </a:gdLst>
              <a:ahLst/>
              <a:cxnLst>
                <a:cxn ang="T6">
                  <a:pos x="T0" y="T1"/>
                </a:cxn>
                <a:cxn ang="T7">
                  <a:pos x="T2" y="T3"/>
                </a:cxn>
                <a:cxn ang="T8">
                  <a:pos x="T4" y="T5"/>
                </a:cxn>
              </a:cxnLst>
              <a:rect l="T9" t="T10" r="T11" b="T12"/>
              <a:pathLst>
                <a:path w="81" h="12">
                  <a:moveTo>
                    <a:pt x="0" y="0"/>
                  </a:moveTo>
                  <a:lnTo>
                    <a:pt x="81" y="7"/>
                  </a:lnTo>
                  <a:lnTo>
                    <a:pt x="69" y="12"/>
                  </a:lnTo>
                </a:path>
              </a:pathLst>
            </a:custGeom>
            <a:noFill/>
            <a:ln w="11113">
              <a:solidFill>
                <a:schemeClr val="accent2"/>
              </a:solidFill>
              <a:round/>
              <a:headEnd/>
              <a:tailEnd/>
            </a:ln>
          </p:spPr>
          <p:txBody>
            <a:bodyPr/>
            <a:lstStyle/>
            <a:p>
              <a:endParaRPr lang="en-CA"/>
            </a:p>
          </p:txBody>
        </p:sp>
        <p:sp>
          <p:nvSpPr>
            <p:cNvPr id="5372" name="Line 114"/>
            <p:cNvSpPr>
              <a:spLocks noChangeShapeType="1"/>
            </p:cNvSpPr>
            <p:nvPr/>
          </p:nvSpPr>
          <p:spPr bwMode="auto">
            <a:xfrm flipH="1">
              <a:off x="3422" y="2349"/>
              <a:ext cx="31" cy="15"/>
            </a:xfrm>
            <a:prstGeom prst="line">
              <a:avLst/>
            </a:prstGeom>
            <a:noFill/>
            <a:ln w="11113">
              <a:solidFill>
                <a:schemeClr val="accent2"/>
              </a:solidFill>
              <a:round/>
              <a:headEnd/>
              <a:tailEnd/>
            </a:ln>
          </p:spPr>
          <p:txBody>
            <a:bodyPr/>
            <a:lstStyle/>
            <a:p>
              <a:endParaRPr lang="en-CA"/>
            </a:p>
          </p:txBody>
        </p:sp>
        <p:sp>
          <p:nvSpPr>
            <p:cNvPr id="5373" name="Freeform 115"/>
            <p:cNvSpPr>
              <a:spLocks noEditPoints="1"/>
            </p:cNvSpPr>
            <p:nvPr/>
          </p:nvSpPr>
          <p:spPr bwMode="auto">
            <a:xfrm>
              <a:off x="4975" y="2212"/>
              <a:ext cx="91" cy="140"/>
            </a:xfrm>
            <a:custGeom>
              <a:avLst/>
              <a:gdLst>
                <a:gd name="T0" fmla="*/ 91 w 91"/>
                <a:gd name="T1" fmla="*/ 3 h 140"/>
                <a:gd name="T2" fmla="*/ 71 w 91"/>
                <a:gd name="T3" fmla="*/ 12 h 140"/>
                <a:gd name="T4" fmla="*/ 79 w 91"/>
                <a:gd name="T5" fmla="*/ 22 h 140"/>
                <a:gd name="T6" fmla="*/ 81 w 91"/>
                <a:gd name="T7" fmla="*/ 34 h 140"/>
                <a:gd name="T8" fmla="*/ 76 w 91"/>
                <a:gd name="T9" fmla="*/ 52 h 140"/>
                <a:gd name="T10" fmla="*/ 62 w 91"/>
                <a:gd name="T11" fmla="*/ 61 h 140"/>
                <a:gd name="T12" fmla="*/ 44 w 91"/>
                <a:gd name="T13" fmla="*/ 66 h 140"/>
                <a:gd name="T14" fmla="*/ 40 w 91"/>
                <a:gd name="T15" fmla="*/ 66 h 140"/>
                <a:gd name="T16" fmla="*/ 30 w 91"/>
                <a:gd name="T17" fmla="*/ 66 h 140"/>
                <a:gd name="T18" fmla="*/ 22 w 91"/>
                <a:gd name="T19" fmla="*/ 71 h 140"/>
                <a:gd name="T20" fmla="*/ 22 w 91"/>
                <a:gd name="T21" fmla="*/ 79 h 140"/>
                <a:gd name="T22" fmla="*/ 27 w 91"/>
                <a:gd name="T23" fmla="*/ 83 h 140"/>
                <a:gd name="T24" fmla="*/ 52 w 91"/>
                <a:gd name="T25" fmla="*/ 83 h 140"/>
                <a:gd name="T26" fmla="*/ 74 w 91"/>
                <a:gd name="T27" fmla="*/ 86 h 140"/>
                <a:gd name="T28" fmla="*/ 86 w 91"/>
                <a:gd name="T29" fmla="*/ 93 h 140"/>
                <a:gd name="T30" fmla="*/ 91 w 91"/>
                <a:gd name="T31" fmla="*/ 108 h 140"/>
                <a:gd name="T32" fmla="*/ 86 w 91"/>
                <a:gd name="T33" fmla="*/ 125 h 140"/>
                <a:gd name="T34" fmla="*/ 71 w 91"/>
                <a:gd name="T35" fmla="*/ 135 h 140"/>
                <a:gd name="T36" fmla="*/ 42 w 91"/>
                <a:gd name="T37" fmla="*/ 140 h 140"/>
                <a:gd name="T38" fmla="*/ 20 w 91"/>
                <a:gd name="T39" fmla="*/ 137 h 140"/>
                <a:gd name="T40" fmla="*/ 5 w 91"/>
                <a:gd name="T41" fmla="*/ 130 h 140"/>
                <a:gd name="T42" fmla="*/ 0 w 91"/>
                <a:gd name="T43" fmla="*/ 120 h 140"/>
                <a:gd name="T44" fmla="*/ 5 w 91"/>
                <a:gd name="T45" fmla="*/ 110 h 140"/>
                <a:gd name="T46" fmla="*/ 18 w 91"/>
                <a:gd name="T47" fmla="*/ 106 h 140"/>
                <a:gd name="T48" fmla="*/ 5 w 91"/>
                <a:gd name="T49" fmla="*/ 96 h 140"/>
                <a:gd name="T50" fmla="*/ 5 w 91"/>
                <a:gd name="T51" fmla="*/ 81 h 140"/>
                <a:gd name="T52" fmla="*/ 15 w 91"/>
                <a:gd name="T53" fmla="*/ 69 h 140"/>
                <a:gd name="T54" fmla="*/ 18 w 91"/>
                <a:gd name="T55" fmla="*/ 61 h 140"/>
                <a:gd name="T56" fmla="*/ 8 w 91"/>
                <a:gd name="T57" fmla="*/ 52 h 140"/>
                <a:gd name="T58" fmla="*/ 0 w 91"/>
                <a:gd name="T59" fmla="*/ 32 h 140"/>
                <a:gd name="T60" fmla="*/ 5 w 91"/>
                <a:gd name="T61" fmla="*/ 17 h 140"/>
                <a:gd name="T62" fmla="*/ 20 w 91"/>
                <a:gd name="T63" fmla="*/ 5 h 140"/>
                <a:gd name="T64" fmla="*/ 40 w 91"/>
                <a:gd name="T65" fmla="*/ 0 h 140"/>
                <a:gd name="T66" fmla="*/ 59 w 91"/>
                <a:gd name="T67" fmla="*/ 3 h 140"/>
                <a:gd name="T68" fmla="*/ 37 w 91"/>
                <a:gd name="T69" fmla="*/ 7 h 140"/>
                <a:gd name="T70" fmla="*/ 30 w 91"/>
                <a:gd name="T71" fmla="*/ 17 h 140"/>
                <a:gd name="T72" fmla="*/ 30 w 91"/>
                <a:gd name="T73" fmla="*/ 34 h 140"/>
                <a:gd name="T74" fmla="*/ 30 w 91"/>
                <a:gd name="T75" fmla="*/ 49 h 140"/>
                <a:gd name="T76" fmla="*/ 37 w 91"/>
                <a:gd name="T77" fmla="*/ 59 h 140"/>
                <a:gd name="T78" fmla="*/ 47 w 91"/>
                <a:gd name="T79" fmla="*/ 59 h 140"/>
                <a:gd name="T80" fmla="*/ 52 w 91"/>
                <a:gd name="T81" fmla="*/ 49 h 140"/>
                <a:gd name="T82" fmla="*/ 54 w 91"/>
                <a:gd name="T83" fmla="*/ 34 h 140"/>
                <a:gd name="T84" fmla="*/ 52 w 91"/>
                <a:gd name="T85" fmla="*/ 17 h 140"/>
                <a:gd name="T86" fmla="*/ 47 w 91"/>
                <a:gd name="T87" fmla="*/ 7 h 140"/>
                <a:gd name="T88" fmla="*/ 37 w 91"/>
                <a:gd name="T89" fmla="*/ 108 h 140"/>
                <a:gd name="T90" fmla="*/ 22 w 91"/>
                <a:gd name="T91" fmla="*/ 110 h 140"/>
                <a:gd name="T92" fmla="*/ 18 w 91"/>
                <a:gd name="T93" fmla="*/ 118 h 140"/>
                <a:gd name="T94" fmla="*/ 22 w 91"/>
                <a:gd name="T95" fmla="*/ 128 h 140"/>
                <a:gd name="T96" fmla="*/ 35 w 91"/>
                <a:gd name="T97" fmla="*/ 133 h 140"/>
                <a:gd name="T98" fmla="*/ 57 w 91"/>
                <a:gd name="T99" fmla="*/ 133 h 140"/>
                <a:gd name="T100" fmla="*/ 71 w 91"/>
                <a:gd name="T101" fmla="*/ 125 h 140"/>
                <a:gd name="T102" fmla="*/ 74 w 91"/>
                <a:gd name="T103" fmla="*/ 118 h 140"/>
                <a:gd name="T104" fmla="*/ 71 w 91"/>
                <a:gd name="T105" fmla="*/ 113 h 140"/>
                <a:gd name="T106" fmla="*/ 64 w 91"/>
                <a:gd name="T107" fmla="*/ 108 h 140"/>
                <a:gd name="T108" fmla="*/ 49 w 91"/>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
                <a:gd name="T166" fmla="*/ 0 h 140"/>
                <a:gd name="T167" fmla="*/ 91 w 91"/>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 h="140">
                  <a:moveTo>
                    <a:pt x="59" y="3"/>
                  </a:moveTo>
                  <a:lnTo>
                    <a:pt x="91" y="3"/>
                  </a:lnTo>
                  <a:lnTo>
                    <a:pt x="91" y="12"/>
                  </a:lnTo>
                  <a:lnTo>
                    <a:pt x="71" y="12"/>
                  </a:lnTo>
                  <a:lnTo>
                    <a:pt x="76" y="17"/>
                  </a:lnTo>
                  <a:lnTo>
                    <a:pt x="79" y="22"/>
                  </a:lnTo>
                  <a:lnTo>
                    <a:pt x="81" y="27"/>
                  </a:lnTo>
                  <a:lnTo>
                    <a:pt x="81" y="34"/>
                  </a:lnTo>
                  <a:lnTo>
                    <a:pt x="81" y="42"/>
                  </a:lnTo>
                  <a:lnTo>
                    <a:pt x="76" y="52"/>
                  </a:lnTo>
                  <a:lnTo>
                    <a:pt x="69" y="57"/>
                  </a:lnTo>
                  <a:lnTo>
                    <a:pt x="62" y="61"/>
                  </a:lnTo>
                  <a:lnTo>
                    <a:pt x="52" y="66"/>
                  </a:lnTo>
                  <a:lnTo>
                    <a:pt x="44" y="66"/>
                  </a:lnTo>
                  <a:lnTo>
                    <a:pt x="42" y="66"/>
                  </a:lnTo>
                  <a:lnTo>
                    <a:pt x="40" y="66"/>
                  </a:lnTo>
                  <a:lnTo>
                    <a:pt x="32" y="66"/>
                  </a:lnTo>
                  <a:lnTo>
                    <a:pt x="30" y="66"/>
                  </a:lnTo>
                  <a:lnTo>
                    <a:pt x="25" y="69"/>
                  </a:lnTo>
                  <a:lnTo>
                    <a:pt x="22" y="71"/>
                  </a:lnTo>
                  <a:lnTo>
                    <a:pt x="22" y="76"/>
                  </a:lnTo>
                  <a:lnTo>
                    <a:pt x="22" y="79"/>
                  </a:lnTo>
                  <a:lnTo>
                    <a:pt x="25" y="81"/>
                  </a:lnTo>
                  <a:lnTo>
                    <a:pt x="27" y="83"/>
                  </a:lnTo>
                  <a:lnTo>
                    <a:pt x="35" y="83"/>
                  </a:lnTo>
                  <a:lnTo>
                    <a:pt x="52" y="83"/>
                  </a:lnTo>
                  <a:lnTo>
                    <a:pt x="64" y="83"/>
                  </a:lnTo>
                  <a:lnTo>
                    <a:pt x="74" y="86"/>
                  </a:lnTo>
                  <a:lnTo>
                    <a:pt x="79" y="88"/>
                  </a:lnTo>
                  <a:lnTo>
                    <a:pt x="86" y="93"/>
                  </a:lnTo>
                  <a:lnTo>
                    <a:pt x="89" y="101"/>
                  </a:lnTo>
                  <a:lnTo>
                    <a:pt x="91" y="108"/>
                  </a:lnTo>
                  <a:lnTo>
                    <a:pt x="89" y="118"/>
                  </a:lnTo>
                  <a:lnTo>
                    <a:pt x="86" y="125"/>
                  </a:lnTo>
                  <a:lnTo>
                    <a:pt x="79" y="130"/>
                  </a:lnTo>
                  <a:lnTo>
                    <a:pt x="71" y="135"/>
                  </a:lnTo>
                  <a:lnTo>
                    <a:pt x="59" y="137"/>
                  </a:lnTo>
                  <a:lnTo>
                    <a:pt x="42" y="140"/>
                  </a:lnTo>
                  <a:lnTo>
                    <a:pt x="30" y="140"/>
                  </a:lnTo>
                  <a:lnTo>
                    <a:pt x="20" y="137"/>
                  </a:lnTo>
                  <a:lnTo>
                    <a:pt x="10" y="135"/>
                  </a:lnTo>
                  <a:lnTo>
                    <a:pt x="5" y="130"/>
                  </a:lnTo>
                  <a:lnTo>
                    <a:pt x="3" y="125"/>
                  </a:lnTo>
                  <a:lnTo>
                    <a:pt x="0" y="120"/>
                  </a:lnTo>
                  <a:lnTo>
                    <a:pt x="3" y="115"/>
                  </a:lnTo>
                  <a:lnTo>
                    <a:pt x="5" y="110"/>
                  </a:lnTo>
                  <a:lnTo>
                    <a:pt x="10" y="108"/>
                  </a:lnTo>
                  <a:lnTo>
                    <a:pt x="18" y="106"/>
                  </a:lnTo>
                  <a:lnTo>
                    <a:pt x="10" y="101"/>
                  </a:lnTo>
                  <a:lnTo>
                    <a:pt x="5" y="96"/>
                  </a:lnTo>
                  <a:lnTo>
                    <a:pt x="3" y="88"/>
                  </a:lnTo>
                  <a:lnTo>
                    <a:pt x="5" y="81"/>
                  </a:lnTo>
                  <a:lnTo>
                    <a:pt x="8" y="74"/>
                  </a:lnTo>
                  <a:lnTo>
                    <a:pt x="15" y="69"/>
                  </a:lnTo>
                  <a:lnTo>
                    <a:pt x="25" y="64"/>
                  </a:lnTo>
                  <a:lnTo>
                    <a:pt x="18" y="61"/>
                  </a:lnTo>
                  <a:lnTo>
                    <a:pt x="13" y="57"/>
                  </a:lnTo>
                  <a:lnTo>
                    <a:pt x="8" y="52"/>
                  </a:lnTo>
                  <a:lnTo>
                    <a:pt x="3" y="42"/>
                  </a:lnTo>
                  <a:lnTo>
                    <a:pt x="0" y="32"/>
                  </a:lnTo>
                  <a:lnTo>
                    <a:pt x="3" y="25"/>
                  </a:lnTo>
                  <a:lnTo>
                    <a:pt x="5" y="17"/>
                  </a:lnTo>
                  <a:lnTo>
                    <a:pt x="13" y="10"/>
                  </a:lnTo>
                  <a:lnTo>
                    <a:pt x="20" y="5"/>
                  </a:lnTo>
                  <a:lnTo>
                    <a:pt x="30" y="0"/>
                  </a:lnTo>
                  <a:lnTo>
                    <a:pt x="40" y="0"/>
                  </a:lnTo>
                  <a:lnTo>
                    <a:pt x="49" y="0"/>
                  </a:lnTo>
                  <a:lnTo>
                    <a:pt x="59" y="3"/>
                  </a:lnTo>
                  <a:close/>
                  <a:moveTo>
                    <a:pt x="42" y="7"/>
                  </a:moveTo>
                  <a:lnTo>
                    <a:pt x="37" y="7"/>
                  </a:lnTo>
                  <a:lnTo>
                    <a:pt x="32" y="12"/>
                  </a:lnTo>
                  <a:lnTo>
                    <a:pt x="30" y="17"/>
                  </a:lnTo>
                  <a:lnTo>
                    <a:pt x="30" y="25"/>
                  </a:lnTo>
                  <a:lnTo>
                    <a:pt x="30" y="34"/>
                  </a:lnTo>
                  <a:lnTo>
                    <a:pt x="30" y="44"/>
                  </a:lnTo>
                  <a:lnTo>
                    <a:pt x="30" y="49"/>
                  </a:lnTo>
                  <a:lnTo>
                    <a:pt x="32" y="54"/>
                  </a:lnTo>
                  <a:lnTo>
                    <a:pt x="37" y="59"/>
                  </a:lnTo>
                  <a:lnTo>
                    <a:pt x="42" y="59"/>
                  </a:lnTo>
                  <a:lnTo>
                    <a:pt x="47" y="59"/>
                  </a:lnTo>
                  <a:lnTo>
                    <a:pt x="49" y="54"/>
                  </a:lnTo>
                  <a:lnTo>
                    <a:pt x="52" y="49"/>
                  </a:lnTo>
                  <a:lnTo>
                    <a:pt x="54" y="44"/>
                  </a:lnTo>
                  <a:lnTo>
                    <a:pt x="54" y="34"/>
                  </a:lnTo>
                  <a:lnTo>
                    <a:pt x="54" y="25"/>
                  </a:lnTo>
                  <a:lnTo>
                    <a:pt x="52" y="17"/>
                  </a:lnTo>
                  <a:lnTo>
                    <a:pt x="49" y="10"/>
                  </a:lnTo>
                  <a:lnTo>
                    <a:pt x="47" y="7"/>
                  </a:lnTo>
                  <a:lnTo>
                    <a:pt x="42" y="7"/>
                  </a:lnTo>
                  <a:close/>
                  <a:moveTo>
                    <a:pt x="37" y="108"/>
                  </a:moveTo>
                  <a:lnTo>
                    <a:pt x="27" y="108"/>
                  </a:lnTo>
                  <a:lnTo>
                    <a:pt x="22" y="110"/>
                  </a:lnTo>
                  <a:lnTo>
                    <a:pt x="20" y="113"/>
                  </a:lnTo>
                  <a:lnTo>
                    <a:pt x="18" y="118"/>
                  </a:lnTo>
                  <a:lnTo>
                    <a:pt x="20" y="123"/>
                  </a:lnTo>
                  <a:lnTo>
                    <a:pt x="22" y="128"/>
                  </a:lnTo>
                  <a:lnTo>
                    <a:pt x="27" y="130"/>
                  </a:lnTo>
                  <a:lnTo>
                    <a:pt x="35" y="133"/>
                  </a:lnTo>
                  <a:lnTo>
                    <a:pt x="44" y="133"/>
                  </a:lnTo>
                  <a:lnTo>
                    <a:pt x="57" y="133"/>
                  </a:lnTo>
                  <a:lnTo>
                    <a:pt x="67" y="130"/>
                  </a:lnTo>
                  <a:lnTo>
                    <a:pt x="71" y="125"/>
                  </a:lnTo>
                  <a:lnTo>
                    <a:pt x="74" y="123"/>
                  </a:lnTo>
                  <a:lnTo>
                    <a:pt x="74" y="118"/>
                  </a:lnTo>
                  <a:lnTo>
                    <a:pt x="74" y="115"/>
                  </a:lnTo>
                  <a:lnTo>
                    <a:pt x="71" y="113"/>
                  </a:lnTo>
                  <a:lnTo>
                    <a:pt x="69" y="110"/>
                  </a:lnTo>
                  <a:lnTo>
                    <a:pt x="64" y="108"/>
                  </a:lnTo>
                  <a:lnTo>
                    <a:pt x="59" y="108"/>
                  </a:lnTo>
                  <a:lnTo>
                    <a:pt x="49" y="108"/>
                  </a:lnTo>
                  <a:lnTo>
                    <a:pt x="37" y="108"/>
                  </a:lnTo>
                  <a:close/>
                </a:path>
              </a:pathLst>
            </a:custGeom>
            <a:solidFill>
              <a:srgbClr val="000000"/>
            </a:solidFill>
            <a:ln w="0">
              <a:solidFill>
                <a:schemeClr val="accent2"/>
              </a:solidFill>
              <a:round/>
              <a:headEnd/>
              <a:tailEnd/>
            </a:ln>
          </p:spPr>
          <p:txBody>
            <a:bodyPr/>
            <a:lstStyle/>
            <a:p>
              <a:endParaRPr lang="en-CA"/>
            </a:p>
          </p:txBody>
        </p:sp>
        <p:sp>
          <p:nvSpPr>
            <p:cNvPr id="5374" name="Freeform 116"/>
            <p:cNvSpPr>
              <a:spLocks/>
            </p:cNvSpPr>
            <p:nvPr/>
          </p:nvSpPr>
          <p:spPr bwMode="auto">
            <a:xfrm>
              <a:off x="5081" y="2215"/>
              <a:ext cx="95" cy="93"/>
            </a:xfrm>
            <a:custGeom>
              <a:avLst/>
              <a:gdLst>
                <a:gd name="T0" fmla="*/ 88 w 95"/>
                <a:gd name="T1" fmla="*/ 0 h 93"/>
                <a:gd name="T2" fmla="*/ 88 w 95"/>
                <a:gd name="T3" fmla="*/ 71 h 93"/>
                <a:gd name="T4" fmla="*/ 88 w 95"/>
                <a:gd name="T5" fmla="*/ 76 h 93"/>
                <a:gd name="T6" fmla="*/ 88 w 95"/>
                <a:gd name="T7" fmla="*/ 80 h 93"/>
                <a:gd name="T8" fmla="*/ 90 w 95"/>
                <a:gd name="T9" fmla="*/ 83 h 93"/>
                <a:gd name="T10" fmla="*/ 93 w 95"/>
                <a:gd name="T11" fmla="*/ 85 h 93"/>
                <a:gd name="T12" fmla="*/ 95 w 95"/>
                <a:gd name="T13" fmla="*/ 88 h 93"/>
                <a:gd name="T14" fmla="*/ 95 w 95"/>
                <a:gd name="T15" fmla="*/ 90 h 93"/>
                <a:gd name="T16" fmla="*/ 61 w 95"/>
                <a:gd name="T17" fmla="*/ 90 h 93"/>
                <a:gd name="T18" fmla="*/ 61 w 95"/>
                <a:gd name="T19" fmla="*/ 78 h 93"/>
                <a:gd name="T20" fmla="*/ 54 w 95"/>
                <a:gd name="T21" fmla="*/ 85 h 93"/>
                <a:gd name="T22" fmla="*/ 46 w 95"/>
                <a:gd name="T23" fmla="*/ 90 h 93"/>
                <a:gd name="T24" fmla="*/ 39 w 95"/>
                <a:gd name="T25" fmla="*/ 93 h 93"/>
                <a:gd name="T26" fmla="*/ 32 w 95"/>
                <a:gd name="T27" fmla="*/ 93 h 93"/>
                <a:gd name="T28" fmla="*/ 24 w 95"/>
                <a:gd name="T29" fmla="*/ 93 h 93"/>
                <a:gd name="T30" fmla="*/ 19 w 95"/>
                <a:gd name="T31" fmla="*/ 88 h 93"/>
                <a:gd name="T32" fmla="*/ 14 w 95"/>
                <a:gd name="T33" fmla="*/ 83 h 93"/>
                <a:gd name="T34" fmla="*/ 10 w 95"/>
                <a:gd name="T35" fmla="*/ 78 h 93"/>
                <a:gd name="T36" fmla="*/ 10 w 95"/>
                <a:gd name="T37" fmla="*/ 73 h 93"/>
                <a:gd name="T38" fmla="*/ 10 w 95"/>
                <a:gd name="T39" fmla="*/ 66 h 93"/>
                <a:gd name="T40" fmla="*/ 10 w 95"/>
                <a:gd name="T41" fmla="*/ 56 h 93"/>
                <a:gd name="T42" fmla="*/ 10 w 95"/>
                <a:gd name="T43" fmla="*/ 22 h 93"/>
                <a:gd name="T44" fmla="*/ 7 w 95"/>
                <a:gd name="T45" fmla="*/ 14 h 93"/>
                <a:gd name="T46" fmla="*/ 7 w 95"/>
                <a:gd name="T47" fmla="*/ 9 h 93"/>
                <a:gd name="T48" fmla="*/ 7 w 95"/>
                <a:gd name="T49" fmla="*/ 7 h 93"/>
                <a:gd name="T50" fmla="*/ 5 w 95"/>
                <a:gd name="T51" fmla="*/ 4 h 93"/>
                <a:gd name="T52" fmla="*/ 0 w 95"/>
                <a:gd name="T53" fmla="*/ 4 h 93"/>
                <a:gd name="T54" fmla="*/ 0 w 95"/>
                <a:gd name="T55" fmla="*/ 0 h 93"/>
                <a:gd name="T56" fmla="*/ 36 w 95"/>
                <a:gd name="T57" fmla="*/ 0 h 93"/>
                <a:gd name="T58" fmla="*/ 36 w 95"/>
                <a:gd name="T59" fmla="*/ 63 h 93"/>
                <a:gd name="T60" fmla="*/ 36 w 95"/>
                <a:gd name="T61" fmla="*/ 71 h 93"/>
                <a:gd name="T62" fmla="*/ 36 w 95"/>
                <a:gd name="T63" fmla="*/ 76 h 93"/>
                <a:gd name="T64" fmla="*/ 39 w 95"/>
                <a:gd name="T65" fmla="*/ 78 h 93"/>
                <a:gd name="T66" fmla="*/ 39 w 95"/>
                <a:gd name="T67" fmla="*/ 80 h 93"/>
                <a:gd name="T68" fmla="*/ 41 w 95"/>
                <a:gd name="T69" fmla="*/ 80 h 93"/>
                <a:gd name="T70" fmla="*/ 44 w 95"/>
                <a:gd name="T71" fmla="*/ 80 h 93"/>
                <a:gd name="T72" fmla="*/ 49 w 95"/>
                <a:gd name="T73" fmla="*/ 80 h 93"/>
                <a:gd name="T74" fmla="*/ 51 w 95"/>
                <a:gd name="T75" fmla="*/ 78 h 93"/>
                <a:gd name="T76" fmla="*/ 56 w 95"/>
                <a:gd name="T77" fmla="*/ 76 h 93"/>
                <a:gd name="T78" fmla="*/ 61 w 95"/>
                <a:gd name="T79" fmla="*/ 68 h 93"/>
                <a:gd name="T80" fmla="*/ 61 w 95"/>
                <a:gd name="T81" fmla="*/ 22 h 93"/>
                <a:gd name="T82" fmla="*/ 59 w 95"/>
                <a:gd name="T83" fmla="*/ 14 h 93"/>
                <a:gd name="T84" fmla="*/ 59 w 95"/>
                <a:gd name="T85" fmla="*/ 9 h 93"/>
                <a:gd name="T86" fmla="*/ 59 w 95"/>
                <a:gd name="T87" fmla="*/ 7 h 93"/>
                <a:gd name="T88" fmla="*/ 56 w 95"/>
                <a:gd name="T89" fmla="*/ 4 h 93"/>
                <a:gd name="T90" fmla="*/ 51 w 95"/>
                <a:gd name="T91" fmla="*/ 4 h 93"/>
                <a:gd name="T92" fmla="*/ 51 w 95"/>
                <a:gd name="T93" fmla="*/ 0 h 93"/>
                <a:gd name="T94" fmla="*/ 88 w 95"/>
                <a:gd name="T95" fmla="*/ 0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
                <a:gd name="T145" fmla="*/ 0 h 93"/>
                <a:gd name="T146" fmla="*/ 95 w 95"/>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 h="93">
                  <a:moveTo>
                    <a:pt x="88" y="0"/>
                  </a:moveTo>
                  <a:lnTo>
                    <a:pt x="88" y="71"/>
                  </a:lnTo>
                  <a:lnTo>
                    <a:pt x="88" y="76"/>
                  </a:lnTo>
                  <a:lnTo>
                    <a:pt x="88" y="80"/>
                  </a:lnTo>
                  <a:lnTo>
                    <a:pt x="90" y="83"/>
                  </a:lnTo>
                  <a:lnTo>
                    <a:pt x="93" y="85"/>
                  </a:lnTo>
                  <a:lnTo>
                    <a:pt x="95" y="88"/>
                  </a:lnTo>
                  <a:lnTo>
                    <a:pt x="95" y="90"/>
                  </a:lnTo>
                  <a:lnTo>
                    <a:pt x="61" y="90"/>
                  </a:lnTo>
                  <a:lnTo>
                    <a:pt x="61" y="78"/>
                  </a:lnTo>
                  <a:lnTo>
                    <a:pt x="54" y="85"/>
                  </a:lnTo>
                  <a:lnTo>
                    <a:pt x="46" y="90"/>
                  </a:lnTo>
                  <a:lnTo>
                    <a:pt x="39" y="93"/>
                  </a:lnTo>
                  <a:lnTo>
                    <a:pt x="32" y="93"/>
                  </a:lnTo>
                  <a:lnTo>
                    <a:pt x="24" y="93"/>
                  </a:lnTo>
                  <a:lnTo>
                    <a:pt x="19" y="88"/>
                  </a:lnTo>
                  <a:lnTo>
                    <a:pt x="14" y="83"/>
                  </a:lnTo>
                  <a:lnTo>
                    <a:pt x="10" y="78"/>
                  </a:lnTo>
                  <a:lnTo>
                    <a:pt x="10" y="73"/>
                  </a:lnTo>
                  <a:lnTo>
                    <a:pt x="10" y="66"/>
                  </a:lnTo>
                  <a:lnTo>
                    <a:pt x="10" y="56"/>
                  </a:lnTo>
                  <a:lnTo>
                    <a:pt x="10" y="22"/>
                  </a:lnTo>
                  <a:lnTo>
                    <a:pt x="7" y="14"/>
                  </a:lnTo>
                  <a:lnTo>
                    <a:pt x="7" y="9"/>
                  </a:lnTo>
                  <a:lnTo>
                    <a:pt x="7" y="7"/>
                  </a:lnTo>
                  <a:lnTo>
                    <a:pt x="5" y="4"/>
                  </a:lnTo>
                  <a:lnTo>
                    <a:pt x="0" y="4"/>
                  </a:lnTo>
                  <a:lnTo>
                    <a:pt x="0" y="0"/>
                  </a:lnTo>
                  <a:lnTo>
                    <a:pt x="36" y="0"/>
                  </a:lnTo>
                  <a:lnTo>
                    <a:pt x="36" y="63"/>
                  </a:lnTo>
                  <a:lnTo>
                    <a:pt x="36" y="71"/>
                  </a:lnTo>
                  <a:lnTo>
                    <a:pt x="36" y="76"/>
                  </a:lnTo>
                  <a:lnTo>
                    <a:pt x="39" y="78"/>
                  </a:lnTo>
                  <a:lnTo>
                    <a:pt x="39" y="80"/>
                  </a:lnTo>
                  <a:lnTo>
                    <a:pt x="41" y="80"/>
                  </a:lnTo>
                  <a:lnTo>
                    <a:pt x="44" y="80"/>
                  </a:lnTo>
                  <a:lnTo>
                    <a:pt x="49" y="80"/>
                  </a:lnTo>
                  <a:lnTo>
                    <a:pt x="51" y="78"/>
                  </a:lnTo>
                  <a:lnTo>
                    <a:pt x="56" y="76"/>
                  </a:lnTo>
                  <a:lnTo>
                    <a:pt x="61" y="68"/>
                  </a:lnTo>
                  <a:lnTo>
                    <a:pt x="61" y="22"/>
                  </a:lnTo>
                  <a:lnTo>
                    <a:pt x="59" y="14"/>
                  </a:lnTo>
                  <a:lnTo>
                    <a:pt x="59" y="9"/>
                  </a:lnTo>
                  <a:lnTo>
                    <a:pt x="59" y="7"/>
                  </a:lnTo>
                  <a:lnTo>
                    <a:pt x="56" y="4"/>
                  </a:lnTo>
                  <a:lnTo>
                    <a:pt x="51" y="4"/>
                  </a:lnTo>
                  <a:lnTo>
                    <a:pt x="51" y="0"/>
                  </a:lnTo>
                  <a:lnTo>
                    <a:pt x="88" y="0"/>
                  </a:lnTo>
                  <a:close/>
                </a:path>
              </a:pathLst>
            </a:custGeom>
            <a:solidFill>
              <a:srgbClr val="000000"/>
            </a:solidFill>
            <a:ln w="0">
              <a:solidFill>
                <a:schemeClr val="accent2"/>
              </a:solidFill>
              <a:round/>
              <a:headEnd/>
              <a:tailEnd/>
            </a:ln>
          </p:spPr>
          <p:txBody>
            <a:bodyPr/>
            <a:lstStyle/>
            <a:p>
              <a:endParaRPr lang="en-CA"/>
            </a:p>
          </p:txBody>
        </p:sp>
        <p:sp>
          <p:nvSpPr>
            <p:cNvPr id="5375" name="Freeform 117"/>
            <p:cNvSpPr>
              <a:spLocks noEditPoints="1"/>
            </p:cNvSpPr>
            <p:nvPr/>
          </p:nvSpPr>
          <p:spPr bwMode="auto">
            <a:xfrm>
              <a:off x="5193" y="2212"/>
              <a:ext cx="81" cy="96"/>
            </a:xfrm>
            <a:custGeom>
              <a:avLst/>
              <a:gdLst>
                <a:gd name="T0" fmla="*/ 81 w 81"/>
                <a:gd name="T1" fmla="*/ 44 h 96"/>
                <a:gd name="T2" fmla="*/ 27 w 81"/>
                <a:gd name="T3" fmla="*/ 44 h 96"/>
                <a:gd name="T4" fmla="*/ 30 w 81"/>
                <a:gd name="T5" fmla="*/ 57 h 96"/>
                <a:gd name="T6" fmla="*/ 32 w 81"/>
                <a:gd name="T7" fmla="*/ 64 h 96"/>
                <a:gd name="T8" fmla="*/ 37 w 81"/>
                <a:gd name="T9" fmla="*/ 71 h 96"/>
                <a:gd name="T10" fmla="*/ 42 w 81"/>
                <a:gd name="T11" fmla="*/ 76 h 96"/>
                <a:gd name="T12" fmla="*/ 49 w 81"/>
                <a:gd name="T13" fmla="*/ 79 h 96"/>
                <a:gd name="T14" fmla="*/ 54 w 81"/>
                <a:gd name="T15" fmla="*/ 79 h 96"/>
                <a:gd name="T16" fmla="*/ 62 w 81"/>
                <a:gd name="T17" fmla="*/ 79 h 96"/>
                <a:gd name="T18" fmla="*/ 67 w 81"/>
                <a:gd name="T19" fmla="*/ 76 h 96"/>
                <a:gd name="T20" fmla="*/ 72 w 81"/>
                <a:gd name="T21" fmla="*/ 71 h 96"/>
                <a:gd name="T22" fmla="*/ 76 w 81"/>
                <a:gd name="T23" fmla="*/ 64 h 96"/>
                <a:gd name="T24" fmla="*/ 81 w 81"/>
                <a:gd name="T25" fmla="*/ 66 h 96"/>
                <a:gd name="T26" fmla="*/ 76 w 81"/>
                <a:gd name="T27" fmla="*/ 76 h 96"/>
                <a:gd name="T28" fmla="*/ 69 w 81"/>
                <a:gd name="T29" fmla="*/ 83 h 96"/>
                <a:gd name="T30" fmla="*/ 64 w 81"/>
                <a:gd name="T31" fmla="*/ 91 h 96"/>
                <a:gd name="T32" fmla="*/ 57 w 81"/>
                <a:gd name="T33" fmla="*/ 93 h 96"/>
                <a:gd name="T34" fmla="*/ 49 w 81"/>
                <a:gd name="T35" fmla="*/ 96 h 96"/>
                <a:gd name="T36" fmla="*/ 42 w 81"/>
                <a:gd name="T37" fmla="*/ 96 h 96"/>
                <a:gd name="T38" fmla="*/ 30 w 81"/>
                <a:gd name="T39" fmla="*/ 96 h 96"/>
                <a:gd name="T40" fmla="*/ 23 w 81"/>
                <a:gd name="T41" fmla="*/ 93 h 96"/>
                <a:gd name="T42" fmla="*/ 15 w 81"/>
                <a:gd name="T43" fmla="*/ 88 h 96"/>
                <a:gd name="T44" fmla="*/ 8 w 81"/>
                <a:gd name="T45" fmla="*/ 81 h 96"/>
                <a:gd name="T46" fmla="*/ 3 w 81"/>
                <a:gd name="T47" fmla="*/ 71 h 96"/>
                <a:gd name="T48" fmla="*/ 0 w 81"/>
                <a:gd name="T49" fmla="*/ 61 h 96"/>
                <a:gd name="T50" fmla="*/ 0 w 81"/>
                <a:gd name="T51" fmla="*/ 49 h 96"/>
                <a:gd name="T52" fmla="*/ 0 w 81"/>
                <a:gd name="T53" fmla="*/ 39 h 96"/>
                <a:gd name="T54" fmla="*/ 3 w 81"/>
                <a:gd name="T55" fmla="*/ 30 h 96"/>
                <a:gd name="T56" fmla="*/ 8 w 81"/>
                <a:gd name="T57" fmla="*/ 20 h 96"/>
                <a:gd name="T58" fmla="*/ 13 w 81"/>
                <a:gd name="T59" fmla="*/ 12 h 96"/>
                <a:gd name="T60" fmla="*/ 23 w 81"/>
                <a:gd name="T61" fmla="*/ 5 h 96"/>
                <a:gd name="T62" fmla="*/ 32 w 81"/>
                <a:gd name="T63" fmla="*/ 3 h 96"/>
                <a:gd name="T64" fmla="*/ 45 w 81"/>
                <a:gd name="T65" fmla="*/ 0 h 96"/>
                <a:gd name="T66" fmla="*/ 52 w 81"/>
                <a:gd name="T67" fmla="*/ 3 h 96"/>
                <a:gd name="T68" fmla="*/ 62 w 81"/>
                <a:gd name="T69" fmla="*/ 5 h 96"/>
                <a:gd name="T70" fmla="*/ 69 w 81"/>
                <a:gd name="T71" fmla="*/ 12 h 96"/>
                <a:gd name="T72" fmla="*/ 74 w 81"/>
                <a:gd name="T73" fmla="*/ 20 h 96"/>
                <a:gd name="T74" fmla="*/ 79 w 81"/>
                <a:gd name="T75" fmla="*/ 32 h 96"/>
                <a:gd name="T76" fmla="*/ 81 w 81"/>
                <a:gd name="T77" fmla="*/ 44 h 96"/>
                <a:gd name="T78" fmla="*/ 54 w 81"/>
                <a:gd name="T79" fmla="*/ 39 h 96"/>
                <a:gd name="T80" fmla="*/ 54 w 81"/>
                <a:gd name="T81" fmla="*/ 30 h 96"/>
                <a:gd name="T82" fmla="*/ 54 w 81"/>
                <a:gd name="T83" fmla="*/ 22 h 96"/>
                <a:gd name="T84" fmla="*/ 54 w 81"/>
                <a:gd name="T85" fmla="*/ 17 h 96"/>
                <a:gd name="T86" fmla="*/ 52 w 81"/>
                <a:gd name="T87" fmla="*/ 12 h 96"/>
                <a:gd name="T88" fmla="*/ 47 w 81"/>
                <a:gd name="T89" fmla="*/ 7 h 96"/>
                <a:gd name="T90" fmla="*/ 45 w 81"/>
                <a:gd name="T91" fmla="*/ 7 h 96"/>
                <a:gd name="T92" fmla="*/ 42 w 81"/>
                <a:gd name="T93" fmla="*/ 7 h 96"/>
                <a:gd name="T94" fmla="*/ 37 w 81"/>
                <a:gd name="T95" fmla="*/ 7 h 96"/>
                <a:gd name="T96" fmla="*/ 32 w 81"/>
                <a:gd name="T97" fmla="*/ 12 h 96"/>
                <a:gd name="T98" fmla="*/ 30 w 81"/>
                <a:gd name="T99" fmla="*/ 17 h 96"/>
                <a:gd name="T100" fmla="*/ 27 w 81"/>
                <a:gd name="T101" fmla="*/ 27 h 96"/>
                <a:gd name="T102" fmla="*/ 27 w 81"/>
                <a:gd name="T103" fmla="*/ 34 h 96"/>
                <a:gd name="T104" fmla="*/ 27 w 81"/>
                <a:gd name="T105" fmla="*/ 39 h 96"/>
                <a:gd name="T106" fmla="*/ 54 w 81"/>
                <a:gd name="T107" fmla="*/ 39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96"/>
                <a:gd name="T164" fmla="*/ 81 w 81"/>
                <a:gd name="T165" fmla="*/ 96 h 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96">
                  <a:moveTo>
                    <a:pt x="81" y="44"/>
                  </a:moveTo>
                  <a:lnTo>
                    <a:pt x="27" y="44"/>
                  </a:lnTo>
                  <a:lnTo>
                    <a:pt x="30" y="57"/>
                  </a:lnTo>
                  <a:lnTo>
                    <a:pt x="32" y="64"/>
                  </a:lnTo>
                  <a:lnTo>
                    <a:pt x="37" y="71"/>
                  </a:lnTo>
                  <a:lnTo>
                    <a:pt x="42" y="76"/>
                  </a:lnTo>
                  <a:lnTo>
                    <a:pt x="49" y="79"/>
                  </a:lnTo>
                  <a:lnTo>
                    <a:pt x="54" y="79"/>
                  </a:lnTo>
                  <a:lnTo>
                    <a:pt x="62" y="79"/>
                  </a:lnTo>
                  <a:lnTo>
                    <a:pt x="67" y="76"/>
                  </a:lnTo>
                  <a:lnTo>
                    <a:pt x="72" y="71"/>
                  </a:lnTo>
                  <a:lnTo>
                    <a:pt x="76" y="64"/>
                  </a:lnTo>
                  <a:lnTo>
                    <a:pt x="81" y="66"/>
                  </a:lnTo>
                  <a:lnTo>
                    <a:pt x="76" y="76"/>
                  </a:lnTo>
                  <a:lnTo>
                    <a:pt x="69" y="83"/>
                  </a:lnTo>
                  <a:lnTo>
                    <a:pt x="64" y="91"/>
                  </a:lnTo>
                  <a:lnTo>
                    <a:pt x="57" y="93"/>
                  </a:lnTo>
                  <a:lnTo>
                    <a:pt x="49" y="96"/>
                  </a:lnTo>
                  <a:lnTo>
                    <a:pt x="42" y="96"/>
                  </a:lnTo>
                  <a:lnTo>
                    <a:pt x="30" y="96"/>
                  </a:lnTo>
                  <a:lnTo>
                    <a:pt x="23" y="93"/>
                  </a:lnTo>
                  <a:lnTo>
                    <a:pt x="15" y="88"/>
                  </a:lnTo>
                  <a:lnTo>
                    <a:pt x="8" y="81"/>
                  </a:lnTo>
                  <a:lnTo>
                    <a:pt x="3" y="71"/>
                  </a:lnTo>
                  <a:lnTo>
                    <a:pt x="0" y="61"/>
                  </a:lnTo>
                  <a:lnTo>
                    <a:pt x="0" y="49"/>
                  </a:lnTo>
                  <a:lnTo>
                    <a:pt x="0" y="39"/>
                  </a:lnTo>
                  <a:lnTo>
                    <a:pt x="3" y="30"/>
                  </a:lnTo>
                  <a:lnTo>
                    <a:pt x="8" y="20"/>
                  </a:lnTo>
                  <a:lnTo>
                    <a:pt x="13" y="12"/>
                  </a:lnTo>
                  <a:lnTo>
                    <a:pt x="23" y="5"/>
                  </a:lnTo>
                  <a:lnTo>
                    <a:pt x="32" y="3"/>
                  </a:lnTo>
                  <a:lnTo>
                    <a:pt x="45" y="0"/>
                  </a:lnTo>
                  <a:lnTo>
                    <a:pt x="52" y="3"/>
                  </a:lnTo>
                  <a:lnTo>
                    <a:pt x="62" y="5"/>
                  </a:lnTo>
                  <a:lnTo>
                    <a:pt x="69" y="12"/>
                  </a:lnTo>
                  <a:lnTo>
                    <a:pt x="74" y="20"/>
                  </a:lnTo>
                  <a:lnTo>
                    <a:pt x="79" y="32"/>
                  </a:lnTo>
                  <a:lnTo>
                    <a:pt x="81" y="44"/>
                  </a:lnTo>
                  <a:close/>
                  <a:moveTo>
                    <a:pt x="54" y="39"/>
                  </a:moveTo>
                  <a:lnTo>
                    <a:pt x="54" y="30"/>
                  </a:lnTo>
                  <a:lnTo>
                    <a:pt x="54" y="22"/>
                  </a:lnTo>
                  <a:lnTo>
                    <a:pt x="54" y="17"/>
                  </a:lnTo>
                  <a:lnTo>
                    <a:pt x="52" y="12"/>
                  </a:lnTo>
                  <a:lnTo>
                    <a:pt x="47" y="7"/>
                  </a:lnTo>
                  <a:lnTo>
                    <a:pt x="45" y="7"/>
                  </a:lnTo>
                  <a:lnTo>
                    <a:pt x="42" y="7"/>
                  </a:lnTo>
                  <a:lnTo>
                    <a:pt x="37" y="7"/>
                  </a:lnTo>
                  <a:lnTo>
                    <a:pt x="32" y="12"/>
                  </a:lnTo>
                  <a:lnTo>
                    <a:pt x="30" y="17"/>
                  </a:lnTo>
                  <a:lnTo>
                    <a:pt x="27" y="27"/>
                  </a:lnTo>
                  <a:lnTo>
                    <a:pt x="27" y="34"/>
                  </a:lnTo>
                  <a:lnTo>
                    <a:pt x="27" y="39"/>
                  </a:lnTo>
                  <a:lnTo>
                    <a:pt x="54" y="39"/>
                  </a:lnTo>
                  <a:close/>
                </a:path>
              </a:pathLst>
            </a:custGeom>
            <a:solidFill>
              <a:srgbClr val="000000"/>
            </a:solidFill>
            <a:ln w="0">
              <a:solidFill>
                <a:schemeClr val="accent2"/>
              </a:solidFill>
              <a:round/>
              <a:headEnd/>
              <a:tailEnd/>
            </a:ln>
          </p:spPr>
          <p:txBody>
            <a:bodyPr/>
            <a:lstStyle/>
            <a:p>
              <a:endParaRPr lang="en-CA"/>
            </a:p>
          </p:txBody>
        </p:sp>
        <p:sp>
          <p:nvSpPr>
            <p:cNvPr id="5376" name="Freeform 118"/>
            <p:cNvSpPr>
              <a:spLocks/>
            </p:cNvSpPr>
            <p:nvPr/>
          </p:nvSpPr>
          <p:spPr bwMode="auto">
            <a:xfrm>
              <a:off x="5284" y="2212"/>
              <a:ext cx="66" cy="96"/>
            </a:xfrm>
            <a:custGeom>
              <a:avLst/>
              <a:gdLst>
                <a:gd name="T0" fmla="*/ 61 w 66"/>
                <a:gd name="T1" fmla="*/ 32 h 96"/>
                <a:gd name="T2" fmla="*/ 52 w 66"/>
                <a:gd name="T3" fmla="*/ 25 h 96"/>
                <a:gd name="T4" fmla="*/ 44 w 66"/>
                <a:gd name="T5" fmla="*/ 12 h 96"/>
                <a:gd name="T6" fmla="*/ 30 w 66"/>
                <a:gd name="T7" fmla="*/ 7 h 96"/>
                <a:gd name="T8" fmla="*/ 22 w 66"/>
                <a:gd name="T9" fmla="*/ 10 h 96"/>
                <a:gd name="T10" fmla="*/ 20 w 66"/>
                <a:gd name="T11" fmla="*/ 15 h 96"/>
                <a:gd name="T12" fmla="*/ 22 w 66"/>
                <a:gd name="T13" fmla="*/ 20 h 96"/>
                <a:gd name="T14" fmla="*/ 32 w 66"/>
                <a:gd name="T15" fmla="*/ 30 h 96"/>
                <a:gd name="T16" fmla="*/ 52 w 66"/>
                <a:gd name="T17" fmla="*/ 42 h 96"/>
                <a:gd name="T18" fmla="*/ 61 w 66"/>
                <a:gd name="T19" fmla="*/ 52 h 96"/>
                <a:gd name="T20" fmla="*/ 66 w 66"/>
                <a:gd name="T21" fmla="*/ 66 h 96"/>
                <a:gd name="T22" fmla="*/ 64 w 66"/>
                <a:gd name="T23" fmla="*/ 81 h 96"/>
                <a:gd name="T24" fmla="*/ 52 w 66"/>
                <a:gd name="T25" fmla="*/ 93 h 96"/>
                <a:gd name="T26" fmla="*/ 34 w 66"/>
                <a:gd name="T27" fmla="*/ 96 h 96"/>
                <a:gd name="T28" fmla="*/ 15 w 66"/>
                <a:gd name="T29" fmla="*/ 93 h 96"/>
                <a:gd name="T30" fmla="*/ 10 w 66"/>
                <a:gd name="T31" fmla="*/ 93 h 96"/>
                <a:gd name="T32" fmla="*/ 5 w 66"/>
                <a:gd name="T33" fmla="*/ 96 h 96"/>
                <a:gd name="T34" fmla="*/ 0 w 66"/>
                <a:gd name="T35" fmla="*/ 64 h 96"/>
                <a:gd name="T36" fmla="*/ 7 w 66"/>
                <a:gd name="T37" fmla="*/ 71 h 96"/>
                <a:gd name="T38" fmla="*/ 20 w 66"/>
                <a:gd name="T39" fmla="*/ 83 h 96"/>
                <a:gd name="T40" fmla="*/ 34 w 66"/>
                <a:gd name="T41" fmla="*/ 91 h 96"/>
                <a:gd name="T42" fmla="*/ 44 w 66"/>
                <a:gd name="T43" fmla="*/ 88 h 96"/>
                <a:gd name="T44" fmla="*/ 47 w 66"/>
                <a:gd name="T45" fmla="*/ 81 h 96"/>
                <a:gd name="T46" fmla="*/ 44 w 66"/>
                <a:gd name="T47" fmla="*/ 71 h 96"/>
                <a:gd name="T48" fmla="*/ 37 w 66"/>
                <a:gd name="T49" fmla="*/ 66 h 96"/>
                <a:gd name="T50" fmla="*/ 20 w 66"/>
                <a:gd name="T51" fmla="*/ 54 h 96"/>
                <a:gd name="T52" fmla="*/ 7 w 66"/>
                <a:gd name="T53" fmla="*/ 47 h 96"/>
                <a:gd name="T54" fmla="*/ 0 w 66"/>
                <a:gd name="T55" fmla="*/ 27 h 96"/>
                <a:gd name="T56" fmla="*/ 7 w 66"/>
                <a:gd name="T57" fmla="*/ 10 h 96"/>
                <a:gd name="T58" fmla="*/ 22 w 66"/>
                <a:gd name="T59" fmla="*/ 0 h 96"/>
                <a:gd name="T60" fmla="*/ 37 w 66"/>
                <a:gd name="T61" fmla="*/ 0 h 96"/>
                <a:gd name="T62" fmla="*/ 47 w 66"/>
                <a:gd name="T63" fmla="*/ 5 h 96"/>
                <a:gd name="T64" fmla="*/ 52 w 66"/>
                <a:gd name="T65" fmla="*/ 5 h 96"/>
                <a:gd name="T66" fmla="*/ 54 w 66"/>
                <a:gd name="T67" fmla="*/ 3 h 96"/>
                <a:gd name="T68" fmla="*/ 61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61" y="0"/>
                  </a:moveTo>
                  <a:lnTo>
                    <a:pt x="61" y="32"/>
                  </a:lnTo>
                  <a:lnTo>
                    <a:pt x="57" y="32"/>
                  </a:lnTo>
                  <a:lnTo>
                    <a:pt x="52" y="25"/>
                  </a:lnTo>
                  <a:lnTo>
                    <a:pt x="47" y="17"/>
                  </a:lnTo>
                  <a:lnTo>
                    <a:pt x="44" y="12"/>
                  </a:lnTo>
                  <a:lnTo>
                    <a:pt x="37" y="7"/>
                  </a:lnTo>
                  <a:lnTo>
                    <a:pt x="30" y="7"/>
                  </a:lnTo>
                  <a:lnTo>
                    <a:pt x="27" y="7"/>
                  </a:lnTo>
                  <a:lnTo>
                    <a:pt x="22" y="10"/>
                  </a:lnTo>
                  <a:lnTo>
                    <a:pt x="20" y="12"/>
                  </a:lnTo>
                  <a:lnTo>
                    <a:pt x="20" y="15"/>
                  </a:lnTo>
                  <a:lnTo>
                    <a:pt x="20" y="17"/>
                  </a:lnTo>
                  <a:lnTo>
                    <a:pt x="22" y="20"/>
                  </a:lnTo>
                  <a:lnTo>
                    <a:pt x="25" y="25"/>
                  </a:lnTo>
                  <a:lnTo>
                    <a:pt x="32" y="30"/>
                  </a:lnTo>
                  <a:lnTo>
                    <a:pt x="42" y="34"/>
                  </a:lnTo>
                  <a:lnTo>
                    <a:pt x="52" y="42"/>
                  </a:lnTo>
                  <a:lnTo>
                    <a:pt x="57" y="47"/>
                  </a:lnTo>
                  <a:lnTo>
                    <a:pt x="61" y="52"/>
                  </a:lnTo>
                  <a:lnTo>
                    <a:pt x="66" y="59"/>
                  </a:lnTo>
                  <a:lnTo>
                    <a:pt x="66" y="66"/>
                  </a:lnTo>
                  <a:lnTo>
                    <a:pt x="66" y="74"/>
                  </a:lnTo>
                  <a:lnTo>
                    <a:pt x="64" y="81"/>
                  </a:lnTo>
                  <a:lnTo>
                    <a:pt x="59" y="88"/>
                  </a:lnTo>
                  <a:lnTo>
                    <a:pt x="52" y="93"/>
                  </a:lnTo>
                  <a:lnTo>
                    <a:pt x="42" y="96"/>
                  </a:lnTo>
                  <a:lnTo>
                    <a:pt x="34" y="96"/>
                  </a:lnTo>
                  <a:lnTo>
                    <a:pt x="25" y="96"/>
                  </a:lnTo>
                  <a:lnTo>
                    <a:pt x="15" y="93"/>
                  </a:lnTo>
                  <a:lnTo>
                    <a:pt x="12" y="93"/>
                  </a:lnTo>
                  <a:lnTo>
                    <a:pt x="10" y="93"/>
                  </a:lnTo>
                  <a:lnTo>
                    <a:pt x="7" y="93"/>
                  </a:lnTo>
                  <a:lnTo>
                    <a:pt x="5" y="96"/>
                  </a:lnTo>
                  <a:lnTo>
                    <a:pt x="0" y="96"/>
                  </a:lnTo>
                  <a:lnTo>
                    <a:pt x="0" y="64"/>
                  </a:lnTo>
                  <a:lnTo>
                    <a:pt x="5" y="64"/>
                  </a:lnTo>
                  <a:lnTo>
                    <a:pt x="7" y="71"/>
                  </a:lnTo>
                  <a:lnTo>
                    <a:pt x="12" y="79"/>
                  </a:lnTo>
                  <a:lnTo>
                    <a:pt x="20" y="83"/>
                  </a:lnTo>
                  <a:lnTo>
                    <a:pt x="27" y="88"/>
                  </a:lnTo>
                  <a:lnTo>
                    <a:pt x="34" y="91"/>
                  </a:lnTo>
                  <a:lnTo>
                    <a:pt x="39" y="88"/>
                  </a:lnTo>
                  <a:lnTo>
                    <a:pt x="44" y="88"/>
                  </a:lnTo>
                  <a:lnTo>
                    <a:pt x="47" y="83"/>
                  </a:lnTo>
                  <a:lnTo>
                    <a:pt x="47" y="81"/>
                  </a:lnTo>
                  <a:lnTo>
                    <a:pt x="47" y="76"/>
                  </a:lnTo>
                  <a:lnTo>
                    <a:pt x="44" y="71"/>
                  </a:lnTo>
                  <a:lnTo>
                    <a:pt x="42" y="69"/>
                  </a:lnTo>
                  <a:lnTo>
                    <a:pt x="37" y="66"/>
                  </a:lnTo>
                  <a:lnTo>
                    <a:pt x="30" y="61"/>
                  </a:lnTo>
                  <a:lnTo>
                    <a:pt x="20" y="54"/>
                  </a:lnTo>
                  <a:lnTo>
                    <a:pt x="12" y="49"/>
                  </a:lnTo>
                  <a:lnTo>
                    <a:pt x="7" y="47"/>
                  </a:lnTo>
                  <a:lnTo>
                    <a:pt x="3" y="37"/>
                  </a:lnTo>
                  <a:lnTo>
                    <a:pt x="0" y="27"/>
                  </a:lnTo>
                  <a:lnTo>
                    <a:pt x="3" y="17"/>
                  </a:lnTo>
                  <a:lnTo>
                    <a:pt x="7" y="10"/>
                  </a:lnTo>
                  <a:lnTo>
                    <a:pt x="15" y="5"/>
                  </a:lnTo>
                  <a:lnTo>
                    <a:pt x="22" y="0"/>
                  </a:lnTo>
                  <a:lnTo>
                    <a:pt x="30" y="0"/>
                  </a:lnTo>
                  <a:lnTo>
                    <a:pt x="37" y="0"/>
                  </a:lnTo>
                  <a:lnTo>
                    <a:pt x="44" y="3"/>
                  </a:lnTo>
                  <a:lnTo>
                    <a:pt x="47" y="5"/>
                  </a:lnTo>
                  <a:lnTo>
                    <a:pt x="49" y="5"/>
                  </a:lnTo>
                  <a:lnTo>
                    <a:pt x="52" y="5"/>
                  </a:lnTo>
                  <a:lnTo>
                    <a:pt x="52" y="3"/>
                  </a:lnTo>
                  <a:lnTo>
                    <a:pt x="54" y="3"/>
                  </a:lnTo>
                  <a:lnTo>
                    <a:pt x="57" y="0"/>
                  </a:lnTo>
                  <a:lnTo>
                    <a:pt x="61" y="0"/>
                  </a:lnTo>
                  <a:close/>
                </a:path>
              </a:pathLst>
            </a:custGeom>
            <a:solidFill>
              <a:srgbClr val="000000"/>
            </a:solidFill>
            <a:ln w="0">
              <a:solidFill>
                <a:schemeClr val="accent2"/>
              </a:solidFill>
              <a:round/>
              <a:headEnd/>
              <a:tailEnd/>
            </a:ln>
          </p:spPr>
          <p:txBody>
            <a:bodyPr/>
            <a:lstStyle/>
            <a:p>
              <a:endParaRPr lang="en-CA"/>
            </a:p>
          </p:txBody>
        </p:sp>
        <p:sp>
          <p:nvSpPr>
            <p:cNvPr id="5377" name="Freeform 119"/>
            <p:cNvSpPr>
              <a:spLocks/>
            </p:cNvSpPr>
            <p:nvPr/>
          </p:nvSpPr>
          <p:spPr bwMode="auto">
            <a:xfrm>
              <a:off x="5365" y="2212"/>
              <a:ext cx="66" cy="96"/>
            </a:xfrm>
            <a:custGeom>
              <a:avLst/>
              <a:gdLst>
                <a:gd name="T0" fmla="*/ 59 w 66"/>
                <a:gd name="T1" fmla="*/ 32 h 96"/>
                <a:gd name="T2" fmla="*/ 51 w 66"/>
                <a:gd name="T3" fmla="*/ 25 h 96"/>
                <a:gd name="T4" fmla="*/ 42 w 66"/>
                <a:gd name="T5" fmla="*/ 12 h 96"/>
                <a:gd name="T6" fmla="*/ 29 w 66"/>
                <a:gd name="T7" fmla="*/ 7 h 96"/>
                <a:gd name="T8" fmla="*/ 22 w 66"/>
                <a:gd name="T9" fmla="*/ 10 h 96"/>
                <a:gd name="T10" fmla="*/ 17 w 66"/>
                <a:gd name="T11" fmla="*/ 15 h 96"/>
                <a:gd name="T12" fmla="*/ 20 w 66"/>
                <a:gd name="T13" fmla="*/ 20 h 96"/>
                <a:gd name="T14" fmla="*/ 29 w 66"/>
                <a:gd name="T15" fmla="*/ 30 h 96"/>
                <a:gd name="T16" fmla="*/ 49 w 66"/>
                <a:gd name="T17" fmla="*/ 42 h 96"/>
                <a:gd name="T18" fmla="*/ 61 w 66"/>
                <a:gd name="T19" fmla="*/ 52 h 96"/>
                <a:gd name="T20" fmla="*/ 66 w 66"/>
                <a:gd name="T21" fmla="*/ 66 h 96"/>
                <a:gd name="T22" fmla="*/ 61 w 66"/>
                <a:gd name="T23" fmla="*/ 81 h 96"/>
                <a:gd name="T24" fmla="*/ 49 w 66"/>
                <a:gd name="T25" fmla="*/ 93 h 96"/>
                <a:gd name="T26" fmla="*/ 32 w 66"/>
                <a:gd name="T27" fmla="*/ 96 h 96"/>
                <a:gd name="T28" fmla="*/ 12 w 66"/>
                <a:gd name="T29" fmla="*/ 93 h 96"/>
                <a:gd name="T30" fmla="*/ 10 w 66"/>
                <a:gd name="T31" fmla="*/ 93 h 96"/>
                <a:gd name="T32" fmla="*/ 2 w 66"/>
                <a:gd name="T33" fmla="*/ 96 h 96"/>
                <a:gd name="T34" fmla="*/ 0 w 66"/>
                <a:gd name="T35" fmla="*/ 64 h 96"/>
                <a:gd name="T36" fmla="*/ 7 w 66"/>
                <a:gd name="T37" fmla="*/ 71 h 96"/>
                <a:gd name="T38" fmla="*/ 17 w 66"/>
                <a:gd name="T39" fmla="*/ 83 h 96"/>
                <a:gd name="T40" fmla="*/ 34 w 66"/>
                <a:gd name="T41" fmla="*/ 91 h 96"/>
                <a:gd name="T42" fmla="*/ 42 w 66"/>
                <a:gd name="T43" fmla="*/ 88 h 96"/>
                <a:gd name="T44" fmla="*/ 47 w 66"/>
                <a:gd name="T45" fmla="*/ 81 h 96"/>
                <a:gd name="T46" fmla="*/ 42 w 66"/>
                <a:gd name="T47" fmla="*/ 71 h 96"/>
                <a:gd name="T48" fmla="*/ 34 w 66"/>
                <a:gd name="T49" fmla="*/ 66 h 96"/>
                <a:gd name="T50" fmla="*/ 17 w 66"/>
                <a:gd name="T51" fmla="*/ 54 h 96"/>
                <a:gd name="T52" fmla="*/ 5 w 66"/>
                <a:gd name="T53" fmla="*/ 47 h 96"/>
                <a:gd name="T54" fmla="*/ 0 w 66"/>
                <a:gd name="T55" fmla="*/ 27 h 96"/>
                <a:gd name="T56" fmla="*/ 7 w 66"/>
                <a:gd name="T57" fmla="*/ 10 h 96"/>
                <a:gd name="T58" fmla="*/ 20 w 66"/>
                <a:gd name="T59" fmla="*/ 0 h 96"/>
                <a:gd name="T60" fmla="*/ 37 w 66"/>
                <a:gd name="T61" fmla="*/ 0 h 96"/>
                <a:gd name="T62" fmla="*/ 47 w 66"/>
                <a:gd name="T63" fmla="*/ 5 h 96"/>
                <a:gd name="T64" fmla="*/ 49 w 66"/>
                <a:gd name="T65" fmla="*/ 5 h 96"/>
                <a:gd name="T66" fmla="*/ 51 w 66"/>
                <a:gd name="T67" fmla="*/ 3 h 96"/>
                <a:gd name="T68" fmla="*/ 59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59" y="0"/>
                  </a:moveTo>
                  <a:lnTo>
                    <a:pt x="59" y="32"/>
                  </a:lnTo>
                  <a:lnTo>
                    <a:pt x="54" y="32"/>
                  </a:lnTo>
                  <a:lnTo>
                    <a:pt x="51" y="25"/>
                  </a:lnTo>
                  <a:lnTo>
                    <a:pt x="47" y="17"/>
                  </a:lnTo>
                  <a:lnTo>
                    <a:pt x="42" y="12"/>
                  </a:lnTo>
                  <a:lnTo>
                    <a:pt x="34" y="7"/>
                  </a:lnTo>
                  <a:lnTo>
                    <a:pt x="29" y="7"/>
                  </a:lnTo>
                  <a:lnTo>
                    <a:pt x="25" y="7"/>
                  </a:lnTo>
                  <a:lnTo>
                    <a:pt x="22" y="10"/>
                  </a:lnTo>
                  <a:lnTo>
                    <a:pt x="20" y="12"/>
                  </a:lnTo>
                  <a:lnTo>
                    <a:pt x="17" y="15"/>
                  </a:lnTo>
                  <a:lnTo>
                    <a:pt x="20" y="17"/>
                  </a:lnTo>
                  <a:lnTo>
                    <a:pt x="20" y="20"/>
                  </a:lnTo>
                  <a:lnTo>
                    <a:pt x="25" y="25"/>
                  </a:lnTo>
                  <a:lnTo>
                    <a:pt x="29" y="30"/>
                  </a:lnTo>
                  <a:lnTo>
                    <a:pt x="39" y="34"/>
                  </a:lnTo>
                  <a:lnTo>
                    <a:pt x="49" y="42"/>
                  </a:lnTo>
                  <a:lnTo>
                    <a:pt x="56" y="47"/>
                  </a:lnTo>
                  <a:lnTo>
                    <a:pt x="61" y="52"/>
                  </a:lnTo>
                  <a:lnTo>
                    <a:pt x="64" y="59"/>
                  </a:lnTo>
                  <a:lnTo>
                    <a:pt x="66" y="66"/>
                  </a:lnTo>
                  <a:lnTo>
                    <a:pt x="64" y="74"/>
                  </a:lnTo>
                  <a:lnTo>
                    <a:pt x="61" y="81"/>
                  </a:lnTo>
                  <a:lnTo>
                    <a:pt x="56" y="88"/>
                  </a:lnTo>
                  <a:lnTo>
                    <a:pt x="49" y="93"/>
                  </a:lnTo>
                  <a:lnTo>
                    <a:pt x="42" y="96"/>
                  </a:lnTo>
                  <a:lnTo>
                    <a:pt x="32" y="96"/>
                  </a:lnTo>
                  <a:lnTo>
                    <a:pt x="25" y="96"/>
                  </a:lnTo>
                  <a:lnTo>
                    <a:pt x="12" y="93"/>
                  </a:lnTo>
                  <a:lnTo>
                    <a:pt x="10" y="93"/>
                  </a:lnTo>
                  <a:lnTo>
                    <a:pt x="5" y="93"/>
                  </a:lnTo>
                  <a:lnTo>
                    <a:pt x="2" y="96"/>
                  </a:lnTo>
                  <a:lnTo>
                    <a:pt x="0" y="96"/>
                  </a:lnTo>
                  <a:lnTo>
                    <a:pt x="0" y="64"/>
                  </a:lnTo>
                  <a:lnTo>
                    <a:pt x="2" y="64"/>
                  </a:lnTo>
                  <a:lnTo>
                    <a:pt x="7" y="71"/>
                  </a:lnTo>
                  <a:lnTo>
                    <a:pt x="12" y="79"/>
                  </a:lnTo>
                  <a:lnTo>
                    <a:pt x="17" y="83"/>
                  </a:lnTo>
                  <a:lnTo>
                    <a:pt x="25" y="88"/>
                  </a:lnTo>
                  <a:lnTo>
                    <a:pt x="34" y="91"/>
                  </a:lnTo>
                  <a:lnTo>
                    <a:pt x="39" y="88"/>
                  </a:lnTo>
                  <a:lnTo>
                    <a:pt x="42" y="88"/>
                  </a:lnTo>
                  <a:lnTo>
                    <a:pt x="44" y="83"/>
                  </a:lnTo>
                  <a:lnTo>
                    <a:pt x="47" y="81"/>
                  </a:lnTo>
                  <a:lnTo>
                    <a:pt x="44" y="76"/>
                  </a:lnTo>
                  <a:lnTo>
                    <a:pt x="42" y="71"/>
                  </a:lnTo>
                  <a:lnTo>
                    <a:pt x="39" y="69"/>
                  </a:lnTo>
                  <a:lnTo>
                    <a:pt x="34" y="66"/>
                  </a:lnTo>
                  <a:lnTo>
                    <a:pt x="27" y="61"/>
                  </a:lnTo>
                  <a:lnTo>
                    <a:pt x="17" y="54"/>
                  </a:lnTo>
                  <a:lnTo>
                    <a:pt x="10" y="49"/>
                  </a:lnTo>
                  <a:lnTo>
                    <a:pt x="5" y="47"/>
                  </a:lnTo>
                  <a:lnTo>
                    <a:pt x="0" y="37"/>
                  </a:lnTo>
                  <a:lnTo>
                    <a:pt x="0" y="27"/>
                  </a:lnTo>
                  <a:lnTo>
                    <a:pt x="0" y="17"/>
                  </a:lnTo>
                  <a:lnTo>
                    <a:pt x="7" y="10"/>
                  </a:lnTo>
                  <a:lnTo>
                    <a:pt x="12" y="5"/>
                  </a:lnTo>
                  <a:lnTo>
                    <a:pt x="20" y="0"/>
                  </a:lnTo>
                  <a:lnTo>
                    <a:pt x="29" y="0"/>
                  </a:lnTo>
                  <a:lnTo>
                    <a:pt x="37" y="0"/>
                  </a:lnTo>
                  <a:lnTo>
                    <a:pt x="44" y="3"/>
                  </a:lnTo>
                  <a:lnTo>
                    <a:pt x="47" y="5"/>
                  </a:lnTo>
                  <a:lnTo>
                    <a:pt x="49" y="5"/>
                  </a:lnTo>
                  <a:lnTo>
                    <a:pt x="51" y="3"/>
                  </a:lnTo>
                  <a:lnTo>
                    <a:pt x="54" y="0"/>
                  </a:lnTo>
                  <a:lnTo>
                    <a:pt x="59" y="0"/>
                  </a:lnTo>
                  <a:close/>
                </a:path>
              </a:pathLst>
            </a:custGeom>
            <a:solidFill>
              <a:srgbClr val="000000"/>
            </a:solidFill>
            <a:ln w="0">
              <a:solidFill>
                <a:schemeClr val="accent2"/>
              </a:solidFill>
              <a:round/>
              <a:headEnd/>
              <a:tailEnd/>
            </a:ln>
          </p:spPr>
          <p:txBody>
            <a:bodyPr/>
            <a:lstStyle/>
            <a:p>
              <a:endParaRPr lang="en-CA"/>
            </a:p>
          </p:txBody>
        </p:sp>
        <p:sp>
          <p:nvSpPr>
            <p:cNvPr id="5378" name="Freeform 120"/>
            <p:cNvSpPr>
              <a:spLocks noEditPoints="1"/>
            </p:cNvSpPr>
            <p:nvPr/>
          </p:nvSpPr>
          <p:spPr bwMode="auto">
            <a:xfrm>
              <a:off x="5495" y="2212"/>
              <a:ext cx="91" cy="96"/>
            </a:xfrm>
            <a:custGeom>
              <a:avLst/>
              <a:gdLst>
                <a:gd name="T0" fmla="*/ 39 w 91"/>
                <a:gd name="T1" fmla="*/ 91 h 96"/>
                <a:gd name="T2" fmla="*/ 20 w 91"/>
                <a:gd name="T3" fmla="*/ 96 h 96"/>
                <a:gd name="T4" fmla="*/ 5 w 91"/>
                <a:gd name="T5" fmla="*/ 91 h 96"/>
                <a:gd name="T6" fmla="*/ 0 w 91"/>
                <a:gd name="T7" fmla="*/ 79 h 96"/>
                <a:gd name="T8" fmla="*/ 5 w 91"/>
                <a:gd name="T9" fmla="*/ 64 h 96"/>
                <a:gd name="T10" fmla="*/ 24 w 91"/>
                <a:gd name="T11" fmla="*/ 49 h 96"/>
                <a:gd name="T12" fmla="*/ 51 w 91"/>
                <a:gd name="T13" fmla="*/ 27 h 96"/>
                <a:gd name="T14" fmla="*/ 49 w 91"/>
                <a:gd name="T15" fmla="*/ 12 h 96"/>
                <a:gd name="T16" fmla="*/ 44 w 91"/>
                <a:gd name="T17" fmla="*/ 7 h 96"/>
                <a:gd name="T18" fmla="*/ 37 w 91"/>
                <a:gd name="T19" fmla="*/ 7 h 96"/>
                <a:gd name="T20" fmla="*/ 27 w 91"/>
                <a:gd name="T21" fmla="*/ 10 h 96"/>
                <a:gd name="T22" fmla="*/ 24 w 91"/>
                <a:gd name="T23" fmla="*/ 15 h 96"/>
                <a:gd name="T24" fmla="*/ 27 w 91"/>
                <a:gd name="T25" fmla="*/ 20 h 96"/>
                <a:gd name="T26" fmla="*/ 29 w 91"/>
                <a:gd name="T27" fmla="*/ 27 h 96"/>
                <a:gd name="T28" fmla="*/ 27 w 91"/>
                <a:gd name="T29" fmla="*/ 34 h 96"/>
                <a:gd name="T30" fmla="*/ 17 w 91"/>
                <a:gd name="T31" fmla="*/ 39 h 96"/>
                <a:gd name="T32" fmla="*/ 5 w 91"/>
                <a:gd name="T33" fmla="*/ 34 h 96"/>
                <a:gd name="T34" fmla="*/ 2 w 91"/>
                <a:gd name="T35" fmla="*/ 27 h 96"/>
                <a:gd name="T36" fmla="*/ 7 w 91"/>
                <a:gd name="T37" fmla="*/ 12 h 96"/>
                <a:gd name="T38" fmla="*/ 24 w 91"/>
                <a:gd name="T39" fmla="*/ 3 h 96"/>
                <a:gd name="T40" fmla="*/ 46 w 91"/>
                <a:gd name="T41" fmla="*/ 0 h 96"/>
                <a:gd name="T42" fmla="*/ 61 w 91"/>
                <a:gd name="T43" fmla="*/ 3 h 96"/>
                <a:gd name="T44" fmla="*/ 73 w 91"/>
                <a:gd name="T45" fmla="*/ 12 h 96"/>
                <a:gd name="T46" fmla="*/ 78 w 91"/>
                <a:gd name="T47" fmla="*/ 22 h 96"/>
                <a:gd name="T48" fmla="*/ 78 w 91"/>
                <a:gd name="T49" fmla="*/ 37 h 96"/>
                <a:gd name="T50" fmla="*/ 78 w 91"/>
                <a:gd name="T51" fmla="*/ 79 h 96"/>
                <a:gd name="T52" fmla="*/ 81 w 91"/>
                <a:gd name="T53" fmla="*/ 81 h 96"/>
                <a:gd name="T54" fmla="*/ 83 w 91"/>
                <a:gd name="T55" fmla="*/ 83 h 96"/>
                <a:gd name="T56" fmla="*/ 86 w 91"/>
                <a:gd name="T57" fmla="*/ 83 h 96"/>
                <a:gd name="T58" fmla="*/ 91 w 91"/>
                <a:gd name="T59" fmla="*/ 83 h 96"/>
                <a:gd name="T60" fmla="*/ 81 w 91"/>
                <a:gd name="T61" fmla="*/ 93 h 96"/>
                <a:gd name="T62" fmla="*/ 69 w 91"/>
                <a:gd name="T63" fmla="*/ 96 h 96"/>
                <a:gd name="T64" fmla="*/ 56 w 91"/>
                <a:gd name="T65" fmla="*/ 93 h 96"/>
                <a:gd name="T66" fmla="*/ 51 w 91"/>
                <a:gd name="T67" fmla="*/ 81 h 96"/>
                <a:gd name="T68" fmla="*/ 51 w 91"/>
                <a:gd name="T69" fmla="*/ 42 h 96"/>
                <a:gd name="T70" fmla="*/ 32 w 91"/>
                <a:gd name="T71" fmla="*/ 59 h 96"/>
                <a:gd name="T72" fmla="*/ 27 w 91"/>
                <a:gd name="T73" fmla="*/ 69 h 96"/>
                <a:gd name="T74" fmla="*/ 32 w 91"/>
                <a:gd name="T75" fmla="*/ 76 h 96"/>
                <a:gd name="T76" fmla="*/ 39 w 91"/>
                <a:gd name="T77" fmla="*/ 79 h 96"/>
                <a:gd name="T78" fmla="*/ 51 w 91"/>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96"/>
                <a:gd name="T122" fmla="*/ 91 w 91"/>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96">
                  <a:moveTo>
                    <a:pt x="51" y="81"/>
                  </a:moveTo>
                  <a:lnTo>
                    <a:pt x="39" y="91"/>
                  </a:lnTo>
                  <a:lnTo>
                    <a:pt x="29" y="96"/>
                  </a:lnTo>
                  <a:lnTo>
                    <a:pt x="20" y="96"/>
                  </a:lnTo>
                  <a:lnTo>
                    <a:pt x="12" y="96"/>
                  </a:lnTo>
                  <a:lnTo>
                    <a:pt x="5" y="91"/>
                  </a:lnTo>
                  <a:lnTo>
                    <a:pt x="0" y="86"/>
                  </a:lnTo>
                  <a:lnTo>
                    <a:pt x="0" y="79"/>
                  </a:lnTo>
                  <a:lnTo>
                    <a:pt x="0" y="71"/>
                  </a:lnTo>
                  <a:lnTo>
                    <a:pt x="5" y="64"/>
                  </a:lnTo>
                  <a:lnTo>
                    <a:pt x="10" y="59"/>
                  </a:lnTo>
                  <a:lnTo>
                    <a:pt x="24" y="49"/>
                  </a:lnTo>
                  <a:lnTo>
                    <a:pt x="51" y="37"/>
                  </a:lnTo>
                  <a:lnTo>
                    <a:pt x="51" y="27"/>
                  </a:lnTo>
                  <a:lnTo>
                    <a:pt x="51" y="17"/>
                  </a:lnTo>
                  <a:lnTo>
                    <a:pt x="49" y="12"/>
                  </a:lnTo>
                  <a:lnTo>
                    <a:pt x="49" y="10"/>
                  </a:lnTo>
                  <a:lnTo>
                    <a:pt x="44" y="7"/>
                  </a:lnTo>
                  <a:lnTo>
                    <a:pt x="42" y="7"/>
                  </a:lnTo>
                  <a:lnTo>
                    <a:pt x="37" y="7"/>
                  </a:lnTo>
                  <a:lnTo>
                    <a:pt x="32" y="7"/>
                  </a:lnTo>
                  <a:lnTo>
                    <a:pt x="27" y="10"/>
                  </a:lnTo>
                  <a:lnTo>
                    <a:pt x="24" y="12"/>
                  </a:lnTo>
                  <a:lnTo>
                    <a:pt x="24" y="15"/>
                  </a:lnTo>
                  <a:lnTo>
                    <a:pt x="27" y="20"/>
                  </a:lnTo>
                  <a:lnTo>
                    <a:pt x="29" y="22"/>
                  </a:lnTo>
                  <a:lnTo>
                    <a:pt x="29" y="27"/>
                  </a:lnTo>
                  <a:lnTo>
                    <a:pt x="29" y="32"/>
                  </a:lnTo>
                  <a:lnTo>
                    <a:pt x="27" y="34"/>
                  </a:lnTo>
                  <a:lnTo>
                    <a:pt x="22" y="37"/>
                  </a:lnTo>
                  <a:lnTo>
                    <a:pt x="17" y="39"/>
                  </a:lnTo>
                  <a:lnTo>
                    <a:pt x="10" y="37"/>
                  </a:lnTo>
                  <a:lnTo>
                    <a:pt x="5" y="34"/>
                  </a:lnTo>
                  <a:lnTo>
                    <a:pt x="2" y="32"/>
                  </a:lnTo>
                  <a:lnTo>
                    <a:pt x="2" y="27"/>
                  </a:lnTo>
                  <a:lnTo>
                    <a:pt x="2" y="20"/>
                  </a:lnTo>
                  <a:lnTo>
                    <a:pt x="7" y="12"/>
                  </a:lnTo>
                  <a:lnTo>
                    <a:pt x="15" y="7"/>
                  </a:lnTo>
                  <a:lnTo>
                    <a:pt x="24" y="3"/>
                  </a:lnTo>
                  <a:lnTo>
                    <a:pt x="34" y="0"/>
                  </a:lnTo>
                  <a:lnTo>
                    <a:pt x="46" y="0"/>
                  </a:lnTo>
                  <a:lnTo>
                    <a:pt x="54" y="0"/>
                  </a:lnTo>
                  <a:lnTo>
                    <a:pt x="61" y="3"/>
                  </a:lnTo>
                  <a:lnTo>
                    <a:pt x="66" y="5"/>
                  </a:lnTo>
                  <a:lnTo>
                    <a:pt x="73" y="12"/>
                  </a:lnTo>
                  <a:lnTo>
                    <a:pt x="78" y="17"/>
                  </a:lnTo>
                  <a:lnTo>
                    <a:pt x="78" y="22"/>
                  </a:lnTo>
                  <a:lnTo>
                    <a:pt x="78" y="27"/>
                  </a:lnTo>
                  <a:lnTo>
                    <a:pt x="78" y="37"/>
                  </a:lnTo>
                  <a:lnTo>
                    <a:pt x="78" y="74"/>
                  </a:lnTo>
                  <a:lnTo>
                    <a:pt x="78" y="79"/>
                  </a:lnTo>
                  <a:lnTo>
                    <a:pt x="78" y="81"/>
                  </a:lnTo>
                  <a:lnTo>
                    <a:pt x="81" y="81"/>
                  </a:lnTo>
                  <a:lnTo>
                    <a:pt x="81" y="83"/>
                  </a:lnTo>
                  <a:lnTo>
                    <a:pt x="83" y="83"/>
                  </a:lnTo>
                  <a:lnTo>
                    <a:pt x="86" y="83"/>
                  </a:lnTo>
                  <a:lnTo>
                    <a:pt x="88" y="81"/>
                  </a:lnTo>
                  <a:lnTo>
                    <a:pt x="91" y="83"/>
                  </a:lnTo>
                  <a:lnTo>
                    <a:pt x="86" y="88"/>
                  </a:lnTo>
                  <a:lnTo>
                    <a:pt x="81" y="93"/>
                  </a:lnTo>
                  <a:lnTo>
                    <a:pt x="76" y="96"/>
                  </a:lnTo>
                  <a:lnTo>
                    <a:pt x="69" y="96"/>
                  </a:lnTo>
                  <a:lnTo>
                    <a:pt x="61" y="96"/>
                  </a:lnTo>
                  <a:lnTo>
                    <a:pt x="56" y="93"/>
                  </a:lnTo>
                  <a:lnTo>
                    <a:pt x="54" y="88"/>
                  </a:lnTo>
                  <a:lnTo>
                    <a:pt x="51" y="81"/>
                  </a:lnTo>
                  <a:close/>
                  <a:moveTo>
                    <a:pt x="51" y="76"/>
                  </a:moveTo>
                  <a:lnTo>
                    <a:pt x="51" y="42"/>
                  </a:lnTo>
                  <a:lnTo>
                    <a:pt x="39" y="49"/>
                  </a:lnTo>
                  <a:lnTo>
                    <a:pt x="32" y="59"/>
                  </a:lnTo>
                  <a:lnTo>
                    <a:pt x="29" y="64"/>
                  </a:lnTo>
                  <a:lnTo>
                    <a:pt x="27" y="69"/>
                  </a:lnTo>
                  <a:lnTo>
                    <a:pt x="29" y="74"/>
                  </a:lnTo>
                  <a:lnTo>
                    <a:pt x="32" y="76"/>
                  </a:lnTo>
                  <a:lnTo>
                    <a:pt x="34" y="79"/>
                  </a:lnTo>
                  <a:lnTo>
                    <a:pt x="39" y="79"/>
                  </a:lnTo>
                  <a:lnTo>
                    <a:pt x="44" y="79"/>
                  </a:lnTo>
                  <a:lnTo>
                    <a:pt x="51" y="76"/>
                  </a:lnTo>
                  <a:close/>
                </a:path>
              </a:pathLst>
            </a:custGeom>
            <a:solidFill>
              <a:srgbClr val="000000"/>
            </a:solidFill>
            <a:ln w="0">
              <a:solidFill>
                <a:schemeClr val="accent2"/>
              </a:solidFill>
              <a:round/>
              <a:headEnd/>
              <a:tailEnd/>
            </a:ln>
          </p:spPr>
          <p:txBody>
            <a:bodyPr/>
            <a:lstStyle/>
            <a:p>
              <a:endParaRPr lang="en-CA"/>
            </a:p>
          </p:txBody>
        </p:sp>
        <p:sp>
          <p:nvSpPr>
            <p:cNvPr id="5379" name="Freeform 121"/>
            <p:cNvSpPr>
              <a:spLocks/>
            </p:cNvSpPr>
            <p:nvPr/>
          </p:nvSpPr>
          <p:spPr bwMode="auto">
            <a:xfrm>
              <a:off x="5595" y="2180"/>
              <a:ext cx="62" cy="128"/>
            </a:xfrm>
            <a:custGeom>
              <a:avLst/>
              <a:gdLst>
                <a:gd name="T0" fmla="*/ 42 w 62"/>
                <a:gd name="T1" fmla="*/ 0 h 128"/>
                <a:gd name="T2" fmla="*/ 42 w 62"/>
                <a:gd name="T3" fmla="*/ 35 h 128"/>
                <a:gd name="T4" fmla="*/ 62 w 62"/>
                <a:gd name="T5" fmla="*/ 35 h 128"/>
                <a:gd name="T6" fmla="*/ 62 w 62"/>
                <a:gd name="T7" fmla="*/ 44 h 128"/>
                <a:gd name="T8" fmla="*/ 42 w 62"/>
                <a:gd name="T9" fmla="*/ 44 h 128"/>
                <a:gd name="T10" fmla="*/ 42 w 62"/>
                <a:gd name="T11" fmla="*/ 101 h 128"/>
                <a:gd name="T12" fmla="*/ 42 w 62"/>
                <a:gd name="T13" fmla="*/ 108 h 128"/>
                <a:gd name="T14" fmla="*/ 42 w 62"/>
                <a:gd name="T15" fmla="*/ 111 h 128"/>
                <a:gd name="T16" fmla="*/ 42 w 62"/>
                <a:gd name="T17" fmla="*/ 113 h 128"/>
                <a:gd name="T18" fmla="*/ 44 w 62"/>
                <a:gd name="T19" fmla="*/ 115 h 128"/>
                <a:gd name="T20" fmla="*/ 44 w 62"/>
                <a:gd name="T21" fmla="*/ 115 h 128"/>
                <a:gd name="T22" fmla="*/ 47 w 62"/>
                <a:gd name="T23" fmla="*/ 115 h 128"/>
                <a:gd name="T24" fmla="*/ 52 w 62"/>
                <a:gd name="T25" fmla="*/ 113 h 128"/>
                <a:gd name="T26" fmla="*/ 57 w 62"/>
                <a:gd name="T27" fmla="*/ 108 h 128"/>
                <a:gd name="T28" fmla="*/ 59 w 62"/>
                <a:gd name="T29" fmla="*/ 111 h 128"/>
                <a:gd name="T30" fmla="*/ 57 w 62"/>
                <a:gd name="T31" fmla="*/ 118 h 128"/>
                <a:gd name="T32" fmla="*/ 49 w 62"/>
                <a:gd name="T33" fmla="*/ 123 h 128"/>
                <a:gd name="T34" fmla="*/ 44 w 62"/>
                <a:gd name="T35" fmla="*/ 128 h 128"/>
                <a:gd name="T36" fmla="*/ 35 w 62"/>
                <a:gd name="T37" fmla="*/ 128 h 128"/>
                <a:gd name="T38" fmla="*/ 27 w 62"/>
                <a:gd name="T39" fmla="*/ 128 h 128"/>
                <a:gd name="T40" fmla="*/ 22 w 62"/>
                <a:gd name="T41" fmla="*/ 123 h 128"/>
                <a:gd name="T42" fmla="*/ 18 w 62"/>
                <a:gd name="T43" fmla="*/ 118 h 128"/>
                <a:gd name="T44" fmla="*/ 15 w 62"/>
                <a:gd name="T45" fmla="*/ 113 h 128"/>
                <a:gd name="T46" fmla="*/ 13 w 62"/>
                <a:gd name="T47" fmla="*/ 111 h 128"/>
                <a:gd name="T48" fmla="*/ 13 w 62"/>
                <a:gd name="T49" fmla="*/ 103 h 128"/>
                <a:gd name="T50" fmla="*/ 13 w 62"/>
                <a:gd name="T51" fmla="*/ 96 h 128"/>
                <a:gd name="T52" fmla="*/ 13 w 62"/>
                <a:gd name="T53" fmla="*/ 44 h 128"/>
                <a:gd name="T54" fmla="*/ 0 w 62"/>
                <a:gd name="T55" fmla="*/ 44 h 128"/>
                <a:gd name="T56" fmla="*/ 0 w 62"/>
                <a:gd name="T57" fmla="*/ 42 h 128"/>
                <a:gd name="T58" fmla="*/ 13 w 62"/>
                <a:gd name="T59" fmla="*/ 32 h 128"/>
                <a:gd name="T60" fmla="*/ 22 w 62"/>
                <a:gd name="T61" fmla="*/ 22 h 128"/>
                <a:gd name="T62" fmla="*/ 30 w 62"/>
                <a:gd name="T63" fmla="*/ 13 h 128"/>
                <a:gd name="T64" fmla="*/ 37 w 62"/>
                <a:gd name="T65" fmla="*/ 0 h 128"/>
                <a:gd name="T66" fmla="*/ 42 w 62"/>
                <a:gd name="T67" fmla="*/ 0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128"/>
                <a:gd name="T104" fmla="*/ 62 w 62"/>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128">
                  <a:moveTo>
                    <a:pt x="42" y="0"/>
                  </a:moveTo>
                  <a:lnTo>
                    <a:pt x="42" y="35"/>
                  </a:lnTo>
                  <a:lnTo>
                    <a:pt x="62" y="35"/>
                  </a:lnTo>
                  <a:lnTo>
                    <a:pt x="62" y="44"/>
                  </a:lnTo>
                  <a:lnTo>
                    <a:pt x="42" y="44"/>
                  </a:lnTo>
                  <a:lnTo>
                    <a:pt x="42" y="101"/>
                  </a:lnTo>
                  <a:lnTo>
                    <a:pt x="42" y="108"/>
                  </a:lnTo>
                  <a:lnTo>
                    <a:pt x="42" y="111"/>
                  </a:lnTo>
                  <a:lnTo>
                    <a:pt x="42" y="113"/>
                  </a:lnTo>
                  <a:lnTo>
                    <a:pt x="44" y="115"/>
                  </a:lnTo>
                  <a:lnTo>
                    <a:pt x="47" y="115"/>
                  </a:lnTo>
                  <a:lnTo>
                    <a:pt x="52" y="113"/>
                  </a:lnTo>
                  <a:lnTo>
                    <a:pt x="57" y="108"/>
                  </a:lnTo>
                  <a:lnTo>
                    <a:pt x="59" y="111"/>
                  </a:lnTo>
                  <a:lnTo>
                    <a:pt x="57" y="118"/>
                  </a:lnTo>
                  <a:lnTo>
                    <a:pt x="49" y="123"/>
                  </a:lnTo>
                  <a:lnTo>
                    <a:pt x="44" y="128"/>
                  </a:lnTo>
                  <a:lnTo>
                    <a:pt x="35" y="128"/>
                  </a:lnTo>
                  <a:lnTo>
                    <a:pt x="27" y="128"/>
                  </a:lnTo>
                  <a:lnTo>
                    <a:pt x="22" y="123"/>
                  </a:lnTo>
                  <a:lnTo>
                    <a:pt x="18" y="118"/>
                  </a:lnTo>
                  <a:lnTo>
                    <a:pt x="15" y="113"/>
                  </a:lnTo>
                  <a:lnTo>
                    <a:pt x="13" y="111"/>
                  </a:lnTo>
                  <a:lnTo>
                    <a:pt x="13" y="103"/>
                  </a:lnTo>
                  <a:lnTo>
                    <a:pt x="13" y="96"/>
                  </a:lnTo>
                  <a:lnTo>
                    <a:pt x="13" y="44"/>
                  </a:lnTo>
                  <a:lnTo>
                    <a:pt x="0" y="44"/>
                  </a:lnTo>
                  <a:lnTo>
                    <a:pt x="0" y="42"/>
                  </a:lnTo>
                  <a:lnTo>
                    <a:pt x="13" y="32"/>
                  </a:lnTo>
                  <a:lnTo>
                    <a:pt x="22" y="22"/>
                  </a:lnTo>
                  <a:lnTo>
                    <a:pt x="30" y="13"/>
                  </a:lnTo>
                  <a:lnTo>
                    <a:pt x="37" y="0"/>
                  </a:lnTo>
                  <a:lnTo>
                    <a:pt x="42" y="0"/>
                  </a:lnTo>
                  <a:close/>
                </a:path>
              </a:pathLst>
            </a:custGeom>
            <a:solidFill>
              <a:srgbClr val="000000"/>
            </a:solidFill>
            <a:ln w="0">
              <a:solidFill>
                <a:schemeClr val="accent2"/>
              </a:solidFill>
              <a:round/>
              <a:headEnd/>
              <a:tailEnd/>
            </a:ln>
          </p:spPr>
          <p:txBody>
            <a:bodyPr/>
            <a:lstStyle/>
            <a:p>
              <a:endParaRPr lang="en-CA"/>
            </a:p>
          </p:txBody>
        </p:sp>
        <p:sp>
          <p:nvSpPr>
            <p:cNvPr id="5380" name="Freeform 122"/>
            <p:cNvSpPr>
              <a:spLocks noEditPoints="1"/>
            </p:cNvSpPr>
            <p:nvPr/>
          </p:nvSpPr>
          <p:spPr bwMode="auto">
            <a:xfrm>
              <a:off x="4975" y="2418"/>
              <a:ext cx="91" cy="96"/>
            </a:xfrm>
            <a:custGeom>
              <a:avLst/>
              <a:gdLst>
                <a:gd name="T0" fmla="*/ 44 w 91"/>
                <a:gd name="T1" fmla="*/ 0 h 96"/>
                <a:gd name="T2" fmla="*/ 57 w 91"/>
                <a:gd name="T3" fmla="*/ 3 h 96"/>
                <a:gd name="T4" fmla="*/ 69 w 91"/>
                <a:gd name="T5" fmla="*/ 5 h 96"/>
                <a:gd name="T6" fmla="*/ 76 w 91"/>
                <a:gd name="T7" fmla="*/ 10 h 96"/>
                <a:gd name="T8" fmla="*/ 81 w 91"/>
                <a:gd name="T9" fmla="*/ 17 h 96"/>
                <a:gd name="T10" fmla="*/ 86 w 91"/>
                <a:gd name="T11" fmla="*/ 25 h 96"/>
                <a:gd name="T12" fmla="*/ 89 w 91"/>
                <a:gd name="T13" fmla="*/ 34 h 96"/>
                <a:gd name="T14" fmla="*/ 91 w 91"/>
                <a:gd name="T15" fmla="*/ 49 h 96"/>
                <a:gd name="T16" fmla="*/ 89 w 91"/>
                <a:gd name="T17" fmla="*/ 61 h 96"/>
                <a:gd name="T18" fmla="*/ 86 w 91"/>
                <a:gd name="T19" fmla="*/ 71 h 96"/>
                <a:gd name="T20" fmla="*/ 81 w 91"/>
                <a:gd name="T21" fmla="*/ 81 h 96"/>
                <a:gd name="T22" fmla="*/ 74 w 91"/>
                <a:gd name="T23" fmla="*/ 88 h 96"/>
                <a:gd name="T24" fmla="*/ 67 w 91"/>
                <a:gd name="T25" fmla="*/ 93 h 96"/>
                <a:gd name="T26" fmla="*/ 57 w 91"/>
                <a:gd name="T27" fmla="*/ 96 h 96"/>
                <a:gd name="T28" fmla="*/ 47 w 91"/>
                <a:gd name="T29" fmla="*/ 96 h 96"/>
                <a:gd name="T30" fmla="*/ 35 w 91"/>
                <a:gd name="T31" fmla="*/ 96 h 96"/>
                <a:gd name="T32" fmla="*/ 27 w 91"/>
                <a:gd name="T33" fmla="*/ 93 h 96"/>
                <a:gd name="T34" fmla="*/ 20 w 91"/>
                <a:gd name="T35" fmla="*/ 88 h 96"/>
                <a:gd name="T36" fmla="*/ 13 w 91"/>
                <a:gd name="T37" fmla="*/ 81 h 96"/>
                <a:gd name="T38" fmla="*/ 5 w 91"/>
                <a:gd name="T39" fmla="*/ 71 h 96"/>
                <a:gd name="T40" fmla="*/ 3 w 91"/>
                <a:gd name="T41" fmla="*/ 61 h 96"/>
                <a:gd name="T42" fmla="*/ 0 w 91"/>
                <a:gd name="T43" fmla="*/ 49 h 96"/>
                <a:gd name="T44" fmla="*/ 3 w 91"/>
                <a:gd name="T45" fmla="*/ 37 h 96"/>
                <a:gd name="T46" fmla="*/ 5 w 91"/>
                <a:gd name="T47" fmla="*/ 25 h 96"/>
                <a:gd name="T48" fmla="*/ 13 w 91"/>
                <a:gd name="T49" fmla="*/ 15 h 96"/>
                <a:gd name="T50" fmla="*/ 20 w 91"/>
                <a:gd name="T51" fmla="*/ 7 h 96"/>
                <a:gd name="T52" fmla="*/ 27 w 91"/>
                <a:gd name="T53" fmla="*/ 3 h 96"/>
                <a:gd name="T54" fmla="*/ 35 w 91"/>
                <a:gd name="T55" fmla="*/ 0 h 96"/>
                <a:gd name="T56" fmla="*/ 44 w 91"/>
                <a:gd name="T57" fmla="*/ 0 h 96"/>
                <a:gd name="T58" fmla="*/ 47 w 91"/>
                <a:gd name="T59" fmla="*/ 7 h 96"/>
                <a:gd name="T60" fmla="*/ 40 w 91"/>
                <a:gd name="T61" fmla="*/ 7 h 96"/>
                <a:gd name="T62" fmla="*/ 35 w 91"/>
                <a:gd name="T63" fmla="*/ 10 h 96"/>
                <a:gd name="T64" fmla="*/ 32 w 91"/>
                <a:gd name="T65" fmla="*/ 15 h 96"/>
                <a:gd name="T66" fmla="*/ 32 w 91"/>
                <a:gd name="T67" fmla="*/ 20 h 96"/>
                <a:gd name="T68" fmla="*/ 30 w 91"/>
                <a:gd name="T69" fmla="*/ 25 h 96"/>
                <a:gd name="T70" fmla="*/ 30 w 91"/>
                <a:gd name="T71" fmla="*/ 34 h 96"/>
                <a:gd name="T72" fmla="*/ 30 w 91"/>
                <a:gd name="T73" fmla="*/ 44 h 96"/>
                <a:gd name="T74" fmla="*/ 30 w 91"/>
                <a:gd name="T75" fmla="*/ 56 h 96"/>
                <a:gd name="T76" fmla="*/ 30 w 91"/>
                <a:gd name="T77" fmla="*/ 66 h 96"/>
                <a:gd name="T78" fmla="*/ 30 w 91"/>
                <a:gd name="T79" fmla="*/ 76 h 96"/>
                <a:gd name="T80" fmla="*/ 32 w 91"/>
                <a:gd name="T81" fmla="*/ 81 h 96"/>
                <a:gd name="T82" fmla="*/ 35 w 91"/>
                <a:gd name="T83" fmla="*/ 86 h 96"/>
                <a:gd name="T84" fmla="*/ 40 w 91"/>
                <a:gd name="T85" fmla="*/ 88 h 96"/>
                <a:gd name="T86" fmla="*/ 44 w 91"/>
                <a:gd name="T87" fmla="*/ 91 h 96"/>
                <a:gd name="T88" fmla="*/ 49 w 91"/>
                <a:gd name="T89" fmla="*/ 88 h 96"/>
                <a:gd name="T90" fmla="*/ 54 w 91"/>
                <a:gd name="T91" fmla="*/ 88 h 96"/>
                <a:gd name="T92" fmla="*/ 59 w 91"/>
                <a:gd name="T93" fmla="*/ 83 h 96"/>
                <a:gd name="T94" fmla="*/ 62 w 91"/>
                <a:gd name="T95" fmla="*/ 79 h 96"/>
                <a:gd name="T96" fmla="*/ 62 w 91"/>
                <a:gd name="T97" fmla="*/ 71 h 96"/>
                <a:gd name="T98" fmla="*/ 62 w 91"/>
                <a:gd name="T99" fmla="*/ 56 h 96"/>
                <a:gd name="T100" fmla="*/ 64 w 91"/>
                <a:gd name="T101" fmla="*/ 42 h 96"/>
                <a:gd name="T102" fmla="*/ 62 w 91"/>
                <a:gd name="T103" fmla="*/ 29 h 96"/>
                <a:gd name="T104" fmla="*/ 62 w 91"/>
                <a:gd name="T105" fmla="*/ 22 h 96"/>
                <a:gd name="T106" fmla="*/ 62 w 91"/>
                <a:gd name="T107" fmla="*/ 17 h 96"/>
                <a:gd name="T108" fmla="*/ 57 w 91"/>
                <a:gd name="T109" fmla="*/ 12 h 96"/>
                <a:gd name="T110" fmla="*/ 54 w 91"/>
                <a:gd name="T111" fmla="*/ 7 h 96"/>
                <a:gd name="T112" fmla="*/ 49 w 91"/>
                <a:gd name="T113" fmla="*/ 7 h 96"/>
                <a:gd name="T114" fmla="*/ 47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4" y="0"/>
                  </a:moveTo>
                  <a:lnTo>
                    <a:pt x="57" y="3"/>
                  </a:lnTo>
                  <a:lnTo>
                    <a:pt x="69" y="5"/>
                  </a:lnTo>
                  <a:lnTo>
                    <a:pt x="76" y="10"/>
                  </a:lnTo>
                  <a:lnTo>
                    <a:pt x="81" y="17"/>
                  </a:lnTo>
                  <a:lnTo>
                    <a:pt x="86" y="25"/>
                  </a:lnTo>
                  <a:lnTo>
                    <a:pt x="89" y="34"/>
                  </a:lnTo>
                  <a:lnTo>
                    <a:pt x="91" y="49"/>
                  </a:lnTo>
                  <a:lnTo>
                    <a:pt x="89" y="61"/>
                  </a:lnTo>
                  <a:lnTo>
                    <a:pt x="86" y="71"/>
                  </a:lnTo>
                  <a:lnTo>
                    <a:pt x="81" y="81"/>
                  </a:lnTo>
                  <a:lnTo>
                    <a:pt x="74" y="88"/>
                  </a:lnTo>
                  <a:lnTo>
                    <a:pt x="67" y="93"/>
                  </a:lnTo>
                  <a:lnTo>
                    <a:pt x="57" y="96"/>
                  </a:lnTo>
                  <a:lnTo>
                    <a:pt x="47" y="96"/>
                  </a:lnTo>
                  <a:lnTo>
                    <a:pt x="35" y="96"/>
                  </a:lnTo>
                  <a:lnTo>
                    <a:pt x="27" y="93"/>
                  </a:lnTo>
                  <a:lnTo>
                    <a:pt x="20" y="88"/>
                  </a:lnTo>
                  <a:lnTo>
                    <a:pt x="13" y="81"/>
                  </a:lnTo>
                  <a:lnTo>
                    <a:pt x="5" y="71"/>
                  </a:lnTo>
                  <a:lnTo>
                    <a:pt x="3" y="61"/>
                  </a:lnTo>
                  <a:lnTo>
                    <a:pt x="0" y="49"/>
                  </a:lnTo>
                  <a:lnTo>
                    <a:pt x="3" y="37"/>
                  </a:lnTo>
                  <a:lnTo>
                    <a:pt x="5" y="25"/>
                  </a:lnTo>
                  <a:lnTo>
                    <a:pt x="13" y="15"/>
                  </a:lnTo>
                  <a:lnTo>
                    <a:pt x="20" y="7"/>
                  </a:lnTo>
                  <a:lnTo>
                    <a:pt x="27" y="3"/>
                  </a:lnTo>
                  <a:lnTo>
                    <a:pt x="35" y="0"/>
                  </a:lnTo>
                  <a:lnTo>
                    <a:pt x="44" y="0"/>
                  </a:lnTo>
                  <a:close/>
                  <a:moveTo>
                    <a:pt x="47" y="7"/>
                  </a:moveTo>
                  <a:lnTo>
                    <a:pt x="40" y="7"/>
                  </a:lnTo>
                  <a:lnTo>
                    <a:pt x="35" y="10"/>
                  </a:lnTo>
                  <a:lnTo>
                    <a:pt x="32" y="15"/>
                  </a:lnTo>
                  <a:lnTo>
                    <a:pt x="32" y="20"/>
                  </a:lnTo>
                  <a:lnTo>
                    <a:pt x="30" y="25"/>
                  </a:lnTo>
                  <a:lnTo>
                    <a:pt x="30" y="34"/>
                  </a:lnTo>
                  <a:lnTo>
                    <a:pt x="30" y="44"/>
                  </a:lnTo>
                  <a:lnTo>
                    <a:pt x="30" y="56"/>
                  </a:lnTo>
                  <a:lnTo>
                    <a:pt x="30" y="66"/>
                  </a:lnTo>
                  <a:lnTo>
                    <a:pt x="30" y="76"/>
                  </a:lnTo>
                  <a:lnTo>
                    <a:pt x="32" y="81"/>
                  </a:lnTo>
                  <a:lnTo>
                    <a:pt x="35" y="86"/>
                  </a:lnTo>
                  <a:lnTo>
                    <a:pt x="40" y="88"/>
                  </a:lnTo>
                  <a:lnTo>
                    <a:pt x="44" y="91"/>
                  </a:lnTo>
                  <a:lnTo>
                    <a:pt x="49" y="88"/>
                  </a:lnTo>
                  <a:lnTo>
                    <a:pt x="54" y="88"/>
                  </a:lnTo>
                  <a:lnTo>
                    <a:pt x="59" y="83"/>
                  </a:lnTo>
                  <a:lnTo>
                    <a:pt x="62" y="79"/>
                  </a:lnTo>
                  <a:lnTo>
                    <a:pt x="62" y="71"/>
                  </a:lnTo>
                  <a:lnTo>
                    <a:pt x="62" y="56"/>
                  </a:lnTo>
                  <a:lnTo>
                    <a:pt x="64" y="42"/>
                  </a:lnTo>
                  <a:lnTo>
                    <a:pt x="62" y="29"/>
                  </a:lnTo>
                  <a:lnTo>
                    <a:pt x="62" y="22"/>
                  </a:lnTo>
                  <a:lnTo>
                    <a:pt x="62" y="17"/>
                  </a:lnTo>
                  <a:lnTo>
                    <a:pt x="57" y="12"/>
                  </a:lnTo>
                  <a:lnTo>
                    <a:pt x="54" y="7"/>
                  </a:lnTo>
                  <a:lnTo>
                    <a:pt x="49" y="7"/>
                  </a:lnTo>
                  <a:lnTo>
                    <a:pt x="47" y="7"/>
                  </a:lnTo>
                  <a:close/>
                </a:path>
              </a:pathLst>
            </a:custGeom>
            <a:solidFill>
              <a:srgbClr val="000000"/>
            </a:solidFill>
            <a:ln w="0">
              <a:solidFill>
                <a:schemeClr val="accent2"/>
              </a:solidFill>
              <a:round/>
              <a:headEnd/>
              <a:tailEnd/>
            </a:ln>
          </p:spPr>
          <p:txBody>
            <a:bodyPr/>
            <a:lstStyle/>
            <a:p>
              <a:endParaRPr lang="en-CA"/>
            </a:p>
          </p:txBody>
        </p:sp>
        <p:sp>
          <p:nvSpPr>
            <p:cNvPr id="5381" name="Freeform 123"/>
            <p:cNvSpPr>
              <a:spLocks/>
            </p:cNvSpPr>
            <p:nvPr/>
          </p:nvSpPr>
          <p:spPr bwMode="auto">
            <a:xfrm>
              <a:off x="5083" y="2418"/>
              <a:ext cx="79" cy="93"/>
            </a:xfrm>
            <a:custGeom>
              <a:avLst/>
              <a:gdLst>
                <a:gd name="T0" fmla="*/ 37 w 79"/>
                <a:gd name="T1" fmla="*/ 3 h 93"/>
                <a:gd name="T2" fmla="*/ 37 w 79"/>
                <a:gd name="T3" fmla="*/ 25 h 93"/>
                <a:gd name="T4" fmla="*/ 42 w 79"/>
                <a:gd name="T5" fmla="*/ 15 h 93"/>
                <a:gd name="T6" fmla="*/ 47 w 79"/>
                <a:gd name="T7" fmla="*/ 7 h 93"/>
                <a:gd name="T8" fmla="*/ 52 w 79"/>
                <a:gd name="T9" fmla="*/ 5 h 93"/>
                <a:gd name="T10" fmla="*/ 59 w 79"/>
                <a:gd name="T11" fmla="*/ 0 h 93"/>
                <a:gd name="T12" fmla="*/ 66 w 79"/>
                <a:gd name="T13" fmla="*/ 0 h 93"/>
                <a:gd name="T14" fmla="*/ 71 w 79"/>
                <a:gd name="T15" fmla="*/ 0 h 93"/>
                <a:gd name="T16" fmla="*/ 76 w 79"/>
                <a:gd name="T17" fmla="*/ 3 h 93"/>
                <a:gd name="T18" fmla="*/ 79 w 79"/>
                <a:gd name="T19" fmla="*/ 7 h 93"/>
                <a:gd name="T20" fmla="*/ 79 w 79"/>
                <a:gd name="T21" fmla="*/ 12 h 93"/>
                <a:gd name="T22" fmla="*/ 79 w 79"/>
                <a:gd name="T23" fmla="*/ 20 h 93"/>
                <a:gd name="T24" fmla="*/ 76 w 79"/>
                <a:gd name="T25" fmla="*/ 25 h 93"/>
                <a:gd name="T26" fmla="*/ 71 w 79"/>
                <a:gd name="T27" fmla="*/ 27 h 93"/>
                <a:gd name="T28" fmla="*/ 66 w 79"/>
                <a:gd name="T29" fmla="*/ 27 h 93"/>
                <a:gd name="T30" fmla="*/ 61 w 79"/>
                <a:gd name="T31" fmla="*/ 27 h 93"/>
                <a:gd name="T32" fmla="*/ 59 w 79"/>
                <a:gd name="T33" fmla="*/ 25 h 93"/>
                <a:gd name="T34" fmla="*/ 54 w 79"/>
                <a:gd name="T35" fmla="*/ 22 h 93"/>
                <a:gd name="T36" fmla="*/ 54 w 79"/>
                <a:gd name="T37" fmla="*/ 20 h 93"/>
                <a:gd name="T38" fmla="*/ 52 w 79"/>
                <a:gd name="T39" fmla="*/ 20 h 93"/>
                <a:gd name="T40" fmla="*/ 52 w 79"/>
                <a:gd name="T41" fmla="*/ 20 h 93"/>
                <a:gd name="T42" fmla="*/ 49 w 79"/>
                <a:gd name="T43" fmla="*/ 20 h 93"/>
                <a:gd name="T44" fmla="*/ 47 w 79"/>
                <a:gd name="T45" fmla="*/ 22 h 93"/>
                <a:gd name="T46" fmla="*/ 42 w 79"/>
                <a:gd name="T47" fmla="*/ 25 h 93"/>
                <a:gd name="T48" fmla="*/ 39 w 79"/>
                <a:gd name="T49" fmla="*/ 32 h 93"/>
                <a:gd name="T50" fmla="*/ 37 w 79"/>
                <a:gd name="T51" fmla="*/ 39 h 93"/>
                <a:gd name="T52" fmla="*/ 37 w 79"/>
                <a:gd name="T53" fmla="*/ 52 h 93"/>
                <a:gd name="T54" fmla="*/ 37 w 79"/>
                <a:gd name="T55" fmla="*/ 71 h 93"/>
                <a:gd name="T56" fmla="*/ 37 w 79"/>
                <a:gd name="T57" fmla="*/ 76 h 93"/>
                <a:gd name="T58" fmla="*/ 37 w 79"/>
                <a:gd name="T59" fmla="*/ 81 h 93"/>
                <a:gd name="T60" fmla="*/ 37 w 79"/>
                <a:gd name="T61" fmla="*/ 83 h 93"/>
                <a:gd name="T62" fmla="*/ 37 w 79"/>
                <a:gd name="T63" fmla="*/ 86 h 93"/>
                <a:gd name="T64" fmla="*/ 39 w 79"/>
                <a:gd name="T65" fmla="*/ 88 h 93"/>
                <a:gd name="T66" fmla="*/ 42 w 79"/>
                <a:gd name="T67" fmla="*/ 91 h 93"/>
                <a:gd name="T68" fmla="*/ 44 w 79"/>
                <a:gd name="T69" fmla="*/ 91 h 93"/>
                <a:gd name="T70" fmla="*/ 44 w 79"/>
                <a:gd name="T71" fmla="*/ 93 h 93"/>
                <a:gd name="T72" fmla="*/ 0 w 79"/>
                <a:gd name="T73" fmla="*/ 93 h 93"/>
                <a:gd name="T74" fmla="*/ 0 w 79"/>
                <a:gd name="T75" fmla="*/ 91 h 93"/>
                <a:gd name="T76" fmla="*/ 5 w 79"/>
                <a:gd name="T77" fmla="*/ 88 h 93"/>
                <a:gd name="T78" fmla="*/ 8 w 79"/>
                <a:gd name="T79" fmla="*/ 86 h 93"/>
                <a:gd name="T80" fmla="*/ 8 w 79"/>
                <a:gd name="T81" fmla="*/ 83 h 93"/>
                <a:gd name="T82" fmla="*/ 8 w 79"/>
                <a:gd name="T83" fmla="*/ 79 h 93"/>
                <a:gd name="T84" fmla="*/ 8 w 79"/>
                <a:gd name="T85" fmla="*/ 74 h 93"/>
                <a:gd name="T86" fmla="*/ 8 w 79"/>
                <a:gd name="T87" fmla="*/ 25 h 93"/>
                <a:gd name="T88" fmla="*/ 8 w 79"/>
                <a:gd name="T89" fmla="*/ 17 h 93"/>
                <a:gd name="T90" fmla="*/ 8 w 79"/>
                <a:gd name="T91" fmla="*/ 12 h 93"/>
                <a:gd name="T92" fmla="*/ 8 w 79"/>
                <a:gd name="T93" fmla="*/ 10 h 93"/>
                <a:gd name="T94" fmla="*/ 5 w 79"/>
                <a:gd name="T95" fmla="*/ 7 h 93"/>
                <a:gd name="T96" fmla="*/ 3 w 79"/>
                <a:gd name="T97" fmla="*/ 7 h 93"/>
                <a:gd name="T98" fmla="*/ 0 w 79"/>
                <a:gd name="T99" fmla="*/ 7 h 93"/>
                <a:gd name="T100" fmla="*/ 0 w 79"/>
                <a:gd name="T101" fmla="*/ 3 h 93"/>
                <a:gd name="T102" fmla="*/ 37 w 79"/>
                <a:gd name="T103" fmla="*/ 3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93"/>
                <a:gd name="T158" fmla="*/ 79 w 79"/>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93">
                  <a:moveTo>
                    <a:pt x="37" y="3"/>
                  </a:moveTo>
                  <a:lnTo>
                    <a:pt x="37" y="25"/>
                  </a:lnTo>
                  <a:lnTo>
                    <a:pt x="42" y="15"/>
                  </a:lnTo>
                  <a:lnTo>
                    <a:pt x="47" y="7"/>
                  </a:lnTo>
                  <a:lnTo>
                    <a:pt x="52" y="5"/>
                  </a:lnTo>
                  <a:lnTo>
                    <a:pt x="59" y="0"/>
                  </a:lnTo>
                  <a:lnTo>
                    <a:pt x="66" y="0"/>
                  </a:lnTo>
                  <a:lnTo>
                    <a:pt x="71" y="0"/>
                  </a:lnTo>
                  <a:lnTo>
                    <a:pt x="76" y="3"/>
                  </a:lnTo>
                  <a:lnTo>
                    <a:pt x="79" y="7"/>
                  </a:lnTo>
                  <a:lnTo>
                    <a:pt x="79" y="12"/>
                  </a:lnTo>
                  <a:lnTo>
                    <a:pt x="79" y="20"/>
                  </a:lnTo>
                  <a:lnTo>
                    <a:pt x="76" y="25"/>
                  </a:lnTo>
                  <a:lnTo>
                    <a:pt x="71" y="27"/>
                  </a:lnTo>
                  <a:lnTo>
                    <a:pt x="66" y="27"/>
                  </a:lnTo>
                  <a:lnTo>
                    <a:pt x="61" y="27"/>
                  </a:lnTo>
                  <a:lnTo>
                    <a:pt x="59" y="25"/>
                  </a:lnTo>
                  <a:lnTo>
                    <a:pt x="54" y="22"/>
                  </a:lnTo>
                  <a:lnTo>
                    <a:pt x="54" y="20"/>
                  </a:lnTo>
                  <a:lnTo>
                    <a:pt x="52" y="20"/>
                  </a:lnTo>
                  <a:lnTo>
                    <a:pt x="49" y="20"/>
                  </a:lnTo>
                  <a:lnTo>
                    <a:pt x="47" y="22"/>
                  </a:lnTo>
                  <a:lnTo>
                    <a:pt x="42" y="25"/>
                  </a:lnTo>
                  <a:lnTo>
                    <a:pt x="39" y="32"/>
                  </a:lnTo>
                  <a:lnTo>
                    <a:pt x="37" y="39"/>
                  </a:lnTo>
                  <a:lnTo>
                    <a:pt x="37" y="52"/>
                  </a:lnTo>
                  <a:lnTo>
                    <a:pt x="37" y="71"/>
                  </a:lnTo>
                  <a:lnTo>
                    <a:pt x="37" y="76"/>
                  </a:lnTo>
                  <a:lnTo>
                    <a:pt x="37" y="81"/>
                  </a:lnTo>
                  <a:lnTo>
                    <a:pt x="37" y="83"/>
                  </a:lnTo>
                  <a:lnTo>
                    <a:pt x="37" y="86"/>
                  </a:lnTo>
                  <a:lnTo>
                    <a:pt x="39" y="88"/>
                  </a:lnTo>
                  <a:lnTo>
                    <a:pt x="42" y="91"/>
                  </a:lnTo>
                  <a:lnTo>
                    <a:pt x="44" y="91"/>
                  </a:lnTo>
                  <a:lnTo>
                    <a:pt x="44" y="93"/>
                  </a:lnTo>
                  <a:lnTo>
                    <a:pt x="0" y="93"/>
                  </a:lnTo>
                  <a:lnTo>
                    <a:pt x="0" y="91"/>
                  </a:lnTo>
                  <a:lnTo>
                    <a:pt x="5" y="88"/>
                  </a:lnTo>
                  <a:lnTo>
                    <a:pt x="8" y="86"/>
                  </a:lnTo>
                  <a:lnTo>
                    <a:pt x="8" y="83"/>
                  </a:lnTo>
                  <a:lnTo>
                    <a:pt x="8" y="79"/>
                  </a:lnTo>
                  <a:lnTo>
                    <a:pt x="8" y="74"/>
                  </a:lnTo>
                  <a:lnTo>
                    <a:pt x="8" y="25"/>
                  </a:lnTo>
                  <a:lnTo>
                    <a:pt x="8" y="17"/>
                  </a:lnTo>
                  <a:lnTo>
                    <a:pt x="8" y="12"/>
                  </a:lnTo>
                  <a:lnTo>
                    <a:pt x="8" y="10"/>
                  </a:lnTo>
                  <a:lnTo>
                    <a:pt x="5" y="7"/>
                  </a:lnTo>
                  <a:lnTo>
                    <a:pt x="3" y="7"/>
                  </a:lnTo>
                  <a:lnTo>
                    <a:pt x="0" y="7"/>
                  </a:lnTo>
                  <a:lnTo>
                    <a:pt x="0" y="3"/>
                  </a:lnTo>
                  <a:lnTo>
                    <a:pt x="37" y="3"/>
                  </a:lnTo>
                  <a:close/>
                </a:path>
              </a:pathLst>
            </a:custGeom>
            <a:solidFill>
              <a:srgbClr val="000000"/>
            </a:solidFill>
            <a:ln w="0">
              <a:solidFill>
                <a:schemeClr val="accent2"/>
              </a:solidFill>
              <a:round/>
              <a:headEnd/>
              <a:tailEnd/>
            </a:ln>
          </p:spPr>
          <p:txBody>
            <a:bodyPr/>
            <a:lstStyle/>
            <a:p>
              <a:endParaRPr lang="en-CA"/>
            </a:p>
          </p:txBody>
        </p:sp>
        <p:sp>
          <p:nvSpPr>
            <p:cNvPr id="5382" name="Freeform 124"/>
            <p:cNvSpPr>
              <a:spLocks noEditPoints="1"/>
            </p:cNvSpPr>
            <p:nvPr/>
          </p:nvSpPr>
          <p:spPr bwMode="auto">
            <a:xfrm>
              <a:off x="5174" y="2374"/>
              <a:ext cx="44" cy="137"/>
            </a:xfrm>
            <a:custGeom>
              <a:avLst/>
              <a:gdLst>
                <a:gd name="T0" fmla="*/ 22 w 44"/>
                <a:gd name="T1" fmla="*/ 0 h 137"/>
                <a:gd name="T2" fmla="*/ 27 w 44"/>
                <a:gd name="T3" fmla="*/ 0 h 137"/>
                <a:gd name="T4" fmla="*/ 32 w 44"/>
                <a:gd name="T5" fmla="*/ 2 h 137"/>
                <a:gd name="T6" fmla="*/ 34 w 44"/>
                <a:gd name="T7" fmla="*/ 7 h 137"/>
                <a:gd name="T8" fmla="*/ 37 w 44"/>
                <a:gd name="T9" fmla="*/ 12 h 137"/>
                <a:gd name="T10" fmla="*/ 34 w 44"/>
                <a:gd name="T11" fmla="*/ 17 h 137"/>
                <a:gd name="T12" fmla="*/ 32 w 44"/>
                <a:gd name="T13" fmla="*/ 22 h 137"/>
                <a:gd name="T14" fmla="*/ 27 w 44"/>
                <a:gd name="T15" fmla="*/ 27 h 137"/>
                <a:gd name="T16" fmla="*/ 22 w 44"/>
                <a:gd name="T17" fmla="*/ 27 h 137"/>
                <a:gd name="T18" fmla="*/ 17 w 44"/>
                <a:gd name="T19" fmla="*/ 27 h 137"/>
                <a:gd name="T20" fmla="*/ 12 w 44"/>
                <a:gd name="T21" fmla="*/ 22 h 137"/>
                <a:gd name="T22" fmla="*/ 10 w 44"/>
                <a:gd name="T23" fmla="*/ 17 h 137"/>
                <a:gd name="T24" fmla="*/ 7 w 44"/>
                <a:gd name="T25" fmla="*/ 12 h 137"/>
                <a:gd name="T26" fmla="*/ 10 w 44"/>
                <a:gd name="T27" fmla="*/ 7 h 137"/>
                <a:gd name="T28" fmla="*/ 12 w 44"/>
                <a:gd name="T29" fmla="*/ 2 h 137"/>
                <a:gd name="T30" fmla="*/ 17 w 44"/>
                <a:gd name="T31" fmla="*/ 0 h 137"/>
                <a:gd name="T32" fmla="*/ 22 w 44"/>
                <a:gd name="T33" fmla="*/ 0 h 137"/>
                <a:gd name="T34" fmla="*/ 37 w 44"/>
                <a:gd name="T35" fmla="*/ 47 h 137"/>
                <a:gd name="T36" fmla="*/ 37 w 44"/>
                <a:gd name="T37" fmla="*/ 118 h 137"/>
                <a:gd name="T38" fmla="*/ 37 w 44"/>
                <a:gd name="T39" fmla="*/ 125 h 137"/>
                <a:gd name="T40" fmla="*/ 37 w 44"/>
                <a:gd name="T41" fmla="*/ 130 h 137"/>
                <a:gd name="T42" fmla="*/ 39 w 44"/>
                <a:gd name="T43" fmla="*/ 132 h 137"/>
                <a:gd name="T44" fmla="*/ 44 w 44"/>
                <a:gd name="T45" fmla="*/ 135 h 137"/>
                <a:gd name="T46" fmla="*/ 44 w 44"/>
                <a:gd name="T47" fmla="*/ 137 h 137"/>
                <a:gd name="T48" fmla="*/ 0 w 44"/>
                <a:gd name="T49" fmla="*/ 137 h 137"/>
                <a:gd name="T50" fmla="*/ 0 w 44"/>
                <a:gd name="T51" fmla="*/ 135 h 137"/>
                <a:gd name="T52" fmla="*/ 2 w 44"/>
                <a:gd name="T53" fmla="*/ 132 h 137"/>
                <a:gd name="T54" fmla="*/ 7 w 44"/>
                <a:gd name="T55" fmla="*/ 130 h 137"/>
                <a:gd name="T56" fmla="*/ 7 w 44"/>
                <a:gd name="T57" fmla="*/ 127 h 137"/>
                <a:gd name="T58" fmla="*/ 7 w 44"/>
                <a:gd name="T59" fmla="*/ 123 h 137"/>
                <a:gd name="T60" fmla="*/ 7 w 44"/>
                <a:gd name="T61" fmla="*/ 118 h 137"/>
                <a:gd name="T62" fmla="*/ 7 w 44"/>
                <a:gd name="T63" fmla="*/ 69 h 137"/>
                <a:gd name="T64" fmla="*/ 7 w 44"/>
                <a:gd name="T65" fmla="*/ 59 h 137"/>
                <a:gd name="T66" fmla="*/ 5 w 44"/>
                <a:gd name="T67" fmla="*/ 54 h 137"/>
                <a:gd name="T68" fmla="*/ 2 w 44"/>
                <a:gd name="T69" fmla="*/ 51 h 137"/>
                <a:gd name="T70" fmla="*/ 0 w 44"/>
                <a:gd name="T71" fmla="*/ 51 h 137"/>
                <a:gd name="T72" fmla="*/ 0 w 44"/>
                <a:gd name="T73" fmla="*/ 47 h 137"/>
                <a:gd name="T74" fmla="*/ 37 w 44"/>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137"/>
                <a:gd name="T116" fmla="*/ 44 w 44"/>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137">
                  <a:moveTo>
                    <a:pt x="22" y="0"/>
                  </a:moveTo>
                  <a:lnTo>
                    <a:pt x="27" y="0"/>
                  </a:lnTo>
                  <a:lnTo>
                    <a:pt x="32" y="2"/>
                  </a:lnTo>
                  <a:lnTo>
                    <a:pt x="34" y="7"/>
                  </a:lnTo>
                  <a:lnTo>
                    <a:pt x="37" y="12"/>
                  </a:lnTo>
                  <a:lnTo>
                    <a:pt x="34" y="17"/>
                  </a:lnTo>
                  <a:lnTo>
                    <a:pt x="32" y="22"/>
                  </a:lnTo>
                  <a:lnTo>
                    <a:pt x="27" y="27"/>
                  </a:lnTo>
                  <a:lnTo>
                    <a:pt x="22" y="27"/>
                  </a:lnTo>
                  <a:lnTo>
                    <a:pt x="17" y="27"/>
                  </a:lnTo>
                  <a:lnTo>
                    <a:pt x="12" y="22"/>
                  </a:lnTo>
                  <a:lnTo>
                    <a:pt x="10" y="17"/>
                  </a:lnTo>
                  <a:lnTo>
                    <a:pt x="7" y="12"/>
                  </a:lnTo>
                  <a:lnTo>
                    <a:pt x="10" y="7"/>
                  </a:lnTo>
                  <a:lnTo>
                    <a:pt x="12" y="2"/>
                  </a:lnTo>
                  <a:lnTo>
                    <a:pt x="17" y="0"/>
                  </a:lnTo>
                  <a:lnTo>
                    <a:pt x="22" y="0"/>
                  </a:lnTo>
                  <a:close/>
                  <a:moveTo>
                    <a:pt x="37" y="47"/>
                  </a:moveTo>
                  <a:lnTo>
                    <a:pt x="37" y="118"/>
                  </a:lnTo>
                  <a:lnTo>
                    <a:pt x="37" y="125"/>
                  </a:lnTo>
                  <a:lnTo>
                    <a:pt x="37" y="130"/>
                  </a:lnTo>
                  <a:lnTo>
                    <a:pt x="39" y="132"/>
                  </a:lnTo>
                  <a:lnTo>
                    <a:pt x="44" y="135"/>
                  </a:lnTo>
                  <a:lnTo>
                    <a:pt x="44" y="137"/>
                  </a:lnTo>
                  <a:lnTo>
                    <a:pt x="0" y="137"/>
                  </a:lnTo>
                  <a:lnTo>
                    <a:pt x="0" y="135"/>
                  </a:lnTo>
                  <a:lnTo>
                    <a:pt x="2" y="132"/>
                  </a:lnTo>
                  <a:lnTo>
                    <a:pt x="7" y="130"/>
                  </a:lnTo>
                  <a:lnTo>
                    <a:pt x="7" y="127"/>
                  </a:lnTo>
                  <a:lnTo>
                    <a:pt x="7" y="123"/>
                  </a:lnTo>
                  <a:lnTo>
                    <a:pt x="7" y="118"/>
                  </a:lnTo>
                  <a:lnTo>
                    <a:pt x="7" y="69"/>
                  </a:lnTo>
                  <a:lnTo>
                    <a:pt x="7" y="59"/>
                  </a:lnTo>
                  <a:lnTo>
                    <a:pt x="5" y="54"/>
                  </a:lnTo>
                  <a:lnTo>
                    <a:pt x="2" y="51"/>
                  </a:lnTo>
                  <a:lnTo>
                    <a:pt x="0" y="51"/>
                  </a:lnTo>
                  <a:lnTo>
                    <a:pt x="0" y="47"/>
                  </a:lnTo>
                  <a:lnTo>
                    <a:pt x="37" y="47"/>
                  </a:lnTo>
                  <a:close/>
                </a:path>
              </a:pathLst>
            </a:custGeom>
            <a:solidFill>
              <a:srgbClr val="000000"/>
            </a:solidFill>
            <a:ln w="0">
              <a:solidFill>
                <a:schemeClr val="accent2"/>
              </a:solidFill>
              <a:round/>
              <a:headEnd/>
              <a:tailEnd/>
            </a:ln>
          </p:spPr>
          <p:txBody>
            <a:bodyPr/>
            <a:lstStyle/>
            <a:p>
              <a:endParaRPr lang="en-CA"/>
            </a:p>
          </p:txBody>
        </p:sp>
        <p:sp>
          <p:nvSpPr>
            <p:cNvPr id="5383" name="Freeform 125"/>
            <p:cNvSpPr>
              <a:spLocks noEditPoints="1"/>
            </p:cNvSpPr>
            <p:nvPr/>
          </p:nvSpPr>
          <p:spPr bwMode="auto">
            <a:xfrm>
              <a:off x="5228" y="2418"/>
              <a:ext cx="90" cy="140"/>
            </a:xfrm>
            <a:custGeom>
              <a:avLst/>
              <a:gdLst>
                <a:gd name="T0" fmla="*/ 90 w 90"/>
                <a:gd name="T1" fmla="*/ 3 h 140"/>
                <a:gd name="T2" fmla="*/ 73 w 90"/>
                <a:gd name="T3" fmla="*/ 12 h 140"/>
                <a:gd name="T4" fmla="*/ 81 w 90"/>
                <a:gd name="T5" fmla="*/ 22 h 140"/>
                <a:gd name="T6" fmla="*/ 83 w 90"/>
                <a:gd name="T7" fmla="*/ 34 h 140"/>
                <a:gd name="T8" fmla="*/ 76 w 90"/>
                <a:gd name="T9" fmla="*/ 52 h 140"/>
                <a:gd name="T10" fmla="*/ 61 w 90"/>
                <a:gd name="T11" fmla="*/ 61 h 140"/>
                <a:gd name="T12" fmla="*/ 44 w 90"/>
                <a:gd name="T13" fmla="*/ 66 h 140"/>
                <a:gd name="T14" fmla="*/ 39 w 90"/>
                <a:gd name="T15" fmla="*/ 66 h 140"/>
                <a:gd name="T16" fmla="*/ 29 w 90"/>
                <a:gd name="T17" fmla="*/ 66 h 140"/>
                <a:gd name="T18" fmla="*/ 22 w 90"/>
                <a:gd name="T19" fmla="*/ 71 h 140"/>
                <a:gd name="T20" fmla="*/ 22 w 90"/>
                <a:gd name="T21" fmla="*/ 79 h 140"/>
                <a:gd name="T22" fmla="*/ 29 w 90"/>
                <a:gd name="T23" fmla="*/ 83 h 140"/>
                <a:gd name="T24" fmla="*/ 51 w 90"/>
                <a:gd name="T25" fmla="*/ 83 h 140"/>
                <a:gd name="T26" fmla="*/ 73 w 90"/>
                <a:gd name="T27" fmla="*/ 86 h 140"/>
                <a:gd name="T28" fmla="*/ 86 w 90"/>
                <a:gd name="T29" fmla="*/ 93 h 140"/>
                <a:gd name="T30" fmla="*/ 90 w 90"/>
                <a:gd name="T31" fmla="*/ 108 h 140"/>
                <a:gd name="T32" fmla="*/ 86 w 90"/>
                <a:gd name="T33" fmla="*/ 125 h 140"/>
                <a:gd name="T34" fmla="*/ 73 w 90"/>
                <a:gd name="T35" fmla="*/ 135 h 140"/>
                <a:gd name="T36" fmla="*/ 44 w 90"/>
                <a:gd name="T37" fmla="*/ 140 h 140"/>
                <a:gd name="T38" fmla="*/ 19 w 90"/>
                <a:gd name="T39" fmla="*/ 137 h 140"/>
                <a:gd name="T40" fmla="*/ 5 w 90"/>
                <a:gd name="T41" fmla="*/ 130 h 140"/>
                <a:gd name="T42" fmla="*/ 0 w 90"/>
                <a:gd name="T43" fmla="*/ 120 h 140"/>
                <a:gd name="T44" fmla="*/ 5 w 90"/>
                <a:gd name="T45" fmla="*/ 110 h 140"/>
                <a:gd name="T46" fmla="*/ 17 w 90"/>
                <a:gd name="T47" fmla="*/ 105 h 140"/>
                <a:gd name="T48" fmla="*/ 5 w 90"/>
                <a:gd name="T49" fmla="*/ 96 h 140"/>
                <a:gd name="T50" fmla="*/ 5 w 90"/>
                <a:gd name="T51" fmla="*/ 81 h 140"/>
                <a:gd name="T52" fmla="*/ 14 w 90"/>
                <a:gd name="T53" fmla="*/ 69 h 140"/>
                <a:gd name="T54" fmla="*/ 17 w 90"/>
                <a:gd name="T55" fmla="*/ 61 h 140"/>
                <a:gd name="T56" fmla="*/ 7 w 90"/>
                <a:gd name="T57" fmla="*/ 52 h 140"/>
                <a:gd name="T58" fmla="*/ 0 w 90"/>
                <a:gd name="T59" fmla="*/ 32 h 140"/>
                <a:gd name="T60" fmla="*/ 5 w 90"/>
                <a:gd name="T61" fmla="*/ 17 h 140"/>
                <a:gd name="T62" fmla="*/ 19 w 90"/>
                <a:gd name="T63" fmla="*/ 5 h 140"/>
                <a:gd name="T64" fmla="*/ 39 w 90"/>
                <a:gd name="T65" fmla="*/ 0 h 140"/>
                <a:gd name="T66" fmla="*/ 59 w 90"/>
                <a:gd name="T67" fmla="*/ 3 h 140"/>
                <a:gd name="T68" fmla="*/ 37 w 90"/>
                <a:gd name="T69" fmla="*/ 7 h 140"/>
                <a:gd name="T70" fmla="*/ 29 w 90"/>
                <a:gd name="T71" fmla="*/ 17 h 140"/>
                <a:gd name="T72" fmla="*/ 29 w 90"/>
                <a:gd name="T73" fmla="*/ 34 h 140"/>
                <a:gd name="T74" fmla="*/ 29 w 90"/>
                <a:gd name="T75" fmla="*/ 49 h 140"/>
                <a:gd name="T76" fmla="*/ 37 w 90"/>
                <a:gd name="T77" fmla="*/ 59 h 140"/>
                <a:gd name="T78" fmla="*/ 46 w 90"/>
                <a:gd name="T79" fmla="*/ 59 h 140"/>
                <a:gd name="T80" fmla="*/ 54 w 90"/>
                <a:gd name="T81" fmla="*/ 49 h 140"/>
                <a:gd name="T82" fmla="*/ 54 w 90"/>
                <a:gd name="T83" fmla="*/ 34 h 140"/>
                <a:gd name="T84" fmla="*/ 51 w 90"/>
                <a:gd name="T85" fmla="*/ 17 h 140"/>
                <a:gd name="T86" fmla="*/ 46 w 90"/>
                <a:gd name="T87" fmla="*/ 7 h 140"/>
                <a:gd name="T88" fmla="*/ 37 w 90"/>
                <a:gd name="T89" fmla="*/ 108 h 140"/>
                <a:gd name="T90" fmla="*/ 24 w 90"/>
                <a:gd name="T91" fmla="*/ 108 h 140"/>
                <a:gd name="T92" fmla="*/ 17 w 90"/>
                <a:gd name="T93" fmla="*/ 118 h 140"/>
                <a:gd name="T94" fmla="*/ 24 w 90"/>
                <a:gd name="T95" fmla="*/ 128 h 140"/>
                <a:gd name="T96" fmla="*/ 37 w 90"/>
                <a:gd name="T97" fmla="*/ 132 h 140"/>
                <a:gd name="T98" fmla="*/ 56 w 90"/>
                <a:gd name="T99" fmla="*/ 132 h 140"/>
                <a:gd name="T100" fmla="*/ 71 w 90"/>
                <a:gd name="T101" fmla="*/ 125 h 140"/>
                <a:gd name="T102" fmla="*/ 73 w 90"/>
                <a:gd name="T103" fmla="*/ 118 h 140"/>
                <a:gd name="T104" fmla="*/ 73 w 90"/>
                <a:gd name="T105" fmla="*/ 113 h 140"/>
                <a:gd name="T106" fmla="*/ 63 w 90"/>
                <a:gd name="T107" fmla="*/ 108 h 140"/>
                <a:gd name="T108" fmla="*/ 49 w 90"/>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140"/>
                <a:gd name="T167" fmla="*/ 90 w 90"/>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140">
                  <a:moveTo>
                    <a:pt x="59" y="3"/>
                  </a:moveTo>
                  <a:lnTo>
                    <a:pt x="90" y="3"/>
                  </a:lnTo>
                  <a:lnTo>
                    <a:pt x="90" y="12"/>
                  </a:lnTo>
                  <a:lnTo>
                    <a:pt x="73" y="12"/>
                  </a:lnTo>
                  <a:lnTo>
                    <a:pt x="76" y="17"/>
                  </a:lnTo>
                  <a:lnTo>
                    <a:pt x="81" y="22"/>
                  </a:lnTo>
                  <a:lnTo>
                    <a:pt x="81" y="27"/>
                  </a:lnTo>
                  <a:lnTo>
                    <a:pt x="83" y="34"/>
                  </a:lnTo>
                  <a:lnTo>
                    <a:pt x="81" y="42"/>
                  </a:lnTo>
                  <a:lnTo>
                    <a:pt x="76" y="52"/>
                  </a:lnTo>
                  <a:lnTo>
                    <a:pt x="71" y="56"/>
                  </a:lnTo>
                  <a:lnTo>
                    <a:pt x="61" y="61"/>
                  </a:lnTo>
                  <a:lnTo>
                    <a:pt x="54" y="66"/>
                  </a:lnTo>
                  <a:lnTo>
                    <a:pt x="44" y="66"/>
                  </a:lnTo>
                  <a:lnTo>
                    <a:pt x="39" y="66"/>
                  </a:lnTo>
                  <a:lnTo>
                    <a:pt x="32" y="66"/>
                  </a:lnTo>
                  <a:lnTo>
                    <a:pt x="29" y="66"/>
                  </a:lnTo>
                  <a:lnTo>
                    <a:pt x="24" y="69"/>
                  </a:lnTo>
                  <a:lnTo>
                    <a:pt x="22" y="71"/>
                  </a:lnTo>
                  <a:lnTo>
                    <a:pt x="22" y="76"/>
                  </a:lnTo>
                  <a:lnTo>
                    <a:pt x="22" y="79"/>
                  </a:lnTo>
                  <a:lnTo>
                    <a:pt x="24" y="81"/>
                  </a:lnTo>
                  <a:lnTo>
                    <a:pt x="29" y="83"/>
                  </a:lnTo>
                  <a:lnTo>
                    <a:pt x="34" y="83"/>
                  </a:lnTo>
                  <a:lnTo>
                    <a:pt x="51" y="83"/>
                  </a:lnTo>
                  <a:lnTo>
                    <a:pt x="63" y="83"/>
                  </a:lnTo>
                  <a:lnTo>
                    <a:pt x="73" y="86"/>
                  </a:lnTo>
                  <a:lnTo>
                    <a:pt x="81" y="88"/>
                  </a:lnTo>
                  <a:lnTo>
                    <a:pt x="86" y="93"/>
                  </a:lnTo>
                  <a:lnTo>
                    <a:pt x="90" y="101"/>
                  </a:lnTo>
                  <a:lnTo>
                    <a:pt x="90" y="108"/>
                  </a:lnTo>
                  <a:lnTo>
                    <a:pt x="90" y="118"/>
                  </a:lnTo>
                  <a:lnTo>
                    <a:pt x="86" y="125"/>
                  </a:lnTo>
                  <a:lnTo>
                    <a:pt x="81" y="130"/>
                  </a:lnTo>
                  <a:lnTo>
                    <a:pt x="73" y="135"/>
                  </a:lnTo>
                  <a:lnTo>
                    <a:pt x="59" y="137"/>
                  </a:lnTo>
                  <a:lnTo>
                    <a:pt x="44" y="140"/>
                  </a:lnTo>
                  <a:lnTo>
                    <a:pt x="32" y="140"/>
                  </a:lnTo>
                  <a:lnTo>
                    <a:pt x="19" y="137"/>
                  </a:lnTo>
                  <a:lnTo>
                    <a:pt x="12" y="135"/>
                  </a:lnTo>
                  <a:lnTo>
                    <a:pt x="5" y="130"/>
                  </a:lnTo>
                  <a:lnTo>
                    <a:pt x="2" y="125"/>
                  </a:lnTo>
                  <a:lnTo>
                    <a:pt x="0" y="120"/>
                  </a:lnTo>
                  <a:lnTo>
                    <a:pt x="2" y="115"/>
                  </a:lnTo>
                  <a:lnTo>
                    <a:pt x="5" y="110"/>
                  </a:lnTo>
                  <a:lnTo>
                    <a:pt x="10" y="108"/>
                  </a:lnTo>
                  <a:lnTo>
                    <a:pt x="17" y="105"/>
                  </a:lnTo>
                  <a:lnTo>
                    <a:pt x="10" y="101"/>
                  </a:lnTo>
                  <a:lnTo>
                    <a:pt x="5" y="96"/>
                  </a:lnTo>
                  <a:lnTo>
                    <a:pt x="2" y="88"/>
                  </a:lnTo>
                  <a:lnTo>
                    <a:pt x="5" y="81"/>
                  </a:lnTo>
                  <a:lnTo>
                    <a:pt x="10" y="74"/>
                  </a:lnTo>
                  <a:lnTo>
                    <a:pt x="14" y="69"/>
                  </a:lnTo>
                  <a:lnTo>
                    <a:pt x="27" y="64"/>
                  </a:lnTo>
                  <a:lnTo>
                    <a:pt x="17" y="61"/>
                  </a:lnTo>
                  <a:lnTo>
                    <a:pt x="12" y="56"/>
                  </a:lnTo>
                  <a:lnTo>
                    <a:pt x="7" y="52"/>
                  </a:lnTo>
                  <a:lnTo>
                    <a:pt x="2" y="42"/>
                  </a:lnTo>
                  <a:lnTo>
                    <a:pt x="0" y="32"/>
                  </a:lnTo>
                  <a:lnTo>
                    <a:pt x="2" y="25"/>
                  </a:lnTo>
                  <a:lnTo>
                    <a:pt x="5" y="17"/>
                  </a:lnTo>
                  <a:lnTo>
                    <a:pt x="12" y="10"/>
                  </a:lnTo>
                  <a:lnTo>
                    <a:pt x="19" y="5"/>
                  </a:lnTo>
                  <a:lnTo>
                    <a:pt x="29" y="0"/>
                  </a:lnTo>
                  <a:lnTo>
                    <a:pt x="39" y="0"/>
                  </a:lnTo>
                  <a:lnTo>
                    <a:pt x="49" y="0"/>
                  </a:lnTo>
                  <a:lnTo>
                    <a:pt x="59" y="3"/>
                  </a:lnTo>
                  <a:close/>
                  <a:moveTo>
                    <a:pt x="41" y="7"/>
                  </a:moveTo>
                  <a:lnTo>
                    <a:pt x="37" y="7"/>
                  </a:lnTo>
                  <a:lnTo>
                    <a:pt x="32" y="12"/>
                  </a:lnTo>
                  <a:lnTo>
                    <a:pt x="29" y="17"/>
                  </a:lnTo>
                  <a:lnTo>
                    <a:pt x="29" y="25"/>
                  </a:lnTo>
                  <a:lnTo>
                    <a:pt x="29" y="34"/>
                  </a:lnTo>
                  <a:lnTo>
                    <a:pt x="29" y="44"/>
                  </a:lnTo>
                  <a:lnTo>
                    <a:pt x="29" y="49"/>
                  </a:lnTo>
                  <a:lnTo>
                    <a:pt x="32" y="54"/>
                  </a:lnTo>
                  <a:lnTo>
                    <a:pt x="37" y="59"/>
                  </a:lnTo>
                  <a:lnTo>
                    <a:pt x="41" y="59"/>
                  </a:lnTo>
                  <a:lnTo>
                    <a:pt x="46" y="59"/>
                  </a:lnTo>
                  <a:lnTo>
                    <a:pt x="51" y="54"/>
                  </a:lnTo>
                  <a:lnTo>
                    <a:pt x="54" y="49"/>
                  </a:lnTo>
                  <a:lnTo>
                    <a:pt x="54" y="44"/>
                  </a:lnTo>
                  <a:lnTo>
                    <a:pt x="54" y="34"/>
                  </a:lnTo>
                  <a:lnTo>
                    <a:pt x="54" y="25"/>
                  </a:lnTo>
                  <a:lnTo>
                    <a:pt x="51" y="17"/>
                  </a:lnTo>
                  <a:lnTo>
                    <a:pt x="51" y="10"/>
                  </a:lnTo>
                  <a:lnTo>
                    <a:pt x="46" y="7"/>
                  </a:lnTo>
                  <a:lnTo>
                    <a:pt x="41" y="7"/>
                  </a:lnTo>
                  <a:close/>
                  <a:moveTo>
                    <a:pt x="37" y="108"/>
                  </a:moveTo>
                  <a:lnTo>
                    <a:pt x="29" y="108"/>
                  </a:lnTo>
                  <a:lnTo>
                    <a:pt x="24" y="108"/>
                  </a:lnTo>
                  <a:lnTo>
                    <a:pt x="19" y="113"/>
                  </a:lnTo>
                  <a:lnTo>
                    <a:pt x="17" y="118"/>
                  </a:lnTo>
                  <a:lnTo>
                    <a:pt x="19" y="123"/>
                  </a:lnTo>
                  <a:lnTo>
                    <a:pt x="24" y="128"/>
                  </a:lnTo>
                  <a:lnTo>
                    <a:pt x="29" y="130"/>
                  </a:lnTo>
                  <a:lnTo>
                    <a:pt x="37" y="132"/>
                  </a:lnTo>
                  <a:lnTo>
                    <a:pt x="44" y="132"/>
                  </a:lnTo>
                  <a:lnTo>
                    <a:pt x="56" y="132"/>
                  </a:lnTo>
                  <a:lnTo>
                    <a:pt x="66" y="130"/>
                  </a:lnTo>
                  <a:lnTo>
                    <a:pt x="71" y="125"/>
                  </a:lnTo>
                  <a:lnTo>
                    <a:pt x="73" y="123"/>
                  </a:lnTo>
                  <a:lnTo>
                    <a:pt x="73" y="118"/>
                  </a:lnTo>
                  <a:lnTo>
                    <a:pt x="73" y="115"/>
                  </a:lnTo>
                  <a:lnTo>
                    <a:pt x="73" y="113"/>
                  </a:lnTo>
                  <a:lnTo>
                    <a:pt x="68" y="110"/>
                  </a:lnTo>
                  <a:lnTo>
                    <a:pt x="63" y="108"/>
                  </a:lnTo>
                  <a:lnTo>
                    <a:pt x="59" y="108"/>
                  </a:lnTo>
                  <a:lnTo>
                    <a:pt x="49" y="108"/>
                  </a:lnTo>
                  <a:lnTo>
                    <a:pt x="37" y="108"/>
                  </a:lnTo>
                  <a:close/>
                </a:path>
              </a:pathLst>
            </a:custGeom>
            <a:solidFill>
              <a:srgbClr val="000000"/>
            </a:solidFill>
            <a:ln w="0">
              <a:solidFill>
                <a:schemeClr val="accent2"/>
              </a:solidFill>
              <a:round/>
              <a:headEnd/>
              <a:tailEnd/>
            </a:ln>
          </p:spPr>
          <p:txBody>
            <a:bodyPr/>
            <a:lstStyle/>
            <a:p>
              <a:endParaRPr lang="en-CA"/>
            </a:p>
          </p:txBody>
        </p:sp>
        <p:sp>
          <p:nvSpPr>
            <p:cNvPr id="5384" name="Freeform 126"/>
            <p:cNvSpPr>
              <a:spLocks noEditPoints="1"/>
            </p:cNvSpPr>
            <p:nvPr/>
          </p:nvSpPr>
          <p:spPr bwMode="auto">
            <a:xfrm>
              <a:off x="5333" y="2374"/>
              <a:ext cx="47" cy="137"/>
            </a:xfrm>
            <a:custGeom>
              <a:avLst/>
              <a:gdLst>
                <a:gd name="T0" fmla="*/ 22 w 47"/>
                <a:gd name="T1" fmla="*/ 0 h 137"/>
                <a:gd name="T2" fmla="*/ 30 w 47"/>
                <a:gd name="T3" fmla="*/ 0 h 137"/>
                <a:gd name="T4" fmla="*/ 32 w 47"/>
                <a:gd name="T5" fmla="*/ 2 h 137"/>
                <a:gd name="T6" fmla="*/ 37 w 47"/>
                <a:gd name="T7" fmla="*/ 7 h 137"/>
                <a:gd name="T8" fmla="*/ 37 w 47"/>
                <a:gd name="T9" fmla="*/ 12 h 137"/>
                <a:gd name="T10" fmla="*/ 37 w 47"/>
                <a:gd name="T11" fmla="*/ 17 h 137"/>
                <a:gd name="T12" fmla="*/ 32 w 47"/>
                <a:gd name="T13" fmla="*/ 22 h 137"/>
                <a:gd name="T14" fmla="*/ 30 w 47"/>
                <a:gd name="T15" fmla="*/ 27 h 137"/>
                <a:gd name="T16" fmla="*/ 22 w 47"/>
                <a:gd name="T17" fmla="*/ 27 h 137"/>
                <a:gd name="T18" fmla="*/ 17 w 47"/>
                <a:gd name="T19" fmla="*/ 27 h 137"/>
                <a:gd name="T20" fmla="*/ 12 w 47"/>
                <a:gd name="T21" fmla="*/ 22 h 137"/>
                <a:gd name="T22" fmla="*/ 10 w 47"/>
                <a:gd name="T23" fmla="*/ 17 h 137"/>
                <a:gd name="T24" fmla="*/ 10 w 47"/>
                <a:gd name="T25" fmla="*/ 12 h 137"/>
                <a:gd name="T26" fmla="*/ 10 w 47"/>
                <a:gd name="T27" fmla="*/ 7 h 137"/>
                <a:gd name="T28" fmla="*/ 12 w 47"/>
                <a:gd name="T29" fmla="*/ 2 h 137"/>
                <a:gd name="T30" fmla="*/ 17 w 47"/>
                <a:gd name="T31" fmla="*/ 0 h 137"/>
                <a:gd name="T32" fmla="*/ 22 w 47"/>
                <a:gd name="T33" fmla="*/ 0 h 137"/>
                <a:gd name="T34" fmla="*/ 37 w 47"/>
                <a:gd name="T35" fmla="*/ 47 h 137"/>
                <a:gd name="T36" fmla="*/ 37 w 47"/>
                <a:gd name="T37" fmla="*/ 118 h 137"/>
                <a:gd name="T38" fmla="*/ 37 w 47"/>
                <a:gd name="T39" fmla="*/ 125 h 137"/>
                <a:gd name="T40" fmla="*/ 39 w 47"/>
                <a:gd name="T41" fmla="*/ 130 h 137"/>
                <a:gd name="T42" fmla="*/ 42 w 47"/>
                <a:gd name="T43" fmla="*/ 132 h 137"/>
                <a:gd name="T44" fmla="*/ 47 w 47"/>
                <a:gd name="T45" fmla="*/ 135 h 137"/>
                <a:gd name="T46" fmla="*/ 47 w 47"/>
                <a:gd name="T47" fmla="*/ 137 h 137"/>
                <a:gd name="T48" fmla="*/ 0 w 47"/>
                <a:gd name="T49" fmla="*/ 137 h 137"/>
                <a:gd name="T50" fmla="*/ 0 w 47"/>
                <a:gd name="T51" fmla="*/ 135 h 137"/>
                <a:gd name="T52" fmla="*/ 5 w 47"/>
                <a:gd name="T53" fmla="*/ 132 h 137"/>
                <a:gd name="T54" fmla="*/ 8 w 47"/>
                <a:gd name="T55" fmla="*/ 130 h 137"/>
                <a:gd name="T56" fmla="*/ 8 w 47"/>
                <a:gd name="T57" fmla="*/ 127 h 137"/>
                <a:gd name="T58" fmla="*/ 10 w 47"/>
                <a:gd name="T59" fmla="*/ 123 h 137"/>
                <a:gd name="T60" fmla="*/ 10 w 47"/>
                <a:gd name="T61" fmla="*/ 118 h 137"/>
                <a:gd name="T62" fmla="*/ 10 w 47"/>
                <a:gd name="T63" fmla="*/ 69 h 137"/>
                <a:gd name="T64" fmla="*/ 10 w 47"/>
                <a:gd name="T65" fmla="*/ 59 h 137"/>
                <a:gd name="T66" fmla="*/ 8 w 47"/>
                <a:gd name="T67" fmla="*/ 54 h 137"/>
                <a:gd name="T68" fmla="*/ 5 w 47"/>
                <a:gd name="T69" fmla="*/ 51 h 137"/>
                <a:gd name="T70" fmla="*/ 0 w 47"/>
                <a:gd name="T71" fmla="*/ 51 h 137"/>
                <a:gd name="T72" fmla="*/ 0 w 47"/>
                <a:gd name="T73" fmla="*/ 47 h 137"/>
                <a:gd name="T74" fmla="*/ 37 w 47"/>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
                <a:gd name="T115" fmla="*/ 0 h 137"/>
                <a:gd name="T116" fmla="*/ 47 w 47"/>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 h="137">
                  <a:moveTo>
                    <a:pt x="22" y="0"/>
                  </a:moveTo>
                  <a:lnTo>
                    <a:pt x="30" y="0"/>
                  </a:lnTo>
                  <a:lnTo>
                    <a:pt x="32" y="2"/>
                  </a:lnTo>
                  <a:lnTo>
                    <a:pt x="37" y="7"/>
                  </a:lnTo>
                  <a:lnTo>
                    <a:pt x="37" y="12"/>
                  </a:lnTo>
                  <a:lnTo>
                    <a:pt x="37" y="17"/>
                  </a:lnTo>
                  <a:lnTo>
                    <a:pt x="32" y="22"/>
                  </a:lnTo>
                  <a:lnTo>
                    <a:pt x="30" y="27"/>
                  </a:lnTo>
                  <a:lnTo>
                    <a:pt x="22" y="27"/>
                  </a:lnTo>
                  <a:lnTo>
                    <a:pt x="17" y="27"/>
                  </a:lnTo>
                  <a:lnTo>
                    <a:pt x="12" y="22"/>
                  </a:lnTo>
                  <a:lnTo>
                    <a:pt x="10" y="17"/>
                  </a:lnTo>
                  <a:lnTo>
                    <a:pt x="10" y="12"/>
                  </a:lnTo>
                  <a:lnTo>
                    <a:pt x="10" y="7"/>
                  </a:lnTo>
                  <a:lnTo>
                    <a:pt x="12" y="2"/>
                  </a:lnTo>
                  <a:lnTo>
                    <a:pt x="17" y="0"/>
                  </a:lnTo>
                  <a:lnTo>
                    <a:pt x="22" y="0"/>
                  </a:lnTo>
                  <a:close/>
                  <a:moveTo>
                    <a:pt x="37" y="47"/>
                  </a:moveTo>
                  <a:lnTo>
                    <a:pt x="37" y="118"/>
                  </a:lnTo>
                  <a:lnTo>
                    <a:pt x="37" y="125"/>
                  </a:lnTo>
                  <a:lnTo>
                    <a:pt x="39" y="130"/>
                  </a:lnTo>
                  <a:lnTo>
                    <a:pt x="42" y="132"/>
                  </a:lnTo>
                  <a:lnTo>
                    <a:pt x="47" y="135"/>
                  </a:lnTo>
                  <a:lnTo>
                    <a:pt x="47" y="137"/>
                  </a:lnTo>
                  <a:lnTo>
                    <a:pt x="0" y="137"/>
                  </a:lnTo>
                  <a:lnTo>
                    <a:pt x="0" y="135"/>
                  </a:lnTo>
                  <a:lnTo>
                    <a:pt x="5" y="132"/>
                  </a:lnTo>
                  <a:lnTo>
                    <a:pt x="8" y="130"/>
                  </a:lnTo>
                  <a:lnTo>
                    <a:pt x="8" y="127"/>
                  </a:lnTo>
                  <a:lnTo>
                    <a:pt x="10" y="123"/>
                  </a:lnTo>
                  <a:lnTo>
                    <a:pt x="10" y="118"/>
                  </a:lnTo>
                  <a:lnTo>
                    <a:pt x="10" y="69"/>
                  </a:lnTo>
                  <a:lnTo>
                    <a:pt x="10" y="59"/>
                  </a:lnTo>
                  <a:lnTo>
                    <a:pt x="8" y="54"/>
                  </a:lnTo>
                  <a:lnTo>
                    <a:pt x="5" y="51"/>
                  </a:lnTo>
                  <a:lnTo>
                    <a:pt x="0" y="51"/>
                  </a:lnTo>
                  <a:lnTo>
                    <a:pt x="0" y="47"/>
                  </a:lnTo>
                  <a:lnTo>
                    <a:pt x="37" y="47"/>
                  </a:lnTo>
                  <a:close/>
                </a:path>
              </a:pathLst>
            </a:custGeom>
            <a:solidFill>
              <a:srgbClr val="000000"/>
            </a:solidFill>
            <a:ln w="0">
              <a:solidFill>
                <a:schemeClr val="accent2"/>
              </a:solidFill>
              <a:round/>
              <a:headEnd/>
              <a:tailEnd/>
            </a:ln>
          </p:spPr>
          <p:txBody>
            <a:bodyPr/>
            <a:lstStyle/>
            <a:p>
              <a:endParaRPr lang="en-CA"/>
            </a:p>
          </p:txBody>
        </p:sp>
        <p:sp>
          <p:nvSpPr>
            <p:cNvPr id="5385" name="Freeform 127"/>
            <p:cNvSpPr>
              <a:spLocks/>
            </p:cNvSpPr>
            <p:nvPr/>
          </p:nvSpPr>
          <p:spPr bwMode="auto">
            <a:xfrm>
              <a:off x="5392" y="2418"/>
              <a:ext cx="96" cy="93"/>
            </a:xfrm>
            <a:custGeom>
              <a:avLst/>
              <a:gdLst>
                <a:gd name="T0" fmla="*/ 37 w 96"/>
                <a:gd name="T1" fmla="*/ 3 h 93"/>
                <a:gd name="T2" fmla="*/ 37 w 96"/>
                <a:gd name="T3" fmla="*/ 15 h 93"/>
                <a:gd name="T4" fmla="*/ 44 w 96"/>
                <a:gd name="T5" fmla="*/ 7 h 93"/>
                <a:gd name="T6" fmla="*/ 49 w 96"/>
                <a:gd name="T7" fmla="*/ 3 h 93"/>
                <a:gd name="T8" fmla="*/ 56 w 96"/>
                <a:gd name="T9" fmla="*/ 0 h 93"/>
                <a:gd name="T10" fmla="*/ 64 w 96"/>
                <a:gd name="T11" fmla="*/ 0 h 93"/>
                <a:gd name="T12" fmla="*/ 71 w 96"/>
                <a:gd name="T13" fmla="*/ 0 h 93"/>
                <a:gd name="T14" fmla="*/ 78 w 96"/>
                <a:gd name="T15" fmla="*/ 5 h 93"/>
                <a:gd name="T16" fmla="*/ 83 w 96"/>
                <a:gd name="T17" fmla="*/ 10 h 93"/>
                <a:gd name="T18" fmla="*/ 86 w 96"/>
                <a:gd name="T19" fmla="*/ 17 h 93"/>
                <a:gd name="T20" fmla="*/ 86 w 96"/>
                <a:gd name="T21" fmla="*/ 22 h 93"/>
                <a:gd name="T22" fmla="*/ 88 w 96"/>
                <a:gd name="T23" fmla="*/ 29 h 93"/>
                <a:gd name="T24" fmla="*/ 88 w 96"/>
                <a:gd name="T25" fmla="*/ 37 h 93"/>
                <a:gd name="T26" fmla="*/ 88 w 96"/>
                <a:gd name="T27" fmla="*/ 74 h 93"/>
                <a:gd name="T28" fmla="*/ 88 w 96"/>
                <a:gd name="T29" fmla="*/ 79 h 93"/>
                <a:gd name="T30" fmla="*/ 88 w 96"/>
                <a:gd name="T31" fmla="*/ 83 h 93"/>
                <a:gd name="T32" fmla="*/ 88 w 96"/>
                <a:gd name="T33" fmla="*/ 86 h 93"/>
                <a:gd name="T34" fmla="*/ 91 w 96"/>
                <a:gd name="T35" fmla="*/ 88 h 93"/>
                <a:gd name="T36" fmla="*/ 96 w 96"/>
                <a:gd name="T37" fmla="*/ 91 h 93"/>
                <a:gd name="T38" fmla="*/ 96 w 96"/>
                <a:gd name="T39" fmla="*/ 93 h 93"/>
                <a:gd name="T40" fmla="*/ 51 w 96"/>
                <a:gd name="T41" fmla="*/ 93 h 93"/>
                <a:gd name="T42" fmla="*/ 51 w 96"/>
                <a:gd name="T43" fmla="*/ 91 h 93"/>
                <a:gd name="T44" fmla="*/ 56 w 96"/>
                <a:gd name="T45" fmla="*/ 88 h 93"/>
                <a:gd name="T46" fmla="*/ 59 w 96"/>
                <a:gd name="T47" fmla="*/ 86 h 93"/>
                <a:gd name="T48" fmla="*/ 59 w 96"/>
                <a:gd name="T49" fmla="*/ 81 h 93"/>
                <a:gd name="T50" fmla="*/ 59 w 96"/>
                <a:gd name="T51" fmla="*/ 74 h 93"/>
                <a:gd name="T52" fmla="*/ 59 w 96"/>
                <a:gd name="T53" fmla="*/ 32 h 93"/>
                <a:gd name="T54" fmla="*/ 59 w 96"/>
                <a:gd name="T55" fmla="*/ 25 h 93"/>
                <a:gd name="T56" fmla="*/ 59 w 96"/>
                <a:gd name="T57" fmla="*/ 20 h 93"/>
                <a:gd name="T58" fmla="*/ 59 w 96"/>
                <a:gd name="T59" fmla="*/ 17 h 93"/>
                <a:gd name="T60" fmla="*/ 56 w 96"/>
                <a:gd name="T61" fmla="*/ 15 h 93"/>
                <a:gd name="T62" fmla="*/ 54 w 96"/>
                <a:gd name="T63" fmla="*/ 12 h 93"/>
                <a:gd name="T64" fmla="*/ 51 w 96"/>
                <a:gd name="T65" fmla="*/ 12 h 93"/>
                <a:gd name="T66" fmla="*/ 47 w 96"/>
                <a:gd name="T67" fmla="*/ 15 h 93"/>
                <a:gd name="T68" fmla="*/ 42 w 96"/>
                <a:gd name="T69" fmla="*/ 20 h 93"/>
                <a:gd name="T70" fmla="*/ 37 w 96"/>
                <a:gd name="T71" fmla="*/ 27 h 93"/>
                <a:gd name="T72" fmla="*/ 37 w 96"/>
                <a:gd name="T73" fmla="*/ 74 h 93"/>
                <a:gd name="T74" fmla="*/ 37 w 96"/>
                <a:gd name="T75" fmla="*/ 81 h 93"/>
                <a:gd name="T76" fmla="*/ 37 w 96"/>
                <a:gd name="T77" fmla="*/ 86 h 93"/>
                <a:gd name="T78" fmla="*/ 42 w 96"/>
                <a:gd name="T79" fmla="*/ 88 h 93"/>
                <a:gd name="T80" fmla="*/ 44 w 96"/>
                <a:gd name="T81" fmla="*/ 91 h 93"/>
                <a:gd name="T82" fmla="*/ 44 w 96"/>
                <a:gd name="T83" fmla="*/ 93 h 93"/>
                <a:gd name="T84" fmla="*/ 0 w 96"/>
                <a:gd name="T85" fmla="*/ 93 h 93"/>
                <a:gd name="T86" fmla="*/ 0 w 96"/>
                <a:gd name="T87" fmla="*/ 91 h 93"/>
                <a:gd name="T88" fmla="*/ 5 w 96"/>
                <a:gd name="T89" fmla="*/ 88 h 93"/>
                <a:gd name="T90" fmla="*/ 7 w 96"/>
                <a:gd name="T91" fmla="*/ 86 h 93"/>
                <a:gd name="T92" fmla="*/ 7 w 96"/>
                <a:gd name="T93" fmla="*/ 83 h 93"/>
                <a:gd name="T94" fmla="*/ 7 w 96"/>
                <a:gd name="T95" fmla="*/ 79 h 93"/>
                <a:gd name="T96" fmla="*/ 7 w 96"/>
                <a:gd name="T97" fmla="*/ 74 h 93"/>
                <a:gd name="T98" fmla="*/ 7 w 96"/>
                <a:gd name="T99" fmla="*/ 25 h 93"/>
                <a:gd name="T100" fmla="*/ 7 w 96"/>
                <a:gd name="T101" fmla="*/ 17 h 93"/>
                <a:gd name="T102" fmla="*/ 7 w 96"/>
                <a:gd name="T103" fmla="*/ 12 h 93"/>
                <a:gd name="T104" fmla="*/ 7 w 96"/>
                <a:gd name="T105" fmla="*/ 10 h 93"/>
                <a:gd name="T106" fmla="*/ 5 w 96"/>
                <a:gd name="T107" fmla="*/ 7 h 93"/>
                <a:gd name="T108" fmla="*/ 0 w 96"/>
                <a:gd name="T109" fmla="*/ 7 h 93"/>
                <a:gd name="T110" fmla="*/ 0 w 96"/>
                <a:gd name="T111" fmla="*/ 3 h 93"/>
                <a:gd name="T112" fmla="*/ 37 w 96"/>
                <a:gd name="T113" fmla="*/ 3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93"/>
                <a:gd name="T173" fmla="*/ 96 w 96"/>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93">
                  <a:moveTo>
                    <a:pt x="37" y="3"/>
                  </a:moveTo>
                  <a:lnTo>
                    <a:pt x="37" y="15"/>
                  </a:lnTo>
                  <a:lnTo>
                    <a:pt x="44" y="7"/>
                  </a:lnTo>
                  <a:lnTo>
                    <a:pt x="49" y="3"/>
                  </a:lnTo>
                  <a:lnTo>
                    <a:pt x="56" y="0"/>
                  </a:lnTo>
                  <a:lnTo>
                    <a:pt x="64" y="0"/>
                  </a:lnTo>
                  <a:lnTo>
                    <a:pt x="71" y="0"/>
                  </a:lnTo>
                  <a:lnTo>
                    <a:pt x="78" y="5"/>
                  </a:lnTo>
                  <a:lnTo>
                    <a:pt x="83" y="10"/>
                  </a:lnTo>
                  <a:lnTo>
                    <a:pt x="86" y="17"/>
                  </a:lnTo>
                  <a:lnTo>
                    <a:pt x="86" y="22"/>
                  </a:lnTo>
                  <a:lnTo>
                    <a:pt x="88" y="29"/>
                  </a:lnTo>
                  <a:lnTo>
                    <a:pt x="88" y="37"/>
                  </a:lnTo>
                  <a:lnTo>
                    <a:pt x="88" y="74"/>
                  </a:lnTo>
                  <a:lnTo>
                    <a:pt x="88" y="79"/>
                  </a:lnTo>
                  <a:lnTo>
                    <a:pt x="88" y="83"/>
                  </a:lnTo>
                  <a:lnTo>
                    <a:pt x="88" y="86"/>
                  </a:lnTo>
                  <a:lnTo>
                    <a:pt x="91" y="88"/>
                  </a:lnTo>
                  <a:lnTo>
                    <a:pt x="96" y="91"/>
                  </a:lnTo>
                  <a:lnTo>
                    <a:pt x="96" y="93"/>
                  </a:lnTo>
                  <a:lnTo>
                    <a:pt x="51" y="93"/>
                  </a:lnTo>
                  <a:lnTo>
                    <a:pt x="51" y="91"/>
                  </a:lnTo>
                  <a:lnTo>
                    <a:pt x="56" y="88"/>
                  </a:lnTo>
                  <a:lnTo>
                    <a:pt x="59" y="86"/>
                  </a:lnTo>
                  <a:lnTo>
                    <a:pt x="59" y="81"/>
                  </a:lnTo>
                  <a:lnTo>
                    <a:pt x="59" y="74"/>
                  </a:lnTo>
                  <a:lnTo>
                    <a:pt x="59" y="32"/>
                  </a:lnTo>
                  <a:lnTo>
                    <a:pt x="59" y="25"/>
                  </a:lnTo>
                  <a:lnTo>
                    <a:pt x="59" y="20"/>
                  </a:lnTo>
                  <a:lnTo>
                    <a:pt x="59" y="17"/>
                  </a:lnTo>
                  <a:lnTo>
                    <a:pt x="56" y="15"/>
                  </a:lnTo>
                  <a:lnTo>
                    <a:pt x="54" y="12"/>
                  </a:lnTo>
                  <a:lnTo>
                    <a:pt x="51" y="12"/>
                  </a:lnTo>
                  <a:lnTo>
                    <a:pt x="47" y="15"/>
                  </a:lnTo>
                  <a:lnTo>
                    <a:pt x="42" y="20"/>
                  </a:lnTo>
                  <a:lnTo>
                    <a:pt x="37" y="27"/>
                  </a:lnTo>
                  <a:lnTo>
                    <a:pt x="37" y="74"/>
                  </a:lnTo>
                  <a:lnTo>
                    <a:pt x="37" y="81"/>
                  </a:lnTo>
                  <a:lnTo>
                    <a:pt x="37" y="86"/>
                  </a:lnTo>
                  <a:lnTo>
                    <a:pt x="42" y="88"/>
                  </a:lnTo>
                  <a:lnTo>
                    <a:pt x="44" y="91"/>
                  </a:lnTo>
                  <a:lnTo>
                    <a:pt x="44" y="93"/>
                  </a:lnTo>
                  <a:lnTo>
                    <a:pt x="0" y="93"/>
                  </a:lnTo>
                  <a:lnTo>
                    <a:pt x="0" y="91"/>
                  </a:lnTo>
                  <a:lnTo>
                    <a:pt x="5" y="88"/>
                  </a:lnTo>
                  <a:lnTo>
                    <a:pt x="7" y="86"/>
                  </a:lnTo>
                  <a:lnTo>
                    <a:pt x="7" y="83"/>
                  </a:lnTo>
                  <a:lnTo>
                    <a:pt x="7" y="79"/>
                  </a:lnTo>
                  <a:lnTo>
                    <a:pt x="7" y="74"/>
                  </a:lnTo>
                  <a:lnTo>
                    <a:pt x="7" y="25"/>
                  </a:lnTo>
                  <a:lnTo>
                    <a:pt x="7" y="17"/>
                  </a:lnTo>
                  <a:lnTo>
                    <a:pt x="7" y="12"/>
                  </a:lnTo>
                  <a:lnTo>
                    <a:pt x="7" y="10"/>
                  </a:lnTo>
                  <a:lnTo>
                    <a:pt x="5" y="7"/>
                  </a:lnTo>
                  <a:lnTo>
                    <a:pt x="0" y="7"/>
                  </a:lnTo>
                  <a:lnTo>
                    <a:pt x="0" y="3"/>
                  </a:lnTo>
                  <a:lnTo>
                    <a:pt x="37" y="3"/>
                  </a:lnTo>
                  <a:close/>
                </a:path>
              </a:pathLst>
            </a:custGeom>
            <a:solidFill>
              <a:srgbClr val="000000"/>
            </a:solidFill>
            <a:ln w="0">
              <a:solidFill>
                <a:schemeClr val="accent2"/>
              </a:solidFill>
              <a:round/>
              <a:headEnd/>
              <a:tailEnd/>
            </a:ln>
          </p:spPr>
          <p:txBody>
            <a:bodyPr/>
            <a:lstStyle/>
            <a:p>
              <a:endParaRPr lang="en-CA"/>
            </a:p>
          </p:txBody>
        </p:sp>
        <p:sp>
          <p:nvSpPr>
            <p:cNvPr id="5386" name="Freeform 128"/>
            <p:cNvSpPr>
              <a:spLocks noEditPoints="1"/>
            </p:cNvSpPr>
            <p:nvPr/>
          </p:nvSpPr>
          <p:spPr bwMode="auto">
            <a:xfrm>
              <a:off x="5502" y="2418"/>
              <a:ext cx="93" cy="96"/>
            </a:xfrm>
            <a:custGeom>
              <a:avLst/>
              <a:gdLst>
                <a:gd name="T0" fmla="*/ 42 w 93"/>
                <a:gd name="T1" fmla="*/ 91 h 96"/>
                <a:gd name="T2" fmla="*/ 20 w 93"/>
                <a:gd name="T3" fmla="*/ 96 h 96"/>
                <a:gd name="T4" fmla="*/ 8 w 93"/>
                <a:gd name="T5" fmla="*/ 91 h 96"/>
                <a:gd name="T6" fmla="*/ 0 w 93"/>
                <a:gd name="T7" fmla="*/ 79 h 96"/>
                <a:gd name="T8" fmla="*/ 5 w 93"/>
                <a:gd name="T9" fmla="*/ 64 h 96"/>
                <a:gd name="T10" fmla="*/ 27 w 93"/>
                <a:gd name="T11" fmla="*/ 49 h 96"/>
                <a:gd name="T12" fmla="*/ 52 w 93"/>
                <a:gd name="T13" fmla="*/ 27 h 96"/>
                <a:gd name="T14" fmla="*/ 52 w 93"/>
                <a:gd name="T15" fmla="*/ 12 h 96"/>
                <a:gd name="T16" fmla="*/ 47 w 93"/>
                <a:gd name="T17" fmla="*/ 7 h 96"/>
                <a:gd name="T18" fmla="*/ 39 w 93"/>
                <a:gd name="T19" fmla="*/ 7 h 96"/>
                <a:gd name="T20" fmla="*/ 27 w 93"/>
                <a:gd name="T21" fmla="*/ 10 h 96"/>
                <a:gd name="T22" fmla="*/ 25 w 93"/>
                <a:gd name="T23" fmla="*/ 12 h 96"/>
                <a:gd name="T24" fmla="*/ 27 w 93"/>
                <a:gd name="T25" fmla="*/ 20 h 96"/>
                <a:gd name="T26" fmla="*/ 32 w 93"/>
                <a:gd name="T27" fmla="*/ 27 h 96"/>
                <a:gd name="T28" fmla="*/ 27 w 93"/>
                <a:gd name="T29" fmla="*/ 34 h 96"/>
                <a:gd name="T30" fmla="*/ 17 w 93"/>
                <a:gd name="T31" fmla="*/ 39 h 96"/>
                <a:gd name="T32" fmla="*/ 8 w 93"/>
                <a:gd name="T33" fmla="*/ 34 h 96"/>
                <a:gd name="T34" fmla="*/ 3 w 93"/>
                <a:gd name="T35" fmla="*/ 27 h 96"/>
                <a:gd name="T36" fmla="*/ 10 w 93"/>
                <a:gd name="T37" fmla="*/ 12 h 96"/>
                <a:gd name="T38" fmla="*/ 25 w 93"/>
                <a:gd name="T39" fmla="*/ 3 h 96"/>
                <a:gd name="T40" fmla="*/ 47 w 93"/>
                <a:gd name="T41" fmla="*/ 0 h 96"/>
                <a:gd name="T42" fmla="*/ 64 w 93"/>
                <a:gd name="T43" fmla="*/ 3 h 96"/>
                <a:gd name="T44" fmla="*/ 76 w 93"/>
                <a:gd name="T45" fmla="*/ 12 h 96"/>
                <a:gd name="T46" fmla="*/ 79 w 93"/>
                <a:gd name="T47" fmla="*/ 22 h 96"/>
                <a:gd name="T48" fmla="*/ 81 w 93"/>
                <a:gd name="T49" fmla="*/ 37 h 96"/>
                <a:gd name="T50" fmla="*/ 81 w 93"/>
                <a:gd name="T51" fmla="*/ 79 h 96"/>
                <a:gd name="T52" fmla="*/ 81 w 93"/>
                <a:gd name="T53" fmla="*/ 81 h 96"/>
                <a:gd name="T54" fmla="*/ 84 w 93"/>
                <a:gd name="T55" fmla="*/ 83 h 96"/>
                <a:gd name="T56" fmla="*/ 88 w 93"/>
                <a:gd name="T57" fmla="*/ 83 h 96"/>
                <a:gd name="T58" fmla="*/ 93 w 93"/>
                <a:gd name="T59" fmla="*/ 83 h 96"/>
                <a:gd name="T60" fmla="*/ 84 w 93"/>
                <a:gd name="T61" fmla="*/ 93 h 96"/>
                <a:gd name="T62" fmla="*/ 71 w 93"/>
                <a:gd name="T63" fmla="*/ 96 h 96"/>
                <a:gd name="T64" fmla="*/ 59 w 93"/>
                <a:gd name="T65" fmla="*/ 93 h 96"/>
                <a:gd name="T66" fmla="*/ 52 w 93"/>
                <a:gd name="T67" fmla="*/ 81 h 96"/>
                <a:gd name="T68" fmla="*/ 52 w 93"/>
                <a:gd name="T69" fmla="*/ 42 h 96"/>
                <a:gd name="T70" fmla="*/ 32 w 93"/>
                <a:gd name="T71" fmla="*/ 59 h 96"/>
                <a:gd name="T72" fmla="*/ 30 w 93"/>
                <a:gd name="T73" fmla="*/ 69 h 96"/>
                <a:gd name="T74" fmla="*/ 32 w 93"/>
                <a:gd name="T75" fmla="*/ 76 h 96"/>
                <a:gd name="T76" fmla="*/ 39 w 93"/>
                <a:gd name="T77" fmla="*/ 79 h 96"/>
                <a:gd name="T78" fmla="*/ 52 w 93"/>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
                <a:gd name="T121" fmla="*/ 0 h 96"/>
                <a:gd name="T122" fmla="*/ 93 w 93"/>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 h="96">
                  <a:moveTo>
                    <a:pt x="52" y="81"/>
                  </a:moveTo>
                  <a:lnTo>
                    <a:pt x="42" y="91"/>
                  </a:lnTo>
                  <a:lnTo>
                    <a:pt x="30" y="96"/>
                  </a:lnTo>
                  <a:lnTo>
                    <a:pt x="20" y="96"/>
                  </a:lnTo>
                  <a:lnTo>
                    <a:pt x="13" y="96"/>
                  </a:lnTo>
                  <a:lnTo>
                    <a:pt x="8" y="91"/>
                  </a:lnTo>
                  <a:lnTo>
                    <a:pt x="3" y="86"/>
                  </a:lnTo>
                  <a:lnTo>
                    <a:pt x="0" y="79"/>
                  </a:lnTo>
                  <a:lnTo>
                    <a:pt x="3" y="71"/>
                  </a:lnTo>
                  <a:lnTo>
                    <a:pt x="5" y="64"/>
                  </a:lnTo>
                  <a:lnTo>
                    <a:pt x="10" y="59"/>
                  </a:lnTo>
                  <a:lnTo>
                    <a:pt x="27" y="49"/>
                  </a:lnTo>
                  <a:lnTo>
                    <a:pt x="52" y="37"/>
                  </a:lnTo>
                  <a:lnTo>
                    <a:pt x="52" y="27"/>
                  </a:lnTo>
                  <a:lnTo>
                    <a:pt x="52" y="17"/>
                  </a:lnTo>
                  <a:lnTo>
                    <a:pt x="52" y="12"/>
                  </a:lnTo>
                  <a:lnTo>
                    <a:pt x="49" y="10"/>
                  </a:lnTo>
                  <a:lnTo>
                    <a:pt x="47" y="7"/>
                  </a:lnTo>
                  <a:lnTo>
                    <a:pt x="42" y="7"/>
                  </a:lnTo>
                  <a:lnTo>
                    <a:pt x="39" y="7"/>
                  </a:lnTo>
                  <a:lnTo>
                    <a:pt x="32" y="7"/>
                  </a:lnTo>
                  <a:lnTo>
                    <a:pt x="27" y="10"/>
                  </a:lnTo>
                  <a:lnTo>
                    <a:pt x="25" y="12"/>
                  </a:lnTo>
                  <a:lnTo>
                    <a:pt x="25" y="15"/>
                  </a:lnTo>
                  <a:lnTo>
                    <a:pt x="27" y="20"/>
                  </a:lnTo>
                  <a:lnTo>
                    <a:pt x="30" y="22"/>
                  </a:lnTo>
                  <a:lnTo>
                    <a:pt x="32" y="27"/>
                  </a:lnTo>
                  <a:lnTo>
                    <a:pt x="30" y="32"/>
                  </a:lnTo>
                  <a:lnTo>
                    <a:pt x="27" y="34"/>
                  </a:lnTo>
                  <a:lnTo>
                    <a:pt x="25" y="37"/>
                  </a:lnTo>
                  <a:lnTo>
                    <a:pt x="17" y="39"/>
                  </a:lnTo>
                  <a:lnTo>
                    <a:pt x="13" y="37"/>
                  </a:lnTo>
                  <a:lnTo>
                    <a:pt x="8" y="34"/>
                  </a:lnTo>
                  <a:lnTo>
                    <a:pt x="5" y="32"/>
                  </a:lnTo>
                  <a:lnTo>
                    <a:pt x="3" y="27"/>
                  </a:lnTo>
                  <a:lnTo>
                    <a:pt x="5" y="20"/>
                  </a:lnTo>
                  <a:lnTo>
                    <a:pt x="10" y="12"/>
                  </a:lnTo>
                  <a:lnTo>
                    <a:pt x="15" y="7"/>
                  </a:lnTo>
                  <a:lnTo>
                    <a:pt x="25" y="3"/>
                  </a:lnTo>
                  <a:lnTo>
                    <a:pt x="37" y="0"/>
                  </a:lnTo>
                  <a:lnTo>
                    <a:pt x="47" y="0"/>
                  </a:lnTo>
                  <a:lnTo>
                    <a:pt x="57" y="0"/>
                  </a:lnTo>
                  <a:lnTo>
                    <a:pt x="64" y="3"/>
                  </a:lnTo>
                  <a:lnTo>
                    <a:pt x="69" y="5"/>
                  </a:lnTo>
                  <a:lnTo>
                    <a:pt x="76" y="12"/>
                  </a:lnTo>
                  <a:lnTo>
                    <a:pt x="79" y="17"/>
                  </a:lnTo>
                  <a:lnTo>
                    <a:pt x="79" y="22"/>
                  </a:lnTo>
                  <a:lnTo>
                    <a:pt x="81" y="27"/>
                  </a:lnTo>
                  <a:lnTo>
                    <a:pt x="81" y="37"/>
                  </a:lnTo>
                  <a:lnTo>
                    <a:pt x="81" y="74"/>
                  </a:lnTo>
                  <a:lnTo>
                    <a:pt x="81" y="79"/>
                  </a:lnTo>
                  <a:lnTo>
                    <a:pt x="81" y="81"/>
                  </a:lnTo>
                  <a:lnTo>
                    <a:pt x="84" y="83"/>
                  </a:lnTo>
                  <a:lnTo>
                    <a:pt x="88" y="83"/>
                  </a:lnTo>
                  <a:lnTo>
                    <a:pt x="91" y="79"/>
                  </a:lnTo>
                  <a:lnTo>
                    <a:pt x="93" y="83"/>
                  </a:lnTo>
                  <a:lnTo>
                    <a:pt x="88" y="88"/>
                  </a:lnTo>
                  <a:lnTo>
                    <a:pt x="84" y="93"/>
                  </a:lnTo>
                  <a:lnTo>
                    <a:pt x="76" y="96"/>
                  </a:lnTo>
                  <a:lnTo>
                    <a:pt x="71" y="96"/>
                  </a:lnTo>
                  <a:lnTo>
                    <a:pt x="64" y="96"/>
                  </a:lnTo>
                  <a:lnTo>
                    <a:pt x="59" y="93"/>
                  </a:lnTo>
                  <a:lnTo>
                    <a:pt x="54" y="88"/>
                  </a:lnTo>
                  <a:lnTo>
                    <a:pt x="52" y="81"/>
                  </a:lnTo>
                  <a:close/>
                  <a:moveTo>
                    <a:pt x="52" y="76"/>
                  </a:moveTo>
                  <a:lnTo>
                    <a:pt x="52" y="42"/>
                  </a:lnTo>
                  <a:lnTo>
                    <a:pt x="42" y="49"/>
                  </a:lnTo>
                  <a:lnTo>
                    <a:pt x="32" y="59"/>
                  </a:lnTo>
                  <a:lnTo>
                    <a:pt x="30" y="64"/>
                  </a:lnTo>
                  <a:lnTo>
                    <a:pt x="30" y="69"/>
                  </a:lnTo>
                  <a:lnTo>
                    <a:pt x="30" y="74"/>
                  </a:lnTo>
                  <a:lnTo>
                    <a:pt x="32" y="76"/>
                  </a:lnTo>
                  <a:lnTo>
                    <a:pt x="37" y="79"/>
                  </a:lnTo>
                  <a:lnTo>
                    <a:pt x="39" y="79"/>
                  </a:lnTo>
                  <a:lnTo>
                    <a:pt x="47" y="79"/>
                  </a:lnTo>
                  <a:lnTo>
                    <a:pt x="52" y="76"/>
                  </a:lnTo>
                  <a:close/>
                </a:path>
              </a:pathLst>
            </a:custGeom>
            <a:solidFill>
              <a:srgbClr val="000000"/>
            </a:solidFill>
            <a:ln w="0">
              <a:solidFill>
                <a:schemeClr val="accent2"/>
              </a:solidFill>
              <a:round/>
              <a:headEnd/>
              <a:tailEnd/>
            </a:ln>
          </p:spPr>
          <p:txBody>
            <a:bodyPr/>
            <a:lstStyle/>
            <a:p>
              <a:endParaRPr lang="en-CA"/>
            </a:p>
          </p:txBody>
        </p:sp>
        <p:sp>
          <p:nvSpPr>
            <p:cNvPr id="5387" name="Freeform 129"/>
            <p:cNvSpPr>
              <a:spLocks/>
            </p:cNvSpPr>
            <p:nvPr/>
          </p:nvSpPr>
          <p:spPr bwMode="auto">
            <a:xfrm>
              <a:off x="5608" y="2374"/>
              <a:ext cx="46" cy="137"/>
            </a:xfrm>
            <a:custGeom>
              <a:avLst/>
              <a:gdLst>
                <a:gd name="T0" fmla="*/ 36 w 46"/>
                <a:gd name="T1" fmla="*/ 0 h 137"/>
                <a:gd name="T2" fmla="*/ 36 w 46"/>
                <a:gd name="T3" fmla="*/ 118 h 137"/>
                <a:gd name="T4" fmla="*/ 36 w 46"/>
                <a:gd name="T5" fmla="*/ 125 h 137"/>
                <a:gd name="T6" fmla="*/ 39 w 46"/>
                <a:gd name="T7" fmla="*/ 130 h 137"/>
                <a:gd name="T8" fmla="*/ 41 w 46"/>
                <a:gd name="T9" fmla="*/ 132 h 137"/>
                <a:gd name="T10" fmla="*/ 46 w 46"/>
                <a:gd name="T11" fmla="*/ 135 h 137"/>
                <a:gd name="T12" fmla="*/ 46 w 46"/>
                <a:gd name="T13" fmla="*/ 137 h 137"/>
                <a:gd name="T14" fmla="*/ 0 w 46"/>
                <a:gd name="T15" fmla="*/ 137 h 137"/>
                <a:gd name="T16" fmla="*/ 0 w 46"/>
                <a:gd name="T17" fmla="*/ 135 h 137"/>
                <a:gd name="T18" fmla="*/ 5 w 46"/>
                <a:gd name="T19" fmla="*/ 132 h 137"/>
                <a:gd name="T20" fmla="*/ 7 w 46"/>
                <a:gd name="T21" fmla="*/ 130 h 137"/>
                <a:gd name="T22" fmla="*/ 7 w 46"/>
                <a:gd name="T23" fmla="*/ 127 h 137"/>
                <a:gd name="T24" fmla="*/ 9 w 46"/>
                <a:gd name="T25" fmla="*/ 123 h 137"/>
                <a:gd name="T26" fmla="*/ 9 w 46"/>
                <a:gd name="T27" fmla="*/ 118 h 137"/>
                <a:gd name="T28" fmla="*/ 9 w 46"/>
                <a:gd name="T29" fmla="*/ 22 h 137"/>
                <a:gd name="T30" fmla="*/ 9 w 46"/>
                <a:gd name="T31" fmla="*/ 15 h 137"/>
                <a:gd name="T32" fmla="*/ 7 w 46"/>
                <a:gd name="T33" fmla="*/ 10 h 137"/>
                <a:gd name="T34" fmla="*/ 5 w 46"/>
                <a:gd name="T35" fmla="*/ 7 h 137"/>
                <a:gd name="T36" fmla="*/ 0 w 46"/>
                <a:gd name="T37" fmla="*/ 5 h 137"/>
                <a:gd name="T38" fmla="*/ 0 w 46"/>
                <a:gd name="T39" fmla="*/ 0 h 137"/>
                <a:gd name="T40" fmla="*/ 36 w 46"/>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137"/>
                <a:gd name="T65" fmla="*/ 46 w 46"/>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137">
                  <a:moveTo>
                    <a:pt x="36" y="0"/>
                  </a:moveTo>
                  <a:lnTo>
                    <a:pt x="36" y="118"/>
                  </a:lnTo>
                  <a:lnTo>
                    <a:pt x="36" y="125"/>
                  </a:lnTo>
                  <a:lnTo>
                    <a:pt x="39" y="130"/>
                  </a:lnTo>
                  <a:lnTo>
                    <a:pt x="41" y="132"/>
                  </a:lnTo>
                  <a:lnTo>
                    <a:pt x="46" y="135"/>
                  </a:lnTo>
                  <a:lnTo>
                    <a:pt x="46" y="137"/>
                  </a:lnTo>
                  <a:lnTo>
                    <a:pt x="0" y="137"/>
                  </a:lnTo>
                  <a:lnTo>
                    <a:pt x="0" y="135"/>
                  </a:lnTo>
                  <a:lnTo>
                    <a:pt x="5" y="132"/>
                  </a:lnTo>
                  <a:lnTo>
                    <a:pt x="7" y="130"/>
                  </a:lnTo>
                  <a:lnTo>
                    <a:pt x="7" y="127"/>
                  </a:lnTo>
                  <a:lnTo>
                    <a:pt x="9" y="123"/>
                  </a:lnTo>
                  <a:lnTo>
                    <a:pt x="9" y="118"/>
                  </a:lnTo>
                  <a:lnTo>
                    <a:pt x="9" y="22"/>
                  </a:lnTo>
                  <a:lnTo>
                    <a:pt x="9" y="15"/>
                  </a:lnTo>
                  <a:lnTo>
                    <a:pt x="7" y="10"/>
                  </a:lnTo>
                  <a:lnTo>
                    <a:pt x="5" y="7"/>
                  </a:lnTo>
                  <a:lnTo>
                    <a:pt x="0" y="5"/>
                  </a:lnTo>
                  <a:lnTo>
                    <a:pt x="0" y="0"/>
                  </a:lnTo>
                  <a:lnTo>
                    <a:pt x="36" y="0"/>
                  </a:lnTo>
                  <a:close/>
                </a:path>
              </a:pathLst>
            </a:custGeom>
            <a:solidFill>
              <a:srgbClr val="000000"/>
            </a:solidFill>
            <a:ln w="0">
              <a:solidFill>
                <a:schemeClr val="accent2"/>
              </a:solidFill>
              <a:round/>
              <a:headEnd/>
              <a:tailEnd/>
            </a:ln>
          </p:spPr>
          <p:txBody>
            <a:bodyPr/>
            <a:lstStyle/>
            <a:p>
              <a:endParaRPr lang="en-CA"/>
            </a:p>
          </p:txBody>
        </p:sp>
        <p:sp>
          <p:nvSpPr>
            <p:cNvPr id="5388" name="Freeform 130"/>
            <p:cNvSpPr>
              <a:spLocks/>
            </p:cNvSpPr>
            <p:nvPr/>
          </p:nvSpPr>
          <p:spPr bwMode="auto">
            <a:xfrm>
              <a:off x="4968" y="2626"/>
              <a:ext cx="145" cy="94"/>
            </a:xfrm>
            <a:custGeom>
              <a:avLst/>
              <a:gdLst>
                <a:gd name="T0" fmla="*/ 98 w 145"/>
                <a:gd name="T1" fmla="*/ 94 h 94"/>
                <a:gd name="T2" fmla="*/ 74 w 145"/>
                <a:gd name="T3" fmla="*/ 27 h 94"/>
                <a:gd name="T4" fmla="*/ 47 w 145"/>
                <a:gd name="T5" fmla="*/ 94 h 94"/>
                <a:gd name="T6" fmla="*/ 42 w 145"/>
                <a:gd name="T7" fmla="*/ 94 h 94"/>
                <a:gd name="T8" fmla="*/ 17 w 145"/>
                <a:gd name="T9" fmla="*/ 27 h 94"/>
                <a:gd name="T10" fmla="*/ 12 w 145"/>
                <a:gd name="T11" fmla="*/ 20 h 94"/>
                <a:gd name="T12" fmla="*/ 10 w 145"/>
                <a:gd name="T13" fmla="*/ 13 h 94"/>
                <a:gd name="T14" fmla="*/ 7 w 145"/>
                <a:gd name="T15" fmla="*/ 8 h 94"/>
                <a:gd name="T16" fmla="*/ 5 w 145"/>
                <a:gd name="T17" fmla="*/ 5 h 94"/>
                <a:gd name="T18" fmla="*/ 0 w 145"/>
                <a:gd name="T19" fmla="*/ 5 h 94"/>
                <a:gd name="T20" fmla="*/ 0 w 145"/>
                <a:gd name="T21" fmla="*/ 0 h 94"/>
                <a:gd name="T22" fmla="*/ 47 w 145"/>
                <a:gd name="T23" fmla="*/ 0 h 94"/>
                <a:gd name="T24" fmla="*/ 47 w 145"/>
                <a:gd name="T25" fmla="*/ 5 h 94"/>
                <a:gd name="T26" fmla="*/ 44 w 145"/>
                <a:gd name="T27" fmla="*/ 5 h 94"/>
                <a:gd name="T28" fmla="*/ 42 w 145"/>
                <a:gd name="T29" fmla="*/ 5 h 94"/>
                <a:gd name="T30" fmla="*/ 39 w 145"/>
                <a:gd name="T31" fmla="*/ 8 h 94"/>
                <a:gd name="T32" fmla="*/ 39 w 145"/>
                <a:gd name="T33" fmla="*/ 8 h 94"/>
                <a:gd name="T34" fmla="*/ 39 w 145"/>
                <a:gd name="T35" fmla="*/ 13 h 94"/>
                <a:gd name="T36" fmla="*/ 42 w 145"/>
                <a:gd name="T37" fmla="*/ 18 h 94"/>
                <a:gd name="T38" fmla="*/ 56 w 145"/>
                <a:gd name="T39" fmla="*/ 54 h 94"/>
                <a:gd name="T40" fmla="*/ 69 w 145"/>
                <a:gd name="T41" fmla="*/ 18 h 94"/>
                <a:gd name="T42" fmla="*/ 69 w 145"/>
                <a:gd name="T43" fmla="*/ 15 h 94"/>
                <a:gd name="T44" fmla="*/ 66 w 145"/>
                <a:gd name="T45" fmla="*/ 10 h 94"/>
                <a:gd name="T46" fmla="*/ 64 w 145"/>
                <a:gd name="T47" fmla="*/ 8 h 94"/>
                <a:gd name="T48" fmla="*/ 59 w 145"/>
                <a:gd name="T49" fmla="*/ 5 h 94"/>
                <a:gd name="T50" fmla="*/ 56 w 145"/>
                <a:gd name="T51" fmla="*/ 5 h 94"/>
                <a:gd name="T52" fmla="*/ 56 w 145"/>
                <a:gd name="T53" fmla="*/ 0 h 94"/>
                <a:gd name="T54" fmla="*/ 105 w 145"/>
                <a:gd name="T55" fmla="*/ 0 h 94"/>
                <a:gd name="T56" fmla="*/ 105 w 145"/>
                <a:gd name="T57" fmla="*/ 5 h 94"/>
                <a:gd name="T58" fmla="*/ 100 w 145"/>
                <a:gd name="T59" fmla="*/ 5 h 94"/>
                <a:gd name="T60" fmla="*/ 98 w 145"/>
                <a:gd name="T61" fmla="*/ 5 h 94"/>
                <a:gd name="T62" fmla="*/ 96 w 145"/>
                <a:gd name="T63" fmla="*/ 8 h 94"/>
                <a:gd name="T64" fmla="*/ 96 w 145"/>
                <a:gd name="T65" fmla="*/ 10 h 94"/>
                <a:gd name="T66" fmla="*/ 96 w 145"/>
                <a:gd name="T67" fmla="*/ 13 h 94"/>
                <a:gd name="T68" fmla="*/ 98 w 145"/>
                <a:gd name="T69" fmla="*/ 18 h 94"/>
                <a:gd name="T70" fmla="*/ 113 w 145"/>
                <a:gd name="T71" fmla="*/ 54 h 94"/>
                <a:gd name="T72" fmla="*/ 125 w 145"/>
                <a:gd name="T73" fmla="*/ 20 h 94"/>
                <a:gd name="T74" fmla="*/ 127 w 145"/>
                <a:gd name="T75" fmla="*/ 15 h 94"/>
                <a:gd name="T76" fmla="*/ 127 w 145"/>
                <a:gd name="T77" fmla="*/ 13 h 94"/>
                <a:gd name="T78" fmla="*/ 127 w 145"/>
                <a:gd name="T79" fmla="*/ 8 h 94"/>
                <a:gd name="T80" fmla="*/ 125 w 145"/>
                <a:gd name="T81" fmla="*/ 5 h 94"/>
                <a:gd name="T82" fmla="*/ 123 w 145"/>
                <a:gd name="T83" fmla="*/ 5 h 94"/>
                <a:gd name="T84" fmla="*/ 118 w 145"/>
                <a:gd name="T85" fmla="*/ 5 h 94"/>
                <a:gd name="T86" fmla="*/ 118 w 145"/>
                <a:gd name="T87" fmla="*/ 0 h 94"/>
                <a:gd name="T88" fmla="*/ 145 w 145"/>
                <a:gd name="T89" fmla="*/ 0 h 94"/>
                <a:gd name="T90" fmla="*/ 145 w 145"/>
                <a:gd name="T91" fmla="*/ 5 h 94"/>
                <a:gd name="T92" fmla="*/ 142 w 145"/>
                <a:gd name="T93" fmla="*/ 5 h 94"/>
                <a:gd name="T94" fmla="*/ 137 w 145"/>
                <a:gd name="T95" fmla="*/ 8 h 94"/>
                <a:gd name="T96" fmla="*/ 137 w 145"/>
                <a:gd name="T97" fmla="*/ 10 h 94"/>
                <a:gd name="T98" fmla="*/ 135 w 145"/>
                <a:gd name="T99" fmla="*/ 15 h 94"/>
                <a:gd name="T100" fmla="*/ 132 w 145"/>
                <a:gd name="T101" fmla="*/ 23 h 94"/>
                <a:gd name="T102" fmla="*/ 103 w 145"/>
                <a:gd name="T103" fmla="*/ 94 h 94"/>
                <a:gd name="T104" fmla="*/ 98 w 145"/>
                <a:gd name="T105" fmla="*/ 94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
                <a:gd name="T160" fmla="*/ 0 h 94"/>
                <a:gd name="T161" fmla="*/ 145 w 145"/>
                <a:gd name="T162" fmla="*/ 94 h 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 h="94">
                  <a:moveTo>
                    <a:pt x="98" y="94"/>
                  </a:moveTo>
                  <a:lnTo>
                    <a:pt x="74" y="27"/>
                  </a:lnTo>
                  <a:lnTo>
                    <a:pt x="47" y="94"/>
                  </a:lnTo>
                  <a:lnTo>
                    <a:pt x="42" y="94"/>
                  </a:lnTo>
                  <a:lnTo>
                    <a:pt x="17" y="27"/>
                  </a:lnTo>
                  <a:lnTo>
                    <a:pt x="12" y="20"/>
                  </a:lnTo>
                  <a:lnTo>
                    <a:pt x="10" y="13"/>
                  </a:lnTo>
                  <a:lnTo>
                    <a:pt x="7" y="8"/>
                  </a:lnTo>
                  <a:lnTo>
                    <a:pt x="5" y="5"/>
                  </a:lnTo>
                  <a:lnTo>
                    <a:pt x="0" y="5"/>
                  </a:lnTo>
                  <a:lnTo>
                    <a:pt x="0" y="0"/>
                  </a:lnTo>
                  <a:lnTo>
                    <a:pt x="47" y="0"/>
                  </a:lnTo>
                  <a:lnTo>
                    <a:pt x="47" y="5"/>
                  </a:lnTo>
                  <a:lnTo>
                    <a:pt x="44" y="5"/>
                  </a:lnTo>
                  <a:lnTo>
                    <a:pt x="42" y="5"/>
                  </a:lnTo>
                  <a:lnTo>
                    <a:pt x="39" y="8"/>
                  </a:lnTo>
                  <a:lnTo>
                    <a:pt x="39" y="13"/>
                  </a:lnTo>
                  <a:lnTo>
                    <a:pt x="42" y="18"/>
                  </a:lnTo>
                  <a:lnTo>
                    <a:pt x="56" y="54"/>
                  </a:lnTo>
                  <a:lnTo>
                    <a:pt x="69" y="18"/>
                  </a:lnTo>
                  <a:lnTo>
                    <a:pt x="69" y="15"/>
                  </a:lnTo>
                  <a:lnTo>
                    <a:pt x="66" y="10"/>
                  </a:lnTo>
                  <a:lnTo>
                    <a:pt x="64" y="8"/>
                  </a:lnTo>
                  <a:lnTo>
                    <a:pt x="59" y="5"/>
                  </a:lnTo>
                  <a:lnTo>
                    <a:pt x="56" y="5"/>
                  </a:lnTo>
                  <a:lnTo>
                    <a:pt x="56" y="0"/>
                  </a:lnTo>
                  <a:lnTo>
                    <a:pt x="105" y="0"/>
                  </a:lnTo>
                  <a:lnTo>
                    <a:pt x="105" y="5"/>
                  </a:lnTo>
                  <a:lnTo>
                    <a:pt x="100" y="5"/>
                  </a:lnTo>
                  <a:lnTo>
                    <a:pt x="98" y="5"/>
                  </a:lnTo>
                  <a:lnTo>
                    <a:pt x="96" y="8"/>
                  </a:lnTo>
                  <a:lnTo>
                    <a:pt x="96" y="10"/>
                  </a:lnTo>
                  <a:lnTo>
                    <a:pt x="96" y="13"/>
                  </a:lnTo>
                  <a:lnTo>
                    <a:pt x="98" y="18"/>
                  </a:lnTo>
                  <a:lnTo>
                    <a:pt x="113" y="54"/>
                  </a:lnTo>
                  <a:lnTo>
                    <a:pt x="125" y="20"/>
                  </a:lnTo>
                  <a:lnTo>
                    <a:pt x="127" y="15"/>
                  </a:lnTo>
                  <a:lnTo>
                    <a:pt x="127" y="13"/>
                  </a:lnTo>
                  <a:lnTo>
                    <a:pt x="127" y="8"/>
                  </a:lnTo>
                  <a:lnTo>
                    <a:pt x="125" y="5"/>
                  </a:lnTo>
                  <a:lnTo>
                    <a:pt x="123" y="5"/>
                  </a:lnTo>
                  <a:lnTo>
                    <a:pt x="118" y="5"/>
                  </a:lnTo>
                  <a:lnTo>
                    <a:pt x="118" y="0"/>
                  </a:lnTo>
                  <a:lnTo>
                    <a:pt x="145" y="0"/>
                  </a:lnTo>
                  <a:lnTo>
                    <a:pt x="145" y="5"/>
                  </a:lnTo>
                  <a:lnTo>
                    <a:pt x="142" y="5"/>
                  </a:lnTo>
                  <a:lnTo>
                    <a:pt x="137" y="8"/>
                  </a:lnTo>
                  <a:lnTo>
                    <a:pt x="137" y="10"/>
                  </a:lnTo>
                  <a:lnTo>
                    <a:pt x="135" y="15"/>
                  </a:lnTo>
                  <a:lnTo>
                    <a:pt x="132" y="23"/>
                  </a:lnTo>
                  <a:lnTo>
                    <a:pt x="103" y="94"/>
                  </a:lnTo>
                  <a:lnTo>
                    <a:pt x="98" y="94"/>
                  </a:lnTo>
                  <a:close/>
                </a:path>
              </a:pathLst>
            </a:custGeom>
            <a:solidFill>
              <a:srgbClr val="000000"/>
            </a:solidFill>
            <a:ln w="0">
              <a:solidFill>
                <a:schemeClr val="accent2"/>
              </a:solidFill>
              <a:round/>
              <a:headEnd/>
              <a:tailEnd/>
            </a:ln>
          </p:spPr>
          <p:txBody>
            <a:bodyPr/>
            <a:lstStyle/>
            <a:p>
              <a:endParaRPr lang="en-CA"/>
            </a:p>
          </p:txBody>
        </p:sp>
        <p:sp>
          <p:nvSpPr>
            <p:cNvPr id="5389" name="Freeform 131"/>
            <p:cNvSpPr>
              <a:spLocks noEditPoints="1"/>
            </p:cNvSpPr>
            <p:nvPr/>
          </p:nvSpPr>
          <p:spPr bwMode="auto">
            <a:xfrm>
              <a:off x="5125" y="2624"/>
              <a:ext cx="91" cy="96"/>
            </a:xfrm>
            <a:custGeom>
              <a:avLst/>
              <a:gdLst>
                <a:gd name="T0" fmla="*/ 46 w 91"/>
                <a:gd name="T1" fmla="*/ 0 h 96"/>
                <a:gd name="T2" fmla="*/ 59 w 91"/>
                <a:gd name="T3" fmla="*/ 2 h 96"/>
                <a:gd name="T4" fmla="*/ 68 w 91"/>
                <a:gd name="T5" fmla="*/ 5 h 96"/>
                <a:gd name="T6" fmla="*/ 76 w 91"/>
                <a:gd name="T7" fmla="*/ 10 h 96"/>
                <a:gd name="T8" fmla="*/ 81 w 91"/>
                <a:gd name="T9" fmla="*/ 17 h 96"/>
                <a:gd name="T10" fmla="*/ 86 w 91"/>
                <a:gd name="T11" fmla="*/ 25 h 96"/>
                <a:gd name="T12" fmla="*/ 91 w 91"/>
                <a:gd name="T13" fmla="*/ 34 h 96"/>
                <a:gd name="T14" fmla="*/ 91 w 91"/>
                <a:gd name="T15" fmla="*/ 49 h 96"/>
                <a:gd name="T16" fmla="*/ 91 w 91"/>
                <a:gd name="T17" fmla="*/ 61 h 96"/>
                <a:gd name="T18" fmla="*/ 86 w 91"/>
                <a:gd name="T19" fmla="*/ 71 h 96"/>
                <a:gd name="T20" fmla="*/ 81 w 91"/>
                <a:gd name="T21" fmla="*/ 81 h 96"/>
                <a:gd name="T22" fmla="*/ 73 w 91"/>
                <a:gd name="T23" fmla="*/ 88 h 96"/>
                <a:gd name="T24" fmla="*/ 66 w 91"/>
                <a:gd name="T25" fmla="*/ 93 h 96"/>
                <a:gd name="T26" fmla="*/ 56 w 91"/>
                <a:gd name="T27" fmla="*/ 96 h 96"/>
                <a:gd name="T28" fmla="*/ 46 w 91"/>
                <a:gd name="T29" fmla="*/ 96 h 96"/>
                <a:gd name="T30" fmla="*/ 37 w 91"/>
                <a:gd name="T31" fmla="*/ 96 h 96"/>
                <a:gd name="T32" fmla="*/ 27 w 91"/>
                <a:gd name="T33" fmla="*/ 93 h 96"/>
                <a:gd name="T34" fmla="*/ 19 w 91"/>
                <a:gd name="T35" fmla="*/ 88 h 96"/>
                <a:gd name="T36" fmla="*/ 12 w 91"/>
                <a:gd name="T37" fmla="*/ 81 h 96"/>
                <a:gd name="T38" fmla="*/ 7 w 91"/>
                <a:gd name="T39" fmla="*/ 71 h 96"/>
                <a:gd name="T40" fmla="*/ 2 w 91"/>
                <a:gd name="T41" fmla="*/ 61 h 96"/>
                <a:gd name="T42" fmla="*/ 0 w 91"/>
                <a:gd name="T43" fmla="*/ 49 h 96"/>
                <a:gd name="T44" fmla="*/ 2 w 91"/>
                <a:gd name="T45" fmla="*/ 37 h 96"/>
                <a:gd name="T46" fmla="*/ 7 w 91"/>
                <a:gd name="T47" fmla="*/ 25 h 96"/>
                <a:gd name="T48" fmla="*/ 12 w 91"/>
                <a:gd name="T49" fmla="*/ 15 h 96"/>
                <a:gd name="T50" fmla="*/ 19 w 91"/>
                <a:gd name="T51" fmla="*/ 7 h 96"/>
                <a:gd name="T52" fmla="*/ 27 w 91"/>
                <a:gd name="T53" fmla="*/ 2 h 96"/>
                <a:gd name="T54" fmla="*/ 37 w 91"/>
                <a:gd name="T55" fmla="*/ 0 h 96"/>
                <a:gd name="T56" fmla="*/ 46 w 91"/>
                <a:gd name="T57" fmla="*/ 0 h 96"/>
                <a:gd name="T58" fmla="*/ 46 w 91"/>
                <a:gd name="T59" fmla="*/ 7 h 96"/>
                <a:gd name="T60" fmla="*/ 42 w 91"/>
                <a:gd name="T61" fmla="*/ 7 h 96"/>
                <a:gd name="T62" fmla="*/ 37 w 91"/>
                <a:gd name="T63" fmla="*/ 10 h 96"/>
                <a:gd name="T64" fmla="*/ 34 w 91"/>
                <a:gd name="T65" fmla="*/ 12 h 96"/>
                <a:gd name="T66" fmla="*/ 32 w 91"/>
                <a:gd name="T67" fmla="*/ 20 h 96"/>
                <a:gd name="T68" fmla="*/ 29 w 91"/>
                <a:gd name="T69" fmla="*/ 25 h 96"/>
                <a:gd name="T70" fmla="*/ 29 w 91"/>
                <a:gd name="T71" fmla="*/ 34 h 96"/>
                <a:gd name="T72" fmla="*/ 29 w 91"/>
                <a:gd name="T73" fmla="*/ 44 h 96"/>
                <a:gd name="T74" fmla="*/ 29 w 91"/>
                <a:gd name="T75" fmla="*/ 56 h 96"/>
                <a:gd name="T76" fmla="*/ 29 w 91"/>
                <a:gd name="T77" fmla="*/ 66 h 96"/>
                <a:gd name="T78" fmla="*/ 29 w 91"/>
                <a:gd name="T79" fmla="*/ 76 h 96"/>
                <a:gd name="T80" fmla="*/ 32 w 91"/>
                <a:gd name="T81" fmla="*/ 81 h 96"/>
                <a:gd name="T82" fmla="*/ 37 w 91"/>
                <a:gd name="T83" fmla="*/ 86 h 96"/>
                <a:gd name="T84" fmla="*/ 42 w 91"/>
                <a:gd name="T85" fmla="*/ 88 h 96"/>
                <a:gd name="T86" fmla="*/ 46 w 91"/>
                <a:gd name="T87" fmla="*/ 91 h 96"/>
                <a:gd name="T88" fmla="*/ 51 w 91"/>
                <a:gd name="T89" fmla="*/ 88 h 96"/>
                <a:gd name="T90" fmla="*/ 54 w 91"/>
                <a:gd name="T91" fmla="*/ 88 h 96"/>
                <a:gd name="T92" fmla="*/ 59 w 91"/>
                <a:gd name="T93" fmla="*/ 83 h 96"/>
                <a:gd name="T94" fmla="*/ 61 w 91"/>
                <a:gd name="T95" fmla="*/ 78 h 96"/>
                <a:gd name="T96" fmla="*/ 61 w 91"/>
                <a:gd name="T97" fmla="*/ 69 h 96"/>
                <a:gd name="T98" fmla="*/ 64 w 91"/>
                <a:gd name="T99" fmla="*/ 56 h 96"/>
                <a:gd name="T100" fmla="*/ 64 w 91"/>
                <a:gd name="T101" fmla="*/ 42 h 96"/>
                <a:gd name="T102" fmla="*/ 64 w 91"/>
                <a:gd name="T103" fmla="*/ 29 h 96"/>
                <a:gd name="T104" fmla="*/ 61 w 91"/>
                <a:gd name="T105" fmla="*/ 22 h 96"/>
                <a:gd name="T106" fmla="*/ 61 w 91"/>
                <a:gd name="T107" fmla="*/ 17 h 96"/>
                <a:gd name="T108" fmla="*/ 59 w 91"/>
                <a:gd name="T109" fmla="*/ 12 h 96"/>
                <a:gd name="T110" fmla="*/ 54 w 91"/>
                <a:gd name="T111" fmla="*/ 7 h 96"/>
                <a:gd name="T112" fmla="*/ 51 w 91"/>
                <a:gd name="T113" fmla="*/ 7 h 96"/>
                <a:gd name="T114" fmla="*/ 46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6" y="0"/>
                  </a:moveTo>
                  <a:lnTo>
                    <a:pt x="59" y="2"/>
                  </a:lnTo>
                  <a:lnTo>
                    <a:pt x="68" y="5"/>
                  </a:lnTo>
                  <a:lnTo>
                    <a:pt x="76" y="10"/>
                  </a:lnTo>
                  <a:lnTo>
                    <a:pt x="81" y="17"/>
                  </a:lnTo>
                  <a:lnTo>
                    <a:pt x="86" y="25"/>
                  </a:lnTo>
                  <a:lnTo>
                    <a:pt x="91" y="34"/>
                  </a:lnTo>
                  <a:lnTo>
                    <a:pt x="91" y="49"/>
                  </a:lnTo>
                  <a:lnTo>
                    <a:pt x="91" y="61"/>
                  </a:lnTo>
                  <a:lnTo>
                    <a:pt x="86" y="71"/>
                  </a:lnTo>
                  <a:lnTo>
                    <a:pt x="81" y="81"/>
                  </a:lnTo>
                  <a:lnTo>
                    <a:pt x="73" y="88"/>
                  </a:lnTo>
                  <a:lnTo>
                    <a:pt x="66" y="93"/>
                  </a:lnTo>
                  <a:lnTo>
                    <a:pt x="56" y="96"/>
                  </a:lnTo>
                  <a:lnTo>
                    <a:pt x="46" y="96"/>
                  </a:lnTo>
                  <a:lnTo>
                    <a:pt x="37" y="96"/>
                  </a:lnTo>
                  <a:lnTo>
                    <a:pt x="27" y="93"/>
                  </a:lnTo>
                  <a:lnTo>
                    <a:pt x="19" y="88"/>
                  </a:lnTo>
                  <a:lnTo>
                    <a:pt x="12" y="81"/>
                  </a:lnTo>
                  <a:lnTo>
                    <a:pt x="7" y="71"/>
                  </a:lnTo>
                  <a:lnTo>
                    <a:pt x="2" y="61"/>
                  </a:lnTo>
                  <a:lnTo>
                    <a:pt x="0" y="49"/>
                  </a:lnTo>
                  <a:lnTo>
                    <a:pt x="2" y="37"/>
                  </a:lnTo>
                  <a:lnTo>
                    <a:pt x="7" y="25"/>
                  </a:lnTo>
                  <a:lnTo>
                    <a:pt x="12" y="15"/>
                  </a:lnTo>
                  <a:lnTo>
                    <a:pt x="19" y="7"/>
                  </a:lnTo>
                  <a:lnTo>
                    <a:pt x="27" y="2"/>
                  </a:lnTo>
                  <a:lnTo>
                    <a:pt x="37" y="0"/>
                  </a:lnTo>
                  <a:lnTo>
                    <a:pt x="46" y="0"/>
                  </a:lnTo>
                  <a:close/>
                  <a:moveTo>
                    <a:pt x="46" y="7"/>
                  </a:moveTo>
                  <a:lnTo>
                    <a:pt x="42" y="7"/>
                  </a:lnTo>
                  <a:lnTo>
                    <a:pt x="37" y="10"/>
                  </a:lnTo>
                  <a:lnTo>
                    <a:pt x="34" y="12"/>
                  </a:lnTo>
                  <a:lnTo>
                    <a:pt x="32" y="20"/>
                  </a:lnTo>
                  <a:lnTo>
                    <a:pt x="29" y="25"/>
                  </a:lnTo>
                  <a:lnTo>
                    <a:pt x="29" y="34"/>
                  </a:lnTo>
                  <a:lnTo>
                    <a:pt x="29" y="44"/>
                  </a:lnTo>
                  <a:lnTo>
                    <a:pt x="29" y="56"/>
                  </a:lnTo>
                  <a:lnTo>
                    <a:pt x="29" y="66"/>
                  </a:lnTo>
                  <a:lnTo>
                    <a:pt x="29" y="76"/>
                  </a:lnTo>
                  <a:lnTo>
                    <a:pt x="32" y="81"/>
                  </a:lnTo>
                  <a:lnTo>
                    <a:pt x="37" y="86"/>
                  </a:lnTo>
                  <a:lnTo>
                    <a:pt x="42" y="88"/>
                  </a:lnTo>
                  <a:lnTo>
                    <a:pt x="46" y="91"/>
                  </a:lnTo>
                  <a:lnTo>
                    <a:pt x="51" y="88"/>
                  </a:lnTo>
                  <a:lnTo>
                    <a:pt x="54" y="88"/>
                  </a:lnTo>
                  <a:lnTo>
                    <a:pt x="59" y="83"/>
                  </a:lnTo>
                  <a:lnTo>
                    <a:pt x="61" y="78"/>
                  </a:lnTo>
                  <a:lnTo>
                    <a:pt x="61" y="69"/>
                  </a:lnTo>
                  <a:lnTo>
                    <a:pt x="64" y="56"/>
                  </a:lnTo>
                  <a:lnTo>
                    <a:pt x="64" y="42"/>
                  </a:lnTo>
                  <a:lnTo>
                    <a:pt x="64" y="29"/>
                  </a:lnTo>
                  <a:lnTo>
                    <a:pt x="61" y="22"/>
                  </a:lnTo>
                  <a:lnTo>
                    <a:pt x="61" y="17"/>
                  </a:lnTo>
                  <a:lnTo>
                    <a:pt x="59" y="12"/>
                  </a:lnTo>
                  <a:lnTo>
                    <a:pt x="54" y="7"/>
                  </a:lnTo>
                  <a:lnTo>
                    <a:pt x="51" y="7"/>
                  </a:lnTo>
                  <a:lnTo>
                    <a:pt x="46" y="7"/>
                  </a:lnTo>
                  <a:close/>
                </a:path>
              </a:pathLst>
            </a:custGeom>
            <a:solidFill>
              <a:srgbClr val="000000"/>
            </a:solidFill>
            <a:ln w="0">
              <a:solidFill>
                <a:schemeClr val="accent2"/>
              </a:solidFill>
              <a:round/>
              <a:headEnd/>
              <a:tailEnd/>
            </a:ln>
          </p:spPr>
          <p:txBody>
            <a:bodyPr/>
            <a:lstStyle/>
            <a:p>
              <a:endParaRPr lang="en-CA"/>
            </a:p>
          </p:txBody>
        </p:sp>
        <p:sp>
          <p:nvSpPr>
            <p:cNvPr id="5390" name="Freeform 132"/>
            <p:cNvSpPr>
              <a:spLocks/>
            </p:cNvSpPr>
            <p:nvPr/>
          </p:nvSpPr>
          <p:spPr bwMode="auto">
            <a:xfrm>
              <a:off x="5233" y="2624"/>
              <a:ext cx="81" cy="93"/>
            </a:xfrm>
            <a:custGeom>
              <a:avLst/>
              <a:gdLst>
                <a:gd name="T0" fmla="*/ 36 w 81"/>
                <a:gd name="T1" fmla="*/ 2 h 93"/>
                <a:gd name="T2" fmla="*/ 36 w 81"/>
                <a:gd name="T3" fmla="*/ 25 h 93"/>
                <a:gd name="T4" fmla="*/ 41 w 81"/>
                <a:gd name="T5" fmla="*/ 15 h 93"/>
                <a:gd name="T6" fmla="*/ 49 w 81"/>
                <a:gd name="T7" fmla="*/ 7 h 93"/>
                <a:gd name="T8" fmla="*/ 54 w 81"/>
                <a:gd name="T9" fmla="*/ 5 h 93"/>
                <a:gd name="T10" fmla="*/ 61 w 81"/>
                <a:gd name="T11" fmla="*/ 0 h 93"/>
                <a:gd name="T12" fmla="*/ 66 w 81"/>
                <a:gd name="T13" fmla="*/ 0 h 93"/>
                <a:gd name="T14" fmla="*/ 71 w 81"/>
                <a:gd name="T15" fmla="*/ 0 h 93"/>
                <a:gd name="T16" fmla="*/ 76 w 81"/>
                <a:gd name="T17" fmla="*/ 2 h 93"/>
                <a:gd name="T18" fmla="*/ 78 w 81"/>
                <a:gd name="T19" fmla="*/ 7 h 93"/>
                <a:gd name="T20" fmla="*/ 81 w 81"/>
                <a:gd name="T21" fmla="*/ 12 h 93"/>
                <a:gd name="T22" fmla="*/ 78 w 81"/>
                <a:gd name="T23" fmla="*/ 20 h 93"/>
                <a:gd name="T24" fmla="*/ 76 w 81"/>
                <a:gd name="T25" fmla="*/ 25 h 93"/>
                <a:gd name="T26" fmla="*/ 71 w 81"/>
                <a:gd name="T27" fmla="*/ 27 h 93"/>
                <a:gd name="T28" fmla="*/ 66 w 81"/>
                <a:gd name="T29" fmla="*/ 27 h 93"/>
                <a:gd name="T30" fmla="*/ 61 w 81"/>
                <a:gd name="T31" fmla="*/ 27 h 93"/>
                <a:gd name="T32" fmla="*/ 58 w 81"/>
                <a:gd name="T33" fmla="*/ 25 h 93"/>
                <a:gd name="T34" fmla="*/ 56 w 81"/>
                <a:gd name="T35" fmla="*/ 22 h 93"/>
                <a:gd name="T36" fmla="*/ 54 w 81"/>
                <a:gd name="T37" fmla="*/ 20 h 93"/>
                <a:gd name="T38" fmla="*/ 54 w 81"/>
                <a:gd name="T39" fmla="*/ 20 h 93"/>
                <a:gd name="T40" fmla="*/ 51 w 81"/>
                <a:gd name="T41" fmla="*/ 20 h 93"/>
                <a:gd name="T42" fmla="*/ 49 w 81"/>
                <a:gd name="T43" fmla="*/ 20 h 93"/>
                <a:gd name="T44" fmla="*/ 46 w 81"/>
                <a:gd name="T45" fmla="*/ 22 h 93"/>
                <a:gd name="T46" fmla="*/ 41 w 81"/>
                <a:gd name="T47" fmla="*/ 25 h 93"/>
                <a:gd name="T48" fmla="*/ 39 w 81"/>
                <a:gd name="T49" fmla="*/ 29 h 93"/>
                <a:gd name="T50" fmla="*/ 36 w 81"/>
                <a:gd name="T51" fmla="*/ 39 h 93"/>
                <a:gd name="T52" fmla="*/ 36 w 81"/>
                <a:gd name="T53" fmla="*/ 51 h 93"/>
                <a:gd name="T54" fmla="*/ 36 w 81"/>
                <a:gd name="T55" fmla="*/ 71 h 93"/>
                <a:gd name="T56" fmla="*/ 36 w 81"/>
                <a:gd name="T57" fmla="*/ 76 h 93"/>
                <a:gd name="T58" fmla="*/ 36 w 81"/>
                <a:gd name="T59" fmla="*/ 81 h 93"/>
                <a:gd name="T60" fmla="*/ 36 w 81"/>
                <a:gd name="T61" fmla="*/ 83 h 93"/>
                <a:gd name="T62" fmla="*/ 39 w 81"/>
                <a:gd name="T63" fmla="*/ 86 h 93"/>
                <a:gd name="T64" fmla="*/ 39 w 81"/>
                <a:gd name="T65" fmla="*/ 88 h 93"/>
                <a:gd name="T66" fmla="*/ 41 w 81"/>
                <a:gd name="T67" fmla="*/ 88 h 93"/>
                <a:gd name="T68" fmla="*/ 46 w 81"/>
                <a:gd name="T69" fmla="*/ 91 h 93"/>
                <a:gd name="T70" fmla="*/ 46 w 81"/>
                <a:gd name="T71" fmla="*/ 93 h 93"/>
                <a:gd name="T72" fmla="*/ 0 w 81"/>
                <a:gd name="T73" fmla="*/ 93 h 93"/>
                <a:gd name="T74" fmla="*/ 0 w 81"/>
                <a:gd name="T75" fmla="*/ 91 h 93"/>
                <a:gd name="T76" fmla="*/ 5 w 81"/>
                <a:gd name="T77" fmla="*/ 88 h 93"/>
                <a:gd name="T78" fmla="*/ 7 w 81"/>
                <a:gd name="T79" fmla="*/ 86 h 93"/>
                <a:gd name="T80" fmla="*/ 7 w 81"/>
                <a:gd name="T81" fmla="*/ 83 h 93"/>
                <a:gd name="T82" fmla="*/ 9 w 81"/>
                <a:gd name="T83" fmla="*/ 78 h 93"/>
                <a:gd name="T84" fmla="*/ 9 w 81"/>
                <a:gd name="T85" fmla="*/ 74 h 93"/>
                <a:gd name="T86" fmla="*/ 9 w 81"/>
                <a:gd name="T87" fmla="*/ 25 h 93"/>
                <a:gd name="T88" fmla="*/ 9 w 81"/>
                <a:gd name="T89" fmla="*/ 17 h 93"/>
                <a:gd name="T90" fmla="*/ 7 w 81"/>
                <a:gd name="T91" fmla="*/ 12 h 93"/>
                <a:gd name="T92" fmla="*/ 7 w 81"/>
                <a:gd name="T93" fmla="*/ 10 h 93"/>
                <a:gd name="T94" fmla="*/ 5 w 81"/>
                <a:gd name="T95" fmla="*/ 7 h 93"/>
                <a:gd name="T96" fmla="*/ 5 w 81"/>
                <a:gd name="T97" fmla="*/ 7 h 93"/>
                <a:gd name="T98" fmla="*/ 0 w 81"/>
                <a:gd name="T99" fmla="*/ 7 h 93"/>
                <a:gd name="T100" fmla="*/ 0 w 81"/>
                <a:gd name="T101" fmla="*/ 2 h 93"/>
                <a:gd name="T102" fmla="*/ 36 w 81"/>
                <a:gd name="T103" fmla="*/ 2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
                <a:gd name="T157" fmla="*/ 0 h 93"/>
                <a:gd name="T158" fmla="*/ 81 w 81"/>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 h="93">
                  <a:moveTo>
                    <a:pt x="36" y="2"/>
                  </a:moveTo>
                  <a:lnTo>
                    <a:pt x="36" y="25"/>
                  </a:lnTo>
                  <a:lnTo>
                    <a:pt x="41" y="15"/>
                  </a:lnTo>
                  <a:lnTo>
                    <a:pt x="49" y="7"/>
                  </a:lnTo>
                  <a:lnTo>
                    <a:pt x="54" y="5"/>
                  </a:lnTo>
                  <a:lnTo>
                    <a:pt x="61" y="0"/>
                  </a:lnTo>
                  <a:lnTo>
                    <a:pt x="66" y="0"/>
                  </a:lnTo>
                  <a:lnTo>
                    <a:pt x="71" y="0"/>
                  </a:lnTo>
                  <a:lnTo>
                    <a:pt x="76" y="2"/>
                  </a:lnTo>
                  <a:lnTo>
                    <a:pt x="78" y="7"/>
                  </a:lnTo>
                  <a:lnTo>
                    <a:pt x="81" y="12"/>
                  </a:lnTo>
                  <a:lnTo>
                    <a:pt x="78" y="20"/>
                  </a:lnTo>
                  <a:lnTo>
                    <a:pt x="76" y="25"/>
                  </a:lnTo>
                  <a:lnTo>
                    <a:pt x="71" y="27"/>
                  </a:lnTo>
                  <a:lnTo>
                    <a:pt x="66" y="27"/>
                  </a:lnTo>
                  <a:lnTo>
                    <a:pt x="61" y="27"/>
                  </a:lnTo>
                  <a:lnTo>
                    <a:pt x="58" y="25"/>
                  </a:lnTo>
                  <a:lnTo>
                    <a:pt x="56" y="22"/>
                  </a:lnTo>
                  <a:lnTo>
                    <a:pt x="54" y="20"/>
                  </a:lnTo>
                  <a:lnTo>
                    <a:pt x="51" y="20"/>
                  </a:lnTo>
                  <a:lnTo>
                    <a:pt x="49" y="20"/>
                  </a:lnTo>
                  <a:lnTo>
                    <a:pt x="46" y="22"/>
                  </a:lnTo>
                  <a:lnTo>
                    <a:pt x="41" y="25"/>
                  </a:lnTo>
                  <a:lnTo>
                    <a:pt x="39" y="29"/>
                  </a:lnTo>
                  <a:lnTo>
                    <a:pt x="36" y="39"/>
                  </a:lnTo>
                  <a:lnTo>
                    <a:pt x="36" y="51"/>
                  </a:lnTo>
                  <a:lnTo>
                    <a:pt x="36" y="71"/>
                  </a:lnTo>
                  <a:lnTo>
                    <a:pt x="36" y="76"/>
                  </a:lnTo>
                  <a:lnTo>
                    <a:pt x="36" y="81"/>
                  </a:lnTo>
                  <a:lnTo>
                    <a:pt x="36" y="83"/>
                  </a:lnTo>
                  <a:lnTo>
                    <a:pt x="39" y="86"/>
                  </a:lnTo>
                  <a:lnTo>
                    <a:pt x="39" y="88"/>
                  </a:lnTo>
                  <a:lnTo>
                    <a:pt x="41" y="88"/>
                  </a:lnTo>
                  <a:lnTo>
                    <a:pt x="46" y="91"/>
                  </a:lnTo>
                  <a:lnTo>
                    <a:pt x="46" y="93"/>
                  </a:lnTo>
                  <a:lnTo>
                    <a:pt x="0" y="93"/>
                  </a:lnTo>
                  <a:lnTo>
                    <a:pt x="0" y="91"/>
                  </a:lnTo>
                  <a:lnTo>
                    <a:pt x="5" y="88"/>
                  </a:lnTo>
                  <a:lnTo>
                    <a:pt x="7" y="86"/>
                  </a:lnTo>
                  <a:lnTo>
                    <a:pt x="7" y="83"/>
                  </a:lnTo>
                  <a:lnTo>
                    <a:pt x="9" y="78"/>
                  </a:lnTo>
                  <a:lnTo>
                    <a:pt x="9" y="74"/>
                  </a:lnTo>
                  <a:lnTo>
                    <a:pt x="9" y="25"/>
                  </a:lnTo>
                  <a:lnTo>
                    <a:pt x="9" y="17"/>
                  </a:lnTo>
                  <a:lnTo>
                    <a:pt x="7" y="12"/>
                  </a:lnTo>
                  <a:lnTo>
                    <a:pt x="7" y="10"/>
                  </a:lnTo>
                  <a:lnTo>
                    <a:pt x="5" y="7"/>
                  </a:lnTo>
                  <a:lnTo>
                    <a:pt x="0" y="7"/>
                  </a:lnTo>
                  <a:lnTo>
                    <a:pt x="0" y="2"/>
                  </a:lnTo>
                  <a:lnTo>
                    <a:pt x="36" y="2"/>
                  </a:lnTo>
                  <a:close/>
                </a:path>
              </a:pathLst>
            </a:custGeom>
            <a:solidFill>
              <a:srgbClr val="000000"/>
            </a:solidFill>
            <a:ln w="0">
              <a:solidFill>
                <a:schemeClr val="accent2"/>
              </a:solidFill>
              <a:round/>
              <a:headEnd/>
              <a:tailEnd/>
            </a:ln>
          </p:spPr>
          <p:txBody>
            <a:bodyPr/>
            <a:lstStyle/>
            <a:p>
              <a:endParaRPr lang="en-CA"/>
            </a:p>
          </p:txBody>
        </p:sp>
        <p:sp>
          <p:nvSpPr>
            <p:cNvPr id="5391" name="Freeform 133"/>
            <p:cNvSpPr>
              <a:spLocks noEditPoints="1"/>
            </p:cNvSpPr>
            <p:nvPr/>
          </p:nvSpPr>
          <p:spPr bwMode="auto">
            <a:xfrm>
              <a:off x="5321" y="2580"/>
              <a:ext cx="98" cy="140"/>
            </a:xfrm>
            <a:custGeom>
              <a:avLst/>
              <a:gdLst>
                <a:gd name="T0" fmla="*/ 91 w 98"/>
                <a:gd name="T1" fmla="*/ 113 h 140"/>
                <a:gd name="T2" fmla="*/ 91 w 98"/>
                <a:gd name="T3" fmla="*/ 125 h 140"/>
                <a:gd name="T4" fmla="*/ 93 w 98"/>
                <a:gd name="T5" fmla="*/ 127 h 140"/>
                <a:gd name="T6" fmla="*/ 98 w 98"/>
                <a:gd name="T7" fmla="*/ 130 h 140"/>
                <a:gd name="T8" fmla="*/ 61 w 98"/>
                <a:gd name="T9" fmla="*/ 140 h 140"/>
                <a:gd name="T10" fmla="*/ 56 w 98"/>
                <a:gd name="T11" fmla="*/ 132 h 140"/>
                <a:gd name="T12" fmla="*/ 44 w 98"/>
                <a:gd name="T13" fmla="*/ 140 h 140"/>
                <a:gd name="T14" fmla="*/ 29 w 98"/>
                <a:gd name="T15" fmla="*/ 140 h 140"/>
                <a:gd name="T16" fmla="*/ 15 w 98"/>
                <a:gd name="T17" fmla="*/ 132 h 140"/>
                <a:gd name="T18" fmla="*/ 5 w 98"/>
                <a:gd name="T19" fmla="*/ 115 h 140"/>
                <a:gd name="T20" fmla="*/ 0 w 98"/>
                <a:gd name="T21" fmla="*/ 93 h 140"/>
                <a:gd name="T22" fmla="*/ 5 w 98"/>
                <a:gd name="T23" fmla="*/ 69 h 140"/>
                <a:gd name="T24" fmla="*/ 20 w 98"/>
                <a:gd name="T25" fmla="*/ 49 h 140"/>
                <a:gd name="T26" fmla="*/ 39 w 98"/>
                <a:gd name="T27" fmla="*/ 44 h 140"/>
                <a:gd name="T28" fmla="*/ 51 w 98"/>
                <a:gd name="T29" fmla="*/ 46 h 140"/>
                <a:gd name="T30" fmla="*/ 61 w 98"/>
                <a:gd name="T31" fmla="*/ 56 h 140"/>
                <a:gd name="T32" fmla="*/ 61 w 98"/>
                <a:gd name="T33" fmla="*/ 15 h 140"/>
                <a:gd name="T34" fmla="*/ 59 w 98"/>
                <a:gd name="T35" fmla="*/ 7 h 140"/>
                <a:gd name="T36" fmla="*/ 54 w 98"/>
                <a:gd name="T37" fmla="*/ 5 h 140"/>
                <a:gd name="T38" fmla="*/ 49 w 98"/>
                <a:gd name="T39" fmla="*/ 0 h 140"/>
                <a:gd name="T40" fmla="*/ 61 w 98"/>
                <a:gd name="T41" fmla="*/ 69 h 140"/>
                <a:gd name="T42" fmla="*/ 54 w 98"/>
                <a:gd name="T43" fmla="*/ 56 h 140"/>
                <a:gd name="T44" fmla="*/ 44 w 98"/>
                <a:gd name="T45" fmla="*/ 51 h 140"/>
                <a:gd name="T46" fmla="*/ 37 w 98"/>
                <a:gd name="T47" fmla="*/ 51 h 140"/>
                <a:gd name="T48" fmla="*/ 29 w 98"/>
                <a:gd name="T49" fmla="*/ 64 h 140"/>
                <a:gd name="T50" fmla="*/ 27 w 98"/>
                <a:gd name="T51" fmla="*/ 78 h 140"/>
                <a:gd name="T52" fmla="*/ 29 w 98"/>
                <a:gd name="T53" fmla="*/ 100 h 140"/>
                <a:gd name="T54" fmla="*/ 29 w 98"/>
                <a:gd name="T55" fmla="*/ 115 h 140"/>
                <a:gd name="T56" fmla="*/ 39 w 98"/>
                <a:gd name="T57" fmla="*/ 127 h 140"/>
                <a:gd name="T58" fmla="*/ 44 w 98"/>
                <a:gd name="T59" fmla="*/ 130 h 140"/>
                <a:gd name="T60" fmla="*/ 56 w 98"/>
                <a:gd name="T61" fmla="*/ 125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91" y="0"/>
                  </a:moveTo>
                  <a:lnTo>
                    <a:pt x="91" y="113"/>
                  </a:lnTo>
                  <a:lnTo>
                    <a:pt x="91" y="120"/>
                  </a:lnTo>
                  <a:lnTo>
                    <a:pt x="91" y="125"/>
                  </a:lnTo>
                  <a:lnTo>
                    <a:pt x="91" y="127"/>
                  </a:lnTo>
                  <a:lnTo>
                    <a:pt x="93" y="127"/>
                  </a:lnTo>
                  <a:lnTo>
                    <a:pt x="95" y="130"/>
                  </a:lnTo>
                  <a:lnTo>
                    <a:pt x="98" y="130"/>
                  </a:lnTo>
                  <a:lnTo>
                    <a:pt x="98" y="135"/>
                  </a:lnTo>
                  <a:lnTo>
                    <a:pt x="61" y="140"/>
                  </a:lnTo>
                  <a:lnTo>
                    <a:pt x="61" y="125"/>
                  </a:lnTo>
                  <a:lnTo>
                    <a:pt x="56" y="132"/>
                  </a:lnTo>
                  <a:lnTo>
                    <a:pt x="49" y="137"/>
                  </a:lnTo>
                  <a:lnTo>
                    <a:pt x="44" y="140"/>
                  </a:lnTo>
                  <a:lnTo>
                    <a:pt x="37" y="140"/>
                  </a:lnTo>
                  <a:lnTo>
                    <a:pt x="29" y="140"/>
                  </a:lnTo>
                  <a:lnTo>
                    <a:pt x="20" y="137"/>
                  </a:lnTo>
                  <a:lnTo>
                    <a:pt x="15" y="132"/>
                  </a:lnTo>
                  <a:lnTo>
                    <a:pt x="7" y="125"/>
                  </a:lnTo>
                  <a:lnTo>
                    <a:pt x="5" y="115"/>
                  </a:lnTo>
                  <a:lnTo>
                    <a:pt x="0" y="105"/>
                  </a:lnTo>
                  <a:lnTo>
                    <a:pt x="0" y="93"/>
                  </a:lnTo>
                  <a:lnTo>
                    <a:pt x="2" y="81"/>
                  </a:lnTo>
                  <a:lnTo>
                    <a:pt x="5" y="69"/>
                  </a:lnTo>
                  <a:lnTo>
                    <a:pt x="12" y="56"/>
                  </a:lnTo>
                  <a:lnTo>
                    <a:pt x="20" y="49"/>
                  </a:lnTo>
                  <a:lnTo>
                    <a:pt x="29" y="46"/>
                  </a:lnTo>
                  <a:lnTo>
                    <a:pt x="39" y="44"/>
                  </a:lnTo>
                  <a:lnTo>
                    <a:pt x="46" y="44"/>
                  </a:lnTo>
                  <a:lnTo>
                    <a:pt x="51" y="46"/>
                  </a:lnTo>
                  <a:lnTo>
                    <a:pt x="56" y="51"/>
                  </a:lnTo>
                  <a:lnTo>
                    <a:pt x="61" y="56"/>
                  </a:lnTo>
                  <a:lnTo>
                    <a:pt x="61" y="22"/>
                  </a:lnTo>
                  <a:lnTo>
                    <a:pt x="61" y="15"/>
                  </a:lnTo>
                  <a:lnTo>
                    <a:pt x="61" y="10"/>
                  </a:lnTo>
                  <a:lnTo>
                    <a:pt x="59" y="7"/>
                  </a:lnTo>
                  <a:lnTo>
                    <a:pt x="54" y="5"/>
                  </a:lnTo>
                  <a:lnTo>
                    <a:pt x="49" y="5"/>
                  </a:lnTo>
                  <a:lnTo>
                    <a:pt x="49" y="0"/>
                  </a:lnTo>
                  <a:lnTo>
                    <a:pt x="91" y="0"/>
                  </a:lnTo>
                  <a:close/>
                  <a:moveTo>
                    <a:pt x="61" y="69"/>
                  </a:moveTo>
                  <a:lnTo>
                    <a:pt x="59" y="61"/>
                  </a:lnTo>
                  <a:lnTo>
                    <a:pt x="54" y="56"/>
                  </a:lnTo>
                  <a:lnTo>
                    <a:pt x="49" y="51"/>
                  </a:lnTo>
                  <a:lnTo>
                    <a:pt x="44" y="51"/>
                  </a:lnTo>
                  <a:lnTo>
                    <a:pt x="39" y="51"/>
                  </a:lnTo>
                  <a:lnTo>
                    <a:pt x="37" y="51"/>
                  </a:lnTo>
                  <a:lnTo>
                    <a:pt x="34" y="56"/>
                  </a:lnTo>
                  <a:lnTo>
                    <a:pt x="29" y="64"/>
                  </a:lnTo>
                  <a:lnTo>
                    <a:pt x="29" y="71"/>
                  </a:lnTo>
                  <a:lnTo>
                    <a:pt x="27" y="78"/>
                  </a:lnTo>
                  <a:lnTo>
                    <a:pt x="27" y="88"/>
                  </a:lnTo>
                  <a:lnTo>
                    <a:pt x="29" y="100"/>
                  </a:lnTo>
                  <a:lnTo>
                    <a:pt x="29" y="108"/>
                  </a:lnTo>
                  <a:lnTo>
                    <a:pt x="29" y="115"/>
                  </a:lnTo>
                  <a:lnTo>
                    <a:pt x="34" y="122"/>
                  </a:lnTo>
                  <a:lnTo>
                    <a:pt x="39" y="127"/>
                  </a:lnTo>
                  <a:lnTo>
                    <a:pt x="42" y="130"/>
                  </a:lnTo>
                  <a:lnTo>
                    <a:pt x="44" y="130"/>
                  </a:lnTo>
                  <a:lnTo>
                    <a:pt x="51" y="127"/>
                  </a:lnTo>
                  <a:lnTo>
                    <a:pt x="56" y="125"/>
                  </a:lnTo>
                  <a:lnTo>
                    <a:pt x="61" y="118"/>
                  </a:lnTo>
                  <a:lnTo>
                    <a:pt x="61" y="69"/>
                  </a:lnTo>
                  <a:close/>
                </a:path>
              </a:pathLst>
            </a:custGeom>
            <a:solidFill>
              <a:srgbClr val="000000"/>
            </a:solidFill>
            <a:ln w="0">
              <a:solidFill>
                <a:schemeClr val="accent2"/>
              </a:solidFill>
              <a:round/>
              <a:headEnd/>
              <a:tailEnd/>
            </a:ln>
          </p:spPr>
          <p:txBody>
            <a:bodyPr/>
            <a:lstStyle/>
            <a:p>
              <a:endParaRPr lang="en-CA"/>
            </a:p>
          </p:txBody>
        </p:sp>
      </p:grpSp>
      <p:sp>
        <p:nvSpPr>
          <p:cNvPr id="97414" name="Rectangle 134"/>
          <p:cNvSpPr>
            <a:spLocks noChangeArrowheads="1"/>
          </p:cNvSpPr>
          <p:nvPr/>
        </p:nvSpPr>
        <p:spPr bwMode="auto">
          <a:xfrm>
            <a:off x="685800" y="5486400"/>
            <a:ext cx="7924800" cy="7620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Special case of </a:t>
            </a:r>
            <a:r>
              <a:rPr lang="en-US" sz="2800" b="1">
                <a:solidFill>
                  <a:schemeClr val="accent2"/>
                </a:solidFill>
                <a:latin typeface="Comic Sans MS" pitchFamily="66" charset="0"/>
              </a:rPr>
              <a:t>Bayesian classification</a:t>
            </a:r>
          </a:p>
        </p:txBody>
      </p:sp>
      <p:grpSp>
        <p:nvGrpSpPr>
          <p:cNvPr id="5133" name="Group 266"/>
          <p:cNvGrpSpPr>
            <a:grpSpLocks/>
          </p:cNvGrpSpPr>
          <p:nvPr/>
        </p:nvGrpSpPr>
        <p:grpSpPr bwMode="auto">
          <a:xfrm>
            <a:off x="0" y="2209800"/>
            <a:ext cx="8839200" cy="1447800"/>
            <a:chOff x="0" y="1392"/>
            <a:chExt cx="5568" cy="912"/>
          </a:xfrm>
        </p:grpSpPr>
        <p:grpSp>
          <p:nvGrpSpPr>
            <p:cNvPr id="5134" name="Group 135"/>
            <p:cNvGrpSpPr>
              <a:grpSpLocks noChangeAspect="1"/>
            </p:cNvGrpSpPr>
            <p:nvPr/>
          </p:nvGrpSpPr>
          <p:grpSpPr bwMode="auto">
            <a:xfrm>
              <a:off x="0" y="1392"/>
              <a:ext cx="5568" cy="912"/>
              <a:chOff x="96" y="2016"/>
              <a:chExt cx="5568" cy="912"/>
            </a:xfrm>
          </p:grpSpPr>
          <p:sp>
            <p:nvSpPr>
              <p:cNvPr id="5138" name="AutoShape 136"/>
              <p:cNvSpPr>
                <a:spLocks noChangeAspect="1" noChangeArrowheads="1" noTextEdit="1"/>
              </p:cNvSpPr>
              <p:nvPr/>
            </p:nvSpPr>
            <p:spPr bwMode="auto">
              <a:xfrm>
                <a:off x="96" y="2016"/>
                <a:ext cx="5568" cy="912"/>
              </a:xfrm>
              <a:prstGeom prst="rect">
                <a:avLst/>
              </a:prstGeom>
              <a:noFill/>
              <a:ln w="9525">
                <a:noFill/>
                <a:miter lim="800000"/>
                <a:headEnd/>
                <a:tailEnd/>
              </a:ln>
            </p:spPr>
            <p:txBody>
              <a:bodyPr/>
              <a:lstStyle/>
              <a:p>
                <a:endParaRPr lang="en-CA"/>
              </a:p>
            </p:txBody>
          </p:sp>
          <p:sp>
            <p:nvSpPr>
              <p:cNvPr id="5139" name="Rectangle 137"/>
              <p:cNvSpPr>
                <a:spLocks noChangeArrowheads="1"/>
              </p:cNvSpPr>
              <p:nvPr/>
            </p:nvSpPr>
            <p:spPr bwMode="auto">
              <a:xfrm>
                <a:off x="96" y="2016"/>
                <a:ext cx="5568" cy="912"/>
              </a:xfrm>
              <a:prstGeom prst="rect">
                <a:avLst/>
              </a:prstGeom>
              <a:noFill/>
              <a:ln w="0">
                <a:solidFill>
                  <a:srgbClr val="000000"/>
                </a:solidFill>
                <a:miter lim="800000"/>
                <a:headEnd/>
                <a:tailEnd/>
              </a:ln>
            </p:spPr>
            <p:txBody>
              <a:bodyPr/>
              <a:lstStyle/>
              <a:p>
                <a:endParaRPr lang="en-US"/>
              </a:p>
            </p:txBody>
          </p:sp>
          <p:sp>
            <p:nvSpPr>
              <p:cNvPr id="5140" name="Freeform 138"/>
              <p:cNvSpPr>
                <a:spLocks/>
              </p:cNvSpPr>
              <p:nvPr/>
            </p:nvSpPr>
            <p:spPr bwMode="auto">
              <a:xfrm>
                <a:off x="2233" y="2823"/>
                <a:ext cx="74" cy="73"/>
              </a:xfrm>
              <a:custGeom>
                <a:avLst/>
                <a:gdLst>
                  <a:gd name="T0" fmla="*/ 25 w 74"/>
                  <a:gd name="T1" fmla="*/ 0 h 73"/>
                  <a:gd name="T2" fmla="*/ 59 w 74"/>
                  <a:gd name="T3" fmla="*/ 44 h 73"/>
                  <a:gd name="T4" fmla="*/ 59 w 74"/>
                  <a:gd name="T5" fmla="*/ 14 h 73"/>
                  <a:gd name="T6" fmla="*/ 59 w 74"/>
                  <a:gd name="T7" fmla="*/ 9 h 73"/>
                  <a:gd name="T8" fmla="*/ 56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6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2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6" y="4"/>
                    </a:lnTo>
                    <a:lnTo>
                      <a:pt x="54" y="2"/>
                    </a:lnTo>
                    <a:lnTo>
                      <a:pt x="49" y="2"/>
                    </a:lnTo>
                    <a:lnTo>
                      <a:pt x="49" y="0"/>
                    </a:lnTo>
                    <a:lnTo>
                      <a:pt x="74" y="0"/>
                    </a:lnTo>
                    <a:lnTo>
                      <a:pt x="74" y="2"/>
                    </a:lnTo>
                    <a:lnTo>
                      <a:pt x="69" y="2"/>
                    </a:lnTo>
                    <a:lnTo>
                      <a:pt x="66"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2" y="2"/>
                    </a:lnTo>
                    <a:lnTo>
                      <a:pt x="0" y="2"/>
                    </a:lnTo>
                    <a:lnTo>
                      <a:pt x="0" y="0"/>
                    </a:lnTo>
                    <a:lnTo>
                      <a:pt x="25" y="0"/>
                    </a:lnTo>
                    <a:close/>
                  </a:path>
                </a:pathLst>
              </a:custGeom>
              <a:solidFill>
                <a:srgbClr val="000000"/>
              </a:solidFill>
              <a:ln w="0">
                <a:solidFill>
                  <a:srgbClr val="000000"/>
                </a:solidFill>
                <a:round/>
                <a:headEnd/>
                <a:tailEnd/>
              </a:ln>
            </p:spPr>
            <p:txBody>
              <a:bodyPr/>
              <a:lstStyle/>
              <a:p>
                <a:endParaRPr lang="en-CA"/>
              </a:p>
            </p:txBody>
          </p:sp>
          <p:sp>
            <p:nvSpPr>
              <p:cNvPr id="5141" name="Freeform 139"/>
              <p:cNvSpPr>
                <a:spLocks noEditPoints="1"/>
              </p:cNvSpPr>
              <p:nvPr/>
            </p:nvSpPr>
            <p:spPr bwMode="auto">
              <a:xfrm>
                <a:off x="2314" y="2823"/>
                <a:ext cx="76" cy="73"/>
              </a:xfrm>
              <a:custGeom>
                <a:avLst/>
                <a:gdLst>
                  <a:gd name="T0" fmla="*/ 37 w 76"/>
                  <a:gd name="T1" fmla="*/ 0 h 73"/>
                  <a:gd name="T2" fmla="*/ 46 w 76"/>
                  <a:gd name="T3" fmla="*/ 0 h 73"/>
                  <a:gd name="T4" fmla="*/ 56 w 76"/>
                  <a:gd name="T5" fmla="*/ 2 h 73"/>
                  <a:gd name="T6" fmla="*/ 64 w 76"/>
                  <a:gd name="T7" fmla="*/ 9 h 73"/>
                  <a:gd name="T8" fmla="*/ 71 w 76"/>
                  <a:gd name="T9" fmla="*/ 17 h 73"/>
                  <a:gd name="T10" fmla="*/ 73 w 76"/>
                  <a:gd name="T11" fmla="*/ 24 h 73"/>
                  <a:gd name="T12" fmla="*/ 76 w 76"/>
                  <a:gd name="T13" fmla="*/ 36 h 73"/>
                  <a:gd name="T14" fmla="*/ 73 w 76"/>
                  <a:gd name="T15" fmla="*/ 44 h 73"/>
                  <a:gd name="T16" fmla="*/ 71 w 76"/>
                  <a:gd name="T17" fmla="*/ 54 h 73"/>
                  <a:gd name="T18" fmla="*/ 66 w 76"/>
                  <a:gd name="T19" fmla="*/ 61 h 73"/>
                  <a:gd name="T20" fmla="*/ 61 w 76"/>
                  <a:gd name="T21" fmla="*/ 66 h 73"/>
                  <a:gd name="T22" fmla="*/ 54 w 76"/>
                  <a:gd name="T23" fmla="*/ 71 h 73"/>
                  <a:gd name="T24" fmla="*/ 46 w 76"/>
                  <a:gd name="T25" fmla="*/ 73 h 73"/>
                  <a:gd name="T26" fmla="*/ 37 w 76"/>
                  <a:gd name="T27" fmla="*/ 73 h 73"/>
                  <a:gd name="T28" fmla="*/ 24 w 76"/>
                  <a:gd name="T29" fmla="*/ 73 h 73"/>
                  <a:gd name="T30" fmla="*/ 15 w 76"/>
                  <a:gd name="T31" fmla="*/ 68 h 73"/>
                  <a:gd name="T32" fmla="*/ 7 w 76"/>
                  <a:gd name="T33" fmla="*/ 61 h 73"/>
                  <a:gd name="T34" fmla="*/ 2 w 76"/>
                  <a:gd name="T35" fmla="*/ 54 h 73"/>
                  <a:gd name="T36" fmla="*/ 0 w 76"/>
                  <a:gd name="T37" fmla="*/ 44 h 73"/>
                  <a:gd name="T38" fmla="*/ 0 w 76"/>
                  <a:gd name="T39" fmla="*/ 36 h 73"/>
                  <a:gd name="T40" fmla="*/ 0 w 76"/>
                  <a:gd name="T41" fmla="*/ 24 h 73"/>
                  <a:gd name="T42" fmla="*/ 5 w 76"/>
                  <a:gd name="T43" fmla="*/ 17 h 73"/>
                  <a:gd name="T44" fmla="*/ 10 w 76"/>
                  <a:gd name="T45" fmla="*/ 9 h 73"/>
                  <a:gd name="T46" fmla="*/ 17 w 76"/>
                  <a:gd name="T47" fmla="*/ 2 h 73"/>
                  <a:gd name="T48" fmla="*/ 27 w 76"/>
                  <a:gd name="T49" fmla="*/ 0 h 73"/>
                  <a:gd name="T50" fmla="*/ 37 w 76"/>
                  <a:gd name="T51" fmla="*/ 0 h 73"/>
                  <a:gd name="T52" fmla="*/ 37 w 76"/>
                  <a:gd name="T53" fmla="*/ 2 h 73"/>
                  <a:gd name="T54" fmla="*/ 32 w 76"/>
                  <a:gd name="T55" fmla="*/ 2 h 73"/>
                  <a:gd name="T56" fmla="*/ 27 w 76"/>
                  <a:gd name="T57" fmla="*/ 7 h 73"/>
                  <a:gd name="T58" fmla="*/ 22 w 76"/>
                  <a:gd name="T59" fmla="*/ 12 h 73"/>
                  <a:gd name="T60" fmla="*/ 19 w 76"/>
                  <a:gd name="T61" fmla="*/ 19 h 73"/>
                  <a:gd name="T62" fmla="*/ 19 w 76"/>
                  <a:gd name="T63" fmla="*/ 27 h 73"/>
                  <a:gd name="T64" fmla="*/ 19 w 76"/>
                  <a:gd name="T65" fmla="*/ 36 h 73"/>
                  <a:gd name="T66" fmla="*/ 19 w 76"/>
                  <a:gd name="T67" fmla="*/ 49 h 73"/>
                  <a:gd name="T68" fmla="*/ 22 w 76"/>
                  <a:gd name="T69" fmla="*/ 56 h 73"/>
                  <a:gd name="T70" fmla="*/ 24 w 76"/>
                  <a:gd name="T71" fmla="*/ 63 h 73"/>
                  <a:gd name="T72" fmla="*/ 29 w 76"/>
                  <a:gd name="T73" fmla="*/ 68 h 73"/>
                  <a:gd name="T74" fmla="*/ 32 w 76"/>
                  <a:gd name="T75" fmla="*/ 71 h 73"/>
                  <a:gd name="T76" fmla="*/ 37 w 76"/>
                  <a:gd name="T77" fmla="*/ 71 h 73"/>
                  <a:gd name="T78" fmla="*/ 42 w 76"/>
                  <a:gd name="T79" fmla="*/ 71 h 73"/>
                  <a:gd name="T80" fmla="*/ 46 w 76"/>
                  <a:gd name="T81" fmla="*/ 68 h 73"/>
                  <a:gd name="T82" fmla="*/ 51 w 76"/>
                  <a:gd name="T83" fmla="*/ 63 h 73"/>
                  <a:gd name="T84" fmla="*/ 54 w 76"/>
                  <a:gd name="T85" fmla="*/ 56 h 73"/>
                  <a:gd name="T86" fmla="*/ 56 w 76"/>
                  <a:gd name="T87" fmla="*/ 49 h 73"/>
                  <a:gd name="T88" fmla="*/ 56 w 76"/>
                  <a:gd name="T89" fmla="*/ 36 h 73"/>
                  <a:gd name="T90" fmla="*/ 56 w 76"/>
                  <a:gd name="T91" fmla="*/ 29 h 73"/>
                  <a:gd name="T92" fmla="*/ 54 w 76"/>
                  <a:gd name="T93" fmla="*/ 22 h 73"/>
                  <a:gd name="T94" fmla="*/ 54 w 76"/>
                  <a:gd name="T95" fmla="*/ 14 h 73"/>
                  <a:gd name="T96" fmla="*/ 51 w 76"/>
                  <a:gd name="T97" fmla="*/ 9 h 73"/>
                  <a:gd name="T98" fmla="*/ 46 w 76"/>
                  <a:gd name="T99" fmla="*/ 4 h 73"/>
                  <a:gd name="T100" fmla="*/ 42 w 76"/>
                  <a:gd name="T101" fmla="*/ 2 h 73"/>
                  <a:gd name="T102" fmla="*/ 37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7" y="0"/>
                    </a:moveTo>
                    <a:lnTo>
                      <a:pt x="46" y="0"/>
                    </a:lnTo>
                    <a:lnTo>
                      <a:pt x="56" y="2"/>
                    </a:lnTo>
                    <a:lnTo>
                      <a:pt x="64" y="9"/>
                    </a:lnTo>
                    <a:lnTo>
                      <a:pt x="71" y="17"/>
                    </a:lnTo>
                    <a:lnTo>
                      <a:pt x="73" y="24"/>
                    </a:lnTo>
                    <a:lnTo>
                      <a:pt x="76" y="36"/>
                    </a:lnTo>
                    <a:lnTo>
                      <a:pt x="73" y="44"/>
                    </a:lnTo>
                    <a:lnTo>
                      <a:pt x="71" y="54"/>
                    </a:lnTo>
                    <a:lnTo>
                      <a:pt x="66" y="61"/>
                    </a:lnTo>
                    <a:lnTo>
                      <a:pt x="61" y="66"/>
                    </a:lnTo>
                    <a:lnTo>
                      <a:pt x="54" y="71"/>
                    </a:lnTo>
                    <a:lnTo>
                      <a:pt x="46" y="73"/>
                    </a:lnTo>
                    <a:lnTo>
                      <a:pt x="37" y="73"/>
                    </a:lnTo>
                    <a:lnTo>
                      <a:pt x="24" y="73"/>
                    </a:lnTo>
                    <a:lnTo>
                      <a:pt x="15" y="68"/>
                    </a:lnTo>
                    <a:lnTo>
                      <a:pt x="7" y="61"/>
                    </a:lnTo>
                    <a:lnTo>
                      <a:pt x="2" y="54"/>
                    </a:lnTo>
                    <a:lnTo>
                      <a:pt x="0" y="44"/>
                    </a:lnTo>
                    <a:lnTo>
                      <a:pt x="0" y="36"/>
                    </a:lnTo>
                    <a:lnTo>
                      <a:pt x="0" y="24"/>
                    </a:lnTo>
                    <a:lnTo>
                      <a:pt x="5" y="17"/>
                    </a:lnTo>
                    <a:lnTo>
                      <a:pt x="10" y="9"/>
                    </a:lnTo>
                    <a:lnTo>
                      <a:pt x="17" y="2"/>
                    </a:lnTo>
                    <a:lnTo>
                      <a:pt x="27" y="0"/>
                    </a:lnTo>
                    <a:lnTo>
                      <a:pt x="37" y="0"/>
                    </a:lnTo>
                    <a:close/>
                    <a:moveTo>
                      <a:pt x="37" y="2"/>
                    </a:moveTo>
                    <a:lnTo>
                      <a:pt x="32" y="2"/>
                    </a:lnTo>
                    <a:lnTo>
                      <a:pt x="27" y="7"/>
                    </a:lnTo>
                    <a:lnTo>
                      <a:pt x="22" y="12"/>
                    </a:lnTo>
                    <a:lnTo>
                      <a:pt x="19" y="19"/>
                    </a:lnTo>
                    <a:lnTo>
                      <a:pt x="19" y="27"/>
                    </a:lnTo>
                    <a:lnTo>
                      <a:pt x="19" y="36"/>
                    </a:lnTo>
                    <a:lnTo>
                      <a:pt x="19" y="49"/>
                    </a:lnTo>
                    <a:lnTo>
                      <a:pt x="22" y="56"/>
                    </a:lnTo>
                    <a:lnTo>
                      <a:pt x="24" y="63"/>
                    </a:lnTo>
                    <a:lnTo>
                      <a:pt x="29" y="68"/>
                    </a:lnTo>
                    <a:lnTo>
                      <a:pt x="32" y="71"/>
                    </a:lnTo>
                    <a:lnTo>
                      <a:pt x="37" y="71"/>
                    </a:lnTo>
                    <a:lnTo>
                      <a:pt x="42" y="71"/>
                    </a:lnTo>
                    <a:lnTo>
                      <a:pt x="46" y="68"/>
                    </a:lnTo>
                    <a:lnTo>
                      <a:pt x="51" y="63"/>
                    </a:lnTo>
                    <a:lnTo>
                      <a:pt x="54" y="56"/>
                    </a:lnTo>
                    <a:lnTo>
                      <a:pt x="56" y="49"/>
                    </a:lnTo>
                    <a:lnTo>
                      <a:pt x="56" y="36"/>
                    </a:lnTo>
                    <a:lnTo>
                      <a:pt x="56" y="29"/>
                    </a:lnTo>
                    <a:lnTo>
                      <a:pt x="54" y="22"/>
                    </a:lnTo>
                    <a:lnTo>
                      <a:pt x="54" y="14"/>
                    </a:lnTo>
                    <a:lnTo>
                      <a:pt x="51" y="9"/>
                    </a:lnTo>
                    <a:lnTo>
                      <a:pt x="46" y="4"/>
                    </a:lnTo>
                    <a:lnTo>
                      <a:pt x="42" y="2"/>
                    </a:lnTo>
                    <a:lnTo>
                      <a:pt x="37" y="2"/>
                    </a:lnTo>
                    <a:close/>
                  </a:path>
                </a:pathLst>
              </a:custGeom>
              <a:solidFill>
                <a:srgbClr val="000000"/>
              </a:solidFill>
              <a:ln w="0">
                <a:solidFill>
                  <a:srgbClr val="000000"/>
                </a:solidFill>
                <a:round/>
                <a:headEnd/>
                <a:tailEnd/>
              </a:ln>
            </p:spPr>
            <p:txBody>
              <a:bodyPr/>
              <a:lstStyle/>
              <a:p>
                <a:endParaRPr lang="en-CA"/>
              </a:p>
            </p:txBody>
          </p:sp>
          <p:sp>
            <p:nvSpPr>
              <p:cNvPr id="5142" name="Freeform 140"/>
              <p:cNvSpPr>
                <a:spLocks/>
              </p:cNvSpPr>
              <p:nvPr/>
            </p:nvSpPr>
            <p:spPr bwMode="auto">
              <a:xfrm>
                <a:off x="2397" y="2823"/>
                <a:ext cx="37" cy="73"/>
              </a:xfrm>
              <a:custGeom>
                <a:avLst/>
                <a:gdLst>
                  <a:gd name="T0" fmla="*/ 37 w 37"/>
                  <a:gd name="T1" fmla="*/ 71 h 73"/>
                  <a:gd name="T2" fmla="*/ 37 w 37"/>
                  <a:gd name="T3" fmla="*/ 73 h 73"/>
                  <a:gd name="T4" fmla="*/ 0 w 37"/>
                  <a:gd name="T5" fmla="*/ 73 h 73"/>
                  <a:gd name="T6" fmla="*/ 0 w 37"/>
                  <a:gd name="T7" fmla="*/ 71 h 73"/>
                  <a:gd name="T8" fmla="*/ 3 w 37"/>
                  <a:gd name="T9" fmla="*/ 71 h 73"/>
                  <a:gd name="T10" fmla="*/ 5 w 37"/>
                  <a:gd name="T11" fmla="*/ 71 h 73"/>
                  <a:gd name="T12" fmla="*/ 8 w 37"/>
                  <a:gd name="T13" fmla="*/ 68 h 73"/>
                  <a:gd name="T14" fmla="*/ 8 w 37"/>
                  <a:gd name="T15" fmla="*/ 68 h 73"/>
                  <a:gd name="T16" fmla="*/ 8 w 37"/>
                  <a:gd name="T17" fmla="*/ 66 h 73"/>
                  <a:gd name="T18" fmla="*/ 10 w 37"/>
                  <a:gd name="T19" fmla="*/ 63 h 73"/>
                  <a:gd name="T20" fmla="*/ 10 w 37"/>
                  <a:gd name="T21" fmla="*/ 61 h 73"/>
                  <a:gd name="T22" fmla="*/ 10 w 37"/>
                  <a:gd name="T23" fmla="*/ 12 h 73"/>
                  <a:gd name="T24" fmla="*/ 10 w 37"/>
                  <a:gd name="T25" fmla="*/ 7 h 73"/>
                  <a:gd name="T26" fmla="*/ 8 w 37"/>
                  <a:gd name="T27" fmla="*/ 4 h 73"/>
                  <a:gd name="T28" fmla="*/ 8 w 37"/>
                  <a:gd name="T29" fmla="*/ 4 h 73"/>
                  <a:gd name="T30" fmla="*/ 8 w 37"/>
                  <a:gd name="T31" fmla="*/ 2 h 73"/>
                  <a:gd name="T32" fmla="*/ 5 w 37"/>
                  <a:gd name="T33" fmla="*/ 2 h 73"/>
                  <a:gd name="T34" fmla="*/ 3 w 37"/>
                  <a:gd name="T35" fmla="*/ 2 h 73"/>
                  <a:gd name="T36" fmla="*/ 0 w 37"/>
                  <a:gd name="T37" fmla="*/ 2 h 73"/>
                  <a:gd name="T38" fmla="*/ 0 w 37"/>
                  <a:gd name="T39" fmla="*/ 0 h 73"/>
                  <a:gd name="T40" fmla="*/ 37 w 37"/>
                  <a:gd name="T41" fmla="*/ 0 h 73"/>
                  <a:gd name="T42" fmla="*/ 37 w 37"/>
                  <a:gd name="T43" fmla="*/ 2 h 73"/>
                  <a:gd name="T44" fmla="*/ 35 w 37"/>
                  <a:gd name="T45" fmla="*/ 2 h 73"/>
                  <a:gd name="T46" fmla="*/ 32 w 37"/>
                  <a:gd name="T47" fmla="*/ 2 h 73"/>
                  <a:gd name="T48" fmla="*/ 30 w 37"/>
                  <a:gd name="T49" fmla="*/ 2 h 73"/>
                  <a:gd name="T50" fmla="*/ 27 w 37"/>
                  <a:gd name="T51" fmla="*/ 4 h 73"/>
                  <a:gd name="T52" fmla="*/ 27 w 37"/>
                  <a:gd name="T53" fmla="*/ 4 h 73"/>
                  <a:gd name="T54" fmla="*/ 27 w 37"/>
                  <a:gd name="T55" fmla="*/ 7 h 73"/>
                  <a:gd name="T56" fmla="*/ 27 w 37"/>
                  <a:gd name="T57" fmla="*/ 12 h 73"/>
                  <a:gd name="T58" fmla="*/ 27 w 37"/>
                  <a:gd name="T59" fmla="*/ 61 h 73"/>
                  <a:gd name="T60" fmla="*/ 27 w 37"/>
                  <a:gd name="T61" fmla="*/ 63 h 73"/>
                  <a:gd name="T62" fmla="*/ 27 w 37"/>
                  <a:gd name="T63" fmla="*/ 66 h 73"/>
                  <a:gd name="T64" fmla="*/ 27 w 37"/>
                  <a:gd name="T65" fmla="*/ 68 h 73"/>
                  <a:gd name="T66" fmla="*/ 30 w 37"/>
                  <a:gd name="T67" fmla="*/ 68 h 73"/>
                  <a:gd name="T68" fmla="*/ 32 w 37"/>
                  <a:gd name="T69" fmla="*/ 71 h 73"/>
                  <a:gd name="T70" fmla="*/ 35 w 37"/>
                  <a:gd name="T71" fmla="*/ 71 h 73"/>
                  <a:gd name="T72" fmla="*/ 37 w 37"/>
                  <a:gd name="T73" fmla="*/ 71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73"/>
                  <a:gd name="T113" fmla="*/ 37 w 37"/>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73">
                    <a:moveTo>
                      <a:pt x="37" y="71"/>
                    </a:moveTo>
                    <a:lnTo>
                      <a:pt x="37" y="73"/>
                    </a:lnTo>
                    <a:lnTo>
                      <a:pt x="0" y="73"/>
                    </a:lnTo>
                    <a:lnTo>
                      <a:pt x="0" y="71"/>
                    </a:lnTo>
                    <a:lnTo>
                      <a:pt x="3" y="71"/>
                    </a:lnTo>
                    <a:lnTo>
                      <a:pt x="5" y="71"/>
                    </a:lnTo>
                    <a:lnTo>
                      <a:pt x="8" y="68"/>
                    </a:lnTo>
                    <a:lnTo>
                      <a:pt x="8" y="66"/>
                    </a:lnTo>
                    <a:lnTo>
                      <a:pt x="10" y="63"/>
                    </a:lnTo>
                    <a:lnTo>
                      <a:pt x="10" y="61"/>
                    </a:lnTo>
                    <a:lnTo>
                      <a:pt x="10" y="12"/>
                    </a:lnTo>
                    <a:lnTo>
                      <a:pt x="10" y="7"/>
                    </a:lnTo>
                    <a:lnTo>
                      <a:pt x="8" y="4"/>
                    </a:lnTo>
                    <a:lnTo>
                      <a:pt x="8" y="2"/>
                    </a:lnTo>
                    <a:lnTo>
                      <a:pt x="5" y="2"/>
                    </a:lnTo>
                    <a:lnTo>
                      <a:pt x="3" y="2"/>
                    </a:lnTo>
                    <a:lnTo>
                      <a:pt x="0" y="2"/>
                    </a:lnTo>
                    <a:lnTo>
                      <a:pt x="0" y="0"/>
                    </a:lnTo>
                    <a:lnTo>
                      <a:pt x="37" y="0"/>
                    </a:lnTo>
                    <a:lnTo>
                      <a:pt x="37" y="2"/>
                    </a:lnTo>
                    <a:lnTo>
                      <a:pt x="35" y="2"/>
                    </a:lnTo>
                    <a:lnTo>
                      <a:pt x="32" y="2"/>
                    </a:lnTo>
                    <a:lnTo>
                      <a:pt x="30" y="2"/>
                    </a:lnTo>
                    <a:lnTo>
                      <a:pt x="27" y="4"/>
                    </a:lnTo>
                    <a:lnTo>
                      <a:pt x="27" y="7"/>
                    </a:lnTo>
                    <a:lnTo>
                      <a:pt x="27" y="12"/>
                    </a:lnTo>
                    <a:lnTo>
                      <a:pt x="27" y="61"/>
                    </a:lnTo>
                    <a:lnTo>
                      <a:pt x="27" y="63"/>
                    </a:lnTo>
                    <a:lnTo>
                      <a:pt x="27" y="66"/>
                    </a:lnTo>
                    <a:lnTo>
                      <a:pt x="27" y="68"/>
                    </a:lnTo>
                    <a:lnTo>
                      <a:pt x="30" y="68"/>
                    </a:lnTo>
                    <a:lnTo>
                      <a:pt x="32" y="71"/>
                    </a:lnTo>
                    <a:lnTo>
                      <a:pt x="35" y="71"/>
                    </a:lnTo>
                    <a:lnTo>
                      <a:pt x="37" y="71"/>
                    </a:lnTo>
                    <a:close/>
                  </a:path>
                </a:pathLst>
              </a:custGeom>
              <a:solidFill>
                <a:srgbClr val="000000"/>
              </a:solidFill>
              <a:ln w="0">
                <a:solidFill>
                  <a:srgbClr val="000000"/>
                </a:solidFill>
                <a:round/>
                <a:headEnd/>
                <a:tailEnd/>
              </a:ln>
            </p:spPr>
            <p:txBody>
              <a:bodyPr/>
              <a:lstStyle/>
              <a:p>
                <a:endParaRPr lang="en-CA"/>
              </a:p>
            </p:txBody>
          </p:sp>
          <p:sp>
            <p:nvSpPr>
              <p:cNvPr id="5143" name="Freeform 141"/>
              <p:cNvSpPr>
                <a:spLocks/>
              </p:cNvSpPr>
              <p:nvPr/>
            </p:nvSpPr>
            <p:spPr bwMode="auto">
              <a:xfrm>
                <a:off x="2441" y="2823"/>
                <a:ext cx="52" cy="73"/>
              </a:xfrm>
              <a:custGeom>
                <a:avLst/>
                <a:gdLst>
                  <a:gd name="T0" fmla="*/ 47 w 52"/>
                  <a:gd name="T1" fmla="*/ 22 h 73"/>
                  <a:gd name="T2" fmla="*/ 42 w 52"/>
                  <a:gd name="T3" fmla="*/ 14 h 73"/>
                  <a:gd name="T4" fmla="*/ 30 w 52"/>
                  <a:gd name="T5" fmla="*/ 2 h 73"/>
                  <a:gd name="T6" fmla="*/ 20 w 52"/>
                  <a:gd name="T7" fmla="*/ 2 h 73"/>
                  <a:gd name="T8" fmla="*/ 13 w 52"/>
                  <a:gd name="T9" fmla="*/ 7 h 73"/>
                  <a:gd name="T10" fmla="*/ 13 w 52"/>
                  <a:gd name="T11" fmla="*/ 14 h 73"/>
                  <a:gd name="T12" fmla="*/ 15 w 52"/>
                  <a:gd name="T13" fmla="*/ 19 h 73"/>
                  <a:gd name="T14" fmla="*/ 22 w 52"/>
                  <a:gd name="T15" fmla="*/ 24 h 73"/>
                  <a:gd name="T16" fmla="*/ 40 w 52"/>
                  <a:gd name="T17" fmla="*/ 34 h 73"/>
                  <a:gd name="T18" fmla="*/ 49 w 52"/>
                  <a:gd name="T19" fmla="*/ 44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68 h 73"/>
                  <a:gd name="T32" fmla="*/ 5 w 52"/>
                  <a:gd name="T33" fmla="*/ 71 h 73"/>
                  <a:gd name="T34" fmla="*/ 3 w 52"/>
                  <a:gd name="T35" fmla="*/ 73 h 73"/>
                  <a:gd name="T36" fmla="*/ 0 w 52"/>
                  <a:gd name="T37" fmla="*/ 46 h 73"/>
                  <a:gd name="T38" fmla="*/ 5 w 52"/>
                  <a:gd name="T39" fmla="*/ 54 h 73"/>
                  <a:gd name="T40" fmla="*/ 13 w 52"/>
                  <a:gd name="T41" fmla="*/ 63 h 73"/>
                  <a:gd name="T42" fmla="*/ 27 w 52"/>
                  <a:gd name="T43" fmla="*/ 71 h 73"/>
                  <a:gd name="T44" fmla="*/ 35 w 52"/>
                  <a:gd name="T45" fmla="*/ 66 h 73"/>
                  <a:gd name="T46" fmla="*/ 40 w 52"/>
                  <a:gd name="T47" fmla="*/ 58 h 73"/>
                  <a:gd name="T48" fmla="*/ 37 w 52"/>
                  <a:gd name="T49" fmla="*/ 54 h 73"/>
                  <a:gd name="T50" fmla="*/ 35 w 52"/>
                  <a:gd name="T51" fmla="*/ 49 h 73"/>
                  <a:gd name="T52" fmla="*/ 25 w 52"/>
                  <a:gd name="T53" fmla="*/ 44 h 73"/>
                  <a:gd name="T54" fmla="*/ 10 w 52"/>
                  <a:gd name="T55" fmla="*/ 36 h 73"/>
                  <a:gd name="T56" fmla="*/ 3 w 52"/>
                  <a:gd name="T57" fmla="*/ 29 h 73"/>
                  <a:gd name="T58" fmla="*/ 0 w 52"/>
                  <a:gd name="T59" fmla="*/ 19 h 73"/>
                  <a:gd name="T60" fmla="*/ 8 w 52"/>
                  <a:gd name="T61" fmla="*/ 4 h 73"/>
                  <a:gd name="T62" fmla="*/ 22 w 52"/>
                  <a:gd name="T63" fmla="*/ 0 h 73"/>
                  <a:gd name="T64" fmla="*/ 30 w 52"/>
                  <a:gd name="T65" fmla="*/ 0 h 73"/>
                  <a:gd name="T66" fmla="*/ 35 w 52"/>
                  <a:gd name="T67" fmla="*/ 2 h 73"/>
                  <a:gd name="T68" fmla="*/ 40 w 52"/>
                  <a:gd name="T69" fmla="*/ 2 h 73"/>
                  <a:gd name="T70" fmla="*/ 42 w 52"/>
                  <a:gd name="T71" fmla="*/ 2 h 73"/>
                  <a:gd name="T72" fmla="*/ 44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2"/>
                    </a:lnTo>
                    <a:lnTo>
                      <a:pt x="44" y="22"/>
                    </a:lnTo>
                    <a:lnTo>
                      <a:pt x="42" y="14"/>
                    </a:lnTo>
                    <a:lnTo>
                      <a:pt x="37" y="7"/>
                    </a:lnTo>
                    <a:lnTo>
                      <a:pt x="30" y="2"/>
                    </a:lnTo>
                    <a:lnTo>
                      <a:pt x="25" y="2"/>
                    </a:lnTo>
                    <a:lnTo>
                      <a:pt x="20" y="2"/>
                    </a:lnTo>
                    <a:lnTo>
                      <a:pt x="15" y="4"/>
                    </a:lnTo>
                    <a:lnTo>
                      <a:pt x="13" y="7"/>
                    </a:lnTo>
                    <a:lnTo>
                      <a:pt x="13" y="12"/>
                    </a:lnTo>
                    <a:lnTo>
                      <a:pt x="13" y="14"/>
                    </a:lnTo>
                    <a:lnTo>
                      <a:pt x="13" y="17"/>
                    </a:lnTo>
                    <a:lnTo>
                      <a:pt x="15" y="19"/>
                    </a:lnTo>
                    <a:lnTo>
                      <a:pt x="17" y="22"/>
                    </a:lnTo>
                    <a:lnTo>
                      <a:pt x="22" y="24"/>
                    </a:lnTo>
                    <a:lnTo>
                      <a:pt x="30" y="27"/>
                    </a:lnTo>
                    <a:lnTo>
                      <a:pt x="40" y="34"/>
                    </a:lnTo>
                    <a:lnTo>
                      <a:pt x="47" y="39"/>
                    </a:lnTo>
                    <a:lnTo>
                      <a:pt x="49" y="44"/>
                    </a:lnTo>
                    <a:lnTo>
                      <a:pt x="52" y="51"/>
                    </a:lnTo>
                    <a:lnTo>
                      <a:pt x="49" y="61"/>
                    </a:lnTo>
                    <a:lnTo>
                      <a:pt x="44" y="68"/>
                    </a:lnTo>
                    <a:lnTo>
                      <a:pt x="40" y="71"/>
                    </a:lnTo>
                    <a:lnTo>
                      <a:pt x="32" y="73"/>
                    </a:lnTo>
                    <a:lnTo>
                      <a:pt x="27" y="73"/>
                    </a:lnTo>
                    <a:lnTo>
                      <a:pt x="22" y="73"/>
                    </a:lnTo>
                    <a:lnTo>
                      <a:pt x="20" y="73"/>
                    </a:lnTo>
                    <a:lnTo>
                      <a:pt x="17" y="71"/>
                    </a:lnTo>
                    <a:lnTo>
                      <a:pt x="13" y="71"/>
                    </a:lnTo>
                    <a:lnTo>
                      <a:pt x="10" y="68"/>
                    </a:lnTo>
                    <a:lnTo>
                      <a:pt x="8" y="68"/>
                    </a:lnTo>
                    <a:lnTo>
                      <a:pt x="5" y="71"/>
                    </a:lnTo>
                    <a:lnTo>
                      <a:pt x="3" y="73"/>
                    </a:lnTo>
                    <a:lnTo>
                      <a:pt x="0" y="73"/>
                    </a:lnTo>
                    <a:lnTo>
                      <a:pt x="0" y="46"/>
                    </a:lnTo>
                    <a:lnTo>
                      <a:pt x="3" y="46"/>
                    </a:lnTo>
                    <a:lnTo>
                      <a:pt x="5" y="54"/>
                    </a:lnTo>
                    <a:lnTo>
                      <a:pt x="8" y="58"/>
                    </a:lnTo>
                    <a:lnTo>
                      <a:pt x="13" y="63"/>
                    </a:lnTo>
                    <a:lnTo>
                      <a:pt x="20" y="68"/>
                    </a:lnTo>
                    <a:lnTo>
                      <a:pt x="27" y="71"/>
                    </a:lnTo>
                    <a:lnTo>
                      <a:pt x="32" y="68"/>
                    </a:lnTo>
                    <a:lnTo>
                      <a:pt x="35" y="66"/>
                    </a:lnTo>
                    <a:lnTo>
                      <a:pt x="40" y="63"/>
                    </a:lnTo>
                    <a:lnTo>
                      <a:pt x="40" y="58"/>
                    </a:lnTo>
                    <a:lnTo>
                      <a:pt x="40" y="56"/>
                    </a:lnTo>
                    <a:lnTo>
                      <a:pt x="37" y="54"/>
                    </a:lnTo>
                    <a:lnTo>
                      <a:pt x="37" y="51"/>
                    </a:lnTo>
                    <a:lnTo>
                      <a:pt x="35" y="49"/>
                    </a:lnTo>
                    <a:lnTo>
                      <a:pt x="30" y="46"/>
                    </a:lnTo>
                    <a:lnTo>
                      <a:pt x="25" y="44"/>
                    </a:lnTo>
                    <a:lnTo>
                      <a:pt x="15" y="39"/>
                    </a:lnTo>
                    <a:lnTo>
                      <a:pt x="10" y="36"/>
                    </a:lnTo>
                    <a:lnTo>
                      <a:pt x="5" y="31"/>
                    </a:lnTo>
                    <a:lnTo>
                      <a:pt x="3" y="29"/>
                    </a:lnTo>
                    <a:lnTo>
                      <a:pt x="0" y="24"/>
                    </a:lnTo>
                    <a:lnTo>
                      <a:pt x="0" y="19"/>
                    </a:lnTo>
                    <a:lnTo>
                      <a:pt x="3" y="12"/>
                    </a:lnTo>
                    <a:lnTo>
                      <a:pt x="8" y="4"/>
                    </a:lnTo>
                    <a:lnTo>
                      <a:pt x="15" y="0"/>
                    </a:lnTo>
                    <a:lnTo>
                      <a:pt x="22" y="0"/>
                    </a:lnTo>
                    <a:lnTo>
                      <a:pt x="27" y="0"/>
                    </a:lnTo>
                    <a:lnTo>
                      <a:pt x="30" y="0"/>
                    </a:lnTo>
                    <a:lnTo>
                      <a:pt x="32" y="0"/>
                    </a:lnTo>
                    <a:lnTo>
                      <a:pt x="35" y="2"/>
                    </a:lnTo>
                    <a:lnTo>
                      <a:pt x="40" y="2"/>
                    </a:lnTo>
                    <a:lnTo>
                      <a:pt x="42" y="2"/>
                    </a:lnTo>
                    <a:lnTo>
                      <a:pt x="44" y="2"/>
                    </a:lnTo>
                    <a:lnTo>
                      <a:pt x="44" y="0"/>
                    </a:lnTo>
                    <a:lnTo>
                      <a:pt x="47" y="0"/>
                    </a:lnTo>
                    <a:close/>
                  </a:path>
                </a:pathLst>
              </a:custGeom>
              <a:solidFill>
                <a:srgbClr val="000000"/>
              </a:solidFill>
              <a:ln w="0">
                <a:solidFill>
                  <a:srgbClr val="000000"/>
                </a:solidFill>
                <a:round/>
                <a:headEnd/>
                <a:tailEnd/>
              </a:ln>
            </p:spPr>
            <p:txBody>
              <a:bodyPr/>
              <a:lstStyle/>
              <a:p>
                <a:endParaRPr lang="en-CA"/>
              </a:p>
            </p:txBody>
          </p:sp>
          <p:sp>
            <p:nvSpPr>
              <p:cNvPr id="5144" name="Freeform 142"/>
              <p:cNvSpPr>
                <a:spLocks/>
              </p:cNvSpPr>
              <p:nvPr/>
            </p:nvSpPr>
            <p:spPr bwMode="auto">
              <a:xfrm>
                <a:off x="2498" y="2823"/>
                <a:ext cx="76" cy="73"/>
              </a:xfrm>
              <a:custGeom>
                <a:avLst/>
                <a:gdLst>
                  <a:gd name="T0" fmla="*/ 76 w 76"/>
                  <a:gd name="T1" fmla="*/ 0 h 73"/>
                  <a:gd name="T2" fmla="*/ 76 w 76"/>
                  <a:gd name="T3" fmla="*/ 2 h 73"/>
                  <a:gd name="T4" fmla="*/ 71 w 76"/>
                  <a:gd name="T5" fmla="*/ 2 h 73"/>
                  <a:gd name="T6" fmla="*/ 68 w 76"/>
                  <a:gd name="T7" fmla="*/ 4 h 73"/>
                  <a:gd name="T8" fmla="*/ 68 w 76"/>
                  <a:gd name="T9" fmla="*/ 7 h 73"/>
                  <a:gd name="T10" fmla="*/ 63 w 76"/>
                  <a:gd name="T11" fmla="*/ 9 h 73"/>
                  <a:gd name="T12" fmla="*/ 61 w 76"/>
                  <a:gd name="T13" fmla="*/ 17 h 73"/>
                  <a:gd name="T14" fmla="*/ 46 w 76"/>
                  <a:gd name="T15" fmla="*/ 44 h 73"/>
                  <a:gd name="T16" fmla="*/ 46 w 76"/>
                  <a:gd name="T17" fmla="*/ 61 h 73"/>
                  <a:gd name="T18" fmla="*/ 46 w 76"/>
                  <a:gd name="T19" fmla="*/ 63 h 73"/>
                  <a:gd name="T20" fmla="*/ 46 w 76"/>
                  <a:gd name="T21" fmla="*/ 66 h 73"/>
                  <a:gd name="T22" fmla="*/ 46 w 76"/>
                  <a:gd name="T23" fmla="*/ 68 h 73"/>
                  <a:gd name="T24" fmla="*/ 49 w 76"/>
                  <a:gd name="T25" fmla="*/ 68 h 73"/>
                  <a:gd name="T26" fmla="*/ 51 w 76"/>
                  <a:gd name="T27" fmla="*/ 71 h 73"/>
                  <a:gd name="T28" fmla="*/ 54 w 76"/>
                  <a:gd name="T29" fmla="*/ 71 h 73"/>
                  <a:gd name="T30" fmla="*/ 56 w 76"/>
                  <a:gd name="T31" fmla="*/ 71 h 73"/>
                  <a:gd name="T32" fmla="*/ 56 w 76"/>
                  <a:gd name="T33" fmla="*/ 73 h 73"/>
                  <a:gd name="T34" fmla="*/ 19 w 76"/>
                  <a:gd name="T35" fmla="*/ 73 h 73"/>
                  <a:gd name="T36" fmla="*/ 19 w 76"/>
                  <a:gd name="T37" fmla="*/ 71 h 73"/>
                  <a:gd name="T38" fmla="*/ 22 w 76"/>
                  <a:gd name="T39" fmla="*/ 71 h 73"/>
                  <a:gd name="T40" fmla="*/ 24 w 76"/>
                  <a:gd name="T41" fmla="*/ 71 h 73"/>
                  <a:gd name="T42" fmla="*/ 27 w 76"/>
                  <a:gd name="T43" fmla="*/ 68 h 73"/>
                  <a:gd name="T44" fmla="*/ 27 w 76"/>
                  <a:gd name="T45" fmla="*/ 68 h 73"/>
                  <a:gd name="T46" fmla="*/ 29 w 76"/>
                  <a:gd name="T47" fmla="*/ 66 h 73"/>
                  <a:gd name="T48" fmla="*/ 29 w 76"/>
                  <a:gd name="T49" fmla="*/ 63 h 73"/>
                  <a:gd name="T50" fmla="*/ 29 w 76"/>
                  <a:gd name="T51" fmla="*/ 61 h 73"/>
                  <a:gd name="T52" fmla="*/ 29 w 76"/>
                  <a:gd name="T53" fmla="*/ 46 h 73"/>
                  <a:gd name="T54" fmla="*/ 12 w 76"/>
                  <a:gd name="T55" fmla="*/ 14 h 73"/>
                  <a:gd name="T56" fmla="*/ 9 w 76"/>
                  <a:gd name="T57" fmla="*/ 9 h 73"/>
                  <a:gd name="T58" fmla="*/ 7 w 76"/>
                  <a:gd name="T59" fmla="*/ 4 h 73"/>
                  <a:gd name="T60" fmla="*/ 7 w 76"/>
                  <a:gd name="T61" fmla="*/ 4 h 73"/>
                  <a:gd name="T62" fmla="*/ 5 w 76"/>
                  <a:gd name="T63" fmla="*/ 2 h 73"/>
                  <a:gd name="T64" fmla="*/ 0 w 76"/>
                  <a:gd name="T65" fmla="*/ 2 h 73"/>
                  <a:gd name="T66" fmla="*/ 0 w 76"/>
                  <a:gd name="T67" fmla="*/ 0 h 73"/>
                  <a:gd name="T68" fmla="*/ 34 w 76"/>
                  <a:gd name="T69" fmla="*/ 0 h 73"/>
                  <a:gd name="T70" fmla="*/ 34 w 76"/>
                  <a:gd name="T71" fmla="*/ 2 h 73"/>
                  <a:gd name="T72" fmla="*/ 32 w 76"/>
                  <a:gd name="T73" fmla="*/ 2 h 73"/>
                  <a:gd name="T74" fmla="*/ 29 w 76"/>
                  <a:gd name="T75" fmla="*/ 2 h 73"/>
                  <a:gd name="T76" fmla="*/ 29 w 76"/>
                  <a:gd name="T77" fmla="*/ 2 h 73"/>
                  <a:gd name="T78" fmla="*/ 27 w 76"/>
                  <a:gd name="T79" fmla="*/ 4 h 73"/>
                  <a:gd name="T80" fmla="*/ 27 w 76"/>
                  <a:gd name="T81" fmla="*/ 4 h 73"/>
                  <a:gd name="T82" fmla="*/ 27 w 76"/>
                  <a:gd name="T83" fmla="*/ 7 h 73"/>
                  <a:gd name="T84" fmla="*/ 29 w 76"/>
                  <a:gd name="T85" fmla="*/ 9 h 73"/>
                  <a:gd name="T86" fmla="*/ 32 w 76"/>
                  <a:gd name="T87" fmla="*/ 14 h 73"/>
                  <a:gd name="T88" fmla="*/ 44 w 76"/>
                  <a:gd name="T89" fmla="*/ 39 h 73"/>
                  <a:gd name="T90" fmla="*/ 56 w 76"/>
                  <a:gd name="T91" fmla="*/ 17 h 73"/>
                  <a:gd name="T92" fmla="*/ 59 w 76"/>
                  <a:gd name="T93" fmla="*/ 12 h 73"/>
                  <a:gd name="T94" fmla="*/ 61 w 76"/>
                  <a:gd name="T95" fmla="*/ 7 h 73"/>
                  <a:gd name="T96" fmla="*/ 61 w 76"/>
                  <a:gd name="T97" fmla="*/ 7 h 73"/>
                  <a:gd name="T98" fmla="*/ 61 w 76"/>
                  <a:gd name="T99" fmla="*/ 4 h 73"/>
                  <a:gd name="T100" fmla="*/ 59 w 76"/>
                  <a:gd name="T101" fmla="*/ 4 h 73"/>
                  <a:gd name="T102" fmla="*/ 56 w 76"/>
                  <a:gd name="T103" fmla="*/ 2 h 73"/>
                  <a:gd name="T104" fmla="*/ 54 w 76"/>
                  <a:gd name="T105" fmla="*/ 2 h 73"/>
                  <a:gd name="T106" fmla="*/ 54 w 76"/>
                  <a:gd name="T107" fmla="*/ 0 h 73"/>
                  <a:gd name="T108" fmla="*/ 76 w 76"/>
                  <a:gd name="T109" fmla="*/ 0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
                  <a:gd name="T166" fmla="*/ 0 h 73"/>
                  <a:gd name="T167" fmla="*/ 76 w 76"/>
                  <a:gd name="T168" fmla="*/ 73 h 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 h="73">
                    <a:moveTo>
                      <a:pt x="76" y="0"/>
                    </a:moveTo>
                    <a:lnTo>
                      <a:pt x="76" y="2"/>
                    </a:lnTo>
                    <a:lnTo>
                      <a:pt x="71" y="2"/>
                    </a:lnTo>
                    <a:lnTo>
                      <a:pt x="68" y="4"/>
                    </a:lnTo>
                    <a:lnTo>
                      <a:pt x="68" y="7"/>
                    </a:lnTo>
                    <a:lnTo>
                      <a:pt x="63" y="9"/>
                    </a:lnTo>
                    <a:lnTo>
                      <a:pt x="61" y="17"/>
                    </a:lnTo>
                    <a:lnTo>
                      <a:pt x="46" y="44"/>
                    </a:lnTo>
                    <a:lnTo>
                      <a:pt x="46" y="61"/>
                    </a:lnTo>
                    <a:lnTo>
                      <a:pt x="46" y="63"/>
                    </a:lnTo>
                    <a:lnTo>
                      <a:pt x="46" y="66"/>
                    </a:lnTo>
                    <a:lnTo>
                      <a:pt x="46" y="68"/>
                    </a:lnTo>
                    <a:lnTo>
                      <a:pt x="49" y="68"/>
                    </a:lnTo>
                    <a:lnTo>
                      <a:pt x="51" y="71"/>
                    </a:lnTo>
                    <a:lnTo>
                      <a:pt x="54" y="71"/>
                    </a:lnTo>
                    <a:lnTo>
                      <a:pt x="56" y="71"/>
                    </a:lnTo>
                    <a:lnTo>
                      <a:pt x="56" y="73"/>
                    </a:lnTo>
                    <a:lnTo>
                      <a:pt x="19" y="73"/>
                    </a:lnTo>
                    <a:lnTo>
                      <a:pt x="19" y="71"/>
                    </a:lnTo>
                    <a:lnTo>
                      <a:pt x="22" y="71"/>
                    </a:lnTo>
                    <a:lnTo>
                      <a:pt x="24" y="71"/>
                    </a:lnTo>
                    <a:lnTo>
                      <a:pt x="27" y="68"/>
                    </a:lnTo>
                    <a:lnTo>
                      <a:pt x="29" y="66"/>
                    </a:lnTo>
                    <a:lnTo>
                      <a:pt x="29" y="63"/>
                    </a:lnTo>
                    <a:lnTo>
                      <a:pt x="29" y="61"/>
                    </a:lnTo>
                    <a:lnTo>
                      <a:pt x="29" y="46"/>
                    </a:lnTo>
                    <a:lnTo>
                      <a:pt x="12" y="14"/>
                    </a:lnTo>
                    <a:lnTo>
                      <a:pt x="9" y="9"/>
                    </a:lnTo>
                    <a:lnTo>
                      <a:pt x="7" y="4"/>
                    </a:lnTo>
                    <a:lnTo>
                      <a:pt x="5" y="2"/>
                    </a:lnTo>
                    <a:lnTo>
                      <a:pt x="0" y="2"/>
                    </a:lnTo>
                    <a:lnTo>
                      <a:pt x="0" y="0"/>
                    </a:lnTo>
                    <a:lnTo>
                      <a:pt x="34" y="0"/>
                    </a:lnTo>
                    <a:lnTo>
                      <a:pt x="34" y="2"/>
                    </a:lnTo>
                    <a:lnTo>
                      <a:pt x="32" y="2"/>
                    </a:lnTo>
                    <a:lnTo>
                      <a:pt x="29" y="2"/>
                    </a:lnTo>
                    <a:lnTo>
                      <a:pt x="27" y="4"/>
                    </a:lnTo>
                    <a:lnTo>
                      <a:pt x="27" y="7"/>
                    </a:lnTo>
                    <a:lnTo>
                      <a:pt x="29" y="9"/>
                    </a:lnTo>
                    <a:lnTo>
                      <a:pt x="32" y="14"/>
                    </a:lnTo>
                    <a:lnTo>
                      <a:pt x="44" y="39"/>
                    </a:lnTo>
                    <a:lnTo>
                      <a:pt x="56" y="17"/>
                    </a:lnTo>
                    <a:lnTo>
                      <a:pt x="59" y="12"/>
                    </a:lnTo>
                    <a:lnTo>
                      <a:pt x="61" y="7"/>
                    </a:lnTo>
                    <a:lnTo>
                      <a:pt x="61" y="4"/>
                    </a:lnTo>
                    <a:lnTo>
                      <a:pt x="59" y="4"/>
                    </a:lnTo>
                    <a:lnTo>
                      <a:pt x="56" y="2"/>
                    </a:lnTo>
                    <a:lnTo>
                      <a:pt x="54" y="2"/>
                    </a:lnTo>
                    <a:lnTo>
                      <a:pt x="54" y="0"/>
                    </a:lnTo>
                    <a:lnTo>
                      <a:pt x="76" y="0"/>
                    </a:lnTo>
                    <a:close/>
                  </a:path>
                </a:pathLst>
              </a:custGeom>
              <a:solidFill>
                <a:srgbClr val="000000"/>
              </a:solidFill>
              <a:ln w="0">
                <a:solidFill>
                  <a:srgbClr val="000000"/>
                </a:solidFill>
                <a:round/>
                <a:headEnd/>
                <a:tailEnd/>
              </a:ln>
            </p:spPr>
            <p:txBody>
              <a:bodyPr/>
              <a:lstStyle/>
              <a:p>
                <a:endParaRPr lang="en-CA"/>
              </a:p>
            </p:txBody>
          </p:sp>
          <p:sp>
            <p:nvSpPr>
              <p:cNvPr id="5145" name="Freeform 143"/>
              <p:cNvSpPr>
                <a:spLocks/>
              </p:cNvSpPr>
              <p:nvPr/>
            </p:nvSpPr>
            <p:spPr bwMode="auto">
              <a:xfrm>
                <a:off x="2608" y="2823"/>
                <a:ext cx="66" cy="73"/>
              </a:xfrm>
              <a:custGeom>
                <a:avLst/>
                <a:gdLst>
                  <a:gd name="T0" fmla="*/ 66 w 66"/>
                  <a:gd name="T1" fmla="*/ 0 h 73"/>
                  <a:gd name="T2" fmla="*/ 66 w 66"/>
                  <a:gd name="T3" fmla="*/ 24 h 73"/>
                  <a:gd name="T4" fmla="*/ 64 w 66"/>
                  <a:gd name="T5" fmla="*/ 24 h 73"/>
                  <a:gd name="T6" fmla="*/ 61 w 66"/>
                  <a:gd name="T7" fmla="*/ 14 h 73"/>
                  <a:gd name="T8" fmla="*/ 56 w 66"/>
                  <a:gd name="T9" fmla="*/ 9 h 73"/>
                  <a:gd name="T10" fmla="*/ 49 w 66"/>
                  <a:gd name="T11" fmla="*/ 4 h 73"/>
                  <a:gd name="T12" fmla="*/ 42 w 66"/>
                  <a:gd name="T13" fmla="*/ 2 h 73"/>
                  <a:gd name="T14" fmla="*/ 37 w 66"/>
                  <a:gd name="T15" fmla="*/ 4 h 73"/>
                  <a:gd name="T16" fmla="*/ 29 w 66"/>
                  <a:gd name="T17" fmla="*/ 7 h 73"/>
                  <a:gd name="T18" fmla="*/ 24 w 66"/>
                  <a:gd name="T19" fmla="*/ 12 h 73"/>
                  <a:gd name="T20" fmla="*/ 22 w 66"/>
                  <a:gd name="T21" fmla="*/ 17 h 73"/>
                  <a:gd name="T22" fmla="*/ 20 w 66"/>
                  <a:gd name="T23" fmla="*/ 27 h 73"/>
                  <a:gd name="T24" fmla="*/ 17 w 66"/>
                  <a:gd name="T25" fmla="*/ 34 h 73"/>
                  <a:gd name="T26" fmla="*/ 20 w 66"/>
                  <a:gd name="T27" fmla="*/ 44 h 73"/>
                  <a:gd name="T28" fmla="*/ 20 w 66"/>
                  <a:gd name="T29" fmla="*/ 54 h 73"/>
                  <a:gd name="T30" fmla="*/ 24 w 66"/>
                  <a:gd name="T31" fmla="*/ 61 h 73"/>
                  <a:gd name="T32" fmla="*/ 29 w 66"/>
                  <a:gd name="T33" fmla="*/ 66 h 73"/>
                  <a:gd name="T34" fmla="*/ 34 w 66"/>
                  <a:gd name="T35" fmla="*/ 68 h 73"/>
                  <a:gd name="T36" fmla="*/ 42 w 66"/>
                  <a:gd name="T37" fmla="*/ 68 h 73"/>
                  <a:gd name="T38" fmla="*/ 49 w 66"/>
                  <a:gd name="T39" fmla="*/ 68 h 73"/>
                  <a:gd name="T40" fmla="*/ 54 w 66"/>
                  <a:gd name="T41" fmla="*/ 66 h 73"/>
                  <a:gd name="T42" fmla="*/ 59 w 66"/>
                  <a:gd name="T43" fmla="*/ 61 h 73"/>
                  <a:gd name="T44" fmla="*/ 66 w 66"/>
                  <a:gd name="T45" fmla="*/ 56 h 73"/>
                  <a:gd name="T46" fmla="*/ 66 w 66"/>
                  <a:gd name="T47" fmla="*/ 61 h 73"/>
                  <a:gd name="T48" fmla="*/ 59 w 66"/>
                  <a:gd name="T49" fmla="*/ 68 h 73"/>
                  <a:gd name="T50" fmla="*/ 54 w 66"/>
                  <a:gd name="T51" fmla="*/ 71 h 73"/>
                  <a:gd name="T52" fmla="*/ 47 w 66"/>
                  <a:gd name="T53" fmla="*/ 73 h 73"/>
                  <a:gd name="T54" fmla="*/ 39 w 66"/>
                  <a:gd name="T55" fmla="*/ 73 h 73"/>
                  <a:gd name="T56" fmla="*/ 27 w 66"/>
                  <a:gd name="T57" fmla="*/ 73 h 73"/>
                  <a:gd name="T58" fmla="*/ 17 w 66"/>
                  <a:gd name="T59" fmla="*/ 68 h 73"/>
                  <a:gd name="T60" fmla="*/ 10 w 66"/>
                  <a:gd name="T61" fmla="*/ 63 h 73"/>
                  <a:gd name="T62" fmla="*/ 5 w 66"/>
                  <a:gd name="T63" fmla="*/ 56 h 73"/>
                  <a:gd name="T64" fmla="*/ 0 w 66"/>
                  <a:gd name="T65" fmla="*/ 46 h 73"/>
                  <a:gd name="T66" fmla="*/ 0 w 66"/>
                  <a:gd name="T67" fmla="*/ 36 h 73"/>
                  <a:gd name="T68" fmla="*/ 0 w 66"/>
                  <a:gd name="T69" fmla="*/ 27 h 73"/>
                  <a:gd name="T70" fmla="*/ 5 w 66"/>
                  <a:gd name="T71" fmla="*/ 17 h 73"/>
                  <a:gd name="T72" fmla="*/ 10 w 66"/>
                  <a:gd name="T73" fmla="*/ 9 h 73"/>
                  <a:gd name="T74" fmla="*/ 20 w 66"/>
                  <a:gd name="T75" fmla="*/ 4 h 73"/>
                  <a:gd name="T76" fmla="*/ 27 w 66"/>
                  <a:gd name="T77" fmla="*/ 0 h 73"/>
                  <a:gd name="T78" fmla="*/ 39 w 66"/>
                  <a:gd name="T79" fmla="*/ 0 h 73"/>
                  <a:gd name="T80" fmla="*/ 47 w 66"/>
                  <a:gd name="T81" fmla="*/ 0 h 73"/>
                  <a:gd name="T82" fmla="*/ 54 w 66"/>
                  <a:gd name="T83" fmla="*/ 2 h 73"/>
                  <a:gd name="T84" fmla="*/ 59 w 66"/>
                  <a:gd name="T85" fmla="*/ 2 h 73"/>
                  <a:gd name="T86" fmla="*/ 61 w 66"/>
                  <a:gd name="T87" fmla="*/ 2 h 73"/>
                  <a:gd name="T88" fmla="*/ 61 w 66"/>
                  <a:gd name="T89" fmla="*/ 2 h 73"/>
                  <a:gd name="T90" fmla="*/ 64 w 66"/>
                  <a:gd name="T91" fmla="*/ 2 h 73"/>
                  <a:gd name="T92" fmla="*/ 64 w 66"/>
                  <a:gd name="T93" fmla="*/ 0 h 73"/>
                  <a:gd name="T94" fmla="*/ 64 w 66"/>
                  <a:gd name="T95" fmla="*/ 0 h 73"/>
                  <a:gd name="T96" fmla="*/ 66 w 66"/>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73"/>
                  <a:gd name="T149" fmla="*/ 66 w 66"/>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73">
                    <a:moveTo>
                      <a:pt x="66" y="0"/>
                    </a:moveTo>
                    <a:lnTo>
                      <a:pt x="66" y="24"/>
                    </a:lnTo>
                    <a:lnTo>
                      <a:pt x="64" y="24"/>
                    </a:lnTo>
                    <a:lnTo>
                      <a:pt x="61" y="14"/>
                    </a:lnTo>
                    <a:lnTo>
                      <a:pt x="56" y="9"/>
                    </a:lnTo>
                    <a:lnTo>
                      <a:pt x="49" y="4"/>
                    </a:lnTo>
                    <a:lnTo>
                      <a:pt x="42" y="2"/>
                    </a:lnTo>
                    <a:lnTo>
                      <a:pt x="37" y="4"/>
                    </a:lnTo>
                    <a:lnTo>
                      <a:pt x="29" y="7"/>
                    </a:lnTo>
                    <a:lnTo>
                      <a:pt x="24" y="12"/>
                    </a:lnTo>
                    <a:lnTo>
                      <a:pt x="22" y="17"/>
                    </a:lnTo>
                    <a:lnTo>
                      <a:pt x="20" y="27"/>
                    </a:lnTo>
                    <a:lnTo>
                      <a:pt x="17" y="34"/>
                    </a:lnTo>
                    <a:lnTo>
                      <a:pt x="20" y="44"/>
                    </a:lnTo>
                    <a:lnTo>
                      <a:pt x="20" y="54"/>
                    </a:lnTo>
                    <a:lnTo>
                      <a:pt x="24" y="61"/>
                    </a:lnTo>
                    <a:lnTo>
                      <a:pt x="29" y="66"/>
                    </a:lnTo>
                    <a:lnTo>
                      <a:pt x="34" y="68"/>
                    </a:lnTo>
                    <a:lnTo>
                      <a:pt x="42" y="68"/>
                    </a:lnTo>
                    <a:lnTo>
                      <a:pt x="49" y="68"/>
                    </a:lnTo>
                    <a:lnTo>
                      <a:pt x="54" y="66"/>
                    </a:lnTo>
                    <a:lnTo>
                      <a:pt x="59" y="61"/>
                    </a:lnTo>
                    <a:lnTo>
                      <a:pt x="66" y="56"/>
                    </a:lnTo>
                    <a:lnTo>
                      <a:pt x="66" y="61"/>
                    </a:lnTo>
                    <a:lnTo>
                      <a:pt x="59" y="68"/>
                    </a:lnTo>
                    <a:lnTo>
                      <a:pt x="54" y="71"/>
                    </a:lnTo>
                    <a:lnTo>
                      <a:pt x="47" y="73"/>
                    </a:lnTo>
                    <a:lnTo>
                      <a:pt x="39" y="73"/>
                    </a:lnTo>
                    <a:lnTo>
                      <a:pt x="27" y="73"/>
                    </a:lnTo>
                    <a:lnTo>
                      <a:pt x="17" y="68"/>
                    </a:lnTo>
                    <a:lnTo>
                      <a:pt x="10" y="63"/>
                    </a:lnTo>
                    <a:lnTo>
                      <a:pt x="5" y="56"/>
                    </a:lnTo>
                    <a:lnTo>
                      <a:pt x="0" y="46"/>
                    </a:lnTo>
                    <a:lnTo>
                      <a:pt x="0" y="36"/>
                    </a:lnTo>
                    <a:lnTo>
                      <a:pt x="0" y="27"/>
                    </a:lnTo>
                    <a:lnTo>
                      <a:pt x="5" y="17"/>
                    </a:lnTo>
                    <a:lnTo>
                      <a:pt x="10" y="9"/>
                    </a:lnTo>
                    <a:lnTo>
                      <a:pt x="20" y="4"/>
                    </a:lnTo>
                    <a:lnTo>
                      <a:pt x="27" y="0"/>
                    </a:lnTo>
                    <a:lnTo>
                      <a:pt x="39" y="0"/>
                    </a:lnTo>
                    <a:lnTo>
                      <a:pt x="47" y="0"/>
                    </a:lnTo>
                    <a:lnTo>
                      <a:pt x="54" y="2"/>
                    </a:lnTo>
                    <a:lnTo>
                      <a:pt x="59" y="2"/>
                    </a:lnTo>
                    <a:lnTo>
                      <a:pt x="61" y="2"/>
                    </a:lnTo>
                    <a:lnTo>
                      <a:pt x="64" y="2"/>
                    </a:lnTo>
                    <a:lnTo>
                      <a:pt x="64" y="0"/>
                    </a:lnTo>
                    <a:lnTo>
                      <a:pt x="66" y="0"/>
                    </a:lnTo>
                    <a:close/>
                  </a:path>
                </a:pathLst>
              </a:custGeom>
              <a:solidFill>
                <a:srgbClr val="000000"/>
              </a:solidFill>
              <a:ln w="0">
                <a:solidFill>
                  <a:srgbClr val="000000"/>
                </a:solidFill>
                <a:round/>
                <a:headEnd/>
                <a:tailEnd/>
              </a:ln>
            </p:spPr>
            <p:txBody>
              <a:bodyPr/>
              <a:lstStyle/>
              <a:p>
                <a:endParaRPr lang="en-CA"/>
              </a:p>
            </p:txBody>
          </p:sp>
          <p:sp>
            <p:nvSpPr>
              <p:cNvPr id="5146" name="Freeform 144"/>
              <p:cNvSpPr>
                <a:spLocks/>
              </p:cNvSpPr>
              <p:nvPr/>
            </p:nvSpPr>
            <p:spPr bwMode="auto">
              <a:xfrm>
                <a:off x="2684" y="2823"/>
                <a:ext cx="81" cy="73"/>
              </a:xfrm>
              <a:custGeom>
                <a:avLst/>
                <a:gdLst>
                  <a:gd name="T0" fmla="*/ 27 w 81"/>
                  <a:gd name="T1" fmla="*/ 61 h 73"/>
                  <a:gd name="T2" fmla="*/ 27 w 81"/>
                  <a:gd name="T3" fmla="*/ 66 h 73"/>
                  <a:gd name="T4" fmla="*/ 29 w 81"/>
                  <a:gd name="T5" fmla="*/ 68 h 73"/>
                  <a:gd name="T6" fmla="*/ 34 w 81"/>
                  <a:gd name="T7" fmla="*/ 71 h 73"/>
                  <a:gd name="T8" fmla="*/ 37 w 81"/>
                  <a:gd name="T9" fmla="*/ 73 h 73"/>
                  <a:gd name="T10" fmla="*/ 0 w 81"/>
                  <a:gd name="T11" fmla="*/ 71 h 73"/>
                  <a:gd name="T12" fmla="*/ 5 w 81"/>
                  <a:gd name="T13" fmla="*/ 71 h 73"/>
                  <a:gd name="T14" fmla="*/ 7 w 81"/>
                  <a:gd name="T15" fmla="*/ 68 h 73"/>
                  <a:gd name="T16" fmla="*/ 10 w 81"/>
                  <a:gd name="T17" fmla="*/ 63 h 73"/>
                  <a:gd name="T18" fmla="*/ 10 w 81"/>
                  <a:gd name="T19" fmla="*/ 12 h 73"/>
                  <a:gd name="T20" fmla="*/ 10 w 81"/>
                  <a:gd name="T21" fmla="*/ 4 h 73"/>
                  <a:gd name="T22" fmla="*/ 7 w 81"/>
                  <a:gd name="T23" fmla="*/ 2 h 73"/>
                  <a:gd name="T24" fmla="*/ 2 w 81"/>
                  <a:gd name="T25" fmla="*/ 2 h 73"/>
                  <a:gd name="T26" fmla="*/ 0 w 81"/>
                  <a:gd name="T27" fmla="*/ 0 h 73"/>
                  <a:gd name="T28" fmla="*/ 37 w 81"/>
                  <a:gd name="T29" fmla="*/ 2 h 73"/>
                  <a:gd name="T30" fmla="*/ 32 w 81"/>
                  <a:gd name="T31" fmla="*/ 2 h 73"/>
                  <a:gd name="T32" fmla="*/ 27 w 81"/>
                  <a:gd name="T33" fmla="*/ 4 h 73"/>
                  <a:gd name="T34" fmla="*/ 27 w 81"/>
                  <a:gd name="T35" fmla="*/ 7 h 73"/>
                  <a:gd name="T36" fmla="*/ 27 w 81"/>
                  <a:gd name="T37" fmla="*/ 31 h 73"/>
                  <a:gd name="T38" fmla="*/ 54 w 81"/>
                  <a:gd name="T39" fmla="*/ 12 h 73"/>
                  <a:gd name="T40" fmla="*/ 51 w 81"/>
                  <a:gd name="T41" fmla="*/ 4 h 73"/>
                  <a:gd name="T42" fmla="*/ 49 w 81"/>
                  <a:gd name="T43" fmla="*/ 2 h 73"/>
                  <a:gd name="T44" fmla="*/ 44 w 81"/>
                  <a:gd name="T45" fmla="*/ 2 h 73"/>
                  <a:gd name="T46" fmla="*/ 42 w 81"/>
                  <a:gd name="T47" fmla="*/ 0 h 73"/>
                  <a:gd name="T48" fmla="*/ 81 w 81"/>
                  <a:gd name="T49" fmla="*/ 2 h 73"/>
                  <a:gd name="T50" fmla="*/ 76 w 81"/>
                  <a:gd name="T51" fmla="*/ 2 h 73"/>
                  <a:gd name="T52" fmla="*/ 71 w 81"/>
                  <a:gd name="T53" fmla="*/ 4 h 73"/>
                  <a:gd name="T54" fmla="*/ 71 w 81"/>
                  <a:gd name="T55" fmla="*/ 7 h 73"/>
                  <a:gd name="T56" fmla="*/ 69 w 81"/>
                  <a:gd name="T57" fmla="*/ 61 h 73"/>
                  <a:gd name="T58" fmla="*/ 71 w 81"/>
                  <a:gd name="T59" fmla="*/ 66 h 73"/>
                  <a:gd name="T60" fmla="*/ 73 w 81"/>
                  <a:gd name="T61" fmla="*/ 68 h 73"/>
                  <a:gd name="T62" fmla="*/ 78 w 81"/>
                  <a:gd name="T63" fmla="*/ 71 h 73"/>
                  <a:gd name="T64" fmla="*/ 81 w 81"/>
                  <a:gd name="T65" fmla="*/ 73 h 73"/>
                  <a:gd name="T66" fmla="*/ 42 w 81"/>
                  <a:gd name="T67" fmla="*/ 71 h 73"/>
                  <a:gd name="T68" fmla="*/ 47 w 81"/>
                  <a:gd name="T69" fmla="*/ 71 h 73"/>
                  <a:gd name="T70" fmla="*/ 51 w 81"/>
                  <a:gd name="T71" fmla="*/ 68 h 73"/>
                  <a:gd name="T72" fmla="*/ 51 w 81"/>
                  <a:gd name="T73" fmla="*/ 63 h 73"/>
                  <a:gd name="T74" fmla="*/ 54 w 81"/>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73"/>
                  <a:gd name="T116" fmla="*/ 81 w 81"/>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73">
                    <a:moveTo>
                      <a:pt x="27" y="36"/>
                    </a:moveTo>
                    <a:lnTo>
                      <a:pt x="27" y="61"/>
                    </a:lnTo>
                    <a:lnTo>
                      <a:pt x="27" y="63"/>
                    </a:lnTo>
                    <a:lnTo>
                      <a:pt x="27" y="66"/>
                    </a:lnTo>
                    <a:lnTo>
                      <a:pt x="27" y="68"/>
                    </a:lnTo>
                    <a:lnTo>
                      <a:pt x="29" y="68"/>
                    </a:lnTo>
                    <a:lnTo>
                      <a:pt x="32" y="71"/>
                    </a:lnTo>
                    <a:lnTo>
                      <a:pt x="34" y="71"/>
                    </a:lnTo>
                    <a:lnTo>
                      <a:pt x="37" y="71"/>
                    </a:lnTo>
                    <a:lnTo>
                      <a:pt x="37" y="73"/>
                    </a:lnTo>
                    <a:lnTo>
                      <a:pt x="0" y="73"/>
                    </a:lnTo>
                    <a:lnTo>
                      <a:pt x="0" y="71"/>
                    </a:lnTo>
                    <a:lnTo>
                      <a:pt x="2" y="71"/>
                    </a:lnTo>
                    <a:lnTo>
                      <a:pt x="5" y="71"/>
                    </a:lnTo>
                    <a:lnTo>
                      <a:pt x="7" y="68"/>
                    </a:lnTo>
                    <a:lnTo>
                      <a:pt x="10" y="66"/>
                    </a:lnTo>
                    <a:lnTo>
                      <a:pt x="10" y="63"/>
                    </a:lnTo>
                    <a:lnTo>
                      <a:pt x="10" y="61"/>
                    </a:lnTo>
                    <a:lnTo>
                      <a:pt x="10" y="12"/>
                    </a:lnTo>
                    <a:lnTo>
                      <a:pt x="10" y="7"/>
                    </a:lnTo>
                    <a:lnTo>
                      <a:pt x="10" y="4"/>
                    </a:lnTo>
                    <a:lnTo>
                      <a:pt x="7" y="4"/>
                    </a:lnTo>
                    <a:lnTo>
                      <a:pt x="7" y="2"/>
                    </a:lnTo>
                    <a:lnTo>
                      <a:pt x="5" y="2"/>
                    </a:lnTo>
                    <a:lnTo>
                      <a:pt x="2" y="2"/>
                    </a:lnTo>
                    <a:lnTo>
                      <a:pt x="0" y="2"/>
                    </a:lnTo>
                    <a:lnTo>
                      <a:pt x="0" y="0"/>
                    </a:lnTo>
                    <a:lnTo>
                      <a:pt x="37" y="0"/>
                    </a:lnTo>
                    <a:lnTo>
                      <a:pt x="37" y="2"/>
                    </a:lnTo>
                    <a:lnTo>
                      <a:pt x="34" y="2"/>
                    </a:lnTo>
                    <a:lnTo>
                      <a:pt x="32" y="2"/>
                    </a:lnTo>
                    <a:lnTo>
                      <a:pt x="29" y="2"/>
                    </a:lnTo>
                    <a:lnTo>
                      <a:pt x="27" y="4"/>
                    </a:lnTo>
                    <a:lnTo>
                      <a:pt x="27" y="7"/>
                    </a:lnTo>
                    <a:lnTo>
                      <a:pt x="27" y="12"/>
                    </a:lnTo>
                    <a:lnTo>
                      <a:pt x="27" y="31"/>
                    </a:lnTo>
                    <a:lnTo>
                      <a:pt x="54" y="31"/>
                    </a:lnTo>
                    <a:lnTo>
                      <a:pt x="54" y="12"/>
                    </a:lnTo>
                    <a:lnTo>
                      <a:pt x="51" y="7"/>
                    </a:lnTo>
                    <a:lnTo>
                      <a:pt x="51" y="4"/>
                    </a:lnTo>
                    <a:lnTo>
                      <a:pt x="49" y="2"/>
                    </a:lnTo>
                    <a:lnTo>
                      <a:pt x="47" y="2"/>
                    </a:lnTo>
                    <a:lnTo>
                      <a:pt x="44" y="2"/>
                    </a:lnTo>
                    <a:lnTo>
                      <a:pt x="42" y="2"/>
                    </a:lnTo>
                    <a:lnTo>
                      <a:pt x="42" y="0"/>
                    </a:lnTo>
                    <a:lnTo>
                      <a:pt x="81" y="0"/>
                    </a:lnTo>
                    <a:lnTo>
                      <a:pt x="81" y="2"/>
                    </a:lnTo>
                    <a:lnTo>
                      <a:pt x="78" y="2"/>
                    </a:lnTo>
                    <a:lnTo>
                      <a:pt x="76" y="2"/>
                    </a:lnTo>
                    <a:lnTo>
                      <a:pt x="73" y="2"/>
                    </a:lnTo>
                    <a:lnTo>
                      <a:pt x="71" y="4"/>
                    </a:lnTo>
                    <a:lnTo>
                      <a:pt x="71" y="7"/>
                    </a:lnTo>
                    <a:lnTo>
                      <a:pt x="69" y="12"/>
                    </a:lnTo>
                    <a:lnTo>
                      <a:pt x="69" y="61"/>
                    </a:lnTo>
                    <a:lnTo>
                      <a:pt x="71" y="63"/>
                    </a:lnTo>
                    <a:lnTo>
                      <a:pt x="71" y="66"/>
                    </a:lnTo>
                    <a:lnTo>
                      <a:pt x="71" y="68"/>
                    </a:lnTo>
                    <a:lnTo>
                      <a:pt x="73" y="68"/>
                    </a:lnTo>
                    <a:lnTo>
                      <a:pt x="76" y="71"/>
                    </a:lnTo>
                    <a:lnTo>
                      <a:pt x="78" y="71"/>
                    </a:lnTo>
                    <a:lnTo>
                      <a:pt x="81" y="71"/>
                    </a:lnTo>
                    <a:lnTo>
                      <a:pt x="81" y="73"/>
                    </a:lnTo>
                    <a:lnTo>
                      <a:pt x="42" y="73"/>
                    </a:lnTo>
                    <a:lnTo>
                      <a:pt x="42" y="71"/>
                    </a:lnTo>
                    <a:lnTo>
                      <a:pt x="44" y="71"/>
                    </a:lnTo>
                    <a:lnTo>
                      <a:pt x="47" y="71"/>
                    </a:lnTo>
                    <a:lnTo>
                      <a:pt x="49" y="68"/>
                    </a:lnTo>
                    <a:lnTo>
                      <a:pt x="51" y="68"/>
                    </a:lnTo>
                    <a:lnTo>
                      <a:pt x="51" y="66"/>
                    </a:lnTo>
                    <a:lnTo>
                      <a:pt x="51" y="63"/>
                    </a:lnTo>
                    <a:lnTo>
                      <a:pt x="54" y="61"/>
                    </a:lnTo>
                    <a:lnTo>
                      <a:pt x="54" y="36"/>
                    </a:lnTo>
                    <a:lnTo>
                      <a:pt x="27" y="36"/>
                    </a:lnTo>
                    <a:close/>
                  </a:path>
                </a:pathLst>
              </a:custGeom>
              <a:solidFill>
                <a:srgbClr val="000000"/>
              </a:solidFill>
              <a:ln w="0">
                <a:solidFill>
                  <a:srgbClr val="000000"/>
                </a:solidFill>
                <a:round/>
                <a:headEnd/>
                <a:tailEnd/>
              </a:ln>
            </p:spPr>
            <p:txBody>
              <a:bodyPr/>
              <a:lstStyle/>
              <a:p>
                <a:endParaRPr lang="en-CA"/>
              </a:p>
            </p:txBody>
          </p:sp>
          <p:sp>
            <p:nvSpPr>
              <p:cNvPr id="5147" name="Freeform 145"/>
              <p:cNvSpPr>
                <a:spLocks noEditPoints="1"/>
              </p:cNvSpPr>
              <p:nvPr/>
            </p:nvSpPr>
            <p:spPr bwMode="auto">
              <a:xfrm>
                <a:off x="2767" y="2823"/>
                <a:ext cx="79" cy="73"/>
              </a:xfrm>
              <a:custGeom>
                <a:avLst/>
                <a:gdLst>
                  <a:gd name="T0" fmla="*/ 47 w 79"/>
                  <a:gd name="T1" fmla="*/ 51 h 73"/>
                  <a:gd name="T2" fmla="*/ 20 w 79"/>
                  <a:gd name="T3" fmla="*/ 51 h 73"/>
                  <a:gd name="T4" fmla="*/ 17 w 79"/>
                  <a:gd name="T5" fmla="*/ 58 h 73"/>
                  <a:gd name="T6" fmla="*/ 15 w 79"/>
                  <a:gd name="T7" fmla="*/ 63 h 73"/>
                  <a:gd name="T8" fmla="*/ 15 w 79"/>
                  <a:gd name="T9" fmla="*/ 66 h 73"/>
                  <a:gd name="T10" fmla="*/ 15 w 79"/>
                  <a:gd name="T11" fmla="*/ 68 h 73"/>
                  <a:gd name="T12" fmla="*/ 17 w 79"/>
                  <a:gd name="T13" fmla="*/ 68 h 73"/>
                  <a:gd name="T14" fmla="*/ 20 w 79"/>
                  <a:gd name="T15" fmla="*/ 71 h 73"/>
                  <a:gd name="T16" fmla="*/ 25 w 79"/>
                  <a:gd name="T17" fmla="*/ 71 h 73"/>
                  <a:gd name="T18" fmla="*/ 25 w 79"/>
                  <a:gd name="T19" fmla="*/ 73 h 73"/>
                  <a:gd name="T20" fmla="*/ 0 w 79"/>
                  <a:gd name="T21" fmla="*/ 73 h 73"/>
                  <a:gd name="T22" fmla="*/ 0 w 79"/>
                  <a:gd name="T23" fmla="*/ 71 h 73"/>
                  <a:gd name="T24" fmla="*/ 5 w 79"/>
                  <a:gd name="T25" fmla="*/ 68 h 73"/>
                  <a:gd name="T26" fmla="*/ 8 w 79"/>
                  <a:gd name="T27" fmla="*/ 68 h 73"/>
                  <a:gd name="T28" fmla="*/ 10 w 79"/>
                  <a:gd name="T29" fmla="*/ 63 h 73"/>
                  <a:gd name="T30" fmla="*/ 13 w 79"/>
                  <a:gd name="T31" fmla="*/ 56 h 73"/>
                  <a:gd name="T32" fmla="*/ 39 w 79"/>
                  <a:gd name="T33" fmla="*/ 0 h 73"/>
                  <a:gd name="T34" fmla="*/ 39 w 79"/>
                  <a:gd name="T35" fmla="*/ 0 h 73"/>
                  <a:gd name="T36" fmla="*/ 66 w 79"/>
                  <a:gd name="T37" fmla="*/ 58 h 73"/>
                  <a:gd name="T38" fmla="*/ 69 w 79"/>
                  <a:gd name="T39" fmla="*/ 66 h 73"/>
                  <a:gd name="T40" fmla="*/ 74 w 79"/>
                  <a:gd name="T41" fmla="*/ 68 h 73"/>
                  <a:gd name="T42" fmla="*/ 74 w 79"/>
                  <a:gd name="T43" fmla="*/ 71 h 73"/>
                  <a:gd name="T44" fmla="*/ 79 w 79"/>
                  <a:gd name="T45" fmla="*/ 71 h 73"/>
                  <a:gd name="T46" fmla="*/ 79 w 79"/>
                  <a:gd name="T47" fmla="*/ 73 h 73"/>
                  <a:gd name="T48" fmla="*/ 44 w 79"/>
                  <a:gd name="T49" fmla="*/ 73 h 73"/>
                  <a:gd name="T50" fmla="*/ 44 w 79"/>
                  <a:gd name="T51" fmla="*/ 71 h 73"/>
                  <a:gd name="T52" fmla="*/ 44 w 79"/>
                  <a:gd name="T53" fmla="*/ 71 h 73"/>
                  <a:gd name="T54" fmla="*/ 49 w 79"/>
                  <a:gd name="T55" fmla="*/ 71 h 73"/>
                  <a:gd name="T56" fmla="*/ 52 w 79"/>
                  <a:gd name="T57" fmla="*/ 68 h 73"/>
                  <a:gd name="T58" fmla="*/ 52 w 79"/>
                  <a:gd name="T59" fmla="*/ 68 h 73"/>
                  <a:gd name="T60" fmla="*/ 52 w 79"/>
                  <a:gd name="T61" fmla="*/ 66 h 73"/>
                  <a:gd name="T62" fmla="*/ 52 w 79"/>
                  <a:gd name="T63" fmla="*/ 66 h 73"/>
                  <a:gd name="T64" fmla="*/ 52 w 79"/>
                  <a:gd name="T65" fmla="*/ 63 h 73"/>
                  <a:gd name="T66" fmla="*/ 52 w 79"/>
                  <a:gd name="T67" fmla="*/ 63 h 73"/>
                  <a:gd name="T68" fmla="*/ 49 w 79"/>
                  <a:gd name="T69" fmla="*/ 61 h 73"/>
                  <a:gd name="T70" fmla="*/ 47 w 79"/>
                  <a:gd name="T71" fmla="*/ 51 h 73"/>
                  <a:gd name="T72" fmla="*/ 44 w 79"/>
                  <a:gd name="T73" fmla="*/ 46 h 73"/>
                  <a:gd name="T74" fmla="*/ 35 w 79"/>
                  <a:gd name="T75" fmla="*/ 22 h 73"/>
                  <a:gd name="T76" fmla="*/ 22 w 79"/>
                  <a:gd name="T77" fmla="*/ 46 h 73"/>
                  <a:gd name="T78" fmla="*/ 44 w 79"/>
                  <a:gd name="T79" fmla="*/ 46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73"/>
                  <a:gd name="T122" fmla="*/ 79 w 79"/>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73">
                    <a:moveTo>
                      <a:pt x="47" y="51"/>
                    </a:moveTo>
                    <a:lnTo>
                      <a:pt x="20" y="51"/>
                    </a:lnTo>
                    <a:lnTo>
                      <a:pt x="17" y="58"/>
                    </a:lnTo>
                    <a:lnTo>
                      <a:pt x="15" y="63"/>
                    </a:lnTo>
                    <a:lnTo>
                      <a:pt x="15" y="66"/>
                    </a:lnTo>
                    <a:lnTo>
                      <a:pt x="15" y="68"/>
                    </a:lnTo>
                    <a:lnTo>
                      <a:pt x="17" y="68"/>
                    </a:lnTo>
                    <a:lnTo>
                      <a:pt x="20" y="71"/>
                    </a:lnTo>
                    <a:lnTo>
                      <a:pt x="25" y="71"/>
                    </a:lnTo>
                    <a:lnTo>
                      <a:pt x="25" y="73"/>
                    </a:lnTo>
                    <a:lnTo>
                      <a:pt x="0" y="73"/>
                    </a:lnTo>
                    <a:lnTo>
                      <a:pt x="0" y="71"/>
                    </a:lnTo>
                    <a:lnTo>
                      <a:pt x="5" y="68"/>
                    </a:lnTo>
                    <a:lnTo>
                      <a:pt x="8" y="68"/>
                    </a:lnTo>
                    <a:lnTo>
                      <a:pt x="10" y="63"/>
                    </a:lnTo>
                    <a:lnTo>
                      <a:pt x="13" y="56"/>
                    </a:lnTo>
                    <a:lnTo>
                      <a:pt x="39" y="0"/>
                    </a:lnTo>
                    <a:lnTo>
                      <a:pt x="66" y="58"/>
                    </a:lnTo>
                    <a:lnTo>
                      <a:pt x="69" y="66"/>
                    </a:lnTo>
                    <a:lnTo>
                      <a:pt x="74" y="68"/>
                    </a:lnTo>
                    <a:lnTo>
                      <a:pt x="74" y="71"/>
                    </a:lnTo>
                    <a:lnTo>
                      <a:pt x="79" y="71"/>
                    </a:lnTo>
                    <a:lnTo>
                      <a:pt x="79" y="73"/>
                    </a:lnTo>
                    <a:lnTo>
                      <a:pt x="44" y="73"/>
                    </a:lnTo>
                    <a:lnTo>
                      <a:pt x="44" y="71"/>
                    </a:lnTo>
                    <a:lnTo>
                      <a:pt x="49" y="71"/>
                    </a:lnTo>
                    <a:lnTo>
                      <a:pt x="52" y="68"/>
                    </a:lnTo>
                    <a:lnTo>
                      <a:pt x="52" y="66"/>
                    </a:lnTo>
                    <a:lnTo>
                      <a:pt x="52" y="63"/>
                    </a:lnTo>
                    <a:lnTo>
                      <a:pt x="49" y="61"/>
                    </a:lnTo>
                    <a:lnTo>
                      <a:pt x="47" y="51"/>
                    </a:lnTo>
                    <a:close/>
                    <a:moveTo>
                      <a:pt x="44" y="46"/>
                    </a:moveTo>
                    <a:lnTo>
                      <a:pt x="35" y="22"/>
                    </a:lnTo>
                    <a:lnTo>
                      <a:pt x="22" y="46"/>
                    </a:lnTo>
                    <a:lnTo>
                      <a:pt x="44" y="46"/>
                    </a:lnTo>
                    <a:close/>
                  </a:path>
                </a:pathLst>
              </a:custGeom>
              <a:solidFill>
                <a:srgbClr val="000000"/>
              </a:solidFill>
              <a:ln w="0">
                <a:solidFill>
                  <a:srgbClr val="000000"/>
                </a:solidFill>
                <a:round/>
                <a:headEnd/>
                <a:tailEnd/>
              </a:ln>
            </p:spPr>
            <p:txBody>
              <a:bodyPr/>
              <a:lstStyle/>
              <a:p>
                <a:endParaRPr lang="en-CA"/>
              </a:p>
            </p:txBody>
          </p:sp>
          <p:sp>
            <p:nvSpPr>
              <p:cNvPr id="5148" name="Freeform 146"/>
              <p:cNvSpPr>
                <a:spLocks/>
              </p:cNvSpPr>
              <p:nvPr/>
            </p:nvSpPr>
            <p:spPr bwMode="auto">
              <a:xfrm>
                <a:off x="2848" y="2823"/>
                <a:ext cx="74" cy="73"/>
              </a:xfrm>
              <a:custGeom>
                <a:avLst/>
                <a:gdLst>
                  <a:gd name="T0" fmla="*/ 25 w 74"/>
                  <a:gd name="T1" fmla="*/ 0 h 73"/>
                  <a:gd name="T2" fmla="*/ 59 w 74"/>
                  <a:gd name="T3" fmla="*/ 44 h 73"/>
                  <a:gd name="T4" fmla="*/ 59 w 74"/>
                  <a:gd name="T5" fmla="*/ 14 h 73"/>
                  <a:gd name="T6" fmla="*/ 59 w 74"/>
                  <a:gd name="T7" fmla="*/ 9 h 73"/>
                  <a:gd name="T8" fmla="*/ 57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4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3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7" y="4"/>
                    </a:lnTo>
                    <a:lnTo>
                      <a:pt x="54" y="2"/>
                    </a:lnTo>
                    <a:lnTo>
                      <a:pt x="49" y="2"/>
                    </a:lnTo>
                    <a:lnTo>
                      <a:pt x="49" y="0"/>
                    </a:lnTo>
                    <a:lnTo>
                      <a:pt x="74" y="0"/>
                    </a:lnTo>
                    <a:lnTo>
                      <a:pt x="74" y="2"/>
                    </a:lnTo>
                    <a:lnTo>
                      <a:pt x="69" y="2"/>
                    </a:lnTo>
                    <a:lnTo>
                      <a:pt x="66" y="4"/>
                    </a:lnTo>
                    <a:lnTo>
                      <a:pt x="64"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3" y="2"/>
                    </a:lnTo>
                    <a:lnTo>
                      <a:pt x="0" y="2"/>
                    </a:lnTo>
                    <a:lnTo>
                      <a:pt x="0" y="0"/>
                    </a:lnTo>
                    <a:lnTo>
                      <a:pt x="25" y="0"/>
                    </a:lnTo>
                    <a:close/>
                  </a:path>
                </a:pathLst>
              </a:custGeom>
              <a:solidFill>
                <a:srgbClr val="000000"/>
              </a:solidFill>
              <a:ln w="0">
                <a:solidFill>
                  <a:srgbClr val="000000"/>
                </a:solidFill>
                <a:round/>
                <a:headEnd/>
                <a:tailEnd/>
              </a:ln>
            </p:spPr>
            <p:txBody>
              <a:bodyPr/>
              <a:lstStyle/>
              <a:p>
                <a:endParaRPr lang="en-CA"/>
              </a:p>
            </p:txBody>
          </p:sp>
          <p:sp>
            <p:nvSpPr>
              <p:cNvPr id="5149" name="Freeform 147"/>
              <p:cNvSpPr>
                <a:spLocks/>
              </p:cNvSpPr>
              <p:nvPr/>
            </p:nvSpPr>
            <p:spPr bwMode="auto">
              <a:xfrm>
                <a:off x="2927" y="2823"/>
                <a:ext cx="73" cy="73"/>
              </a:xfrm>
              <a:custGeom>
                <a:avLst/>
                <a:gdLst>
                  <a:gd name="T0" fmla="*/ 24 w 73"/>
                  <a:gd name="T1" fmla="*/ 0 h 73"/>
                  <a:gd name="T2" fmla="*/ 58 w 73"/>
                  <a:gd name="T3" fmla="*/ 44 h 73"/>
                  <a:gd name="T4" fmla="*/ 58 w 73"/>
                  <a:gd name="T5" fmla="*/ 14 h 73"/>
                  <a:gd name="T6" fmla="*/ 58 w 73"/>
                  <a:gd name="T7" fmla="*/ 9 h 73"/>
                  <a:gd name="T8" fmla="*/ 56 w 73"/>
                  <a:gd name="T9" fmla="*/ 4 h 73"/>
                  <a:gd name="T10" fmla="*/ 53 w 73"/>
                  <a:gd name="T11" fmla="*/ 2 h 73"/>
                  <a:gd name="T12" fmla="*/ 49 w 73"/>
                  <a:gd name="T13" fmla="*/ 2 h 73"/>
                  <a:gd name="T14" fmla="*/ 49 w 73"/>
                  <a:gd name="T15" fmla="*/ 0 h 73"/>
                  <a:gd name="T16" fmla="*/ 73 w 73"/>
                  <a:gd name="T17" fmla="*/ 0 h 73"/>
                  <a:gd name="T18" fmla="*/ 73 w 73"/>
                  <a:gd name="T19" fmla="*/ 2 h 73"/>
                  <a:gd name="T20" fmla="*/ 68 w 73"/>
                  <a:gd name="T21" fmla="*/ 2 h 73"/>
                  <a:gd name="T22" fmla="*/ 66 w 73"/>
                  <a:gd name="T23" fmla="*/ 4 h 73"/>
                  <a:gd name="T24" fmla="*/ 66 w 73"/>
                  <a:gd name="T25" fmla="*/ 4 h 73"/>
                  <a:gd name="T26" fmla="*/ 63 w 73"/>
                  <a:gd name="T27" fmla="*/ 7 h 73"/>
                  <a:gd name="T28" fmla="*/ 63 w 73"/>
                  <a:gd name="T29" fmla="*/ 9 h 73"/>
                  <a:gd name="T30" fmla="*/ 63 w 73"/>
                  <a:gd name="T31" fmla="*/ 14 h 73"/>
                  <a:gd name="T32" fmla="*/ 63 w 73"/>
                  <a:gd name="T33" fmla="*/ 73 h 73"/>
                  <a:gd name="T34" fmla="*/ 61 w 73"/>
                  <a:gd name="T35" fmla="*/ 73 h 73"/>
                  <a:gd name="T36" fmla="*/ 14 w 73"/>
                  <a:gd name="T37" fmla="*/ 14 h 73"/>
                  <a:gd name="T38" fmla="*/ 14 w 73"/>
                  <a:gd name="T39" fmla="*/ 61 h 73"/>
                  <a:gd name="T40" fmla="*/ 14 w 73"/>
                  <a:gd name="T41" fmla="*/ 66 h 73"/>
                  <a:gd name="T42" fmla="*/ 17 w 73"/>
                  <a:gd name="T43" fmla="*/ 68 h 73"/>
                  <a:gd name="T44" fmla="*/ 19 w 73"/>
                  <a:gd name="T45" fmla="*/ 71 h 73"/>
                  <a:gd name="T46" fmla="*/ 22 w 73"/>
                  <a:gd name="T47" fmla="*/ 71 h 73"/>
                  <a:gd name="T48" fmla="*/ 24 w 73"/>
                  <a:gd name="T49" fmla="*/ 71 h 73"/>
                  <a:gd name="T50" fmla="*/ 24 w 73"/>
                  <a:gd name="T51" fmla="*/ 73 h 73"/>
                  <a:gd name="T52" fmla="*/ 0 w 73"/>
                  <a:gd name="T53" fmla="*/ 73 h 73"/>
                  <a:gd name="T54" fmla="*/ 0 w 73"/>
                  <a:gd name="T55" fmla="*/ 71 h 73"/>
                  <a:gd name="T56" fmla="*/ 4 w 73"/>
                  <a:gd name="T57" fmla="*/ 71 h 73"/>
                  <a:gd name="T58" fmla="*/ 7 w 73"/>
                  <a:gd name="T59" fmla="*/ 68 h 73"/>
                  <a:gd name="T60" fmla="*/ 9 w 73"/>
                  <a:gd name="T61" fmla="*/ 66 h 73"/>
                  <a:gd name="T62" fmla="*/ 9 w 73"/>
                  <a:gd name="T63" fmla="*/ 61 h 73"/>
                  <a:gd name="T64" fmla="*/ 9 w 73"/>
                  <a:gd name="T65" fmla="*/ 7 h 73"/>
                  <a:gd name="T66" fmla="*/ 7 w 73"/>
                  <a:gd name="T67" fmla="*/ 7 h 73"/>
                  <a:gd name="T68" fmla="*/ 7 w 73"/>
                  <a:gd name="T69" fmla="*/ 4 h 73"/>
                  <a:gd name="T70" fmla="*/ 4 w 73"/>
                  <a:gd name="T71" fmla="*/ 2 h 73"/>
                  <a:gd name="T72" fmla="*/ 2 w 73"/>
                  <a:gd name="T73" fmla="*/ 2 h 73"/>
                  <a:gd name="T74" fmla="*/ 0 w 73"/>
                  <a:gd name="T75" fmla="*/ 2 h 73"/>
                  <a:gd name="T76" fmla="*/ 0 w 73"/>
                  <a:gd name="T77" fmla="*/ 0 h 73"/>
                  <a:gd name="T78" fmla="*/ 24 w 73"/>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73"/>
                  <a:gd name="T122" fmla="*/ 73 w 73"/>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73">
                    <a:moveTo>
                      <a:pt x="24" y="0"/>
                    </a:moveTo>
                    <a:lnTo>
                      <a:pt x="58" y="44"/>
                    </a:lnTo>
                    <a:lnTo>
                      <a:pt x="58" y="14"/>
                    </a:lnTo>
                    <a:lnTo>
                      <a:pt x="58" y="9"/>
                    </a:lnTo>
                    <a:lnTo>
                      <a:pt x="56" y="4"/>
                    </a:lnTo>
                    <a:lnTo>
                      <a:pt x="53" y="2"/>
                    </a:lnTo>
                    <a:lnTo>
                      <a:pt x="49" y="2"/>
                    </a:lnTo>
                    <a:lnTo>
                      <a:pt x="49" y="0"/>
                    </a:lnTo>
                    <a:lnTo>
                      <a:pt x="73" y="0"/>
                    </a:lnTo>
                    <a:lnTo>
                      <a:pt x="73" y="2"/>
                    </a:lnTo>
                    <a:lnTo>
                      <a:pt x="68" y="2"/>
                    </a:lnTo>
                    <a:lnTo>
                      <a:pt x="66" y="4"/>
                    </a:lnTo>
                    <a:lnTo>
                      <a:pt x="63" y="7"/>
                    </a:lnTo>
                    <a:lnTo>
                      <a:pt x="63" y="9"/>
                    </a:lnTo>
                    <a:lnTo>
                      <a:pt x="63" y="14"/>
                    </a:lnTo>
                    <a:lnTo>
                      <a:pt x="63" y="73"/>
                    </a:lnTo>
                    <a:lnTo>
                      <a:pt x="61" y="73"/>
                    </a:lnTo>
                    <a:lnTo>
                      <a:pt x="14" y="14"/>
                    </a:lnTo>
                    <a:lnTo>
                      <a:pt x="14" y="61"/>
                    </a:lnTo>
                    <a:lnTo>
                      <a:pt x="14" y="66"/>
                    </a:lnTo>
                    <a:lnTo>
                      <a:pt x="17" y="68"/>
                    </a:lnTo>
                    <a:lnTo>
                      <a:pt x="19" y="71"/>
                    </a:lnTo>
                    <a:lnTo>
                      <a:pt x="22" y="71"/>
                    </a:lnTo>
                    <a:lnTo>
                      <a:pt x="24" y="71"/>
                    </a:lnTo>
                    <a:lnTo>
                      <a:pt x="24" y="73"/>
                    </a:lnTo>
                    <a:lnTo>
                      <a:pt x="0" y="73"/>
                    </a:lnTo>
                    <a:lnTo>
                      <a:pt x="0" y="71"/>
                    </a:lnTo>
                    <a:lnTo>
                      <a:pt x="4" y="71"/>
                    </a:lnTo>
                    <a:lnTo>
                      <a:pt x="7" y="68"/>
                    </a:lnTo>
                    <a:lnTo>
                      <a:pt x="9" y="66"/>
                    </a:lnTo>
                    <a:lnTo>
                      <a:pt x="9" y="61"/>
                    </a:lnTo>
                    <a:lnTo>
                      <a:pt x="9" y="7"/>
                    </a:lnTo>
                    <a:lnTo>
                      <a:pt x="7" y="7"/>
                    </a:lnTo>
                    <a:lnTo>
                      <a:pt x="7" y="4"/>
                    </a:lnTo>
                    <a:lnTo>
                      <a:pt x="4" y="2"/>
                    </a:lnTo>
                    <a:lnTo>
                      <a:pt x="2" y="2"/>
                    </a:lnTo>
                    <a:lnTo>
                      <a:pt x="0" y="2"/>
                    </a:lnTo>
                    <a:lnTo>
                      <a:pt x="0" y="0"/>
                    </a:lnTo>
                    <a:lnTo>
                      <a:pt x="24" y="0"/>
                    </a:lnTo>
                    <a:close/>
                  </a:path>
                </a:pathLst>
              </a:custGeom>
              <a:solidFill>
                <a:srgbClr val="000000"/>
              </a:solidFill>
              <a:ln w="0">
                <a:solidFill>
                  <a:srgbClr val="000000"/>
                </a:solidFill>
                <a:round/>
                <a:headEnd/>
                <a:tailEnd/>
              </a:ln>
            </p:spPr>
            <p:txBody>
              <a:bodyPr/>
              <a:lstStyle/>
              <a:p>
                <a:endParaRPr lang="en-CA"/>
              </a:p>
            </p:txBody>
          </p:sp>
          <p:sp>
            <p:nvSpPr>
              <p:cNvPr id="5150" name="Freeform 148"/>
              <p:cNvSpPr>
                <a:spLocks/>
              </p:cNvSpPr>
              <p:nvPr/>
            </p:nvSpPr>
            <p:spPr bwMode="auto">
              <a:xfrm>
                <a:off x="3005" y="2823"/>
                <a:ext cx="66" cy="73"/>
              </a:xfrm>
              <a:custGeom>
                <a:avLst/>
                <a:gdLst>
                  <a:gd name="T0" fmla="*/ 27 w 66"/>
                  <a:gd name="T1" fmla="*/ 4 h 73"/>
                  <a:gd name="T2" fmla="*/ 27 w 66"/>
                  <a:gd name="T3" fmla="*/ 34 h 73"/>
                  <a:gd name="T4" fmla="*/ 27 w 66"/>
                  <a:gd name="T5" fmla="*/ 34 h 73"/>
                  <a:gd name="T6" fmla="*/ 34 w 66"/>
                  <a:gd name="T7" fmla="*/ 31 h 73"/>
                  <a:gd name="T8" fmla="*/ 37 w 66"/>
                  <a:gd name="T9" fmla="*/ 29 h 73"/>
                  <a:gd name="T10" fmla="*/ 39 w 66"/>
                  <a:gd name="T11" fmla="*/ 24 h 73"/>
                  <a:gd name="T12" fmla="*/ 42 w 66"/>
                  <a:gd name="T13" fmla="*/ 17 h 73"/>
                  <a:gd name="T14" fmla="*/ 44 w 66"/>
                  <a:gd name="T15" fmla="*/ 17 h 73"/>
                  <a:gd name="T16" fmla="*/ 44 w 66"/>
                  <a:gd name="T17" fmla="*/ 54 h 73"/>
                  <a:gd name="T18" fmla="*/ 42 w 66"/>
                  <a:gd name="T19" fmla="*/ 54 h 73"/>
                  <a:gd name="T20" fmla="*/ 42 w 66"/>
                  <a:gd name="T21" fmla="*/ 49 h 73"/>
                  <a:gd name="T22" fmla="*/ 39 w 66"/>
                  <a:gd name="T23" fmla="*/ 44 h 73"/>
                  <a:gd name="T24" fmla="*/ 37 w 66"/>
                  <a:gd name="T25" fmla="*/ 41 h 73"/>
                  <a:gd name="T26" fmla="*/ 34 w 66"/>
                  <a:gd name="T27" fmla="*/ 39 h 73"/>
                  <a:gd name="T28" fmla="*/ 32 w 66"/>
                  <a:gd name="T29" fmla="*/ 36 h 73"/>
                  <a:gd name="T30" fmla="*/ 27 w 66"/>
                  <a:gd name="T31" fmla="*/ 36 h 73"/>
                  <a:gd name="T32" fmla="*/ 27 w 66"/>
                  <a:gd name="T33" fmla="*/ 58 h 73"/>
                  <a:gd name="T34" fmla="*/ 27 w 66"/>
                  <a:gd name="T35" fmla="*/ 63 h 73"/>
                  <a:gd name="T36" fmla="*/ 27 w 66"/>
                  <a:gd name="T37" fmla="*/ 66 h 73"/>
                  <a:gd name="T38" fmla="*/ 27 w 66"/>
                  <a:gd name="T39" fmla="*/ 68 h 73"/>
                  <a:gd name="T40" fmla="*/ 29 w 66"/>
                  <a:gd name="T41" fmla="*/ 68 h 73"/>
                  <a:gd name="T42" fmla="*/ 32 w 66"/>
                  <a:gd name="T43" fmla="*/ 68 h 73"/>
                  <a:gd name="T44" fmla="*/ 34 w 66"/>
                  <a:gd name="T45" fmla="*/ 68 h 73"/>
                  <a:gd name="T46" fmla="*/ 39 w 66"/>
                  <a:gd name="T47" fmla="*/ 68 h 73"/>
                  <a:gd name="T48" fmla="*/ 47 w 66"/>
                  <a:gd name="T49" fmla="*/ 68 h 73"/>
                  <a:gd name="T50" fmla="*/ 54 w 66"/>
                  <a:gd name="T51" fmla="*/ 63 h 73"/>
                  <a:gd name="T52" fmla="*/ 59 w 66"/>
                  <a:gd name="T53" fmla="*/ 58 h 73"/>
                  <a:gd name="T54" fmla="*/ 64 w 66"/>
                  <a:gd name="T55" fmla="*/ 49 h 73"/>
                  <a:gd name="T56" fmla="*/ 66 w 66"/>
                  <a:gd name="T57" fmla="*/ 49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68 h 73"/>
                  <a:gd name="T70" fmla="*/ 7 w 66"/>
                  <a:gd name="T71" fmla="*/ 68 h 73"/>
                  <a:gd name="T72" fmla="*/ 10 w 66"/>
                  <a:gd name="T73" fmla="*/ 66 h 73"/>
                  <a:gd name="T74" fmla="*/ 10 w 66"/>
                  <a:gd name="T75" fmla="*/ 63 h 73"/>
                  <a:gd name="T76" fmla="*/ 10 w 66"/>
                  <a:gd name="T77" fmla="*/ 61 h 73"/>
                  <a:gd name="T78" fmla="*/ 10 w 66"/>
                  <a:gd name="T79" fmla="*/ 12 h 73"/>
                  <a:gd name="T80" fmla="*/ 10 w 66"/>
                  <a:gd name="T81" fmla="*/ 7 h 73"/>
                  <a:gd name="T82" fmla="*/ 10 w 66"/>
                  <a:gd name="T83" fmla="*/ 7 h 73"/>
                  <a:gd name="T84" fmla="*/ 7 w 66"/>
                  <a:gd name="T85" fmla="*/ 4 h 73"/>
                  <a:gd name="T86" fmla="*/ 7 w 66"/>
                  <a:gd name="T87" fmla="*/ 4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4 h 73"/>
                  <a:gd name="T104" fmla="*/ 54 w 66"/>
                  <a:gd name="T105" fmla="*/ 9 h 73"/>
                  <a:gd name="T106" fmla="*/ 49 w 66"/>
                  <a:gd name="T107" fmla="*/ 7 h 73"/>
                  <a:gd name="T108" fmla="*/ 47 w 66"/>
                  <a:gd name="T109" fmla="*/ 4 h 73"/>
                  <a:gd name="T110" fmla="*/ 42 w 66"/>
                  <a:gd name="T111" fmla="*/ 4 h 73"/>
                  <a:gd name="T112" fmla="*/ 34 w 66"/>
                  <a:gd name="T113" fmla="*/ 4 h 73"/>
                  <a:gd name="T114" fmla="*/ 27 w 66"/>
                  <a:gd name="T115" fmla="*/ 4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4"/>
                    </a:moveTo>
                    <a:lnTo>
                      <a:pt x="27" y="34"/>
                    </a:lnTo>
                    <a:lnTo>
                      <a:pt x="34" y="31"/>
                    </a:lnTo>
                    <a:lnTo>
                      <a:pt x="37" y="29"/>
                    </a:lnTo>
                    <a:lnTo>
                      <a:pt x="39" y="24"/>
                    </a:lnTo>
                    <a:lnTo>
                      <a:pt x="42" y="17"/>
                    </a:lnTo>
                    <a:lnTo>
                      <a:pt x="44" y="17"/>
                    </a:lnTo>
                    <a:lnTo>
                      <a:pt x="44" y="54"/>
                    </a:lnTo>
                    <a:lnTo>
                      <a:pt x="42" y="54"/>
                    </a:lnTo>
                    <a:lnTo>
                      <a:pt x="42" y="49"/>
                    </a:lnTo>
                    <a:lnTo>
                      <a:pt x="39" y="44"/>
                    </a:lnTo>
                    <a:lnTo>
                      <a:pt x="37" y="41"/>
                    </a:lnTo>
                    <a:lnTo>
                      <a:pt x="34" y="39"/>
                    </a:lnTo>
                    <a:lnTo>
                      <a:pt x="32" y="36"/>
                    </a:lnTo>
                    <a:lnTo>
                      <a:pt x="27" y="36"/>
                    </a:lnTo>
                    <a:lnTo>
                      <a:pt x="27" y="58"/>
                    </a:lnTo>
                    <a:lnTo>
                      <a:pt x="27" y="63"/>
                    </a:lnTo>
                    <a:lnTo>
                      <a:pt x="27" y="66"/>
                    </a:lnTo>
                    <a:lnTo>
                      <a:pt x="27" y="68"/>
                    </a:lnTo>
                    <a:lnTo>
                      <a:pt x="29" y="68"/>
                    </a:lnTo>
                    <a:lnTo>
                      <a:pt x="32" y="68"/>
                    </a:lnTo>
                    <a:lnTo>
                      <a:pt x="34" y="68"/>
                    </a:lnTo>
                    <a:lnTo>
                      <a:pt x="39" y="68"/>
                    </a:lnTo>
                    <a:lnTo>
                      <a:pt x="47" y="68"/>
                    </a:lnTo>
                    <a:lnTo>
                      <a:pt x="54" y="63"/>
                    </a:lnTo>
                    <a:lnTo>
                      <a:pt x="59" y="58"/>
                    </a:lnTo>
                    <a:lnTo>
                      <a:pt x="64" y="49"/>
                    </a:lnTo>
                    <a:lnTo>
                      <a:pt x="66" y="49"/>
                    </a:lnTo>
                    <a:lnTo>
                      <a:pt x="61" y="73"/>
                    </a:lnTo>
                    <a:lnTo>
                      <a:pt x="0" y="73"/>
                    </a:lnTo>
                    <a:lnTo>
                      <a:pt x="0" y="71"/>
                    </a:lnTo>
                    <a:lnTo>
                      <a:pt x="2" y="71"/>
                    </a:lnTo>
                    <a:lnTo>
                      <a:pt x="5" y="71"/>
                    </a:lnTo>
                    <a:lnTo>
                      <a:pt x="7" y="68"/>
                    </a:lnTo>
                    <a:lnTo>
                      <a:pt x="10" y="66"/>
                    </a:lnTo>
                    <a:lnTo>
                      <a:pt x="10" y="63"/>
                    </a:lnTo>
                    <a:lnTo>
                      <a:pt x="10" y="61"/>
                    </a:lnTo>
                    <a:lnTo>
                      <a:pt x="10" y="12"/>
                    </a:lnTo>
                    <a:lnTo>
                      <a:pt x="10" y="7"/>
                    </a:lnTo>
                    <a:lnTo>
                      <a:pt x="7" y="4"/>
                    </a:lnTo>
                    <a:lnTo>
                      <a:pt x="5" y="2"/>
                    </a:lnTo>
                    <a:lnTo>
                      <a:pt x="2" y="2"/>
                    </a:lnTo>
                    <a:lnTo>
                      <a:pt x="0" y="2"/>
                    </a:lnTo>
                    <a:lnTo>
                      <a:pt x="0" y="0"/>
                    </a:lnTo>
                    <a:lnTo>
                      <a:pt x="59" y="0"/>
                    </a:lnTo>
                    <a:lnTo>
                      <a:pt x="59" y="22"/>
                    </a:lnTo>
                    <a:lnTo>
                      <a:pt x="56" y="22"/>
                    </a:lnTo>
                    <a:lnTo>
                      <a:pt x="56" y="14"/>
                    </a:lnTo>
                    <a:lnTo>
                      <a:pt x="54" y="9"/>
                    </a:lnTo>
                    <a:lnTo>
                      <a:pt x="49" y="7"/>
                    </a:lnTo>
                    <a:lnTo>
                      <a:pt x="47" y="4"/>
                    </a:lnTo>
                    <a:lnTo>
                      <a:pt x="42" y="4"/>
                    </a:lnTo>
                    <a:lnTo>
                      <a:pt x="34" y="4"/>
                    </a:lnTo>
                    <a:lnTo>
                      <a:pt x="27" y="4"/>
                    </a:lnTo>
                    <a:close/>
                  </a:path>
                </a:pathLst>
              </a:custGeom>
              <a:solidFill>
                <a:srgbClr val="000000"/>
              </a:solidFill>
              <a:ln w="0">
                <a:solidFill>
                  <a:srgbClr val="000000"/>
                </a:solidFill>
                <a:round/>
                <a:headEnd/>
                <a:tailEnd/>
              </a:ln>
            </p:spPr>
            <p:txBody>
              <a:bodyPr/>
              <a:lstStyle/>
              <a:p>
                <a:endParaRPr lang="en-CA"/>
              </a:p>
            </p:txBody>
          </p:sp>
          <p:sp>
            <p:nvSpPr>
              <p:cNvPr id="5151" name="Freeform 149"/>
              <p:cNvSpPr>
                <a:spLocks/>
              </p:cNvSpPr>
              <p:nvPr/>
            </p:nvSpPr>
            <p:spPr bwMode="auto">
              <a:xfrm>
                <a:off x="3076" y="2823"/>
                <a:ext cx="66" cy="73"/>
              </a:xfrm>
              <a:custGeom>
                <a:avLst/>
                <a:gdLst>
                  <a:gd name="T0" fmla="*/ 66 w 66"/>
                  <a:gd name="T1" fmla="*/ 46 h 73"/>
                  <a:gd name="T2" fmla="*/ 64 w 66"/>
                  <a:gd name="T3" fmla="*/ 73 h 73"/>
                  <a:gd name="T4" fmla="*/ 0 w 66"/>
                  <a:gd name="T5" fmla="*/ 73 h 73"/>
                  <a:gd name="T6" fmla="*/ 0 w 66"/>
                  <a:gd name="T7" fmla="*/ 71 h 73"/>
                  <a:gd name="T8" fmla="*/ 3 w 66"/>
                  <a:gd name="T9" fmla="*/ 71 h 73"/>
                  <a:gd name="T10" fmla="*/ 7 w 66"/>
                  <a:gd name="T11" fmla="*/ 71 h 73"/>
                  <a:gd name="T12" fmla="*/ 10 w 66"/>
                  <a:gd name="T13" fmla="*/ 68 h 73"/>
                  <a:gd name="T14" fmla="*/ 10 w 66"/>
                  <a:gd name="T15" fmla="*/ 68 h 73"/>
                  <a:gd name="T16" fmla="*/ 10 w 66"/>
                  <a:gd name="T17" fmla="*/ 66 h 73"/>
                  <a:gd name="T18" fmla="*/ 12 w 66"/>
                  <a:gd name="T19" fmla="*/ 63 h 73"/>
                  <a:gd name="T20" fmla="*/ 12 w 66"/>
                  <a:gd name="T21" fmla="*/ 61 h 73"/>
                  <a:gd name="T22" fmla="*/ 12 w 66"/>
                  <a:gd name="T23" fmla="*/ 12 h 73"/>
                  <a:gd name="T24" fmla="*/ 12 w 66"/>
                  <a:gd name="T25" fmla="*/ 7 h 73"/>
                  <a:gd name="T26" fmla="*/ 10 w 66"/>
                  <a:gd name="T27" fmla="*/ 4 h 73"/>
                  <a:gd name="T28" fmla="*/ 10 w 66"/>
                  <a:gd name="T29" fmla="*/ 4 h 73"/>
                  <a:gd name="T30" fmla="*/ 7 w 66"/>
                  <a:gd name="T31" fmla="*/ 2 h 73"/>
                  <a:gd name="T32" fmla="*/ 7 w 66"/>
                  <a:gd name="T33" fmla="*/ 2 h 73"/>
                  <a:gd name="T34" fmla="*/ 3 w 66"/>
                  <a:gd name="T35" fmla="*/ 2 h 73"/>
                  <a:gd name="T36" fmla="*/ 0 w 66"/>
                  <a:gd name="T37" fmla="*/ 2 h 73"/>
                  <a:gd name="T38" fmla="*/ 0 w 66"/>
                  <a:gd name="T39" fmla="*/ 0 h 73"/>
                  <a:gd name="T40" fmla="*/ 39 w 66"/>
                  <a:gd name="T41" fmla="*/ 0 h 73"/>
                  <a:gd name="T42" fmla="*/ 39 w 66"/>
                  <a:gd name="T43" fmla="*/ 2 h 73"/>
                  <a:gd name="T44" fmla="*/ 37 w 66"/>
                  <a:gd name="T45" fmla="*/ 2 h 73"/>
                  <a:gd name="T46" fmla="*/ 34 w 66"/>
                  <a:gd name="T47" fmla="*/ 2 h 73"/>
                  <a:gd name="T48" fmla="*/ 32 w 66"/>
                  <a:gd name="T49" fmla="*/ 2 h 73"/>
                  <a:gd name="T50" fmla="*/ 29 w 66"/>
                  <a:gd name="T51" fmla="*/ 4 h 73"/>
                  <a:gd name="T52" fmla="*/ 29 w 66"/>
                  <a:gd name="T53" fmla="*/ 4 h 73"/>
                  <a:gd name="T54" fmla="*/ 29 w 66"/>
                  <a:gd name="T55" fmla="*/ 7 h 73"/>
                  <a:gd name="T56" fmla="*/ 29 w 66"/>
                  <a:gd name="T57" fmla="*/ 12 h 73"/>
                  <a:gd name="T58" fmla="*/ 29 w 66"/>
                  <a:gd name="T59" fmla="*/ 58 h 73"/>
                  <a:gd name="T60" fmla="*/ 29 w 66"/>
                  <a:gd name="T61" fmla="*/ 63 h 73"/>
                  <a:gd name="T62" fmla="*/ 29 w 66"/>
                  <a:gd name="T63" fmla="*/ 66 h 73"/>
                  <a:gd name="T64" fmla="*/ 29 w 66"/>
                  <a:gd name="T65" fmla="*/ 66 h 73"/>
                  <a:gd name="T66" fmla="*/ 32 w 66"/>
                  <a:gd name="T67" fmla="*/ 68 h 73"/>
                  <a:gd name="T68" fmla="*/ 34 w 66"/>
                  <a:gd name="T69" fmla="*/ 68 h 73"/>
                  <a:gd name="T70" fmla="*/ 37 w 66"/>
                  <a:gd name="T71" fmla="*/ 68 h 73"/>
                  <a:gd name="T72" fmla="*/ 44 w 66"/>
                  <a:gd name="T73" fmla="*/ 68 h 73"/>
                  <a:gd name="T74" fmla="*/ 49 w 66"/>
                  <a:gd name="T75" fmla="*/ 68 h 73"/>
                  <a:gd name="T76" fmla="*/ 54 w 66"/>
                  <a:gd name="T77" fmla="*/ 66 h 73"/>
                  <a:gd name="T78" fmla="*/ 56 w 66"/>
                  <a:gd name="T79" fmla="*/ 63 h 73"/>
                  <a:gd name="T80" fmla="*/ 59 w 66"/>
                  <a:gd name="T81" fmla="*/ 58 h 73"/>
                  <a:gd name="T82" fmla="*/ 61 w 66"/>
                  <a:gd name="T83" fmla="*/ 54 h 73"/>
                  <a:gd name="T84" fmla="*/ 64 w 66"/>
                  <a:gd name="T85" fmla="*/ 46 h 73"/>
                  <a:gd name="T86" fmla="*/ 66 w 66"/>
                  <a:gd name="T87" fmla="*/ 46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73"/>
                  <a:gd name="T134" fmla="*/ 66 w 66"/>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73">
                    <a:moveTo>
                      <a:pt x="66" y="46"/>
                    </a:moveTo>
                    <a:lnTo>
                      <a:pt x="64" y="73"/>
                    </a:lnTo>
                    <a:lnTo>
                      <a:pt x="0" y="73"/>
                    </a:lnTo>
                    <a:lnTo>
                      <a:pt x="0" y="71"/>
                    </a:lnTo>
                    <a:lnTo>
                      <a:pt x="3" y="71"/>
                    </a:lnTo>
                    <a:lnTo>
                      <a:pt x="7" y="71"/>
                    </a:lnTo>
                    <a:lnTo>
                      <a:pt x="10" y="68"/>
                    </a:lnTo>
                    <a:lnTo>
                      <a:pt x="10" y="66"/>
                    </a:lnTo>
                    <a:lnTo>
                      <a:pt x="12" y="63"/>
                    </a:lnTo>
                    <a:lnTo>
                      <a:pt x="12" y="61"/>
                    </a:lnTo>
                    <a:lnTo>
                      <a:pt x="12" y="12"/>
                    </a:lnTo>
                    <a:lnTo>
                      <a:pt x="12" y="7"/>
                    </a:lnTo>
                    <a:lnTo>
                      <a:pt x="10" y="4"/>
                    </a:lnTo>
                    <a:lnTo>
                      <a:pt x="7" y="2"/>
                    </a:lnTo>
                    <a:lnTo>
                      <a:pt x="3" y="2"/>
                    </a:lnTo>
                    <a:lnTo>
                      <a:pt x="0" y="2"/>
                    </a:lnTo>
                    <a:lnTo>
                      <a:pt x="0" y="0"/>
                    </a:lnTo>
                    <a:lnTo>
                      <a:pt x="39" y="0"/>
                    </a:lnTo>
                    <a:lnTo>
                      <a:pt x="39" y="2"/>
                    </a:lnTo>
                    <a:lnTo>
                      <a:pt x="37" y="2"/>
                    </a:lnTo>
                    <a:lnTo>
                      <a:pt x="34" y="2"/>
                    </a:lnTo>
                    <a:lnTo>
                      <a:pt x="32" y="2"/>
                    </a:lnTo>
                    <a:lnTo>
                      <a:pt x="29" y="4"/>
                    </a:lnTo>
                    <a:lnTo>
                      <a:pt x="29" y="7"/>
                    </a:lnTo>
                    <a:lnTo>
                      <a:pt x="29" y="12"/>
                    </a:lnTo>
                    <a:lnTo>
                      <a:pt x="29" y="58"/>
                    </a:lnTo>
                    <a:lnTo>
                      <a:pt x="29" y="63"/>
                    </a:lnTo>
                    <a:lnTo>
                      <a:pt x="29" y="66"/>
                    </a:lnTo>
                    <a:lnTo>
                      <a:pt x="32" y="68"/>
                    </a:lnTo>
                    <a:lnTo>
                      <a:pt x="34" y="68"/>
                    </a:lnTo>
                    <a:lnTo>
                      <a:pt x="37" y="68"/>
                    </a:lnTo>
                    <a:lnTo>
                      <a:pt x="44" y="68"/>
                    </a:lnTo>
                    <a:lnTo>
                      <a:pt x="49" y="68"/>
                    </a:lnTo>
                    <a:lnTo>
                      <a:pt x="54" y="66"/>
                    </a:lnTo>
                    <a:lnTo>
                      <a:pt x="56" y="63"/>
                    </a:lnTo>
                    <a:lnTo>
                      <a:pt x="59" y="58"/>
                    </a:lnTo>
                    <a:lnTo>
                      <a:pt x="61" y="54"/>
                    </a:lnTo>
                    <a:lnTo>
                      <a:pt x="64" y="46"/>
                    </a:lnTo>
                    <a:lnTo>
                      <a:pt x="66" y="46"/>
                    </a:lnTo>
                    <a:close/>
                  </a:path>
                </a:pathLst>
              </a:custGeom>
              <a:solidFill>
                <a:srgbClr val="000000"/>
              </a:solidFill>
              <a:ln w="0">
                <a:solidFill>
                  <a:srgbClr val="000000"/>
                </a:solidFill>
                <a:round/>
                <a:headEnd/>
                <a:tailEnd/>
              </a:ln>
            </p:spPr>
            <p:txBody>
              <a:bodyPr/>
              <a:lstStyle/>
              <a:p>
                <a:endParaRPr lang="en-CA"/>
              </a:p>
            </p:txBody>
          </p:sp>
          <p:sp>
            <p:nvSpPr>
              <p:cNvPr id="5152" name="Freeform 150"/>
              <p:cNvSpPr>
                <a:spLocks/>
              </p:cNvSpPr>
              <p:nvPr/>
            </p:nvSpPr>
            <p:spPr bwMode="auto">
              <a:xfrm>
                <a:off x="937" y="2440"/>
                <a:ext cx="147" cy="96"/>
              </a:xfrm>
              <a:custGeom>
                <a:avLst/>
                <a:gdLst>
                  <a:gd name="T0" fmla="*/ 98 w 147"/>
                  <a:gd name="T1" fmla="*/ 96 h 96"/>
                  <a:gd name="T2" fmla="*/ 73 w 147"/>
                  <a:gd name="T3" fmla="*/ 30 h 96"/>
                  <a:gd name="T4" fmla="*/ 49 w 147"/>
                  <a:gd name="T5" fmla="*/ 96 h 96"/>
                  <a:gd name="T6" fmla="*/ 44 w 147"/>
                  <a:gd name="T7" fmla="*/ 96 h 96"/>
                  <a:gd name="T8" fmla="*/ 17 w 147"/>
                  <a:gd name="T9" fmla="*/ 30 h 96"/>
                  <a:gd name="T10" fmla="*/ 14 w 147"/>
                  <a:gd name="T11" fmla="*/ 20 h 96"/>
                  <a:gd name="T12" fmla="*/ 12 w 147"/>
                  <a:gd name="T13" fmla="*/ 15 h 96"/>
                  <a:gd name="T14" fmla="*/ 9 w 147"/>
                  <a:gd name="T15" fmla="*/ 10 h 96"/>
                  <a:gd name="T16" fmla="*/ 4 w 147"/>
                  <a:gd name="T17" fmla="*/ 7 h 96"/>
                  <a:gd name="T18" fmla="*/ 0 w 147"/>
                  <a:gd name="T19" fmla="*/ 5 h 96"/>
                  <a:gd name="T20" fmla="*/ 0 w 147"/>
                  <a:gd name="T21" fmla="*/ 0 h 96"/>
                  <a:gd name="T22" fmla="*/ 49 w 147"/>
                  <a:gd name="T23" fmla="*/ 0 h 96"/>
                  <a:gd name="T24" fmla="*/ 49 w 147"/>
                  <a:gd name="T25" fmla="*/ 5 h 96"/>
                  <a:gd name="T26" fmla="*/ 44 w 147"/>
                  <a:gd name="T27" fmla="*/ 5 h 96"/>
                  <a:gd name="T28" fmla="*/ 41 w 147"/>
                  <a:gd name="T29" fmla="*/ 7 h 96"/>
                  <a:gd name="T30" fmla="*/ 41 w 147"/>
                  <a:gd name="T31" fmla="*/ 7 h 96"/>
                  <a:gd name="T32" fmla="*/ 41 w 147"/>
                  <a:gd name="T33" fmla="*/ 10 h 96"/>
                  <a:gd name="T34" fmla="*/ 41 w 147"/>
                  <a:gd name="T35" fmla="*/ 12 h 96"/>
                  <a:gd name="T36" fmla="*/ 44 w 147"/>
                  <a:gd name="T37" fmla="*/ 20 h 96"/>
                  <a:gd name="T38" fmla="*/ 56 w 147"/>
                  <a:gd name="T39" fmla="*/ 54 h 96"/>
                  <a:gd name="T40" fmla="*/ 71 w 147"/>
                  <a:gd name="T41" fmla="*/ 20 h 96"/>
                  <a:gd name="T42" fmla="*/ 68 w 147"/>
                  <a:gd name="T43" fmla="*/ 17 h 96"/>
                  <a:gd name="T44" fmla="*/ 66 w 147"/>
                  <a:gd name="T45" fmla="*/ 10 h 96"/>
                  <a:gd name="T46" fmla="*/ 63 w 147"/>
                  <a:gd name="T47" fmla="*/ 7 h 96"/>
                  <a:gd name="T48" fmla="*/ 61 w 147"/>
                  <a:gd name="T49" fmla="*/ 5 h 96"/>
                  <a:gd name="T50" fmla="*/ 56 w 147"/>
                  <a:gd name="T51" fmla="*/ 5 h 96"/>
                  <a:gd name="T52" fmla="*/ 56 w 147"/>
                  <a:gd name="T53" fmla="*/ 0 h 96"/>
                  <a:gd name="T54" fmla="*/ 105 w 147"/>
                  <a:gd name="T55" fmla="*/ 0 h 96"/>
                  <a:gd name="T56" fmla="*/ 105 w 147"/>
                  <a:gd name="T57" fmla="*/ 5 h 96"/>
                  <a:gd name="T58" fmla="*/ 100 w 147"/>
                  <a:gd name="T59" fmla="*/ 5 h 96"/>
                  <a:gd name="T60" fmla="*/ 98 w 147"/>
                  <a:gd name="T61" fmla="*/ 7 h 96"/>
                  <a:gd name="T62" fmla="*/ 98 w 147"/>
                  <a:gd name="T63" fmla="*/ 7 h 96"/>
                  <a:gd name="T64" fmla="*/ 98 w 147"/>
                  <a:gd name="T65" fmla="*/ 10 h 96"/>
                  <a:gd name="T66" fmla="*/ 98 w 147"/>
                  <a:gd name="T67" fmla="*/ 12 h 96"/>
                  <a:gd name="T68" fmla="*/ 100 w 147"/>
                  <a:gd name="T69" fmla="*/ 20 h 96"/>
                  <a:gd name="T70" fmla="*/ 112 w 147"/>
                  <a:gd name="T71" fmla="*/ 54 h 96"/>
                  <a:gd name="T72" fmla="*/ 125 w 147"/>
                  <a:gd name="T73" fmla="*/ 22 h 96"/>
                  <a:gd name="T74" fmla="*/ 127 w 147"/>
                  <a:gd name="T75" fmla="*/ 17 h 96"/>
                  <a:gd name="T76" fmla="*/ 127 w 147"/>
                  <a:gd name="T77" fmla="*/ 12 h 96"/>
                  <a:gd name="T78" fmla="*/ 127 w 147"/>
                  <a:gd name="T79" fmla="*/ 10 h 96"/>
                  <a:gd name="T80" fmla="*/ 127 w 147"/>
                  <a:gd name="T81" fmla="*/ 7 h 96"/>
                  <a:gd name="T82" fmla="*/ 125 w 147"/>
                  <a:gd name="T83" fmla="*/ 5 h 96"/>
                  <a:gd name="T84" fmla="*/ 120 w 147"/>
                  <a:gd name="T85" fmla="*/ 5 h 96"/>
                  <a:gd name="T86" fmla="*/ 120 w 147"/>
                  <a:gd name="T87" fmla="*/ 0 h 96"/>
                  <a:gd name="T88" fmla="*/ 147 w 147"/>
                  <a:gd name="T89" fmla="*/ 0 h 96"/>
                  <a:gd name="T90" fmla="*/ 147 w 147"/>
                  <a:gd name="T91" fmla="*/ 5 h 96"/>
                  <a:gd name="T92" fmla="*/ 142 w 147"/>
                  <a:gd name="T93" fmla="*/ 5 h 96"/>
                  <a:gd name="T94" fmla="*/ 139 w 147"/>
                  <a:gd name="T95" fmla="*/ 7 h 96"/>
                  <a:gd name="T96" fmla="*/ 137 w 147"/>
                  <a:gd name="T97" fmla="*/ 10 h 96"/>
                  <a:gd name="T98" fmla="*/ 134 w 147"/>
                  <a:gd name="T99" fmla="*/ 15 h 96"/>
                  <a:gd name="T100" fmla="*/ 132 w 147"/>
                  <a:gd name="T101" fmla="*/ 22 h 96"/>
                  <a:gd name="T102" fmla="*/ 103 w 147"/>
                  <a:gd name="T103" fmla="*/ 96 h 96"/>
                  <a:gd name="T104" fmla="*/ 98 w 147"/>
                  <a:gd name="T105" fmla="*/ 96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
                  <a:gd name="T160" fmla="*/ 0 h 96"/>
                  <a:gd name="T161" fmla="*/ 147 w 147"/>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 h="96">
                    <a:moveTo>
                      <a:pt x="98" y="96"/>
                    </a:moveTo>
                    <a:lnTo>
                      <a:pt x="73" y="30"/>
                    </a:lnTo>
                    <a:lnTo>
                      <a:pt x="49" y="96"/>
                    </a:lnTo>
                    <a:lnTo>
                      <a:pt x="44" y="96"/>
                    </a:lnTo>
                    <a:lnTo>
                      <a:pt x="17" y="30"/>
                    </a:lnTo>
                    <a:lnTo>
                      <a:pt x="14" y="20"/>
                    </a:lnTo>
                    <a:lnTo>
                      <a:pt x="12" y="15"/>
                    </a:lnTo>
                    <a:lnTo>
                      <a:pt x="9" y="10"/>
                    </a:lnTo>
                    <a:lnTo>
                      <a:pt x="4" y="7"/>
                    </a:lnTo>
                    <a:lnTo>
                      <a:pt x="0" y="5"/>
                    </a:lnTo>
                    <a:lnTo>
                      <a:pt x="0" y="0"/>
                    </a:lnTo>
                    <a:lnTo>
                      <a:pt x="49" y="0"/>
                    </a:lnTo>
                    <a:lnTo>
                      <a:pt x="49" y="5"/>
                    </a:lnTo>
                    <a:lnTo>
                      <a:pt x="44" y="5"/>
                    </a:lnTo>
                    <a:lnTo>
                      <a:pt x="41" y="7"/>
                    </a:lnTo>
                    <a:lnTo>
                      <a:pt x="41" y="10"/>
                    </a:lnTo>
                    <a:lnTo>
                      <a:pt x="41" y="12"/>
                    </a:lnTo>
                    <a:lnTo>
                      <a:pt x="44" y="20"/>
                    </a:lnTo>
                    <a:lnTo>
                      <a:pt x="56" y="54"/>
                    </a:lnTo>
                    <a:lnTo>
                      <a:pt x="71" y="20"/>
                    </a:lnTo>
                    <a:lnTo>
                      <a:pt x="68" y="17"/>
                    </a:lnTo>
                    <a:lnTo>
                      <a:pt x="66" y="10"/>
                    </a:lnTo>
                    <a:lnTo>
                      <a:pt x="63" y="7"/>
                    </a:lnTo>
                    <a:lnTo>
                      <a:pt x="61" y="5"/>
                    </a:lnTo>
                    <a:lnTo>
                      <a:pt x="56" y="5"/>
                    </a:lnTo>
                    <a:lnTo>
                      <a:pt x="56" y="0"/>
                    </a:lnTo>
                    <a:lnTo>
                      <a:pt x="105" y="0"/>
                    </a:lnTo>
                    <a:lnTo>
                      <a:pt x="105" y="5"/>
                    </a:lnTo>
                    <a:lnTo>
                      <a:pt x="100" y="5"/>
                    </a:lnTo>
                    <a:lnTo>
                      <a:pt x="98" y="7"/>
                    </a:lnTo>
                    <a:lnTo>
                      <a:pt x="98" y="10"/>
                    </a:lnTo>
                    <a:lnTo>
                      <a:pt x="98" y="12"/>
                    </a:lnTo>
                    <a:lnTo>
                      <a:pt x="100" y="20"/>
                    </a:lnTo>
                    <a:lnTo>
                      <a:pt x="112" y="54"/>
                    </a:lnTo>
                    <a:lnTo>
                      <a:pt x="125" y="22"/>
                    </a:lnTo>
                    <a:lnTo>
                      <a:pt x="127" y="17"/>
                    </a:lnTo>
                    <a:lnTo>
                      <a:pt x="127" y="12"/>
                    </a:lnTo>
                    <a:lnTo>
                      <a:pt x="127" y="10"/>
                    </a:lnTo>
                    <a:lnTo>
                      <a:pt x="127" y="7"/>
                    </a:lnTo>
                    <a:lnTo>
                      <a:pt x="125" y="5"/>
                    </a:lnTo>
                    <a:lnTo>
                      <a:pt x="120" y="5"/>
                    </a:lnTo>
                    <a:lnTo>
                      <a:pt x="120" y="0"/>
                    </a:lnTo>
                    <a:lnTo>
                      <a:pt x="147" y="0"/>
                    </a:lnTo>
                    <a:lnTo>
                      <a:pt x="147" y="5"/>
                    </a:lnTo>
                    <a:lnTo>
                      <a:pt x="142" y="5"/>
                    </a:lnTo>
                    <a:lnTo>
                      <a:pt x="139" y="7"/>
                    </a:lnTo>
                    <a:lnTo>
                      <a:pt x="137" y="10"/>
                    </a:lnTo>
                    <a:lnTo>
                      <a:pt x="134" y="15"/>
                    </a:lnTo>
                    <a:lnTo>
                      <a:pt x="132" y="22"/>
                    </a:lnTo>
                    <a:lnTo>
                      <a:pt x="103" y="96"/>
                    </a:lnTo>
                    <a:lnTo>
                      <a:pt x="98" y="96"/>
                    </a:lnTo>
                    <a:close/>
                  </a:path>
                </a:pathLst>
              </a:custGeom>
              <a:solidFill>
                <a:srgbClr val="000000"/>
              </a:solidFill>
              <a:ln w="0">
                <a:solidFill>
                  <a:srgbClr val="000000"/>
                </a:solidFill>
                <a:round/>
                <a:headEnd/>
                <a:tailEnd/>
              </a:ln>
            </p:spPr>
            <p:txBody>
              <a:bodyPr/>
              <a:lstStyle/>
              <a:p>
                <a:endParaRPr lang="en-CA"/>
              </a:p>
            </p:txBody>
          </p:sp>
          <p:sp>
            <p:nvSpPr>
              <p:cNvPr id="5153" name="Freeform 151"/>
              <p:cNvSpPr>
                <a:spLocks noEditPoints="1"/>
              </p:cNvSpPr>
              <p:nvPr/>
            </p:nvSpPr>
            <p:spPr bwMode="auto">
              <a:xfrm>
                <a:off x="1096" y="2438"/>
                <a:ext cx="91" cy="98"/>
              </a:xfrm>
              <a:custGeom>
                <a:avLst/>
                <a:gdLst>
                  <a:gd name="T0" fmla="*/ 44 w 91"/>
                  <a:gd name="T1" fmla="*/ 0 h 98"/>
                  <a:gd name="T2" fmla="*/ 56 w 91"/>
                  <a:gd name="T3" fmla="*/ 2 h 98"/>
                  <a:gd name="T4" fmla="*/ 69 w 91"/>
                  <a:gd name="T5" fmla="*/ 7 h 98"/>
                  <a:gd name="T6" fmla="*/ 73 w 91"/>
                  <a:gd name="T7" fmla="*/ 12 h 98"/>
                  <a:gd name="T8" fmla="*/ 81 w 91"/>
                  <a:gd name="T9" fmla="*/ 17 h 98"/>
                  <a:gd name="T10" fmla="*/ 83 w 91"/>
                  <a:gd name="T11" fmla="*/ 24 h 98"/>
                  <a:gd name="T12" fmla="*/ 88 w 91"/>
                  <a:gd name="T13" fmla="*/ 36 h 98"/>
                  <a:gd name="T14" fmla="*/ 91 w 91"/>
                  <a:gd name="T15" fmla="*/ 49 h 98"/>
                  <a:gd name="T16" fmla="*/ 88 w 91"/>
                  <a:gd name="T17" fmla="*/ 61 h 98"/>
                  <a:gd name="T18" fmla="*/ 86 w 91"/>
                  <a:gd name="T19" fmla="*/ 73 h 98"/>
                  <a:gd name="T20" fmla="*/ 78 w 91"/>
                  <a:gd name="T21" fmla="*/ 81 h 98"/>
                  <a:gd name="T22" fmla="*/ 73 w 91"/>
                  <a:gd name="T23" fmla="*/ 88 h 98"/>
                  <a:gd name="T24" fmla="*/ 64 w 91"/>
                  <a:gd name="T25" fmla="*/ 93 h 98"/>
                  <a:gd name="T26" fmla="*/ 56 w 91"/>
                  <a:gd name="T27" fmla="*/ 95 h 98"/>
                  <a:gd name="T28" fmla="*/ 44 w 91"/>
                  <a:gd name="T29" fmla="*/ 98 h 98"/>
                  <a:gd name="T30" fmla="*/ 34 w 91"/>
                  <a:gd name="T31" fmla="*/ 95 h 98"/>
                  <a:gd name="T32" fmla="*/ 27 w 91"/>
                  <a:gd name="T33" fmla="*/ 93 h 98"/>
                  <a:gd name="T34" fmla="*/ 17 w 91"/>
                  <a:gd name="T35" fmla="*/ 88 h 98"/>
                  <a:gd name="T36" fmla="*/ 12 w 91"/>
                  <a:gd name="T37" fmla="*/ 83 h 98"/>
                  <a:gd name="T38" fmla="*/ 5 w 91"/>
                  <a:gd name="T39" fmla="*/ 73 h 98"/>
                  <a:gd name="T40" fmla="*/ 2 w 91"/>
                  <a:gd name="T41" fmla="*/ 61 h 98"/>
                  <a:gd name="T42" fmla="*/ 0 w 91"/>
                  <a:gd name="T43" fmla="*/ 49 h 98"/>
                  <a:gd name="T44" fmla="*/ 2 w 91"/>
                  <a:gd name="T45" fmla="*/ 36 h 98"/>
                  <a:gd name="T46" fmla="*/ 5 w 91"/>
                  <a:gd name="T47" fmla="*/ 27 h 98"/>
                  <a:gd name="T48" fmla="*/ 12 w 91"/>
                  <a:gd name="T49" fmla="*/ 14 h 98"/>
                  <a:gd name="T50" fmla="*/ 19 w 91"/>
                  <a:gd name="T51" fmla="*/ 9 h 98"/>
                  <a:gd name="T52" fmla="*/ 27 w 91"/>
                  <a:gd name="T53" fmla="*/ 5 h 98"/>
                  <a:gd name="T54" fmla="*/ 34 w 91"/>
                  <a:gd name="T55" fmla="*/ 2 h 98"/>
                  <a:gd name="T56" fmla="*/ 44 w 91"/>
                  <a:gd name="T57" fmla="*/ 0 h 98"/>
                  <a:gd name="T58" fmla="*/ 44 w 91"/>
                  <a:gd name="T59" fmla="*/ 7 h 98"/>
                  <a:gd name="T60" fmla="*/ 39 w 91"/>
                  <a:gd name="T61" fmla="*/ 7 h 98"/>
                  <a:gd name="T62" fmla="*/ 34 w 91"/>
                  <a:gd name="T63" fmla="*/ 12 h 98"/>
                  <a:gd name="T64" fmla="*/ 32 w 91"/>
                  <a:gd name="T65" fmla="*/ 14 h 98"/>
                  <a:gd name="T66" fmla="*/ 29 w 91"/>
                  <a:gd name="T67" fmla="*/ 19 h 98"/>
                  <a:gd name="T68" fmla="*/ 29 w 91"/>
                  <a:gd name="T69" fmla="*/ 27 h 98"/>
                  <a:gd name="T70" fmla="*/ 29 w 91"/>
                  <a:gd name="T71" fmla="*/ 34 h 98"/>
                  <a:gd name="T72" fmla="*/ 27 w 91"/>
                  <a:gd name="T73" fmla="*/ 44 h 98"/>
                  <a:gd name="T74" fmla="*/ 27 w 91"/>
                  <a:gd name="T75" fmla="*/ 56 h 98"/>
                  <a:gd name="T76" fmla="*/ 29 w 91"/>
                  <a:gd name="T77" fmla="*/ 66 h 98"/>
                  <a:gd name="T78" fmla="*/ 29 w 91"/>
                  <a:gd name="T79" fmla="*/ 76 h 98"/>
                  <a:gd name="T80" fmla="*/ 32 w 91"/>
                  <a:gd name="T81" fmla="*/ 83 h 98"/>
                  <a:gd name="T82" fmla="*/ 34 w 91"/>
                  <a:gd name="T83" fmla="*/ 88 h 98"/>
                  <a:gd name="T84" fmla="*/ 39 w 91"/>
                  <a:gd name="T85" fmla="*/ 90 h 98"/>
                  <a:gd name="T86" fmla="*/ 44 w 91"/>
                  <a:gd name="T87" fmla="*/ 90 h 98"/>
                  <a:gd name="T88" fmla="*/ 49 w 91"/>
                  <a:gd name="T89" fmla="*/ 90 h 98"/>
                  <a:gd name="T90" fmla="*/ 54 w 91"/>
                  <a:gd name="T91" fmla="*/ 88 h 98"/>
                  <a:gd name="T92" fmla="*/ 56 w 91"/>
                  <a:gd name="T93" fmla="*/ 85 h 98"/>
                  <a:gd name="T94" fmla="*/ 59 w 91"/>
                  <a:gd name="T95" fmla="*/ 78 h 98"/>
                  <a:gd name="T96" fmla="*/ 61 w 91"/>
                  <a:gd name="T97" fmla="*/ 71 h 98"/>
                  <a:gd name="T98" fmla="*/ 61 w 91"/>
                  <a:gd name="T99" fmla="*/ 59 h 98"/>
                  <a:gd name="T100" fmla="*/ 61 w 91"/>
                  <a:gd name="T101" fmla="*/ 41 h 98"/>
                  <a:gd name="T102" fmla="*/ 61 w 91"/>
                  <a:gd name="T103" fmla="*/ 32 h 98"/>
                  <a:gd name="T104" fmla="*/ 61 w 91"/>
                  <a:gd name="T105" fmla="*/ 24 h 98"/>
                  <a:gd name="T106" fmla="*/ 59 w 91"/>
                  <a:gd name="T107" fmla="*/ 19 h 98"/>
                  <a:gd name="T108" fmla="*/ 56 w 91"/>
                  <a:gd name="T109" fmla="*/ 12 h 98"/>
                  <a:gd name="T110" fmla="*/ 54 w 91"/>
                  <a:gd name="T111" fmla="*/ 9 h 98"/>
                  <a:gd name="T112" fmla="*/ 49 w 91"/>
                  <a:gd name="T113" fmla="*/ 7 h 98"/>
                  <a:gd name="T114" fmla="*/ 44 w 91"/>
                  <a:gd name="T115" fmla="*/ 7 h 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8"/>
                  <a:gd name="T176" fmla="*/ 91 w 91"/>
                  <a:gd name="T177" fmla="*/ 98 h 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8">
                    <a:moveTo>
                      <a:pt x="44" y="0"/>
                    </a:moveTo>
                    <a:lnTo>
                      <a:pt x="56" y="2"/>
                    </a:lnTo>
                    <a:lnTo>
                      <a:pt x="69" y="7"/>
                    </a:lnTo>
                    <a:lnTo>
                      <a:pt x="73" y="12"/>
                    </a:lnTo>
                    <a:lnTo>
                      <a:pt x="81" y="17"/>
                    </a:lnTo>
                    <a:lnTo>
                      <a:pt x="83" y="24"/>
                    </a:lnTo>
                    <a:lnTo>
                      <a:pt x="88" y="36"/>
                    </a:lnTo>
                    <a:lnTo>
                      <a:pt x="91" y="49"/>
                    </a:lnTo>
                    <a:lnTo>
                      <a:pt x="88" y="61"/>
                    </a:lnTo>
                    <a:lnTo>
                      <a:pt x="86" y="73"/>
                    </a:lnTo>
                    <a:lnTo>
                      <a:pt x="78" y="81"/>
                    </a:lnTo>
                    <a:lnTo>
                      <a:pt x="73" y="88"/>
                    </a:lnTo>
                    <a:lnTo>
                      <a:pt x="64" y="93"/>
                    </a:lnTo>
                    <a:lnTo>
                      <a:pt x="56" y="95"/>
                    </a:lnTo>
                    <a:lnTo>
                      <a:pt x="44" y="98"/>
                    </a:lnTo>
                    <a:lnTo>
                      <a:pt x="34" y="95"/>
                    </a:lnTo>
                    <a:lnTo>
                      <a:pt x="27" y="93"/>
                    </a:lnTo>
                    <a:lnTo>
                      <a:pt x="17" y="88"/>
                    </a:lnTo>
                    <a:lnTo>
                      <a:pt x="12" y="83"/>
                    </a:lnTo>
                    <a:lnTo>
                      <a:pt x="5" y="73"/>
                    </a:lnTo>
                    <a:lnTo>
                      <a:pt x="2" y="61"/>
                    </a:lnTo>
                    <a:lnTo>
                      <a:pt x="0" y="49"/>
                    </a:lnTo>
                    <a:lnTo>
                      <a:pt x="2" y="36"/>
                    </a:lnTo>
                    <a:lnTo>
                      <a:pt x="5" y="27"/>
                    </a:lnTo>
                    <a:lnTo>
                      <a:pt x="12" y="14"/>
                    </a:lnTo>
                    <a:lnTo>
                      <a:pt x="19" y="9"/>
                    </a:lnTo>
                    <a:lnTo>
                      <a:pt x="27" y="5"/>
                    </a:lnTo>
                    <a:lnTo>
                      <a:pt x="34" y="2"/>
                    </a:lnTo>
                    <a:lnTo>
                      <a:pt x="44" y="0"/>
                    </a:lnTo>
                    <a:close/>
                    <a:moveTo>
                      <a:pt x="44" y="7"/>
                    </a:moveTo>
                    <a:lnTo>
                      <a:pt x="39" y="7"/>
                    </a:lnTo>
                    <a:lnTo>
                      <a:pt x="34" y="12"/>
                    </a:lnTo>
                    <a:lnTo>
                      <a:pt x="32" y="14"/>
                    </a:lnTo>
                    <a:lnTo>
                      <a:pt x="29" y="19"/>
                    </a:lnTo>
                    <a:lnTo>
                      <a:pt x="29" y="27"/>
                    </a:lnTo>
                    <a:lnTo>
                      <a:pt x="29" y="34"/>
                    </a:lnTo>
                    <a:lnTo>
                      <a:pt x="27" y="44"/>
                    </a:lnTo>
                    <a:lnTo>
                      <a:pt x="27" y="56"/>
                    </a:lnTo>
                    <a:lnTo>
                      <a:pt x="29" y="66"/>
                    </a:lnTo>
                    <a:lnTo>
                      <a:pt x="29" y="76"/>
                    </a:lnTo>
                    <a:lnTo>
                      <a:pt x="32" y="83"/>
                    </a:lnTo>
                    <a:lnTo>
                      <a:pt x="34" y="88"/>
                    </a:lnTo>
                    <a:lnTo>
                      <a:pt x="39" y="90"/>
                    </a:lnTo>
                    <a:lnTo>
                      <a:pt x="44" y="90"/>
                    </a:lnTo>
                    <a:lnTo>
                      <a:pt x="49" y="90"/>
                    </a:lnTo>
                    <a:lnTo>
                      <a:pt x="54" y="88"/>
                    </a:lnTo>
                    <a:lnTo>
                      <a:pt x="56" y="85"/>
                    </a:lnTo>
                    <a:lnTo>
                      <a:pt x="59" y="78"/>
                    </a:lnTo>
                    <a:lnTo>
                      <a:pt x="61" y="71"/>
                    </a:lnTo>
                    <a:lnTo>
                      <a:pt x="61" y="59"/>
                    </a:lnTo>
                    <a:lnTo>
                      <a:pt x="61" y="41"/>
                    </a:lnTo>
                    <a:lnTo>
                      <a:pt x="61" y="32"/>
                    </a:lnTo>
                    <a:lnTo>
                      <a:pt x="61" y="24"/>
                    </a:lnTo>
                    <a:lnTo>
                      <a:pt x="59" y="19"/>
                    </a:lnTo>
                    <a:lnTo>
                      <a:pt x="56" y="12"/>
                    </a:lnTo>
                    <a:lnTo>
                      <a:pt x="54" y="9"/>
                    </a:lnTo>
                    <a:lnTo>
                      <a:pt x="49" y="7"/>
                    </a:lnTo>
                    <a:lnTo>
                      <a:pt x="44" y="7"/>
                    </a:lnTo>
                    <a:close/>
                  </a:path>
                </a:pathLst>
              </a:custGeom>
              <a:solidFill>
                <a:srgbClr val="000000"/>
              </a:solidFill>
              <a:ln w="0">
                <a:solidFill>
                  <a:srgbClr val="000000"/>
                </a:solidFill>
                <a:round/>
                <a:headEnd/>
                <a:tailEnd/>
              </a:ln>
            </p:spPr>
            <p:txBody>
              <a:bodyPr/>
              <a:lstStyle/>
              <a:p>
                <a:endParaRPr lang="en-CA"/>
              </a:p>
            </p:txBody>
          </p:sp>
          <p:sp>
            <p:nvSpPr>
              <p:cNvPr id="5154" name="Freeform 152"/>
              <p:cNvSpPr>
                <a:spLocks/>
              </p:cNvSpPr>
              <p:nvPr/>
            </p:nvSpPr>
            <p:spPr bwMode="auto">
              <a:xfrm>
                <a:off x="1204" y="2438"/>
                <a:ext cx="78" cy="95"/>
              </a:xfrm>
              <a:custGeom>
                <a:avLst/>
                <a:gdLst>
                  <a:gd name="T0" fmla="*/ 36 w 78"/>
                  <a:gd name="T1" fmla="*/ 2 h 95"/>
                  <a:gd name="T2" fmla="*/ 36 w 78"/>
                  <a:gd name="T3" fmla="*/ 24 h 95"/>
                  <a:gd name="T4" fmla="*/ 41 w 78"/>
                  <a:gd name="T5" fmla="*/ 14 h 95"/>
                  <a:gd name="T6" fmla="*/ 46 w 78"/>
                  <a:gd name="T7" fmla="*/ 9 h 95"/>
                  <a:gd name="T8" fmla="*/ 51 w 78"/>
                  <a:gd name="T9" fmla="*/ 5 h 95"/>
                  <a:gd name="T10" fmla="*/ 59 w 78"/>
                  <a:gd name="T11" fmla="*/ 2 h 95"/>
                  <a:gd name="T12" fmla="*/ 66 w 78"/>
                  <a:gd name="T13" fmla="*/ 0 h 95"/>
                  <a:gd name="T14" fmla="*/ 71 w 78"/>
                  <a:gd name="T15" fmla="*/ 2 h 95"/>
                  <a:gd name="T16" fmla="*/ 76 w 78"/>
                  <a:gd name="T17" fmla="*/ 5 h 95"/>
                  <a:gd name="T18" fmla="*/ 78 w 78"/>
                  <a:gd name="T19" fmla="*/ 9 h 95"/>
                  <a:gd name="T20" fmla="*/ 78 w 78"/>
                  <a:gd name="T21" fmla="*/ 14 h 95"/>
                  <a:gd name="T22" fmla="*/ 78 w 78"/>
                  <a:gd name="T23" fmla="*/ 19 h 95"/>
                  <a:gd name="T24" fmla="*/ 76 w 78"/>
                  <a:gd name="T25" fmla="*/ 24 h 95"/>
                  <a:gd name="T26" fmla="*/ 71 w 78"/>
                  <a:gd name="T27" fmla="*/ 27 h 95"/>
                  <a:gd name="T28" fmla="*/ 66 w 78"/>
                  <a:gd name="T29" fmla="*/ 29 h 95"/>
                  <a:gd name="T30" fmla="*/ 61 w 78"/>
                  <a:gd name="T31" fmla="*/ 27 h 95"/>
                  <a:gd name="T32" fmla="*/ 56 w 78"/>
                  <a:gd name="T33" fmla="*/ 24 h 95"/>
                  <a:gd name="T34" fmla="*/ 54 w 78"/>
                  <a:gd name="T35" fmla="*/ 22 h 95"/>
                  <a:gd name="T36" fmla="*/ 54 w 78"/>
                  <a:gd name="T37" fmla="*/ 22 h 95"/>
                  <a:gd name="T38" fmla="*/ 51 w 78"/>
                  <a:gd name="T39" fmla="*/ 19 h 95"/>
                  <a:gd name="T40" fmla="*/ 51 w 78"/>
                  <a:gd name="T41" fmla="*/ 19 h 95"/>
                  <a:gd name="T42" fmla="*/ 49 w 78"/>
                  <a:gd name="T43" fmla="*/ 22 h 95"/>
                  <a:gd name="T44" fmla="*/ 44 w 78"/>
                  <a:gd name="T45" fmla="*/ 22 h 95"/>
                  <a:gd name="T46" fmla="*/ 41 w 78"/>
                  <a:gd name="T47" fmla="*/ 27 h 95"/>
                  <a:gd name="T48" fmla="*/ 39 w 78"/>
                  <a:gd name="T49" fmla="*/ 32 h 95"/>
                  <a:gd name="T50" fmla="*/ 36 w 78"/>
                  <a:gd name="T51" fmla="*/ 41 h 95"/>
                  <a:gd name="T52" fmla="*/ 36 w 78"/>
                  <a:gd name="T53" fmla="*/ 51 h 95"/>
                  <a:gd name="T54" fmla="*/ 36 w 78"/>
                  <a:gd name="T55" fmla="*/ 73 h 95"/>
                  <a:gd name="T56" fmla="*/ 36 w 78"/>
                  <a:gd name="T57" fmla="*/ 78 h 95"/>
                  <a:gd name="T58" fmla="*/ 36 w 78"/>
                  <a:gd name="T59" fmla="*/ 83 h 95"/>
                  <a:gd name="T60" fmla="*/ 36 w 78"/>
                  <a:gd name="T61" fmla="*/ 85 h 95"/>
                  <a:gd name="T62" fmla="*/ 36 w 78"/>
                  <a:gd name="T63" fmla="*/ 88 h 95"/>
                  <a:gd name="T64" fmla="*/ 39 w 78"/>
                  <a:gd name="T65" fmla="*/ 90 h 95"/>
                  <a:gd name="T66" fmla="*/ 41 w 78"/>
                  <a:gd name="T67" fmla="*/ 90 h 95"/>
                  <a:gd name="T68" fmla="*/ 44 w 78"/>
                  <a:gd name="T69" fmla="*/ 90 h 95"/>
                  <a:gd name="T70" fmla="*/ 44 w 78"/>
                  <a:gd name="T71" fmla="*/ 95 h 95"/>
                  <a:gd name="T72" fmla="*/ 0 w 78"/>
                  <a:gd name="T73" fmla="*/ 95 h 95"/>
                  <a:gd name="T74" fmla="*/ 0 w 78"/>
                  <a:gd name="T75" fmla="*/ 90 h 95"/>
                  <a:gd name="T76" fmla="*/ 2 w 78"/>
                  <a:gd name="T77" fmla="*/ 90 h 95"/>
                  <a:gd name="T78" fmla="*/ 5 w 78"/>
                  <a:gd name="T79" fmla="*/ 88 h 95"/>
                  <a:gd name="T80" fmla="*/ 7 w 78"/>
                  <a:gd name="T81" fmla="*/ 85 h 95"/>
                  <a:gd name="T82" fmla="*/ 7 w 78"/>
                  <a:gd name="T83" fmla="*/ 81 h 95"/>
                  <a:gd name="T84" fmla="*/ 7 w 78"/>
                  <a:gd name="T85" fmla="*/ 73 h 95"/>
                  <a:gd name="T86" fmla="*/ 7 w 78"/>
                  <a:gd name="T87" fmla="*/ 24 h 95"/>
                  <a:gd name="T88" fmla="*/ 7 w 78"/>
                  <a:gd name="T89" fmla="*/ 17 h 95"/>
                  <a:gd name="T90" fmla="*/ 7 w 78"/>
                  <a:gd name="T91" fmla="*/ 14 h 95"/>
                  <a:gd name="T92" fmla="*/ 7 w 78"/>
                  <a:gd name="T93" fmla="*/ 12 h 95"/>
                  <a:gd name="T94" fmla="*/ 5 w 78"/>
                  <a:gd name="T95" fmla="*/ 9 h 95"/>
                  <a:gd name="T96" fmla="*/ 2 w 78"/>
                  <a:gd name="T97" fmla="*/ 7 h 95"/>
                  <a:gd name="T98" fmla="*/ 0 w 78"/>
                  <a:gd name="T99" fmla="*/ 7 h 95"/>
                  <a:gd name="T100" fmla="*/ 0 w 78"/>
                  <a:gd name="T101" fmla="*/ 2 h 95"/>
                  <a:gd name="T102" fmla="*/ 36 w 78"/>
                  <a:gd name="T103" fmla="*/ 2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
                  <a:gd name="T157" fmla="*/ 0 h 95"/>
                  <a:gd name="T158" fmla="*/ 78 w 78"/>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 h="95">
                    <a:moveTo>
                      <a:pt x="36" y="2"/>
                    </a:moveTo>
                    <a:lnTo>
                      <a:pt x="36" y="24"/>
                    </a:lnTo>
                    <a:lnTo>
                      <a:pt x="41" y="14"/>
                    </a:lnTo>
                    <a:lnTo>
                      <a:pt x="46" y="9"/>
                    </a:lnTo>
                    <a:lnTo>
                      <a:pt x="51" y="5"/>
                    </a:lnTo>
                    <a:lnTo>
                      <a:pt x="59" y="2"/>
                    </a:lnTo>
                    <a:lnTo>
                      <a:pt x="66" y="0"/>
                    </a:lnTo>
                    <a:lnTo>
                      <a:pt x="71" y="2"/>
                    </a:lnTo>
                    <a:lnTo>
                      <a:pt x="76" y="5"/>
                    </a:lnTo>
                    <a:lnTo>
                      <a:pt x="78" y="9"/>
                    </a:lnTo>
                    <a:lnTo>
                      <a:pt x="78" y="14"/>
                    </a:lnTo>
                    <a:lnTo>
                      <a:pt x="78" y="19"/>
                    </a:lnTo>
                    <a:lnTo>
                      <a:pt x="76" y="24"/>
                    </a:lnTo>
                    <a:lnTo>
                      <a:pt x="71" y="27"/>
                    </a:lnTo>
                    <a:lnTo>
                      <a:pt x="66" y="29"/>
                    </a:lnTo>
                    <a:lnTo>
                      <a:pt x="61" y="27"/>
                    </a:lnTo>
                    <a:lnTo>
                      <a:pt x="56" y="24"/>
                    </a:lnTo>
                    <a:lnTo>
                      <a:pt x="54" y="22"/>
                    </a:lnTo>
                    <a:lnTo>
                      <a:pt x="51" y="19"/>
                    </a:lnTo>
                    <a:lnTo>
                      <a:pt x="49" y="22"/>
                    </a:lnTo>
                    <a:lnTo>
                      <a:pt x="44" y="22"/>
                    </a:lnTo>
                    <a:lnTo>
                      <a:pt x="41" y="27"/>
                    </a:lnTo>
                    <a:lnTo>
                      <a:pt x="39" y="32"/>
                    </a:lnTo>
                    <a:lnTo>
                      <a:pt x="36" y="41"/>
                    </a:lnTo>
                    <a:lnTo>
                      <a:pt x="36" y="51"/>
                    </a:lnTo>
                    <a:lnTo>
                      <a:pt x="36" y="73"/>
                    </a:lnTo>
                    <a:lnTo>
                      <a:pt x="36" y="78"/>
                    </a:lnTo>
                    <a:lnTo>
                      <a:pt x="36" y="83"/>
                    </a:lnTo>
                    <a:lnTo>
                      <a:pt x="36" y="85"/>
                    </a:lnTo>
                    <a:lnTo>
                      <a:pt x="36" y="88"/>
                    </a:lnTo>
                    <a:lnTo>
                      <a:pt x="39" y="90"/>
                    </a:lnTo>
                    <a:lnTo>
                      <a:pt x="41" y="90"/>
                    </a:lnTo>
                    <a:lnTo>
                      <a:pt x="44" y="90"/>
                    </a:lnTo>
                    <a:lnTo>
                      <a:pt x="44" y="95"/>
                    </a:lnTo>
                    <a:lnTo>
                      <a:pt x="0" y="95"/>
                    </a:lnTo>
                    <a:lnTo>
                      <a:pt x="0" y="90"/>
                    </a:lnTo>
                    <a:lnTo>
                      <a:pt x="2" y="90"/>
                    </a:lnTo>
                    <a:lnTo>
                      <a:pt x="5" y="88"/>
                    </a:lnTo>
                    <a:lnTo>
                      <a:pt x="7" y="85"/>
                    </a:lnTo>
                    <a:lnTo>
                      <a:pt x="7" y="81"/>
                    </a:lnTo>
                    <a:lnTo>
                      <a:pt x="7" y="73"/>
                    </a:lnTo>
                    <a:lnTo>
                      <a:pt x="7" y="24"/>
                    </a:lnTo>
                    <a:lnTo>
                      <a:pt x="7" y="17"/>
                    </a:lnTo>
                    <a:lnTo>
                      <a:pt x="7" y="14"/>
                    </a:lnTo>
                    <a:lnTo>
                      <a:pt x="7" y="12"/>
                    </a:lnTo>
                    <a:lnTo>
                      <a:pt x="5" y="9"/>
                    </a:lnTo>
                    <a:lnTo>
                      <a:pt x="2" y="7"/>
                    </a:lnTo>
                    <a:lnTo>
                      <a:pt x="0" y="7"/>
                    </a:lnTo>
                    <a:lnTo>
                      <a:pt x="0" y="2"/>
                    </a:lnTo>
                    <a:lnTo>
                      <a:pt x="36" y="2"/>
                    </a:lnTo>
                    <a:close/>
                  </a:path>
                </a:pathLst>
              </a:custGeom>
              <a:solidFill>
                <a:srgbClr val="000000"/>
              </a:solidFill>
              <a:ln w="0">
                <a:solidFill>
                  <a:srgbClr val="000000"/>
                </a:solidFill>
                <a:round/>
                <a:headEnd/>
                <a:tailEnd/>
              </a:ln>
            </p:spPr>
            <p:txBody>
              <a:bodyPr/>
              <a:lstStyle/>
              <a:p>
                <a:endParaRPr lang="en-CA"/>
              </a:p>
            </p:txBody>
          </p:sp>
          <p:sp>
            <p:nvSpPr>
              <p:cNvPr id="5155" name="Freeform 153"/>
              <p:cNvSpPr>
                <a:spLocks noEditPoints="1"/>
              </p:cNvSpPr>
              <p:nvPr/>
            </p:nvSpPr>
            <p:spPr bwMode="auto">
              <a:xfrm>
                <a:off x="1292" y="2396"/>
                <a:ext cx="98" cy="140"/>
              </a:xfrm>
              <a:custGeom>
                <a:avLst/>
                <a:gdLst>
                  <a:gd name="T0" fmla="*/ 88 w 98"/>
                  <a:gd name="T1" fmla="*/ 110 h 140"/>
                  <a:gd name="T2" fmla="*/ 91 w 98"/>
                  <a:gd name="T3" fmla="*/ 123 h 140"/>
                  <a:gd name="T4" fmla="*/ 91 w 98"/>
                  <a:gd name="T5" fmla="*/ 127 h 140"/>
                  <a:gd name="T6" fmla="*/ 98 w 98"/>
                  <a:gd name="T7" fmla="*/ 127 h 140"/>
                  <a:gd name="T8" fmla="*/ 61 w 98"/>
                  <a:gd name="T9" fmla="*/ 140 h 140"/>
                  <a:gd name="T10" fmla="*/ 54 w 98"/>
                  <a:gd name="T11" fmla="*/ 132 h 140"/>
                  <a:gd name="T12" fmla="*/ 42 w 98"/>
                  <a:gd name="T13" fmla="*/ 137 h 140"/>
                  <a:gd name="T14" fmla="*/ 27 w 98"/>
                  <a:gd name="T15" fmla="*/ 137 h 140"/>
                  <a:gd name="T16" fmla="*/ 12 w 98"/>
                  <a:gd name="T17" fmla="*/ 130 h 140"/>
                  <a:gd name="T18" fmla="*/ 2 w 98"/>
                  <a:gd name="T19" fmla="*/ 115 h 140"/>
                  <a:gd name="T20" fmla="*/ 0 w 98"/>
                  <a:gd name="T21" fmla="*/ 93 h 140"/>
                  <a:gd name="T22" fmla="*/ 5 w 98"/>
                  <a:gd name="T23" fmla="*/ 66 h 140"/>
                  <a:gd name="T24" fmla="*/ 20 w 98"/>
                  <a:gd name="T25" fmla="*/ 49 h 140"/>
                  <a:gd name="T26" fmla="*/ 39 w 98"/>
                  <a:gd name="T27" fmla="*/ 42 h 140"/>
                  <a:gd name="T28" fmla="*/ 49 w 98"/>
                  <a:gd name="T29" fmla="*/ 47 h 140"/>
                  <a:gd name="T30" fmla="*/ 61 w 98"/>
                  <a:gd name="T31" fmla="*/ 56 h 140"/>
                  <a:gd name="T32" fmla="*/ 61 w 98"/>
                  <a:gd name="T33" fmla="*/ 12 h 140"/>
                  <a:gd name="T34" fmla="*/ 59 w 98"/>
                  <a:gd name="T35" fmla="*/ 7 h 140"/>
                  <a:gd name="T36" fmla="*/ 54 w 98"/>
                  <a:gd name="T37" fmla="*/ 5 h 140"/>
                  <a:gd name="T38" fmla="*/ 49 w 98"/>
                  <a:gd name="T39" fmla="*/ 0 h 140"/>
                  <a:gd name="T40" fmla="*/ 61 w 98"/>
                  <a:gd name="T41" fmla="*/ 69 h 140"/>
                  <a:gd name="T42" fmla="*/ 51 w 98"/>
                  <a:gd name="T43" fmla="*/ 54 h 140"/>
                  <a:gd name="T44" fmla="*/ 42 w 98"/>
                  <a:gd name="T45" fmla="*/ 49 h 140"/>
                  <a:gd name="T46" fmla="*/ 37 w 98"/>
                  <a:gd name="T47" fmla="*/ 51 h 140"/>
                  <a:gd name="T48" fmla="*/ 29 w 98"/>
                  <a:gd name="T49" fmla="*/ 61 h 140"/>
                  <a:gd name="T50" fmla="*/ 27 w 98"/>
                  <a:gd name="T51" fmla="*/ 76 h 140"/>
                  <a:gd name="T52" fmla="*/ 27 w 98"/>
                  <a:gd name="T53" fmla="*/ 98 h 140"/>
                  <a:gd name="T54" fmla="*/ 29 w 98"/>
                  <a:gd name="T55" fmla="*/ 113 h 140"/>
                  <a:gd name="T56" fmla="*/ 37 w 98"/>
                  <a:gd name="T57" fmla="*/ 127 h 140"/>
                  <a:gd name="T58" fmla="*/ 44 w 98"/>
                  <a:gd name="T59" fmla="*/ 127 h 140"/>
                  <a:gd name="T60" fmla="*/ 56 w 98"/>
                  <a:gd name="T61" fmla="*/ 123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88" y="0"/>
                    </a:moveTo>
                    <a:lnTo>
                      <a:pt x="88" y="110"/>
                    </a:lnTo>
                    <a:lnTo>
                      <a:pt x="88" y="118"/>
                    </a:lnTo>
                    <a:lnTo>
                      <a:pt x="91" y="123"/>
                    </a:lnTo>
                    <a:lnTo>
                      <a:pt x="91" y="125"/>
                    </a:lnTo>
                    <a:lnTo>
                      <a:pt x="91" y="127"/>
                    </a:lnTo>
                    <a:lnTo>
                      <a:pt x="93" y="127"/>
                    </a:lnTo>
                    <a:lnTo>
                      <a:pt x="98" y="127"/>
                    </a:lnTo>
                    <a:lnTo>
                      <a:pt x="98" y="132"/>
                    </a:lnTo>
                    <a:lnTo>
                      <a:pt x="61" y="140"/>
                    </a:lnTo>
                    <a:lnTo>
                      <a:pt x="61" y="125"/>
                    </a:lnTo>
                    <a:lnTo>
                      <a:pt x="54" y="132"/>
                    </a:lnTo>
                    <a:lnTo>
                      <a:pt x="49" y="137"/>
                    </a:lnTo>
                    <a:lnTo>
                      <a:pt x="42" y="137"/>
                    </a:lnTo>
                    <a:lnTo>
                      <a:pt x="37" y="140"/>
                    </a:lnTo>
                    <a:lnTo>
                      <a:pt x="27" y="137"/>
                    </a:lnTo>
                    <a:lnTo>
                      <a:pt x="20" y="135"/>
                    </a:lnTo>
                    <a:lnTo>
                      <a:pt x="12" y="130"/>
                    </a:lnTo>
                    <a:lnTo>
                      <a:pt x="7" y="123"/>
                    </a:lnTo>
                    <a:lnTo>
                      <a:pt x="2" y="115"/>
                    </a:lnTo>
                    <a:lnTo>
                      <a:pt x="0" y="103"/>
                    </a:lnTo>
                    <a:lnTo>
                      <a:pt x="0" y="93"/>
                    </a:lnTo>
                    <a:lnTo>
                      <a:pt x="0" y="78"/>
                    </a:lnTo>
                    <a:lnTo>
                      <a:pt x="5" y="66"/>
                    </a:lnTo>
                    <a:lnTo>
                      <a:pt x="10" y="56"/>
                    </a:lnTo>
                    <a:lnTo>
                      <a:pt x="20" y="49"/>
                    </a:lnTo>
                    <a:lnTo>
                      <a:pt x="27" y="44"/>
                    </a:lnTo>
                    <a:lnTo>
                      <a:pt x="39" y="42"/>
                    </a:lnTo>
                    <a:lnTo>
                      <a:pt x="44" y="44"/>
                    </a:lnTo>
                    <a:lnTo>
                      <a:pt x="49" y="47"/>
                    </a:lnTo>
                    <a:lnTo>
                      <a:pt x="56" y="49"/>
                    </a:lnTo>
                    <a:lnTo>
                      <a:pt x="61" y="56"/>
                    </a:lnTo>
                    <a:lnTo>
                      <a:pt x="61" y="22"/>
                    </a:lnTo>
                    <a:lnTo>
                      <a:pt x="61" y="12"/>
                    </a:lnTo>
                    <a:lnTo>
                      <a:pt x="61" y="10"/>
                    </a:lnTo>
                    <a:lnTo>
                      <a:pt x="59" y="7"/>
                    </a:lnTo>
                    <a:lnTo>
                      <a:pt x="56" y="5"/>
                    </a:lnTo>
                    <a:lnTo>
                      <a:pt x="54" y="5"/>
                    </a:lnTo>
                    <a:lnTo>
                      <a:pt x="49" y="5"/>
                    </a:lnTo>
                    <a:lnTo>
                      <a:pt x="49" y="0"/>
                    </a:lnTo>
                    <a:lnTo>
                      <a:pt x="88" y="0"/>
                    </a:lnTo>
                    <a:close/>
                    <a:moveTo>
                      <a:pt x="61" y="69"/>
                    </a:moveTo>
                    <a:lnTo>
                      <a:pt x="56" y="59"/>
                    </a:lnTo>
                    <a:lnTo>
                      <a:pt x="51" y="54"/>
                    </a:lnTo>
                    <a:lnTo>
                      <a:pt x="47" y="51"/>
                    </a:lnTo>
                    <a:lnTo>
                      <a:pt x="42" y="49"/>
                    </a:lnTo>
                    <a:lnTo>
                      <a:pt x="39" y="49"/>
                    </a:lnTo>
                    <a:lnTo>
                      <a:pt x="37" y="51"/>
                    </a:lnTo>
                    <a:lnTo>
                      <a:pt x="32" y="56"/>
                    </a:lnTo>
                    <a:lnTo>
                      <a:pt x="29" y="61"/>
                    </a:lnTo>
                    <a:lnTo>
                      <a:pt x="27" y="69"/>
                    </a:lnTo>
                    <a:lnTo>
                      <a:pt x="27" y="76"/>
                    </a:lnTo>
                    <a:lnTo>
                      <a:pt x="27" y="86"/>
                    </a:lnTo>
                    <a:lnTo>
                      <a:pt x="27" y="98"/>
                    </a:lnTo>
                    <a:lnTo>
                      <a:pt x="27" y="108"/>
                    </a:lnTo>
                    <a:lnTo>
                      <a:pt x="29" y="113"/>
                    </a:lnTo>
                    <a:lnTo>
                      <a:pt x="32" y="123"/>
                    </a:lnTo>
                    <a:lnTo>
                      <a:pt x="37" y="127"/>
                    </a:lnTo>
                    <a:lnTo>
                      <a:pt x="39" y="127"/>
                    </a:lnTo>
                    <a:lnTo>
                      <a:pt x="44" y="127"/>
                    </a:lnTo>
                    <a:lnTo>
                      <a:pt x="49" y="127"/>
                    </a:lnTo>
                    <a:lnTo>
                      <a:pt x="56" y="123"/>
                    </a:lnTo>
                    <a:lnTo>
                      <a:pt x="61" y="115"/>
                    </a:lnTo>
                    <a:lnTo>
                      <a:pt x="61" y="69"/>
                    </a:lnTo>
                    <a:close/>
                  </a:path>
                </a:pathLst>
              </a:custGeom>
              <a:solidFill>
                <a:srgbClr val="000000"/>
              </a:solidFill>
              <a:ln w="0">
                <a:solidFill>
                  <a:srgbClr val="000000"/>
                </a:solidFill>
                <a:round/>
                <a:headEnd/>
                <a:tailEnd/>
              </a:ln>
            </p:spPr>
            <p:txBody>
              <a:bodyPr/>
              <a:lstStyle/>
              <a:p>
                <a:endParaRPr lang="en-CA"/>
              </a:p>
            </p:txBody>
          </p:sp>
          <p:sp>
            <p:nvSpPr>
              <p:cNvPr id="5156" name="Freeform 154"/>
              <p:cNvSpPr>
                <a:spLocks/>
              </p:cNvSpPr>
              <p:nvPr/>
            </p:nvSpPr>
            <p:spPr bwMode="auto">
              <a:xfrm>
                <a:off x="3542" y="2212"/>
                <a:ext cx="83" cy="81"/>
              </a:xfrm>
              <a:custGeom>
                <a:avLst/>
                <a:gdLst>
                  <a:gd name="T0" fmla="*/ 0 w 83"/>
                  <a:gd name="T1" fmla="*/ 81 h 81"/>
                  <a:gd name="T2" fmla="*/ 29 w 83"/>
                  <a:gd name="T3" fmla="*/ 81 h 81"/>
                  <a:gd name="T4" fmla="*/ 29 w 83"/>
                  <a:gd name="T5" fmla="*/ 74 h 81"/>
                  <a:gd name="T6" fmla="*/ 22 w 83"/>
                  <a:gd name="T7" fmla="*/ 74 h 81"/>
                  <a:gd name="T8" fmla="*/ 19 w 83"/>
                  <a:gd name="T9" fmla="*/ 71 h 81"/>
                  <a:gd name="T10" fmla="*/ 19 w 83"/>
                  <a:gd name="T11" fmla="*/ 20 h 81"/>
                  <a:gd name="T12" fmla="*/ 22 w 83"/>
                  <a:gd name="T13" fmla="*/ 17 h 81"/>
                  <a:gd name="T14" fmla="*/ 29 w 83"/>
                  <a:gd name="T15" fmla="*/ 17 h 81"/>
                  <a:gd name="T16" fmla="*/ 29 w 83"/>
                  <a:gd name="T17" fmla="*/ 10 h 81"/>
                  <a:gd name="T18" fmla="*/ 29 w 83"/>
                  <a:gd name="T19" fmla="*/ 7 h 81"/>
                  <a:gd name="T20" fmla="*/ 63 w 83"/>
                  <a:gd name="T21" fmla="*/ 7 h 81"/>
                  <a:gd name="T22" fmla="*/ 66 w 83"/>
                  <a:gd name="T23" fmla="*/ 10 h 81"/>
                  <a:gd name="T24" fmla="*/ 66 w 83"/>
                  <a:gd name="T25" fmla="*/ 71 h 81"/>
                  <a:gd name="T26" fmla="*/ 63 w 83"/>
                  <a:gd name="T27" fmla="*/ 74 h 81"/>
                  <a:gd name="T28" fmla="*/ 56 w 83"/>
                  <a:gd name="T29" fmla="*/ 74 h 81"/>
                  <a:gd name="T30" fmla="*/ 56 w 83"/>
                  <a:gd name="T31" fmla="*/ 81 h 81"/>
                  <a:gd name="T32" fmla="*/ 83 w 83"/>
                  <a:gd name="T33" fmla="*/ 81 h 81"/>
                  <a:gd name="T34" fmla="*/ 83 w 83"/>
                  <a:gd name="T35" fmla="*/ 74 h 81"/>
                  <a:gd name="T36" fmla="*/ 76 w 83"/>
                  <a:gd name="T37" fmla="*/ 74 h 81"/>
                  <a:gd name="T38" fmla="*/ 73 w 83"/>
                  <a:gd name="T39" fmla="*/ 71 h 81"/>
                  <a:gd name="T40" fmla="*/ 73 w 83"/>
                  <a:gd name="T41" fmla="*/ 10 h 81"/>
                  <a:gd name="T42" fmla="*/ 66 w 83"/>
                  <a:gd name="T43" fmla="*/ 10 h 81"/>
                  <a:gd name="T44" fmla="*/ 66 w 83"/>
                  <a:gd name="T45" fmla="*/ 7 h 81"/>
                  <a:gd name="T46" fmla="*/ 66 w 83"/>
                  <a:gd name="T47" fmla="*/ 0 h 81"/>
                  <a:gd name="T48" fmla="*/ 29 w 83"/>
                  <a:gd name="T49" fmla="*/ 0 h 81"/>
                  <a:gd name="T50" fmla="*/ 29 w 83"/>
                  <a:gd name="T51" fmla="*/ 7 h 81"/>
                  <a:gd name="T52" fmla="*/ 27 w 83"/>
                  <a:gd name="T53" fmla="*/ 10 h 81"/>
                  <a:gd name="T54" fmla="*/ 22 w 83"/>
                  <a:gd name="T55" fmla="*/ 10 h 81"/>
                  <a:gd name="T56" fmla="*/ 19 w 83"/>
                  <a:gd name="T57" fmla="*/ 7 h 81"/>
                  <a:gd name="T58" fmla="*/ 19 w 83"/>
                  <a:gd name="T59" fmla="*/ 0 h 81"/>
                  <a:gd name="T60" fmla="*/ 0 w 83"/>
                  <a:gd name="T61" fmla="*/ 0 h 81"/>
                  <a:gd name="T62" fmla="*/ 0 w 83"/>
                  <a:gd name="T63" fmla="*/ 7 h 81"/>
                  <a:gd name="T64" fmla="*/ 7 w 83"/>
                  <a:gd name="T65" fmla="*/ 7 h 81"/>
                  <a:gd name="T66" fmla="*/ 9 w 83"/>
                  <a:gd name="T67" fmla="*/ 10 h 81"/>
                  <a:gd name="T68" fmla="*/ 9 w 83"/>
                  <a:gd name="T69" fmla="*/ 71 h 81"/>
                  <a:gd name="T70" fmla="*/ 7 w 83"/>
                  <a:gd name="T71" fmla="*/ 74 h 81"/>
                  <a:gd name="T72" fmla="*/ 0 w 83"/>
                  <a:gd name="T73" fmla="*/ 74 h 81"/>
                  <a:gd name="T74" fmla="*/ 0 w 83"/>
                  <a:gd name="T75" fmla="*/ 81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81"/>
                  <a:gd name="T116" fmla="*/ 83 w 83"/>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81">
                    <a:moveTo>
                      <a:pt x="0" y="81"/>
                    </a:moveTo>
                    <a:lnTo>
                      <a:pt x="29" y="81"/>
                    </a:lnTo>
                    <a:lnTo>
                      <a:pt x="29" y="74"/>
                    </a:lnTo>
                    <a:lnTo>
                      <a:pt x="22" y="74"/>
                    </a:lnTo>
                    <a:lnTo>
                      <a:pt x="19" y="71"/>
                    </a:lnTo>
                    <a:lnTo>
                      <a:pt x="19" y="20"/>
                    </a:lnTo>
                    <a:lnTo>
                      <a:pt x="22" y="17"/>
                    </a:lnTo>
                    <a:lnTo>
                      <a:pt x="29" y="17"/>
                    </a:lnTo>
                    <a:lnTo>
                      <a:pt x="29" y="10"/>
                    </a:lnTo>
                    <a:lnTo>
                      <a:pt x="29" y="7"/>
                    </a:lnTo>
                    <a:lnTo>
                      <a:pt x="63" y="7"/>
                    </a:lnTo>
                    <a:lnTo>
                      <a:pt x="66" y="10"/>
                    </a:lnTo>
                    <a:lnTo>
                      <a:pt x="66" y="71"/>
                    </a:lnTo>
                    <a:lnTo>
                      <a:pt x="63" y="74"/>
                    </a:lnTo>
                    <a:lnTo>
                      <a:pt x="56" y="74"/>
                    </a:lnTo>
                    <a:lnTo>
                      <a:pt x="56" y="81"/>
                    </a:lnTo>
                    <a:lnTo>
                      <a:pt x="83" y="81"/>
                    </a:lnTo>
                    <a:lnTo>
                      <a:pt x="83" y="74"/>
                    </a:lnTo>
                    <a:lnTo>
                      <a:pt x="76" y="74"/>
                    </a:lnTo>
                    <a:lnTo>
                      <a:pt x="73" y="71"/>
                    </a:lnTo>
                    <a:lnTo>
                      <a:pt x="73" y="10"/>
                    </a:lnTo>
                    <a:lnTo>
                      <a:pt x="66" y="10"/>
                    </a:lnTo>
                    <a:lnTo>
                      <a:pt x="66" y="7"/>
                    </a:lnTo>
                    <a:lnTo>
                      <a:pt x="66" y="0"/>
                    </a:lnTo>
                    <a:lnTo>
                      <a:pt x="29" y="0"/>
                    </a:lnTo>
                    <a:lnTo>
                      <a:pt x="29" y="7"/>
                    </a:lnTo>
                    <a:lnTo>
                      <a:pt x="27" y="10"/>
                    </a:lnTo>
                    <a:lnTo>
                      <a:pt x="22" y="10"/>
                    </a:lnTo>
                    <a:lnTo>
                      <a:pt x="19" y="7"/>
                    </a:lnTo>
                    <a:lnTo>
                      <a:pt x="19" y="0"/>
                    </a:lnTo>
                    <a:lnTo>
                      <a:pt x="0" y="0"/>
                    </a:lnTo>
                    <a:lnTo>
                      <a:pt x="0" y="7"/>
                    </a:lnTo>
                    <a:lnTo>
                      <a:pt x="7" y="7"/>
                    </a:lnTo>
                    <a:lnTo>
                      <a:pt x="9" y="10"/>
                    </a:lnTo>
                    <a:lnTo>
                      <a:pt x="9" y="71"/>
                    </a:lnTo>
                    <a:lnTo>
                      <a:pt x="7" y="74"/>
                    </a:lnTo>
                    <a:lnTo>
                      <a:pt x="0" y="74"/>
                    </a:lnTo>
                    <a:lnTo>
                      <a:pt x="0" y="81"/>
                    </a:lnTo>
                    <a:close/>
                  </a:path>
                </a:pathLst>
              </a:custGeom>
              <a:solidFill>
                <a:srgbClr val="000000"/>
              </a:solidFill>
              <a:ln w="0">
                <a:solidFill>
                  <a:srgbClr val="000000"/>
                </a:solidFill>
                <a:round/>
                <a:headEnd/>
                <a:tailEnd/>
              </a:ln>
            </p:spPr>
            <p:txBody>
              <a:bodyPr/>
              <a:lstStyle/>
              <a:p>
                <a:endParaRPr lang="en-CA"/>
              </a:p>
            </p:txBody>
          </p:sp>
          <p:sp>
            <p:nvSpPr>
              <p:cNvPr id="5157" name="Freeform 155"/>
              <p:cNvSpPr>
                <a:spLocks noEditPoints="1"/>
              </p:cNvSpPr>
              <p:nvPr/>
            </p:nvSpPr>
            <p:spPr bwMode="auto">
              <a:xfrm>
                <a:off x="3654" y="2212"/>
                <a:ext cx="84" cy="81"/>
              </a:xfrm>
              <a:custGeom>
                <a:avLst/>
                <a:gdLst>
                  <a:gd name="T0" fmla="*/ 20 w 84"/>
                  <a:gd name="T1" fmla="*/ 81 h 81"/>
                  <a:gd name="T2" fmla="*/ 64 w 84"/>
                  <a:gd name="T3" fmla="*/ 81 h 81"/>
                  <a:gd name="T4" fmla="*/ 64 w 84"/>
                  <a:gd name="T5" fmla="*/ 74 h 81"/>
                  <a:gd name="T6" fmla="*/ 67 w 84"/>
                  <a:gd name="T7" fmla="*/ 71 h 81"/>
                  <a:gd name="T8" fmla="*/ 74 w 84"/>
                  <a:gd name="T9" fmla="*/ 71 h 81"/>
                  <a:gd name="T10" fmla="*/ 74 w 84"/>
                  <a:gd name="T11" fmla="*/ 64 h 81"/>
                  <a:gd name="T12" fmla="*/ 76 w 84"/>
                  <a:gd name="T13" fmla="*/ 64 h 81"/>
                  <a:gd name="T14" fmla="*/ 84 w 84"/>
                  <a:gd name="T15" fmla="*/ 64 h 81"/>
                  <a:gd name="T16" fmla="*/ 84 w 84"/>
                  <a:gd name="T17" fmla="*/ 20 h 81"/>
                  <a:gd name="T18" fmla="*/ 76 w 84"/>
                  <a:gd name="T19" fmla="*/ 20 h 81"/>
                  <a:gd name="T20" fmla="*/ 74 w 84"/>
                  <a:gd name="T21" fmla="*/ 17 h 81"/>
                  <a:gd name="T22" fmla="*/ 74 w 84"/>
                  <a:gd name="T23" fmla="*/ 10 h 81"/>
                  <a:gd name="T24" fmla="*/ 67 w 84"/>
                  <a:gd name="T25" fmla="*/ 10 h 81"/>
                  <a:gd name="T26" fmla="*/ 64 w 84"/>
                  <a:gd name="T27" fmla="*/ 7 h 81"/>
                  <a:gd name="T28" fmla="*/ 64 w 84"/>
                  <a:gd name="T29" fmla="*/ 0 h 81"/>
                  <a:gd name="T30" fmla="*/ 20 w 84"/>
                  <a:gd name="T31" fmla="*/ 0 h 81"/>
                  <a:gd name="T32" fmla="*/ 20 w 84"/>
                  <a:gd name="T33" fmla="*/ 7 h 81"/>
                  <a:gd name="T34" fmla="*/ 18 w 84"/>
                  <a:gd name="T35" fmla="*/ 10 h 81"/>
                  <a:gd name="T36" fmla="*/ 10 w 84"/>
                  <a:gd name="T37" fmla="*/ 10 h 81"/>
                  <a:gd name="T38" fmla="*/ 10 w 84"/>
                  <a:gd name="T39" fmla="*/ 17 h 81"/>
                  <a:gd name="T40" fmla="*/ 8 w 84"/>
                  <a:gd name="T41" fmla="*/ 20 h 81"/>
                  <a:gd name="T42" fmla="*/ 0 w 84"/>
                  <a:gd name="T43" fmla="*/ 20 h 81"/>
                  <a:gd name="T44" fmla="*/ 0 w 84"/>
                  <a:gd name="T45" fmla="*/ 64 h 81"/>
                  <a:gd name="T46" fmla="*/ 8 w 84"/>
                  <a:gd name="T47" fmla="*/ 64 h 81"/>
                  <a:gd name="T48" fmla="*/ 10 w 84"/>
                  <a:gd name="T49" fmla="*/ 64 h 81"/>
                  <a:gd name="T50" fmla="*/ 10 w 84"/>
                  <a:gd name="T51" fmla="*/ 71 h 81"/>
                  <a:gd name="T52" fmla="*/ 18 w 84"/>
                  <a:gd name="T53" fmla="*/ 71 h 81"/>
                  <a:gd name="T54" fmla="*/ 20 w 84"/>
                  <a:gd name="T55" fmla="*/ 74 h 81"/>
                  <a:gd name="T56" fmla="*/ 20 w 84"/>
                  <a:gd name="T57" fmla="*/ 81 h 81"/>
                  <a:gd name="T58" fmla="*/ 20 w 84"/>
                  <a:gd name="T59" fmla="*/ 71 h 81"/>
                  <a:gd name="T60" fmla="*/ 20 w 84"/>
                  <a:gd name="T61" fmla="*/ 64 h 81"/>
                  <a:gd name="T62" fmla="*/ 13 w 84"/>
                  <a:gd name="T63" fmla="*/ 64 h 81"/>
                  <a:gd name="T64" fmla="*/ 10 w 84"/>
                  <a:gd name="T65" fmla="*/ 64 h 81"/>
                  <a:gd name="T66" fmla="*/ 10 w 84"/>
                  <a:gd name="T67" fmla="*/ 20 h 81"/>
                  <a:gd name="T68" fmla="*/ 13 w 84"/>
                  <a:gd name="T69" fmla="*/ 17 h 81"/>
                  <a:gd name="T70" fmla="*/ 20 w 84"/>
                  <a:gd name="T71" fmla="*/ 17 h 81"/>
                  <a:gd name="T72" fmla="*/ 20 w 84"/>
                  <a:gd name="T73" fmla="*/ 10 h 81"/>
                  <a:gd name="T74" fmla="*/ 20 w 84"/>
                  <a:gd name="T75" fmla="*/ 7 h 81"/>
                  <a:gd name="T76" fmla="*/ 64 w 84"/>
                  <a:gd name="T77" fmla="*/ 7 h 81"/>
                  <a:gd name="T78" fmla="*/ 64 w 84"/>
                  <a:gd name="T79" fmla="*/ 10 h 81"/>
                  <a:gd name="T80" fmla="*/ 64 w 84"/>
                  <a:gd name="T81" fmla="*/ 17 h 81"/>
                  <a:gd name="T82" fmla="*/ 71 w 84"/>
                  <a:gd name="T83" fmla="*/ 17 h 81"/>
                  <a:gd name="T84" fmla="*/ 74 w 84"/>
                  <a:gd name="T85" fmla="*/ 20 h 81"/>
                  <a:gd name="T86" fmla="*/ 74 w 84"/>
                  <a:gd name="T87" fmla="*/ 64 h 81"/>
                  <a:gd name="T88" fmla="*/ 71 w 84"/>
                  <a:gd name="T89" fmla="*/ 64 h 81"/>
                  <a:gd name="T90" fmla="*/ 64 w 84"/>
                  <a:gd name="T91" fmla="*/ 64 h 81"/>
                  <a:gd name="T92" fmla="*/ 64 w 84"/>
                  <a:gd name="T93" fmla="*/ 71 h 81"/>
                  <a:gd name="T94" fmla="*/ 64 w 84"/>
                  <a:gd name="T95" fmla="*/ 74 h 81"/>
                  <a:gd name="T96" fmla="*/ 20 w 84"/>
                  <a:gd name="T97" fmla="*/ 74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4"/>
                    </a:lnTo>
                    <a:lnTo>
                      <a:pt x="67" y="71"/>
                    </a:lnTo>
                    <a:lnTo>
                      <a:pt x="74" y="71"/>
                    </a:lnTo>
                    <a:lnTo>
                      <a:pt x="74" y="64"/>
                    </a:lnTo>
                    <a:lnTo>
                      <a:pt x="76" y="64"/>
                    </a:lnTo>
                    <a:lnTo>
                      <a:pt x="84" y="64"/>
                    </a:lnTo>
                    <a:lnTo>
                      <a:pt x="84" y="20"/>
                    </a:lnTo>
                    <a:lnTo>
                      <a:pt x="76" y="20"/>
                    </a:lnTo>
                    <a:lnTo>
                      <a:pt x="74" y="17"/>
                    </a:lnTo>
                    <a:lnTo>
                      <a:pt x="74" y="10"/>
                    </a:lnTo>
                    <a:lnTo>
                      <a:pt x="67" y="10"/>
                    </a:lnTo>
                    <a:lnTo>
                      <a:pt x="64" y="7"/>
                    </a:lnTo>
                    <a:lnTo>
                      <a:pt x="64" y="0"/>
                    </a:lnTo>
                    <a:lnTo>
                      <a:pt x="20" y="0"/>
                    </a:lnTo>
                    <a:lnTo>
                      <a:pt x="20" y="7"/>
                    </a:lnTo>
                    <a:lnTo>
                      <a:pt x="18" y="10"/>
                    </a:lnTo>
                    <a:lnTo>
                      <a:pt x="10" y="10"/>
                    </a:lnTo>
                    <a:lnTo>
                      <a:pt x="10" y="17"/>
                    </a:lnTo>
                    <a:lnTo>
                      <a:pt x="8" y="20"/>
                    </a:lnTo>
                    <a:lnTo>
                      <a:pt x="0" y="20"/>
                    </a:lnTo>
                    <a:lnTo>
                      <a:pt x="0" y="64"/>
                    </a:lnTo>
                    <a:lnTo>
                      <a:pt x="8" y="64"/>
                    </a:lnTo>
                    <a:lnTo>
                      <a:pt x="10" y="64"/>
                    </a:lnTo>
                    <a:lnTo>
                      <a:pt x="10" y="71"/>
                    </a:lnTo>
                    <a:lnTo>
                      <a:pt x="18" y="71"/>
                    </a:lnTo>
                    <a:lnTo>
                      <a:pt x="20" y="74"/>
                    </a:lnTo>
                    <a:lnTo>
                      <a:pt x="20" y="81"/>
                    </a:lnTo>
                    <a:close/>
                    <a:moveTo>
                      <a:pt x="20" y="71"/>
                    </a:moveTo>
                    <a:lnTo>
                      <a:pt x="20" y="64"/>
                    </a:lnTo>
                    <a:lnTo>
                      <a:pt x="13" y="64"/>
                    </a:lnTo>
                    <a:lnTo>
                      <a:pt x="10" y="64"/>
                    </a:lnTo>
                    <a:lnTo>
                      <a:pt x="10" y="20"/>
                    </a:lnTo>
                    <a:lnTo>
                      <a:pt x="13" y="17"/>
                    </a:lnTo>
                    <a:lnTo>
                      <a:pt x="20" y="17"/>
                    </a:lnTo>
                    <a:lnTo>
                      <a:pt x="20" y="10"/>
                    </a:lnTo>
                    <a:lnTo>
                      <a:pt x="20" y="7"/>
                    </a:lnTo>
                    <a:lnTo>
                      <a:pt x="64" y="7"/>
                    </a:lnTo>
                    <a:lnTo>
                      <a:pt x="64" y="10"/>
                    </a:lnTo>
                    <a:lnTo>
                      <a:pt x="64" y="17"/>
                    </a:lnTo>
                    <a:lnTo>
                      <a:pt x="71" y="17"/>
                    </a:lnTo>
                    <a:lnTo>
                      <a:pt x="74" y="20"/>
                    </a:lnTo>
                    <a:lnTo>
                      <a:pt x="74" y="64"/>
                    </a:lnTo>
                    <a:lnTo>
                      <a:pt x="71" y="64"/>
                    </a:lnTo>
                    <a:lnTo>
                      <a:pt x="64" y="64"/>
                    </a:lnTo>
                    <a:lnTo>
                      <a:pt x="64" y="71"/>
                    </a:lnTo>
                    <a:lnTo>
                      <a:pt x="64" y="74"/>
                    </a:lnTo>
                    <a:lnTo>
                      <a:pt x="20" y="74"/>
                    </a:lnTo>
                    <a:lnTo>
                      <a:pt x="20" y="71"/>
                    </a:lnTo>
                    <a:close/>
                  </a:path>
                </a:pathLst>
              </a:custGeom>
              <a:solidFill>
                <a:srgbClr val="000000"/>
              </a:solidFill>
              <a:ln w="0">
                <a:solidFill>
                  <a:srgbClr val="000000"/>
                </a:solidFill>
                <a:round/>
                <a:headEnd/>
                <a:tailEnd/>
              </a:ln>
            </p:spPr>
            <p:txBody>
              <a:bodyPr/>
              <a:lstStyle/>
              <a:p>
                <a:endParaRPr lang="en-CA"/>
              </a:p>
            </p:txBody>
          </p:sp>
          <p:sp>
            <p:nvSpPr>
              <p:cNvPr id="5158" name="Freeform 156"/>
              <p:cNvSpPr>
                <a:spLocks noEditPoints="1"/>
              </p:cNvSpPr>
              <p:nvPr/>
            </p:nvSpPr>
            <p:spPr bwMode="auto">
              <a:xfrm>
                <a:off x="3777" y="2175"/>
                <a:ext cx="64" cy="118"/>
              </a:xfrm>
              <a:custGeom>
                <a:avLst/>
                <a:gdLst>
                  <a:gd name="T0" fmla="*/ 0 w 64"/>
                  <a:gd name="T1" fmla="*/ 118 h 118"/>
                  <a:gd name="T2" fmla="*/ 64 w 64"/>
                  <a:gd name="T3" fmla="*/ 118 h 118"/>
                  <a:gd name="T4" fmla="*/ 64 w 64"/>
                  <a:gd name="T5" fmla="*/ 111 h 118"/>
                  <a:gd name="T6" fmla="*/ 37 w 64"/>
                  <a:gd name="T7" fmla="*/ 111 h 118"/>
                  <a:gd name="T8" fmla="*/ 37 w 64"/>
                  <a:gd name="T9" fmla="*/ 108 h 118"/>
                  <a:gd name="T10" fmla="*/ 37 w 64"/>
                  <a:gd name="T11" fmla="*/ 37 h 118"/>
                  <a:gd name="T12" fmla="*/ 7 w 64"/>
                  <a:gd name="T13" fmla="*/ 37 h 118"/>
                  <a:gd name="T14" fmla="*/ 7 w 64"/>
                  <a:gd name="T15" fmla="*/ 44 h 118"/>
                  <a:gd name="T16" fmla="*/ 24 w 64"/>
                  <a:gd name="T17" fmla="*/ 44 h 118"/>
                  <a:gd name="T18" fmla="*/ 27 w 64"/>
                  <a:gd name="T19" fmla="*/ 47 h 118"/>
                  <a:gd name="T20" fmla="*/ 27 w 64"/>
                  <a:gd name="T21" fmla="*/ 108 h 118"/>
                  <a:gd name="T22" fmla="*/ 24 w 64"/>
                  <a:gd name="T23" fmla="*/ 111 h 118"/>
                  <a:gd name="T24" fmla="*/ 0 w 64"/>
                  <a:gd name="T25" fmla="*/ 111 h 118"/>
                  <a:gd name="T26" fmla="*/ 0 w 64"/>
                  <a:gd name="T27" fmla="*/ 118 h 118"/>
                  <a:gd name="T28" fmla="*/ 27 w 64"/>
                  <a:gd name="T29" fmla="*/ 18 h 118"/>
                  <a:gd name="T30" fmla="*/ 37 w 64"/>
                  <a:gd name="T31" fmla="*/ 18 h 118"/>
                  <a:gd name="T32" fmla="*/ 37 w 64"/>
                  <a:gd name="T33" fmla="*/ 0 h 118"/>
                  <a:gd name="T34" fmla="*/ 27 w 64"/>
                  <a:gd name="T35" fmla="*/ 0 h 118"/>
                  <a:gd name="T36" fmla="*/ 27 w 64"/>
                  <a:gd name="T37" fmla="*/ 1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18"/>
                  <a:gd name="T59" fmla="*/ 64 w 64"/>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18">
                    <a:moveTo>
                      <a:pt x="0" y="118"/>
                    </a:moveTo>
                    <a:lnTo>
                      <a:pt x="64" y="118"/>
                    </a:lnTo>
                    <a:lnTo>
                      <a:pt x="64" y="111"/>
                    </a:lnTo>
                    <a:lnTo>
                      <a:pt x="37" y="111"/>
                    </a:lnTo>
                    <a:lnTo>
                      <a:pt x="37" y="108"/>
                    </a:lnTo>
                    <a:lnTo>
                      <a:pt x="37" y="37"/>
                    </a:lnTo>
                    <a:lnTo>
                      <a:pt x="7" y="37"/>
                    </a:lnTo>
                    <a:lnTo>
                      <a:pt x="7" y="44"/>
                    </a:lnTo>
                    <a:lnTo>
                      <a:pt x="24" y="44"/>
                    </a:lnTo>
                    <a:lnTo>
                      <a:pt x="27" y="47"/>
                    </a:lnTo>
                    <a:lnTo>
                      <a:pt x="27" y="108"/>
                    </a:lnTo>
                    <a:lnTo>
                      <a:pt x="24" y="111"/>
                    </a:lnTo>
                    <a:lnTo>
                      <a:pt x="0" y="111"/>
                    </a:lnTo>
                    <a:lnTo>
                      <a:pt x="0" y="118"/>
                    </a:lnTo>
                    <a:close/>
                    <a:moveTo>
                      <a:pt x="27" y="18"/>
                    </a:moveTo>
                    <a:lnTo>
                      <a:pt x="37" y="18"/>
                    </a:lnTo>
                    <a:lnTo>
                      <a:pt x="37" y="0"/>
                    </a:lnTo>
                    <a:lnTo>
                      <a:pt x="27" y="0"/>
                    </a:lnTo>
                    <a:lnTo>
                      <a:pt x="27" y="18"/>
                    </a:lnTo>
                    <a:close/>
                  </a:path>
                </a:pathLst>
              </a:custGeom>
              <a:solidFill>
                <a:srgbClr val="000000"/>
              </a:solidFill>
              <a:ln w="0">
                <a:solidFill>
                  <a:srgbClr val="000000"/>
                </a:solidFill>
                <a:round/>
                <a:headEnd/>
                <a:tailEnd/>
              </a:ln>
            </p:spPr>
            <p:txBody>
              <a:bodyPr/>
              <a:lstStyle/>
              <a:p>
                <a:endParaRPr lang="en-CA"/>
              </a:p>
            </p:txBody>
          </p:sp>
          <p:sp>
            <p:nvSpPr>
              <p:cNvPr id="5159" name="Freeform 157"/>
              <p:cNvSpPr>
                <a:spLocks/>
              </p:cNvSpPr>
              <p:nvPr/>
            </p:nvSpPr>
            <p:spPr bwMode="auto">
              <a:xfrm>
                <a:off x="3880" y="2212"/>
                <a:ext cx="81" cy="81"/>
              </a:xfrm>
              <a:custGeom>
                <a:avLst/>
                <a:gdLst>
                  <a:gd name="T0" fmla="*/ 7 w 81"/>
                  <a:gd name="T1" fmla="*/ 81 h 81"/>
                  <a:gd name="T2" fmla="*/ 10 w 81"/>
                  <a:gd name="T3" fmla="*/ 71 h 81"/>
                  <a:gd name="T4" fmla="*/ 17 w 81"/>
                  <a:gd name="T5" fmla="*/ 74 h 81"/>
                  <a:gd name="T6" fmla="*/ 64 w 81"/>
                  <a:gd name="T7" fmla="*/ 81 h 81"/>
                  <a:gd name="T8" fmla="*/ 66 w 81"/>
                  <a:gd name="T9" fmla="*/ 71 h 81"/>
                  <a:gd name="T10" fmla="*/ 73 w 81"/>
                  <a:gd name="T11" fmla="*/ 64 h 81"/>
                  <a:gd name="T12" fmla="*/ 81 w 81"/>
                  <a:gd name="T13" fmla="*/ 64 h 81"/>
                  <a:gd name="T14" fmla="*/ 73 w 81"/>
                  <a:gd name="T15" fmla="*/ 57 h 81"/>
                  <a:gd name="T16" fmla="*/ 73 w 81"/>
                  <a:gd name="T17" fmla="*/ 47 h 81"/>
                  <a:gd name="T18" fmla="*/ 64 w 81"/>
                  <a:gd name="T19" fmla="*/ 44 h 81"/>
                  <a:gd name="T20" fmla="*/ 19 w 81"/>
                  <a:gd name="T21" fmla="*/ 37 h 81"/>
                  <a:gd name="T22" fmla="*/ 17 w 81"/>
                  <a:gd name="T23" fmla="*/ 27 h 81"/>
                  <a:gd name="T24" fmla="*/ 7 w 81"/>
                  <a:gd name="T25" fmla="*/ 27 h 81"/>
                  <a:gd name="T26" fmla="*/ 10 w 81"/>
                  <a:gd name="T27" fmla="*/ 17 h 81"/>
                  <a:gd name="T28" fmla="*/ 17 w 81"/>
                  <a:gd name="T29" fmla="*/ 10 h 81"/>
                  <a:gd name="T30" fmla="*/ 61 w 81"/>
                  <a:gd name="T31" fmla="*/ 7 h 81"/>
                  <a:gd name="T32" fmla="*/ 64 w 81"/>
                  <a:gd name="T33" fmla="*/ 17 h 81"/>
                  <a:gd name="T34" fmla="*/ 73 w 81"/>
                  <a:gd name="T35" fmla="*/ 20 h 81"/>
                  <a:gd name="T36" fmla="*/ 81 w 81"/>
                  <a:gd name="T37" fmla="*/ 27 h 81"/>
                  <a:gd name="T38" fmla="*/ 73 w 81"/>
                  <a:gd name="T39" fmla="*/ 0 h 81"/>
                  <a:gd name="T40" fmla="*/ 71 w 81"/>
                  <a:gd name="T41" fmla="*/ 10 h 81"/>
                  <a:gd name="T42" fmla="*/ 64 w 81"/>
                  <a:gd name="T43" fmla="*/ 7 h 81"/>
                  <a:gd name="T44" fmla="*/ 17 w 81"/>
                  <a:gd name="T45" fmla="*/ 0 h 81"/>
                  <a:gd name="T46" fmla="*/ 15 w 81"/>
                  <a:gd name="T47" fmla="*/ 10 h 81"/>
                  <a:gd name="T48" fmla="*/ 7 w 81"/>
                  <a:gd name="T49" fmla="*/ 17 h 81"/>
                  <a:gd name="T50" fmla="*/ 0 w 81"/>
                  <a:gd name="T51" fmla="*/ 20 h 81"/>
                  <a:gd name="T52" fmla="*/ 7 w 81"/>
                  <a:gd name="T53" fmla="*/ 27 h 81"/>
                  <a:gd name="T54" fmla="*/ 7 w 81"/>
                  <a:gd name="T55" fmla="*/ 34 h 81"/>
                  <a:gd name="T56" fmla="*/ 17 w 81"/>
                  <a:gd name="T57" fmla="*/ 37 h 81"/>
                  <a:gd name="T58" fmla="*/ 61 w 81"/>
                  <a:gd name="T59" fmla="*/ 44 h 81"/>
                  <a:gd name="T60" fmla="*/ 64 w 81"/>
                  <a:gd name="T61" fmla="*/ 54 h 81"/>
                  <a:gd name="T62" fmla="*/ 73 w 81"/>
                  <a:gd name="T63" fmla="*/ 57 h 81"/>
                  <a:gd name="T64" fmla="*/ 71 w 81"/>
                  <a:gd name="T65" fmla="*/ 64 h 81"/>
                  <a:gd name="T66" fmla="*/ 64 w 81"/>
                  <a:gd name="T67" fmla="*/ 71 h 81"/>
                  <a:gd name="T68" fmla="*/ 19 w 81"/>
                  <a:gd name="T69" fmla="*/ 74 h 81"/>
                  <a:gd name="T70" fmla="*/ 17 w 81"/>
                  <a:gd name="T71" fmla="*/ 64 h 81"/>
                  <a:gd name="T72" fmla="*/ 7 w 81"/>
                  <a:gd name="T73" fmla="*/ 64 h 81"/>
                  <a:gd name="T74" fmla="*/ 0 w 81"/>
                  <a:gd name="T75" fmla="*/ 57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1"/>
                  <a:gd name="T116" fmla="*/ 81 w 81"/>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1">
                    <a:moveTo>
                      <a:pt x="0" y="81"/>
                    </a:moveTo>
                    <a:lnTo>
                      <a:pt x="7" y="81"/>
                    </a:lnTo>
                    <a:lnTo>
                      <a:pt x="7" y="74"/>
                    </a:lnTo>
                    <a:lnTo>
                      <a:pt x="10" y="71"/>
                    </a:lnTo>
                    <a:lnTo>
                      <a:pt x="15" y="71"/>
                    </a:lnTo>
                    <a:lnTo>
                      <a:pt x="17" y="74"/>
                    </a:lnTo>
                    <a:lnTo>
                      <a:pt x="17" y="81"/>
                    </a:lnTo>
                    <a:lnTo>
                      <a:pt x="64" y="81"/>
                    </a:lnTo>
                    <a:lnTo>
                      <a:pt x="64" y="74"/>
                    </a:lnTo>
                    <a:lnTo>
                      <a:pt x="66" y="71"/>
                    </a:lnTo>
                    <a:lnTo>
                      <a:pt x="73" y="71"/>
                    </a:lnTo>
                    <a:lnTo>
                      <a:pt x="73" y="64"/>
                    </a:lnTo>
                    <a:lnTo>
                      <a:pt x="81" y="64"/>
                    </a:lnTo>
                    <a:lnTo>
                      <a:pt x="81" y="57"/>
                    </a:lnTo>
                    <a:lnTo>
                      <a:pt x="73" y="57"/>
                    </a:lnTo>
                    <a:lnTo>
                      <a:pt x="73" y="54"/>
                    </a:lnTo>
                    <a:lnTo>
                      <a:pt x="73" y="47"/>
                    </a:lnTo>
                    <a:lnTo>
                      <a:pt x="66" y="47"/>
                    </a:lnTo>
                    <a:lnTo>
                      <a:pt x="64" y="44"/>
                    </a:lnTo>
                    <a:lnTo>
                      <a:pt x="64" y="37"/>
                    </a:lnTo>
                    <a:lnTo>
                      <a:pt x="19" y="37"/>
                    </a:lnTo>
                    <a:lnTo>
                      <a:pt x="17" y="34"/>
                    </a:lnTo>
                    <a:lnTo>
                      <a:pt x="17" y="27"/>
                    </a:lnTo>
                    <a:lnTo>
                      <a:pt x="10" y="27"/>
                    </a:lnTo>
                    <a:lnTo>
                      <a:pt x="7" y="27"/>
                    </a:lnTo>
                    <a:lnTo>
                      <a:pt x="7" y="20"/>
                    </a:lnTo>
                    <a:lnTo>
                      <a:pt x="10" y="17"/>
                    </a:lnTo>
                    <a:lnTo>
                      <a:pt x="17" y="17"/>
                    </a:lnTo>
                    <a:lnTo>
                      <a:pt x="17" y="10"/>
                    </a:lnTo>
                    <a:lnTo>
                      <a:pt x="19" y="7"/>
                    </a:lnTo>
                    <a:lnTo>
                      <a:pt x="61" y="7"/>
                    </a:lnTo>
                    <a:lnTo>
                      <a:pt x="64" y="10"/>
                    </a:lnTo>
                    <a:lnTo>
                      <a:pt x="64" y="17"/>
                    </a:lnTo>
                    <a:lnTo>
                      <a:pt x="71" y="17"/>
                    </a:lnTo>
                    <a:lnTo>
                      <a:pt x="73" y="20"/>
                    </a:lnTo>
                    <a:lnTo>
                      <a:pt x="73" y="27"/>
                    </a:lnTo>
                    <a:lnTo>
                      <a:pt x="81" y="27"/>
                    </a:lnTo>
                    <a:lnTo>
                      <a:pt x="81" y="0"/>
                    </a:lnTo>
                    <a:lnTo>
                      <a:pt x="73" y="0"/>
                    </a:lnTo>
                    <a:lnTo>
                      <a:pt x="73" y="7"/>
                    </a:lnTo>
                    <a:lnTo>
                      <a:pt x="71" y="10"/>
                    </a:lnTo>
                    <a:lnTo>
                      <a:pt x="66" y="10"/>
                    </a:lnTo>
                    <a:lnTo>
                      <a:pt x="64" y="7"/>
                    </a:lnTo>
                    <a:lnTo>
                      <a:pt x="64" y="0"/>
                    </a:lnTo>
                    <a:lnTo>
                      <a:pt x="17" y="0"/>
                    </a:lnTo>
                    <a:lnTo>
                      <a:pt x="17" y="7"/>
                    </a:lnTo>
                    <a:lnTo>
                      <a:pt x="15" y="10"/>
                    </a:lnTo>
                    <a:lnTo>
                      <a:pt x="7" y="10"/>
                    </a:lnTo>
                    <a:lnTo>
                      <a:pt x="7" y="17"/>
                    </a:lnTo>
                    <a:lnTo>
                      <a:pt x="7" y="20"/>
                    </a:lnTo>
                    <a:lnTo>
                      <a:pt x="0" y="20"/>
                    </a:lnTo>
                    <a:lnTo>
                      <a:pt x="0" y="27"/>
                    </a:lnTo>
                    <a:lnTo>
                      <a:pt x="7" y="27"/>
                    </a:lnTo>
                    <a:lnTo>
                      <a:pt x="7" y="34"/>
                    </a:lnTo>
                    <a:lnTo>
                      <a:pt x="15" y="34"/>
                    </a:lnTo>
                    <a:lnTo>
                      <a:pt x="17" y="37"/>
                    </a:lnTo>
                    <a:lnTo>
                      <a:pt x="17" y="44"/>
                    </a:lnTo>
                    <a:lnTo>
                      <a:pt x="61" y="44"/>
                    </a:lnTo>
                    <a:lnTo>
                      <a:pt x="64" y="47"/>
                    </a:lnTo>
                    <a:lnTo>
                      <a:pt x="64" y="54"/>
                    </a:lnTo>
                    <a:lnTo>
                      <a:pt x="71" y="54"/>
                    </a:lnTo>
                    <a:lnTo>
                      <a:pt x="73" y="57"/>
                    </a:lnTo>
                    <a:lnTo>
                      <a:pt x="73" y="64"/>
                    </a:lnTo>
                    <a:lnTo>
                      <a:pt x="71" y="64"/>
                    </a:lnTo>
                    <a:lnTo>
                      <a:pt x="64" y="64"/>
                    </a:lnTo>
                    <a:lnTo>
                      <a:pt x="64" y="71"/>
                    </a:lnTo>
                    <a:lnTo>
                      <a:pt x="61" y="74"/>
                    </a:lnTo>
                    <a:lnTo>
                      <a:pt x="19" y="74"/>
                    </a:lnTo>
                    <a:lnTo>
                      <a:pt x="17" y="71"/>
                    </a:lnTo>
                    <a:lnTo>
                      <a:pt x="17" y="64"/>
                    </a:lnTo>
                    <a:lnTo>
                      <a:pt x="10" y="64"/>
                    </a:lnTo>
                    <a:lnTo>
                      <a:pt x="7" y="64"/>
                    </a:lnTo>
                    <a:lnTo>
                      <a:pt x="7" y="57"/>
                    </a:lnTo>
                    <a:lnTo>
                      <a:pt x="0" y="57"/>
                    </a:lnTo>
                    <a:lnTo>
                      <a:pt x="0" y="81"/>
                    </a:lnTo>
                    <a:close/>
                  </a:path>
                </a:pathLst>
              </a:custGeom>
              <a:solidFill>
                <a:srgbClr val="000000"/>
              </a:solidFill>
              <a:ln w="0">
                <a:solidFill>
                  <a:srgbClr val="000000"/>
                </a:solidFill>
                <a:round/>
                <a:headEnd/>
                <a:tailEnd/>
              </a:ln>
            </p:spPr>
            <p:txBody>
              <a:bodyPr/>
              <a:lstStyle/>
              <a:p>
                <a:endParaRPr lang="en-CA"/>
              </a:p>
            </p:txBody>
          </p:sp>
          <p:sp>
            <p:nvSpPr>
              <p:cNvPr id="5160" name="Freeform 158"/>
              <p:cNvSpPr>
                <a:spLocks/>
              </p:cNvSpPr>
              <p:nvPr/>
            </p:nvSpPr>
            <p:spPr bwMode="auto">
              <a:xfrm>
                <a:off x="3983" y="2212"/>
                <a:ext cx="100" cy="118"/>
              </a:xfrm>
              <a:custGeom>
                <a:avLst/>
                <a:gdLst>
                  <a:gd name="T0" fmla="*/ 54 w 100"/>
                  <a:gd name="T1" fmla="*/ 118 h 118"/>
                  <a:gd name="T2" fmla="*/ 46 w 100"/>
                  <a:gd name="T3" fmla="*/ 110 h 118"/>
                  <a:gd name="T4" fmla="*/ 44 w 100"/>
                  <a:gd name="T5" fmla="*/ 93 h 118"/>
                  <a:gd name="T6" fmla="*/ 54 w 100"/>
                  <a:gd name="T7" fmla="*/ 91 h 118"/>
                  <a:gd name="T8" fmla="*/ 56 w 100"/>
                  <a:gd name="T9" fmla="*/ 71 h 118"/>
                  <a:gd name="T10" fmla="*/ 64 w 100"/>
                  <a:gd name="T11" fmla="*/ 57 h 118"/>
                  <a:gd name="T12" fmla="*/ 73 w 100"/>
                  <a:gd name="T13" fmla="*/ 54 h 118"/>
                  <a:gd name="T14" fmla="*/ 73 w 100"/>
                  <a:gd name="T15" fmla="*/ 34 h 118"/>
                  <a:gd name="T16" fmla="*/ 81 w 100"/>
                  <a:gd name="T17" fmla="*/ 20 h 118"/>
                  <a:gd name="T18" fmla="*/ 90 w 100"/>
                  <a:gd name="T19" fmla="*/ 17 h 118"/>
                  <a:gd name="T20" fmla="*/ 93 w 100"/>
                  <a:gd name="T21" fmla="*/ 7 h 118"/>
                  <a:gd name="T22" fmla="*/ 100 w 100"/>
                  <a:gd name="T23" fmla="*/ 0 h 118"/>
                  <a:gd name="T24" fmla="*/ 73 w 100"/>
                  <a:gd name="T25" fmla="*/ 7 h 118"/>
                  <a:gd name="T26" fmla="*/ 81 w 100"/>
                  <a:gd name="T27" fmla="*/ 10 h 118"/>
                  <a:gd name="T28" fmla="*/ 81 w 100"/>
                  <a:gd name="T29" fmla="*/ 20 h 118"/>
                  <a:gd name="T30" fmla="*/ 73 w 100"/>
                  <a:gd name="T31" fmla="*/ 34 h 118"/>
                  <a:gd name="T32" fmla="*/ 64 w 100"/>
                  <a:gd name="T33" fmla="*/ 37 h 118"/>
                  <a:gd name="T34" fmla="*/ 61 w 100"/>
                  <a:gd name="T35" fmla="*/ 57 h 118"/>
                  <a:gd name="T36" fmla="*/ 54 w 100"/>
                  <a:gd name="T37" fmla="*/ 71 h 118"/>
                  <a:gd name="T38" fmla="*/ 46 w 100"/>
                  <a:gd name="T39" fmla="*/ 74 h 118"/>
                  <a:gd name="T40" fmla="*/ 44 w 100"/>
                  <a:gd name="T41" fmla="*/ 57 h 118"/>
                  <a:gd name="T42" fmla="*/ 37 w 100"/>
                  <a:gd name="T43" fmla="*/ 54 h 118"/>
                  <a:gd name="T44" fmla="*/ 29 w 100"/>
                  <a:gd name="T45" fmla="*/ 37 h 118"/>
                  <a:gd name="T46" fmla="*/ 27 w 100"/>
                  <a:gd name="T47" fmla="*/ 20 h 118"/>
                  <a:gd name="T48" fmla="*/ 17 w 100"/>
                  <a:gd name="T49" fmla="*/ 17 h 118"/>
                  <a:gd name="T50" fmla="*/ 19 w 100"/>
                  <a:gd name="T51" fmla="*/ 7 h 118"/>
                  <a:gd name="T52" fmla="*/ 27 w 100"/>
                  <a:gd name="T53" fmla="*/ 0 h 118"/>
                  <a:gd name="T54" fmla="*/ 0 w 100"/>
                  <a:gd name="T55" fmla="*/ 7 h 118"/>
                  <a:gd name="T56" fmla="*/ 7 w 100"/>
                  <a:gd name="T57" fmla="*/ 10 h 118"/>
                  <a:gd name="T58" fmla="*/ 15 w 100"/>
                  <a:gd name="T59" fmla="*/ 17 h 118"/>
                  <a:gd name="T60" fmla="*/ 17 w 100"/>
                  <a:gd name="T61" fmla="*/ 34 h 118"/>
                  <a:gd name="T62" fmla="*/ 27 w 100"/>
                  <a:gd name="T63" fmla="*/ 37 h 118"/>
                  <a:gd name="T64" fmla="*/ 34 w 100"/>
                  <a:gd name="T65" fmla="*/ 54 h 118"/>
                  <a:gd name="T66" fmla="*/ 37 w 100"/>
                  <a:gd name="T67" fmla="*/ 71 h 118"/>
                  <a:gd name="T68" fmla="*/ 44 w 100"/>
                  <a:gd name="T69" fmla="*/ 74 h 118"/>
                  <a:gd name="T70" fmla="*/ 44 w 100"/>
                  <a:gd name="T71" fmla="*/ 93 h 118"/>
                  <a:gd name="T72" fmla="*/ 37 w 100"/>
                  <a:gd name="T73" fmla="*/ 108 h 118"/>
                  <a:gd name="T74" fmla="*/ 17 w 100"/>
                  <a:gd name="T75" fmla="*/ 110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18"/>
                  <a:gd name="T116" fmla="*/ 100 w 100"/>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18">
                    <a:moveTo>
                      <a:pt x="17" y="118"/>
                    </a:moveTo>
                    <a:lnTo>
                      <a:pt x="54" y="118"/>
                    </a:lnTo>
                    <a:lnTo>
                      <a:pt x="54" y="110"/>
                    </a:lnTo>
                    <a:lnTo>
                      <a:pt x="46" y="110"/>
                    </a:lnTo>
                    <a:lnTo>
                      <a:pt x="44" y="108"/>
                    </a:lnTo>
                    <a:lnTo>
                      <a:pt x="44" y="93"/>
                    </a:lnTo>
                    <a:lnTo>
                      <a:pt x="46" y="91"/>
                    </a:lnTo>
                    <a:lnTo>
                      <a:pt x="54" y="91"/>
                    </a:lnTo>
                    <a:lnTo>
                      <a:pt x="54" y="74"/>
                    </a:lnTo>
                    <a:lnTo>
                      <a:pt x="56" y="71"/>
                    </a:lnTo>
                    <a:lnTo>
                      <a:pt x="64" y="71"/>
                    </a:lnTo>
                    <a:lnTo>
                      <a:pt x="64" y="57"/>
                    </a:lnTo>
                    <a:lnTo>
                      <a:pt x="66" y="54"/>
                    </a:lnTo>
                    <a:lnTo>
                      <a:pt x="73" y="54"/>
                    </a:lnTo>
                    <a:lnTo>
                      <a:pt x="73" y="37"/>
                    </a:lnTo>
                    <a:lnTo>
                      <a:pt x="73" y="34"/>
                    </a:lnTo>
                    <a:lnTo>
                      <a:pt x="81" y="34"/>
                    </a:lnTo>
                    <a:lnTo>
                      <a:pt x="81" y="20"/>
                    </a:lnTo>
                    <a:lnTo>
                      <a:pt x="83" y="17"/>
                    </a:lnTo>
                    <a:lnTo>
                      <a:pt x="90" y="17"/>
                    </a:lnTo>
                    <a:lnTo>
                      <a:pt x="90" y="10"/>
                    </a:lnTo>
                    <a:lnTo>
                      <a:pt x="93" y="7"/>
                    </a:lnTo>
                    <a:lnTo>
                      <a:pt x="100" y="7"/>
                    </a:lnTo>
                    <a:lnTo>
                      <a:pt x="100" y="0"/>
                    </a:lnTo>
                    <a:lnTo>
                      <a:pt x="73" y="0"/>
                    </a:lnTo>
                    <a:lnTo>
                      <a:pt x="73" y="7"/>
                    </a:lnTo>
                    <a:lnTo>
                      <a:pt x="81" y="7"/>
                    </a:lnTo>
                    <a:lnTo>
                      <a:pt x="81" y="10"/>
                    </a:lnTo>
                    <a:lnTo>
                      <a:pt x="81" y="17"/>
                    </a:lnTo>
                    <a:lnTo>
                      <a:pt x="81" y="20"/>
                    </a:lnTo>
                    <a:lnTo>
                      <a:pt x="73" y="20"/>
                    </a:lnTo>
                    <a:lnTo>
                      <a:pt x="73" y="34"/>
                    </a:lnTo>
                    <a:lnTo>
                      <a:pt x="71" y="37"/>
                    </a:lnTo>
                    <a:lnTo>
                      <a:pt x="64" y="37"/>
                    </a:lnTo>
                    <a:lnTo>
                      <a:pt x="64" y="54"/>
                    </a:lnTo>
                    <a:lnTo>
                      <a:pt x="61" y="57"/>
                    </a:lnTo>
                    <a:lnTo>
                      <a:pt x="54" y="57"/>
                    </a:lnTo>
                    <a:lnTo>
                      <a:pt x="54" y="71"/>
                    </a:lnTo>
                    <a:lnTo>
                      <a:pt x="51" y="74"/>
                    </a:lnTo>
                    <a:lnTo>
                      <a:pt x="46" y="74"/>
                    </a:lnTo>
                    <a:lnTo>
                      <a:pt x="44" y="71"/>
                    </a:lnTo>
                    <a:lnTo>
                      <a:pt x="44" y="57"/>
                    </a:lnTo>
                    <a:lnTo>
                      <a:pt x="37" y="57"/>
                    </a:lnTo>
                    <a:lnTo>
                      <a:pt x="37" y="54"/>
                    </a:lnTo>
                    <a:lnTo>
                      <a:pt x="37" y="37"/>
                    </a:lnTo>
                    <a:lnTo>
                      <a:pt x="29" y="37"/>
                    </a:lnTo>
                    <a:lnTo>
                      <a:pt x="27" y="34"/>
                    </a:lnTo>
                    <a:lnTo>
                      <a:pt x="27" y="20"/>
                    </a:lnTo>
                    <a:lnTo>
                      <a:pt x="19" y="20"/>
                    </a:lnTo>
                    <a:lnTo>
                      <a:pt x="17" y="17"/>
                    </a:lnTo>
                    <a:lnTo>
                      <a:pt x="17" y="10"/>
                    </a:lnTo>
                    <a:lnTo>
                      <a:pt x="19" y="7"/>
                    </a:lnTo>
                    <a:lnTo>
                      <a:pt x="27" y="7"/>
                    </a:lnTo>
                    <a:lnTo>
                      <a:pt x="27" y="0"/>
                    </a:lnTo>
                    <a:lnTo>
                      <a:pt x="0" y="0"/>
                    </a:lnTo>
                    <a:lnTo>
                      <a:pt x="0" y="7"/>
                    </a:lnTo>
                    <a:lnTo>
                      <a:pt x="7" y="7"/>
                    </a:lnTo>
                    <a:lnTo>
                      <a:pt x="7" y="10"/>
                    </a:lnTo>
                    <a:lnTo>
                      <a:pt x="7" y="17"/>
                    </a:lnTo>
                    <a:lnTo>
                      <a:pt x="15" y="17"/>
                    </a:lnTo>
                    <a:lnTo>
                      <a:pt x="17" y="20"/>
                    </a:lnTo>
                    <a:lnTo>
                      <a:pt x="17" y="34"/>
                    </a:lnTo>
                    <a:lnTo>
                      <a:pt x="24" y="34"/>
                    </a:lnTo>
                    <a:lnTo>
                      <a:pt x="27" y="37"/>
                    </a:lnTo>
                    <a:lnTo>
                      <a:pt x="27" y="54"/>
                    </a:lnTo>
                    <a:lnTo>
                      <a:pt x="34" y="54"/>
                    </a:lnTo>
                    <a:lnTo>
                      <a:pt x="37" y="57"/>
                    </a:lnTo>
                    <a:lnTo>
                      <a:pt x="37" y="71"/>
                    </a:lnTo>
                    <a:lnTo>
                      <a:pt x="44" y="71"/>
                    </a:lnTo>
                    <a:lnTo>
                      <a:pt x="44" y="74"/>
                    </a:lnTo>
                    <a:lnTo>
                      <a:pt x="44" y="91"/>
                    </a:lnTo>
                    <a:lnTo>
                      <a:pt x="44" y="93"/>
                    </a:lnTo>
                    <a:lnTo>
                      <a:pt x="37" y="93"/>
                    </a:lnTo>
                    <a:lnTo>
                      <a:pt x="37" y="108"/>
                    </a:lnTo>
                    <a:lnTo>
                      <a:pt x="34" y="110"/>
                    </a:lnTo>
                    <a:lnTo>
                      <a:pt x="17" y="110"/>
                    </a:lnTo>
                    <a:lnTo>
                      <a:pt x="17" y="118"/>
                    </a:lnTo>
                    <a:close/>
                  </a:path>
                </a:pathLst>
              </a:custGeom>
              <a:solidFill>
                <a:srgbClr val="000000"/>
              </a:solidFill>
              <a:ln w="0">
                <a:solidFill>
                  <a:srgbClr val="000000"/>
                </a:solidFill>
                <a:round/>
                <a:headEnd/>
                <a:tailEnd/>
              </a:ln>
            </p:spPr>
            <p:txBody>
              <a:bodyPr/>
              <a:lstStyle/>
              <a:p>
                <a:endParaRPr lang="en-CA"/>
              </a:p>
            </p:txBody>
          </p:sp>
          <p:sp>
            <p:nvSpPr>
              <p:cNvPr id="5161" name="Freeform 159"/>
              <p:cNvSpPr>
                <a:spLocks/>
              </p:cNvSpPr>
              <p:nvPr/>
            </p:nvSpPr>
            <p:spPr bwMode="auto">
              <a:xfrm>
                <a:off x="3534" y="2389"/>
                <a:ext cx="101" cy="81"/>
              </a:xfrm>
              <a:custGeom>
                <a:avLst/>
                <a:gdLst>
                  <a:gd name="T0" fmla="*/ 37 w 101"/>
                  <a:gd name="T1" fmla="*/ 81 h 81"/>
                  <a:gd name="T2" fmla="*/ 37 w 101"/>
                  <a:gd name="T3" fmla="*/ 54 h 81"/>
                  <a:gd name="T4" fmla="*/ 44 w 101"/>
                  <a:gd name="T5" fmla="*/ 36 h 81"/>
                  <a:gd name="T6" fmla="*/ 52 w 101"/>
                  <a:gd name="T7" fmla="*/ 34 h 81"/>
                  <a:gd name="T8" fmla="*/ 54 w 101"/>
                  <a:gd name="T9" fmla="*/ 54 h 81"/>
                  <a:gd name="T10" fmla="*/ 64 w 101"/>
                  <a:gd name="T11" fmla="*/ 56 h 81"/>
                  <a:gd name="T12" fmla="*/ 74 w 101"/>
                  <a:gd name="T13" fmla="*/ 81 h 81"/>
                  <a:gd name="T14" fmla="*/ 74 w 101"/>
                  <a:gd name="T15" fmla="*/ 54 h 81"/>
                  <a:gd name="T16" fmla="*/ 81 w 101"/>
                  <a:gd name="T17" fmla="*/ 36 h 81"/>
                  <a:gd name="T18" fmla="*/ 91 w 101"/>
                  <a:gd name="T19" fmla="*/ 34 h 81"/>
                  <a:gd name="T20" fmla="*/ 93 w 101"/>
                  <a:gd name="T21" fmla="*/ 7 h 81"/>
                  <a:gd name="T22" fmla="*/ 101 w 101"/>
                  <a:gd name="T23" fmla="*/ 0 h 81"/>
                  <a:gd name="T24" fmla="*/ 74 w 101"/>
                  <a:gd name="T25" fmla="*/ 7 h 81"/>
                  <a:gd name="T26" fmla="*/ 81 w 101"/>
                  <a:gd name="T27" fmla="*/ 9 h 81"/>
                  <a:gd name="T28" fmla="*/ 81 w 101"/>
                  <a:gd name="T29" fmla="*/ 36 h 81"/>
                  <a:gd name="T30" fmla="*/ 74 w 101"/>
                  <a:gd name="T31" fmla="*/ 54 h 81"/>
                  <a:gd name="T32" fmla="*/ 67 w 101"/>
                  <a:gd name="T33" fmla="*/ 56 h 81"/>
                  <a:gd name="T34" fmla="*/ 64 w 101"/>
                  <a:gd name="T35" fmla="*/ 36 h 81"/>
                  <a:gd name="T36" fmla="*/ 54 w 101"/>
                  <a:gd name="T37" fmla="*/ 34 h 81"/>
                  <a:gd name="T38" fmla="*/ 44 w 101"/>
                  <a:gd name="T39" fmla="*/ 19 h 81"/>
                  <a:gd name="T40" fmla="*/ 44 w 101"/>
                  <a:gd name="T41" fmla="*/ 36 h 81"/>
                  <a:gd name="T42" fmla="*/ 37 w 101"/>
                  <a:gd name="T43" fmla="*/ 54 h 81"/>
                  <a:gd name="T44" fmla="*/ 30 w 101"/>
                  <a:gd name="T45" fmla="*/ 56 h 81"/>
                  <a:gd name="T46" fmla="*/ 27 w 101"/>
                  <a:gd name="T47" fmla="*/ 36 h 81"/>
                  <a:gd name="T48" fmla="*/ 17 w 101"/>
                  <a:gd name="T49" fmla="*/ 34 h 81"/>
                  <a:gd name="T50" fmla="*/ 20 w 101"/>
                  <a:gd name="T51" fmla="*/ 7 h 81"/>
                  <a:gd name="T52" fmla="*/ 27 w 101"/>
                  <a:gd name="T53" fmla="*/ 0 h 81"/>
                  <a:gd name="T54" fmla="*/ 0 w 101"/>
                  <a:gd name="T55" fmla="*/ 7 h 81"/>
                  <a:gd name="T56" fmla="*/ 8 w 101"/>
                  <a:gd name="T57" fmla="*/ 9 h 81"/>
                  <a:gd name="T58" fmla="*/ 15 w 101"/>
                  <a:gd name="T59" fmla="*/ 34 h 81"/>
                  <a:gd name="T60" fmla="*/ 17 w 101"/>
                  <a:gd name="T61" fmla="*/ 54 h 81"/>
                  <a:gd name="T62" fmla="*/ 27 w 101"/>
                  <a:gd name="T63" fmla="*/ 56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81"/>
                  <a:gd name="T98" fmla="*/ 101 w 101"/>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81">
                    <a:moveTo>
                      <a:pt x="27" y="81"/>
                    </a:moveTo>
                    <a:lnTo>
                      <a:pt x="37" y="81"/>
                    </a:lnTo>
                    <a:lnTo>
                      <a:pt x="37" y="56"/>
                    </a:lnTo>
                    <a:lnTo>
                      <a:pt x="37" y="54"/>
                    </a:lnTo>
                    <a:lnTo>
                      <a:pt x="44" y="54"/>
                    </a:lnTo>
                    <a:lnTo>
                      <a:pt x="44" y="36"/>
                    </a:lnTo>
                    <a:lnTo>
                      <a:pt x="47" y="34"/>
                    </a:lnTo>
                    <a:lnTo>
                      <a:pt x="52" y="34"/>
                    </a:lnTo>
                    <a:lnTo>
                      <a:pt x="54" y="36"/>
                    </a:lnTo>
                    <a:lnTo>
                      <a:pt x="54" y="54"/>
                    </a:lnTo>
                    <a:lnTo>
                      <a:pt x="62" y="54"/>
                    </a:lnTo>
                    <a:lnTo>
                      <a:pt x="64" y="56"/>
                    </a:lnTo>
                    <a:lnTo>
                      <a:pt x="64" y="81"/>
                    </a:lnTo>
                    <a:lnTo>
                      <a:pt x="74" y="81"/>
                    </a:lnTo>
                    <a:lnTo>
                      <a:pt x="74" y="56"/>
                    </a:lnTo>
                    <a:lnTo>
                      <a:pt x="74" y="54"/>
                    </a:lnTo>
                    <a:lnTo>
                      <a:pt x="81" y="54"/>
                    </a:lnTo>
                    <a:lnTo>
                      <a:pt x="81" y="36"/>
                    </a:lnTo>
                    <a:lnTo>
                      <a:pt x="84" y="34"/>
                    </a:lnTo>
                    <a:lnTo>
                      <a:pt x="91" y="34"/>
                    </a:lnTo>
                    <a:lnTo>
                      <a:pt x="91" y="9"/>
                    </a:lnTo>
                    <a:lnTo>
                      <a:pt x="93" y="7"/>
                    </a:lnTo>
                    <a:lnTo>
                      <a:pt x="101" y="7"/>
                    </a:lnTo>
                    <a:lnTo>
                      <a:pt x="101" y="0"/>
                    </a:lnTo>
                    <a:lnTo>
                      <a:pt x="74" y="0"/>
                    </a:lnTo>
                    <a:lnTo>
                      <a:pt x="74" y="7"/>
                    </a:lnTo>
                    <a:lnTo>
                      <a:pt x="81" y="7"/>
                    </a:lnTo>
                    <a:lnTo>
                      <a:pt x="81" y="9"/>
                    </a:lnTo>
                    <a:lnTo>
                      <a:pt x="81" y="34"/>
                    </a:lnTo>
                    <a:lnTo>
                      <a:pt x="81" y="36"/>
                    </a:lnTo>
                    <a:lnTo>
                      <a:pt x="74" y="36"/>
                    </a:lnTo>
                    <a:lnTo>
                      <a:pt x="74" y="54"/>
                    </a:lnTo>
                    <a:lnTo>
                      <a:pt x="71" y="56"/>
                    </a:lnTo>
                    <a:lnTo>
                      <a:pt x="67" y="56"/>
                    </a:lnTo>
                    <a:lnTo>
                      <a:pt x="64" y="54"/>
                    </a:lnTo>
                    <a:lnTo>
                      <a:pt x="64" y="36"/>
                    </a:lnTo>
                    <a:lnTo>
                      <a:pt x="57" y="36"/>
                    </a:lnTo>
                    <a:lnTo>
                      <a:pt x="54" y="34"/>
                    </a:lnTo>
                    <a:lnTo>
                      <a:pt x="54" y="19"/>
                    </a:lnTo>
                    <a:lnTo>
                      <a:pt x="44" y="19"/>
                    </a:lnTo>
                    <a:lnTo>
                      <a:pt x="44" y="34"/>
                    </a:lnTo>
                    <a:lnTo>
                      <a:pt x="44" y="36"/>
                    </a:lnTo>
                    <a:lnTo>
                      <a:pt x="37" y="36"/>
                    </a:lnTo>
                    <a:lnTo>
                      <a:pt x="37" y="54"/>
                    </a:lnTo>
                    <a:lnTo>
                      <a:pt x="35" y="56"/>
                    </a:lnTo>
                    <a:lnTo>
                      <a:pt x="30" y="56"/>
                    </a:lnTo>
                    <a:lnTo>
                      <a:pt x="27" y="54"/>
                    </a:lnTo>
                    <a:lnTo>
                      <a:pt x="27" y="36"/>
                    </a:lnTo>
                    <a:lnTo>
                      <a:pt x="20" y="36"/>
                    </a:lnTo>
                    <a:lnTo>
                      <a:pt x="17" y="34"/>
                    </a:lnTo>
                    <a:lnTo>
                      <a:pt x="17" y="9"/>
                    </a:lnTo>
                    <a:lnTo>
                      <a:pt x="20" y="7"/>
                    </a:lnTo>
                    <a:lnTo>
                      <a:pt x="27" y="7"/>
                    </a:lnTo>
                    <a:lnTo>
                      <a:pt x="27" y="0"/>
                    </a:lnTo>
                    <a:lnTo>
                      <a:pt x="0" y="0"/>
                    </a:lnTo>
                    <a:lnTo>
                      <a:pt x="0" y="7"/>
                    </a:lnTo>
                    <a:lnTo>
                      <a:pt x="8" y="7"/>
                    </a:lnTo>
                    <a:lnTo>
                      <a:pt x="8" y="9"/>
                    </a:lnTo>
                    <a:lnTo>
                      <a:pt x="8" y="34"/>
                    </a:lnTo>
                    <a:lnTo>
                      <a:pt x="15" y="34"/>
                    </a:lnTo>
                    <a:lnTo>
                      <a:pt x="17" y="36"/>
                    </a:lnTo>
                    <a:lnTo>
                      <a:pt x="17" y="54"/>
                    </a:lnTo>
                    <a:lnTo>
                      <a:pt x="25" y="54"/>
                    </a:lnTo>
                    <a:lnTo>
                      <a:pt x="27" y="56"/>
                    </a:lnTo>
                    <a:lnTo>
                      <a:pt x="27" y="81"/>
                    </a:lnTo>
                    <a:close/>
                  </a:path>
                </a:pathLst>
              </a:custGeom>
              <a:solidFill>
                <a:srgbClr val="000000"/>
              </a:solidFill>
              <a:ln w="0">
                <a:solidFill>
                  <a:srgbClr val="000000"/>
                </a:solidFill>
                <a:round/>
                <a:headEnd/>
                <a:tailEnd/>
              </a:ln>
            </p:spPr>
            <p:txBody>
              <a:bodyPr/>
              <a:lstStyle/>
              <a:p>
                <a:endParaRPr lang="en-CA"/>
              </a:p>
            </p:txBody>
          </p:sp>
          <p:sp>
            <p:nvSpPr>
              <p:cNvPr id="5162" name="Freeform 160"/>
              <p:cNvSpPr>
                <a:spLocks noEditPoints="1"/>
              </p:cNvSpPr>
              <p:nvPr/>
            </p:nvSpPr>
            <p:spPr bwMode="auto">
              <a:xfrm>
                <a:off x="3654" y="2389"/>
                <a:ext cx="84" cy="81"/>
              </a:xfrm>
              <a:custGeom>
                <a:avLst/>
                <a:gdLst>
                  <a:gd name="T0" fmla="*/ 20 w 84"/>
                  <a:gd name="T1" fmla="*/ 81 h 81"/>
                  <a:gd name="T2" fmla="*/ 64 w 84"/>
                  <a:gd name="T3" fmla="*/ 81 h 81"/>
                  <a:gd name="T4" fmla="*/ 64 w 84"/>
                  <a:gd name="T5" fmla="*/ 73 h 81"/>
                  <a:gd name="T6" fmla="*/ 67 w 84"/>
                  <a:gd name="T7" fmla="*/ 71 h 81"/>
                  <a:gd name="T8" fmla="*/ 74 w 84"/>
                  <a:gd name="T9" fmla="*/ 71 h 81"/>
                  <a:gd name="T10" fmla="*/ 74 w 84"/>
                  <a:gd name="T11" fmla="*/ 63 h 81"/>
                  <a:gd name="T12" fmla="*/ 76 w 84"/>
                  <a:gd name="T13" fmla="*/ 63 h 81"/>
                  <a:gd name="T14" fmla="*/ 84 w 84"/>
                  <a:gd name="T15" fmla="*/ 63 h 81"/>
                  <a:gd name="T16" fmla="*/ 84 w 84"/>
                  <a:gd name="T17" fmla="*/ 19 h 81"/>
                  <a:gd name="T18" fmla="*/ 76 w 84"/>
                  <a:gd name="T19" fmla="*/ 19 h 81"/>
                  <a:gd name="T20" fmla="*/ 74 w 84"/>
                  <a:gd name="T21" fmla="*/ 17 h 81"/>
                  <a:gd name="T22" fmla="*/ 74 w 84"/>
                  <a:gd name="T23" fmla="*/ 9 h 81"/>
                  <a:gd name="T24" fmla="*/ 67 w 84"/>
                  <a:gd name="T25" fmla="*/ 9 h 81"/>
                  <a:gd name="T26" fmla="*/ 64 w 84"/>
                  <a:gd name="T27" fmla="*/ 7 h 81"/>
                  <a:gd name="T28" fmla="*/ 64 w 84"/>
                  <a:gd name="T29" fmla="*/ 0 h 81"/>
                  <a:gd name="T30" fmla="*/ 20 w 84"/>
                  <a:gd name="T31" fmla="*/ 0 h 81"/>
                  <a:gd name="T32" fmla="*/ 20 w 84"/>
                  <a:gd name="T33" fmla="*/ 7 h 81"/>
                  <a:gd name="T34" fmla="*/ 18 w 84"/>
                  <a:gd name="T35" fmla="*/ 9 h 81"/>
                  <a:gd name="T36" fmla="*/ 10 w 84"/>
                  <a:gd name="T37" fmla="*/ 9 h 81"/>
                  <a:gd name="T38" fmla="*/ 10 w 84"/>
                  <a:gd name="T39" fmla="*/ 17 h 81"/>
                  <a:gd name="T40" fmla="*/ 8 w 84"/>
                  <a:gd name="T41" fmla="*/ 19 h 81"/>
                  <a:gd name="T42" fmla="*/ 0 w 84"/>
                  <a:gd name="T43" fmla="*/ 19 h 81"/>
                  <a:gd name="T44" fmla="*/ 0 w 84"/>
                  <a:gd name="T45" fmla="*/ 63 h 81"/>
                  <a:gd name="T46" fmla="*/ 8 w 84"/>
                  <a:gd name="T47" fmla="*/ 63 h 81"/>
                  <a:gd name="T48" fmla="*/ 10 w 84"/>
                  <a:gd name="T49" fmla="*/ 63 h 81"/>
                  <a:gd name="T50" fmla="*/ 10 w 84"/>
                  <a:gd name="T51" fmla="*/ 71 h 81"/>
                  <a:gd name="T52" fmla="*/ 18 w 84"/>
                  <a:gd name="T53" fmla="*/ 71 h 81"/>
                  <a:gd name="T54" fmla="*/ 20 w 84"/>
                  <a:gd name="T55" fmla="*/ 73 h 81"/>
                  <a:gd name="T56" fmla="*/ 20 w 84"/>
                  <a:gd name="T57" fmla="*/ 81 h 81"/>
                  <a:gd name="T58" fmla="*/ 20 w 84"/>
                  <a:gd name="T59" fmla="*/ 71 h 81"/>
                  <a:gd name="T60" fmla="*/ 20 w 84"/>
                  <a:gd name="T61" fmla="*/ 63 h 81"/>
                  <a:gd name="T62" fmla="*/ 13 w 84"/>
                  <a:gd name="T63" fmla="*/ 63 h 81"/>
                  <a:gd name="T64" fmla="*/ 10 w 84"/>
                  <a:gd name="T65" fmla="*/ 63 h 81"/>
                  <a:gd name="T66" fmla="*/ 10 w 84"/>
                  <a:gd name="T67" fmla="*/ 19 h 81"/>
                  <a:gd name="T68" fmla="*/ 13 w 84"/>
                  <a:gd name="T69" fmla="*/ 17 h 81"/>
                  <a:gd name="T70" fmla="*/ 20 w 84"/>
                  <a:gd name="T71" fmla="*/ 17 h 81"/>
                  <a:gd name="T72" fmla="*/ 20 w 84"/>
                  <a:gd name="T73" fmla="*/ 9 h 81"/>
                  <a:gd name="T74" fmla="*/ 20 w 84"/>
                  <a:gd name="T75" fmla="*/ 7 h 81"/>
                  <a:gd name="T76" fmla="*/ 64 w 84"/>
                  <a:gd name="T77" fmla="*/ 7 h 81"/>
                  <a:gd name="T78" fmla="*/ 64 w 84"/>
                  <a:gd name="T79" fmla="*/ 9 h 81"/>
                  <a:gd name="T80" fmla="*/ 64 w 84"/>
                  <a:gd name="T81" fmla="*/ 17 h 81"/>
                  <a:gd name="T82" fmla="*/ 71 w 84"/>
                  <a:gd name="T83" fmla="*/ 17 h 81"/>
                  <a:gd name="T84" fmla="*/ 74 w 84"/>
                  <a:gd name="T85" fmla="*/ 19 h 81"/>
                  <a:gd name="T86" fmla="*/ 74 w 84"/>
                  <a:gd name="T87" fmla="*/ 63 h 81"/>
                  <a:gd name="T88" fmla="*/ 71 w 84"/>
                  <a:gd name="T89" fmla="*/ 63 h 81"/>
                  <a:gd name="T90" fmla="*/ 64 w 84"/>
                  <a:gd name="T91" fmla="*/ 63 h 81"/>
                  <a:gd name="T92" fmla="*/ 64 w 84"/>
                  <a:gd name="T93" fmla="*/ 71 h 81"/>
                  <a:gd name="T94" fmla="*/ 64 w 84"/>
                  <a:gd name="T95" fmla="*/ 73 h 81"/>
                  <a:gd name="T96" fmla="*/ 20 w 84"/>
                  <a:gd name="T97" fmla="*/ 73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3"/>
                    </a:lnTo>
                    <a:lnTo>
                      <a:pt x="67" y="71"/>
                    </a:lnTo>
                    <a:lnTo>
                      <a:pt x="74" y="71"/>
                    </a:lnTo>
                    <a:lnTo>
                      <a:pt x="74" y="63"/>
                    </a:lnTo>
                    <a:lnTo>
                      <a:pt x="76" y="63"/>
                    </a:lnTo>
                    <a:lnTo>
                      <a:pt x="84" y="63"/>
                    </a:lnTo>
                    <a:lnTo>
                      <a:pt x="84" y="19"/>
                    </a:lnTo>
                    <a:lnTo>
                      <a:pt x="76" y="19"/>
                    </a:lnTo>
                    <a:lnTo>
                      <a:pt x="74" y="17"/>
                    </a:lnTo>
                    <a:lnTo>
                      <a:pt x="74" y="9"/>
                    </a:lnTo>
                    <a:lnTo>
                      <a:pt x="67" y="9"/>
                    </a:lnTo>
                    <a:lnTo>
                      <a:pt x="64" y="7"/>
                    </a:lnTo>
                    <a:lnTo>
                      <a:pt x="64" y="0"/>
                    </a:lnTo>
                    <a:lnTo>
                      <a:pt x="20" y="0"/>
                    </a:lnTo>
                    <a:lnTo>
                      <a:pt x="20" y="7"/>
                    </a:lnTo>
                    <a:lnTo>
                      <a:pt x="18" y="9"/>
                    </a:lnTo>
                    <a:lnTo>
                      <a:pt x="10" y="9"/>
                    </a:lnTo>
                    <a:lnTo>
                      <a:pt x="10" y="17"/>
                    </a:lnTo>
                    <a:lnTo>
                      <a:pt x="8" y="19"/>
                    </a:lnTo>
                    <a:lnTo>
                      <a:pt x="0" y="19"/>
                    </a:lnTo>
                    <a:lnTo>
                      <a:pt x="0" y="63"/>
                    </a:lnTo>
                    <a:lnTo>
                      <a:pt x="8" y="63"/>
                    </a:lnTo>
                    <a:lnTo>
                      <a:pt x="10" y="63"/>
                    </a:lnTo>
                    <a:lnTo>
                      <a:pt x="10" y="71"/>
                    </a:lnTo>
                    <a:lnTo>
                      <a:pt x="18" y="71"/>
                    </a:lnTo>
                    <a:lnTo>
                      <a:pt x="20" y="73"/>
                    </a:lnTo>
                    <a:lnTo>
                      <a:pt x="20" y="81"/>
                    </a:lnTo>
                    <a:close/>
                    <a:moveTo>
                      <a:pt x="20" y="71"/>
                    </a:moveTo>
                    <a:lnTo>
                      <a:pt x="20" y="63"/>
                    </a:lnTo>
                    <a:lnTo>
                      <a:pt x="13" y="63"/>
                    </a:lnTo>
                    <a:lnTo>
                      <a:pt x="10" y="63"/>
                    </a:lnTo>
                    <a:lnTo>
                      <a:pt x="10" y="19"/>
                    </a:lnTo>
                    <a:lnTo>
                      <a:pt x="13" y="17"/>
                    </a:lnTo>
                    <a:lnTo>
                      <a:pt x="20" y="17"/>
                    </a:lnTo>
                    <a:lnTo>
                      <a:pt x="20" y="9"/>
                    </a:lnTo>
                    <a:lnTo>
                      <a:pt x="20" y="7"/>
                    </a:lnTo>
                    <a:lnTo>
                      <a:pt x="64" y="7"/>
                    </a:lnTo>
                    <a:lnTo>
                      <a:pt x="64" y="9"/>
                    </a:lnTo>
                    <a:lnTo>
                      <a:pt x="64" y="17"/>
                    </a:lnTo>
                    <a:lnTo>
                      <a:pt x="71" y="17"/>
                    </a:lnTo>
                    <a:lnTo>
                      <a:pt x="74" y="19"/>
                    </a:lnTo>
                    <a:lnTo>
                      <a:pt x="74" y="63"/>
                    </a:lnTo>
                    <a:lnTo>
                      <a:pt x="71" y="63"/>
                    </a:lnTo>
                    <a:lnTo>
                      <a:pt x="64" y="63"/>
                    </a:lnTo>
                    <a:lnTo>
                      <a:pt x="64" y="71"/>
                    </a:lnTo>
                    <a:lnTo>
                      <a:pt x="64" y="73"/>
                    </a:lnTo>
                    <a:lnTo>
                      <a:pt x="20" y="73"/>
                    </a:lnTo>
                    <a:lnTo>
                      <a:pt x="20" y="71"/>
                    </a:lnTo>
                    <a:close/>
                  </a:path>
                </a:pathLst>
              </a:custGeom>
              <a:solidFill>
                <a:srgbClr val="000000"/>
              </a:solidFill>
              <a:ln w="0">
                <a:solidFill>
                  <a:srgbClr val="000000"/>
                </a:solidFill>
                <a:round/>
                <a:headEnd/>
                <a:tailEnd/>
              </a:ln>
            </p:spPr>
            <p:txBody>
              <a:bodyPr/>
              <a:lstStyle/>
              <a:p>
                <a:endParaRPr lang="en-CA"/>
              </a:p>
            </p:txBody>
          </p:sp>
          <p:sp>
            <p:nvSpPr>
              <p:cNvPr id="5163" name="Freeform 161"/>
              <p:cNvSpPr>
                <a:spLocks/>
              </p:cNvSpPr>
              <p:nvPr/>
            </p:nvSpPr>
            <p:spPr bwMode="auto">
              <a:xfrm>
                <a:off x="3767" y="2389"/>
                <a:ext cx="83" cy="81"/>
              </a:xfrm>
              <a:custGeom>
                <a:avLst/>
                <a:gdLst>
                  <a:gd name="T0" fmla="*/ 0 w 83"/>
                  <a:gd name="T1" fmla="*/ 81 h 81"/>
                  <a:gd name="T2" fmla="*/ 54 w 83"/>
                  <a:gd name="T3" fmla="*/ 81 h 81"/>
                  <a:gd name="T4" fmla="*/ 54 w 83"/>
                  <a:gd name="T5" fmla="*/ 73 h 81"/>
                  <a:gd name="T6" fmla="*/ 30 w 83"/>
                  <a:gd name="T7" fmla="*/ 73 h 81"/>
                  <a:gd name="T8" fmla="*/ 27 w 83"/>
                  <a:gd name="T9" fmla="*/ 71 h 81"/>
                  <a:gd name="T10" fmla="*/ 27 w 83"/>
                  <a:gd name="T11" fmla="*/ 19 h 81"/>
                  <a:gd name="T12" fmla="*/ 30 w 83"/>
                  <a:gd name="T13" fmla="*/ 17 h 81"/>
                  <a:gd name="T14" fmla="*/ 37 w 83"/>
                  <a:gd name="T15" fmla="*/ 17 h 81"/>
                  <a:gd name="T16" fmla="*/ 37 w 83"/>
                  <a:gd name="T17" fmla="*/ 9 h 81"/>
                  <a:gd name="T18" fmla="*/ 39 w 83"/>
                  <a:gd name="T19" fmla="*/ 7 h 81"/>
                  <a:gd name="T20" fmla="*/ 71 w 83"/>
                  <a:gd name="T21" fmla="*/ 7 h 81"/>
                  <a:gd name="T22" fmla="*/ 74 w 83"/>
                  <a:gd name="T23" fmla="*/ 9 h 81"/>
                  <a:gd name="T24" fmla="*/ 74 w 83"/>
                  <a:gd name="T25" fmla="*/ 17 h 81"/>
                  <a:gd name="T26" fmla="*/ 83 w 83"/>
                  <a:gd name="T27" fmla="*/ 17 h 81"/>
                  <a:gd name="T28" fmla="*/ 83 w 83"/>
                  <a:gd name="T29" fmla="*/ 9 h 81"/>
                  <a:gd name="T30" fmla="*/ 76 w 83"/>
                  <a:gd name="T31" fmla="*/ 9 h 81"/>
                  <a:gd name="T32" fmla="*/ 74 w 83"/>
                  <a:gd name="T33" fmla="*/ 7 h 81"/>
                  <a:gd name="T34" fmla="*/ 74 w 83"/>
                  <a:gd name="T35" fmla="*/ 0 h 81"/>
                  <a:gd name="T36" fmla="*/ 37 w 83"/>
                  <a:gd name="T37" fmla="*/ 0 h 81"/>
                  <a:gd name="T38" fmla="*/ 37 w 83"/>
                  <a:gd name="T39" fmla="*/ 7 h 81"/>
                  <a:gd name="T40" fmla="*/ 34 w 83"/>
                  <a:gd name="T41" fmla="*/ 9 h 81"/>
                  <a:gd name="T42" fmla="*/ 30 w 83"/>
                  <a:gd name="T43" fmla="*/ 9 h 81"/>
                  <a:gd name="T44" fmla="*/ 27 w 83"/>
                  <a:gd name="T45" fmla="*/ 7 h 81"/>
                  <a:gd name="T46" fmla="*/ 27 w 83"/>
                  <a:gd name="T47" fmla="*/ 0 h 81"/>
                  <a:gd name="T48" fmla="*/ 0 w 83"/>
                  <a:gd name="T49" fmla="*/ 0 h 81"/>
                  <a:gd name="T50" fmla="*/ 0 w 83"/>
                  <a:gd name="T51" fmla="*/ 7 h 81"/>
                  <a:gd name="T52" fmla="*/ 17 w 83"/>
                  <a:gd name="T53" fmla="*/ 7 h 81"/>
                  <a:gd name="T54" fmla="*/ 17 w 83"/>
                  <a:gd name="T55" fmla="*/ 9 h 81"/>
                  <a:gd name="T56" fmla="*/ 17 w 83"/>
                  <a:gd name="T57" fmla="*/ 71 h 81"/>
                  <a:gd name="T58" fmla="*/ 17 w 83"/>
                  <a:gd name="T59" fmla="*/ 73 h 81"/>
                  <a:gd name="T60" fmla="*/ 0 w 83"/>
                  <a:gd name="T61" fmla="*/ 73 h 81"/>
                  <a:gd name="T62" fmla="*/ 0 w 83"/>
                  <a:gd name="T63" fmla="*/ 81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
                  <a:gd name="T97" fmla="*/ 0 h 81"/>
                  <a:gd name="T98" fmla="*/ 83 w 83"/>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 h="81">
                    <a:moveTo>
                      <a:pt x="0" y="81"/>
                    </a:moveTo>
                    <a:lnTo>
                      <a:pt x="54" y="81"/>
                    </a:lnTo>
                    <a:lnTo>
                      <a:pt x="54" y="73"/>
                    </a:lnTo>
                    <a:lnTo>
                      <a:pt x="30" y="73"/>
                    </a:lnTo>
                    <a:lnTo>
                      <a:pt x="27" y="71"/>
                    </a:lnTo>
                    <a:lnTo>
                      <a:pt x="27" y="19"/>
                    </a:lnTo>
                    <a:lnTo>
                      <a:pt x="30" y="17"/>
                    </a:lnTo>
                    <a:lnTo>
                      <a:pt x="37" y="17"/>
                    </a:lnTo>
                    <a:lnTo>
                      <a:pt x="37" y="9"/>
                    </a:lnTo>
                    <a:lnTo>
                      <a:pt x="39" y="7"/>
                    </a:lnTo>
                    <a:lnTo>
                      <a:pt x="71" y="7"/>
                    </a:lnTo>
                    <a:lnTo>
                      <a:pt x="74" y="9"/>
                    </a:lnTo>
                    <a:lnTo>
                      <a:pt x="74" y="17"/>
                    </a:lnTo>
                    <a:lnTo>
                      <a:pt x="83" y="17"/>
                    </a:lnTo>
                    <a:lnTo>
                      <a:pt x="83" y="9"/>
                    </a:lnTo>
                    <a:lnTo>
                      <a:pt x="76" y="9"/>
                    </a:lnTo>
                    <a:lnTo>
                      <a:pt x="74" y="7"/>
                    </a:lnTo>
                    <a:lnTo>
                      <a:pt x="74" y="0"/>
                    </a:lnTo>
                    <a:lnTo>
                      <a:pt x="37" y="0"/>
                    </a:lnTo>
                    <a:lnTo>
                      <a:pt x="37" y="7"/>
                    </a:lnTo>
                    <a:lnTo>
                      <a:pt x="34" y="9"/>
                    </a:lnTo>
                    <a:lnTo>
                      <a:pt x="30" y="9"/>
                    </a:lnTo>
                    <a:lnTo>
                      <a:pt x="27" y="7"/>
                    </a:lnTo>
                    <a:lnTo>
                      <a:pt x="27" y="0"/>
                    </a:lnTo>
                    <a:lnTo>
                      <a:pt x="0" y="0"/>
                    </a:lnTo>
                    <a:lnTo>
                      <a:pt x="0" y="7"/>
                    </a:lnTo>
                    <a:lnTo>
                      <a:pt x="17" y="7"/>
                    </a:lnTo>
                    <a:lnTo>
                      <a:pt x="17" y="9"/>
                    </a:lnTo>
                    <a:lnTo>
                      <a:pt x="17" y="71"/>
                    </a:lnTo>
                    <a:lnTo>
                      <a:pt x="17" y="73"/>
                    </a:lnTo>
                    <a:lnTo>
                      <a:pt x="0" y="73"/>
                    </a:lnTo>
                    <a:lnTo>
                      <a:pt x="0" y="81"/>
                    </a:lnTo>
                    <a:close/>
                  </a:path>
                </a:pathLst>
              </a:custGeom>
              <a:solidFill>
                <a:srgbClr val="000000"/>
              </a:solidFill>
              <a:ln w="0">
                <a:solidFill>
                  <a:srgbClr val="000000"/>
                </a:solidFill>
                <a:round/>
                <a:headEnd/>
                <a:tailEnd/>
              </a:ln>
            </p:spPr>
            <p:txBody>
              <a:bodyPr/>
              <a:lstStyle/>
              <a:p>
                <a:endParaRPr lang="en-CA"/>
              </a:p>
            </p:txBody>
          </p:sp>
          <p:sp>
            <p:nvSpPr>
              <p:cNvPr id="5164" name="Freeform 162"/>
              <p:cNvSpPr>
                <a:spLocks noEditPoints="1"/>
              </p:cNvSpPr>
              <p:nvPr/>
            </p:nvSpPr>
            <p:spPr bwMode="auto">
              <a:xfrm>
                <a:off x="3880" y="2352"/>
                <a:ext cx="81" cy="118"/>
              </a:xfrm>
              <a:custGeom>
                <a:avLst/>
                <a:gdLst>
                  <a:gd name="T0" fmla="*/ 17 w 81"/>
                  <a:gd name="T1" fmla="*/ 118 h 118"/>
                  <a:gd name="T2" fmla="*/ 54 w 81"/>
                  <a:gd name="T3" fmla="*/ 118 h 118"/>
                  <a:gd name="T4" fmla="*/ 54 w 81"/>
                  <a:gd name="T5" fmla="*/ 110 h 118"/>
                  <a:gd name="T6" fmla="*/ 56 w 81"/>
                  <a:gd name="T7" fmla="*/ 108 h 118"/>
                  <a:gd name="T8" fmla="*/ 61 w 81"/>
                  <a:gd name="T9" fmla="*/ 108 h 118"/>
                  <a:gd name="T10" fmla="*/ 64 w 81"/>
                  <a:gd name="T11" fmla="*/ 110 h 118"/>
                  <a:gd name="T12" fmla="*/ 64 w 81"/>
                  <a:gd name="T13" fmla="*/ 118 h 118"/>
                  <a:gd name="T14" fmla="*/ 81 w 81"/>
                  <a:gd name="T15" fmla="*/ 118 h 118"/>
                  <a:gd name="T16" fmla="*/ 81 w 81"/>
                  <a:gd name="T17" fmla="*/ 110 h 118"/>
                  <a:gd name="T18" fmla="*/ 73 w 81"/>
                  <a:gd name="T19" fmla="*/ 110 h 118"/>
                  <a:gd name="T20" fmla="*/ 73 w 81"/>
                  <a:gd name="T21" fmla="*/ 108 h 118"/>
                  <a:gd name="T22" fmla="*/ 73 w 81"/>
                  <a:gd name="T23" fmla="*/ 0 h 118"/>
                  <a:gd name="T24" fmla="*/ 54 w 81"/>
                  <a:gd name="T25" fmla="*/ 0 h 118"/>
                  <a:gd name="T26" fmla="*/ 54 w 81"/>
                  <a:gd name="T27" fmla="*/ 7 h 118"/>
                  <a:gd name="T28" fmla="*/ 61 w 81"/>
                  <a:gd name="T29" fmla="*/ 7 h 118"/>
                  <a:gd name="T30" fmla="*/ 64 w 81"/>
                  <a:gd name="T31" fmla="*/ 10 h 118"/>
                  <a:gd name="T32" fmla="*/ 64 w 81"/>
                  <a:gd name="T33" fmla="*/ 44 h 118"/>
                  <a:gd name="T34" fmla="*/ 61 w 81"/>
                  <a:gd name="T35" fmla="*/ 46 h 118"/>
                  <a:gd name="T36" fmla="*/ 56 w 81"/>
                  <a:gd name="T37" fmla="*/ 46 h 118"/>
                  <a:gd name="T38" fmla="*/ 54 w 81"/>
                  <a:gd name="T39" fmla="*/ 44 h 118"/>
                  <a:gd name="T40" fmla="*/ 54 w 81"/>
                  <a:gd name="T41" fmla="*/ 37 h 118"/>
                  <a:gd name="T42" fmla="*/ 17 w 81"/>
                  <a:gd name="T43" fmla="*/ 37 h 118"/>
                  <a:gd name="T44" fmla="*/ 17 w 81"/>
                  <a:gd name="T45" fmla="*/ 44 h 118"/>
                  <a:gd name="T46" fmla="*/ 15 w 81"/>
                  <a:gd name="T47" fmla="*/ 46 h 118"/>
                  <a:gd name="T48" fmla="*/ 7 w 81"/>
                  <a:gd name="T49" fmla="*/ 46 h 118"/>
                  <a:gd name="T50" fmla="*/ 7 w 81"/>
                  <a:gd name="T51" fmla="*/ 54 h 118"/>
                  <a:gd name="T52" fmla="*/ 7 w 81"/>
                  <a:gd name="T53" fmla="*/ 56 h 118"/>
                  <a:gd name="T54" fmla="*/ 0 w 81"/>
                  <a:gd name="T55" fmla="*/ 56 h 118"/>
                  <a:gd name="T56" fmla="*/ 0 w 81"/>
                  <a:gd name="T57" fmla="*/ 100 h 118"/>
                  <a:gd name="T58" fmla="*/ 7 w 81"/>
                  <a:gd name="T59" fmla="*/ 100 h 118"/>
                  <a:gd name="T60" fmla="*/ 7 w 81"/>
                  <a:gd name="T61" fmla="*/ 100 h 118"/>
                  <a:gd name="T62" fmla="*/ 7 w 81"/>
                  <a:gd name="T63" fmla="*/ 108 h 118"/>
                  <a:gd name="T64" fmla="*/ 15 w 81"/>
                  <a:gd name="T65" fmla="*/ 108 h 118"/>
                  <a:gd name="T66" fmla="*/ 17 w 81"/>
                  <a:gd name="T67" fmla="*/ 110 h 118"/>
                  <a:gd name="T68" fmla="*/ 17 w 81"/>
                  <a:gd name="T69" fmla="*/ 118 h 118"/>
                  <a:gd name="T70" fmla="*/ 17 w 81"/>
                  <a:gd name="T71" fmla="*/ 108 h 118"/>
                  <a:gd name="T72" fmla="*/ 17 w 81"/>
                  <a:gd name="T73" fmla="*/ 100 h 118"/>
                  <a:gd name="T74" fmla="*/ 10 w 81"/>
                  <a:gd name="T75" fmla="*/ 100 h 118"/>
                  <a:gd name="T76" fmla="*/ 7 w 81"/>
                  <a:gd name="T77" fmla="*/ 100 h 118"/>
                  <a:gd name="T78" fmla="*/ 7 w 81"/>
                  <a:gd name="T79" fmla="*/ 56 h 118"/>
                  <a:gd name="T80" fmla="*/ 10 w 81"/>
                  <a:gd name="T81" fmla="*/ 54 h 118"/>
                  <a:gd name="T82" fmla="*/ 17 w 81"/>
                  <a:gd name="T83" fmla="*/ 54 h 118"/>
                  <a:gd name="T84" fmla="*/ 17 w 81"/>
                  <a:gd name="T85" fmla="*/ 46 h 118"/>
                  <a:gd name="T86" fmla="*/ 19 w 81"/>
                  <a:gd name="T87" fmla="*/ 44 h 118"/>
                  <a:gd name="T88" fmla="*/ 51 w 81"/>
                  <a:gd name="T89" fmla="*/ 44 h 118"/>
                  <a:gd name="T90" fmla="*/ 54 w 81"/>
                  <a:gd name="T91" fmla="*/ 46 h 118"/>
                  <a:gd name="T92" fmla="*/ 54 w 81"/>
                  <a:gd name="T93" fmla="*/ 54 h 118"/>
                  <a:gd name="T94" fmla="*/ 61 w 81"/>
                  <a:gd name="T95" fmla="*/ 54 h 118"/>
                  <a:gd name="T96" fmla="*/ 64 w 81"/>
                  <a:gd name="T97" fmla="*/ 56 h 118"/>
                  <a:gd name="T98" fmla="*/ 64 w 81"/>
                  <a:gd name="T99" fmla="*/ 100 h 118"/>
                  <a:gd name="T100" fmla="*/ 61 w 81"/>
                  <a:gd name="T101" fmla="*/ 100 h 118"/>
                  <a:gd name="T102" fmla="*/ 54 w 81"/>
                  <a:gd name="T103" fmla="*/ 100 h 118"/>
                  <a:gd name="T104" fmla="*/ 54 w 81"/>
                  <a:gd name="T105" fmla="*/ 108 h 118"/>
                  <a:gd name="T106" fmla="*/ 51 w 81"/>
                  <a:gd name="T107" fmla="*/ 110 h 118"/>
                  <a:gd name="T108" fmla="*/ 19 w 81"/>
                  <a:gd name="T109" fmla="*/ 110 h 118"/>
                  <a:gd name="T110" fmla="*/ 17 w 81"/>
                  <a:gd name="T111" fmla="*/ 108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
                  <a:gd name="T169" fmla="*/ 0 h 118"/>
                  <a:gd name="T170" fmla="*/ 81 w 81"/>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 h="118">
                    <a:moveTo>
                      <a:pt x="17" y="118"/>
                    </a:moveTo>
                    <a:lnTo>
                      <a:pt x="54" y="118"/>
                    </a:lnTo>
                    <a:lnTo>
                      <a:pt x="54" y="110"/>
                    </a:lnTo>
                    <a:lnTo>
                      <a:pt x="56" y="108"/>
                    </a:lnTo>
                    <a:lnTo>
                      <a:pt x="61" y="108"/>
                    </a:lnTo>
                    <a:lnTo>
                      <a:pt x="64" y="110"/>
                    </a:lnTo>
                    <a:lnTo>
                      <a:pt x="64" y="118"/>
                    </a:lnTo>
                    <a:lnTo>
                      <a:pt x="81" y="118"/>
                    </a:lnTo>
                    <a:lnTo>
                      <a:pt x="81" y="110"/>
                    </a:lnTo>
                    <a:lnTo>
                      <a:pt x="73" y="110"/>
                    </a:lnTo>
                    <a:lnTo>
                      <a:pt x="73" y="108"/>
                    </a:lnTo>
                    <a:lnTo>
                      <a:pt x="73" y="0"/>
                    </a:lnTo>
                    <a:lnTo>
                      <a:pt x="54" y="0"/>
                    </a:lnTo>
                    <a:lnTo>
                      <a:pt x="54" y="7"/>
                    </a:lnTo>
                    <a:lnTo>
                      <a:pt x="61" y="7"/>
                    </a:lnTo>
                    <a:lnTo>
                      <a:pt x="64" y="10"/>
                    </a:lnTo>
                    <a:lnTo>
                      <a:pt x="64" y="44"/>
                    </a:lnTo>
                    <a:lnTo>
                      <a:pt x="61" y="46"/>
                    </a:lnTo>
                    <a:lnTo>
                      <a:pt x="56" y="46"/>
                    </a:lnTo>
                    <a:lnTo>
                      <a:pt x="54" y="44"/>
                    </a:lnTo>
                    <a:lnTo>
                      <a:pt x="54" y="37"/>
                    </a:lnTo>
                    <a:lnTo>
                      <a:pt x="17" y="37"/>
                    </a:lnTo>
                    <a:lnTo>
                      <a:pt x="17" y="44"/>
                    </a:lnTo>
                    <a:lnTo>
                      <a:pt x="15" y="46"/>
                    </a:lnTo>
                    <a:lnTo>
                      <a:pt x="7" y="46"/>
                    </a:lnTo>
                    <a:lnTo>
                      <a:pt x="7" y="54"/>
                    </a:lnTo>
                    <a:lnTo>
                      <a:pt x="7" y="56"/>
                    </a:lnTo>
                    <a:lnTo>
                      <a:pt x="0" y="56"/>
                    </a:lnTo>
                    <a:lnTo>
                      <a:pt x="0" y="100"/>
                    </a:lnTo>
                    <a:lnTo>
                      <a:pt x="7" y="100"/>
                    </a:lnTo>
                    <a:lnTo>
                      <a:pt x="7" y="108"/>
                    </a:lnTo>
                    <a:lnTo>
                      <a:pt x="15" y="108"/>
                    </a:lnTo>
                    <a:lnTo>
                      <a:pt x="17" y="110"/>
                    </a:lnTo>
                    <a:lnTo>
                      <a:pt x="17" y="118"/>
                    </a:lnTo>
                    <a:close/>
                    <a:moveTo>
                      <a:pt x="17" y="108"/>
                    </a:moveTo>
                    <a:lnTo>
                      <a:pt x="17" y="100"/>
                    </a:lnTo>
                    <a:lnTo>
                      <a:pt x="10" y="100"/>
                    </a:lnTo>
                    <a:lnTo>
                      <a:pt x="7" y="100"/>
                    </a:lnTo>
                    <a:lnTo>
                      <a:pt x="7" y="56"/>
                    </a:lnTo>
                    <a:lnTo>
                      <a:pt x="10" y="54"/>
                    </a:lnTo>
                    <a:lnTo>
                      <a:pt x="17" y="54"/>
                    </a:lnTo>
                    <a:lnTo>
                      <a:pt x="17" y="46"/>
                    </a:lnTo>
                    <a:lnTo>
                      <a:pt x="19" y="44"/>
                    </a:lnTo>
                    <a:lnTo>
                      <a:pt x="51" y="44"/>
                    </a:lnTo>
                    <a:lnTo>
                      <a:pt x="54" y="46"/>
                    </a:lnTo>
                    <a:lnTo>
                      <a:pt x="54" y="54"/>
                    </a:lnTo>
                    <a:lnTo>
                      <a:pt x="61" y="54"/>
                    </a:lnTo>
                    <a:lnTo>
                      <a:pt x="64" y="56"/>
                    </a:lnTo>
                    <a:lnTo>
                      <a:pt x="64" y="100"/>
                    </a:lnTo>
                    <a:lnTo>
                      <a:pt x="61" y="100"/>
                    </a:lnTo>
                    <a:lnTo>
                      <a:pt x="54" y="100"/>
                    </a:lnTo>
                    <a:lnTo>
                      <a:pt x="54" y="108"/>
                    </a:lnTo>
                    <a:lnTo>
                      <a:pt x="51" y="110"/>
                    </a:lnTo>
                    <a:lnTo>
                      <a:pt x="19" y="110"/>
                    </a:lnTo>
                    <a:lnTo>
                      <a:pt x="17" y="108"/>
                    </a:lnTo>
                    <a:close/>
                  </a:path>
                </a:pathLst>
              </a:custGeom>
              <a:solidFill>
                <a:srgbClr val="000000"/>
              </a:solidFill>
              <a:ln w="0">
                <a:solidFill>
                  <a:srgbClr val="000000"/>
                </a:solidFill>
                <a:round/>
                <a:headEnd/>
                <a:tailEnd/>
              </a:ln>
            </p:spPr>
            <p:txBody>
              <a:bodyPr/>
              <a:lstStyle/>
              <a:p>
                <a:endParaRPr lang="en-CA"/>
              </a:p>
            </p:txBody>
          </p:sp>
          <p:sp>
            <p:nvSpPr>
              <p:cNvPr id="5165" name="Freeform 163"/>
              <p:cNvSpPr>
                <a:spLocks/>
              </p:cNvSpPr>
              <p:nvPr/>
            </p:nvSpPr>
            <p:spPr bwMode="auto">
              <a:xfrm>
                <a:off x="1417" y="2124"/>
                <a:ext cx="2032" cy="424"/>
              </a:xfrm>
              <a:custGeom>
                <a:avLst/>
                <a:gdLst>
                  <a:gd name="T0" fmla="*/ 0 w 2032"/>
                  <a:gd name="T1" fmla="*/ 255 h 424"/>
                  <a:gd name="T2" fmla="*/ 12 w 2032"/>
                  <a:gd name="T3" fmla="*/ 257 h 424"/>
                  <a:gd name="T4" fmla="*/ 51 w 2032"/>
                  <a:gd name="T5" fmla="*/ 257 h 424"/>
                  <a:gd name="T6" fmla="*/ 137 w 2032"/>
                  <a:gd name="T7" fmla="*/ 262 h 424"/>
                  <a:gd name="T8" fmla="*/ 265 w 2032"/>
                  <a:gd name="T9" fmla="*/ 272 h 424"/>
                  <a:gd name="T10" fmla="*/ 397 w 2032"/>
                  <a:gd name="T11" fmla="*/ 299 h 424"/>
                  <a:gd name="T12" fmla="*/ 497 w 2032"/>
                  <a:gd name="T13" fmla="*/ 343 h 424"/>
                  <a:gd name="T14" fmla="*/ 561 w 2032"/>
                  <a:gd name="T15" fmla="*/ 390 h 424"/>
                  <a:gd name="T16" fmla="*/ 603 w 2032"/>
                  <a:gd name="T17" fmla="*/ 422 h 424"/>
                  <a:gd name="T18" fmla="*/ 632 w 2032"/>
                  <a:gd name="T19" fmla="*/ 414 h 424"/>
                  <a:gd name="T20" fmla="*/ 657 w 2032"/>
                  <a:gd name="T21" fmla="*/ 360 h 424"/>
                  <a:gd name="T22" fmla="*/ 684 w 2032"/>
                  <a:gd name="T23" fmla="*/ 284 h 424"/>
                  <a:gd name="T24" fmla="*/ 723 w 2032"/>
                  <a:gd name="T25" fmla="*/ 208 h 424"/>
                  <a:gd name="T26" fmla="*/ 779 w 2032"/>
                  <a:gd name="T27" fmla="*/ 157 h 424"/>
                  <a:gd name="T28" fmla="*/ 858 w 2032"/>
                  <a:gd name="T29" fmla="*/ 149 h 424"/>
                  <a:gd name="T30" fmla="*/ 948 w 2032"/>
                  <a:gd name="T31" fmla="*/ 171 h 424"/>
                  <a:gd name="T32" fmla="*/ 1034 w 2032"/>
                  <a:gd name="T33" fmla="*/ 198 h 424"/>
                  <a:gd name="T34" fmla="*/ 1103 w 2032"/>
                  <a:gd name="T35" fmla="*/ 211 h 424"/>
                  <a:gd name="T36" fmla="*/ 1144 w 2032"/>
                  <a:gd name="T37" fmla="*/ 194 h 424"/>
                  <a:gd name="T38" fmla="*/ 1166 w 2032"/>
                  <a:gd name="T39" fmla="*/ 152 h 424"/>
                  <a:gd name="T40" fmla="*/ 1181 w 2032"/>
                  <a:gd name="T41" fmla="*/ 100 h 424"/>
                  <a:gd name="T42" fmla="*/ 1196 w 2032"/>
                  <a:gd name="T43" fmla="*/ 51 h 424"/>
                  <a:gd name="T44" fmla="*/ 1238 w 2032"/>
                  <a:gd name="T45" fmla="*/ 10 h 424"/>
                  <a:gd name="T46" fmla="*/ 1289 w 2032"/>
                  <a:gd name="T47" fmla="*/ 0 h 424"/>
                  <a:gd name="T48" fmla="*/ 1333 w 2032"/>
                  <a:gd name="T49" fmla="*/ 22 h 424"/>
                  <a:gd name="T50" fmla="*/ 1363 w 2032"/>
                  <a:gd name="T51" fmla="*/ 71 h 424"/>
                  <a:gd name="T52" fmla="*/ 1389 w 2032"/>
                  <a:gd name="T53" fmla="*/ 135 h 424"/>
                  <a:gd name="T54" fmla="*/ 1436 w 2032"/>
                  <a:gd name="T55" fmla="*/ 194 h 424"/>
                  <a:gd name="T56" fmla="*/ 1517 w 2032"/>
                  <a:gd name="T57" fmla="*/ 238 h 424"/>
                  <a:gd name="T58" fmla="*/ 1617 w 2032"/>
                  <a:gd name="T59" fmla="*/ 260 h 424"/>
                  <a:gd name="T60" fmla="*/ 1715 w 2032"/>
                  <a:gd name="T61" fmla="*/ 257 h 424"/>
                  <a:gd name="T62" fmla="*/ 1811 w 2032"/>
                  <a:gd name="T63" fmla="*/ 230 h 424"/>
                  <a:gd name="T64" fmla="*/ 1882 w 2032"/>
                  <a:gd name="T65" fmla="*/ 189 h 424"/>
                  <a:gd name="T66" fmla="*/ 1943 w 2032"/>
                  <a:gd name="T67" fmla="*/ 157 h 424"/>
                  <a:gd name="T68" fmla="*/ 1995 w 2032"/>
                  <a:gd name="T69" fmla="*/ 147 h 424"/>
                  <a:gd name="T70" fmla="*/ 2022 w 2032"/>
                  <a:gd name="T71" fmla="*/ 147 h 424"/>
                  <a:gd name="T72" fmla="*/ 2029 w 2032"/>
                  <a:gd name="T73" fmla="*/ 147 h 424"/>
                  <a:gd name="T74" fmla="*/ 2032 w 2032"/>
                  <a:gd name="T75" fmla="*/ 147 h 4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2"/>
                  <a:gd name="T115" fmla="*/ 0 h 424"/>
                  <a:gd name="T116" fmla="*/ 2032 w 2032"/>
                  <a:gd name="T117" fmla="*/ 424 h 4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2" h="424">
                    <a:moveTo>
                      <a:pt x="0" y="255"/>
                    </a:moveTo>
                    <a:lnTo>
                      <a:pt x="0" y="255"/>
                    </a:lnTo>
                    <a:lnTo>
                      <a:pt x="5" y="255"/>
                    </a:lnTo>
                    <a:lnTo>
                      <a:pt x="12" y="257"/>
                    </a:lnTo>
                    <a:lnTo>
                      <a:pt x="27" y="257"/>
                    </a:lnTo>
                    <a:lnTo>
                      <a:pt x="51" y="257"/>
                    </a:lnTo>
                    <a:lnTo>
                      <a:pt x="88" y="260"/>
                    </a:lnTo>
                    <a:lnTo>
                      <a:pt x="137" y="262"/>
                    </a:lnTo>
                    <a:lnTo>
                      <a:pt x="198" y="267"/>
                    </a:lnTo>
                    <a:lnTo>
                      <a:pt x="265" y="272"/>
                    </a:lnTo>
                    <a:lnTo>
                      <a:pt x="333" y="284"/>
                    </a:lnTo>
                    <a:lnTo>
                      <a:pt x="397" y="299"/>
                    </a:lnTo>
                    <a:lnTo>
                      <a:pt x="456" y="319"/>
                    </a:lnTo>
                    <a:lnTo>
                      <a:pt x="497" y="343"/>
                    </a:lnTo>
                    <a:lnTo>
                      <a:pt x="532" y="368"/>
                    </a:lnTo>
                    <a:lnTo>
                      <a:pt x="561" y="390"/>
                    </a:lnTo>
                    <a:lnTo>
                      <a:pt x="583" y="409"/>
                    </a:lnTo>
                    <a:lnTo>
                      <a:pt x="603" y="422"/>
                    </a:lnTo>
                    <a:lnTo>
                      <a:pt x="620" y="424"/>
                    </a:lnTo>
                    <a:lnTo>
                      <a:pt x="632" y="414"/>
                    </a:lnTo>
                    <a:lnTo>
                      <a:pt x="644" y="392"/>
                    </a:lnTo>
                    <a:lnTo>
                      <a:pt x="657" y="360"/>
                    </a:lnTo>
                    <a:lnTo>
                      <a:pt x="669" y="323"/>
                    </a:lnTo>
                    <a:lnTo>
                      <a:pt x="684" y="284"/>
                    </a:lnTo>
                    <a:lnTo>
                      <a:pt x="701" y="245"/>
                    </a:lnTo>
                    <a:lnTo>
                      <a:pt x="723" y="208"/>
                    </a:lnTo>
                    <a:lnTo>
                      <a:pt x="747" y="176"/>
                    </a:lnTo>
                    <a:lnTo>
                      <a:pt x="779" y="157"/>
                    </a:lnTo>
                    <a:lnTo>
                      <a:pt x="816" y="147"/>
                    </a:lnTo>
                    <a:lnTo>
                      <a:pt x="858" y="149"/>
                    </a:lnTo>
                    <a:lnTo>
                      <a:pt x="902" y="157"/>
                    </a:lnTo>
                    <a:lnTo>
                      <a:pt x="948" y="171"/>
                    </a:lnTo>
                    <a:lnTo>
                      <a:pt x="992" y="186"/>
                    </a:lnTo>
                    <a:lnTo>
                      <a:pt x="1034" y="198"/>
                    </a:lnTo>
                    <a:lnTo>
                      <a:pt x="1071" y="208"/>
                    </a:lnTo>
                    <a:lnTo>
                      <a:pt x="1103" y="211"/>
                    </a:lnTo>
                    <a:lnTo>
                      <a:pt x="1127" y="206"/>
                    </a:lnTo>
                    <a:lnTo>
                      <a:pt x="1144" y="194"/>
                    </a:lnTo>
                    <a:lnTo>
                      <a:pt x="1157" y="174"/>
                    </a:lnTo>
                    <a:lnTo>
                      <a:pt x="1166" y="152"/>
                    </a:lnTo>
                    <a:lnTo>
                      <a:pt x="1174" y="125"/>
                    </a:lnTo>
                    <a:lnTo>
                      <a:pt x="1181" y="100"/>
                    </a:lnTo>
                    <a:lnTo>
                      <a:pt x="1186" y="73"/>
                    </a:lnTo>
                    <a:lnTo>
                      <a:pt x="1196" y="51"/>
                    </a:lnTo>
                    <a:lnTo>
                      <a:pt x="1215" y="27"/>
                    </a:lnTo>
                    <a:lnTo>
                      <a:pt x="1238" y="10"/>
                    </a:lnTo>
                    <a:lnTo>
                      <a:pt x="1262" y="2"/>
                    </a:lnTo>
                    <a:lnTo>
                      <a:pt x="1289" y="0"/>
                    </a:lnTo>
                    <a:lnTo>
                      <a:pt x="1314" y="7"/>
                    </a:lnTo>
                    <a:lnTo>
                      <a:pt x="1333" y="22"/>
                    </a:lnTo>
                    <a:lnTo>
                      <a:pt x="1350" y="44"/>
                    </a:lnTo>
                    <a:lnTo>
                      <a:pt x="1363" y="71"/>
                    </a:lnTo>
                    <a:lnTo>
                      <a:pt x="1375" y="103"/>
                    </a:lnTo>
                    <a:lnTo>
                      <a:pt x="1389" y="135"/>
                    </a:lnTo>
                    <a:lnTo>
                      <a:pt x="1409" y="167"/>
                    </a:lnTo>
                    <a:lnTo>
                      <a:pt x="1436" y="194"/>
                    </a:lnTo>
                    <a:lnTo>
                      <a:pt x="1473" y="218"/>
                    </a:lnTo>
                    <a:lnTo>
                      <a:pt x="1517" y="238"/>
                    </a:lnTo>
                    <a:lnTo>
                      <a:pt x="1566" y="252"/>
                    </a:lnTo>
                    <a:lnTo>
                      <a:pt x="1617" y="260"/>
                    </a:lnTo>
                    <a:lnTo>
                      <a:pt x="1669" y="262"/>
                    </a:lnTo>
                    <a:lnTo>
                      <a:pt x="1715" y="257"/>
                    </a:lnTo>
                    <a:lnTo>
                      <a:pt x="1767" y="247"/>
                    </a:lnTo>
                    <a:lnTo>
                      <a:pt x="1811" y="230"/>
                    </a:lnTo>
                    <a:lnTo>
                      <a:pt x="1848" y="208"/>
                    </a:lnTo>
                    <a:lnTo>
                      <a:pt x="1882" y="189"/>
                    </a:lnTo>
                    <a:lnTo>
                      <a:pt x="1911" y="171"/>
                    </a:lnTo>
                    <a:lnTo>
                      <a:pt x="1943" y="157"/>
                    </a:lnTo>
                    <a:lnTo>
                      <a:pt x="1973" y="149"/>
                    </a:lnTo>
                    <a:lnTo>
                      <a:pt x="1995" y="147"/>
                    </a:lnTo>
                    <a:lnTo>
                      <a:pt x="2012" y="147"/>
                    </a:lnTo>
                    <a:lnTo>
                      <a:pt x="2022" y="147"/>
                    </a:lnTo>
                    <a:lnTo>
                      <a:pt x="2027" y="147"/>
                    </a:lnTo>
                    <a:lnTo>
                      <a:pt x="2029" y="147"/>
                    </a:lnTo>
                    <a:lnTo>
                      <a:pt x="2032" y="147"/>
                    </a:lnTo>
                  </a:path>
                </a:pathLst>
              </a:custGeom>
              <a:noFill/>
              <a:ln w="23813">
                <a:solidFill>
                  <a:srgbClr val="000000"/>
                </a:solidFill>
                <a:round/>
                <a:headEnd/>
                <a:tailEnd/>
              </a:ln>
            </p:spPr>
            <p:txBody>
              <a:bodyPr/>
              <a:lstStyle/>
              <a:p>
                <a:endParaRPr lang="en-CA"/>
              </a:p>
            </p:txBody>
          </p:sp>
          <p:sp>
            <p:nvSpPr>
              <p:cNvPr id="5166" name="Freeform 164"/>
              <p:cNvSpPr>
                <a:spLocks/>
              </p:cNvSpPr>
              <p:nvPr/>
            </p:nvSpPr>
            <p:spPr bwMode="auto">
              <a:xfrm>
                <a:off x="1424" y="2401"/>
                <a:ext cx="2025" cy="434"/>
              </a:xfrm>
              <a:custGeom>
                <a:avLst/>
                <a:gdLst>
                  <a:gd name="T0" fmla="*/ 0 w 2025"/>
                  <a:gd name="T1" fmla="*/ 103 h 434"/>
                  <a:gd name="T2" fmla="*/ 5 w 2025"/>
                  <a:gd name="T3" fmla="*/ 103 h 434"/>
                  <a:gd name="T4" fmla="*/ 15 w 2025"/>
                  <a:gd name="T5" fmla="*/ 103 h 434"/>
                  <a:gd name="T6" fmla="*/ 37 w 2025"/>
                  <a:gd name="T7" fmla="*/ 100 h 434"/>
                  <a:gd name="T8" fmla="*/ 111 w 2025"/>
                  <a:gd name="T9" fmla="*/ 96 h 434"/>
                  <a:gd name="T10" fmla="*/ 201 w 2025"/>
                  <a:gd name="T11" fmla="*/ 120 h 434"/>
                  <a:gd name="T12" fmla="*/ 285 w 2025"/>
                  <a:gd name="T13" fmla="*/ 194 h 434"/>
                  <a:gd name="T14" fmla="*/ 361 w 2025"/>
                  <a:gd name="T15" fmla="*/ 282 h 434"/>
                  <a:gd name="T16" fmla="*/ 459 w 2025"/>
                  <a:gd name="T17" fmla="*/ 370 h 434"/>
                  <a:gd name="T18" fmla="*/ 542 w 2025"/>
                  <a:gd name="T19" fmla="*/ 417 h 434"/>
                  <a:gd name="T20" fmla="*/ 606 w 2025"/>
                  <a:gd name="T21" fmla="*/ 434 h 434"/>
                  <a:gd name="T22" fmla="*/ 660 w 2025"/>
                  <a:gd name="T23" fmla="*/ 422 h 434"/>
                  <a:gd name="T24" fmla="*/ 699 w 2025"/>
                  <a:gd name="T25" fmla="*/ 375 h 434"/>
                  <a:gd name="T26" fmla="*/ 728 w 2025"/>
                  <a:gd name="T27" fmla="*/ 301 h 434"/>
                  <a:gd name="T28" fmla="*/ 762 w 2025"/>
                  <a:gd name="T29" fmla="*/ 221 h 434"/>
                  <a:gd name="T30" fmla="*/ 816 w 2025"/>
                  <a:gd name="T31" fmla="*/ 147 h 434"/>
                  <a:gd name="T32" fmla="*/ 897 w 2025"/>
                  <a:gd name="T33" fmla="*/ 98 h 434"/>
                  <a:gd name="T34" fmla="*/ 993 w 2025"/>
                  <a:gd name="T35" fmla="*/ 71 h 434"/>
                  <a:gd name="T36" fmla="*/ 1091 w 2025"/>
                  <a:gd name="T37" fmla="*/ 54 h 434"/>
                  <a:gd name="T38" fmla="*/ 1199 w 2025"/>
                  <a:gd name="T39" fmla="*/ 37 h 434"/>
                  <a:gd name="T40" fmla="*/ 1289 w 2025"/>
                  <a:gd name="T41" fmla="*/ 34 h 434"/>
                  <a:gd name="T42" fmla="*/ 1351 w 2025"/>
                  <a:gd name="T43" fmla="*/ 71 h 434"/>
                  <a:gd name="T44" fmla="*/ 1395 w 2025"/>
                  <a:gd name="T45" fmla="*/ 118 h 434"/>
                  <a:gd name="T46" fmla="*/ 1434 w 2025"/>
                  <a:gd name="T47" fmla="*/ 152 h 434"/>
                  <a:gd name="T48" fmla="*/ 1466 w 2025"/>
                  <a:gd name="T49" fmla="*/ 142 h 434"/>
                  <a:gd name="T50" fmla="*/ 1493 w 2025"/>
                  <a:gd name="T51" fmla="*/ 103 h 434"/>
                  <a:gd name="T52" fmla="*/ 1522 w 2025"/>
                  <a:gd name="T53" fmla="*/ 64 h 434"/>
                  <a:gd name="T54" fmla="*/ 1561 w 2025"/>
                  <a:gd name="T55" fmla="*/ 54 h 434"/>
                  <a:gd name="T56" fmla="*/ 1613 w 2025"/>
                  <a:gd name="T57" fmla="*/ 91 h 434"/>
                  <a:gd name="T58" fmla="*/ 1672 w 2025"/>
                  <a:gd name="T59" fmla="*/ 154 h 434"/>
                  <a:gd name="T60" fmla="*/ 1728 w 2025"/>
                  <a:gd name="T61" fmla="*/ 206 h 434"/>
                  <a:gd name="T62" fmla="*/ 1777 w 2025"/>
                  <a:gd name="T63" fmla="*/ 211 h 434"/>
                  <a:gd name="T64" fmla="*/ 1814 w 2025"/>
                  <a:gd name="T65" fmla="*/ 169 h 434"/>
                  <a:gd name="T66" fmla="*/ 1848 w 2025"/>
                  <a:gd name="T67" fmla="*/ 105 h 434"/>
                  <a:gd name="T68" fmla="*/ 1880 w 2025"/>
                  <a:gd name="T69" fmla="*/ 44 h 434"/>
                  <a:gd name="T70" fmla="*/ 1931 w 2025"/>
                  <a:gd name="T71" fmla="*/ 5 h 434"/>
                  <a:gd name="T72" fmla="*/ 1980 w 2025"/>
                  <a:gd name="T73" fmla="*/ 2 h 434"/>
                  <a:gd name="T74" fmla="*/ 2007 w 2025"/>
                  <a:gd name="T75" fmla="*/ 7 h 434"/>
                  <a:gd name="T76" fmla="*/ 2020 w 2025"/>
                  <a:gd name="T77" fmla="*/ 10 h 434"/>
                  <a:gd name="T78" fmla="*/ 2025 w 2025"/>
                  <a:gd name="T79" fmla="*/ 10 h 434"/>
                  <a:gd name="T80" fmla="*/ 2025 w 2025"/>
                  <a:gd name="T81" fmla="*/ 10 h 4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5"/>
                  <a:gd name="T124" fmla="*/ 0 h 434"/>
                  <a:gd name="T125" fmla="*/ 2025 w 2025"/>
                  <a:gd name="T126" fmla="*/ 434 h 4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5" h="434">
                    <a:moveTo>
                      <a:pt x="0" y="103"/>
                    </a:moveTo>
                    <a:lnTo>
                      <a:pt x="0" y="103"/>
                    </a:lnTo>
                    <a:lnTo>
                      <a:pt x="3" y="103"/>
                    </a:lnTo>
                    <a:lnTo>
                      <a:pt x="5" y="103"/>
                    </a:lnTo>
                    <a:lnTo>
                      <a:pt x="8" y="103"/>
                    </a:lnTo>
                    <a:lnTo>
                      <a:pt x="15" y="103"/>
                    </a:lnTo>
                    <a:lnTo>
                      <a:pt x="22" y="100"/>
                    </a:lnTo>
                    <a:lnTo>
                      <a:pt x="37" y="100"/>
                    </a:lnTo>
                    <a:lnTo>
                      <a:pt x="69" y="98"/>
                    </a:lnTo>
                    <a:lnTo>
                      <a:pt x="111" y="96"/>
                    </a:lnTo>
                    <a:lnTo>
                      <a:pt x="155" y="103"/>
                    </a:lnTo>
                    <a:lnTo>
                      <a:pt x="201" y="120"/>
                    </a:lnTo>
                    <a:lnTo>
                      <a:pt x="245" y="152"/>
                    </a:lnTo>
                    <a:lnTo>
                      <a:pt x="285" y="194"/>
                    </a:lnTo>
                    <a:lnTo>
                      <a:pt x="324" y="238"/>
                    </a:lnTo>
                    <a:lnTo>
                      <a:pt x="361" y="282"/>
                    </a:lnTo>
                    <a:lnTo>
                      <a:pt x="407" y="331"/>
                    </a:lnTo>
                    <a:lnTo>
                      <a:pt x="459" y="370"/>
                    </a:lnTo>
                    <a:lnTo>
                      <a:pt x="512" y="402"/>
                    </a:lnTo>
                    <a:lnTo>
                      <a:pt x="542" y="417"/>
                    </a:lnTo>
                    <a:lnTo>
                      <a:pt x="574" y="426"/>
                    </a:lnTo>
                    <a:lnTo>
                      <a:pt x="606" y="434"/>
                    </a:lnTo>
                    <a:lnTo>
                      <a:pt x="633" y="431"/>
                    </a:lnTo>
                    <a:lnTo>
                      <a:pt x="660" y="422"/>
                    </a:lnTo>
                    <a:lnTo>
                      <a:pt x="684" y="402"/>
                    </a:lnTo>
                    <a:lnTo>
                      <a:pt x="699" y="375"/>
                    </a:lnTo>
                    <a:lnTo>
                      <a:pt x="713" y="341"/>
                    </a:lnTo>
                    <a:lnTo>
                      <a:pt x="728" y="301"/>
                    </a:lnTo>
                    <a:lnTo>
                      <a:pt x="745" y="260"/>
                    </a:lnTo>
                    <a:lnTo>
                      <a:pt x="762" y="221"/>
                    </a:lnTo>
                    <a:lnTo>
                      <a:pt x="787" y="181"/>
                    </a:lnTo>
                    <a:lnTo>
                      <a:pt x="816" y="147"/>
                    </a:lnTo>
                    <a:lnTo>
                      <a:pt x="853" y="120"/>
                    </a:lnTo>
                    <a:lnTo>
                      <a:pt x="897" y="98"/>
                    </a:lnTo>
                    <a:lnTo>
                      <a:pt x="944" y="83"/>
                    </a:lnTo>
                    <a:lnTo>
                      <a:pt x="993" y="71"/>
                    </a:lnTo>
                    <a:lnTo>
                      <a:pt x="1042" y="61"/>
                    </a:lnTo>
                    <a:lnTo>
                      <a:pt x="1091" y="54"/>
                    </a:lnTo>
                    <a:lnTo>
                      <a:pt x="1135" y="49"/>
                    </a:lnTo>
                    <a:lnTo>
                      <a:pt x="1199" y="37"/>
                    </a:lnTo>
                    <a:lnTo>
                      <a:pt x="1248" y="32"/>
                    </a:lnTo>
                    <a:lnTo>
                      <a:pt x="1289" y="34"/>
                    </a:lnTo>
                    <a:lnTo>
                      <a:pt x="1326" y="51"/>
                    </a:lnTo>
                    <a:lnTo>
                      <a:pt x="1351" y="71"/>
                    </a:lnTo>
                    <a:lnTo>
                      <a:pt x="1373" y="93"/>
                    </a:lnTo>
                    <a:lnTo>
                      <a:pt x="1395" y="118"/>
                    </a:lnTo>
                    <a:lnTo>
                      <a:pt x="1414" y="137"/>
                    </a:lnTo>
                    <a:lnTo>
                      <a:pt x="1434" y="152"/>
                    </a:lnTo>
                    <a:lnTo>
                      <a:pt x="1451" y="152"/>
                    </a:lnTo>
                    <a:lnTo>
                      <a:pt x="1466" y="142"/>
                    </a:lnTo>
                    <a:lnTo>
                      <a:pt x="1478" y="125"/>
                    </a:lnTo>
                    <a:lnTo>
                      <a:pt x="1493" y="103"/>
                    </a:lnTo>
                    <a:lnTo>
                      <a:pt x="1507" y="81"/>
                    </a:lnTo>
                    <a:lnTo>
                      <a:pt x="1522" y="64"/>
                    </a:lnTo>
                    <a:lnTo>
                      <a:pt x="1542" y="51"/>
                    </a:lnTo>
                    <a:lnTo>
                      <a:pt x="1561" y="54"/>
                    </a:lnTo>
                    <a:lnTo>
                      <a:pt x="1586" y="66"/>
                    </a:lnTo>
                    <a:lnTo>
                      <a:pt x="1613" y="91"/>
                    </a:lnTo>
                    <a:lnTo>
                      <a:pt x="1642" y="122"/>
                    </a:lnTo>
                    <a:lnTo>
                      <a:pt x="1672" y="154"/>
                    </a:lnTo>
                    <a:lnTo>
                      <a:pt x="1701" y="184"/>
                    </a:lnTo>
                    <a:lnTo>
                      <a:pt x="1728" y="206"/>
                    </a:lnTo>
                    <a:lnTo>
                      <a:pt x="1755" y="216"/>
                    </a:lnTo>
                    <a:lnTo>
                      <a:pt x="1777" y="211"/>
                    </a:lnTo>
                    <a:lnTo>
                      <a:pt x="1797" y="196"/>
                    </a:lnTo>
                    <a:lnTo>
                      <a:pt x="1814" y="169"/>
                    </a:lnTo>
                    <a:lnTo>
                      <a:pt x="1831" y="137"/>
                    </a:lnTo>
                    <a:lnTo>
                      <a:pt x="1848" y="105"/>
                    </a:lnTo>
                    <a:lnTo>
                      <a:pt x="1863" y="73"/>
                    </a:lnTo>
                    <a:lnTo>
                      <a:pt x="1880" y="44"/>
                    </a:lnTo>
                    <a:lnTo>
                      <a:pt x="1904" y="20"/>
                    </a:lnTo>
                    <a:lnTo>
                      <a:pt x="1931" y="5"/>
                    </a:lnTo>
                    <a:lnTo>
                      <a:pt x="1956" y="0"/>
                    </a:lnTo>
                    <a:lnTo>
                      <a:pt x="1980" y="2"/>
                    </a:lnTo>
                    <a:lnTo>
                      <a:pt x="1998" y="5"/>
                    </a:lnTo>
                    <a:lnTo>
                      <a:pt x="2007" y="7"/>
                    </a:lnTo>
                    <a:lnTo>
                      <a:pt x="2015" y="7"/>
                    </a:lnTo>
                    <a:lnTo>
                      <a:pt x="2020" y="10"/>
                    </a:lnTo>
                    <a:lnTo>
                      <a:pt x="2022" y="10"/>
                    </a:lnTo>
                    <a:lnTo>
                      <a:pt x="2025" y="10"/>
                    </a:lnTo>
                  </a:path>
                </a:pathLst>
              </a:custGeom>
              <a:noFill/>
              <a:ln w="23813">
                <a:solidFill>
                  <a:srgbClr val="000000"/>
                </a:solidFill>
                <a:round/>
                <a:headEnd/>
                <a:tailEnd/>
              </a:ln>
            </p:spPr>
            <p:txBody>
              <a:bodyPr/>
              <a:lstStyle/>
              <a:p>
                <a:endParaRPr lang="en-CA"/>
              </a:p>
            </p:txBody>
          </p:sp>
          <p:sp>
            <p:nvSpPr>
              <p:cNvPr id="5167" name="Freeform 165"/>
              <p:cNvSpPr>
                <a:spLocks/>
              </p:cNvSpPr>
              <p:nvPr/>
            </p:nvSpPr>
            <p:spPr bwMode="auto">
              <a:xfrm>
                <a:off x="196" y="2416"/>
                <a:ext cx="52" cy="73"/>
              </a:xfrm>
              <a:custGeom>
                <a:avLst/>
                <a:gdLst>
                  <a:gd name="T0" fmla="*/ 47 w 52"/>
                  <a:gd name="T1" fmla="*/ 24 h 73"/>
                  <a:gd name="T2" fmla="*/ 42 w 52"/>
                  <a:gd name="T3" fmla="*/ 14 h 73"/>
                  <a:gd name="T4" fmla="*/ 30 w 52"/>
                  <a:gd name="T5" fmla="*/ 5 h 73"/>
                  <a:gd name="T6" fmla="*/ 20 w 52"/>
                  <a:gd name="T7" fmla="*/ 2 h 73"/>
                  <a:gd name="T8" fmla="*/ 13 w 52"/>
                  <a:gd name="T9" fmla="*/ 9 h 73"/>
                  <a:gd name="T10" fmla="*/ 13 w 52"/>
                  <a:gd name="T11" fmla="*/ 14 h 73"/>
                  <a:gd name="T12" fmla="*/ 15 w 52"/>
                  <a:gd name="T13" fmla="*/ 19 h 73"/>
                  <a:gd name="T14" fmla="*/ 23 w 52"/>
                  <a:gd name="T15" fmla="*/ 24 h 73"/>
                  <a:gd name="T16" fmla="*/ 42 w 52"/>
                  <a:gd name="T17" fmla="*/ 34 h 73"/>
                  <a:gd name="T18" fmla="*/ 49 w 52"/>
                  <a:gd name="T19" fmla="*/ 46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71 h 73"/>
                  <a:gd name="T32" fmla="*/ 5 w 52"/>
                  <a:gd name="T33" fmla="*/ 71 h 73"/>
                  <a:gd name="T34" fmla="*/ 3 w 52"/>
                  <a:gd name="T35" fmla="*/ 73 h 73"/>
                  <a:gd name="T36" fmla="*/ 0 w 52"/>
                  <a:gd name="T37" fmla="*/ 46 h 73"/>
                  <a:gd name="T38" fmla="*/ 5 w 52"/>
                  <a:gd name="T39" fmla="*/ 54 h 73"/>
                  <a:gd name="T40" fmla="*/ 13 w 52"/>
                  <a:gd name="T41" fmla="*/ 66 h 73"/>
                  <a:gd name="T42" fmla="*/ 27 w 52"/>
                  <a:gd name="T43" fmla="*/ 71 h 73"/>
                  <a:gd name="T44" fmla="*/ 37 w 52"/>
                  <a:gd name="T45" fmla="*/ 68 h 73"/>
                  <a:gd name="T46" fmla="*/ 40 w 52"/>
                  <a:gd name="T47" fmla="*/ 61 h 73"/>
                  <a:gd name="T48" fmla="*/ 37 w 52"/>
                  <a:gd name="T49" fmla="*/ 56 h 73"/>
                  <a:gd name="T50" fmla="*/ 35 w 52"/>
                  <a:gd name="T51" fmla="*/ 51 h 73"/>
                  <a:gd name="T52" fmla="*/ 25 w 52"/>
                  <a:gd name="T53" fmla="*/ 44 h 73"/>
                  <a:gd name="T54" fmla="*/ 10 w 52"/>
                  <a:gd name="T55" fmla="*/ 36 h 73"/>
                  <a:gd name="T56" fmla="*/ 3 w 52"/>
                  <a:gd name="T57" fmla="*/ 29 h 73"/>
                  <a:gd name="T58" fmla="*/ 0 w 52"/>
                  <a:gd name="T59" fmla="*/ 19 h 73"/>
                  <a:gd name="T60" fmla="*/ 8 w 52"/>
                  <a:gd name="T61" fmla="*/ 5 h 73"/>
                  <a:gd name="T62" fmla="*/ 23 w 52"/>
                  <a:gd name="T63" fmla="*/ 0 h 73"/>
                  <a:gd name="T64" fmla="*/ 30 w 52"/>
                  <a:gd name="T65" fmla="*/ 0 h 73"/>
                  <a:gd name="T66" fmla="*/ 35 w 52"/>
                  <a:gd name="T67" fmla="*/ 2 h 73"/>
                  <a:gd name="T68" fmla="*/ 40 w 52"/>
                  <a:gd name="T69" fmla="*/ 5 h 73"/>
                  <a:gd name="T70" fmla="*/ 42 w 52"/>
                  <a:gd name="T71" fmla="*/ 2 h 73"/>
                  <a:gd name="T72" fmla="*/ 45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4"/>
                    </a:lnTo>
                    <a:lnTo>
                      <a:pt x="45" y="24"/>
                    </a:lnTo>
                    <a:lnTo>
                      <a:pt x="42" y="14"/>
                    </a:lnTo>
                    <a:lnTo>
                      <a:pt x="37" y="7"/>
                    </a:lnTo>
                    <a:lnTo>
                      <a:pt x="30" y="5"/>
                    </a:lnTo>
                    <a:lnTo>
                      <a:pt x="25" y="2"/>
                    </a:lnTo>
                    <a:lnTo>
                      <a:pt x="20" y="2"/>
                    </a:lnTo>
                    <a:lnTo>
                      <a:pt x="15" y="5"/>
                    </a:lnTo>
                    <a:lnTo>
                      <a:pt x="13" y="9"/>
                    </a:lnTo>
                    <a:lnTo>
                      <a:pt x="13" y="12"/>
                    </a:lnTo>
                    <a:lnTo>
                      <a:pt x="13" y="14"/>
                    </a:lnTo>
                    <a:lnTo>
                      <a:pt x="13" y="17"/>
                    </a:lnTo>
                    <a:lnTo>
                      <a:pt x="15" y="19"/>
                    </a:lnTo>
                    <a:lnTo>
                      <a:pt x="18" y="22"/>
                    </a:lnTo>
                    <a:lnTo>
                      <a:pt x="23" y="24"/>
                    </a:lnTo>
                    <a:lnTo>
                      <a:pt x="30" y="27"/>
                    </a:lnTo>
                    <a:lnTo>
                      <a:pt x="42" y="34"/>
                    </a:lnTo>
                    <a:lnTo>
                      <a:pt x="47" y="39"/>
                    </a:lnTo>
                    <a:lnTo>
                      <a:pt x="49" y="46"/>
                    </a:lnTo>
                    <a:lnTo>
                      <a:pt x="52" y="51"/>
                    </a:lnTo>
                    <a:lnTo>
                      <a:pt x="49" y="61"/>
                    </a:lnTo>
                    <a:lnTo>
                      <a:pt x="45" y="68"/>
                    </a:lnTo>
                    <a:lnTo>
                      <a:pt x="40" y="71"/>
                    </a:lnTo>
                    <a:lnTo>
                      <a:pt x="32" y="73"/>
                    </a:lnTo>
                    <a:lnTo>
                      <a:pt x="27" y="73"/>
                    </a:lnTo>
                    <a:lnTo>
                      <a:pt x="23" y="73"/>
                    </a:lnTo>
                    <a:lnTo>
                      <a:pt x="20" y="73"/>
                    </a:lnTo>
                    <a:lnTo>
                      <a:pt x="18" y="73"/>
                    </a:lnTo>
                    <a:lnTo>
                      <a:pt x="13" y="71"/>
                    </a:lnTo>
                    <a:lnTo>
                      <a:pt x="10" y="71"/>
                    </a:lnTo>
                    <a:lnTo>
                      <a:pt x="8" y="71"/>
                    </a:lnTo>
                    <a:lnTo>
                      <a:pt x="5" y="71"/>
                    </a:lnTo>
                    <a:lnTo>
                      <a:pt x="5" y="73"/>
                    </a:lnTo>
                    <a:lnTo>
                      <a:pt x="3" y="73"/>
                    </a:lnTo>
                    <a:lnTo>
                      <a:pt x="0" y="73"/>
                    </a:lnTo>
                    <a:lnTo>
                      <a:pt x="0" y="46"/>
                    </a:lnTo>
                    <a:lnTo>
                      <a:pt x="3" y="46"/>
                    </a:lnTo>
                    <a:lnTo>
                      <a:pt x="5" y="54"/>
                    </a:lnTo>
                    <a:lnTo>
                      <a:pt x="8" y="61"/>
                    </a:lnTo>
                    <a:lnTo>
                      <a:pt x="13" y="66"/>
                    </a:lnTo>
                    <a:lnTo>
                      <a:pt x="20" y="68"/>
                    </a:lnTo>
                    <a:lnTo>
                      <a:pt x="27" y="71"/>
                    </a:lnTo>
                    <a:lnTo>
                      <a:pt x="32" y="71"/>
                    </a:lnTo>
                    <a:lnTo>
                      <a:pt x="37" y="68"/>
                    </a:lnTo>
                    <a:lnTo>
                      <a:pt x="40" y="63"/>
                    </a:lnTo>
                    <a:lnTo>
                      <a:pt x="40" y="61"/>
                    </a:lnTo>
                    <a:lnTo>
                      <a:pt x="40" y="58"/>
                    </a:lnTo>
                    <a:lnTo>
                      <a:pt x="37" y="56"/>
                    </a:lnTo>
                    <a:lnTo>
                      <a:pt x="37" y="54"/>
                    </a:lnTo>
                    <a:lnTo>
                      <a:pt x="35" y="51"/>
                    </a:lnTo>
                    <a:lnTo>
                      <a:pt x="30" y="49"/>
                    </a:lnTo>
                    <a:lnTo>
                      <a:pt x="25" y="44"/>
                    </a:lnTo>
                    <a:lnTo>
                      <a:pt x="15" y="41"/>
                    </a:lnTo>
                    <a:lnTo>
                      <a:pt x="10" y="36"/>
                    </a:lnTo>
                    <a:lnTo>
                      <a:pt x="5" y="34"/>
                    </a:lnTo>
                    <a:lnTo>
                      <a:pt x="3" y="29"/>
                    </a:lnTo>
                    <a:lnTo>
                      <a:pt x="0" y="24"/>
                    </a:lnTo>
                    <a:lnTo>
                      <a:pt x="0" y="19"/>
                    </a:lnTo>
                    <a:lnTo>
                      <a:pt x="3" y="12"/>
                    </a:lnTo>
                    <a:lnTo>
                      <a:pt x="8" y="5"/>
                    </a:lnTo>
                    <a:lnTo>
                      <a:pt x="15" y="0"/>
                    </a:lnTo>
                    <a:lnTo>
                      <a:pt x="23" y="0"/>
                    </a:lnTo>
                    <a:lnTo>
                      <a:pt x="27" y="0"/>
                    </a:lnTo>
                    <a:lnTo>
                      <a:pt x="30" y="0"/>
                    </a:lnTo>
                    <a:lnTo>
                      <a:pt x="32" y="0"/>
                    </a:lnTo>
                    <a:lnTo>
                      <a:pt x="35" y="2"/>
                    </a:lnTo>
                    <a:lnTo>
                      <a:pt x="40" y="2"/>
                    </a:lnTo>
                    <a:lnTo>
                      <a:pt x="40" y="5"/>
                    </a:lnTo>
                    <a:lnTo>
                      <a:pt x="42" y="5"/>
                    </a:lnTo>
                    <a:lnTo>
                      <a:pt x="42" y="2"/>
                    </a:lnTo>
                    <a:lnTo>
                      <a:pt x="45" y="2"/>
                    </a:lnTo>
                    <a:lnTo>
                      <a:pt x="45" y="0"/>
                    </a:lnTo>
                    <a:lnTo>
                      <a:pt x="47" y="0"/>
                    </a:lnTo>
                    <a:close/>
                  </a:path>
                </a:pathLst>
              </a:custGeom>
              <a:solidFill>
                <a:srgbClr val="000000"/>
              </a:solidFill>
              <a:ln w="0">
                <a:solidFill>
                  <a:srgbClr val="000000"/>
                </a:solidFill>
                <a:round/>
                <a:headEnd/>
                <a:tailEnd/>
              </a:ln>
            </p:spPr>
            <p:txBody>
              <a:bodyPr/>
              <a:lstStyle/>
              <a:p>
                <a:endParaRPr lang="en-CA"/>
              </a:p>
            </p:txBody>
          </p:sp>
          <p:sp>
            <p:nvSpPr>
              <p:cNvPr id="5168" name="Freeform 166"/>
              <p:cNvSpPr>
                <a:spLocks noEditPoints="1"/>
              </p:cNvSpPr>
              <p:nvPr/>
            </p:nvSpPr>
            <p:spPr bwMode="auto">
              <a:xfrm>
                <a:off x="255" y="2416"/>
                <a:ext cx="79" cy="73"/>
              </a:xfrm>
              <a:custGeom>
                <a:avLst/>
                <a:gdLst>
                  <a:gd name="T0" fmla="*/ 40 w 79"/>
                  <a:gd name="T1" fmla="*/ 0 h 73"/>
                  <a:gd name="T2" fmla="*/ 49 w 79"/>
                  <a:gd name="T3" fmla="*/ 0 h 73"/>
                  <a:gd name="T4" fmla="*/ 59 w 79"/>
                  <a:gd name="T5" fmla="*/ 5 h 73"/>
                  <a:gd name="T6" fmla="*/ 66 w 79"/>
                  <a:gd name="T7" fmla="*/ 9 h 73"/>
                  <a:gd name="T8" fmla="*/ 74 w 79"/>
                  <a:gd name="T9" fmla="*/ 17 h 73"/>
                  <a:gd name="T10" fmla="*/ 76 w 79"/>
                  <a:gd name="T11" fmla="*/ 27 h 73"/>
                  <a:gd name="T12" fmla="*/ 79 w 79"/>
                  <a:gd name="T13" fmla="*/ 36 h 73"/>
                  <a:gd name="T14" fmla="*/ 76 w 79"/>
                  <a:gd name="T15" fmla="*/ 44 h 73"/>
                  <a:gd name="T16" fmla="*/ 74 w 79"/>
                  <a:gd name="T17" fmla="*/ 54 h 73"/>
                  <a:gd name="T18" fmla="*/ 69 w 79"/>
                  <a:gd name="T19" fmla="*/ 61 h 73"/>
                  <a:gd name="T20" fmla="*/ 64 w 79"/>
                  <a:gd name="T21" fmla="*/ 66 h 73"/>
                  <a:gd name="T22" fmla="*/ 57 w 79"/>
                  <a:gd name="T23" fmla="*/ 71 h 73"/>
                  <a:gd name="T24" fmla="*/ 49 w 79"/>
                  <a:gd name="T25" fmla="*/ 73 h 73"/>
                  <a:gd name="T26" fmla="*/ 40 w 79"/>
                  <a:gd name="T27" fmla="*/ 73 h 73"/>
                  <a:gd name="T28" fmla="*/ 27 w 79"/>
                  <a:gd name="T29" fmla="*/ 73 h 73"/>
                  <a:gd name="T30" fmla="*/ 17 w 79"/>
                  <a:gd name="T31" fmla="*/ 68 h 73"/>
                  <a:gd name="T32" fmla="*/ 10 w 79"/>
                  <a:gd name="T33" fmla="*/ 61 h 73"/>
                  <a:gd name="T34" fmla="*/ 5 w 79"/>
                  <a:gd name="T35" fmla="*/ 54 h 73"/>
                  <a:gd name="T36" fmla="*/ 3 w 79"/>
                  <a:gd name="T37" fmla="*/ 46 h 73"/>
                  <a:gd name="T38" fmla="*/ 0 w 79"/>
                  <a:gd name="T39" fmla="*/ 36 h 73"/>
                  <a:gd name="T40" fmla="*/ 3 w 79"/>
                  <a:gd name="T41" fmla="*/ 27 h 73"/>
                  <a:gd name="T42" fmla="*/ 5 w 79"/>
                  <a:gd name="T43" fmla="*/ 17 h 73"/>
                  <a:gd name="T44" fmla="*/ 13 w 79"/>
                  <a:gd name="T45" fmla="*/ 9 h 73"/>
                  <a:gd name="T46" fmla="*/ 20 w 79"/>
                  <a:gd name="T47" fmla="*/ 5 h 73"/>
                  <a:gd name="T48" fmla="*/ 30 w 79"/>
                  <a:gd name="T49" fmla="*/ 0 h 73"/>
                  <a:gd name="T50" fmla="*/ 40 w 79"/>
                  <a:gd name="T51" fmla="*/ 0 h 73"/>
                  <a:gd name="T52" fmla="*/ 40 w 79"/>
                  <a:gd name="T53" fmla="*/ 2 h 73"/>
                  <a:gd name="T54" fmla="*/ 35 w 79"/>
                  <a:gd name="T55" fmla="*/ 5 h 73"/>
                  <a:gd name="T56" fmla="*/ 30 w 79"/>
                  <a:gd name="T57" fmla="*/ 7 h 73"/>
                  <a:gd name="T58" fmla="*/ 25 w 79"/>
                  <a:gd name="T59" fmla="*/ 12 h 73"/>
                  <a:gd name="T60" fmla="*/ 22 w 79"/>
                  <a:gd name="T61" fmla="*/ 19 h 73"/>
                  <a:gd name="T62" fmla="*/ 22 w 79"/>
                  <a:gd name="T63" fmla="*/ 27 h 73"/>
                  <a:gd name="T64" fmla="*/ 20 w 79"/>
                  <a:gd name="T65" fmla="*/ 36 h 73"/>
                  <a:gd name="T66" fmla="*/ 22 w 79"/>
                  <a:gd name="T67" fmla="*/ 49 h 73"/>
                  <a:gd name="T68" fmla="*/ 22 w 79"/>
                  <a:gd name="T69" fmla="*/ 58 h 73"/>
                  <a:gd name="T70" fmla="*/ 27 w 79"/>
                  <a:gd name="T71" fmla="*/ 66 h 73"/>
                  <a:gd name="T72" fmla="*/ 30 w 79"/>
                  <a:gd name="T73" fmla="*/ 68 h 73"/>
                  <a:gd name="T74" fmla="*/ 35 w 79"/>
                  <a:gd name="T75" fmla="*/ 71 h 73"/>
                  <a:gd name="T76" fmla="*/ 40 w 79"/>
                  <a:gd name="T77" fmla="*/ 71 h 73"/>
                  <a:gd name="T78" fmla="*/ 44 w 79"/>
                  <a:gd name="T79" fmla="*/ 71 h 73"/>
                  <a:gd name="T80" fmla="*/ 49 w 79"/>
                  <a:gd name="T81" fmla="*/ 68 h 73"/>
                  <a:gd name="T82" fmla="*/ 52 w 79"/>
                  <a:gd name="T83" fmla="*/ 63 h 73"/>
                  <a:gd name="T84" fmla="*/ 57 w 79"/>
                  <a:gd name="T85" fmla="*/ 56 h 73"/>
                  <a:gd name="T86" fmla="*/ 57 w 79"/>
                  <a:gd name="T87" fmla="*/ 49 h 73"/>
                  <a:gd name="T88" fmla="*/ 59 w 79"/>
                  <a:gd name="T89" fmla="*/ 36 h 73"/>
                  <a:gd name="T90" fmla="*/ 59 w 79"/>
                  <a:gd name="T91" fmla="*/ 29 h 73"/>
                  <a:gd name="T92" fmla="*/ 57 w 79"/>
                  <a:gd name="T93" fmla="*/ 22 h 73"/>
                  <a:gd name="T94" fmla="*/ 57 w 79"/>
                  <a:gd name="T95" fmla="*/ 17 h 73"/>
                  <a:gd name="T96" fmla="*/ 52 w 79"/>
                  <a:gd name="T97" fmla="*/ 9 h 73"/>
                  <a:gd name="T98" fmla="*/ 49 w 79"/>
                  <a:gd name="T99" fmla="*/ 5 h 73"/>
                  <a:gd name="T100" fmla="*/ 44 w 79"/>
                  <a:gd name="T101" fmla="*/ 2 h 73"/>
                  <a:gd name="T102" fmla="*/ 40 w 79"/>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73"/>
                  <a:gd name="T158" fmla="*/ 79 w 79"/>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73">
                    <a:moveTo>
                      <a:pt x="40" y="0"/>
                    </a:moveTo>
                    <a:lnTo>
                      <a:pt x="49" y="0"/>
                    </a:lnTo>
                    <a:lnTo>
                      <a:pt x="59" y="5"/>
                    </a:lnTo>
                    <a:lnTo>
                      <a:pt x="66" y="9"/>
                    </a:lnTo>
                    <a:lnTo>
                      <a:pt x="74" y="17"/>
                    </a:lnTo>
                    <a:lnTo>
                      <a:pt x="76" y="27"/>
                    </a:lnTo>
                    <a:lnTo>
                      <a:pt x="79" y="36"/>
                    </a:lnTo>
                    <a:lnTo>
                      <a:pt x="76" y="44"/>
                    </a:lnTo>
                    <a:lnTo>
                      <a:pt x="74" y="54"/>
                    </a:lnTo>
                    <a:lnTo>
                      <a:pt x="69" y="61"/>
                    </a:lnTo>
                    <a:lnTo>
                      <a:pt x="64" y="66"/>
                    </a:lnTo>
                    <a:lnTo>
                      <a:pt x="57" y="71"/>
                    </a:lnTo>
                    <a:lnTo>
                      <a:pt x="49" y="73"/>
                    </a:lnTo>
                    <a:lnTo>
                      <a:pt x="40" y="73"/>
                    </a:lnTo>
                    <a:lnTo>
                      <a:pt x="27" y="73"/>
                    </a:lnTo>
                    <a:lnTo>
                      <a:pt x="17" y="68"/>
                    </a:lnTo>
                    <a:lnTo>
                      <a:pt x="10" y="61"/>
                    </a:lnTo>
                    <a:lnTo>
                      <a:pt x="5" y="54"/>
                    </a:lnTo>
                    <a:lnTo>
                      <a:pt x="3" y="46"/>
                    </a:lnTo>
                    <a:lnTo>
                      <a:pt x="0" y="36"/>
                    </a:lnTo>
                    <a:lnTo>
                      <a:pt x="3" y="27"/>
                    </a:lnTo>
                    <a:lnTo>
                      <a:pt x="5" y="17"/>
                    </a:lnTo>
                    <a:lnTo>
                      <a:pt x="13" y="9"/>
                    </a:lnTo>
                    <a:lnTo>
                      <a:pt x="20" y="5"/>
                    </a:lnTo>
                    <a:lnTo>
                      <a:pt x="30" y="0"/>
                    </a:lnTo>
                    <a:lnTo>
                      <a:pt x="40" y="0"/>
                    </a:lnTo>
                    <a:close/>
                    <a:moveTo>
                      <a:pt x="40" y="2"/>
                    </a:moveTo>
                    <a:lnTo>
                      <a:pt x="35" y="5"/>
                    </a:lnTo>
                    <a:lnTo>
                      <a:pt x="30" y="7"/>
                    </a:lnTo>
                    <a:lnTo>
                      <a:pt x="25" y="12"/>
                    </a:lnTo>
                    <a:lnTo>
                      <a:pt x="22" y="19"/>
                    </a:lnTo>
                    <a:lnTo>
                      <a:pt x="22" y="27"/>
                    </a:lnTo>
                    <a:lnTo>
                      <a:pt x="20" y="36"/>
                    </a:lnTo>
                    <a:lnTo>
                      <a:pt x="22" y="49"/>
                    </a:lnTo>
                    <a:lnTo>
                      <a:pt x="22" y="58"/>
                    </a:lnTo>
                    <a:lnTo>
                      <a:pt x="27" y="66"/>
                    </a:lnTo>
                    <a:lnTo>
                      <a:pt x="30" y="68"/>
                    </a:lnTo>
                    <a:lnTo>
                      <a:pt x="35" y="71"/>
                    </a:lnTo>
                    <a:lnTo>
                      <a:pt x="40" y="71"/>
                    </a:lnTo>
                    <a:lnTo>
                      <a:pt x="44" y="71"/>
                    </a:lnTo>
                    <a:lnTo>
                      <a:pt x="49" y="68"/>
                    </a:lnTo>
                    <a:lnTo>
                      <a:pt x="52" y="63"/>
                    </a:lnTo>
                    <a:lnTo>
                      <a:pt x="57" y="56"/>
                    </a:lnTo>
                    <a:lnTo>
                      <a:pt x="57" y="49"/>
                    </a:lnTo>
                    <a:lnTo>
                      <a:pt x="59" y="36"/>
                    </a:lnTo>
                    <a:lnTo>
                      <a:pt x="59" y="29"/>
                    </a:lnTo>
                    <a:lnTo>
                      <a:pt x="57" y="22"/>
                    </a:lnTo>
                    <a:lnTo>
                      <a:pt x="57" y="17"/>
                    </a:lnTo>
                    <a:lnTo>
                      <a:pt x="52" y="9"/>
                    </a:lnTo>
                    <a:lnTo>
                      <a:pt x="49" y="5"/>
                    </a:lnTo>
                    <a:lnTo>
                      <a:pt x="44" y="2"/>
                    </a:lnTo>
                    <a:lnTo>
                      <a:pt x="40" y="2"/>
                    </a:lnTo>
                    <a:close/>
                  </a:path>
                </a:pathLst>
              </a:custGeom>
              <a:solidFill>
                <a:srgbClr val="000000"/>
              </a:solidFill>
              <a:ln w="0">
                <a:solidFill>
                  <a:srgbClr val="000000"/>
                </a:solidFill>
                <a:round/>
                <a:headEnd/>
                <a:tailEnd/>
              </a:ln>
            </p:spPr>
            <p:txBody>
              <a:bodyPr/>
              <a:lstStyle/>
              <a:p>
                <a:endParaRPr lang="en-CA"/>
              </a:p>
            </p:txBody>
          </p:sp>
          <p:sp>
            <p:nvSpPr>
              <p:cNvPr id="5169" name="Freeform 167"/>
              <p:cNvSpPr>
                <a:spLocks/>
              </p:cNvSpPr>
              <p:nvPr/>
            </p:nvSpPr>
            <p:spPr bwMode="auto">
              <a:xfrm>
                <a:off x="339" y="2416"/>
                <a:ext cx="76" cy="73"/>
              </a:xfrm>
              <a:custGeom>
                <a:avLst/>
                <a:gdLst>
                  <a:gd name="T0" fmla="*/ 0 w 76"/>
                  <a:gd name="T1" fmla="*/ 0 h 73"/>
                  <a:gd name="T2" fmla="*/ 39 w 76"/>
                  <a:gd name="T3" fmla="*/ 0 h 73"/>
                  <a:gd name="T4" fmla="*/ 39 w 76"/>
                  <a:gd name="T5" fmla="*/ 2 h 73"/>
                  <a:gd name="T6" fmla="*/ 36 w 76"/>
                  <a:gd name="T7" fmla="*/ 2 h 73"/>
                  <a:gd name="T8" fmla="*/ 34 w 76"/>
                  <a:gd name="T9" fmla="*/ 2 h 73"/>
                  <a:gd name="T10" fmla="*/ 31 w 76"/>
                  <a:gd name="T11" fmla="*/ 5 h 73"/>
                  <a:gd name="T12" fmla="*/ 29 w 76"/>
                  <a:gd name="T13" fmla="*/ 5 h 73"/>
                  <a:gd name="T14" fmla="*/ 29 w 76"/>
                  <a:gd name="T15" fmla="*/ 5 h 73"/>
                  <a:gd name="T16" fmla="*/ 29 w 76"/>
                  <a:gd name="T17" fmla="*/ 7 h 73"/>
                  <a:gd name="T18" fmla="*/ 27 w 76"/>
                  <a:gd name="T19" fmla="*/ 12 h 73"/>
                  <a:gd name="T20" fmla="*/ 27 w 76"/>
                  <a:gd name="T21" fmla="*/ 49 h 73"/>
                  <a:gd name="T22" fmla="*/ 29 w 76"/>
                  <a:gd name="T23" fmla="*/ 58 h 73"/>
                  <a:gd name="T24" fmla="*/ 29 w 76"/>
                  <a:gd name="T25" fmla="*/ 63 h 73"/>
                  <a:gd name="T26" fmla="*/ 31 w 76"/>
                  <a:gd name="T27" fmla="*/ 66 h 73"/>
                  <a:gd name="T28" fmla="*/ 34 w 76"/>
                  <a:gd name="T29" fmla="*/ 68 h 73"/>
                  <a:gd name="T30" fmla="*/ 36 w 76"/>
                  <a:gd name="T31" fmla="*/ 68 h 73"/>
                  <a:gd name="T32" fmla="*/ 41 w 76"/>
                  <a:gd name="T33" fmla="*/ 71 h 73"/>
                  <a:gd name="T34" fmla="*/ 46 w 76"/>
                  <a:gd name="T35" fmla="*/ 68 h 73"/>
                  <a:gd name="T36" fmla="*/ 51 w 76"/>
                  <a:gd name="T37" fmla="*/ 68 h 73"/>
                  <a:gd name="T38" fmla="*/ 56 w 76"/>
                  <a:gd name="T39" fmla="*/ 63 h 73"/>
                  <a:gd name="T40" fmla="*/ 58 w 76"/>
                  <a:gd name="T41" fmla="*/ 58 h 73"/>
                  <a:gd name="T42" fmla="*/ 58 w 76"/>
                  <a:gd name="T43" fmla="*/ 54 h 73"/>
                  <a:gd name="T44" fmla="*/ 61 w 76"/>
                  <a:gd name="T45" fmla="*/ 44 h 73"/>
                  <a:gd name="T46" fmla="*/ 61 w 76"/>
                  <a:gd name="T47" fmla="*/ 12 h 73"/>
                  <a:gd name="T48" fmla="*/ 58 w 76"/>
                  <a:gd name="T49" fmla="*/ 9 h 73"/>
                  <a:gd name="T50" fmla="*/ 58 w 76"/>
                  <a:gd name="T51" fmla="*/ 7 h 73"/>
                  <a:gd name="T52" fmla="*/ 58 w 76"/>
                  <a:gd name="T53" fmla="*/ 5 h 73"/>
                  <a:gd name="T54" fmla="*/ 56 w 76"/>
                  <a:gd name="T55" fmla="*/ 5 h 73"/>
                  <a:gd name="T56" fmla="*/ 54 w 76"/>
                  <a:gd name="T57" fmla="*/ 2 h 73"/>
                  <a:gd name="T58" fmla="*/ 49 w 76"/>
                  <a:gd name="T59" fmla="*/ 2 h 73"/>
                  <a:gd name="T60" fmla="*/ 49 w 76"/>
                  <a:gd name="T61" fmla="*/ 0 h 73"/>
                  <a:gd name="T62" fmla="*/ 76 w 76"/>
                  <a:gd name="T63" fmla="*/ 0 h 73"/>
                  <a:gd name="T64" fmla="*/ 76 w 76"/>
                  <a:gd name="T65" fmla="*/ 2 h 73"/>
                  <a:gd name="T66" fmla="*/ 73 w 76"/>
                  <a:gd name="T67" fmla="*/ 2 h 73"/>
                  <a:gd name="T68" fmla="*/ 71 w 76"/>
                  <a:gd name="T69" fmla="*/ 2 h 73"/>
                  <a:gd name="T70" fmla="*/ 68 w 76"/>
                  <a:gd name="T71" fmla="*/ 5 h 73"/>
                  <a:gd name="T72" fmla="*/ 66 w 76"/>
                  <a:gd name="T73" fmla="*/ 5 h 73"/>
                  <a:gd name="T74" fmla="*/ 66 w 76"/>
                  <a:gd name="T75" fmla="*/ 7 h 73"/>
                  <a:gd name="T76" fmla="*/ 63 w 76"/>
                  <a:gd name="T77" fmla="*/ 9 h 73"/>
                  <a:gd name="T78" fmla="*/ 63 w 76"/>
                  <a:gd name="T79" fmla="*/ 12 h 73"/>
                  <a:gd name="T80" fmla="*/ 63 w 76"/>
                  <a:gd name="T81" fmla="*/ 41 h 73"/>
                  <a:gd name="T82" fmla="*/ 63 w 76"/>
                  <a:gd name="T83" fmla="*/ 51 h 73"/>
                  <a:gd name="T84" fmla="*/ 63 w 76"/>
                  <a:gd name="T85" fmla="*/ 58 h 73"/>
                  <a:gd name="T86" fmla="*/ 61 w 76"/>
                  <a:gd name="T87" fmla="*/ 63 h 73"/>
                  <a:gd name="T88" fmla="*/ 54 w 76"/>
                  <a:gd name="T89" fmla="*/ 71 h 73"/>
                  <a:gd name="T90" fmla="*/ 46 w 76"/>
                  <a:gd name="T91" fmla="*/ 73 h 73"/>
                  <a:gd name="T92" fmla="*/ 36 w 76"/>
                  <a:gd name="T93" fmla="*/ 73 h 73"/>
                  <a:gd name="T94" fmla="*/ 29 w 76"/>
                  <a:gd name="T95" fmla="*/ 73 h 73"/>
                  <a:gd name="T96" fmla="*/ 24 w 76"/>
                  <a:gd name="T97" fmla="*/ 71 h 73"/>
                  <a:gd name="T98" fmla="*/ 17 w 76"/>
                  <a:gd name="T99" fmla="*/ 68 h 73"/>
                  <a:gd name="T100" fmla="*/ 14 w 76"/>
                  <a:gd name="T101" fmla="*/ 63 h 73"/>
                  <a:gd name="T102" fmla="*/ 12 w 76"/>
                  <a:gd name="T103" fmla="*/ 56 h 73"/>
                  <a:gd name="T104" fmla="*/ 12 w 76"/>
                  <a:gd name="T105" fmla="*/ 49 h 73"/>
                  <a:gd name="T106" fmla="*/ 12 w 76"/>
                  <a:gd name="T107" fmla="*/ 12 h 73"/>
                  <a:gd name="T108" fmla="*/ 9 w 76"/>
                  <a:gd name="T109" fmla="*/ 7 h 73"/>
                  <a:gd name="T110" fmla="*/ 9 w 76"/>
                  <a:gd name="T111" fmla="*/ 5 h 73"/>
                  <a:gd name="T112" fmla="*/ 9 w 76"/>
                  <a:gd name="T113" fmla="*/ 5 h 73"/>
                  <a:gd name="T114" fmla="*/ 7 w 76"/>
                  <a:gd name="T115" fmla="*/ 5 h 73"/>
                  <a:gd name="T116" fmla="*/ 5 w 76"/>
                  <a:gd name="T117" fmla="*/ 2 h 73"/>
                  <a:gd name="T118" fmla="*/ 0 w 76"/>
                  <a:gd name="T119" fmla="*/ 2 h 73"/>
                  <a:gd name="T120" fmla="*/ 0 w 76"/>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73"/>
                  <a:gd name="T185" fmla="*/ 76 w 76"/>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73">
                    <a:moveTo>
                      <a:pt x="0" y="0"/>
                    </a:moveTo>
                    <a:lnTo>
                      <a:pt x="39" y="0"/>
                    </a:lnTo>
                    <a:lnTo>
                      <a:pt x="39" y="2"/>
                    </a:lnTo>
                    <a:lnTo>
                      <a:pt x="36" y="2"/>
                    </a:lnTo>
                    <a:lnTo>
                      <a:pt x="34" y="2"/>
                    </a:lnTo>
                    <a:lnTo>
                      <a:pt x="31" y="5"/>
                    </a:lnTo>
                    <a:lnTo>
                      <a:pt x="29" y="5"/>
                    </a:lnTo>
                    <a:lnTo>
                      <a:pt x="29" y="7"/>
                    </a:lnTo>
                    <a:lnTo>
                      <a:pt x="27" y="12"/>
                    </a:lnTo>
                    <a:lnTo>
                      <a:pt x="27" y="49"/>
                    </a:lnTo>
                    <a:lnTo>
                      <a:pt x="29" y="58"/>
                    </a:lnTo>
                    <a:lnTo>
                      <a:pt x="29" y="63"/>
                    </a:lnTo>
                    <a:lnTo>
                      <a:pt x="31" y="66"/>
                    </a:lnTo>
                    <a:lnTo>
                      <a:pt x="34" y="68"/>
                    </a:lnTo>
                    <a:lnTo>
                      <a:pt x="36" y="68"/>
                    </a:lnTo>
                    <a:lnTo>
                      <a:pt x="41" y="71"/>
                    </a:lnTo>
                    <a:lnTo>
                      <a:pt x="46" y="68"/>
                    </a:lnTo>
                    <a:lnTo>
                      <a:pt x="51" y="68"/>
                    </a:lnTo>
                    <a:lnTo>
                      <a:pt x="56" y="63"/>
                    </a:lnTo>
                    <a:lnTo>
                      <a:pt x="58" y="58"/>
                    </a:lnTo>
                    <a:lnTo>
                      <a:pt x="58" y="54"/>
                    </a:lnTo>
                    <a:lnTo>
                      <a:pt x="61" y="44"/>
                    </a:lnTo>
                    <a:lnTo>
                      <a:pt x="61" y="12"/>
                    </a:lnTo>
                    <a:lnTo>
                      <a:pt x="58" y="9"/>
                    </a:lnTo>
                    <a:lnTo>
                      <a:pt x="58" y="7"/>
                    </a:lnTo>
                    <a:lnTo>
                      <a:pt x="58" y="5"/>
                    </a:lnTo>
                    <a:lnTo>
                      <a:pt x="56" y="5"/>
                    </a:lnTo>
                    <a:lnTo>
                      <a:pt x="54" y="2"/>
                    </a:lnTo>
                    <a:lnTo>
                      <a:pt x="49" y="2"/>
                    </a:lnTo>
                    <a:lnTo>
                      <a:pt x="49" y="0"/>
                    </a:lnTo>
                    <a:lnTo>
                      <a:pt x="76" y="0"/>
                    </a:lnTo>
                    <a:lnTo>
                      <a:pt x="76" y="2"/>
                    </a:lnTo>
                    <a:lnTo>
                      <a:pt x="73" y="2"/>
                    </a:lnTo>
                    <a:lnTo>
                      <a:pt x="71" y="2"/>
                    </a:lnTo>
                    <a:lnTo>
                      <a:pt x="68" y="5"/>
                    </a:lnTo>
                    <a:lnTo>
                      <a:pt x="66" y="5"/>
                    </a:lnTo>
                    <a:lnTo>
                      <a:pt x="66" y="7"/>
                    </a:lnTo>
                    <a:lnTo>
                      <a:pt x="63" y="9"/>
                    </a:lnTo>
                    <a:lnTo>
                      <a:pt x="63" y="12"/>
                    </a:lnTo>
                    <a:lnTo>
                      <a:pt x="63" y="41"/>
                    </a:lnTo>
                    <a:lnTo>
                      <a:pt x="63" y="51"/>
                    </a:lnTo>
                    <a:lnTo>
                      <a:pt x="63" y="58"/>
                    </a:lnTo>
                    <a:lnTo>
                      <a:pt x="61" y="63"/>
                    </a:lnTo>
                    <a:lnTo>
                      <a:pt x="54" y="71"/>
                    </a:lnTo>
                    <a:lnTo>
                      <a:pt x="46" y="73"/>
                    </a:lnTo>
                    <a:lnTo>
                      <a:pt x="36" y="73"/>
                    </a:lnTo>
                    <a:lnTo>
                      <a:pt x="29" y="73"/>
                    </a:lnTo>
                    <a:lnTo>
                      <a:pt x="24" y="71"/>
                    </a:lnTo>
                    <a:lnTo>
                      <a:pt x="17" y="68"/>
                    </a:lnTo>
                    <a:lnTo>
                      <a:pt x="14" y="63"/>
                    </a:lnTo>
                    <a:lnTo>
                      <a:pt x="12" y="56"/>
                    </a:lnTo>
                    <a:lnTo>
                      <a:pt x="12" y="49"/>
                    </a:lnTo>
                    <a:lnTo>
                      <a:pt x="12" y="12"/>
                    </a:lnTo>
                    <a:lnTo>
                      <a:pt x="9" y="7"/>
                    </a:lnTo>
                    <a:lnTo>
                      <a:pt x="9" y="5"/>
                    </a:lnTo>
                    <a:lnTo>
                      <a:pt x="7" y="5"/>
                    </a:lnTo>
                    <a:lnTo>
                      <a:pt x="5" y="2"/>
                    </a:lnTo>
                    <a:lnTo>
                      <a:pt x="0" y="2"/>
                    </a:lnTo>
                    <a:lnTo>
                      <a:pt x="0" y="0"/>
                    </a:lnTo>
                    <a:close/>
                  </a:path>
                </a:pathLst>
              </a:custGeom>
              <a:solidFill>
                <a:srgbClr val="000000"/>
              </a:solidFill>
              <a:ln w="0">
                <a:solidFill>
                  <a:srgbClr val="000000"/>
                </a:solidFill>
                <a:round/>
                <a:headEnd/>
                <a:tailEnd/>
              </a:ln>
            </p:spPr>
            <p:txBody>
              <a:bodyPr/>
              <a:lstStyle/>
              <a:p>
                <a:endParaRPr lang="en-CA"/>
              </a:p>
            </p:txBody>
          </p:sp>
          <p:sp>
            <p:nvSpPr>
              <p:cNvPr id="5170" name="Freeform 168"/>
              <p:cNvSpPr>
                <a:spLocks noEditPoints="1"/>
              </p:cNvSpPr>
              <p:nvPr/>
            </p:nvSpPr>
            <p:spPr bwMode="auto">
              <a:xfrm>
                <a:off x="417" y="2416"/>
                <a:ext cx="78" cy="73"/>
              </a:xfrm>
              <a:custGeom>
                <a:avLst/>
                <a:gdLst>
                  <a:gd name="T0" fmla="*/ 27 w 78"/>
                  <a:gd name="T1" fmla="*/ 41 h 73"/>
                  <a:gd name="T2" fmla="*/ 27 w 78"/>
                  <a:gd name="T3" fmla="*/ 61 h 73"/>
                  <a:gd name="T4" fmla="*/ 27 w 78"/>
                  <a:gd name="T5" fmla="*/ 66 h 73"/>
                  <a:gd name="T6" fmla="*/ 27 w 78"/>
                  <a:gd name="T7" fmla="*/ 68 h 73"/>
                  <a:gd name="T8" fmla="*/ 29 w 78"/>
                  <a:gd name="T9" fmla="*/ 68 h 73"/>
                  <a:gd name="T10" fmla="*/ 29 w 78"/>
                  <a:gd name="T11" fmla="*/ 71 h 73"/>
                  <a:gd name="T12" fmla="*/ 34 w 78"/>
                  <a:gd name="T13" fmla="*/ 71 h 73"/>
                  <a:gd name="T14" fmla="*/ 37 w 78"/>
                  <a:gd name="T15" fmla="*/ 71 h 73"/>
                  <a:gd name="T16" fmla="*/ 37 w 78"/>
                  <a:gd name="T17" fmla="*/ 73 h 73"/>
                  <a:gd name="T18" fmla="*/ 0 w 78"/>
                  <a:gd name="T19" fmla="*/ 73 h 73"/>
                  <a:gd name="T20" fmla="*/ 0 w 78"/>
                  <a:gd name="T21" fmla="*/ 71 h 73"/>
                  <a:gd name="T22" fmla="*/ 5 w 78"/>
                  <a:gd name="T23" fmla="*/ 71 h 73"/>
                  <a:gd name="T24" fmla="*/ 7 w 78"/>
                  <a:gd name="T25" fmla="*/ 71 h 73"/>
                  <a:gd name="T26" fmla="*/ 10 w 78"/>
                  <a:gd name="T27" fmla="*/ 68 h 73"/>
                  <a:gd name="T28" fmla="*/ 10 w 78"/>
                  <a:gd name="T29" fmla="*/ 68 h 73"/>
                  <a:gd name="T30" fmla="*/ 12 w 78"/>
                  <a:gd name="T31" fmla="*/ 66 h 73"/>
                  <a:gd name="T32" fmla="*/ 12 w 78"/>
                  <a:gd name="T33" fmla="*/ 61 h 73"/>
                  <a:gd name="T34" fmla="*/ 12 w 78"/>
                  <a:gd name="T35" fmla="*/ 12 h 73"/>
                  <a:gd name="T36" fmla="*/ 12 w 78"/>
                  <a:gd name="T37" fmla="*/ 9 h 73"/>
                  <a:gd name="T38" fmla="*/ 10 w 78"/>
                  <a:gd name="T39" fmla="*/ 5 h 73"/>
                  <a:gd name="T40" fmla="*/ 10 w 78"/>
                  <a:gd name="T41" fmla="*/ 5 h 73"/>
                  <a:gd name="T42" fmla="*/ 7 w 78"/>
                  <a:gd name="T43" fmla="*/ 5 h 73"/>
                  <a:gd name="T44" fmla="*/ 5 w 78"/>
                  <a:gd name="T45" fmla="*/ 2 h 73"/>
                  <a:gd name="T46" fmla="*/ 0 w 78"/>
                  <a:gd name="T47" fmla="*/ 2 h 73"/>
                  <a:gd name="T48" fmla="*/ 0 w 78"/>
                  <a:gd name="T49" fmla="*/ 0 h 73"/>
                  <a:gd name="T50" fmla="*/ 34 w 78"/>
                  <a:gd name="T51" fmla="*/ 0 h 73"/>
                  <a:gd name="T52" fmla="*/ 47 w 78"/>
                  <a:gd name="T53" fmla="*/ 0 h 73"/>
                  <a:gd name="T54" fmla="*/ 54 w 78"/>
                  <a:gd name="T55" fmla="*/ 2 h 73"/>
                  <a:gd name="T56" fmla="*/ 59 w 78"/>
                  <a:gd name="T57" fmla="*/ 5 h 73"/>
                  <a:gd name="T58" fmla="*/ 64 w 78"/>
                  <a:gd name="T59" fmla="*/ 9 h 73"/>
                  <a:gd name="T60" fmla="*/ 66 w 78"/>
                  <a:gd name="T61" fmla="*/ 14 h 73"/>
                  <a:gd name="T62" fmla="*/ 69 w 78"/>
                  <a:gd name="T63" fmla="*/ 22 h 73"/>
                  <a:gd name="T64" fmla="*/ 66 w 78"/>
                  <a:gd name="T65" fmla="*/ 29 h 73"/>
                  <a:gd name="T66" fmla="*/ 61 w 78"/>
                  <a:gd name="T67" fmla="*/ 34 h 73"/>
                  <a:gd name="T68" fmla="*/ 59 w 78"/>
                  <a:gd name="T69" fmla="*/ 36 h 73"/>
                  <a:gd name="T70" fmla="*/ 52 w 78"/>
                  <a:gd name="T71" fmla="*/ 39 h 73"/>
                  <a:gd name="T72" fmla="*/ 69 w 78"/>
                  <a:gd name="T73" fmla="*/ 63 h 73"/>
                  <a:gd name="T74" fmla="*/ 71 w 78"/>
                  <a:gd name="T75" fmla="*/ 68 h 73"/>
                  <a:gd name="T76" fmla="*/ 74 w 78"/>
                  <a:gd name="T77" fmla="*/ 68 h 73"/>
                  <a:gd name="T78" fmla="*/ 76 w 78"/>
                  <a:gd name="T79" fmla="*/ 71 h 73"/>
                  <a:gd name="T80" fmla="*/ 78 w 78"/>
                  <a:gd name="T81" fmla="*/ 71 h 73"/>
                  <a:gd name="T82" fmla="*/ 78 w 78"/>
                  <a:gd name="T83" fmla="*/ 73 h 73"/>
                  <a:gd name="T84" fmla="*/ 56 w 78"/>
                  <a:gd name="T85" fmla="*/ 73 h 73"/>
                  <a:gd name="T86" fmla="*/ 32 w 78"/>
                  <a:gd name="T87" fmla="*/ 41 h 73"/>
                  <a:gd name="T88" fmla="*/ 27 w 78"/>
                  <a:gd name="T89" fmla="*/ 41 h 73"/>
                  <a:gd name="T90" fmla="*/ 27 w 78"/>
                  <a:gd name="T91" fmla="*/ 5 h 73"/>
                  <a:gd name="T92" fmla="*/ 27 w 78"/>
                  <a:gd name="T93" fmla="*/ 36 h 73"/>
                  <a:gd name="T94" fmla="*/ 29 w 78"/>
                  <a:gd name="T95" fmla="*/ 36 h 73"/>
                  <a:gd name="T96" fmla="*/ 37 w 78"/>
                  <a:gd name="T97" fmla="*/ 36 h 73"/>
                  <a:gd name="T98" fmla="*/ 42 w 78"/>
                  <a:gd name="T99" fmla="*/ 36 h 73"/>
                  <a:gd name="T100" fmla="*/ 47 w 78"/>
                  <a:gd name="T101" fmla="*/ 34 h 73"/>
                  <a:gd name="T102" fmla="*/ 49 w 78"/>
                  <a:gd name="T103" fmla="*/ 29 h 73"/>
                  <a:gd name="T104" fmla="*/ 52 w 78"/>
                  <a:gd name="T105" fmla="*/ 27 h 73"/>
                  <a:gd name="T106" fmla="*/ 52 w 78"/>
                  <a:gd name="T107" fmla="*/ 22 h 73"/>
                  <a:gd name="T108" fmla="*/ 49 w 78"/>
                  <a:gd name="T109" fmla="*/ 12 h 73"/>
                  <a:gd name="T110" fmla="*/ 47 w 78"/>
                  <a:gd name="T111" fmla="*/ 7 h 73"/>
                  <a:gd name="T112" fmla="*/ 42 w 78"/>
                  <a:gd name="T113" fmla="*/ 5 h 73"/>
                  <a:gd name="T114" fmla="*/ 34 w 78"/>
                  <a:gd name="T115" fmla="*/ 5 h 73"/>
                  <a:gd name="T116" fmla="*/ 27 w 78"/>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73"/>
                  <a:gd name="T179" fmla="*/ 78 w 78"/>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73">
                    <a:moveTo>
                      <a:pt x="27" y="41"/>
                    </a:moveTo>
                    <a:lnTo>
                      <a:pt x="27" y="61"/>
                    </a:lnTo>
                    <a:lnTo>
                      <a:pt x="27" y="66"/>
                    </a:lnTo>
                    <a:lnTo>
                      <a:pt x="27" y="68"/>
                    </a:lnTo>
                    <a:lnTo>
                      <a:pt x="29" y="68"/>
                    </a:lnTo>
                    <a:lnTo>
                      <a:pt x="29" y="71"/>
                    </a:lnTo>
                    <a:lnTo>
                      <a:pt x="34" y="71"/>
                    </a:lnTo>
                    <a:lnTo>
                      <a:pt x="37" y="71"/>
                    </a:lnTo>
                    <a:lnTo>
                      <a:pt x="37" y="73"/>
                    </a:lnTo>
                    <a:lnTo>
                      <a:pt x="0" y="73"/>
                    </a:lnTo>
                    <a:lnTo>
                      <a:pt x="0" y="71"/>
                    </a:lnTo>
                    <a:lnTo>
                      <a:pt x="5" y="71"/>
                    </a:lnTo>
                    <a:lnTo>
                      <a:pt x="7" y="71"/>
                    </a:lnTo>
                    <a:lnTo>
                      <a:pt x="10" y="68"/>
                    </a:lnTo>
                    <a:lnTo>
                      <a:pt x="12" y="66"/>
                    </a:lnTo>
                    <a:lnTo>
                      <a:pt x="12" y="61"/>
                    </a:lnTo>
                    <a:lnTo>
                      <a:pt x="12" y="12"/>
                    </a:lnTo>
                    <a:lnTo>
                      <a:pt x="12" y="9"/>
                    </a:lnTo>
                    <a:lnTo>
                      <a:pt x="10" y="5"/>
                    </a:lnTo>
                    <a:lnTo>
                      <a:pt x="7" y="5"/>
                    </a:lnTo>
                    <a:lnTo>
                      <a:pt x="5" y="2"/>
                    </a:lnTo>
                    <a:lnTo>
                      <a:pt x="0" y="2"/>
                    </a:lnTo>
                    <a:lnTo>
                      <a:pt x="0" y="0"/>
                    </a:lnTo>
                    <a:lnTo>
                      <a:pt x="34" y="0"/>
                    </a:lnTo>
                    <a:lnTo>
                      <a:pt x="47" y="0"/>
                    </a:lnTo>
                    <a:lnTo>
                      <a:pt x="54" y="2"/>
                    </a:lnTo>
                    <a:lnTo>
                      <a:pt x="59" y="5"/>
                    </a:lnTo>
                    <a:lnTo>
                      <a:pt x="64" y="9"/>
                    </a:lnTo>
                    <a:lnTo>
                      <a:pt x="66" y="14"/>
                    </a:lnTo>
                    <a:lnTo>
                      <a:pt x="69" y="22"/>
                    </a:lnTo>
                    <a:lnTo>
                      <a:pt x="66" y="29"/>
                    </a:lnTo>
                    <a:lnTo>
                      <a:pt x="61" y="34"/>
                    </a:lnTo>
                    <a:lnTo>
                      <a:pt x="59" y="36"/>
                    </a:lnTo>
                    <a:lnTo>
                      <a:pt x="52" y="39"/>
                    </a:lnTo>
                    <a:lnTo>
                      <a:pt x="69" y="63"/>
                    </a:lnTo>
                    <a:lnTo>
                      <a:pt x="71" y="68"/>
                    </a:lnTo>
                    <a:lnTo>
                      <a:pt x="74" y="68"/>
                    </a:lnTo>
                    <a:lnTo>
                      <a:pt x="76" y="71"/>
                    </a:lnTo>
                    <a:lnTo>
                      <a:pt x="78" y="71"/>
                    </a:lnTo>
                    <a:lnTo>
                      <a:pt x="78" y="73"/>
                    </a:lnTo>
                    <a:lnTo>
                      <a:pt x="56" y="73"/>
                    </a:lnTo>
                    <a:lnTo>
                      <a:pt x="32" y="41"/>
                    </a:lnTo>
                    <a:lnTo>
                      <a:pt x="27" y="41"/>
                    </a:lnTo>
                    <a:close/>
                    <a:moveTo>
                      <a:pt x="27" y="5"/>
                    </a:moveTo>
                    <a:lnTo>
                      <a:pt x="27" y="36"/>
                    </a:lnTo>
                    <a:lnTo>
                      <a:pt x="29" y="36"/>
                    </a:lnTo>
                    <a:lnTo>
                      <a:pt x="37" y="36"/>
                    </a:lnTo>
                    <a:lnTo>
                      <a:pt x="42" y="36"/>
                    </a:lnTo>
                    <a:lnTo>
                      <a:pt x="47" y="34"/>
                    </a:lnTo>
                    <a:lnTo>
                      <a:pt x="49" y="29"/>
                    </a:lnTo>
                    <a:lnTo>
                      <a:pt x="52" y="27"/>
                    </a:lnTo>
                    <a:lnTo>
                      <a:pt x="52" y="22"/>
                    </a:lnTo>
                    <a:lnTo>
                      <a:pt x="49" y="12"/>
                    </a:lnTo>
                    <a:lnTo>
                      <a:pt x="47" y="7"/>
                    </a:lnTo>
                    <a:lnTo>
                      <a:pt x="42" y="5"/>
                    </a:lnTo>
                    <a:lnTo>
                      <a:pt x="34" y="5"/>
                    </a:lnTo>
                    <a:lnTo>
                      <a:pt x="27" y="5"/>
                    </a:lnTo>
                    <a:close/>
                  </a:path>
                </a:pathLst>
              </a:custGeom>
              <a:solidFill>
                <a:srgbClr val="000000"/>
              </a:solidFill>
              <a:ln w="0">
                <a:solidFill>
                  <a:srgbClr val="000000"/>
                </a:solidFill>
                <a:round/>
                <a:headEnd/>
                <a:tailEnd/>
              </a:ln>
            </p:spPr>
            <p:txBody>
              <a:bodyPr/>
              <a:lstStyle/>
              <a:p>
                <a:endParaRPr lang="en-CA"/>
              </a:p>
            </p:txBody>
          </p:sp>
          <p:sp>
            <p:nvSpPr>
              <p:cNvPr id="5171" name="Freeform 169"/>
              <p:cNvSpPr>
                <a:spLocks/>
              </p:cNvSpPr>
              <p:nvPr/>
            </p:nvSpPr>
            <p:spPr bwMode="auto">
              <a:xfrm>
                <a:off x="498" y="2416"/>
                <a:ext cx="69" cy="73"/>
              </a:xfrm>
              <a:custGeom>
                <a:avLst/>
                <a:gdLst>
                  <a:gd name="T0" fmla="*/ 69 w 69"/>
                  <a:gd name="T1" fmla="*/ 0 h 73"/>
                  <a:gd name="T2" fmla="*/ 69 w 69"/>
                  <a:gd name="T3" fmla="*/ 24 h 73"/>
                  <a:gd name="T4" fmla="*/ 66 w 69"/>
                  <a:gd name="T5" fmla="*/ 24 h 73"/>
                  <a:gd name="T6" fmla="*/ 64 w 69"/>
                  <a:gd name="T7" fmla="*/ 14 h 73"/>
                  <a:gd name="T8" fmla="*/ 59 w 69"/>
                  <a:gd name="T9" fmla="*/ 9 h 73"/>
                  <a:gd name="T10" fmla="*/ 51 w 69"/>
                  <a:gd name="T11" fmla="*/ 5 h 73"/>
                  <a:gd name="T12" fmla="*/ 44 w 69"/>
                  <a:gd name="T13" fmla="*/ 5 h 73"/>
                  <a:gd name="T14" fmla="*/ 37 w 69"/>
                  <a:gd name="T15" fmla="*/ 5 h 73"/>
                  <a:gd name="T16" fmla="*/ 32 w 69"/>
                  <a:gd name="T17" fmla="*/ 7 h 73"/>
                  <a:gd name="T18" fmla="*/ 27 w 69"/>
                  <a:gd name="T19" fmla="*/ 12 h 73"/>
                  <a:gd name="T20" fmla="*/ 24 w 69"/>
                  <a:gd name="T21" fmla="*/ 17 h 73"/>
                  <a:gd name="T22" fmla="*/ 22 w 69"/>
                  <a:gd name="T23" fmla="*/ 27 h 73"/>
                  <a:gd name="T24" fmla="*/ 20 w 69"/>
                  <a:gd name="T25" fmla="*/ 36 h 73"/>
                  <a:gd name="T26" fmla="*/ 22 w 69"/>
                  <a:gd name="T27" fmla="*/ 46 h 73"/>
                  <a:gd name="T28" fmla="*/ 22 w 69"/>
                  <a:gd name="T29" fmla="*/ 54 h 73"/>
                  <a:gd name="T30" fmla="*/ 27 w 69"/>
                  <a:gd name="T31" fmla="*/ 61 h 73"/>
                  <a:gd name="T32" fmla="*/ 29 w 69"/>
                  <a:gd name="T33" fmla="*/ 66 h 73"/>
                  <a:gd name="T34" fmla="*/ 37 w 69"/>
                  <a:gd name="T35" fmla="*/ 68 h 73"/>
                  <a:gd name="T36" fmla="*/ 44 w 69"/>
                  <a:gd name="T37" fmla="*/ 71 h 73"/>
                  <a:gd name="T38" fmla="*/ 51 w 69"/>
                  <a:gd name="T39" fmla="*/ 68 h 73"/>
                  <a:gd name="T40" fmla="*/ 56 w 69"/>
                  <a:gd name="T41" fmla="*/ 66 h 73"/>
                  <a:gd name="T42" fmla="*/ 61 w 69"/>
                  <a:gd name="T43" fmla="*/ 63 h 73"/>
                  <a:gd name="T44" fmla="*/ 69 w 69"/>
                  <a:gd name="T45" fmla="*/ 56 h 73"/>
                  <a:gd name="T46" fmla="*/ 69 w 69"/>
                  <a:gd name="T47" fmla="*/ 63 h 73"/>
                  <a:gd name="T48" fmla="*/ 61 w 69"/>
                  <a:gd name="T49" fmla="*/ 68 h 73"/>
                  <a:gd name="T50" fmla="*/ 56 w 69"/>
                  <a:gd name="T51" fmla="*/ 71 h 73"/>
                  <a:gd name="T52" fmla="*/ 49 w 69"/>
                  <a:gd name="T53" fmla="*/ 73 h 73"/>
                  <a:gd name="T54" fmla="*/ 39 w 69"/>
                  <a:gd name="T55" fmla="*/ 73 h 73"/>
                  <a:gd name="T56" fmla="*/ 29 w 69"/>
                  <a:gd name="T57" fmla="*/ 73 h 73"/>
                  <a:gd name="T58" fmla="*/ 20 w 69"/>
                  <a:gd name="T59" fmla="*/ 71 h 73"/>
                  <a:gd name="T60" fmla="*/ 12 w 69"/>
                  <a:gd name="T61" fmla="*/ 63 h 73"/>
                  <a:gd name="T62" fmla="*/ 5 w 69"/>
                  <a:gd name="T63" fmla="*/ 56 h 73"/>
                  <a:gd name="T64" fmla="*/ 2 w 69"/>
                  <a:gd name="T65" fmla="*/ 49 h 73"/>
                  <a:gd name="T66" fmla="*/ 0 w 69"/>
                  <a:gd name="T67" fmla="*/ 39 h 73"/>
                  <a:gd name="T68" fmla="*/ 2 w 69"/>
                  <a:gd name="T69" fmla="*/ 29 h 73"/>
                  <a:gd name="T70" fmla="*/ 7 w 69"/>
                  <a:gd name="T71" fmla="*/ 19 h 73"/>
                  <a:gd name="T72" fmla="*/ 12 w 69"/>
                  <a:gd name="T73" fmla="*/ 9 h 73"/>
                  <a:gd name="T74" fmla="*/ 22 w 69"/>
                  <a:gd name="T75" fmla="*/ 5 h 73"/>
                  <a:gd name="T76" fmla="*/ 29 w 69"/>
                  <a:gd name="T77" fmla="*/ 0 h 73"/>
                  <a:gd name="T78" fmla="*/ 39 w 69"/>
                  <a:gd name="T79" fmla="*/ 0 h 73"/>
                  <a:gd name="T80" fmla="*/ 49 w 69"/>
                  <a:gd name="T81" fmla="*/ 0 h 73"/>
                  <a:gd name="T82" fmla="*/ 56 w 69"/>
                  <a:gd name="T83" fmla="*/ 2 h 73"/>
                  <a:gd name="T84" fmla="*/ 61 w 69"/>
                  <a:gd name="T85" fmla="*/ 2 h 73"/>
                  <a:gd name="T86" fmla="*/ 64 w 69"/>
                  <a:gd name="T87" fmla="*/ 5 h 73"/>
                  <a:gd name="T88" fmla="*/ 64 w 69"/>
                  <a:gd name="T89" fmla="*/ 5 h 73"/>
                  <a:gd name="T90" fmla="*/ 66 w 69"/>
                  <a:gd name="T91" fmla="*/ 2 h 73"/>
                  <a:gd name="T92" fmla="*/ 66 w 69"/>
                  <a:gd name="T93" fmla="*/ 2 h 73"/>
                  <a:gd name="T94" fmla="*/ 66 w 69"/>
                  <a:gd name="T95" fmla="*/ 0 h 73"/>
                  <a:gd name="T96" fmla="*/ 69 w 69"/>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73"/>
                  <a:gd name="T149" fmla="*/ 69 w 69"/>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73">
                    <a:moveTo>
                      <a:pt x="69" y="0"/>
                    </a:moveTo>
                    <a:lnTo>
                      <a:pt x="69" y="24"/>
                    </a:lnTo>
                    <a:lnTo>
                      <a:pt x="66" y="24"/>
                    </a:lnTo>
                    <a:lnTo>
                      <a:pt x="64" y="14"/>
                    </a:lnTo>
                    <a:lnTo>
                      <a:pt x="59" y="9"/>
                    </a:lnTo>
                    <a:lnTo>
                      <a:pt x="51" y="5"/>
                    </a:lnTo>
                    <a:lnTo>
                      <a:pt x="44" y="5"/>
                    </a:lnTo>
                    <a:lnTo>
                      <a:pt x="37" y="5"/>
                    </a:lnTo>
                    <a:lnTo>
                      <a:pt x="32" y="7"/>
                    </a:lnTo>
                    <a:lnTo>
                      <a:pt x="27" y="12"/>
                    </a:lnTo>
                    <a:lnTo>
                      <a:pt x="24" y="17"/>
                    </a:lnTo>
                    <a:lnTo>
                      <a:pt x="22" y="27"/>
                    </a:lnTo>
                    <a:lnTo>
                      <a:pt x="20" y="36"/>
                    </a:lnTo>
                    <a:lnTo>
                      <a:pt x="22" y="46"/>
                    </a:lnTo>
                    <a:lnTo>
                      <a:pt x="22" y="54"/>
                    </a:lnTo>
                    <a:lnTo>
                      <a:pt x="27" y="61"/>
                    </a:lnTo>
                    <a:lnTo>
                      <a:pt x="29" y="66"/>
                    </a:lnTo>
                    <a:lnTo>
                      <a:pt x="37" y="68"/>
                    </a:lnTo>
                    <a:lnTo>
                      <a:pt x="44" y="71"/>
                    </a:lnTo>
                    <a:lnTo>
                      <a:pt x="51" y="68"/>
                    </a:lnTo>
                    <a:lnTo>
                      <a:pt x="56" y="66"/>
                    </a:lnTo>
                    <a:lnTo>
                      <a:pt x="61" y="63"/>
                    </a:lnTo>
                    <a:lnTo>
                      <a:pt x="69" y="56"/>
                    </a:lnTo>
                    <a:lnTo>
                      <a:pt x="69" y="63"/>
                    </a:lnTo>
                    <a:lnTo>
                      <a:pt x="61" y="68"/>
                    </a:lnTo>
                    <a:lnTo>
                      <a:pt x="56" y="71"/>
                    </a:lnTo>
                    <a:lnTo>
                      <a:pt x="49" y="73"/>
                    </a:lnTo>
                    <a:lnTo>
                      <a:pt x="39" y="73"/>
                    </a:lnTo>
                    <a:lnTo>
                      <a:pt x="29" y="73"/>
                    </a:lnTo>
                    <a:lnTo>
                      <a:pt x="20" y="71"/>
                    </a:lnTo>
                    <a:lnTo>
                      <a:pt x="12" y="63"/>
                    </a:lnTo>
                    <a:lnTo>
                      <a:pt x="5" y="56"/>
                    </a:lnTo>
                    <a:lnTo>
                      <a:pt x="2" y="49"/>
                    </a:lnTo>
                    <a:lnTo>
                      <a:pt x="0" y="39"/>
                    </a:lnTo>
                    <a:lnTo>
                      <a:pt x="2" y="29"/>
                    </a:lnTo>
                    <a:lnTo>
                      <a:pt x="7" y="19"/>
                    </a:lnTo>
                    <a:lnTo>
                      <a:pt x="12" y="9"/>
                    </a:lnTo>
                    <a:lnTo>
                      <a:pt x="22" y="5"/>
                    </a:lnTo>
                    <a:lnTo>
                      <a:pt x="29" y="0"/>
                    </a:lnTo>
                    <a:lnTo>
                      <a:pt x="39" y="0"/>
                    </a:lnTo>
                    <a:lnTo>
                      <a:pt x="49" y="0"/>
                    </a:lnTo>
                    <a:lnTo>
                      <a:pt x="56" y="2"/>
                    </a:lnTo>
                    <a:lnTo>
                      <a:pt x="61" y="2"/>
                    </a:lnTo>
                    <a:lnTo>
                      <a:pt x="64" y="5"/>
                    </a:lnTo>
                    <a:lnTo>
                      <a:pt x="66" y="2"/>
                    </a:lnTo>
                    <a:lnTo>
                      <a:pt x="66" y="0"/>
                    </a:lnTo>
                    <a:lnTo>
                      <a:pt x="69" y="0"/>
                    </a:lnTo>
                    <a:close/>
                  </a:path>
                </a:pathLst>
              </a:custGeom>
              <a:solidFill>
                <a:srgbClr val="000000"/>
              </a:solidFill>
              <a:ln w="0">
                <a:solidFill>
                  <a:srgbClr val="000000"/>
                </a:solidFill>
                <a:round/>
                <a:headEnd/>
                <a:tailEnd/>
              </a:ln>
            </p:spPr>
            <p:txBody>
              <a:bodyPr/>
              <a:lstStyle/>
              <a:p>
                <a:endParaRPr lang="en-CA"/>
              </a:p>
            </p:txBody>
          </p:sp>
          <p:sp>
            <p:nvSpPr>
              <p:cNvPr id="5172" name="Freeform 170"/>
              <p:cNvSpPr>
                <a:spLocks/>
              </p:cNvSpPr>
              <p:nvPr/>
            </p:nvSpPr>
            <p:spPr bwMode="auto">
              <a:xfrm>
                <a:off x="576" y="2416"/>
                <a:ext cx="67" cy="73"/>
              </a:xfrm>
              <a:custGeom>
                <a:avLst/>
                <a:gdLst>
                  <a:gd name="T0" fmla="*/ 27 w 67"/>
                  <a:gd name="T1" fmla="*/ 5 h 73"/>
                  <a:gd name="T2" fmla="*/ 27 w 67"/>
                  <a:gd name="T3" fmla="*/ 34 h 73"/>
                  <a:gd name="T4" fmla="*/ 27 w 67"/>
                  <a:gd name="T5" fmla="*/ 34 h 73"/>
                  <a:gd name="T6" fmla="*/ 35 w 67"/>
                  <a:gd name="T7" fmla="*/ 34 h 73"/>
                  <a:gd name="T8" fmla="*/ 37 w 67"/>
                  <a:gd name="T9" fmla="*/ 29 h 73"/>
                  <a:gd name="T10" fmla="*/ 40 w 67"/>
                  <a:gd name="T11" fmla="*/ 24 h 73"/>
                  <a:gd name="T12" fmla="*/ 42 w 67"/>
                  <a:gd name="T13" fmla="*/ 17 h 73"/>
                  <a:gd name="T14" fmla="*/ 44 w 67"/>
                  <a:gd name="T15" fmla="*/ 17 h 73"/>
                  <a:gd name="T16" fmla="*/ 44 w 67"/>
                  <a:gd name="T17" fmla="*/ 56 h 73"/>
                  <a:gd name="T18" fmla="*/ 42 w 67"/>
                  <a:gd name="T19" fmla="*/ 56 h 73"/>
                  <a:gd name="T20" fmla="*/ 40 w 67"/>
                  <a:gd name="T21" fmla="*/ 49 h 73"/>
                  <a:gd name="T22" fmla="*/ 40 w 67"/>
                  <a:gd name="T23" fmla="*/ 44 h 73"/>
                  <a:gd name="T24" fmla="*/ 37 w 67"/>
                  <a:gd name="T25" fmla="*/ 41 h 73"/>
                  <a:gd name="T26" fmla="*/ 35 w 67"/>
                  <a:gd name="T27" fmla="*/ 39 h 73"/>
                  <a:gd name="T28" fmla="*/ 30 w 67"/>
                  <a:gd name="T29" fmla="*/ 39 h 73"/>
                  <a:gd name="T30" fmla="*/ 27 w 67"/>
                  <a:gd name="T31" fmla="*/ 39 h 73"/>
                  <a:gd name="T32" fmla="*/ 27 w 67"/>
                  <a:gd name="T33" fmla="*/ 58 h 73"/>
                  <a:gd name="T34" fmla="*/ 27 w 67"/>
                  <a:gd name="T35" fmla="*/ 63 h 73"/>
                  <a:gd name="T36" fmla="*/ 27 w 67"/>
                  <a:gd name="T37" fmla="*/ 66 h 73"/>
                  <a:gd name="T38" fmla="*/ 27 w 67"/>
                  <a:gd name="T39" fmla="*/ 68 h 73"/>
                  <a:gd name="T40" fmla="*/ 30 w 67"/>
                  <a:gd name="T41" fmla="*/ 68 h 73"/>
                  <a:gd name="T42" fmla="*/ 30 w 67"/>
                  <a:gd name="T43" fmla="*/ 71 h 73"/>
                  <a:gd name="T44" fmla="*/ 35 w 67"/>
                  <a:gd name="T45" fmla="*/ 71 h 73"/>
                  <a:gd name="T46" fmla="*/ 37 w 67"/>
                  <a:gd name="T47" fmla="*/ 71 h 73"/>
                  <a:gd name="T48" fmla="*/ 47 w 67"/>
                  <a:gd name="T49" fmla="*/ 68 h 73"/>
                  <a:gd name="T50" fmla="*/ 54 w 67"/>
                  <a:gd name="T51" fmla="*/ 66 h 73"/>
                  <a:gd name="T52" fmla="*/ 59 w 67"/>
                  <a:gd name="T53" fmla="*/ 58 h 73"/>
                  <a:gd name="T54" fmla="*/ 64 w 67"/>
                  <a:gd name="T55" fmla="*/ 51 h 73"/>
                  <a:gd name="T56" fmla="*/ 67 w 67"/>
                  <a:gd name="T57" fmla="*/ 51 h 73"/>
                  <a:gd name="T58" fmla="*/ 62 w 67"/>
                  <a:gd name="T59" fmla="*/ 73 h 73"/>
                  <a:gd name="T60" fmla="*/ 0 w 67"/>
                  <a:gd name="T61" fmla="*/ 73 h 73"/>
                  <a:gd name="T62" fmla="*/ 0 w 67"/>
                  <a:gd name="T63" fmla="*/ 71 h 73"/>
                  <a:gd name="T64" fmla="*/ 3 w 67"/>
                  <a:gd name="T65" fmla="*/ 71 h 73"/>
                  <a:gd name="T66" fmla="*/ 5 w 67"/>
                  <a:gd name="T67" fmla="*/ 71 h 73"/>
                  <a:gd name="T68" fmla="*/ 8 w 67"/>
                  <a:gd name="T69" fmla="*/ 71 h 73"/>
                  <a:gd name="T70" fmla="*/ 8 w 67"/>
                  <a:gd name="T71" fmla="*/ 68 h 73"/>
                  <a:gd name="T72" fmla="*/ 8 w 67"/>
                  <a:gd name="T73" fmla="*/ 68 h 73"/>
                  <a:gd name="T74" fmla="*/ 10 w 67"/>
                  <a:gd name="T75" fmla="*/ 66 h 73"/>
                  <a:gd name="T76" fmla="*/ 10 w 67"/>
                  <a:gd name="T77" fmla="*/ 61 h 73"/>
                  <a:gd name="T78" fmla="*/ 10 w 67"/>
                  <a:gd name="T79" fmla="*/ 12 h 73"/>
                  <a:gd name="T80" fmla="*/ 10 w 67"/>
                  <a:gd name="T81" fmla="*/ 9 h 73"/>
                  <a:gd name="T82" fmla="*/ 10 w 67"/>
                  <a:gd name="T83" fmla="*/ 7 h 73"/>
                  <a:gd name="T84" fmla="*/ 8 w 67"/>
                  <a:gd name="T85" fmla="*/ 5 h 73"/>
                  <a:gd name="T86" fmla="*/ 8 w 67"/>
                  <a:gd name="T87" fmla="*/ 5 h 73"/>
                  <a:gd name="T88" fmla="*/ 5 w 67"/>
                  <a:gd name="T89" fmla="*/ 2 h 73"/>
                  <a:gd name="T90" fmla="*/ 3 w 67"/>
                  <a:gd name="T91" fmla="*/ 2 h 73"/>
                  <a:gd name="T92" fmla="*/ 0 w 67"/>
                  <a:gd name="T93" fmla="*/ 2 h 73"/>
                  <a:gd name="T94" fmla="*/ 0 w 67"/>
                  <a:gd name="T95" fmla="*/ 0 h 73"/>
                  <a:gd name="T96" fmla="*/ 59 w 67"/>
                  <a:gd name="T97" fmla="*/ 0 h 73"/>
                  <a:gd name="T98" fmla="*/ 59 w 67"/>
                  <a:gd name="T99" fmla="*/ 22 h 73"/>
                  <a:gd name="T100" fmla="*/ 57 w 67"/>
                  <a:gd name="T101" fmla="*/ 22 h 73"/>
                  <a:gd name="T102" fmla="*/ 57 w 67"/>
                  <a:gd name="T103" fmla="*/ 14 h 73"/>
                  <a:gd name="T104" fmla="*/ 54 w 67"/>
                  <a:gd name="T105" fmla="*/ 12 h 73"/>
                  <a:gd name="T106" fmla="*/ 49 w 67"/>
                  <a:gd name="T107" fmla="*/ 7 h 73"/>
                  <a:gd name="T108" fmla="*/ 44 w 67"/>
                  <a:gd name="T109" fmla="*/ 7 h 73"/>
                  <a:gd name="T110" fmla="*/ 42 w 67"/>
                  <a:gd name="T111" fmla="*/ 5 h 73"/>
                  <a:gd name="T112" fmla="*/ 35 w 67"/>
                  <a:gd name="T113" fmla="*/ 5 h 73"/>
                  <a:gd name="T114" fmla="*/ 27 w 67"/>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
                  <a:gd name="T175" fmla="*/ 0 h 73"/>
                  <a:gd name="T176" fmla="*/ 67 w 67"/>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 h="73">
                    <a:moveTo>
                      <a:pt x="27" y="5"/>
                    </a:moveTo>
                    <a:lnTo>
                      <a:pt x="27" y="34"/>
                    </a:lnTo>
                    <a:lnTo>
                      <a:pt x="35" y="34"/>
                    </a:lnTo>
                    <a:lnTo>
                      <a:pt x="37" y="29"/>
                    </a:lnTo>
                    <a:lnTo>
                      <a:pt x="40" y="24"/>
                    </a:lnTo>
                    <a:lnTo>
                      <a:pt x="42" y="17"/>
                    </a:lnTo>
                    <a:lnTo>
                      <a:pt x="44" y="17"/>
                    </a:lnTo>
                    <a:lnTo>
                      <a:pt x="44" y="56"/>
                    </a:lnTo>
                    <a:lnTo>
                      <a:pt x="42" y="56"/>
                    </a:lnTo>
                    <a:lnTo>
                      <a:pt x="40" y="49"/>
                    </a:lnTo>
                    <a:lnTo>
                      <a:pt x="40" y="44"/>
                    </a:lnTo>
                    <a:lnTo>
                      <a:pt x="37" y="41"/>
                    </a:lnTo>
                    <a:lnTo>
                      <a:pt x="35" y="39"/>
                    </a:lnTo>
                    <a:lnTo>
                      <a:pt x="30" y="39"/>
                    </a:lnTo>
                    <a:lnTo>
                      <a:pt x="27" y="39"/>
                    </a:lnTo>
                    <a:lnTo>
                      <a:pt x="27" y="58"/>
                    </a:lnTo>
                    <a:lnTo>
                      <a:pt x="27" y="63"/>
                    </a:lnTo>
                    <a:lnTo>
                      <a:pt x="27" y="66"/>
                    </a:lnTo>
                    <a:lnTo>
                      <a:pt x="27" y="68"/>
                    </a:lnTo>
                    <a:lnTo>
                      <a:pt x="30" y="68"/>
                    </a:lnTo>
                    <a:lnTo>
                      <a:pt x="30" y="71"/>
                    </a:lnTo>
                    <a:lnTo>
                      <a:pt x="35" y="71"/>
                    </a:lnTo>
                    <a:lnTo>
                      <a:pt x="37" y="71"/>
                    </a:lnTo>
                    <a:lnTo>
                      <a:pt x="47" y="68"/>
                    </a:lnTo>
                    <a:lnTo>
                      <a:pt x="54" y="66"/>
                    </a:lnTo>
                    <a:lnTo>
                      <a:pt x="59" y="58"/>
                    </a:lnTo>
                    <a:lnTo>
                      <a:pt x="64" y="51"/>
                    </a:lnTo>
                    <a:lnTo>
                      <a:pt x="67" y="51"/>
                    </a:lnTo>
                    <a:lnTo>
                      <a:pt x="62" y="73"/>
                    </a:lnTo>
                    <a:lnTo>
                      <a:pt x="0" y="73"/>
                    </a:lnTo>
                    <a:lnTo>
                      <a:pt x="0" y="71"/>
                    </a:lnTo>
                    <a:lnTo>
                      <a:pt x="3" y="71"/>
                    </a:lnTo>
                    <a:lnTo>
                      <a:pt x="5" y="71"/>
                    </a:lnTo>
                    <a:lnTo>
                      <a:pt x="8" y="71"/>
                    </a:lnTo>
                    <a:lnTo>
                      <a:pt x="8" y="68"/>
                    </a:lnTo>
                    <a:lnTo>
                      <a:pt x="10" y="66"/>
                    </a:lnTo>
                    <a:lnTo>
                      <a:pt x="10" y="61"/>
                    </a:lnTo>
                    <a:lnTo>
                      <a:pt x="10" y="12"/>
                    </a:lnTo>
                    <a:lnTo>
                      <a:pt x="10" y="9"/>
                    </a:lnTo>
                    <a:lnTo>
                      <a:pt x="10" y="7"/>
                    </a:lnTo>
                    <a:lnTo>
                      <a:pt x="8" y="5"/>
                    </a:lnTo>
                    <a:lnTo>
                      <a:pt x="5" y="2"/>
                    </a:lnTo>
                    <a:lnTo>
                      <a:pt x="3" y="2"/>
                    </a:lnTo>
                    <a:lnTo>
                      <a:pt x="0" y="2"/>
                    </a:lnTo>
                    <a:lnTo>
                      <a:pt x="0" y="0"/>
                    </a:lnTo>
                    <a:lnTo>
                      <a:pt x="59" y="0"/>
                    </a:lnTo>
                    <a:lnTo>
                      <a:pt x="59" y="22"/>
                    </a:lnTo>
                    <a:lnTo>
                      <a:pt x="57" y="22"/>
                    </a:lnTo>
                    <a:lnTo>
                      <a:pt x="57" y="14"/>
                    </a:lnTo>
                    <a:lnTo>
                      <a:pt x="54" y="12"/>
                    </a:lnTo>
                    <a:lnTo>
                      <a:pt x="49" y="7"/>
                    </a:lnTo>
                    <a:lnTo>
                      <a:pt x="44" y="7"/>
                    </a:lnTo>
                    <a:lnTo>
                      <a:pt x="42" y="5"/>
                    </a:lnTo>
                    <a:lnTo>
                      <a:pt x="35" y="5"/>
                    </a:lnTo>
                    <a:lnTo>
                      <a:pt x="27" y="5"/>
                    </a:lnTo>
                    <a:close/>
                  </a:path>
                </a:pathLst>
              </a:custGeom>
              <a:solidFill>
                <a:srgbClr val="000000"/>
              </a:solidFill>
              <a:ln w="0">
                <a:solidFill>
                  <a:srgbClr val="000000"/>
                </a:solidFill>
                <a:round/>
                <a:headEnd/>
                <a:tailEnd/>
              </a:ln>
            </p:spPr>
            <p:txBody>
              <a:bodyPr/>
              <a:lstStyle/>
              <a:p>
                <a:endParaRPr lang="en-CA"/>
              </a:p>
            </p:txBody>
          </p:sp>
          <p:sp>
            <p:nvSpPr>
              <p:cNvPr id="5173" name="Freeform 171"/>
              <p:cNvSpPr>
                <a:spLocks/>
              </p:cNvSpPr>
              <p:nvPr/>
            </p:nvSpPr>
            <p:spPr bwMode="auto">
              <a:xfrm>
                <a:off x="128" y="2114"/>
                <a:ext cx="760" cy="343"/>
              </a:xfrm>
              <a:custGeom>
                <a:avLst/>
                <a:gdLst>
                  <a:gd name="T0" fmla="*/ 0 w 760"/>
                  <a:gd name="T1" fmla="*/ 218 h 343"/>
                  <a:gd name="T2" fmla="*/ 414 w 760"/>
                  <a:gd name="T3" fmla="*/ 218 h 343"/>
                  <a:gd name="T4" fmla="*/ 414 w 760"/>
                  <a:gd name="T5" fmla="*/ 0 h 343"/>
                  <a:gd name="T6" fmla="*/ 760 w 760"/>
                  <a:gd name="T7" fmla="*/ 343 h 343"/>
                  <a:gd name="T8" fmla="*/ 0 60000 65536"/>
                  <a:gd name="T9" fmla="*/ 0 60000 65536"/>
                  <a:gd name="T10" fmla="*/ 0 60000 65536"/>
                  <a:gd name="T11" fmla="*/ 0 60000 65536"/>
                  <a:gd name="T12" fmla="*/ 0 w 760"/>
                  <a:gd name="T13" fmla="*/ 0 h 343"/>
                  <a:gd name="T14" fmla="*/ 760 w 760"/>
                  <a:gd name="T15" fmla="*/ 343 h 343"/>
                </a:gdLst>
                <a:ahLst/>
                <a:cxnLst>
                  <a:cxn ang="T8">
                    <a:pos x="T0" y="T1"/>
                  </a:cxn>
                  <a:cxn ang="T9">
                    <a:pos x="T2" y="T3"/>
                  </a:cxn>
                  <a:cxn ang="T10">
                    <a:pos x="T4" y="T5"/>
                  </a:cxn>
                  <a:cxn ang="T11">
                    <a:pos x="T6" y="T7"/>
                  </a:cxn>
                </a:cxnLst>
                <a:rect l="T12" t="T13" r="T14" b="T15"/>
                <a:pathLst>
                  <a:path w="760" h="343">
                    <a:moveTo>
                      <a:pt x="0" y="218"/>
                    </a:moveTo>
                    <a:lnTo>
                      <a:pt x="414" y="218"/>
                    </a:lnTo>
                    <a:lnTo>
                      <a:pt x="414" y="0"/>
                    </a:lnTo>
                    <a:lnTo>
                      <a:pt x="760" y="343"/>
                    </a:lnTo>
                  </a:path>
                </a:pathLst>
              </a:custGeom>
              <a:noFill/>
              <a:ln w="23813">
                <a:solidFill>
                  <a:srgbClr val="000000"/>
                </a:solidFill>
                <a:round/>
                <a:headEnd/>
                <a:tailEnd/>
              </a:ln>
            </p:spPr>
            <p:txBody>
              <a:bodyPr/>
              <a:lstStyle/>
              <a:p>
                <a:endParaRPr lang="en-CA"/>
              </a:p>
            </p:txBody>
          </p:sp>
          <p:sp>
            <p:nvSpPr>
              <p:cNvPr id="5174" name="Freeform 172"/>
              <p:cNvSpPr>
                <a:spLocks/>
              </p:cNvSpPr>
              <p:nvPr/>
            </p:nvSpPr>
            <p:spPr bwMode="auto">
              <a:xfrm>
                <a:off x="121" y="2443"/>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rgbClr val="000000"/>
                </a:solidFill>
                <a:round/>
                <a:headEnd/>
                <a:tailEnd/>
              </a:ln>
            </p:spPr>
            <p:txBody>
              <a:bodyPr/>
              <a:lstStyle/>
              <a:p>
                <a:endParaRPr lang="en-CA"/>
              </a:p>
            </p:txBody>
          </p:sp>
          <p:sp>
            <p:nvSpPr>
              <p:cNvPr id="5175" name="Freeform 173"/>
              <p:cNvSpPr>
                <a:spLocks/>
              </p:cNvSpPr>
              <p:nvPr/>
            </p:nvSpPr>
            <p:spPr bwMode="auto">
              <a:xfrm>
                <a:off x="4127" y="2028"/>
                <a:ext cx="758" cy="343"/>
              </a:xfrm>
              <a:custGeom>
                <a:avLst/>
                <a:gdLst>
                  <a:gd name="T0" fmla="*/ 0 w 758"/>
                  <a:gd name="T1" fmla="*/ 218 h 343"/>
                  <a:gd name="T2" fmla="*/ 415 w 758"/>
                  <a:gd name="T3" fmla="*/ 218 h 343"/>
                  <a:gd name="T4" fmla="*/ 415 w 758"/>
                  <a:gd name="T5" fmla="*/ 0 h 343"/>
                  <a:gd name="T6" fmla="*/ 758 w 758"/>
                  <a:gd name="T7" fmla="*/ 343 h 343"/>
                  <a:gd name="T8" fmla="*/ 0 60000 65536"/>
                  <a:gd name="T9" fmla="*/ 0 60000 65536"/>
                  <a:gd name="T10" fmla="*/ 0 60000 65536"/>
                  <a:gd name="T11" fmla="*/ 0 60000 65536"/>
                  <a:gd name="T12" fmla="*/ 0 w 758"/>
                  <a:gd name="T13" fmla="*/ 0 h 343"/>
                  <a:gd name="T14" fmla="*/ 758 w 758"/>
                  <a:gd name="T15" fmla="*/ 343 h 343"/>
                </a:gdLst>
                <a:ahLst/>
                <a:cxnLst>
                  <a:cxn ang="T8">
                    <a:pos x="T0" y="T1"/>
                  </a:cxn>
                  <a:cxn ang="T9">
                    <a:pos x="T2" y="T3"/>
                  </a:cxn>
                  <a:cxn ang="T10">
                    <a:pos x="T4" y="T5"/>
                  </a:cxn>
                  <a:cxn ang="T11">
                    <a:pos x="T6" y="T7"/>
                  </a:cxn>
                </a:cxnLst>
                <a:rect l="T12" t="T13" r="T14" b="T15"/>
                <a:pathLst>
                  <a:path w="758" h="343">
                    <a:moveTo>
                      <a:pt x="0" y="218"/>
                    </a:moveTo>
                    <a:lnTo>
                      <a:pt x="415" y="218"/>
                    </a:lnTo>
                    <a:lnTo>
                      <a:pt x="415" y="0"/>
                    </a:lnTo>
                    <a:lnTo>
                      <a:pt x="758" y="343"/>
                    </a:lnTo>
                  </a:path>
                </a:pathLst>
              </a:custGeom>
              <a:noFill/>
              <a:ln w="23813">
                <a:solidFill>
                  <a:srgbClr val="000000"/>
                </a:solidFill>
                <a:round/>
                <a:headEnd/>
                <a:tailEnd/>
              </a:ln>
            </p:spPr>
            <p:txBody>
              <a:bodyPr/>
              <a:lstStyle/>
              <a:p>
                <a:endParaRPr lang="en-CA"/>
              </a:p>
            </p:txBody>
          </p:sp>
          <p:sp>
            <p:nvSpPr>
              <p:cNvPr id="5176" name="Freeform 174"/>
              <p:cNvSpPr>
                <a:spLocks/>
              </p:cNvSpPr>
              <p:nvPr/>
            </p:nvSpPr>
            <p:spPr bwMode="auto">
              <a:xfrm>
                <a:off x="4120" y="2357"/>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rgbClr val="000000"/>
                </a:solidFill>
                <a:round/>
                <a:headEnd/>
                <a:tailEnd/>
              </a:ln>
            </p:spPr>
            <p:txBody>
              <a:bodyPr/>
              <a:lstStyle/>
              <a:p>
                <a:endParaRPr lang="en-CA"/>
              </a:p>
            </p:txBody>
          </p:sp>
          <p:sp>
            <p:nvSpPr>
              <p:cNvPr id="5177" name="Freeform 175"/>
              <p:cNvSpPr>
                <a:spLocks noEditPoints="1"/>
              </p:cNvSpPr>
              <p:nvPr/>
            </p:nvSpPr>
            <p:spPr bwMode="auto">
              <a:xfrm>
                <a:off x="4194" y="2330"/>
                <a:ext cx="71" cy="73"/>
              </a:xfrm>
              <a:custGeom>
                <a:avLst/>
                <a:gdLst>
                  <a:gd name="T0" fmla="*/ 0 w 71"/>
                  <a:gd name="T1" fmla="*/ 73 h 73"/>
                  <a:gd name="T2" fmla="*/ 0 w 71"/>
                  <a:gd name="T3" fmla="*/ 71 h 73"/>
                  <a:gd name="T4" fmla="*/ 2 w 71"/>
                  <a:gd name="T5" fmla="*/ 71 h 73"/>
                  <a:gd name="T6" fmla="*/ 4 w 71"/>
                  <a:gd name="T7" fmla="*/ 71 h 73"/>
                  <a:gd name="T8" fmla="*/ 7 w 71"/>
                  <a:gd name="T9" fmla="*/ 71 h 73"/>
                  <a:gd name="T10" fmla="*/ 7 w 71"/>
                  <a:gd name="T11" fmla="*/ 68 h 73"/>
                  <a:gd name="T12" fmla="*/ 9 w 71"/>
                  <a:gd name="T13" fmla="*/ 68 h 73"/>
                  <a:gd name="T14" fmla="*/ 9 w 71"/>
                  <a:gd name="T15" fmla="*/ 66 h 73"/>
                  <a:gd name="T16" fmla="*/ 9 w 71"/>
                  <a:gd name="T17" fmla="*/ 61 h 73"/>
                  <a:gd name="T18" fmla="*/ 9 w 71"/>
                  <a:gd name="T19" fmla="*/ 12 h 73"/>
                  <a:gd name="T20" fmla="*/ 9 w 71"/>
                  <a:gd name="T21" fmla="*/ 10 h 73"/>
                  <a:gd name="T22" fmla="*/ 7 w 71"/>
                  <a:gd name="T23" fmla="*/ 7 h 73"/>
                  <a:gd name="T24" fmla="*/ 7 w 71"/>
                  <a:gd name="T25" fmla="*/ 5 h 73"/>
                  <a:gd name="T26" fmla="*/ 7 w 71"/>
                  <a:gd name="T27" fmla="*/ 5 h 73"/>
                  <a:gd name="T28" fmla="*/ 4 w 71"/>
                  <a:gd name="T29" fmla="*/ 2 h 73"/>
                  <a:gd name="T30" fmla="*/ 2 w 71"/>
                  <a:gd name="T31" fmla="*/ 2 h 73"/>
                  <a:gd name="T32" fmla="*/ 0 w 71"/>
                  <a:gd name="T33" fmla="*/ 2 h 73"/>
                  <a:gd name="T34" fmla="*/ 0 w 71"/>
                  <a:gd name="T35" fmla="*/ 0 h 73"/>
                  <a:gd name="T36" fmla="*/ 31 w 71"/>
                  <a:gd name="T37" fmla="*/ 0 h 73"/>
                  <a:gd name="T38" fmla="*/ 41 w 71"/>
                  <a:gd name="T39" fmla="*/ 2 h 73"/>
                  <a:gd name="T40" fmla="*/ 51 w 71"/>
                  <a:gd name="T41" fmla="*/ 5 h 73"/>
                  <a:gd name="T42" fmla="*/ 58 w 71"/>
                  <a:gd name="T43" fmla="*/ 10 h 73"/>
                  <a:gd name="T44" fmla="*/ 66 w 71"/>
                  <a:gd name="T45" fmla="*/ 17 h 73"/>
                  <a:gd name="T46" fmla="*/ 68 w 71"/>
                  <a:gd name="T47" fmla="*/ 27 h 73"/>
                  <a:gd name="T48" fmla="*/ 71 w 71"/>
                  <a:gd name="T49" fmla="*/ 37 h 73"/>
                  <a:gd name="T50" fmla="*/ 71 w 71"/>
                  <a:gd name="T51" fmla="*/ 44 h 73"/>
                  <a:gd name="T52" fmla="*/ 68 w 71"/>
                  <a:gd name="T53" fmla="*/ 51 h 73"/>
                  <a:gd name="T54" fmla="*/ 66 w 71"/>
                  <a:gd name="T55" fmla="*/ 56 h 73"/>
                  <a:gd name="T56" fmla="*/ 61 w 71"/>
                  <a:gd name="T57" fmla="*/ 61 h 73"/>
                  <a:gd name="T58" fmla="*/ 58 w 71"/>
                  <a:gd name="T59" fmla="*/ 66 h 73"/>
                  <a:gd name="T60" fmla="*/ 53 w 71"/>
                  <a:gd name="T61" fmla="*/ 68 h 73"/>
                  <a:gd name="T62" fmla="*/ 46 w 71"/>
                  <a:gd name="T63" fmla="*/ 71 h 73"/>
                  <a:gd name="T64" fmla="*/ 41 w 71"/>
                  <a:gd name="T65" fmla="*/ 73 h 73"/>
                  <a:gd name="T66" fmla="*/ 36 w 71"/>
                  <a:gd name="T67" fmla="*/ 73 h 73"/>
                  <a:gd name="T68" fmla="*/ 31 w 71"/>
                  <a:gd name="T69" fmla="*/ 73 h 73"/>
                  <a:gd name="T70" fmla="*/ 0 w 71"/>
                  <a:gd name="T71" fmla="*/ 73 h 73"/>
                  <a:gd name="T72" fmla="*/ 27 w 71"/>
                  <a:gd name="T73" fmla="*/ 5 h 73"/>
                  <a:gd name="T74" fmla="*/ 27 w 71"/>
                  <a:gd name="T75" fmla="*/ 61 h 73"/>
                  <a:gd name="T76" fmla="*/ 27 w 71"/>
                  <a:gd name="T77" fmla="*/ 66 h 73"/>
                  <a:gd name="T78" fmla="*/ 27 w 71"/>
                  <a:gd name="T79" fmla="*/ 68 h 73"/>
                  <a:gd name="T80" fmla="*/ 27 w 71"/>
                  <a:gd name="T81" fmla="*/ 68 h 73"/>
                  <a:gd name="T82" fmla="*/ 27 w 71"/>
                  <a:gd name="T83" fmla="*/ 68 h 73"/>
                  <a:gd name="T84" fmla="*/ 29 w 71"/>
                  <a:gd name="T85" fmla="*/ 68 h 73"/>
                  <a:gd name="T86" fmla="*/ 31 w 71"/>
                  <a:gd name="T87" fmla="*/ 71 h 73"/>
                  <a:gd name="T88" fmla="*/ 36 w 71"/>
                  <a:gd name="T89" fmla="*/ 68 h 73"/>
                  <a:gd name="T90" fmla="*/ 41 w 71"/>
                  <a:gd name="T91" fmla="*/ 66 h 73"/>
                  <a:gd name="T92" fmla="*/ 44 w 71"/>
                  <a:gd name="T93" fmla="*/ 64 h 73"/>
                  <a:gd name="T94" fmla="*/ 49 w 71"/>
                  <a:gd name="T95" fmla="*/ 56 h 73"/>
                  <a:gd name="T96" fmla="*/ 51 w 71"/>
                  <a:gd name="T97" fmla="*/ 49 h 73"/>
                  <a:gd name="T98" fmla="*/ 51 w 71"/>
                  <a:gd name="T99" fmla="*/ 37 h 73"/>
                  <a:gd name="T100" fmla="*/ 51 w 71"/>
                  <a:gd name="T101" fmla="*/ 29 h 73"/>
                  <a:gd name="T102" fmla="*/ 49 w 71"/>
                  <a:gd name="T103" fmla="*/ 22 h 73"/>
                  <a:gd name="T104" fmla="*/ 46 w 71"/>
                  <a:gd name="T105" fmla="*/ 15 h 73"/>
                  <a:gd name="T106" fmla="*/ 44 w 71"/>
                  <a:gd name="T107" fmla="*/ 10 h 73"/>
                  <a:gd name="T108" fmla="*/ 39 w 71"/>
                  <a:gd name="T109" fmla="*/ 5 h 73"/>
                  <a:gd name="T110" fmla="*/ 34 w 71"/>
                  <a:gd name="T111" fmla="*/ 5 h 73"/>
                  <a:gd name="T112" fmla="*/ 27 w 71"/>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
                  <a:gd name="T172" fmla="*/ 0 h 73"/>
                  <a:gd name="T173" fmla="*/ 71 w 71"/>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 h="73">
                    <a:moveTo>
                      <a:pt x="0" y="73"/>
                    </a:moveTo>
                    <a:lnTo>
                      <a:pt x="0" y="71"/>
                    </a:lnTo>
                    <a:lnTo>
                      <a:pt x="2" y="71"/>
                    </a:lnTo>
                    <a:lnTo>
                      <a:pt x="4" y="71"/>
                    </a:lnTo>
                    <a:lnTo>
                      <a:pt x="7" y="71"/>
                    </a:lnTo>
                    <a:lnTo>
                      <a:pt x="7" y="68"/>
                    </a:lnTo>
                    <a:lnTo>
                      <a:pt x="9" y="68"/>
                    </a:lnTo>
                    <a:lnTo>
                      <a:pt x="9" y="66"/>
                    </a:lnTo>
                    <a:lnTo>
                      <a:pt x="9" y="61"/>
                    </a:lnTo>
                    <a:lnTo>
                      <a:pt x="9" y="12"/>
                    </a:lnTo>
                    <a:lnTo>
                      <a:pt x="9" y="10"/>
                    </a:lnTo>
                    <a:lnTo>
                      <a:pt x="7" y="7"/>
                    </a:lnTo>
                    <a:lnTo>
                      <a:pt x="7" y="5"/>
                    </a:lnTo>
                    <a:lnTo>
                      <a:pt x="4" y="2"/>
                    </a:lnTo>
                    <a:lnTo>
                      <a:pt x="2" y="2"/>
                    </a:lnTo>
                    <a:lnTo>
                      <a:pt x="0" y="2"/>
                    </a:lnTo>
                    <a:lnTo>
                      <a:pt x="0" y="0"/>
                    </a:lnTo>
                    <a:lnTo>
                      <a:pt x="31" y="0"/>
                    </a:lnTo>
                    <a:lnTo>
                      <a:pt x="41" y="2"/>
                    </a:lnTo>
                    <a:lnTo>
                      <a:pt x="51" y="5"/>
                    </a:lnTo>
                    <a:lnTo>
                      <a:pt x="58" y="10"/>
                    </a:lnTo>
                    <a:lnTo>
                      <a:pt x="66" y="17"/>
                    </a:lnTo>
                    <a:lnTo>
                      <a:pt x="68" y="27"/>
                    </a:lnTo>
                    <a:lnTo>
                      <a:pt x="71" y="37"/>
                    </a:lnTo>
                    <a:lnTo>
                      <a:pt x="71" y="44"/>
                    </a:lnTo>
                    <a:lnTo>
                      <a:pt x="68" y="51"/>
                    </a:lnTo>
                    <a:lnTo>
                      <a:pt x="66" y="56"/>
                    </a:lnTo>
                    <a:lnTo>
                      <a:pt x="61" y="61"/>
                    </a:lnTo>
                    <a:lnTo>
                      <a:pt x="58" y="66"/>
                    </a:lnTo>
                    <a:lnTo>
                      <a:pt x="53" y="68"/>
                    </a:lnTo>
                    <a:lnTo>
                      <a:pt x="46" y="71"/>
                    </a:lnTo>
                    <a:lnTo>
                      <a:pt x="41" y="73"/>
                    </a:lnTo>
                    <a:lnTo>
                      <a:pt x="36" y="73"/>
                    </a:lnTo>
                    <a:lnTo>
                      <a:pt x="31" y="73"/>
                    </a:lnTo>
                    <a:lnTo>
                      <a:pt x="0" y="73"/>
                    </a:lnTo>
                    <a:close/>
                    <a:moveTo>
                      <a:pt x="27" y="5"/>
                    </a:moveTo>
                    <a:lnTo>
                      <a:pt x="27" y="61"/>
                    </a:lnTo>
                    <a:lnTo>
                      <a:pt x="27" y="66"/>
                    </a:lnTo>
                    <a:lnTo>
                      <a:pt x="27" y="68"/>
                    </a:lnTo>
                    <a:lnTo>
                      <a:pt x="29" y="68"/>
                    </a:lnTo>
                    <a:lnTo>
                      <a:pt x="31" y="71"/>
                    </a:lnTo>
                    <a:lnTo>
                      <a:pt x="36" y="68"/>
                    </a:lnTo>
                    <a:lnTo>
                      <a:pt x="41" y="66"/>
                    </a:lnTo>
                    <a:lnTo>
                      <a:pt x="44" y="64"/>
                    </a:lnTo>
                    <a:lnTo>
                      <a:pt x="49" y="56"/>
                    </a:lnTo>
                    <a:lnTo>
                      <a:pt x="51" y="49"/>
                    </a:lnTo>
                    <a:lnTo>
                      <a:pt x="51" y="37"/>
                    </a:lnTo>
                    <a:lnTo>
                      <a:pt x="51" y="29"/>
                    </a:lnTo>
                    <a:lnTo>
                      <a:pt x="49" y="22"/>
                    </a:lnTo>
                    <a:lnTo>
                      <a:pt x="46" y="15"/>
                    </a:lnTo>
                    <a:lnTo>
                      <a:pt x="44" y="10"/>
                    </a:lnTo>
                    <a:lnTo>
                      <a:pt x="39" y="5"/>
                    </a:lnTo>
                    <a:lnTo>
                      <a:pt x="34" y="5"/>
                    </a:lnTo>
                    <a:lnTo>
                      <a:pt x="27" y="5"/>
                    </a:lnTo>
                    <a:close/>
                  </a:path>
                </a:pathLst>
              </a:custGeom>
              <a:solidFill>
                <a:srgbClr val="000000"/>
              </a:solidFill>
              <a:ln w="0">
                <a:solidFill>
                  <a:srgbClr val="000000"/>
                </a:solidFill>
                <a:round/>
                <a:headEnd/>
                <a:tailEnd/>
              </a:ln>
            </p:spPr>
            <p:txBody>
              <a:bodyPr/>
              <a:lstStyle/>
              <a:p>
                <a:endParaRPr lang="en-CA"/>
              </a:p>
            </p:txBody>
          </p:sp>
          <p:sp>
            <p:nvSpPr>
              <p:cNvPr id="5178" name="Freeform 176"/>
              <p:cNvSpPr>
                <a:spLocks/>
              </p:cNvSpPr>
              <p:nvPr/>
            </p:nvSpPr>
            <p:spPr bwMode="auto">
              <a:xfrm>
                <a:off x="4272" y="2330"/>
                <a:ext cx="66" cy="73"/>
              </a:xfrm>
              <a:custGeom>
                <a:avLst/>
                <a:gdLst>
                  <a:gd name="T0" fmla="*/ 27 w 66"/>
                  <a:gd name="T1" fmla="*/ 5 h 73"/>
                  <a:gd name="T2" fmla="*/ 27 w 66"/>
                  <a:gd name="T3" fmla="*/ 34 h 73"/>
                  <a:gd name="T4" fmla="*/ 27 w 66"/>
                  <a:gd name="T5" fmla="*/ 34 h 73"/>
                  <a:gd name="T6" fmla="*/ 34 w 66"/>
                  <a:gd name="T7" fmla="*/ 34 h 73"/>
                  <a:gd name="T8" fmla="*/ 37 w 66"/>
                  <a:gd name="T9" fmla="*/ 29 h 73"/>
                  <a:gd name="T10" fmla="*/ 39 w 66"/>
                  <a:gd name="T11" fmla="*/ 24 h 73"/>
                  <a:gd name="T12" fmla="*/ 42 w 66"/>
                  <a:gd name="T13" fmla="*/ 17 h 73"/>
                  <a:gd name="T14" fmla="*/ 44 w 66"/>
                  <a:gd name="T15" fmla="*/ 17 h 73"/>
                  <a:gd name="T16" fmla="*/ 44 w 66"/>
                  <a:gd name="T17" fmla="*/ 56 h 73"/>
                  <a:gd name="T18" fmla="*/ 42 w 66"/>
                  <a:gd name="T19" fmla="*/ 56 h 73"/>
                  <a:gd name="T20" fmla="*/ 39 w 66"/>
                  <a:gd name="T21" fmla="*/ 49 h 73"/>
                  <a:gd name="T22" fmla="*/ 39 w 66"/>
                  <a:gd name="T23" fmla="*/ 44 h 73"/>
                  <a:gd name="T24" fmla="*/ 37 w 66"/>
                  <a:gd name="T25" fmla="*/ 41 h 73"/>
                  <a:gd name="T26" fmla="*/ 34 w 66"/>
                  <a:gd name="T27" fmla="*/ 39 h 73"/>
                  <a:gd name="T28" fmla="*/ 32 w 66"/>
                  <a:gd name="T29" fmla="*/ 39 h 73"/>
                  <a:gd name="T30" fmla="*/ 27 w 66"/>
                  <a:gd name="T31" fmla="*/ 39 h 73"/>
                  <a:gd name="T32" fmla="*/ 27 w 66"/>
                  <a:gd name="T33" fmla="*/ 59 h 73"/>
                  <a:gd name="T34" fmla="*/ 27 w 66"/>
                  <a:gd name="T35" fmla="*/ 64 h 73"/>
                  <a:gd name="T36" fmla="*/ 27 w 66"/>
                  <a:gd name="T37" fmla="*/ 66 h 73"/>
                  <a:gd name="T38" fmla="*/ 27 w 66"/>
                  <a:gd name="T39" fmla="*/ 68 h 73"/>
                  <a:gd name="T40" fmla="*/ 29 w 66"/>
                  <a:gd name="T41" fmla="*/ 68 h 73"/>
                  <a:gd name="T42" fmla="*/ 29 w 66"/>
                  <a:gd name="T43" fmla="*/ 68 h 73"/>
                  <a:gd name="T44" fmla="*/ 34 w 66"/>
                  <a:gd name="T45" fmla="*/ 71 h 73"/>
                  <a:gd name="T46" fmla="*/ 37 w 66"/>
                  <a:gd name="T47" fmla="*/ 71 h 73"/>
                  <a:gd name="T48" fmla="*/ 47 w 66"/>
                  <a:gd name="T49" fmla="*/ 68 h 73"/>
                  <a:gd name="T50" fmla="*/ 54 w 66"/>
                  <a:gd name="T51" fmla="*/ 66 h 73"/>
                  <a:gd name="T52" fmla="*/ 59 w 66"/>
                  <a:gd name="T53" fmla="*/ 59 h 73"/>
                  <a:gd name="T54" fmla="*/ 64 w 66"/>
                  <a:gd name="T55" fmla="*/ 51 h 73"/>
                  <a:gd name="T56" fmla="*/ 66 w 66"/>
                  <a:gd name="T57" fmla="*/ 51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7 w 66"/>
                  <a:gd name="T71" fmla="*/ 68 h 73"/>
                  <a:gd name="T72" fmla="*/ 10 w 66"/>
                  <a:gd name="T73" fmla="*/ 68 h 73"/>
                  <a:gd name="T74" fmla="*/ 10 w 66"/>
                  <a:gd name="T75" fmla="*/ 66 h 73"/>
                  <a:gd name="T76" fmla="*/ 10 w 66"/>
                  <a:gd name="T77" fmla="*/ 61 h 73"/>
                  <a:gd name="T78" fmla="*/ 10 w 66"/>
                  <a:gd name="T79" fmla="*/ 12 h 73"/>
                  <a:gd name="T80" fmla="*/ 10 w 66"/>
                  <a:gd name="T81" fmla="*/ 10 h 73"/>
                  <a:gd name="T82" fmla="*/ 10 w 66"/>
                  <a:gd name="T83" fmla="*/ 7 h 73"/>
                  <a:gd name="T84" fmla="*/ 7 w 66"/>
                  <a:gd name="T85" fmla="*/ 5 h 73"/>
                  <a:gd name="T86" fmla="*/ 7 w 66"/>
                  <a:gd name="T87" fmla="*/ 5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5 h 73"/>
                  <a:gd name="T104" fmla="*/ 54 w 66"/>
                  <a:gd name="T105" fmla="*/ 10 h 73"/>
                  <a:gd name="T106" fmla="*/ 49 w 66"/>
                  <a:gd name="T107" fmla="*/ 7 h 73"/>
                  <a:gd name="T108" fmla="*/ 44 w 66"/>
                  <a:gd name="T109" fmla="*/ 5 h 73"/>
                  <a:gd name="T110" fmla="*/ 42 w 66"/>
                  <a:gd name="T111" fmla="*/ 5 h 73"/>
                  <a:gd name="T112" fmla="*/ 34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34" y="34"/>
                    </a:lnTo>
                    <a:lnTo>
                      <a:pt x="37" y="29"/>
                    </a:lnTo>
                    <a:lnTo>
                      <a:pt x="39" y="24"/>
                    </a:lnTo>
                    <a:lnTo>
                      <a:pt x="42" y="17"/>
                    </a:lnTo>
                    <a:lnTo>
                      <a:pt x="44" y="17"/>
                    </a:lnTo>
                    <a:lnTo>
                      <a:pt x="44" y="56"/>
                    </a:lnTo>
                    <a:lnTo>
                      <a:pt x="42" y="56"/>
                    </a:lnTo>
                    <a:lnTo>
                      <a:pt x="39" y="49"/>
                    </a:lnTo>
                    <a:lnTo>
                      <a:pt x="39" y="44"/>
                    </a:lnTo>
                    <a:lnTo>
                      <a:pt x="37" y="41"/>
                    </a:lnTo>
                    <a:lnTo>
                      <a:pt x="34" y="39"/>
                    </a:lnTo>
                    <a:lnTo>
                      <a:pt x="32" y="39"/>
                    </a:lnTo>
                    <a:lnTo>
                      <a:pt x="27" y="39"/>
                    </a:lnTo>
                    <a:lnTo>
                      <a:pt x="27" y="59"/>
                    </a:lnTo>
                    <a:lnTo>
                      <a:pt x="27" y="64"/>
                    </a:lnTo>
                    <a:lnTo>
                      <a:pt x="27" y="66"/>
                    </a:lnTo>
                    <a:lnTo>
                      <a:pt x="27" y="68"/>
                    </a:lnTo>
                    <a:lnTo>
                      <a:pt x="29" y="68"/>
                    </a:lnTo>
                    <a:lnTo>
                      <a:pt x="34" y="71"/>
                    </a:lnTo>
                    <a:lnTo>
                      <a:pt x="37" y="71"/>
                    </a:lnTo>
                    <a:lnTo>
                      <a:pt x="47" y="68"/>
                    </a:lnTo>
                    <a:lnTo>
                      <a:pt x="54" y="66"/>
                    </a:lnTo>
                    <a:lnTo>
                      <a:pt x="59" y="59"/>
                    </a:lnTo>
                    <a:lnTo>
                      <a:pt x="64" y="51"/>
                    </a:lnTo>
                    <a:lnTo>
                      <a:pt x="66" y="51"/>
                    </a:lnTo>
                    <a:lnTo>
                      <a:pt x="61" y="73"/>
                    </a:lnTo>
                    <a:lnTo>
                      <a:pt x="0" y="73"/>
                    </a:lnTo>
                    <a:lnTo>
                      <a:pt x="0" y="71"/>
                    </a:lnTo>
                    <a:lnTo>
                      <a:pt x="2" y="71"/>
                    </a:lnTo>
                    <a:lnTo>
                      <a:pt x="5" y="71"/>
                    </a:lnTo>
                    <a:lnTo>
                      <a:pt x="7" y="71"/>
                    </a:lnTo>
                    <a:lnTo>
                      <a:pt x="7" y="68"/>
                    </a:lnTo>
                    <a:lnTo>
                      <a:pt x="10" y="68"/>
                    </a:lnTo>
                    <a:lnTo>
                      <a:pt x="10" y="66"/>
                    </a:lnTo>
                    <a:lnTo>
                      <a:pt x="10" y="61"/>
                    </a:lnTo>
                    <a:lnTo>
                      <a:pt x="10" y="12"/>
                    </a:lnTo>
                    <a:lnTo>
                      <a:pt x="10" y="10"/>
                    </a:lnTo>
                    <a:lnTo>
                      <a:pt x="10" y="7"/>
                    </a:lnTo>
                    <a:lnTo>
                      <a:pt x="7" y="5"/>
                    </a:lnTo>
                    <a:lnTo>
                      <a:pt x="5" y="2"/>
                    </a:lnTo>
                    <a:lnTo>
                      <a:pt x="2" y="2"/>
                    </a:lnTo>
                    <a:lnTo>
                      <a:pt x="0" y="2"/>
                    </a:lnTo>
                    <a:lnTo>
                      <a:pt x="0" y="0"/>
                    </a:lnTo>
                    <a:lnTo>
                      <a:pt x="59" y="0"/>
                    </a:lnTo>
                    <a:lnTo>
                      <a:pt x="59" y="22"/>
                    </a:lnTo>
                    <a:lnTo>
                      <a:pt x="56" y="22"/>
                    </a:lnTo>
                    <a:lnTo>
                      <a:pt x="56" y="15"/>
                    </a:lnTo>
                    <a:lnTo>
                      <a:pt x="54" y="10"/>
                    </a:lnTo>
                    <a:lnTo>
                      <a:pt x="49" y="7"/>
                    </a:lnTo>
                    <a:lnTo>
                      <a:pt x="44" y="5"/>
                    </a:lnTo>
                    <a:lnTo>
                      <a:pt x="42" y="5"/>
                    </a:lnTo>
                    <a:lnTo>
                      <a:pt x="34" y="5"/>
                    </a:lnTo>
                    <a:lnTo>
                      <a:pt x="27" y="5"/>
                    </a:lnTo>
                    <a:close/>
                  </a:path>
                </a:pathLst>
              </a:custGeom>
              <a:solidFill>
                <a:srgbClr val="000000"/>
              </a:solidFill>
              <a:ln w="0">
                <a:solidFill>
                  <a:srgbClr val="000000"/>
                </a:solidFill>
                <a:round/>
                <a:headEnd/>
                <a:tailEnd/>
              </a:ln>
            </p:spPr>
            <p:txBody>
              <a:bodyPr/>
              <a:lstStyle/>
              <a:p>
                <a:endParaRPr lang="en-CA"/>
              </a:p>
            </p:txBody>
          </p:sp>
          <p:sp>
            <p:nvSpPr>
              <p:cNvPr id="5179" name="Freeform 177"/>
              <p:cNvSpPr>
                <a:spLocks/>
              </p:cNvSpPr>
              <p:nvPr/>
            </p:nvSpPr>
            <p:spPr bwMode="auto">
              <a:xfrm>
                <a:off x="4346" y="2330"/>
                <a:ext cx="68" cy="73"/>
              </a:xfrm>
              <a:custGeom>
                <a:avLst/>
                <a:gdLst>
                  <a:gd name="T0" fmla="*/ 68 w 68"/>
                  <a:gd name="T1" fmla="*/ 0 h 73"/>
                  <a:gd name="T2" fmla="*/ 68 w 68"/>
                  <a:gd name="T3" fmla="*/ 24 h 73"/>
                  <a:gd name="T4" fmla="*/ 66 w 68"/>
                  <a:gd name="T5" fmla="*/ 24 h 73"/>
                  <a:gd name="T6" fmla="*/ 63 w 68"/>
                  <a:gd name="T7" fmla="*/ 15 h 73"/>
                  <a:gd name="T8" fmla="*/ 58 w 68"/>
                  <a:gd name="T9" fmla="*/ 10 h 73"/>
                  <a:gd name="T10" fmla="*/ 51 w 68"/>
                  <a:gd name="T11" fmla="*/ 5 h 73"/>
                  <a:gd name="T12" fmla="*/ 44 w 68"/>
                  <a:gd name="T13" fmla="*/ 5 h 73"/>
                  <a:gd name="T14" fmla="*/ 36 w 68"/>
                  <a:gd name="T15" fmla="*/ 5 h 73"/>
                  <a:gd name="T16" fmla="*/ 31 w 68"/>
                  <a:gd name="T17" fmla="*/ 7 h 73"/>
                  <a:gd name="T18" fmla="*/ 26 w 68"/>
                  <a:gd name="T19" fmla="*/ 12 h 73"/>
                  <a:gd name="T20" fmla="*/ 24 w 68"/>
                  <a:gd name="T21" fmla="*/ 17 h 73"/>
                  <a:gd name="T22" fmla="*/ 22 w 68"/>
                  <a:gd name="T23" fmla="*/ 27 h 73"/>
                  <a:gd name="T24" fmla="*/ 19 w 68"/>
                  <a:gd name="T25" fmla="*/ 37 h 73"/>
                  <a:gd name="T26" fmla="*/ 19 w 68"/>
                  <a:gd name="T27" fmla="*/ 46 h 73"/>
                  <a:gd name="T28" fmla="*/ 22 w 68"/>
                  <a:gd name="T29" fmla="*/ 54 h 73"/>
                  <a:gd name="T30" fmla="*/ 24 w 68"/>
                  <a:gd name="T31" fmla="*/ 61 h 73"/>
                  <a:gd name="T32" fmla="*/ 29 w 68"/>
                  <a:gd name="T33" fmla="*/ 66 h 73"/>
                  <a:gd name="T34" fmla="*/ 36 w 68"/>
                  <a:gd name="T35" fmla="*/ 68 h 73"/>
                  <a:gd name="T36" fmla="*/ 44 w 68"/>
                  <a:gd name="T37" fmla="*/ 71 h 73"/>
                  <a:gd name="T38" fmla="*/ 49 w 68"/>
                  <a:gd name="T39" fmla="*/ 68 h 73"/>
                  <a:gd name="T40" fmla="*/ 56 w 68"/>
                  <a:gd name="T41" fmla="*/ 66 h 73"/>
                  <a:gd name="T42" fmla="*/ 61 w 68"/>
                  <a:gd name="T43" fmla="*/ 64 h 73"/>
                  <a:gd name="T44" fmla="*/ 68 w 68"/>
                  <a:gd name="T45" fmla="*/ 56 h 73"/>
                  <a:gd name="T46" fmla="*/ 68 w 68"/>
                  <a:gd name="T47" fmla="*/ 64 h 73"/>
                  <a:gd name="T48" fmla="*/ 61 w 68"/>
                  <a:gd name="T49" fmla="*/ 68 h 73"/>
                  <a:gd name="T50" fmla="*/ 56 w 68"/>
                  <a:gd name="T51" fmla="*/ 71 h 73"/>
                  <a:gd name="T52" fmla="*/ 49 w 68"/>
                  <a:gd name="T53" fmla="*/ 73 h 73"/>
                  <a:gd name="T54" fmla="*/ 39 w 68"/>
                  <a:gd name="T55" fmla="*/ 73 h 73"/>
                  <a:gd name="T56" fmla="*/ 29 w 68"/>
                  <a:gd name="T57" fmla="*/ 73 h 73"/>
                  <a:gd name="T58" fmla="*/ 19 w 68"/>
                  <a:gd name="T59" fmla="*/ 71 h 73"/>
                  <a:gd name="T60" fmla="*/ 12 w 68"/>
                  <a:gd name="T61" fmla="*/ 64 h 73"/>
                  <a:gd name="T62" fmla="*/ 4 w 68"/>
                  <a:gd name="T63" fmla="*/ 56 h 73"/>
                  <a:gd name="T64" fmla="*/ 2 w 68"/>
                  <a:gd name="T65" fmla="*/ 46 h 73"/>
                  <a:gd name="T66" fmla="*/ 0 w 68"/>
                  <a:gd name="T67" fmla="*/ 39 h 73"/>
                  <a:gd name="T68" fmla="*/ 2 w 68"/>
                  <a:gd name="T69" fmla="*/ 29 h 73"/>
                  <a:gd name="T70" fmla="*/ 4 w 68"/>
                  <a:gd name="T71" fmla="*/ 19 h 73"/>
                  <a:gd name="T72" fmla="*/ 12 w 68"/>
                  <a:gd name="T73" fmla="*/ 10 h 73"/>
                  <a:gd name="T74" fmla="*/ 19 w 68"/>
                  <a:gd name="T75" fmla="*/ 5 h 73"/>
                  <a:gd name="T76" fmla="*/ 29 w 68"/>
                  <a:gd name="T77" fmla="*/ 0 h 73"/>
                  <a:gd name="T78" fmla="*/ 39 w 68"/>
                  <a:gd name="T79" fmla="*/ 0 h 73"/>
                  <a:gd name="T80" fmla="*/ 46 w 68"/>
                  <a:gd name="T81" fmla="*/ 0 h 73"/>
                  <a:gd name="T82" fmla="*/ 56 w 68"/>
                  <a:gd name="T83" fmla="*/ 2 h 73"/>
                  <a:gd name="T84" fmla="*/ 58 w 68"/>
                  <a:gd name="T85" fmla="*/ 2 h 73"/>
                  <a:gd name="T86" fmla="*/ 61 w 68"/>
                  <a:gd name="T87" fmla="*/ 5 h 73"/>
                  <a:gd name="T88" fmla="*/ 63 w 68"/>
                  <a:gd name="T89" fmla="*/ 2 h 73"/>
                  <a:gd name="T90" fmla="*/ 66 w 68"/>
                  <a:gd name="T91" fmla="*/ 2 h 73"/>
                  <a:gd name="T92" fmla="*/ 66 w 68"/>
                  <a:gd name="T93" fmla="*/ 2 h 73"/>
                  <a:gd name="T94" fmla="*/ 66 w 68"/>
                  <a:gd name="T95" fmla="*/ 0 h 73"/>
                  <a:gd name="T96" fmla="*/ 68 w 68"/>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
                  <a:gd name="T148" fmla="*/ 0 h 73"/>
                  <a:gd name="T149" fmla="*/ 68 w 68"/>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 h="73">
                    <a:moveTo>
                      <a:pt x="68" y="0"/>
                    </a:moveTo>
                    <a:lnTo>
                      <a:pt x="68" y="24"/>
                    </a:lnTo>
                    <a:lnTo>
                      <a:pt x="66" y="24"/>
                    </a:lnTo>
                    <a:lnTo>
                      <a:pt x="63" y="15"/>
                    </a:lnTo>
                    <a:lnTo>
                      <a:pt x="58" y="10"/>
                    </a:lnTo>
                    <a:lnTo>
                      <a:pt x="51" y="5"/>
                    </a:lnTo>
                    <a:lnTo>
                      <a:pt x="44" y="5"/>
                    </a:lnTo>
                    <a:lnTo>
                      <a:pt x="36" y="5"/>
                    </a:lnTo>
                    <a:lnTo>
                      <a:pt x="31" y="7"/>
                    </a:lnTo>
                    <a:lnTo>
                      <a:pt x="26" y="12"/>
                    </a:lnTo>
                    <a:lnTo>
                      <a:pt x="24" y="17"/>
                    </a:lnTo>
                    <a:lnTo>
                      <a:pt x="22" y="27"/>
                    </a:lnTo>
                    <a:lnTo>
                      <a:pt x="19" y="37"/>
                    </a:lnTo>
                    <a:lnTo>
                      <a:pt x="19" y="46"/>
                    </a:lnTo>
                    <a:lnTo>
                      <a:pt x="22" y="54"/>
                    </a:lnTo>
                    <a:lnTo>
                      <a:pt x="24" y="61"/>
                    </a:lnTo>
                    <a:lnTo>
                      <a:pt x="29" y="66"/>
                    </a:lnTo>
                    <a:lnTo>
                      <a:pt x="36" y="68"/>
                    </a:lnTo>
                    <a:lnTo>
                      <a:pt x="44" y="71"/>
                    </a:lnTo>
                    <a:lnTo>
                      <a:pt x="49" y="68"/>
                    </a:lnTo>
                    <a:lnTo>
                      <a:pt x="56" y="66"/>
                    </a:lnTo>
                    <a:lnTo>
                      <a:pt x="61" y="64"/>
                    </a:lnTo>
                    <a:lnTo>
                      <a:pt x="68" y="56"/>
                    </a:lnTo>
                    <a:lnTo>
                      <a:pt x="68" y="64"/>
                    </a:lnTo>
                    <a:lnTo>
                      <a:pt x="61" y="68"/>
                    </a:lnTo>
                    <a:lnTo>
                      <a:pt x="56" y="71"/>
                    </a:lnTo>
                    <a:lnTo>
                      <a:pt x="49" y="73"/>
                    </a:lnTo>
                    <a:lnTo>
                      <a:pt x="39" y="73"/>
                    </a:lnTo>
                    <a:lnTo>
                      <a:pt x="29" y="73"/>
                    </a:lnTo>
                    <a:lnTo>
                      <a:pt x="19" y="71"/>
                    </a:lnTo>
                    <a:lnTo>
                      <a:pt x="12" y="64"/>
                    </a:lnTo>
                    <a:lnTo>
                      <a:pt x="4" y="56"/>
                    </a:lnTo>
                    <a:lnTo>
                      <a:pt x="2" y="46"/>
                    </a:lnTo>
                    <a:lnTo>
                      <a:pt x="0" y="39"/>
                    </a:lnTo>
                    <a:lnTo>
                      <a:pt x="2" y="29"/>
                    </a:lnTo>
                    <a:lnTo>
                      <a:pt x="4" y="19"/>
                    </a:lnTo>
                    <a:lnTo>
                      <a:pt x="12" y="10"/>
                    </a:lnTo>
                    <a:lnTo>
                      <a:pt x="19" y="5"/>
                    </a:lnTo>
                    <a:lnTo>
                      <a:pt x="29" y="0"/>
                    </a:lnTo>
                    <a:lnTo>
                      <a:pt x="39" y="0"/>
                    </a:lnTo>
                    <a:lnTo>
                      <a:pt x="46" y="0"/>
                    </a:lnTo>
                    <a:lnTo>
                      <a:pt x="56" y="2"/>
                    </a:lnTo>
                    <a:lnTo>
                      <a:pt x="58" y="2"/>
                    </a:lnTo>
                    <a:lnTo>
                      <a:pt x="61" y="5"/>
                    </a:lnTo>
                    <a:lnTo>
                      <a:pt x="63" y="2"/>
                    </a:lnTo>
                    <a:lnTo>
                      <a:pt x="66" y="2"/>
                    </a:lnTo>
                    <a:lnTo>
                      <a:pt x="66" y="0"/>
                    </a:lnTo>
                    <a:lnTo>
                      <a:pt x="68" y="0"/>
                    </a:lnTo>
                    <a:close/>
                  </a:path>
                </a:pathLst>
              </a:custGeom>
              <a:solidFill>
                <a:srgbClr val="000000"/>
              </a:solidFill>
              <a:ln w="0">
                <a:solidFill>
                  <a:srgbClr val="000000"/>
                </a:solidFill>
                <a:round/>
                <a:headEnd/>
                <a:tailEnd/>
              </a:ln>
            </p:spPr>
            <p:txBody>
              <a:bodyPr/>
              <a:lstStyle/>
              <a:p>
                <a:endParaRPr lang="en-CA"/>
              </a:p>
            </p:txBody>
          </p:sp>
          <p:sp>
            <p:nvSpPr>
              <p:cNvPr id="5180" name="Freeform 178"/>
              <p:cNvSpPr>
                <a:spLocks noEditPoints="1"/>
              </p:cNvSpPr>
              <p:nvPr/>
            </p:nvSpPr>
            <p:spPr bwMode="auto">
              <a:xfrm>
                <a:off x="4424" y="2330"/>
                <a:ext cx="76" cy="73"/>
              </a:xfrm>
              <a:custGeom>
                <a:avLst/>
                <a:gdLst>
                  <a:gd name="T0" fmla="*/ 39 w 76"/>
                  <a:gd name="T1" fmla="*/ 0 h 73"/>
                  <a:gd name="T2" fmla="*/ 49 w 76"/>
                  <a:gd name="T3" fmla="*/ 0 h 73"/>
                  <a:gd name="T4" fmla="*/ 59 w 76"/>
                  <a:gd name="T5" fmla="*/ 2 h 73"/>
                  <a:gd name="T6" fmla="*/ 66 w 76"/>
                  <a:gd name="T7" fmla="*/ 10 h 73"/>
                  <a:gd name="T8" fmla="*/ 73 w 76"/>
                  <a:gd name="T9" fmla="*/ 17 h 73"/>
                  <a:gd name="T10" fmla="*/ 76 w 76"/>
                  <a:gd name="T11" fmla="*/ 27 h 73"/>
                  <a:gd name="T12" fmla="*/ 76 w 76"/>
                  <a:gd name="T13" fmla="*/ 37 h 73"/>
                  <a:gd name="T14" fmla="*/ 76 w 76"/>
                  <a:gd name="T15" fmla="*/ 44 h 73"/>
                  <a:gd name="T16" fmla="*/ 73 w 76"/>
                  <a:gd name="T17" fmla="*/ 54 h 73"/>
                  <a:gd name="T18" fmla="*/ 69 w 76"/>
                  <a:gd name="T19" fmla="*/ 61 h 73"/>
                  <a:gd name="T20" fmla="*/ 64 w 76"/>
                  <a:gd name="T21" fmla="*/ 66 h 73"/>
                  <a:gd name="T22" fmla="*/ 56 w 76"/>
                  <a:gd name="T23" fmla="*/ 71 h 73"/>
                  <a:gd name="T24" fmla="*/ 49 w 76"/>
                  <a:gd name="T25" fmla="*/ 73 h 73"/>
                  <a:gd name="T26" fmla="*/ 39 w 76"/>
                  <a:gd name="T27" fmla="*/ 73 h 73"/>
                  <a:gd name="T28" fmla="*/ 27 w 76"/>
                  <a:gd name="T29" fmla="*/ 73 h 73"/>
                  <a:gd name="T30" fmla="*/ 17 w 76"/>
                  <a:gd name="T31" fmla="*/ 68 h 73"/>
                  <a:gd name="T32" fmla="*/ 10 w 76"/>
                  <a:gd name="T33" fmla="*/ 61 h 73"/>
                  <a:gd name="T34" fmla="*/ 5 w 76"/>
                  <a:gd name="T35" fmla="*/ 54 h 73"/>
                  <a:gd name="T36" fmla="*/ 2 w 76"/>
                  <a:gd name="T37" fmla="*/ 46 h 73"/>
                  <a:gd name="T38" fmla="*/ 0 w 76"/>
                  <a:gd name="T39" fmla="*/ 37 h 73"/>
                  <a:gd name="T40" fmla="*/ 2 w 76"/>
                  <a:gd name="T41" fmla="*/ 27 h 73"/>
                  <a:gd name="T42" fmla="*/ 5 w 76"/>
                  <a:gd name="T43" fmla="*/ 17 h 73"/>
                  <a:gd name="T44" fmla="*/ 12 w 76"/>
                  <a:gd name="T45" fmla="*/ 10 h 73"/>
                  <a:gd name="T46" fmla="*/ 20 w 76"/>
                  <a:gd name="T47" fmla="*/ 2 h 73"/>
                  <a:gd name="T48" fmla="*/ 29 w 76"/>
                  <a:gd name="T49" fmla="*/ 0 h 73"/>
                  <a:gd name="T50" fmla="*/ 39 w 76"/>
                  <a:gd name="T51" fmla="*/ 0 h 73"/>
                  <a:gd name="T52" fmla="*/ 39 w 76"/>
                  <a:gd name="T53" fmla="*/ 2 h 73"/>
                  <a:gd name="T54" fmla="*/ 34 w 76"/>
                  <a:gd name="T55" fmla="*/ 5 h 73"/>
                  <a:gd name="T56" fmla="*/ 29 w 76"/>
                  <a:gd name="T57" fmla="*/ 7 h 73"/>
                  <a:gd name="T58" fmla="*/ 24 w 76"/>
                  <a:gd name="T59" fmla="*/ 12 h 73"/>
                  <a:gd name="T60" fmla="*/ 22 w 76"/>
                  <a:gd name="T61" fmla="*/ 19 h 73"/>
                  <a:gd name="T62" fmla="*/ 20 w 76"/>
                  <a:gd name="T63" fmla="*/ 27 h 73"/>
                  <a:gd name="T64" fmla="*/ 20 w 76"/>
                  <a:gd name="T65" fmla="*/ 37 h 73"/>
                  <a:gd name="T66" fmla="*/ 22 w 76"/>
                  <a:gd name="T67" fmla="*/ 49 h 73"/>
                  <a:gd name="T68" fmla="*/ 22 w 76"/>
                  <a:gd name="T69" fmla="*/ 59 h 73"/>
                  <a:gd name="T70" fmla="*/ 27 w 76"/>
                  <a:gd name="T71" fmla="*/ 64 h 73"/>
                  <a:gd name="T72" fmla="*/ 29 w 76"/>
                  <a:gd name="T73" fmla="*/ 68 h 73"/>
                  <a:gd name="T74" fmla="*/ 34 w 76"/>
                  <a:gd name="T75" fmla="*/ 71 h 73"/>
                  <a:gd name="T76" fmla="*/ 39 w 76"/>
                  <a:gd name="T77" fmla="*/ 71 h 73"/>
                  <a:gd name="T78" fmla="*/ 44 w 76"/>
                  <a:gd name="T79" fmla="*/ 71 h 73"/>
                  <a:gd name="T80" fmla="*/ 49 w 76"/>
                  <a:gd name="T81" fmla="*/ 68 h 73"/>
                  <a:gd name="T82" fmla="*/ 51 w 76"/>
                  <a:gd name="T83" fmla="*/ 64 h 73"/>
                  <a:gd name="T84" fmla="*/ 56 w 76"/>
                  <a:gd name="T85" fmla="*/ 56 h 73"/>
                  <a:gd name="T86" fmla="*/ 56 w 76"/>
                  <a:gd name="T87" fmla="*/ 49 h 73"/>
                  <a:gd name="T88" fmla="*/ 59 w 76"/>
                  <a:gd name="T89" fmla="*/ 37 h 73"/>
                  <a:gd name="T90" fmla="*/ 56 w 76"/>
                  <a:gd name="T91" fmla="*/ 29 h 73"/>
                  <a:gd name="T92" fmla="*/ 56 w 76"/>
                  <a:gd name="T93" fmla="*/ 22 h 73"/>
                  <a:gd name="T94" fmla="*/ 56 w 76"/>
                  <a:gd name="T95" fmla="*/ 15 h 73"/>
                  <a:gd name="T96" fmla="*/ 51 w 76"/>
                  <a:gd name="T97" fmla="*/ 10 h 73"/>
                  <a:gd name="T98" fmla="*/ 49 w 76"/>
                  <a:gd name="T99" fmla="*/ 5 h 73"/>
                  <a:gd name="T100" fmla="*/ 44 w 76"/>
                  <a:gd name="T101" fmla="*/ 2 h 73"/>
                  <a:gd name="T102" fmla="*/ 39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9" y="0"/>
                    </a:moveTo>
                    <a:lnTo>
                      <a:pt x="49" y="0"/>
                    </a:lnTo>
                    <a:lnTo>
                      <a:pt x="59" y="2"/>
                    </a:lnTo>
                    <a:lnTo>
                      <a:pt x="66" y="10"/>
                    </a:lnTo>
                    <a:lnTo>
                      <a:pt x="73" y="17"/>
                    </a:lnTo>
                    <a:lnTo>
                      <a:pt x="76" y="27"/>
                    </a:lnTo>
                    <a:lnTo>
                      <a:pt x="76" y="37"/>
                    </a:lnTo>
                    <a:lnTo>
                      <a:pt x="76" y="44"/>
                    </a:lnTo>
                    <a:lnTo>
                      <a:pt x="73" y="54"/>
                    </a:lnTo>
                    <a:lnTo>
                      <a:pt x="69" y="61"/>
                    </a:lnTo>
                    <a:lnTo>
                      <a:pt x="64" y="66"/>
                    </a:lnTo>
                    <a:lnTo>
                      <a:pt x="56" y="71"/>
                    </a:lnTo>
                    <a:lnTo>
                      <a:pt x="49" y="73"/>
                    </a:lnTo>
                    <a:lnTo>
                      <a:pt x="39" y="73"/>
                    </a:lnTo>
                    <a:lnTo>
                      <a:pt x="27" y="73"/>
                    </a:lnTo>
                    <a:lnTo>
                      <a:pt x="17" y="68"/>
                    </a:lnTo>
                    <a:lnTo>
                      <a:pt x="10" y="61"/>
                    </a:lnTo>
                    <a:lnTo>
                      <a:pt x="5" y="54"/>
                    </a:lnTo>
                    <a:lnTo>
                      <a:pt x="2" y="46"/>
                    </a:lnTo>
                    <a:lnTo>
                      <a:pt x="0" y="37"/>
                    </a:lnTo>
                    <a:lnTo>
                      <a:pt x="2" y="27"/>
                    </a:lnTo>
                    <a:lnTo>
                      <a:pt x="5" y="17"/>
                    </a:lnTo>
                    <a:lnTo>
                      <a:pt x="12" y="10"/>
                    </a:lnTo>
                    <a:lnTo>
                      <a:pt x="20" y="2"/>
                    </a:lnTo>
                    <a:lnTo>
                      <a:pt x="29" y="0"/>
                    </a:lnTo>
                    <a:lnTo>
                      <a:pt x="39" y="0"/>
                    </a:lnTo>
                    <a:close/>
                    <a:moveTo>
                      <a:pt x="39" y="2"/>
                    </a:moveTo>
                    <a:lnTo>
                      <a:pt x="34" y="5"/>
                    </a:lnTo>
                    <a:lnTo>
                      <a:pt x="29" y="7"/>
                    </a:lnTo>
                    <a:lnTo>
                      <a:pt x="24" y="12"/>
                    </a:lnTo>
                    <a:lnTo>
                      <a:pt x="22" y="19"/>
                    </a:lnTo>
                    <a:lnTo>
                      <a:pt x="20" y="27"/>
                    </a:lnTo>
                    <a:lnTo>
                      <a:pt x="20" y="37"/>
                    </a:lnTo>
                    <a:lnTo>
                      <a:pt x="22" y="49"/>
                    </a:lnTo>
                    <a:lnTo>
                      <a:pt x="22" y="59"/>
                    </a:lnTo>
                    <a:lnTo>
                      <a:pt x="27" y="64"/>
                    </a:lnTo>
                    <a:lnTo>
                      <a:pt x="29" y="68"/>
                    </a:lnTo>
                    <a:lnTo>
                      <a:pt x="34" y="71"/>
                    </a:lnTo>
                    <a:lnTo>
                      <a:pt x="39" y="71"/>
                    </a:lnTo>
                    <a:lnTo>
                      <a:pt x="44" y="71"/>
                    </a:lnTo>
                    <a:lnTo>
                      <a:pt x="49" y="68"/>
                    </a:lnTo>
                    <a:lnTo>
                      <a:pt x="51" y="64"/>
                    </a:lnTo>
                    <a:lnTo>
                      <a:pt x="56" y="56"/>
                    </a:lnTo>
                    <a:lnTo>
                      <a:pt x="56" y="49"/>
                    </a:lnTo>
                    <a:lnTo>
                      <a:pt x="59" y="37"/>
                    </a:lnTo>
                    <a:lnTo>
                      <a:pt x="56" y="29"/>
                    </a:lnTo>
                    <a:lnTo>
                      <a:pt x="56" y="22"/>
                    </a:lnTo>
                    <a:lnTo>
                      <a:pt x="56" y="15"/>
                    </a:lnTo>
                    <a:lnTo>
                      <a:pt x="51" y="10"/>
                    </a:lnTo>
                    <a:lnTo>
                      <a:pt x="49" y="5"/>
                    </a:lnTo>
                    <a:lnTo>
                      <a:pt x="44" y="2"/>
                    </a:lnTo>
                    <a:lnTo>
                      <a:pt x="39" y="2"/>
                    </a:lnTo>
                    <a:close/>
                  </a:path>
                </a:pathLst>
              </a:custGeom>
              <a:solidFill>
                <a:srgbClr val="000000"/>
              </a:solidFill>
              <a:ln w="0">
                <a:solidFill>
                  <a:srgbClr val="000000"/>
                </a:solidFill>
                <a:round/>
                <a:headEnd/>
                <a:tailEnd/>
              </a:ln>
            </p:spPr>
            <p:txBody>
              <a:bodyPr/>
              <a:lstStyle/>
              <a:p>
                <a:endParaRPr lang="en-CA"/>
              </a:p>
            </p:txBody>
          </p:sp>
          <p:sp>
            <p:nvSpPr>
              <p:cNvPr id="5181" name="Freeform 179"/>
              <p:cNvSpPr>
                <a:spLocks noEditPoints="1"/>
              </p:cNvSpPr>
              <p:nvPr/>
            </p:nvSpPr>
            <p:spPr bwMode="auto">
              <a:xfrm>
                <a:off x="4507" y="2330"/>
                <a:ext cx="74" cy="73"/>
              </a:xfrm>
              <a:custGeom>
                <a:avLst/>
                <a:gdLst>
                  <a:gd name="T0" fmla="*/ 0 w 74"/>
                  <a:gd name="T1" fmla="*/ 73 h 73"/>
                  <a:gd name="T2" fmla="*/ 0 w 74"/>
                  <a:gd name="T3" fmla="*/ 71 h 73"/>
                  <a:gd name="T4" fmla="*/ 3 w 74"/>
                  <a:gd name="T5" fmla="*/ 71 h 73"/>
                  <a:gd name="T6" fmla="*/ 5 w 74"/>
                  <a:gd name="T7" fmla="*/ 71 h 73"/>
                  <a:gd name="T8" fmla="*/ 8 w 74"/>
                  <a:gd name="T9" fmla="*/ 71 h 73"/>
                  <a:gd name="T10" fmla="*/ 10 w 74"/>
                  <a:gd name="T11" fmla="*/ 68 h 73"/>
                  <a:gd name="T12" fmla="*/ 10 w 74"/>
                  <a:gd name="T13" fmla="*/ 68 h 73"/>
                  <a:gd name="T14" fmla="*/ 10 w 74"/>
                  <a:gd name="T15" fmla="*/ 66 h 73"/>
                  <a:gd name="T16" fmla="*/ 10 w 74"/>
                  <a:gd name="T17" fmla="*/ 61 h 73"/>
                  <a:gd name="T18" fmla="*/ 10 w 74"/>
                  <a:gd name="T19" fmla="*/ 12 h 73"/>
                  <a:gd name="T20" fmla="*/ 10 w 74"/>
                  <a:gd name="T21" fmla="*/ 10 h 73"/>
                  <a:gd name="T22" fmla="*/ 10 w 74"/>
                  <a:gd name="T23" fmla="*/ 7 h 73"/>
                  <a:gd name="T24" fmla="*/ 10 w 74"/>
                  <a:gd name="T25" fmla="*/ 5 h 73"/>
                  <a:gd name="T26" fmla="*/ 8 w 74"/>
                  <a:gd name="T27" fmla="*/ 5 h 73"/>
                  <a:gd name="T28" fmla="*/ 5 w 74"/>
                  <a:gd name="T29" fmla="*/ 2 h 73"/>
                  <a:gd name="T30" fmla="*/ 3 w 74"/>
                  <a:gd name="T31" fmla="*/ 2 h 73"/>
                  <a:gd name="T32" fmla="*/ 0 w 74"/>
                  <a:gd name="T33" fmla="*/ 2 h 73"/>
                  <a:gd name="T34" fmla="*/ 0 w 74"/>
                  <a:gd name="T35" fmla="*/ 0 h 73"/>
                  <a:gd name="T36" fmla="*/ 32 w 74"/>
                  <a:gd name="T37" fmla="*/ 0 h 73"/>
                  <a:gd name="T38" fmla="*/ 44 w 74"/>
                  <a:gd name="T39" fmla="*/ 2 h 73"/>
                  <a:gd name="T40" fmla="*/ 54 w 74"/>
                  <a:gd name="T41" fmla="*/ 5 h 73"/>
                  <a:gd name="T42" fmla="*/ 62 w 74"/>
                  <a:gd name="T43" fmla="*/ 10 h 73"/>
                  <a:gd name="T44" fmla="*/ 69 w 74"/>
                  <a:gd name="T45" fmla="*/ 17 h 73"/>
                  <a:gd name="T46" fmla="*/ 71 w 74"/>
                  <a:gd name="T47" fmla="*/ 27 h 73"/>
                  <a:gd name="T48" fmla="*/ 74 w 74"/>
                  <a:gd name="T49" fmla="*/ 37 h 73"/>
                  <a:gd name="T50" fmla="*/ 71 w 74"/>
                  <a:gd name="T51" fmla="*/ 44 h 73"/>
                  <a:gd name="T52" fmla="*/ 71 w 74"/>
                  <a:gd name="T53" fmla="*/ 51 h 73"/>
                  <a:gd name="T54" fmla="*/ 66 w 74"/>
                  <a:gd name="T55" fmla="*/ 56 h 73"/>
                  <a:gd name="T56" fmla="*/ 64 w 74"/>
                  <a:gd name="T57" fmla="*/ 61 h 73"/>
                  <a:gd name="T58" fmla="*/ 59 w 74"/>
                  <a:gd name="T59" fmla="*/ 66 h 73"/>
                  <a:gd name="T60" fmla="*/ 54 w 74"/>
                  <a:gd name="T61" fmla="*/ 68 h 73"/>
                  <a:gd name="T62" fmla="*/ 49 w 74"/>
                  <a:gd name="T63" fmla="*/ 71 h 73"/>
                  <a:gd name="T64" fmla="*/ 42 w 74"/>
                  <a:gd name="T65" fmla="*/ 73 h 73"/>
                  <a:gd name="T66" fmla="*/ 39 w 74"/>
                  <a:gd name="T67" fmla="*/ 73 h 73"/>
                  <a:gd name="T68" fmla="*/ 32 w 74"/>
                  <a:gd name="T69" fmla="*/ 73 h 73"/>
                  <a:gd name="T70" fmla="*/ 0 w 74"/>
                  <a:gd name="T71" fmla="*/ 73 h 73"/>
                  <a:gd name="T72" fmla="*/ 27 w 74"/>
                  <a:gd name="T73" fmla="*/ 5 h 73"/>
                  <a:gd name="T74" fmla="*/ 27 w 74"/>
                  <a:gd name="T75" fmla="*/ 61 h 73"/>
                  <a:gd name="T76" fmla="*/ 27 w 74"/>
                  <a:gd name="T77" fmla="*/ 66 h 73"/>
                  <a:gd name="T78" fmla="*/ 30 w 74"/>
                  <a:gd name="T79" fmla="*/ 68 h 73"/>
                  <a:gd name="T80" fmla="*/ 30 w 74"/>
                  <a:gd name="T81" fmla="*/ 68 h 73"/>
                  <a:gd name="T82" fmla="*/ 30 w 74"/>
                  <a:gd name="T83" fmla="*/ 68 h 73"/>
                  <a:gd name="T84" fmla="*/ 32 w 74"/>
                  <a:gd name="T85" fmla="*/ 68 h 73"/>
                  <a:gd name="T86" fmla="*/ 35 w 74"/>
                  <a:gd name="T87" fmla="*/ 71 h 73"/>
                  <a:gd name="T88" fmla="*/ 39 w 74"/>
                  <a:gd name="T89" fmla="*/ 68 h 73"/>
                  <a:gd name="T90" fmla="*/ 44 w 74"/>
                  <a:gd name="T91" fmla="*/ 66 h 73"/>
                  <a:gd name="T92" fmla="*/ 47 w 74"/>
                  <a:gd name="T93" fmla="*/ 64 h 73"/>
                  <a:gd name="T94" fmla="*/ 52 w 74"/>
                  <a:gd name="T95" fmla="*/ 56 h 73"/>
                  <a:gd name="T96" fmla="*/ 52 w 74"/>
                  <a:gd name="T97" fmla="*/ 49 h 73"/>
                  <a:gd name="T98" fmla="*/ 54 w 74"/>
                  <a:gd name="T99" fmla="*/ 37 h 73"/>
                  <a:gd name="T100" fmla="*/ 52 w 74"/>
                  <a:gd name="T101" fmla="*/ 29 h 73"/>
                  <a:gd name="T102" fmla="*/ 52 w 74"/>
                  <a:gd name="T103" fmla="*/ 22 h 73"/>
                  <a:gd name="T104" fmla="*/ 49 w 74"/>
                  <a:gd name="T105" fmla="*/ 15 h 73"/>
                  <a:gd name="T106" fmla="*/ 44 w 74"/>
                  <a:gd name="T107" fmla="*/ 10 h 73"/>
                  <a:gd name="T108" fmla="*/ 39 w 74"/>
                  <a:gd name="T109" fmla="*/ 5 h 73"/>
                  <a:gd name="T110" fmla="*/ 35 w 74"/>
                  <a:gd name="T111" fmla="*/ 5 h 73"/>
                  <a:gd name="T112" fmla="*/ 27 w 74"/>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
                  <a:gd name="T172" fmla="*/ 0 h 73"/>
                  <a:gd name="T173" fmla="*/ 74 w 74"/>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 h="73">
                    <a:moveTo>
                      <a:pt x="0" y="73"/>
                    </a:moveTo>
                    <a:lnTo>
                      <a:pt x="0" y="71"/>
                    </a:lnTo>
                    <a:lnTo>
                      <a:pt x="3" y="71"/>
                    </a:lnTo>
                    <a:lnTo>
                      <a:pt x="5" y="71"/>
                    </a:lnTo>
                    <a:lnTo>
                      <a:pt x="8" y="71"/>
                    </a:lnTo>
                    <a:lnTo>
                      <a:pt x="10" y="68"/>
                    </a:lnTo>
                    <a:lnTo>
                      <a:pt x="10" y="66"/>
                    </a:lnTo>
                    <a:lnTo>
                      <a:pt x="10" y="61"/>
                    </a:lnTo>
                    <a:lnTo>
                      <a:pt x="10" y="12"/>
                    </a:lnTo>
                    <a:lnTo>
                      <a:pt x="10" y="10"/>
                    </a:lnTo>
                    <a:lnTo>
                      <a:pt x="10" y="7"/>
                    </a:lnTo>
                    <a:lnTo>
                      <a:pt x="10" y="5"/>
                    </a:lnTo>
                    <a:lnTo>
                      <a:pt x="8" y="5"/>
                    </a:lnTo>
                    <a:lnTo>
                      <a:pt x="5" y="2"/>
                    </a:lnTo>
                    <a:lnTo>
                      <a:pt x="3" y="2"/>
                    </a:lnTo>
                    <a:lnTo>
                      <a:pt x="0" y="2"/>
                    </a:lnTo>
                    <a:lnTo>
                      <a:pt x="0" y="0"/>
                    </a:lnTo>
                    <a:lnTo>
                      <a:pt x="32" y="0"/>
                    </a:lnTo>
                    <a:lnTo>
                      <a:pt x="44" y="2"/>
                    </a:lnTo>
                    <a:lnTo>
                      <a:pt x="54" y="5"/>
                    </a:lnTo>
                    <a:lnTo>
                      <a:pt x="62" y="10"/>
                    </a:lnTo>
                    <a:lnTo>
                      <a:pt x="69" y="17"/>
                    </a:lnTo>
                    <a:lnTo>
                      <a:pt x="71" y="27"/>
                    </a:lnTo>
                    <a:lnTo>
                      <a:pt x="74" y="37"/>
                    </a:lnTo>
                    <a:lnTo>
                      <a:pt x="71" y="44"/>
                    </a:lnTo>
                    <a:lnTo>
                      <a:pt x="71" y="51"/>
                    </a:lnTo>
                    <a:lnTo>
                      <a:pt x="66" y="56"/>
                    </a:lnTo>
                    <a:lnTo>
                      <a:pt x="64" y="61"/>
                    </a:lnTo>
                    <a:lnTo>
                      <a:pt x="59" y="66"/>
                    </a:lnTo>
                    <a:lnTo>
                      <a:pt x="54" y="68"/>
                    </a:lnTo>
                    <a:lnTo>
                      <a:pt x="49" y="71"/>
                    </a:lnTo>
                    <a:lnTo>
                      <a:pt x="42" y="73"/>
                    </a:lnTo>
                    <a:lnTo>
                      <a:pt x="39" y="73"/>
                    </a:lnTo>
                    <a:lnTo>
                      <a:pt x="32" y="73"/>
                    </a:lnTo>
                    <a:lnTo>
                      <a:pt x="0" y="73"/>
                    </a:lnTo>
                    <a:close/>
                    <a:moveTo>
                      <a:pt x="27" y="5"/>
                    </a:moveTo>
                    <a:lnTo>
                      <a:pt x="27" y="61"/>
                    </a:lnTo>
                    <a:lnTo>
                      <a:pt x="27" y="66"/>
                    </a:lnTo>
                    <a:lnTo>
                      <a:pt x="30" y="68"/>
                    </a:lnTo>
                    <a:lnTo>
                      <a:pt x="32" y="68"/>
                    </a:lnTo>
                    <a:lnTo>
                      <a:pt x="35" y="71"/>
                    </a:lnTo>
                    <a:lnTo>
                      <a:pt x="39" y="68"/>
                    </a:lnTo>
                    <a:lnTo>
                      <a:pt x="44" y="66"/>
                    </a:lnTo>
                    <a:lnTo>
                      <a:pt x="47" y="64"/>
                    </a:lnTo>
                    <a:lnTo>
                      <a:pt x="52" y="56"/>
                    </a:lnTo>
                    <a:lnTo>
                      <a:pt x="52" y="49"/>
                    </a:lnTo>
                    <a:lnTo>
                      <a:pt x="54" y="37"/>
                    </a:lnTo>
                    <a:lnTo>
                      <a:pt x="52" y="29"/>
                    </a:lnTo>
                    <a:lnTo>
                      <a:pt x="52" y="22"/>
                    </a:lnTo>
                    <a:lnTo>
                      <a:pt x="49" y="15"/>
                    </a:lnTo>
                    <a:lnTo>
                      <a:pt x="44" y="10"/>
                    </a:lnTo>
                    <a:lnTo>
                      <a:pt x="39" y="5"/>
                    </a:lnTo>
                    <a:lnTo>
                      <a:pt x="35" y="5"/>
                    </a:lnTo>
                    <a:lnTo>
                      <a:pt x="27" y="5"/>
                    </a:lnTo>
                    <a:close/>
                  </a:path>
                </a:pathLst>
              </a:custGeom>
              <a:solidFill>
                <a:srgbClr val="000000"/>
              </a:solidFill>
              <a:ln w="0">
                <a:solidFill>
                  <a:srgbClr val="000000"/>
                </a:solidFill>
                <a:round/>
                <a:headEnd/>
                <a:tailEnd/>
              </a:ln>
            </p:spPr>
            <p:txBody>
              <a:bodyPr/>
              <a:lstStyle/>
              <a:p>
                <a:endParaRPr lang="en-CA"/>
              </a:p>
            </p:txBody>
          </p:sp>
          <p:sp>
            <p:nvSpPr>
              <p:cNvPr id="5182" name="Freeform 180"/>
              <p:cNvSpPr>
                <a:spLocks/>
              </p:cNvSpPr>
              <p:nvPr/>
            </p:nvSpPr>
            <p:spPr bwMode="auto">
              <a:xfrm>
                <a:off x="4586" y="2330"/>
                <a:ext cx="66" cy="73"/>
              </a:xfrm>
              <a:custGeom>
                <a:avLst/>
                <a:gdLst>
                  <a:gd name="T0" fmla="*/ 27 w 66"/>
                  <a:gd name="T1" fmla="*/ 5 h 73"/>
                  <a:gd name="T2" fmla="*/ 27 w 66"/>
                  <a:gd name="T3" fmla="*/ 34 h 73"/>
                  <a:gd name="T4" fmla="*/ 29 w 66"/>
                  <a:gd name="T5" fmla="*/ 34 h 73"/>
                  <a:gd name="T6" fmla="*/ 34 w 66"/>
                  <a:gd name="T7" fmla="*/ 34 h 73"/>
                  <a:gd name="T8" fmla="*/ 39 w 66"/>
                  <a:gd name="T9" fmla="*/ 29 h 73"/>
                  <a:gd name="T10" fmla="*/ 41 w 66"/>
                  <a:gd name="T11" fmla="*/ 24 h 73"/>
                  <a:gd name="T12" fmla="*/ 44 w 66"/>
                  <a:gd name="T13" fmla="*/ 17 h 73"/>
                  <a:gd name="T14" fmla="*/ 44 w 66"/>
                  <a:gd name="T15" fmla="*/ 17 h 73"/>
                  <a:gd name="T16" fmla="*/ 44 w 66"/>
                  <a:gd name="T17" fmla="*/ 56 h 73"/>
                  <a:gd name="T18" fmla="*/ 44 w 66"/>
                  <a:gd name="T19" fmla="*/ 56 h 73"/>
                  <a:gd name="T20" fmla="*/ 41 w 66"/>
                  <a:gd name="T21" fmla="*/ 49 h 73"/>
                  <a:gd name="T22" fmla="*/ 39 w 66"/>
                  <a:gd name="T23" fmla="*/ 44 h 73"/>
                  <a:gd name="T24" fmla="*/ 39 w 66"/>
                  <a:gd name="T25" fmla="*/ 41 h 73"/>
                  <a:gd name="T26" fmla="*/ 36 w 66"/>
                  <a:gd name="T27" fmla="*/ 39 h 73"/>
                  <a:gd name="T28" fmla="*/ 32 w 66"/>
                  <a:gd name="T29" fmla="*/ 39 h 73"/>
                  <a:gd name="T30" fmla="*/ 27 w 66"/>
                  <a:gd name="T31" fmla="*/ 39 h 73"/>
                  <a:gd name="T32" fmla="*/ 27 w 66"/>
                  <a:gd name="T33" fmla="*/ 59 h 73"/>
                  <a:gd name="T34" fmla="*/ 29 w 66"/>
                  <a:gd name="T35" fmla="*/ 64 h 73"/>
                  <a:gd name="T36" fmla="*/ 29 w 66"/>
                  <a:gd name="T37" fmla="*/ 66 h 73"/>
                  <a:gd name="T38" fmla="*/ 29 w 66"/>
                  <a:gd name="T39" fmla="*/ 68 h 73"/>
                  <a:gd name="T40" fmla="*/ 29 w 66"/>
                  <a:gd name="T41" fmla="*/ 68 h 73"/>
                  <a:gd name="T42" fmla="*/ 32 w 66"/>
                  <a:gd name="T43" fmla="*/ 68 h 73"/>
                  <a:gd name="T44" fmla="*/ 34 w 66"/>
                  <a:gd name="T45" fmla="*/ 71 h 73"/>
                  <a:gd name="T46" fmla="*/ 39 w 66"/>
                  <a:gd name="T47" fmla="*/ 71 h 73"/>
                  <a:gd name="T48" fmla="*/ 49 w 66"/>
                  <a:gd name="T49" fmla="*/ 68 h 73"/>
                  <a:gd name="T50" fmla="*/ 56 w 66"/>
                  <a:gd name="T51" fmla="*/ 66 h 73"/>
                  <a:gd name="T52" fmla="*/ 61 w 66"/>
                  <a:gd name="T53" fmla="*/ 59 h 73"/>
                  <a:gd name="T54" fmla="*/ 63 w 66"/>
                  <a:gd name="T55" fmla="*/ 51 h 73"/>
                  <a:gd name="T56" fmla="*/ 66 w 66"/>
                  <a:gd name="T57" fmla="*/ 51 h 73"/>
                  <a:gd name="T58" fmla="*/ 63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9 w 66"/>
                  <a:gd name="T71" fmla="*/ 68 h 73"/>
                  <a:gd name="T72" fmla="*/ 9 w 66"/>
                  <a:gd name="T73" fmla="*/ 68 h 73"/>
                  <a:gd name="T74" fmla="*/ 9 w 66"/>
                  <a:gd name="T75" fmla="*/ 66 h 73"/>
                  <a:gd name="T76" fmla="*/ 12 w 66"/>
                  <a:gd name="T77" fmla="*/ 61 h 73"/>
                  <a:gd name="T78" fmla="*/ 12 w 66"/>
                  <a:gd name="T79" fmla="*/ 12 h 73"/>
                  <a:gd name="T80" fmla="*/ 9 w 66"/>
                  <a:gd name="T81" fmla="*/ 10 h 73"/>
                  <a:gd name="T82" fmla="*/ 9 w 66"/>
                  <a:gd name="T83" fmla="*/ 7 h 73"/>
                  <a:gd name="T84" fmla="*/ 9 w 66"/>
                  <a:gd name="T85" fmla="*/ 5 h 73"/>
                  <a:gd name="T86" fmla="*/ 9 w 66"/>
                  <a:gd name="T87" fmla="*/ 5 h 73"/>
                  <a:gd name="T88" fmla="*/ 7 w 66"/>
                  <a:gd name="T89" fmla="*/ 2 h 73"/>
                  <a:gd name="T90" fmla="*/ 2 w 66"/>
                  <a:gd name="T91" fmla="*/ 2 h 73"/>
                  <a:gd name="T92" fmla="*/ 0 w 66"/>
                  <a:gd name="T93" fmla="*/ 2 h 73"/>
                  <a:gd name="T94" fmla="*/ 0 w 66"/>
                  <a:gd name="T95" fmla="*/ 0 h 73"/>
                  <a:gd name="T96" fmla="*/ 61 w 66"/>
                  <a:gd name="T97" fmla="*/ 0 h 73"/>
                  <a:gd name="T98" fmla="*/ 61 w 66"/>
                  <a:gd name="T99" fmla="*/ 22 h 73"/>
                  <a:gd name="T100" fmla="*/ 59 w 66"/>
                  <a:gd name="T101" fmla="*/ 22 h 73"/>
                  <a:gd name="T102" fmla="*/ 56 w 66"/>
                  <a:gd name="T103" fmla="*/ 15 h 73"/>
                  <a:gd name="T104" fmla="*/ 54 w 66"/>
                  <a:gd name="T105" fmla="*/ 10 h 73"/>
                  <a:gd name="T106" fmla="*/ 51 w 66"/>
                  <a:gd name="T107" fmla="*/ 7 h 73"/>
                  <a:gd name="T108" fmla="*/ 46 w 66"/>
                  <a:gd name="T109" fmla="*/ 5 h 73"/>
                  <a:gd name="T110" fmla="*/ 41 w 66"/>
                  <a:gd name="T111" fmla="*/ 5 h 73"/>
                  <a:gd name="T112" fmla="*/ 36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29" y="34"/>
                    </a:lnTo>
                    <a:lnTo>
                      <a:pt x="34" y="34"/>
                    </a:lnTo>
                    <a:lnTo>
                      <a:pt x="39" y="29"/>
                    </a:lnTo>
                    <a:lnTo>
                      <a:pt x="41" y="24"/>
                    </a:lnTo>
                    <a:lnTo>
                      <a:pt x="44" y="17"/>
                    </a:lnTo>
                    <a:lnTo>
                      <a:pt x="44" y="56"/>
                    </a:lnTo>
                    <a:lnTo>
                      <a:pt x="41" y="49"/>
                    </a:lnTo>
                    <a:lnTo>
                      <a:pt x="39" y="44"/>
                    </a:lnTo>
                    <a:lnTo>
                      <a:pt x="39" y="41"/>
                    </a:lnTo>
                    <a:lnTo>
                      <a:pt x="36" y="39"/>
                    </a:lnTo>
                    <a:lnTo>
                      <a:pt x="32" y="39"/>
                    </a:lnTo>
                    <a:lnTo>
                      <a:pt x="27" y="39"/>
                    </a:lnTo>
                    <a:lnTo>
                      <a:pt x="27" y="59"/>
                    </a:lnTo>
                    <a:lnTo>
                      <a:pt x="29" y="64"/>
                    </a:lnTo>
                    <a:lnTo>
                      <a:pt x="29" y="66"/>
                    </a:lnTo>
                    <a:lnTo>
                      <a:pt x="29" y="68"/>
                    </a:lnTo>
                    <a:lnTo>
                      <a:pt x="32" y="68"/>
                    </a:lnTo>
                    <a:lnTo>
                      <a:pt x="34" y="71"/>
                    </a:lnTo>
                    <a:lnTo>
                      <a:pt x="39" y="71"/>
                    </a:lnTo>
                    <a:lnTo>
                      <a:pt x="49" y="68"/>
                    </a:lnTo>
                    <a:lnTo>
                      <a:pt x="56" y="66"/>
                    </a:lnTo>
                    <a:lnTo>
                      <a:pt x="61" y="59"/>
                    </a:lnTo>
                    <a:lnTo>
                      <a:pt x="63" y="51"/>
                    </a:lnTo>
                    <a:lnTo>
                      <a:pt x="66" y="51"/>
                    </a:lnTo>
                    <a:lnTo>
                      <a:pt x="63" y="73"/>
                    </a:lnTo>
                    <a:lnTo>
                      <a:pt x="0" y="73"/>
                    </a:lnTo>
                    <a:lnTo>
                      <a:pt x="0" y="71"/>
                    </a:lnTo>
                    <a:lnTo>
                      <a:pt x="2" y="71"/>
                    </a:lnTo>
                    <a:lnTo>
                      <a:pt x="5" y="71"/>
                    </a:lnTo>
                    <a:lnTo>
                      <a:pt x="7" y="71"/>
                    </a:lnTo>
                    <a:lnTo>
                      <a:pt x="9" y="68"/>
                    </a:lnTo>
                    <a:lnTo>
                      <a:pt x="9" y="66"/>
                    </a:lnTo>
                    <a:lnTo>
                      <a:pt x="12" y="61"/>
                    </a:lnTo>
                    <a:lnTo>
                      <a:pt x="12" y="12"/>
                    </a:lnTo>
                    <a:lnTo>
                      <a:pt x="9" y="10"/>
                    </a:lnTo>
                    <a:lnTo>
                      <a:pt x="9" y="7"/>
                    </a:lnTo>
                    <a:lnTo>
                      <a:pt x="9" y="5"/>
                    </a:lnTo>
                    <a:lnTo>
                      <a:pt x="7" y="2"/>
                    </a:lnTo>
                    <a:lnTo>
                      <a:pt x="2" y="2"/>
                    </a:lnTo>
                    <a:lnTo>
                      <a:pt x="0" y="2"/>
                    </a:lnTo>
                    <a:lnTo>
                      <a:pt x="0" y="0"/>
                    </a:lnTo>
                    <a:lnTo>
                      <a:pt x="61" y="0"/>
                    </a:lnTo>
                    <a:lnTo>
                      <a:pt x="61" y="22"/>
                    </a:lnTo>
                    <a:lnTo>
                      <a:pt x="59" y="22"/>
                    </a:lnTo>
                    <a:lnTo>
                      <a:pt x="56" y="15"/>
                    </a:lnTo>
                    <a:lnTo>
                      <a:pt x="54" y="10"/>
                    </a:lnTo>
                    <a:lnTo>
                      <a:pt x="51" y="7"/>
                    </a:lnTo>
                    <a:lnTo>
                      <a:pt x="46" y="5"/>
                    </a:lnTo>
                    <a:lnTo>
                      <a:pt x="41" y="5"/>
                    </a:lnTo>
                    <a:lnTo>
                      <a:pt x="36" y="5"/>
                    </a:lnTo>
                    <a:lnTo>
                      <a:pt x="27" y="5"/>
                    </a:lnTo>
                    <a:close/>
                  </a:path>
                </a:pathLst>
              </a:custGeom>
              <a:solidFill>
                <a:srgbClr val="000000"/>
              </a:solidFill>
              <a:ln w="0">
                <a:solidFill>
                  <a:srgbClr val="000000"/>
                </a:solidFill>
                <a:round/>
                <a:headEnd/>
                <a:tailEnd/>
              </a:ln>
            </p:spPr>
            <p:txBody>
              <a:bodyPr/>
              <a:lstStyle/>
              <a:p>
                <a:endParaRPr lang="en-CA"/>
              </a:p>
            </p:txBody>
          </p:sp>
          <p:sp>
            <p:nvSpPr>
              <p:cNvPr id="5183" name="Freeform 181"/>
              <p:cNvSpPr>
                <a:spLocks noEditPoints="1"/>
              </p:cNvSpPr>
              <p:nvPr/>
            </p:nvSpPr>
            <p:spPr bwMode="auto">
              <a:xfrm>
                <a:off x="4659" y="2330"/>
                <a:ext cx="79" cy="73"/>
              </a:xfrm>
              <a:custGeom>
                <a:avLst/>
                <a:gdLst>
                  <a:gd name="T0" fmla="*/ 27 w 79"/>
                  <a:gd name="T1" fmla="*/ 39 h 73"/>
                  <a:gd name="T2" fmla="*/ 27 w 79"/>
                  <a:gd name="T3" fmla="*/ 61 h 73"/>
                  <a:gd name="T4" fmla="*/ 27 w 79"/>
                  <a:gd name="T5" fmla="*/ 66 h 73"/>
                  <a:gd name="T6" fmla="*/ 27 w 79"/>
                  <a:gd name="T7" fmla="*/ 68 h 73"/>
                  <a:gd name="T8" fmla="*/ 27 w 79"/>
                  <a:gd name="T9" fmla="*/ 68 h 73"/>
                  <a:gd name="T10" fmla="*/ 30 w 79"/>
                  <a:gd name="T11" fmla="*/ 71 h 73"/>
                  <a:gd name="T12" fmla="*/ 32 w 79"/>
                  <a:gd name="T13" fmla="*/ 71 h 73"/>
                  <a:gd name="T14" fmla="*/ 37 w 79"/>
                  <a:gd name="T15" fmla="*/ 71 h 73"/>
                  <a:gd name="T16" fmla="*/ 37 w 79"/>
                  <a:gd name="T17" fmla="*/ 73 h 73"/>
                  <a:gd name="T18" fmla="*/ 0 w 79"/>
                  <a:gd name="T19" fmla="*/ 73 h 73"/>
                  <a:gd name="T20" fmla="*/ 0 w 79"/>
                  <a:gd name="T21" fmla="*/ 71 h 73"/>
                  <a:gd name="T22" fmla="*/ 5 w 79"/>
                  <a:gd name="T23" fmla="*/ 71 h 73"/>
                  <a:gd name="T24" fmla="*/ 8 w 79"/>
                  <a:gd name="T25" fmla="*/ 71 h 73"/>
                  <a:gd name="T26" fmla="*/ 10 w 79"/>
                  <a:gd name="T27" fmla="*/ 68 h 73"/>
                  <a:gd name="T28" fmla="*/ 10 w 79"/>
                  <a:gd name="T29" fmla="*/ 68 h 73"/>
                  <a:gd name="T30" fmla="*/ 10 w 79"/>
                  <a:gd name="T31" fmla="*/ 66 h 73"/>
                  <a:gd name="T32" fmla="*/ 10 w 79"/>
                  <a:gd name="T33" fmla="*/ 61 h 73"/>
                  <a:gd name="T34" fmla="*/ 10 w 79"/>
                  <a:gd name="T35" fmla="*/ 12 h 73"/>
                  <a:gd name="T36" fmla="*/ 10 w 79"/>
                  <a:gd name="T37" fmla="*/ 7 h 73"/>
                  <a:gd name="T38" fmla="*/ 10 w 79"/>
                  <a:gd name="T39" fmla="*/ 5 h 73"/>
                  <a:gd name="T40" fmla="*/ 10 w 79"/>
                  <a:gd name="T41" fmla="*/ 5 h 73"/>
                  <a:gd name="T42" fmla="*/ 8 w 79"/>
                  <a:gd name="T43" fmla="*/ 2 h 73"/>
                  <a:gd name="T44" fmla="*/ 5 w 79"/>
                  <a:gd name="T45" fmla="*/ 2 h 73"/>
                  <a:gd name="T46" fmla="*/ 0 w 79"/>
                  <a:gd name="T47" fmla="*/ 2 h 73"/>
                  <a:gd name="T48" fmla="*/ 0 w 79"/>
                  <a:gd name="T49" fmla="*/ 0 h 73"/>
                  <a:gd name="T50" fmla="*/ 35 w 79"/>
                  <a:gd name="T51" fmla="*/ 0 h 73"/>
                  <a:gd name="T52" fmla="*/ 47 w 79"/>
                  <a:gd name="T53" fmla="*/ 0 h 73"/>
                  <a:gd name="T54" fmla="*/ 54 w 79"/>
                  <a:gd name="T55" fmla="*/ 2 h 73"/>
                  <a:gd name="T56" fmla="*/ 59 w 79"/>
                  <a:gd name="T57" fmla="*/ 5 h 73"/>
                  <a:gd name="T58" fmla="*/ 64 w 79"/>
                  <a:gd name="T59" fmla="*/ 10 h 73"/>
                  <a:gd name="T60" fmla="*/ 66 w 79"/>
                  <a:gd name="T61" fmla="*/ 15 h 73"/>
                  <a:gd name="T62" fmla="*/ 66 w 79"/>
                  <a:gd name="T63" fmla="*/ 22 h 73"/>
                  <a:gd name="T64" fmla="*/ 66 w 79"/>
                  <a:gd name="T65" fmla="*/ 29 h 73"/>
                  <a:gd name="T66" fmla="*/ 61 w 79"/>
                  <a:gd name="T67" fmla="*/ 34 h 73"/>
                  <a:gd name="T68" fmla="*/ 57 w 79"/>
                  <a:gd name="T69" fmla="*/ 37 h 73"/>
                  <a:gd name="T70" fmla="*/ 52 w 79"/>
                  <a:gd name="T71" fmla="*/ 39 h 73"/>
                  <a:gd name="T72" fmla="*/ 69 w 79"/>
                  <a:gd name="T73" fmla="*/ 64 h 73"/>
                  <a:gd name="T74" fmla="*/ 71 w 79"/>
                  <a:gd name="T75" fmla="*/ 68 h 73"/>
                  <a:gd name="T76" fmla="*/ 74 w 79"/>
                  <a:gd name="T77" fmla="*/ 68 h 73"/>
                  <a:gd name="T78" fmla="*/ 76 w 79"/>
                  <a:gd name="T79" fmla="*/ 71 h 73"/>
                  <a:gd name="T80" fmla="*/ 79 w 79"/>
                  <a:gd name="T81" fmla="*/ 71 h 73"/>
                  <a:gd name="T82" fmla="*/ 79 w 79"/>
                  <a:gd name="T83" fmla="*/ 73 h 73"/>
                  <a:gd name="T84" fmla="*/ 57 w 79"/>
                  <a:gd name="T85" fmla="*/ 73 h 73"/>
                  <a:gd name="T86" fmla="*/ 32 w 79"/>
                  <a:gd name="T87" fmla="*/ 39 h 73"/>
                  <a:gd name="T88" fmla="*/ 27 w 79"/>
                  <a:gd name="T89" fmla="*/ 39 h 73"/>
                  <a:gd name="T90" fmla="*/ 27 w 79"/>
                  <a:gd name="T91" fmla="*/ 5 h 73"/>
                  <a:gd name="T92" fmla="*/ 27 w 79"/>
                  <a:gd name="T93" fmla="*/ 37 h 73"/>
                  <a:gd name="T94" fmla="*/ 30 w 79"/>
                  <a:gd name="T95" fmla="*/ 37 h 73"/>
                  <a:gd name="T96" fmla="*/ 37 w 79"/>
                  <a:gd name="T97" fmla="*/ 37 h 73"/>
                  <a:gd name="T98" fmla="*/ 42 w 79"/>
                  <a:gd name="T99" fmla="*/ 37 h 73"/>
                  <a:gd name="T100" fmla="*/ 44 w 79"/>
                  <a:gd name="T101" fmla="*/ 34 h 73"/>
                  <a:gd name="T102" fmla="*/ 49 w 79"/>
                  <a:gd name="T103" fmla="*/ 29 h 73"/>
                  <a:gd name="T104" fmla="*/ 49 w 79"/>
                  <a:gd name="T105" fmla="*/ 27 h 73"/>
                  <a:gd name="T106" fmla="*/ 52 w 79"/>
                  <a:gd name="T107" fmla="*/ 19 h 73"/>
                  <a:gd name="T108" fmla="*/ 49 w 79"/>
                  <a:gd name="T109" fmla="*/ 12 h 73"/>
                  <a:gd name="T110" fmla="*/ 47 w 79"/>
                  <a:gd name="T111" fmla="*/ 7 h 73"/>
                  <a:gd name="T112" fmla="*/ 42 w 79"/>
                  <a:gd name="T113" fmla="*/ 5 h 73"/>
                  <a:gd name="T114" fmla="*/ 32 w 79"/>
                  <a:gd name="T115" fmla="*/ 5 h 73"/>
                  <a:gd name="T116" fmla="*/ 27 w 79"/>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73"/>
                  <a:gd name="T179" fmla="*/ 79 w 79"/>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73">
                    <a:moveTo>
                      <a:pt x="27" y="39"/>
                    </a:moveTo>
                    <a:lnTo>
                      <a:pt x="27" y="61"/>
                    </a:lnTo>
                    <a:lnTo>
                      <a:pt x="27" y="66"/>
                    </a:lnTo>
                    <a:lnTo>
                      <a:pt x="27" y="68"/>
                    </a:lnTo>
                    <a:lnTo>
                      <a:pt x="30" y="71"/>
                    </a:lnTo>
                    <a:lnTo>
                      <a:pt x="32" y="71"/>
                    </a:lnTo>
                    <a:lnTo>
                      <a:pt x="37" y="71"/>
                    </a:lnTo>
                    <a:lnTo>
                      <a:pt x="37" y="73"/>
                    </a:lnTo>
                    <a:lnTo>
                      <a:pt x="0" y="73"/>
                    </a:lnTo>
                    <a:lnTo>
                      <a:pt x="0" y="71"/>
                    </a:lnTo>
                    <a:lnTo>
                      <a:pt x="5" y="71"/>
                    </a:lnTo>
                    <a:lnTo>
                      <a:pt x="8" y="71"/>
                    </a:lnTo>
                    <a:lnTo>
                      <a:pt x="10" y="68"/>
                    </a:lnTo>
                    <a:lnTo>
                      <a:pt x="10" y="66"/>
                    </a:lnTo>
                    <a:lnTo>
                      <a:pt x="10" y="61"/>
                    </a:lnTo>
                    <a:lnTo>
                      <a:pt x="10" y="12"/>
                    </a:lnTo>
                    <a:lnTo>
                      <a:pt x="10" y="7"/>
                    </a:lnTo>
                    <a:lnTo>
                      <a:pt x="10" y="5"/>
                    </a:lnTo>
                    <a:lnTo>
                      <a:pt x="8" y="2"/>
                    </a:lnTo>
                    <a:lnTo>
                      <a:pt x="5" y="2"/>
                    </a:lnTo>
                    <a:lnTo>
                      <a:pt x="0" y="2"/>
                    </a:lnTo>
                    <a:lnTo>
                      <a:pt x="0" y="0"/>
                    </a:lnTo>
                    <a:lnTo>
                      <a:pt x="35" y="0"/>
                    </a:lnTo>
                    <a:lnTo>
                      <a:pt x="47" y="0"/>
                    </a:lnTo>
                    <a:lnTo>
                      <a:pt x="54" y="2"/>
                    </a:lnTo>
                    <a:lnTo>
                      <a:pt x="59" y="5"/>
                    </a:lnTo>
                    <a:lnTo>
                      <a:pt x="64" y="10"/>
                    </a:lnTo>
                    <a:lnTo>
                      <a:pt x="66" y="15"/>
                    </a:lnTo>
                    <a:lnTo>
                      <a:pt x="66" y="22"/>
                    </a:lnTo>
                    <a:lnTo>
                      <a:pt x="66" y="29"/>
                    </a:lnTo>
                    <a:lnTo>
                      <a:pt x="61" y="34"/>
                    </a:lnTo>
                    <a:lnTo>
                      <a:pt x="57" y="37"/>
                    </a:lnTo>
                    <a:lnTo>
                      <a:pt x="52" y="39"/>
                    </a:lnTo>
                    <a:lnTo>
                      <a:pt x="69" y="64"/>
                    </a:lnTo>
                    <a:lnTo>
                      <a:pt x="71" y="68"/>
                    </a:lnTo>
                    <a:lnTo>
                      <a:pt x="74" y="68"/>
                    </a:lnTo>
                    <a:lnTo>
                      <a:pt x="76" y="71"/>
                    </a:lnTo>
                    <a:lnTo>
                      <a:pt x="79" y="71"/>
                    </a:lnTo>
                    <a:lnTo>
                      <a:pt x="79" y="73"/>
                    </a:lnTo>
                    <a:lnTo>
                      <a:pt x="57" y="73"/>
                    </a:lnTo>
                    <a:lnTo>
                      <a:pt x="32" y="39"/>
                    </a:lnTo>
                    <a:lnTo>
                      <a:pt x="27" y="39"/>
                    </a:lnTo>
                    <a:close/>
                    <a:moveTo>
                      <a:pt x="27" y="5"/>
                    </a:moveTo>
                    <a:lnTo>
                      <a:pt x="27" y="37"/>
                    </a:lnTo>
                    <a:lnTo>
                      <a:pt x="30" y="37"/>
                    </a:lnTo>
                    <a:lnTo>
                      <a:pt x="37" y="37"/>
                    </a:lnTo>
                    <a:lnTo>
                      <a:pt x="42" y="37"/>
                    </a:lnTo>
                    <a:lnTo>
                      <a:pt x="44" y="34"/>
                    </a:lnTo>
                    <a:lnTo>
                      <a:pt x="49" y="29"/>
                    </a:lnTo>
                    <a:lnTo>
                      <a:pt x="49" y="27"/>
                    </a:lnTo>
                    <a:lnTo>
                      <a:pt x="52" y="19"/>
                    </a:lnTo>
                    <a:lnTo>
                      <a:pt x="49" y="12"/>
                    </a:lnTo>
                    <a:lnTo>
                      <a:pt x="47" y="7"/>
                    </a:lnTo>
                    <a:lnTo>
                      <a:pt x="42" y="5"/>
                    </a:lnTo>
                    <a:lnTo>
                      <a:pt x="32" y="5"/>
                    </a:lnTo>
                    <a:lnTo>
                      <a:pt x="27" y="5"/>
                    </a:lnTo>
                    <a:close/>
                  </a:path>
                </a:pathLst>
              </a:custGeom>
              <a:solidFill>
                <a:srgbClr val="000000"/>
              </a:solidFill>
              <a:ln w="0">
                <a:solidFill>
                  <a:srgbClr val="000000"/>
                </a:solidFill>
                <a:round/>
                <a:headEnd/>
                <a:tailEnd/>
              </a:ln>
            </p:spPr>
            <p:txBody>
              <a:bodyPr/>
              <a:lstStyle/>
              <a:p>
                <a:endParaRPr lang="en-CA"/>
              </a:p>
            </p:txBody>
          </p:sp>
          <p:sp>
            <p:nvSpPr>
              <p:cNvPr id="5184" name="Line 182"/>
              <p:cNvSpPr>
                <a:spLocks noChangeShapeType="1"/>
              </p:cNvSpPr>
              <p:nvPr/>
            </p:nvSpPr>
            <p:spPr bwMode="auto">
              <a:xfrm>
                <a:off x="1378" y="2435"/>
                <a:ext cx="2" cy="1"/>
              </a:xfrm>
              <a:prstGeom prst="line">
                <a:avLst/>
              </a:prstGeom>
              <a:noFill/>
              <a:ln w="11113">
                <a:solidFill>
                  <a:srgbClr val="000000"/>
                </a:solidFill>
                <a:round/>
                <a:headEnd/>
                <a:tailEnd/>
              </a:ln>
            </p:spPr>
            <p:txBody>
              <a:bodyPr/>
              <a:lstStyle/>
              <a:p>
                <a:endParaRPr lang="en-CA"/>
              </a:p>
            </p:txBody>
          </p:sp>
          <p:sp>
            <p:nvSpPr>
              <p:cNvPr id="5185" name="Line 183"/>
              <p:cNvSpPr>
                <a:spLocks noChangeShapeType="1"/>
              </p:cNvSpPr>
              <p:nvPr/>
            </p:nvSpPr>
            <p:spPr bwMode="auto">
              <a:xfrm>
                <a:off x="1380" y="2435"/>
                <a:ext cx="3" cy="1"/>
              </a:xfrm>
              <a:prstGeom prst="line">
                <a:avLst/>
              </a:prstGeom>
              <a:noFill/>
              <a:ln w="11113">
                <a:solidFill>
                  <a:srgbClr val="000000"/>
                </a:solidFill>
                <a:round/>
                <a:headEnd/>
                <a:tailEnd/>
              </a:ln>
            </p:spPr>
            <p:txBody>
              <a:bodyPr/>
              <a:lstStyle/>
              <a:p>
                <a:endParaRPr lang="en-CA"/>
              </a:p>
            </p:txBody>
          </p:sp>
          <p:sp>
            <p:nvSpPr>
              <p:cNvPr id="5186" name="Line 184"/>
              <p:cNvSpPr>
                <a:spLocks noChangeShapeType="1"/>
              </p:cNvSpPr>
              <p:nvPr/>
            </p:nvSpPr>
            <p:spPr bwMode="auto">
              <a:xfrm>
                <a:off x="1383" y="2435"/>
                <a:ext cx="9" cy="1"/>
              </a:xfrm>
              <a:prstGeom prst="line">
                <a:avLst/>
              </a:prstGeom>
              <a:noFill/>
              <a:ln w="11113">
                <a:solidFill>
                  <a:srgbClr val="000000"/>
                </a:solidFill>
                <a:round/>
                <a:headEnd/>
                <a:tailEnd/>
              </a:ln>
            </p:spPr>
            <p:txBody>
              <a:bodyPr/>
              <a:lstStyle/>
              <a:p>
                <a:endParaRPr lang="en-CA"/>
              </a:p>
            </p:txBody>
          </p:sp>
          <p:sp>
            <p:nvSpPr>
              <p:cNvPr id="5187" name="Line 185"/>
              <p:cNvSpPr>
                <a:spLocks noChangeShapeType="1"/>
              </p:cNvSpPr>
              <p:nvPr/>
            </p:nvSpPr>
            <p:spPr bwMode="auto">
              <a:xfrm>
                <a:off x="1392" y="2435"/>
                <a:ext cx="18" cy="3"/>
              </a:xfrm>
              <a:prstGeom prst="line">
                <a:avLst/>
              </a:prstGeom>
              <a:noFill/>
              <a:ln w="11113">
                <a:solidFill>
                  <a:srgbClr val="000000"/>
                </a:solidFill>
                <a:round/>
                <a:headEnd/>
                <a:tailEnd/>
              </a:ln>
            </p:spPr>
            <p:txBody>
              <a:bodyPr/>
              <a:lstStyle/>
              <a:p>
                <a:endParaRPr lang="en-CA"/>
              </a:p>
            </p:txBody>
          </p:sp>
          <p:sp>
            <p:nvSpPr>
              <p:cNvPr id="5188" name="Freeform 186"/>
              <p:cNvSpPr>
                <a:spLocks/>
              </p:cNvSpPr>
              <p:nvPr/>
            </p:nvSpPr>
            <p:spPr bwMode="auto">
              <a:xfrm>
                <a:off x="1410" y="2438"/>
                <a:ext cx="61" cy="2"/>
              </a:xfrm>
              <a:custGeom>
                <a:avLst/>
                <a:gdLst>
                  <a:gd name="T0" fmla="*/ 0 w 61"/>
                  <a:gd name="T1" fmla="*/ 0 h 2"/>
                  <a:gd name="T2" fmla="*/ 29 w 61"/>
                  <a:gd name="T3" fmla="*/ 0 h 2"/>
                  <a:gd name="T4" fmla="*/ 61 w 61"/>
                  <a:gd name="T5" fmla="*/ 2 h 2"/>
                  <a:gd name="T6" fmla="*/ 0 60000 65536"/>
                  <a:gd name="T7" fmla="*/ 0 60000 65536"/>
                  <a:gd name="T8" fmla="*/ 0 60000 65536"/>
                  <a:gd name="T9" fmla="*/ 0 w 61"/>
                  <a:gd name="T10" fmla="*/ 0 h 2"/>
                  <a:gd name="T11" fmla="*/ 61 w 61"/>
                  <a:gd name="T12" fmla="*/ 2 h 2"/>
                </a:gdLst>
                <a:ahLst/>
                <a:cxnLst>
                  <a:cxn ang="T6">
                    <a:pos x="T0" y="T1"/>
                  </a:cxn>
                  <a:cxn ang="T7">
                    <a:pos x="T2" y="T3"/>
                  </a:cxn>
                  <a:cxn ang="T8">
                    <a:pos x="T4" y="T5"/>
                  </a:cxn>
                </a:cxnLst>
                <a:rect l="T9" t="T10" r="T11" b="T12"/>
                <a:pathLst>
                  <a:path w="61" h="2">
                    <a:moveTo>
                      <a:pt x="0" y="0"/>
                    </a:moveTo>
                    <a:lnTo>
                      <a:pt x="29" y="0"/>
                    </a:lnTo>
                    <a:lnTo>
                      <a:pt x="61" y="2"/>
                    </a:lnTo>
                  </a:path>
                </a:pathLst>
              </a:custGeom>
              <a:noFill/>
              <a:ln w="11113">
                <a:solidFill>
                  <a:srgbClr val="000000"/>
                </a:solidFill>
                <a:round/>
                <a:headEnd/>
                <a:tailEnd/>
              </a:ln>
            </p:spPr>
            <p:txBody>
              <a:bodyPr/>
              <a:lstStyle/>
              <a:p>
                <a:endParaRPr lang="en-CA"/>
              </a:p>
            </p:txBody>
          </p:sp>
          <p:sp>
            <p:nvSpPr>
              <p:cNvPr id="5189" name="Line 187"/>
              <p:cNvSpPr>
                <a:spLocks noChangeShapeType="1"/>
              </p:cNvSpPr>
              <p:nvPr/>
            </p:nvSpPr>
            <p:spPr bwMode="auto">
              <a:xfrm>
                <a:off x="1503" y="2443"/>
                <a:ext cx="34" cy="4"/>
              </a:xfrm>
              <a:prstGeom prst="line">
                <a:avLst/>
              </a:prstGeom>
              <a:noFill/>
              <a:ln w="11113">
                <a:solidFill>
                  <a:srgbClr val="000000"/>
                </a:solidFill>
                <a:round/>
                <a:headEnd/>
                <a:tailEnd/>
              </a:ln>
            </p:spPr>
            <p:txBody>
              <a:bodyPr/>
              <a:lstStyle/>
              <a:p>
                <a:endParaRPr lang="en-CA"/>
              </a:p>
            </p:txBody>
          </p:sp>
          <p:sp>
            <p:nvSpPr>
              <p:cNvPr id="5190" name="Freeform 188"/>
              <p:cNvSpPr>
                <a:spLocks/>
              </p:cNvSpPr>
              <p:nvPr/>
            </p:nvSpPr>
            <p:spPr bwMode="auto">
              <a:xfrm>
                <a:off x="1537" y="2447"/>
                <a:ext cx="59" cy="8"/>
              </a:xfrm>
              <a:custGeom>
                <a:avLst/>
                <a:gdLst>
                  <a:gd name="T0" fmla="*/ 0 w 59"/>
                  <a:gd name="T1" fmla="*/ 0 h 8"/>
                  <a:gd name="T2" fmla="*/ 59 w 59"/>
                  <a:gd name="T3" fmla="*/ 8 h 8"/>
                  <a:gd name="T4" fmla="*/ 59 w 59"/>
                  <a:gd name="T5" fmla="*/ 8 h 8"/>
                  <a:gd name="T6" fmla="*/ 0 60000 65536"/>
                  <a:gd name="T7" fmla="*/ 0 60000 65536"/>
                  <a:gd name="T8" fmla="*/ 0 60000 65536"/>
                  <a:gd name="T9" fmla="*/ 0 w 59"/>
                  <a:gd name="T10" fmla="*/ 0 h 8"/>
                  <a:gd name="T11" fmla="*/ 59 w 59"/>
                  <a:gd name="T12" fmla="*/ 8 h 8"/>
                </a:gdLst>
                <a:ahLst/>
                <a:cxnLst>
                  <a:cxn ang="T6">
                    <a:pos x="T0" y="T1"/>
                  </a:cxn>
                  <a:cxn ang="T7">
                    <a:pos x="T2" y="T3"/>
                  </a:cxn>
                  <a:cxn ang="T8">
                    <a:pos x="T4" y="T5"/>
                  </a:cxn>
                </a:cxnLst>
                <a:rect l="T9" t="T10" r="T11" b="T12"/>
                <a:pathLst>
                  <a:path w="59" h="8">
                    <a:moveTo>
                      <a:pt x="0" y="0"/>
                    </a:moveTo>
                    <a:lnTo>
                      <a:pt x="59" y="8"/>
                    </a:lnTo>
                  </a:path>
                </a:pathLst>
              </a:custGeom>
              <a:noFill/>
              <a:ln w="11113">
                <a:solidFill>
                  <a:srgbClr val="000000"/>
                </a:solidFill>
                <a:round/>
                <a:headEnd/>
                <a:tailEnd/>
              </a:ln>
            </p:spPr>
            <p:txBody>
              <a:bodyPr/>
              <a:lstStyle/>
              <a:p>
                <a:endParaRPr lang="en-CA"/>
              </a:p>
            </p:txBody>
          </p:sp>
          <p:sp>
            <p:nvSpPr>
              <p:cNvPr id="5191" name="Line 189"/>
              <p:cNvSpPr>
                <a:spLocks noChangeShapeType="1"/>
              </p:cNvSpPr>
              <p:nvPr/>
            </p:nvSpPr>
            <p:spPr bwMode="auto">
              <a:xfrm>
                <a:off x="1628" y="2462"/>
                <a:ext cx="29" cy="8"/>
              </a:xfrm>
              <a:prstGeom prst="line">
                <a:avLst/>
              </a:prstGeom>
              <a:noFill/>
              <a:ln w="11113">
                <a:solidFill>
                  <a:srgbClr val="000000"/>
                </a:solidFill>
                <a:round/>
                <a:headEnd/>
                <a:tailEnd/>
              </a:ln>
            </p:spPr>
            <p:txBody>
              <a:bodyPr/>
              <a:lstStyle/>
              <a:p>
                <a:endParaRPr lang="en-CA"/>
              </a:p>
            </p:txBody>
          </p:sp>
          <p:sp>
            <p:nvSpPr>
              <p:cNvPr id="5192" name="Freeform 190"/>
              <p:cNvSpPr>
                <a:spLocks/>
              </p:cNvSpPr>
              <p:nvPr/>
            </p:nvSpPr>
            <p:spPr bwMode="auto">
              <a:xfrm>
                <a:off x="1657" y="2470"/>
                <a:ext cx="59" cy="19"/>
              </a:xfrm>
              <a:custGeom>
                <a:avLst/>
                <a:gdLst>
                  <a:gd name="T0" fmla="*/ 0 w 59"/>
                  <a:gd name="T1" fmla="*/ 0 h 19"/>
                  <a:gd name="T2" fmla="*/ 56 w 59"/>
                  <a:gd name="T3" fmla="*/ 17 h 19"/>
                  <a:gd name="T4" fmla="*/ 59 w 59"/>
                  <a:gd name="T5" fmla="*/ 19 h 19"/>
                  <a:gd name="T6" fmla="*/ 0 60000 65536"/>
                  <a:gd name="T7" fmla="*/ 0 60000 65536"/>
                  <a:gd name="T8" fmla="*/ 0 60000 65536"/>
                  <a:gd name="T9" fmla="*/ 0 w 59"/>
                  <a:gd name="T10" fmla="*/ 0 h 19"/>
                  <a:gd name="T11" fmla="*/ 59 w 59"/>
                  <a:gd name="T12" fmla="*/ 19 h 19"/>
                </a:gdLst>
                <a:ahLst/>
                <a:cxnLst>
                  <a:cxn ang="T6">
                    <a:pos x="T0" y="T1"/>
                  </a:cxn>
                  <a:cxn ang="T7">
                    <a:pos x="T2" y="T3"/>
                  </a:cxn>
                  <a:cxn ang="T8">
                    <a:pos x="T4" y="T5"/>
                  </a:cxn>
                </a:cxnLst>
                <a:rect l="T9" t="T10" r="T11" b="T12"/>
                <a:pathLst>
                  <a:path w="59" h="19">
                    <a:moveTo>
                      <a:pt x="0" y="0"/>
                    </a:moveTo>
                    <a:lnTo>
                      <a:pt x="56" y="17"/>
                    </a:lnTo>
                    <a:lnTo>
                      <a:pt x="59" y="19"/>
                    </a:lnTo>
                  </a:path>
                </a:pathLst>
              </a:custGeom>
              <a:noFill/>
              <a:ln w="11113">
                <a:solidFill>
                  <a:srgbClr val="000000"/>
                </a:solidFill>
                <a:round/>
                <a:headEnd/>
                <a:tailEnd/>
              </a:ln>
            </p:spPr>
            <p:txBody>
              <a:bodyPr/>
              <a:lstStyle/>
              <a:p>
                <a:endParaRPr lang="en-CA"/>
              </a:p>
            </p:txBody>
          </p:sp>
          <p:sp>
            <p:nvSpPr>
              <p:cNvPr id="5193" name="Line 191"/>
              <p:cNvSpPr>
                <a:spLocks noChangeShapeType="1"/>
              </p:cNvSpPr>
              <p:nvPr/>
            </p:nvSpPr>
            <p:spPr bwMode="auto">
              <a:xfrm>
                <a:off x="1745" y="2504"/>
                <a:ext cx="20" cy="10"/>
              </a:xfrm>
              <a:prstGeom prst="line">
                <a:avLst/>
              </a:prstGeom>
              <a:noFill/>
              <a:ln w="11113">
                <a:solidFill>
                  <a:srgbClr val="000000"/>
                </a:solidFill>
                <a:round/>
                <a:headEnd/>
                <a:tailEnd/>
              </a:ln>
            </p:spPr>
            <p:txBody>
              <a:bodyPr/>
              <a:lstStyle/>
              <a:p>
                <a:endParaRPr lang="en-CA"/>
              </a:p>
            </p:txBody>
          </p:sp>
          <p:sp>
            <p:nvSpPr>
              <p:cNvPr id="5194" name="Freeform 192"/>
              <p:cNvSpPr>
                <a:spLocks/>
              </p:cNvSpPr>
              <p:nvPr/>
            </p:nvSpPr>
            <p:spPr bwMode="auto">
              <a:xfrm>
                <a:off x="1765" y="2514"/>
                <a:ext cx="56" cy="39"/>
              </a:xfrm>
              <a:custGeom>
                <a:avLst/>
                <a:gdLst>
                  <a:gd name="T0" fmla="*/ 0 w 56"/>
                  <a:gd name="T1" fmla="*/ 0 h 39"/>
                  <a:gd name="T2" fmla="*/ 44 w 56"/>
                  <a:gd name="T3" fmla="*/ 29 h 39"/>
                  <a:gd name="T4" fmla="*/ 56 w 56"/>
                  <a:gd name="T5" fmla="*/ 39 h 39"/>
                  <a:gd name="T6" fmla="*/ 0 60000 65536"/>
                  <a:gd name="T7" fmla="*/ 0 60000 65536"/>
                  <a:gd name="T8" fmla="*/ 0 60000 65536"/>
                  <a:gd name="T9" fmla="*/ 0 w 56"/>
                  <a:gd name="T10" fmla="*/ 0 h 39"/>
                  <a:gd name="T11" fmla="*/ 56 w 56"/>
                  <a:gd name="T12" fmla="*/ 39 h 39"/>
                </a:gdLst>
                <a:ahLst/>
                <a:cxnLst>
                  <a:cxn ang="T6">
                    <a:pos x="T0" y="T1"/>
                  </a:cxn>
                  <a:cxn ang="T7">
                    <a:pos x="T2" y="T3"/>
                  </a:cxn>
                  <a:cxn ang="T8">
                    <a:pos x="T4" y="T5"/>
                  </a:cxn>
                </a:cxnLst>
                <a:rect l="T9" t="T10" r="T11" b="T12"/>
                <a:pathLst>
                  <a:path w="56" h="39">
                    <a:moveTo>
                      <a:pt x="0" y="0"/>
                    </a:moveTo>
                    <a:lnTo>
                      <a:pt x="44" y="29"/>
                    </a:lnTo>
                    <a:lnTo>
                      <a:pt x="56" y="39"/>
                    </a:lnTo>
                  </a:path>
                </a:pathLst>
              </a:custGeom>
              <a:noFill/>
              <a:ln w="11113">
                <a:solidFill>
                  <a:srgbClr val="000000"/>
                </a:solidFill>
                <a:round/>
                <a:headEnd/>
                <a:tailEnd/>
              </a:ln>
            </p:spPr>
            <p:txBody>
              <a:bodyPr/>
              <a:lstStyle/>
              <a:p>
                <a:endParaRPr lang="en-CA"/>
              </a:p>
            </p:txBody>
          </p:sp>
          <p:sp>
            <p:nvSpPr>
              <p:cNvPr id="5195" name="Line 193"/>
              <p:cNvSpPr>
                <a:spLocks noChangeShapeType="1"/>
              </p:cNvSpPr>
              <p:nvPr/>
            </p:nvSpPr>
            <p:spPr bwMode="auto">
              <a:xfrm>
                <a:off x="1846" y="2573"/>
                <a:ext cx="2" cy="2"/>
              </a:xfrm>
              <a:prstGeom prst="line">
                <a:avLst/>
              </a:prstGeom>
              <a:noFill/>
              <a:ln w="11113">
                <a:solidFill>
                  <a:srgbClr val="000000"/>
                </a:solidFill>
                <a:round/>
                <a:headEnd/>
                <a:tailEnd/>
              </a:ln>
            </p:spPr>
            <p:txBody>
              <a:bodyPr/>
              <a:lstStyle/>
              <a:p>
                <a:endParaRPr lang="en-CA"/>
              </a:p>
            </p:txBody>
          </p:sp>
          <p:sp>
            <p:nvSpPr>
              <p:cNvPr id="5196" name="Line 194"/>
              <p:cNvSpPr>
                <a:spLocks noChangeShapeType="1"/>
              </p:cNvSpPr>
              <p:nvPr/>
            </p:nvSpPr>
            <p:spPr bwMode="auto">
              <a:xfrm>
                <a:off x="1848" y="2575"/>
                <a:ext cx="35" cy="29"/>
              </a:xfrm>
              <a:prstGeom prst="line">
                <a:avLst/>
              </a:prstGeom>
              <a:noFill/>
              <a:ln w="11113">
                <a:solidFill>
                  <a:srgbClr val="000000"/>
                </a:solidFill>
                <a:round/>
                <a:headEnd/>
                <a:tailEnd/>
              </a:ln>
            </p:spPr>
            <p:txBody>
              <a:bodyPr/>
              <a:lstStyle/>
              <a:p>
                <a:endParaRPr lang="en-CA"/>
              </a:p>
            </p:txBody>
          </p:sp>
          <p:sp>
            <p:nvSpPr>
              <p:cNvPr id="5197" name="Freeform 195"/>
              <p:cNvSpPr>
                <a:spLocks/>
              </p:cNvSpPr>
              <p:nvPr/>
            </p:nvSpPr>
            <p:spPr bwMode="auto">
              <a:xfrm>
                <a:off x="1883" y="2604"/>
                <a:ext cx="34" cy="30"/>
              </a:xfrm>
              <a:custGeom>
                <a:avLst/>
                <a:gdLst>
                  <a:gd name="T0" fmla="*/ 0 w 34"/>
                  <a:gd name="T1" fmla="*/ 0 h 30"/>
                  <a:gd name="T2" fmla="*/ 29 w 34"/>
                  <a:gd name="T3" fmla="*/ 27 h 30"/>
                  <a:gd name="T4" fmla="*/ 34 w 34"/>
                  <a:gd name="T5" fmla="*/ 30 h 30"/>
                  <a:gd name="T6" fmla="*/ 0 60000 65536"/>
                  <a:gd name="T7" fmla="*/ 0 60000 65536"/>
                  <a:gd name="T8" fmla="*/ 0 60000 65536"/>
                  <a:gd name="T9" fmla="*/ 0 w 34"/>
                  <a:gd name="T10" fmla="*/ 0 h 30"/>
                  <a:gd name="T11" fmla="*/ 34 w 34"/>
                  <a:gd name="T12" fmla="*/ 30 h 30"/>
                </a:gdLst>
                <a:ahLst/>
                <a:cxnLst>
                  <a:cxn ang="T6">
                    <a:pos x="T0" y="T1"/>
                  </a:cxn>
                  <a:cxn ang="T7">
                    <a:pos x="T2" y="T3"/>
                  </a:cxn>
                  <a:cxn ang="T8">
                    <a:pos x="T4" y="T5"/>
                  </a:cxn>
                </a:cxnLst>
                <a:rect l="T9" t="T10" r="T11" b="T12"/>
                <a:pathLst>
                  <a:path w="34" h="30">
                    <a:moveTo>
                      <a:pt x="0" y="0"/>
                    </a:moveTo>
                    <a:lnTo>
                      <a:pt x="29" y="27"/>
                    </a:lnTo>
                    <a:lnTo>
                      <a:pt x="34" y="30"/>
                    </a:lnTo>
                  </a:path>
                </a:pathLst>
              </a:custGeom>
              <a:noFill/>
              <a:ln w="11113">
                <a:solidFill>
                  <a:srgbClr val="000000"/>
                </a:solidFill>
                <a:round/>
                <a:headEnd/>
                <a:tailEnd/>
              </a:ln>
            </p:spPr>
            <p:txBody>
              <a:bodyPr/>
              <a:lstStyle/>
              <a:p>
                <a:endParaRPr lang="en-CA"/>
              </a:p>
            </p:txBody>
          </p:sp>
          <p:sp>
            <p:nvSpPr>
              <p:cNvPr id="5198" name="Line 196"/>
              <p:cNvSpPr>
                <a:spLocks noChangeShapeType="1"/>
              </p:cNvSpPr>
              <p:nvPr/>
            </p:nvSpPr>
            <p:spPr bwMode="auto">
              <a:xfrm>
                <a:off x="1944" y="2651"/>
                <a:ext cx="19" cy="10"/>
              </a:xfrm>
              <a:prstGeom prst="line">
                <a:avLst/>
              </a:prstGeom>
              <a:noFill/>
              <a:ln w="11113">
                <a:solidFill>
                  <a:srgbClr val="000000"/>
                </a:solidFill>
                <a:round/>
                <a:headEnd/>
                <a:tailEnd/>
              </a:ln>
            </p:spPr>
            <p:txBody>
              <a:bodyPr/>
              <a:lstStyle/>
              <a:p>
                <a:endParaRPr lang="en-CA"/>
              </a:p>
            </p:txBody>
          </p:sp>
          <p:sp>
            <p:nvSpPr>
              <p:cNvPr id="5199" name="Line 197"/>
              <p:cNvSpPr>
                <a:spLocks noChangeShapeType="1"/>
              </p:cNvSpPr>
              <p:nvPr/>
            </p:nvSpPr>
            <p:spPr bwMode="auto">
              <a:xfrm>
                <a:off x="1963" y="2661"/>
                <a:ext cx="25" cy="2"/>
              </a:xfrm>
              <a:prstGeom prst="line">
                <a:avLst/>
              </a:prstGeom>
              <a:noFill/>
              <a:ln w="11113">
                <a:solidFill>
                  <a:srgbClr val="000000"/>
                </a:solidFill>
                <a:round/>
                <a:headEnd/>
                <a:tailEnd/>
              </a:ln>
            </p:spPr>
            <p:txBody>
              <a:bodyPr/>
              <a:lstStyle/>
              <a:p>
                <a:endParaRPr lang="en-CA"/>
              </a:p>
            </p:txBody>
          </p:sp>
          <p:sp>
            <p:nvSpPr>
              <p:cNvPr id="5200" name="Freeform 198"/>
              <p:cNvSpPr>
                <a:spLocks/>
              </p:cNvSpPr>
              <p:nvPr/>
            </p:nvSpPr>
            <p:spPr bwMode="auto">
              <a:xfrm>
                <a:off x="1988" y="2641"/>
                <a:ext cx="42" cy="22"/>
              </a:xfrm>
              <a:custGeom>
                <a:avLst/>
                <a:gdLst>
                  <a:gd name="T0" fmla="*/ 0 w 42"/>
                  <a:gd name="T1" fmla="*/ 22 h 22"/>
                  <a:gd name="T2" fmla="*/ 24 w 42"/>
                  <a:gd name="T3" fmla="*/ 12 h 22"/>
                  <a:gd name="T4" fmla="*/ 42 w 42"/>
                  <a:gd name="T5" fmla="*/ 0 h 22"/>
                  <a:gd name="T6" fmla="*/ 0 60000 65536"/>
                  <a:gd name="T7" fmla="*/ 0 60000 65536"/>
                  <a:gd name="T8" fmla="*/ 0 60000 65536"/>
                  <a:gd name="T9" fmla="*/ 0 w 42"/>
                  <a:gd name="T10" fmla="*/ 0 h 22"/>
                  <a:gd name="T11" fmla="*/ 42 w 42"/>
                  <a:gd name="T12" fmla="*/ 22 h 22"/>
                </a:gdLst>
                <a:ahLst/>
                <a:cxnLst>
                  <a:cxn ang="T6">
                    <a:pos x="T0" y="T1"/>
                  </a:cxn>
                  <a:cxn ang="T7">
                    <a:pos x="T2" y="T3"/>
                  </a:cxn>
                  <a:cxn ang="T8">
                    <a:pos x="T4" y="T5"/>
                  </a:cxn>
                </a:cxnLst>
                <a:rect l="T9" t="T10" r="T11" b="T12"/>
                <a:pathLst>
                  <a:path w="42" h="22">
                    <a:moveTo>
                      <a:pt x="0" y="22"/>
                    </a:moveTo>
                    <a:lnTo>
                      <a:pt x="24" y="12"/>
                    </a:lnTo>
                    <a:lnTo>
                      <a:pt x="42" y="0"/>
                    </a:lnTo>
                  </a:path>
                </a:pathLst>
              </a:custGeom>
              <a:noFill/>
              <a:ln w="11113">
                <a:solidFill>
                  <a:srgbClr val="000000"/>
                </a:solidFill>
                <a:round/>
                <a:headEnd/>
                <a:tailEnd/>
              </a:ln>
            </p:spPr>
            <p:txBody>
              <a:bodyPr/>
              <a:lstStyle/>
              <a:p>
                <a:endParaRPr lang="en-CA"/>
              </a:p>
            </p:txBody>
          </p:sp>
          <p:sp>
            <p:nvSpPr>
              <p:cNvPr id="5201" name="Line 199"/>
              <p:cNvSpPr>
                <a:spLocks noChangeShapeType="1"/>
              </p:cNvSpPr>
              <p:nvPr/>
            </p:nvSpPr>
            <p:spPr bwMode="auto">
              <a:xfrm flipV="1">
                <a:off x="2052" y="2602"/>
                <a:ext cx="17" cy="17"/>
              </a:xfrm>
              <a:prstGeom prst="line">
                <a:avLst/>
              </a:prstGeom>
              <a:noFill/>
              <a:ln w="11113">
                <a:solidFill>
                  <a:srgbClr val="000000"/>
                </a:solidFill>
                <a:round/>
                <a:headEnd/>
                <a:tailEnd/>
              </a:ln>
            </p:spPr>
            <p:txBody>
              <a:bodyPr/>
              <a:lstStyle/>
              <a:p>
                <a:endParaRPr lang="en-CA"/>
              </a:p>
            </p:txBody>
          </p:sp>
          <p:sp>
            <p:nvSpPr>
              <p:cNvPr id="5202" name="Freeform 200"/>
              <p:cNvSpPr>
                <a:spLocks/>
              </p:cNvSpPr>
              <p:nvPr/>
            </p:nvSpPr>
            <p:spPr bwMode="auto">
              <a:xfrm>
                <a:off x="2069" y="2550"/>
                <a:ext cx="46" cy="52"/>
              </a:xfrm>
              <a:custGeom>
                <a:avLst/>
                <a:gdLst>
                  <a:gd name="T0" fmla="*/ 0 w 46"/>
                  <a:gd name="T1" fmla="*/ 52 h 52"/>
                  <a:gd name="T2" fmla="*/ 34 w 46"/>
                  <a:gd name="T3" fmla="*/ 13 h 52"/>
                  <a:gd name="T4" fmla="*/ 46 w 46"/>
                  <a:gd name="T5" fmla="*/ 0 h 52"/>
                  <a:gd name="T6" fmla="*/ 0 60000 65536"/>
                  <a:gd name="T7" fmla="*/ 0 60000 65536"/>
                  <a:gd name="T8" fmla="*/ 0 60000 65536"/>
                  <a:gd name="T9" fmla="*/ 0 w 46"/>
                  <a:gd name="T10" fmla="*/ 0 h 52"/>
                  <a:gd name="T11" fmla="*/ 46 w 46"/>
                  <a:gd name="T12" fmla="*/ 52 h 52"/>
                </a:gdLst>
                <a:ahLst/>
                <a:cxnLst>
                  <a:cxn ang="T6">
                    <a:pos x="T0" y="T1"/>
                  </a:cxn>
                  <a:cxn ang="T7">
                    <a:pos x="T2" y="T3"/>
                  </a:cxn>
                  <a:cxn ang="T8">
                    <a:pos x="T4" y="T5"/>
                  </a:cxn>
                </a:cxnLst>
                <a:rect l="T9" t="T10" r="T11" b="T12"/>
                <a:pathLst>
                  <a:path w="46" h="52">
                    <a:moveTo>
                      <a:pt x="0" y="52"/>
                    </a:moveTo>
                    <a:lnTo>
                      <a:pt x="34" y="13"/>
                    </a:lnTo>
                    <a:lnTo>
                      <a:pt x="46" y="0"/>
                    </a:lnTo>
                  </a:path>
                </a:pathLst>
              </a:custGeom>
              <a:noFill/>
              <a:ln w="11113">
                <a:solidFill>
                  <a:srgbClr val="000000"/>
                </a:solidFill>
                <a:round/>
                <a:headEnd/>
                <a:tailEnd/>
              </a:ln>
            </p:spPr>
            <p:txBody>
              <a:bodyPr/>
              <a:lstStyle/>
              <a:p>
                <a:endParaRPr lang="en-CA"/>
              </a:p>
            </p:txBody>
          </p:sp>
          <p:sp>
            <p:nvSpPr>
              <p:cNvPr id="5203" name="Line 201"/>
              <p:cNvSpPr>
                <a:spLocks noChangeShapeType="1"/>
              </p:cNvSpPr>
              <p:nvPr/>
            </p:nvSpPr>
            <p:spPr bwMode="auto">
              <a:xfrm flipV="1">
                <a:off x="2135" y="2521"/>
                <a:ext cx="5" cy="5"/>
              </a:xfrm>
              <a:prstGeom prst="line">
                <a:avLst/>
              </a:prstGeom>
              <a:noFill/>
              <a:ln w="11113">
                <a:solidFill>
                  <a:srgbClr val="000000"/>
                </a:solidFill>
                <a:round/>
                <a:headEnd/>
                <a:tailEnd/>
              </a:ln>
            </p:spPr>
            <p:txBody>
              <a:bodyPr/>
              <a:lstStyle/>
              <a:p>
                <a:endParaRPr lang="en-CA"/>
              </a:p>
            </p:txBody>
          </p:sp>
          <p:sp>
            <p:nvSpPr>
              <p:cNvPr id="5204" name="Freeform 202"/>
              <p:cNvSpPr>
                <a:spLocks/>
              </p:cNvSpPr>
              <p:nvPr/>
            </p:nvSpPr>
            <p:spPr bwMode="auto">
              <a:xfrm>
                <a:off x="2140" y="2462"/>
                <a:ext cx="64" cy="59"/>
              </a:xfrm>
              <a:custGeom>
                <a:avLst/>
                <a:gdLst>
                  <a:gd name="T0" fmla="*/ 0 w 64"/>
                  <a:gd name="T1" fmla="*/ 59 h 59"/>
                  <a:gd name="T2" fmla="*/ 39 w 64"/>
                  <a:gd name="T3" fmla="*/ 17 h 59"/>
                  <a:gd name="T4" fmla="*/ 64 w 64"/>
                  <a:gd name="T5" fmla="*/ 0 h 59"/>
                  <a:gd name="T6" fmla="*/ 0 60000 65536"/>
                  <a:gd name="T7" fmla="*/ 0 60000 65536"/>
                  <a:gd name="T8" fmla="*/ 0 60000 65536"/>
                  <a:gd name="T9" fmla="*/ 0 w 64"/>
                  <a:gd name="T10" fmla="*/ 0 h 59"/>
                  <a:gd name="T11" fmla="*/ 64 w 64"/>
                  <a:gd name="T12" fmla="*/ 59 h 59"/>
                </a:gdLst>
                <a:ahLst/>
                <a:cxnLst>
                  <a:cxn ang="T6">
                    <a:pos x="T0" y="T1"/>
                  </a:cxn>
                  <a:cxn ang="T7">
                    <a:pos x="T2" y="T3"/>
                  </a:cxn>
                  <a:cxn ang="T8">
                    <a:pos x="T4" y="T5"/>
                  </a:cxn>
                </a:cxnLst>
                <a:rect l="T9" t="T10" r="T11" b="T12"/>
                <a:pathLst>
                  <a:path w="64" h="59">
                    <a:moveTo>
                      <a:pt x="0" y="59"/>
                    </a:moveTo>
                    <a:lnTo>
                      <a:pt x="39" y="17"/>
                    </a:lnTo>
                    <a:lnTo>
                      <a:pt x="64" y="0"/>
                    </a:lnTo>
                  </a:path>
                </a:pathLst>
              </a:custGeom>
              <a:noFill/>
              <a:ln w="11113">
                <a:solidFill>
                  <a:srgbClr val="000000"/>
                </a:solidFill>
                <a:round/>
                <a:headEnd/>
                <a:tailEnd/>
              </a:ln>
            </p:spPr>
            <p:txBody>
              <a:bodyPr/>
              <a:lstStyle/>
              <a:p>
                <a:endParaRPr lang="en-CA"/>
              </a:p>
            </p:txBody>
          </p:sp>
          <p:sp>
            <p:nvSpPr>
              <p:cNvPr id="5205" name="Freeform 203"/>
              <p:cNvSpPr>
                <a:spLocks/>
              </p:cNvSpPr>
              <p:nvPr/>
            </p:nvSpPr>
            <p:spPr bwMode="auto">
              <a:xfrm>
                <a:off x="2228" y="2403"/>
                <a:ext cx="86" cy="40"/>
              </a:xfrm>
              <a:custGeom>
                <a:avLst/>
                <a:gdLst>
                  <a:gd name="T0" fmla="*/ 0 w 86"/>
                  <a:gd name="T1" fmla="*/ 40 h 40"/>
                  <a:gd name="T2" fmla="*/ 44 w 86"/>
                  <a:gd name="T3" fmla="*/ 15 h 40"/>
                  <a:gd name="T4" fmla="*/ 86 w 86"/>
                  <a:gd name="T5" fmla="*/ 0 h 40"/>
                  <a:gd name="T6" fmla="*/ 0 60000 65536"/>
                  <a:gd name="T7" fmla="*/ 0 60000 65536"/>
                  <a:gd name="T8" fmla="*/ 0 60000 65536"/>
                  <a:gd name="T9" fmla="*/ 0 w 86"/>
                  <a:gd name="T10" fmla="*/ 0 h 40"/>
                  <a:gd name="T11" fmla="*/ 86 w 86"/>
                  <a:gd name="T12" fmla="*/ 40 h 40"/>
                </a:gdLst>
                <a:ahLst/>
                <a:cxnLst>
                  <a:cxn ang="T6">
                    <a:pos x="T0" y="T1"/>
                  </a:cxn>
                  <a:cxn ang="T7">
                    <a:pos x="T2" y="T3"/>
                  </a:cxn>
                  <a:cxn ang="T8">
                    <a:pos x="T4" y="T5"/>
                  </a:cxn>
                </a:cxnLst>
                <a:rect l="T9" t="T10" r="T11" b="T12"/>
                <a:pathLst>
                  <a:path w="86" h="40">
                    <a:moveTo>
                      <a:pt x="0" y="40"/>
                    </a:moveTo>
                    <a:lnTo>
                      <a:pt x="44" y="15"/>
                    </a:lnTo>
                    <a:lnTo>
                      <a:pt x="86" y="0"/>
                    </a:lnTo>
                  </a:path>
                </a:pathLst>
              </a:custGeom>
              <a:noFill/>
              <a:ln w="11113">
                <a:solidFill>
                  <a:srgbClr val="000000"/>
                </a:solidFill>
                <a:round/>
                <a:headEnd/>
                <a:tailEnd/>
              </a:ln>
            </p:spPr>
            <p:txBody>
              <a:bodyPr/>
              <a:lstStyle/>
              <a:p>
                <a:endParaRPr lang="en-CA"/>
              </a:p>
            </p:txBody>
          </p:sp>
          <p:sp>
            <p:nvSpPr>
              <p:cNvPr id="5206" name="Line 204"/>
              <p:cNvSpPr>
                <a:spLocks noChangeShapeType="1"/>
              </p:cNvSpPr>
              <p:nvPr/>
            </p:nvSpPr>
            <p:spPr bwMode="auto">
              <a:xfrm flipV="1">
                <a:off x="2343" y="2389"/>
                <a:ext cx="32" cy="7"/>
              </a:xfrm>
              <a:prstGeom prst="line">
                <a:avLst/>
              </a:prstGeom>
              <a:noFill/>
              <a:ln w="11113">
                <a:solidFill>
                  <a:srgbClr val="000000"/>
                </a:solidFill>
                <a:round/>
                <a:headEnd/>
                <a:tailEnd/>
              </a:ln>
            </p:spPr>
            <p:txBody>
              <a:bodyPr/>
              <a:lstStyle/>
              <a:p>
                <a:endParaRPr lang="en-CA"/>
              </a:p>
            </p:txBody>
          </p:sp>
          <p:sp>
            <p:nvSpPr>
              <p:cNvPr id="5207" name="Freeform 205"/>
              <p:cNvSpPr>
                <a:spLocks/>
              </p:cNvSpPr>
              <p:nvPr/>
            </p:nvSpPr>
            <p:spPr bwMode="auto">
              <a:xfrm>
                <a:off x="2375" y="2379"/>
                <a:ext cx="61" cy="10"/>
              </a:xfrm>
              <a:custGeom>
                <a:avLst/>
                <a:gdLst>
                  <a:gd name="T0" fmla="*/ 0 w 61"/>
                  <a:gd name="T1" fmla="*/ 10 h 10"/>
                  <a:gd name="T2" fmla="*/ 49 w 61"/>
                  <a:gd name="T3" fmla="*/ 0 h 10"/>
                  <a:gd name="T4" fmla="*/ 61 w 61"/>
                  <a:gd name="T5" fmla="*/ 0 h 10"/>
                  <a:gd name="T6" fmla="*/ 0 60000 65536"/>
                  <a:gd name="T7" fmla="*/ 0 60000 65536"/>
                  <a:gd name="T8" fmla="*/ 0 60000 65536"/>
                  <a:gd name="T9" fmla="*/ 0 w 61"/>
                  <a:gd name="T10" fmla="*/ 0 h 10"/>
                  <a:gd name="T11" fmla="*/ 61 w 61"/>
                  <a:gd name="T12" fmla="*/ 10 h 10"/>
                </a:gdLst>
                <a:ahLst/>
                <a:cxnLst>
                  <a:cxn ang="T6">
                    <a:pos x="T0" y="T1"/>
                  </a:cxn>
                  <a:cxn ang="T7">
                    <a:pos x="T2" y="T3"/>
                  </a:cxn>
                  <a:cxn ang="T8">
                    <a:pos x="T4" y="T5"/>
                  </a:cxn>
                </a:cxnLst>
                <a:rect l="T9" t="T10" r="T11" b="T12"/>
                <a:pathLst>
                  <a:path w="61" h="10">
                    <a:moveTo>
                      <a:pt x="0" y="10"/>
                    </a:moveTo>
                    <a:lnTo>
                      <a:pt x="49" y="0"/>
                    </a:lnTo>
                    <a:lnTo>
                      <a:pt x="61" y="0"/>
                    </a:lnTo>
                  </a:path>
                </a:pathLst>
              </a:custGeom>
              <a:noFill/>
              <a:ln w="11113">
                <a:solidFill>
                  <a:srgbClr val="000000"/>
                </a:solidFill>
                <a:round/>
                <a:headEnd/>
                <a:tailEnd/>
              </a:ln>
            </p:spPr>
            <p:txBody>
              <a:bodyPr/>
              <a:lstStyle/>
              <a:p>
                <a:endParaRPr lang="en-CA"/>
              </a:p>
            </p:txBody>
          </p:sp>
          <p:sp>
            <p:nvSpPr>
              <p:cNvPr id="5208" name="Line 206"/>
              <p:cNvSpPr>
                <a:spLocks noChangeShapeType="1"/>
              </p:cNvSpPr>
              <p:nvPr/>
            </p:nvSpPr>
            <p:spPr bwMode="auto">
              <a:xfrm>
                <a:off x="2466" y="2374"/>
                <a:ext cx="5" cy="1"/>
              </a:xfrm>
              <a:prstGeom prst="line">
                <a:avLst/>
              </a:prstGeom>
              <a:noFill/>
              <a:ln w="11113">
                <a:solidFill>
                  <a:srgbClr val="000000"/>
                </a:solidFill>
                <a:round/>
                <a:headEnd/>
                <a:tailEnd/>
              </a:ln>
            </p:spPr>
            <p:txBody>
              <a:bodyPr/>
              <a:lstStyle/>
              <a:p>
                <a:endParaRPr lang="en-CA"/>
              </a:p>
            </p:txBody>
          </p:sp>
          <p:sp>
            <p:nvSpPr>
              <p:cNvPr id="5209" name="Freeform 207"/>
              <p:cNvSpPr>
                <a:spLocks/>
              </p:cNvSpPr>
              <p:nvPr/>
            </p:nvSpPr>
            <p:spPr bwMode="auto">
              <a:xfrm>
                <a:off x="2471" y="2362"/>
                <a:ext cx="88" cy="12"/>
              </a:xfrm>
              <a:custGeom>
                <a:avLst/>
                <a:gdLst>
                  <a:gd name="T0" fmla="*/ 0 w 88"/>
                  <a:gd name="T1" fmla="*/ 12 h 12"/>
                  <a:gd name="T2" fmla="*/ 49 w 88"/>
                  <a:gd name="T3" fmla="*/ 7 h 12"/>
                  <a:gd name="T4" fmla="*/ 88 w 88"/>
                  <a:gd name="T5" fmla="*/ 0 h 12"/>
                  <a:gd name="T6" fmla="*/ 0 60000 65536"/>
                  <a:gd name="T7" fmla="*/ 0 60000 65536"/>
                  <a:gd name="T8" fmla="*/ 0 60000 65536"/>
                  <a:gd name="T9" fmla="*/ 0 w 88"/>
                  <a:gd name="T10" fmla="*/ 0 h 12"/>
                  <a:gd name="T11" fmla="*/ 88 w 88"/>
                  <a:gd name="T12" fmla="*/ 12 h 12"/>
                </a:gdLst>
                <a:ahLst/>
                <a:cxnLst>
                  <a:cxn ang="T6">
                    <a:pos x="T0" y="T1"/>
                  </a:cxn>
                  <a:cxn ang="T7">
                    <a:pos x="T2" y="T3"/>
                  </a:cxn>
                  <a:cxn ang="T8">
                    <a:pos x="T4" y="T5"/>
                  </a:cxn>
                </a:cxnLst>
                <a:rect l="T9" t="T10" r="T11" b="T12"/>
                <a:pathLst>
                  <a:path w="88" h="12">
                    <a:moveTo>
                      <a:pt x="0" y="12"/>
                    </a:moveTo>
                    <a:lnTo>
                      <a:pt x="49" y="7"/>
                    </a:lnTo>
                    <a:lnTo>
                      <a:pt x="88" y="0"/>
                    </a:lnTo>
                  </a:path>
                </a:pathLst>
              </a:custGeom>
              <a:noFill/>
              <a:ln w="11113">
                <a:solidFill>
                  <a:srgbClr val="000000"/>
                </a:solidFill>
                <a:round/>
                <a:headEnd/>
                <a:tailEnd/>
              </a:ln>
            </p:spPr>
            <p:txBody>
              <a:bodyPr/>
              <a:lstStyle/>
              <a:p>
                <a:endParaRPr lang="en-CA"/>
              </a:p>
            </p:txBody>
          </p:sp>
          <p:sp>
            <p:nvSpPr>
              <p:cNvPr id="5210" name="Line 208"/>
              <p:cNvSpPr>
                <a:spLocks noChangeShapeType="1"/>
              </p:cNvSpPr>
              <p:nvPr/>
            </p:nvSpPr>
            <p:spPr bwMode="auto">
              <a:xfrm flipV="1">
                <a:off x="2588" y="2352"/>
                <a:ext cx="5" cy="2"/>
              </a:xfrm>
              <a:prstGeom prst="line">
                <a:avLst/>
              </a:prstGeom>
              <a:noFill/>
              <a:ln w="11113">
                <a:solidFill>
                  <a:srgbClr val="000000"/>
                </a:solidFill>
                <a:round/>
                <a:headEnd/>
                <a:tailEnd/>
              </a:ln>
            </p:spPr>
            <p:txBody>
              <a:bodyPr/>
              <a:lstStyle/>
              <a:p>
                <a:endParaRPr lang="en-CA"/>
              </a:p>
            </p:txBody>
          </p:sp>
          <p:sp>
            <p:nvSpPr>
              <p:cNvPr id="5211" name="Line 209"/>
              <p:cNvSpPr>
                <a:spLocks noChangeShapeType="1"/>
              </p:cNvSpPr>
              <p:nvPr/>
            </p:nvSpPr>
            <p:spPr bwMode="auto">
              <a:xfrm flipV="1">
                <a:off x="2593" y="2335"/>
                <a:ext cx="30" cy="17"/>
              </a:xfrm>
              <a:prstGeom prst="line">
                <a:avLst/>
              </a:prstGeom>
              <a:noFill/>
              <a:ln w="11113">
                <a:solidFill>
                  <a:srgbClr val="000000"/>
                </a:solidFill>
                <a:round/>
                <a:headEnd/>
                <a:tailEnd/>
              </a:ln>
            </p:spPr>
            <p:txBody>
              <a:bodyPr/>
              <a:lstStyle/>
              <a:p>
                <a:endParaRPr lang="en-CA"/>
              </a:p>
            </p:txBody>
          </p:sp>
          <p:sp>
            <p:nvSpPr>
              <p:cNvPr id="5212" name="Freeform 210"/>
              <p:cNvSpPr>
                <a:spLocks/>
              </p:cNvSpPr>
              <p:nvPr/>
            </p:nvSpPr>
            <p:spPr bwMode="auto">
              <a:xfrm>
                <a:off x="2623" y="2293"/>
                <a:ext cx="36" cy="42"/>
              </a:xfrm>
              <a:custGeom>
                <a:avLst/>
                <a:gdLst>
                  <a:gd name="T0" fmla="*/ 0 w 36"/>
                  <a:gd name="T1" fmla="*/ 42 h 42"/>
                  <a:gd name="T2" fmla="*/ 22 w 36"/>
                  <a:gd name="T3" fmla="*/ 20 h 42"/>
                  <a:gd name="T4" fmla="*/ 36 w 36"/>
                  <a:gd name="T5" fmla="*/ 0 h 42"/>
                  <a:gd name="T6" fmla="*/ 0 60000 65536"/>
                  <a:gd name="T7" fmla="*/ 0 60000 65536"/>
                  <a:gd name="T8" fmla="*/ 0 60000 65536"/>
                  <a:gd name="T9" fmla="*/ 0 w 36"/>
                  <a:gd name="T10" fmla="*/ 0 h 42"/>
                  <a:gd name="T11" fmla="*/ 36 w 36"/>
                  <a:gd name="T12" fmla="*/ 42 h 42"/>
                </a:gdLst>
                <a:ahLst/>
                <a:cxnLst>
                  <a:cxn ang="T6">
                    <a:pos x="T0" y="T1"/>
                  </a:cxn>
                  <a:cxn ang="T7">
                    <a:pos x="T2" y="T3"/>
                  </a:cxn>
                  <a:cxn ang="T8">
                    <a:pos x="T4" y="T5"/>
                  </a:cxn>
                </a:cxnLst>
                <a:rect l="T9" t="T10" r="T11" b="T12"/>
                <a:pathLst>
                  <a:path w="36" h="42">
                    <a:moveTo>
                      <a:pt x="0" y="42"/>
                    </a:moveTo>
                    <a:lnTo>
                      <a:pt x="22" y="20"/>
                    </a:lnTo>
                    <a:lnTo>
                      <a:pt x="36" y="0"/>
                    </a:lnTo>
                  </a:path>
                </a:pathLst>
              </a:custGeom>
              <a:noFill/>
              <a:ln w="11113">
                <a:solidFill>
                  <a:srgbClr val="000000"/>
                </a:solidFill>
                <a:round/>
                <a:headEnd/>
                <a:tailEnd/>
              </a:ln>
            </p:spPr>
            <p:txBody>
              <a:bodyPr/>
              <a:lstStyle/>
              <a:p>
                <a:endParaRPr lang="en-CA"/>
              </a:p>
            </p:txBody>
          </p:sp>
          <p:sp>
            <p:nvSpPr>
              <p:cNvPr id="5213" name="Line 211"/>
              <p:cNvSpPr>
                <a:spLocks noChangeShapeType="1"/>
              </p:cNvSpPr>
              <p:nvPr/>
            </p:nvSpPr>
            <p:spPr bwMode="auto">
              <a:xfrm flipV="1">
                <a:off x="2679" y="2261"/>
                <a:ext cx="15" cy="8"/>
              </a:xfrm>
              <a:prstGeom prst="line">
                <a:avLst/>
              </a:prstGeom>
              <a:noFill/>
              <a:ln w="11113">
                <a:solidFill>
                  <a:srgbClr val="000000"/>
                </a:solidFill>
                <a:round/>
                <a:headEnd/>
                <a:tailEnd/>
              </a:ln>
            </p:spPr>
            <p:txBody>
              <a:bodyPr/>
              <a:lstStyle/>
              <a:p>
                <a:endParaRPr lang="en-CA"/>
              </a:p>
            </p:txBody>
          </p:sp>
          <p:sp>
            <p:nvSpPr>
              <p:cNvPr id="5214" name="Line 212"/>
              <p:cNvSpPr>
                <a:spLocks noChangeShapeType="1"/>
              </p:cNvSpPr>
              <p:nvPr/>
            </p:nvSpPr>
            <p:spPr bwMode="auto">
              <a:xfrm>
                <a:off x="2694" y="2261"/>
                <a:ext cx="14" cy="5"/>
              </a:xfrm>
              <a:prstGeom prst="line">
                <a:avLst/>
              </a:prstGeom>
              <a:noFill/>
              <a:ln w="11113">
                <a:solidFill>
                  <a:srgbClr val="000000"/>
                </a:solidFill>
                <a:round/>
                <a:headEnd/>
                <a:tailEnd/>
              </a:ln>
            </p:spPr>
            <p:txBody>
              <a:bodyPr/>
              <a:lstStyle/>
              <a:p>
                <a:endParaRPr lang="en-CA"/>
              </a:p>
            </p:txBody>
          </p:sp>
          <p:sp>
            <p:nvSpPr>
              <p:cNvPr id="5215" name="Line 213"/>
              <p:cNvSpPr>
                <a:spLocks noChangeShapeType="1"/>
              </p:cNvSpPr>
              <p:nvPr/>
            </p:nvSpPr>
            <p:spPr bwMode="auto">
              <a:xfrm>
                <a:off x="2708" y="2266"/>
                <a:ext cx="18" cy="17"/>
              </a:xfrm>
              <a:prstGeom prst="line">
                <a:avLst/>
              </a:prstGeom>
              <a:noFill/>
              <a:ln w="11113">
                <a:solidFill>
                  <a:srgbClr val="000000"/>
                </a:solidFill>
                <a:round/>
                <a:headEnd/>
                <a:tailEnd/>
              </a:ln>
            </p:spPr>
            <p:txBody>
              <a:bodyPr/>
              <a:lstStyle/>
              <a:p>
                <a:endParaRPr lang="en-CA"/>
              </a:p>
            </p:txBody>
          </p:sp>
          <p:sp>
            <p:nvSpPr>
              <p:cNvPr id="5216" name="Freeform 214"/>
              <p:cNvSpPr>
                <a:spLocks/>
              </p:cNvSpPr>
              <p:nvPr/>
            </p:nvSpPr>
            <p:spPr bwMode="auto">
              <a:xfrm>
                <a:off x="2726" y="2283"/>
                <a:ext cx="19" cy="30"/>
              </a:xfrm>
              <a:custGeom>
                <a:avLst/>
                <a:gdLst>
                  <a:gd name="T0" fmla="*/ 0 w 19"/>
                  <a:gd name="T1" fmla="*/ 0 h 30"/>
                  <a:gd name="T2" fmla="*/ 17 w 19"/>
                  <a:gd name="T3" fmla="*/ 25 h 30"/>
                  <a:gd name="T4" fmla="*/ 19 w 19"/>
                  <a:gd name="T5" fmla="*/ 30 h 30"/>
                  <a:gd name="T6" fmla="*/ 0 60000 65536"/>
                  <a:gd name="T7" fmla="*/ 0 60000 65536"/>
                  <a:gd name="T8" fmla="*/ 0 60000 65536"/>
                  <a:gd name="T9" fmla="*/ 0 w 19"/>
                  <a:gd name="T10" fmla="*/ 0 h 30"/>
                  <a:gd name="T11" fmla="*/ 19 w 19"/>
                  <a:gd name="T12" fmla="*/ 30 h 30"/>
                </a:gdLst>
                <a:ahLst/>
                <a:cxnLst>
                  <a:cxn ang="T6">
                    <a:pos x="T0" y="T1"/>
                  </a:cxn>
                  <a:cxn ang="T7">
                    <a:pos x="T2" y="T3"/>
                  </a:cxn>
                  <a:cxn ang="T8">
                    <a:pos x="T4" y="T5"/>
                  </a:cxn>
                </a:cxnLst>
                <a:rect l="T9" t="T10" r="T11" b="T12"/>
                <a:pathLst>
                  <a:path w="19" h="30">
                    <a:moveTo>
                      <a:pt x="0" y="0"/>
                    </a:moveTo>
                    <a:lnTo>
                      <a:pt x="17" y="25"/>
                    </a:lnTo>
                    <a:lnTo>
                      <a:pt x="19" y="30"/>
                    </a:lnTo>
                  </a:path>
                </a:pathLst>
              </a:custGeom>
              <a:noFill/>
              <a:ln w="11113">
                <a:solidFill>
                  <a:srgbClr val="000000"/>
                </a:solidFill>
                <a:round/>
                <a:headEnd/>
                <a:tailEnd/>
              </a:ln>
            </p:spPr>
            <p:txBody>
              <a:bodyPr/>
              <a:lstStyle/>
              <a:p>
                <a:endParaRPr lang="en-CA"/>
              </a:p>
            </p:txBody>
          </p:sp>
          <p:sp>
            <p:nvSpPr>
              <p:cNvPr id="5217" name="Line 215"/>
              <p:cNvSpPr>
                <a:spLocks noChangeShapeType="1"/>
              </p:cNvSpPr>
              <p:nvPr/>
            </p:nvSpPr>
            <p:spPr bwMode="auto">
              <a:xfrm>
                <a:off x="2762" y="2340"/>
                <a:ext cx="18" cy="22"/>
              </a:xfrm>
              <a:prstGeom prst="line">
                <a:avLst/>
              </a:prstGeom>
              <a:noFill/>
              <a:ln w="11113">
                <a:solidFill>
                  <a:srgbClr val="000000"/>
                </a:solidFill>
                <a:round/>
                <a:headEnd/>
                <a:tailEnd/>
              </a:ln>
            </p:spPr>
            <p:txBody>
              <a:bodyPr/>
              <a:lstStyle/>
              <a:p>
                <a:endParaRPr lang="en-CA"/>
              </a:p>
            </p:txBody>
          </p:sp>
          <p:sp>
            <p:nvSpPr>
              <p:cNvPr id="5218" name="Line 216"/>
              <p:cNvSpPr>
                <a:spLocks noChangeShapeType="1"/>
              </p:cNvSpPr>
              <p:nvPr/>
            </p:nvSpPr>
            <p:spPr bwMode="auto">
              <a:xfrm>
                <a:off x="2780" y="2362"/>
                <a:ext cx="17" cy="22"/>
              </a:xfrm>
              <a:prstGeom prst="line">
                <a:avLst/>
              </a:prstGeom>
              <a:noFill/>
              <a:ln w="11113">
                <a:solidFill>
                  <a:srgbClr val="000000"/>
                </a:solidFill>
                <a:round/>
                <a:headEnd/>
                <a:tailEnd/>
              </a:ln>
            </p:spPr>
            <p:txBody>
              <a:bodyPr/>
              <a:lstStyle/>
              <a:p>
                <a:endParaRPr lang="en-CA"/>
              </a:p>
            </p:txBody>
          </p:sp>
          <p:sp>
            <p:nvSpPr>
              <p:cNvPr id="5219" name="Freeform 217"/>
              <p:cNvSpPr>
                <a:spLocks/>
              </p:cNvSpPr>
              <p:nvPr/>
            </p:nvSpPr>
            <p:spPr bwMode="auto">
              <a:xfrm>
                <a:off x="2797" y="2384"/>
                <a:ext cx="29" cy="22"/>
              </a:xfrm>
              <a:custGeom>
                <a:avLst/>
                <a:gdLst>
                  <a:gd name="T0" fmla="*/ 0 w 29"/>
                  <a:gd name="T1" fmla="*/ 0 h 22"/>
                  <a:gd name="T2" fmla="*/ 19 w 29"/>
                  <a:gd name="T3" fmla="*/ 19 h 22"/>
                  <a:gd name="T4" fmla="*/ 29 w 29"/>
                  <a:gd name="T5" fmla="*/ 22 h 22"/>
                  <a:gd name="T6" fmla="*/ 0 60000 65536"/>
                  <a:gd name="T7" fmla="*/ 0 60000 65536"/>
                  <a:gd name="T8" fmla="*/ 0 60000 65536"/>
                  <a:gd name="T9" fmla="*/ 0 w 29"/>
                  <a:gd name="T10" fmla="*/ 0 h 22"/>
                  <a:gd name="T11" fmla="*/ 29 w 29"/>
                  <a:gd name="T12" fmla="*/ 22 h 22"/>
                </a:gdLst>
                <a:ahLst/>
                <a:cxnLst>
                  <a:cxn ang="T6">
                    <a:pos x="T0" y="T1"/>
                  </a:cxn>
                  <a:cxn ang="T7">
                    <a:pos x="T2" y="T3"/>
                  </a:cxn>
                  <a:cxn ang="T8">
                    <a:pos x="T4" y="T5"/>
                  </a:cxn>
                </a:cxnLst>
                <a:rect l="T9" t="T10" r="T11" b="T12"/>
                <a:pathLst>
                  <a:path w="29" h="22">
                    <a:moveTo>
                      <a:pt x="0" y="0"/>
                    </a:moveTo>
                    <a:lnTo>
                      <a:pt x="19" y="19"/>
                    </a:lnTo>
                    <a:lnTo>
                      <a:pt x="29" y="22"/>
                    </a:lnTo>
                  </a:path>
                </a:pathLst>
              </a:custGeom>
              <a:noFill/>
              <a:ln w="11113">
                <a:solidFill>
                  <a:srgbClr val="000000"/>
                </a:solidFill>
                <a:round/>
                <a:headEnd/>
                <a:tailEnd/>
              </a:ln>
            </p:spPr>
            <p:txBody>
              <a:bodyPr/>
              <a:lstStyle/>
              <a:p>
                <a:endParaRPr lang="en-CA"/>
              </a:p>
            </p:txBody>
          </p:sp>
          <p:sp>
            <p:nvSpPr>
              <p:cNvPr id="5220" name="Line 218"/>
              <p:cNvSpPr>
                <a:spLocks noChangeShapeType="1"/>
              </p:cNvSpPr>
              <p:nvPr/>
            </p:nvSpPr>
            <p:spPr bwMode="auto">
              <a:xfrm>
                <a:off x="2855" y="2416"/>
                <a:ext cx="10" cy="2"/>
              </a:xfrm>
              <a:prstGeom prst="line">
                <a:avLst/>
              </a:prstGeom>
              <a:noFill/>
              <a:ln w="11113">
                <a:solidFill>
                  <a:srgbClr val="000000"/>
                </a:solidFill>
                <a:round/>
                <a:headEnd/>
                <a:tailEnd/>
              </a:ln>
            </p:spPr>
            <p:txBody>
              <a:bodyPr/>
              <a:lstStyle/>
              <a:p>
                <a:endParaRPr lang="en-CA"/>
              </a:p>
            </p:txBody>
          </p:sp>
          <p:sp>
            <p:nvSpPr>
              <p:cNvPr id="5221" name="Line 219"/>
              <p:cNvSpPr>
                <a:spLocks noChangeShapeType="1"/>
              </p:cNvSpPr>
              <p:nvPr/>
            </p:nvSpPr>
            <p:spPr bwMode="auto">
              <a:xfrm>
                <a:off x="2865" y="2418"/>
                <a:ext cx="30" cy="1"/>
              </a:xfrm>
              <a:prstGeom prst="line">
                <a:avLst/>
              </a:prstGeom>
              <a:noFill/>
              <a:ln w="11113">
                <a:solidFill>
                  <a:srgbClr val="000000"/>
                </a:solidFill>
                <a:round/>
                <a:headEnd/>
                <a:tailEnd/>
              </a:ln>
            </p:spPr>
            <p:txBody>
              <a:bodyPr/>
              <a:lstStyle/>
              <a:p>
                <a:endParaRPr lang="en-CA"/>
              </a:p>
            </p:txBody>
          </p:sp>
          <p:sp>
            <p:nvSpPr>
              <p:cNvPr id="5222" name="Freeform 220"/>
              <p:cNvSpPr>
                <a:spLocks/>
              </p:cNvSpPr>
              <p:nvPr/>
            </p:nvSpPr>
            <p:spPr bwMode="auto">
              <a:xfrm>
                <a:off x="2895" y="2418"/>
                <a:ext cx="54" cy="1"/>
              </a:xfrm>
              <a:custGeom>
                <a:avLst/>
                <a:gdLst>
                  <a:gd name="T0" fmla="*/ 0 w 54"/>
                  <a:gd name="T1" fmla="*/ 0 h 1"/>
                  <a:gd name="T2" fmla="*/ 34 w 54"/>
                  <a:gd name="T3" fmla="*/ 0 h 1"/>
                  <a:gd name="T4" fmla="*/ 54 w 54"/>
                  <a:gd name="T5" fmla="*/ 0 h 1"/>
                  <a:gd name="T6" fmla="*/ 0 60000 65536"/>
                  <a:gd name="T7" fmla="*/ 0 60000 65536"/>
                  <a:gd name="T8" fmla="*/ 0 60000 65536"/>
                  <a:gd name="T9" fmla="*/ 0 w 54"/>
                  <a:gd name="T10" fmla="*/ 0 h 1"/>
                  <a:gd name="T11" fmla="*/ 54 w 54"/>
                  <a:gd name="T12" fmla="*/ 1 h 1"/>
                </a:gdLst>
                <a:ahLst/>
                <a:cxnLst>
                  <a:cxn ang="T6">
                    <a:pos x="T0" y="T1"/>
                  </a:cxn>
                  <a:cxn ang="T7">
                    <a:pos x="T2" y="T3"/>
                  </a:cxn>
                  <a:cxn ang="T8">
                    <a:pos x="T4" y="T5"/>
                  </a:cxn>
                </a:cxnLst>
                <a:rect l="T9" t="T10" r="T11" b="T12"/>
                <a:pathLst>
                  <a:path w="54" h="1">
                    <a:moveTo>
                      <a:pt x="0" y="0"/>
                    </a:moveTo>
                    <a:lnTo>
                      <a:pt x="34" y="0"/>
                    </a:lnTo>
                    <a:lnTo>
                      <a:pt x="54" y="0"/>
                    </a:lnTo>
                  </a:path>
                </a:pathLst>
              </a:custGeom>
              <a:noFill/>
              <a:ln w="11113">
                <a:solidFill>
                  <a:srgbClr val="000000"/>
                </a:solidFill>
                <a:round/>
                <a:headEnd/>
                <a:tailEnd/>
              </a:ln>
            </p:spPr>
            <p:txBody>
              <a:bodyPr/>
              <a:lstStyle/>
              <a:p>
                <a:endParaRPr lang="en-CA"/>
              </a:p>
            </p:txBody>
          </p:sp>
          <p:sp>
            <p:nvSpPr>
              <p:cNvPr id="5223" name="Line 221"/>
              <p:cNvSpPr>
                <a:spLocks noChangeShapeType="1"/>
              </p:cNvSpPr>
              <p:nvPr/>
            </p:nvSpPr>
            <p:spPr bwMode="auto">
              <a:xfrm>
                <a:off x="2980" y="2423"/>
                <a:ext cx="35" cy="5"/>
              </a:xfrm>
              <a:prstGeom prst="line">
                <a:avLst/>
              </a:prstGeom>
              <a:noFill/>
              <a:ln w="11113">
                <a:solidFill>
                  <a:srgbClr val="000000"/>
                </a:solidFill>
                <a:round/>
                <a:headEnd/>
                <a:tailEnd/>
              </a:ln>
            </p:spPr>
            <p:txBody>
              <a:bodyPr/>
              <a:lstStyle/>
              <a:p>
                <a:endParaRPr lang="en-CA"/>
              </a:p>
            </p:txBody>
          </p:sp>
          <p:sp>
            <p:nvSpPr>
              <p:cNvPr id="5224" name="Freeform 222"/>
              <p:cNvSpPr>
                <a:spLocks/>
              </p:cNvSpPr>
              <p:nvPr/>
            </p:nvSpPr>
            <p:spPr bwMode="auto">
              <a:xfrm>
                <a:off x="3015" y="2428"/>
                <a:ext cx="56" cy="17"/>
              </a:xfrm>
              <a:custGeom>
                <a:avLst/>
                <a:gdLst>
                  <a:gd name="T0" fmla="*/ 0 w 56"/>
                  <a:gd name="T1" fmla="*/ 0 h 17"/>
                  <a:gd name="T2" fmla="*/ 49 w 56"/>
                  <a:gd name="T3" fmla="*/ 15 h 17"/>
                  <a:gd name="T4" fmla="*/ 56 w 56"/>
                  <a:gd name="T5" fmla="*/ 17 h 17"/>
                  <a:gd name="T6" fmla="*/ 0 60000 65536"/>
                  <a:gd name="T7" fmla="*/ 0 60000 65536"/>
                  <a:gd name="T8" fmla="*/ 0 60000 65536"/>
                  <a:gd name="T9" fmla="*/ 0 w 56"/>
                  <a:gd name="T10" fmla="*/ 0 h 17"/>
                  <a:gd name="T11" fmla="*/ 56 w 56"/>
                  <a:gd name="T12" fmla="*/ 17 h 17"/>
                </a:gdLst>
                <a:ahLst/>
                <a:cxnLst>
                  <a:cxn ang="T6">
                    <a:pos x="T0" y="T1"/>
                  </a:cxn>
                  <a:cxn ang="T7">
                    <a:pos x="T2" y="T3"/>
                  </a:cxn>
                  <a:cxn ang="T8">
                    <a:pos x="T4" y="T5"/>
                  </a:cxn>
                </a:cxnLst>
                <a:rect l="T9" t="T10" r="T11" b="T12"/>
                <a:pathLst>
                  <a:path w="56" h="17">
                    <a:moveTo>
                      <a:pt x="0" y="0"/>
                    </a:moveTo>
                    <a:lnTo>
                      <a:pt x="49" y="15"/>
                    </a:lnTo>
                    <a:lnTo>
                      <a:pt x="56" y="17"/>
                    </a:lnTo>
                  </a:path>
                </a:pathLst>
              </a:custGeom>
              <a:noFill/>
              <a:ln w="11113">
                <a:solidFill>
                  <a:srgbClr val="000000"/>
                </a:solidFill>
                <a:round/>
                <a:headEnd/>
                <a:tailEnd/>
              </a:ln>
            </p:spPr>
            <p:txBody>
              <a:bodyPr/>
              <a:lstStyle/>
              <a:p>
                <a:endParaRPr lang="en-CA"/>
              </a:p>
            </p:txBody>
          </p:sp>
          <p:sp>
            <p:nvSpPr>
              <p:cNvPr id="5225" name="Line 223"/>
              <p:cNvSpPr>
                <a:spLocks noChangeShapeType="1"/>
              </p:cNvSpPr>
              <p:nvPr/>
            </p:nvSpPr>
            <p:spPr bwMode="auto">
              <a:xfrm>
                <a:off x="3098" y="2457"/>
                <a:ext cx="7" cy="3"/>
              </a:xfrm>
              <a:prstGeom prst="line">
                <a:avLst/>
              </a:prstGeom>
              <a:noFill/>
              <a:ln w="11113">
                <a:solidFill>
                  <a:srgbClr val="000000"/>
                </a:solidFill>
                <a:round/>
                <a:headEnd/>
                <a:tailEnd/>
              </a:ln>
            </p:spPr>
            <p:txBody>
              <a:bodyPr/>
              <a:lstStyle/>
              <a:p>
                <a:endParaRPr lang="en-CA"/>
              </a:p>
            </p:txBody>
          </p:sp>
          <p:sp>
            <p:nvSpPr>
              <p:cNvPr id="5226" name="Line 224"/>
              <p:cNvSpPr>
                <a:spLocks noChangeShapeType="1"/>
              </p:cNvSpPr>
              <p:nvPr/>
            </p:nvSpPr>
            <p:spPr bwMode="auto">
              <a:xfrm>
                <a:off x="3105" y="2460"/>
                <a:ext cx="23" cy="10"/>
              </a:xfrm>
              <a:prstGeom prst="line">
                <a:avLst/>
              </a:prstGeom>
              <a:noFill/>
              <a:ln w="11113">
                <a:solidFill>
                  <a:srgbClr val="000000"/>
                </a:solidFill>
                <a:round/>
                <a:headEnd/>
                <a:tailEnd/>
              </a:ln>
            </p:spPr>
            <p:txBody>
              <a:bodyPr/>
              <a:lstStyle/>
              <a:p>
                <a:endParaRPr lang="en-CA"/>
              </a:p>
            </p:txBody>
          </p:sp>
          <p:sp>
            <p:nvSpPr>
              <p:cNvPr id="5227" name="Line 225"/>
              <p:cNvSpPr>
                <a:spLocks noChangeShapeType="1"/>
              </p:cNvSpPr>
              <p:nvPr/>
            </p:nvSpPr>
            <p:spPr bwMode="auto">
              <a:xfrm>
                <a:off x="3128" y="2470"/>
                <a:ext cx="19" cy="4"/>
              </a:xfrm>
              <a:prstGeom prst="line">
                <a:avLst/>
              </a:prstGeom>
              <a:noFill/>
              <a:ln w="11113">
                <a:solidFill>
                  <a:srgbClr val="000000"/>
                </a:solidFill>
                <a:round/>
                <a:headEnd/>
                <a:tailEnd/>
              </a:ln>
            </p:spPr>
            <p:txBody>
              <a:bodyPr/>
              <a:lstStyle/>
              <a:p>
                <a:endParaRPr lang="en-CA"/>
              </a:p>
            </p:txBody>
          </p:sp>
          <p:sp>
            <p:nvSpPr>
              <p:cNvPr id="5228" name="Line 226"/>
              <p:cNvSpPr>
                <a:spLocks noChangeShapeType="1"/>
              </p:cNvSpPr>
              <p:nvPr/>
            </p:nvSpPr>
            <p:spPr bwMode="auto">
              <a:xfrm flipV="1">
                <a:off x="3147" y="2472"/>
                <a:ext cx="20" cy="2"/>
              </a:xfrm>
              <a:prstGeom prst="line">
                <a:avLst/>
              </a:prstGeom>
              <a:noFill/>
              <a:ln w="11113">
                <a:solidFill>
                  <a:srgbClr val="000000"/>
                </a:solidFill>
                <a:round/>
                <a:headEnd/>
                <a:tailEnd/>
              </a:ln>
            </p:spPr>
            <p:txBody>
              <a:bodyPr/>
              <a:lstStyle/>
              <a:p>
                <a:endParaRPr lang="en-CA"/>
              </a:p>
            </p:txBody>
          </p:sp>
          <p:sp>
            <p:nvSpPr>
              <p:cNvPr id="5229" name="Freeform 227"/>
              <p:cNvSpPr>
                <a:spLocks/>
              </p:cNvSpPr>
              <p:nvPr/>
            </p:nvSpPr>
            <p:spPr bwMode="auto">
              <a:xfrm>
                <a:off x="3167" y="2462"/>
                <a:ext cx="22" cy="10"/>
              </a:xfrm>
              <a:custGeom>
                <a:avLst/>
                <a:gdLst>
                  <a:gd name="T0" fmla="*/ 0 w 22"/>
                  <a:gd name="T1" fmla="*/ 10 h 10"/>
                  <a:gd name="T2" fmla="*/ 22 w 22"/>
                  <a:gd name="T3" fmla="*/ 0 h 10"/>
                  <a:gd name="T4" fmla="*/ 22 w 22"/>
                  <a:gd name="T5" fmla="*/ 0 h 10"/>
                  <a:gd name="T6" fmla="*/ 0 60000 65536"/>
                  <a:gd name="T7" fmla="*/ 0 60000 65536"/>
                  <a:gd name="T8" fmla="*/ 0 60000 65536"/>
                  <a:gd name="T9" fmla="*/ 0 w 22"/>
                  <a:gd name="T10" fmla="*/ 0 h 10"/>
                  <a:gd name="T11" fmla="*/ 22 w 22"/>
                  <a:gd name="T12" fmla="*/ 10 h 10"/>
                </a:gdLst>
                <a:ahLst/>
                <a:cxnLst>
                  <a:cxn ang="T6">
                    <a:pos x="T0" y="T1"/>
                  </a:cxn>
                  <a:cxn ang="T7">
                    <a:pos x="T2" y="T3"/>
                  </a:cxn>
                  <a:cxn ang="T8">
                    <a:pos x="T4" y="T5"/>
                  </a:cxn>
                </a:cxnLst>
                <a:rect l="T9" t="T10" r="T11" b="T12"/>
                <a:pathLst>
                  <a:path w="22" h="10">
                    <a:moveTo>
                      <a:pt x="0" y="10"/>
                    </a:moveTo>
                    <a:lnTo>
                      <a:pt x="22" y="0"/>
                    </a:lnTo>
                  </a:path>
                </a:pathLst>
              </a:custGeom>
              <a:noFill/>
              <a:ln w="11113">
                <a:solidFill>
                  <a:srgbClr val="000000"/>
                </a:solidFill>
                <a:round/>
                <a:headEnd/>
                <a:tailEnd/>
              </a:ln>
            </p:spPr>
            <p:txBody>
              <a:bodyPr/>
              <a:lstStyle/>
              <a:p>
                <a:endParaRPr lang="en-CA"/>
              </a:p>
            </p:txBody>
          </p:sp>
          <p:sp>
            <p:nvSpPr>
              <p:cNvPr id="5230" name="Line 228"/>
              <p:cNvSpPr>
                <a:spLocks noChangeShapeType="1"/>
              </p:cNvSpPr>
              <p:nvPr/>
            </p:nvSpPr>
            <p:spPr bwMode="auto">
              <a:xfrm flipV="1">
                <a:off x="3216" y="2445"/>
                <a:ext cx="1" cy="2"/>
              </a:xfrm>
              <a:prstGeom prst="line">
                <a:avLst/>
              </a:prstGeom>
              <a:noFill/>
              <a:ln w="11113">
                <a:solidFill>
                  <a:srgbClr val="000000"/>
                </a:solidFill>
                <a:round/>
                <a:headEnd/>
                <a:tailEnd/>
              </a:ln>
            </p:spPr>
            <p:txBody>
              <a:bodyPr/>
              <a:lstStyle/>
              <a:p>
                <a:endParaRPr lang="en-CA"/>
              </a:p>
            </p:txBody>
          </p:sp>
          <p:sp>
            <p:nvSpPr>
              <p:cNvPr id="5231" name="Line 229"/>
              <p:cNvSpPr>
                <a:spLocks noChangeShapeType="1"/>
              </p:cNvSpPr>
              <p:nvPr/>
            </p:nvSpPr>
            <p:spPr bwMode="auto">
              <a:xfrm flipV="1">
                <a:off x="3216" y="2423"/>
                <a:ext cx="37" cy="22"/>
              </a:xfrm>
              <a:prstGeom prst="line">
                <a:avLst/>
              </a:prstGeom>
              <a:noFill/>
              <a:ln w="11113">
                <a:solidFill>
                  <a:srgbClr val="000000"/>
                </a:solidFill>
                <a:round/>
                <a:headEnd/>
                <a:tailEnd/>
              </a:ln>
            </p:spPr>
            <p:txBody>
              <a:bodyPr/>
              <a:lstStyle/>
              <a:p>
                <a:endParaRPr lang="en-CA"/>
              </a:p>
            </p:txBody>
          </p:sp>
          <p:sp>
            <p:nvSpPr>
              <p:cNvPr id="5232" name="Freeform 230"/>
              <p:cNvSpPr>
                <a:spLocks/>
              </p:cNvSpPr>
              <p:nvPr/>
            </p:nvSpPr>
            <p:spPr bwMode="auto">
              <a:xfrm>
                <a:off x="3253" y="2396"/>
                <a:ext cx="41" cy="27"/>
              </a:xfrm>
              <a:custGeom>
                <a:avLst/>
                <a:gdLst>
                  <a:gd name="T0" fmla="*/ 0 w 41"/>
                  <a:gd name="T1" fmla="*/ 27 h 27"/>
                  <a:gd name="T2" fmla="*/ 36 w 41"/>
                  <a:gd name="T3" fmla="*/ 0 h 27"/>
                  <a:gd name="T4" fmla="*/ 41 w 41"/>
                  <a:gd name="T5" fmla="*/ 0 h 27"/>
                  <a:gd name="T6" fmla="*/ 0 60000 65536"/>
                  <a:gd name="T7" fmla="*/ 0 60000 65536"/>
                  <a:gd name="T8" fmla="*/ 0 60000 65536"/>
                  <a:gd name="T9" fmla="*/ 0 w 41"/>
                  <a:gd name="T10" fmla="*/ 0 h 27"/>
                  <a:gd name="T11" fmla="*/ 41 w 41"/>
                  <a:gd name="T12" fmla="*/ 27 h 27"/>
                </a:gdLst>
                <a:ahLst/>
                <a:cxnLst>
                  <a:cxn ang="T6">
                    <a:pos x="T0" y="T1"/>
                  </a:cxn>
                  <a:cxn ang="T7">
                    <a:pos x="T2" y="T3"/>
                  </a:cxn>
                  <a:cxn ang="T8">
                    <a:pos x="T4" y="T5"/>
                  </a:cxn>
                </a:cxnLst>
                <a:rect l="T9" t="T10" r="T11" b="T12"/>
                <a:pathLst>
                  <a:path w="41" h="27">
                    <a:moveTo>
                      <a:pt x="0" y="27"/>
                    </a:moveTo>
                    <a:lnTo>
                      <a:pt x="36" y="0"/>
                    </a:lnTo>
                    <a:lnTo>
                      <a:pt x="41" y="0"/>
                    </a:lnTo>
                  </a:path>
                </a:pathLst>
              </a:custGeom>
              <a:noFill/>
              <a:ln w="11113">
                <a:solidFill>
                  <a:srgbClr val="000000"/>
                </a:solidFill>
                <a:round/>
                <a:headEnd/>
                <a:tailEnd/>
              </a:ln>
            </p:spPr>
            <p:txBody>
              <a:bodyPr/>
              <a:lstStyle/>
              <a:p>
                <a:endParaRPr lang="en-CA"/>
              </a:p>
            </p:txBody>
          </p:sp>
          <p:sp>
            <p:nvSpPr>
              <p:cNvPr id="5233" name="Line 231"/>
              <p:cNvSpPr>
                <a:spLocks noChangeShapeType="1"/>
              </p:cNvSpPr>
              <p:nvPr/>
            </p:nvSpPr>
            <p:spPr bwMode="auto">
              <a:xfrm flipV="1">
                <a:off x="3321" y="2374"/>
                <a:ext cx="10" cy="7"/>
              </a:xfrm>
              <a:prstGeom prst="line">
                <a:avLst/>
              </a:prstGeom>
              <a:noFill/>
              <a:ln w="11113">
                <a:solidFill>
                  <a:srgbClr val="000000"/>
                </a:solidFill>
                <a:round/>
                <a:headEnd/>
                <a:tailEnd/>
              </a:ln>
            </p:spPr>
            <p:txBody>
              <a:bodyPr/>
              <a:lstStyle/>
              <a:p>
                <a:endParaRPr lang="en-CA"/>
              </a:p>
            </p:txBody>
          </p:sp>
          <p:sp>
            <p:nvSpPr>
              <p:cNvPr id="5234" name="Freeform 232"/>
              <p:cNvSpPr>
                <a:spLocks/>
              </p:cNvSpPr>
              <p:nvPr/>
            </p:nvSpPr>
            <p:spPr bwMode="auto">
              <a:xfrm>
                <a:off x="3331" y="2347"/>
                <a:ext cx="78" cy="27"/>
              </a:xfrm>
              <a:custGeom>
                <a:avLst/>
                <a:gdLst>
                  <a:gd name="T0" fmla="*/ 0 w 78"/>
                  <a:gd name="T1" fmla="*/ 27 h 27"/>
                  <a:gd name="T2" fmla="*/ 42 w 78"/>
                  <a:gd name="T3" fmla="*/ 12 h 27"/>
                  <a:gd name="T4" fmla="*/ 78 w 78"/>
                  <a:gd name="T5" fmla="*/ 0 h 27"/>
                  <a:gd name="T6" fmla="*/ 0 60000 65536"/>
                  <a:gd name="T7" fmla="*/ 0 60000 65536"/>
                  <a:gd name="T8" fmla="*/ 0 60000 65536"/>
                  <a:gd name="T9" fmla="*/ 0 w 78"/>
                  <a:gd name="T10" fmla="*/ 0 h 27"/>
                  <a:gd name="T11" fmla="*/ 78 w 78"/>
                  <a:gd name="T12" fmla="*/ 27 h 27"/>
                </a:gdLst>
                <a:ahLst/>
                <a:cxnLst>
                  <a:cxn ang="T6">
                    <a:pos x="T0" y="T1"/>
                  </a:cxn>
                  <a:cxn ang="T7">
                    <a:pos x="T2" y="T3"/>
                  </a:cxn>
                  <a:cxn ang="T8">
                    <a:pos x="T4" y="T5"/>
                  </a:cxn>
                </a:cxnLst>
                <a:rect l="T9" t="T10" r="T11" b="T12"/>
                <a:pathLst>
                  <a:path w="78" h="27">
                    <a:moveTo>
                      <a:pt x="0" y="27"/>
                    </a:moveTo>
                    <a:lnTo>
                      <a:pt x="42" y="12"/>
                    </a:lnTo>
                    <a:lnTo>
                      <a:pt x="78" y="0"/>
                    </a:lnTo>
                  </a:path>
                </a:pathLst>
              </a:custGeom>
              <a:noFill/>
              <a:ln w="11113">
                <a:solidFill>
                  <a:srgbClr val="000000"/>
                </a:solidFill>
                <a:round/>
                <a:headEnd/>
                <a:tailEnd/>
              </a:ln>
            </p:spPr>
            <p:txBody>
              <a:bodyPr/>
              <a:lstStyle/>
              <a:p>
                <a:endParaRPr lang="en-CA"/>
              </a:p>
            </p:txBody>
          </p:sp>
          <p:sp>
            <p:nvSpPr>
              <p:cNvPr id="5235" name="Line 233"/>
              <p:cNvSpPr>
                <a:spLocks noChangeShapeType="1"/>
              </p:cNvSpPr>
              <p:nvPr/>
            </p:nvSpPr>
            <p:spPr bwMode="auto">
              <a:xfrm flipV="1">
                <a:off x="3439" y="2340"/>
                <a:ext cx="5" cy="2"/>
              </a:xfrm>
              <a:prstGeom prst="line">
                <a:avLst/>
              </a:prstGeom>
              <a:noFill/>
              <a:ln w="11113">
                <a:solidFill>
                  <a:srgbClr val="000000"/>
                </a:solidFill>
                <a:round/>
                <a:headEnd/>
                <a:tailEnd/>
              </a:ln>
            </p:spPr>
            <p:txBody>
              <a:bodyPr/>
              <a:lstStyle/>
              <a:p>
                <a:endParaRPr lang="en-CA"/>
              </a:p>
            </p:txBody>
          </p:sp>
          <p:sp>
            <p:nvSpPr>
              <p:cNvPr id="5236" name="Line 234"/>
              <p:cNvSpPr>
                <a:spLocks noChangeShapeType="1"/>
              </p:cNvSpPr>
              <p:nvPr/>
            </p:nvSpPr>
            <p:spPr bwMode="auto">
              <a:xfrm flipV="1">
                <a:off x="3444" y="2337"/>
                <a:ext cx="24" cy="3"/>
              </a:xfrm>
              <a:prstGeom prst="line">
                <a:avLst/>
              </a:prstGeom>
              <a:noFill/>
              <a:ln w="11113">
                <a:solidFill>
                  <a:srgbClr val="000000"/>
                </a:solidFill>
                <a:round/>
                <a:headEnd/>
                <a:tailEnd/>
              </a:ln>
            </p:spPr>
            <p:txBody>
              <a:bodyPr/>
              <a:lstStyle/>
              <a:p>
                <a:endParaRPr lang="en-CA"/>
              </a:p>
            </p:txBody>
          </p:sp>
          <p:sp>
            <p:nvSpPr>
              <p:cNvPr id="5237" name="Line 235"/>
              <p:cNvSpPr>
                <a:spLocks noChangeShapeType="1"/>
              </p:cNvSpPr>
              <p:nvPr/>
            </p:nvSpPr>
            <p:spPr bwMode="auto">
              <a:xfrm flipV="1">
                <a:off x="3468" y="2335"/>
                <a:ext cx="10" cy="2"/>
              </a:xfrm>
              <a:prstGeom prst="line">
                <a:avLst/>
              </a:prstGeom>
              <a:noFill/>
              <a:ln w="11113">
                <a:solidFill>
                  <a:srgbClr val="000000"/>
                </a:solidFill>
                <a:round/>
                <a:headEnd/>
                <a:tailEnd/>
              </a:ln>
            </p:spPr>
            <p:txBody>
              <a:bodyPr/>
              <a:lstStyle/>
              <a:p>
                <a:endParaRPr lang="en-CA"/>
              </a:p>
            </p:txBody>
          </p:sp>
          <p:sp>
            <p:nvSpPr>
              <p:cNvPr id="5238" name="Line 236"/>
              <p:cNvSpPr>
                <a:spLocks noChangeShapeType="1"/>
              </p:cNvSpPr>
              <p:nvPr/>
            </p:nvSpPr>
            <p:spPr bwMode="auto">
              <a:xfrm>
                <a:off x="3478" y="2335"/>
                <a:ext cx="7" cy="1"/>
              </a:xfrm>
              <a:prstGeom prst="line">
                <a:avLst/>
              </a:prstGeom>
              <a:noFill/>
              <a:ln w="11113">
                <a:solidFill>
                  <a:srgbClr val="000000"/>
                </a:solidFill>
                <a:round/>
                <a:headEnd/>
                <a:tailEnd/>
              </a:ln>
            </p:spPr>
            <p:txBody>
              <a:bodyPr/>
              <a:lstStyle/>
              <a:p>
                <a:endParaRPr lang="en-CA"/>
              </a:p>
            </p:txBody>
          </p:sp>
          <p:sp>
            <p:nvSpPr>
              <p:cNvPr id="5239" name="Line 237"/>
              <p:cNvSpPr>
                <a:spLocks noChangeShapeType="1"/>
              </p:cNvSpPr>
              <p:nvPr/>
            </p:nvSpPr>
            <p:spPr bwMode="auto">
              <a:xfrm>
                <a:off x="3485" y="2335"/>
                <a:ext cx="5" cy="1"/>
              </a:xfrm>
              <a:prstGeom prst="line">
                <a:avLst/>
              </a:prstGeom>
              <a:noFill/>
              <a:ln w="11113">
                <a:solidFill>
                  <a:srgbClr val="000000"/>
                </a:solidFill>
                <a:round/>
                <a:headEnd/>
                <a:tailEnd/>
              </a:ln>
            </p:spPr>
            <p:txBody>
              <a:bodyPr/>
              <a:lstStyle/>
              <a:p>
                <a:endParaRPr lang="en-CA"/>
              </a:p>
            </p:txBody>
          </p:sp>
          <p:sp>
            <p:nvSpPr>
              <p:cNvPr id="5240" name="Line 238"/>
              <p:cNvSpPr>
                <a:spLocks noChangeShapeType="1"/>
              </p:cNvSpPr>
              <p:nvPr/>
            </p:nvSpPr>
            <p:spPr bwMode="auto">
              <a:xfrm flipV="1">
                <a:off x="3490" y="2332"/>
                <a:ext cx="3" cy="3"/>
              </a:xfrm>
              <a:prstGeom prst="line">
                <a:avLst/>
              </a:prstGeom>
              <a:noFill/>
              <a:ln w="11113">
                <a:solidFill>
                  <a:srgbClr val="000000"/>
                </a:solidFill>
                <a:round/>
                <a:headEnd/>
                <a:tailEnd/>
              </a:ln>
            </p:spPr>
            <p:txBody>
              <a:bodyPr/>
              <a:lstStyle/>
              <a:p>
                <a:endParaRPr lang="en-CA"/>
              </a:p>
            </p:txBody>
          </p:sp>
          <p:sp>
            <p:nvSpPr>
              <p:cNvPr id="5241" name="Line 239"/>
              <p:cNvSpPr>
                <a:spLocks noChangeShapeType="1"/>
              </p:cNvSpPr>
              <p:nvPr/>
            </p:nvSpPr>
            <p:spPr bwMode="auto">
              <a:xfrm>
                <a:off x="3493" y="2332"/>
                <a:ext cx="2" cy="1"/>
              </a:xfrm>
              <a:prstGeom prst="line">
                <a:avLst/>
              </a:prstGeom>
              <a:noFill/>
              <a:ln w="11113">
                <a:solidFill>
                  <a:srgbClr val="000000"/>
                </a:solidFill>
                <a:round/>
                <a:headEnd/>
                <a:tailEnd/>
              </a:ln>
            </p:spPr>
            <p:txBody>
              <a:bodyPr/>
              <a:lstStyle/>
              <a:p>
                <a:endParaRPr lang="en-CA"/>
              </a:p>
            </p:txBody>
          </p:sp>
          <p:sp>
            <p:nvSpPr>
              <p:cNvPr id="5242" name="Line 240"/>
              <p:cNvSpPr>
                <a:spLocks noChangeShapeType="1"/>
              </p:cNvSpPr>
              <p:nvPr/>
            </p:nvSpPr>
            <p:spPr bwMode="auto">
              <a:xfrm>
                <a:off x="3495" y="2332"/>
                <a:ext cx="1" cy="1"/>
              </a:xfrm>
              <a:prstGeom prst="line">
                <a:avLst/>
              </a:prstGeom>
              <a:noFill/>
              <a:ln w="11113">
                <a:solidFill>
                  <a:srgbClr val="000000"/>
                </a:solidFill>
                <a:round/>
                <a:headEnd/>
                <a:tailEnd/>
              </a:ln>
            </p:spPr>
            <p:txBody>
              <a:bodyPr/>
              <a:lstStyle/>
              <a:p>
                <a:endParaRPr lang="en-CA"/>
              </a:p>
            </p:txBody>
          </p:sp>
          <p:sp>
            <p:nvSpPr>
              <p:cNvPr id="5243" name="Line 241"/>
              <p:cNvSpPr>
                <a:spLocks noChangeShapeType="1"/>
              </p:cNvSpPr>
              <p:nvPr/>
            </p:nvSpPr>
            <p:spPr bwMode="auto">
              <a:xfrm>
                <a:off x="3495" y="2332"/>
                <a:ext cx="1" cy="1"/>
              </a:xfrm>
              <a:prstGeom prst="line">
                <a:avLst/>
              </a:prstGeom>
              <a:noFill/>
              <a:ln w="11113">
                <a:solidFill>
                  <a:srgbClr val="000000"/>
                </a:solidFill>
                <a:round/>
                <a:headEnd/>
                <a:tailEnd/>
              </a:ln>
            </p:spPr>
            <p:txBody>
              <a:bodyPr/>
              <a:lstStyle/>
              <a:p>
                <a:endParaRPr lang="en-CA"/>
              </a:p>
            </p:txBody>
          </p:sp>
          <p:sp>
            <p:nvSpPr>
              <p:cNvPr id="5244" name="Freeform 242"/>
              <p:cNvSpPr>
                <a:spLocks/>
              </p:cNvSpPr>
              <p:nvPr/>
            </p:nvSpPr>
            <p:spPr bwMode="auto">
              <a:xfrm>
                <a:off x="3414" y="2325"/>
                <a:ext cx="81" cy="12"/>
              </a:xfrm>
              <a:custGeom>
                <a:avLst/>
                <a:gdLst>
                  <a:gd name="T0" fmla="*/ 0 w 81"/>
                  <a:gd name="T1" fmla="*/ 0 h 12"/>
                  <a:gd name="T2" fmla="*/ 81 w 81"/>
                  <a:gd name="T3" fmla="*/ 7 h 12"/>
                  <a:gd name="T4" fmla="*/ 69 w 81"/>
                  <a:gd name="T5" fmla="*/ 12 h 12"/>
                  <a:gd name="T6" fmla="*/ 0 60000 65536"/>
                  <a:gd name="T7" fmla="*/ 0 60000 65536"/>
                  <a:gd name="T8" fmla="*/ 0 60000 65536"/>
                  <a:gd name="T9" fmla="*/ 0 w 81"/>
                  <a:gd name="T10" fmla="*/ 0 h 12"/>
                  <a:gd name="T11" fmla="*/ 81 w 81"/>
                  <a:gd name="T12" fmla="*/ 12 h 12"/>
                </a:gdLst>
                <a:ahLst/>
                <a:cxnLst>
                  <a:cxn ang="T6">
                    <a:pos x="T0" y="T1"/>
                  </a:cxn>
                  <a:cxn ang="T7">
                    <a:pos x="T2" y="T3"/>
                  </a:cxn>
                  <a:cxn ang="T8">
                    <a:pos x="T4" y="T5"/>
                  </a:cxn>
                </a:cxnLst>
                <a:rect l="T9" t="T10" r="T11" b="T12"/>
                <a:pathLst>
                  <a:path w="81" h="12">
                    <a:moveTo>
                      <a:pt x="0" y="0"/>
                    </a:moveTo>
                    <a:lnTo>
                      <a:pt x="81" y="7"/>
                    </a:lnTo>
                    <a:lnTo>
                      <a:pt x="69" y="12"/>
                    </a:lnTo>
                  </a:path>
                </a:pathLst>
              </a:custGeom>
              <a:noFill/>
              <a:ln w="11113">
                <a:solidFill>
                  <a:srgbClr val="000000"/>
                </a:solidFill>
                <a:round/>
                <a:headEnd/>
                <a:tailEnd/>
              </a:ln>
            </p:spPr>
            <p:txBody>
              <a:bodyPr/>
              <a:lstStyle/>
              <a:p>
                <a:endParaRPr lang="en-CA"/>
              </a:p>
            </p:txBody>
          </p:sp>
          <p:sp>
            <p:nvSpPr>
              <p:cNvPr id="5245" name="Line 243"/>
              <p:cNvSpPr>
                <a:spLocks noChangeShapeType="1"/>
              </p:cNvSpPr>
              <p:nvPr/>
            </p:nvSpPr>
            <p:spPr bwMode="auto">
              <a:xfrm flipH="1">
                <a:off x="3422" y="2349"/>
                <a:ext cx="31" cy="15"/>
              </a:xfrm>
              <a:prstGeom prst="line">
                <a:avLst/>
              </a:prstGeom>
              <a:noFill/>
              <a:ln w="11113">
                <a:solidFill>
                  <a:srgbClr val="000000"/>
                </a:solidFill>
                <a:round/>
                <a:headEnd/>
                <a:tailEnd/>
              </a:ln>
            </p:spPr>
            <p:txBody>
              <a:bodyPr/>
              <a:lstStyle/>
              <a:p>
                <a:endParaRPr lang="en-CA"/>
              </a:p>
            </p:txBody>
          </p:sp>
          <p:sp>
            <p:nvSpPr>
              <p:cNvPr id="5246" name="Freeform 244"/>
              <p:cNvSpPr>
                <a:spLocks noEditPoints="1"/>
              </p:cNvSpPr>
              <p:nvPr/>
            </p:nvSpPr>
            <p:spPr bwMode="auto">
              <a:xfrm>
                <a:off x="4975" y="2212"/>
                <a:ext cx="91" cy="140"/>
              </a:xfrm>
              <a:custGeom>
                <a:avLst/>
                <a:gdLst>
                  <a:gd name="T0" fmla="*/ 91 w 91"/>
                  <a:gd name="T1" fmla="*/ 3 h 140"/>
                  <a:gd name="T2" fmla="*/ 71 w 91"/>
                  <a:gd name="T3" fmla="*/ 12 h 140"/>
                  <a:gd name="T4" fmla="*/ 79 w 91"/>
                  <a:gd name="T5" fmla="*/ 22 h 140"/>
                  <a:gd name="T6" fmla="*/ 81 w 91"/>
                  <a:gd name="T7" fmla="*/ 34 h 140"/>
                  <a:gd name="T8" fmla="*/ 76 w 91"/>
                  <a:gd name="T9" fmla="*/ 52 h 140"/>
                  <a:gd name="T10" fmla="*/ 62 w 91"/>
                  <a:gd name="T11" fmla="*/ 61 h 140"/>
                  <a:gd name="T12" fmla="*/ 44 w 91"/>
                  <a:gd name="T13" fmla="*/ 66 h 140"/>
                  <a:gd name="T14" fmla="*/ 40 w 91"/>
                  <a:gd name="T15" fmla="*/ 66 h 140"/>
                  <a:gd name="T16" fmla="*/ 30 w 91"/>
                  <a:gd name="T17" fmla="*/ 66 h 140"/>
                  <a:gd name="T18" fmla="*/ 22 w 91"/>
                  <a:gd name="T19" fmla="*/ 71 h 140"/>
                  <a:gd name="T20" fmla="*/ 22 w 91"/>
                  <a:gd name="T21" fmla="*/ 79 h 140"/>
                  <a:gd name="T22" fmla="*/ 27 w 91"/>
                  <a:gd name="T23" fmla="*/ 83 h 140"/>
                  <a:gd name="T24" fmla="*/ 52 w 91"/>
                  <a:gd name="T25" fmla="*/ 83 h 140"/>
                  <a:gd name="T26" fmla="*/ 74 w 91"/>
                  <a:gd name="T27" fmla="*/ 86 h 140"/>
                  <a:gd name="T28" fmla="*/ 86 w 91"/>
                  <a:gd name="T29" fmla="*/ 93 h 140"/>
                  <a:gd name="T30" fmla="*/ 91 w 91"/>
                  <a:gd name="T31" fmla="*/ 108 h 140"/>
                  <a:gd name="T32" fmla="*/ 86 w 91"/>
                  <a:gd name="T33" fmla="*/ 125 h 140"/>
                  <a:gd name="T34" fmla="*/ 71 w 91"/>
                  <a:gd name="T35" fmla="*/ 135 h 140"/>
                  <a:gd name="T36" fmla="*/ 42 w 91"/>
                  <a:gd name="T37" fmla="*/ 140 h 140"/>
                  <a:gd name="T38" fmla="*/ 20 w 91"/>
                  <a:gd name="T39" fmla="*/ 137 h 140"/>
                  <a:gd name="T40" fmla="*/ 5 w 91"/>
                  <a:gd name="T41" fmla="*/ 130 h 140"/>
                  <a:gd name="T42" fmla="*/ 0 w 91"/>
                  <a:gd name="T43" fmla="*/ 120 h 140"/>
                  <a:gd name="T44" fmla="*/ 5 w 91"/>
                  <a:gd name="T45" fmla="*/ 110 h 140"/>
                  <a:gd name="T46" fmla="*/ 18 w 91"/>
                  <a:gd name="T47" fmla="*/ 106 h 140"/>
                  <a:gd name="T48" fmla="*/ 5 w 91"/>
                  <a:gd name="T49" fmla="*/ 96 h 140"/>
                  <a:gd name="T50" fmla="*/ 5 w 91"/>
                  <a:gd name="T51" fmla="*/ 81 h 140"/>
                  <a:gd name="T52" fmla="*/ 15 w 91"/>
                  <a:gd name="T53" fmla="*/ 69 h 140"/>
                  <a:gd name="T54" fmla="*/ 18 w 91"/>
                  <a:gd name="T55" fmla="*/ 61 h 140"/>
                  <a:gd name="T56" fmla="*/ 8 w 91"/>
                  <a:gd name="T57" fmla="*/ 52 h 140"/>
                  <a:gd name="T58" fmla="*/ 0 w 91"/>
                  <a:gd name="T59" fmla="*/ 32 h 140"/>
                  <a:gd name="T60" fmla="*/ 5 w 91"/>
                  <a:gd name="T61" fmla="*/ 17 h 140"/>
                  <a:gd name="T62" fmla="*/ 20 w 91"/>
                  <a:gd name="T63" fmla="*/ 5 h 140"/>
                  <a:gd name="T64" fmla="*/ 40 w 91"/>
                  <a:gd name="T65" fmla="*/ 0 h 140"/>
                  <a:gd name="T66" fmla="*/ 59 w 91"/>
                  <a:gd name="T67" fmla="*/ 3 h 140"/>
                  <a:gd name="T68" fmla="*/ 37 w 91"/>
                  <a:gd name="T69" fmla="*/ 7 h 140"/>
                  <a:gd name="T70" fmla="*/ 30 w 91"/>
                  <a:gd name="T71" fmla="*/ 17 h 140"/>
                  <a:gd name="T72" fmla="*/ 30 w 91"/>
                  <a:gd name="T73" fmla="*/ 34 h 140"/>
                  <a:gd name="T74" fmla="*/ 30 w 91"/>
                  <a:gd name="T75" fmla="*/ 49 h 140"/>
                  <a:gd name="T76" fmla="*/ 37 w 91"/>
                  <a:gd name="T77" fmla="*/ 59 h 140"/>
                  <a:gd name="T78" fmla="*/ 47 w 91"/>
                  <a:gd name="T79" fmla="*/ 59 h 140"/>
                  <a:gd name="T80" fmla="*/ 52 w 91"/>
                  <a:gd name="T81" fmla="*/ 49 h 140"/>
                  <a:gd name="T82" fmla="*/ 54 w 91"/>
                  <a:gd name="T83" fmla="*/ 34 h 140"/>
                  <a:gd name="T84" fmla="*/ 52 w 91"/>
                  <a:gd name="T85" fmla="*/ 17 h 140"/>
                  <a:gd name="T86" fmla="*/ 47 w 91"/>
                  <a:gd name="T87" fmla="*/ 7 h 140"/>
                  <a:gd name="T88" fmla="*/ 37 w 91"/>
                  <a:gd name="T89" fmla="*/ 108 h 140"/>
                  <a:gd name="T90" fmla="*/ 22 w 91"/>
                  <a:gd name="T91" fmla="*/ 110 h 140"/>
                  <a:gd name="T92" fmla="*/ 18 w 91"/>
                  <a:gd name="T93" fmla="*/ 118 h 140"/>
                  <a:gd name="T94" fmla="*/ 22 w 91"/>
                  <a:gd name="T95" fmla="*/ 128 h 140"/>
                  <a:gd name="T96" fmla="*/ 35 w 91"/>
                  <a:gd name="T97" fmla="*/ 133 h 140"/>
                  <a:gd name="T98" fmla="*/ 57 w 91"/>
                  <a:gd name="T99" fmla="*/ 133 h 140"/>
                  <a:gd name="T100" fmla="*/ 71 w 91"/>
                  <a:gd name="T101" fmla="*/ 125 h 140"/>
                  <a:gd name="T102" fmla="*/ 74 w 91"/>
                  <a:gd name="T103" fmla="*/ 118 h 140"/>
                  <a:gd name="T104" fmla="*/ 71 w 91"/>
                  <a:gd name="T105" fmla="*/ 113 h 140"/>
                  <a:gd name="T106" fmla="*/ 64 w 91"/>
                  <a:gd name="T107" fmla="*/ 108 h 140"/>
                  <a:gd name="T108" fmla="*/ 49 w 91"/>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
                  <a:gd name="T166" fmla="*/ 0 h 140"/>
                  <a:gd name="T167" fmla="*/ 91 w 91"/>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 h="140">
                    <a:moveTo>
                      <a:pt x="59" y="3"/>
                    </a:moveTo>
                    <a:lnTo>
                      <a:pt x="91" y="3"/>
                    </a:lnTo>
                    <a:lnTo>
                      <a:pt x="91" y="12"/>
                    </a:lnTo>
                    <a:lnTo>
                      <a:pt x="71" y="12"/>
                    </a:lnTo>
                    <a:lnTo>
                      <a:pt x="76" y="17"/>
                    </a:lnTo>
                    <a:lnTo>
                      <a:pt x="79" y="22"/>
                    </a:lnTo>
                    <a:lnTo>
                      <a:pt x="81" y="27"/>
                    </a:lnTo>
                    <a:lnTo>
                      <a:pt x="81" y="34"/>
                    </a:lnTo>
                    <a:lnTo>
                      <a:pt x="81" y="42"/>
                    </a:lnTo>
                    <a:lnTo>
                      <a:pt x="76" y="52"/>
                    </a:lnTo>
                    <a:lnTo>
                      <a:pt x="69" y="57"/>
                    </a:lnTo>
                    <a:lnTo>
                      <a:pt x="62" y="61"/>
                    </a:lnTo>
                    <a:lnTo>
                      <a:pt x="52" y="66"/>
                    </a:lnTo>
                    <a:lnTo>
                      <a:pt x="44" y="66"/>
                    </a:lnTo>
                    <a:lnTo>
                      <a:pt x="42" y="66"/>
                    </a:lnTo>
                    <a:lnTo>
                      <a:pt x="40" y="66"/>
                    </a:lnTo>
                    <a:lnTo>
                      <a:pt x="32" y="66"/>
                    </a:lnTo>
                    <a:lnTo>
                      <a:pt x="30" y="66"/>
                    </a:lnTo>
                    <a:lnTo>
                      <a:pt x="25" y="69"/>
                    </a:lnTo>
                    <a:lnTo>
                      <a:pt x="22" y="71"/>
                    </a:lnTo>
                    <a:lnTo>
                      <a:pt x="22" y="76"/>
                    </a:lnTo>
                    <a:lnTo>
                      <a:pt x="22" y="79"/>
                    </a:lnTo>
                    <a:lnTo>
                      <a:pt x="25" y="81"/>
                    </a:lnTo>
                    <a:lnTo>
                      <a:pt x="27" y="83"/>
                    </a:lnTo>
                    <a:lnTo>
                      <a:pt x="35" y="83"/>
                    </a:lnTo>
                    <a:lnTo>
                      <a:pt x="52" y="83"/>
                    </a:lnTo>
                    <a:lnTo>
                      <a:pt x="64" y="83"/>
                    </a:lnTo>
                    <a:lnTo>
                      <a:pt x="74" y="86"/>
                    </a:lnTo>
                    <a:lnTo>
                      <a:pt x="79" y="88"/>
                    </a:lnTo>
                    <a:lnTo>
                      <a:pt x="86" y="93"/>
                    </a:lnTo>
                    <a:lnTo>
                      <a:pt x="89" y="101"/>
                    </a:lnTo>
                    <a:lnTo>
                      <a:pt x="91" y="108"/>
                    </a:lnTo>
                    <a:lnTo>
                      <a:pt x="89" y="118"/>
                    </a:lnTo>
                    <a:lnTo>
                      <a:pt x="86" y="125"/>
                    </a:lnTo>
                    <a:lnTo>
                      <a:pt x="79" y="130"/>
                    </a:lnTo>
                    <a:lnTo>
                      <a:pt x="71" y="135"/>
                    </a:lnTo>
                    <a:lnTo>
                      <a:pt x="59" y="137"/>
                    </a:lnTo>
                    <a:lnTo>
                      <a:pt x="42" y="140"/>
                    </a:lnTo>
                    <a:lnTo>
                      <a:pt x="30" y="140"/>
                    </a:lnTo>
                    <a:lnTo>
                      <a:pt x="20" y="137"/>
                    </a:lnTo>
                    <a:lnTo>
                      <a:pt x="10" y="135"/>
                    </a:lnTo>
                    <a:lnTo>
                      <a:pt x="5" y="130"/>
                    </a:lnTo>
                    <a:lnTo>
                      <a:pt x="3" y="125"/>
                    </a:lnTo>
                    <a:lnTo>
                      <a:pt x="0" y="120"/>
                    </a:lnTo>
                    <a:lnTo>
                      <a:pt x="3" y="115"/>
                    </a:lnTo>
                    <a:lnTo>
                      <a:pt x="5" y="110"/>
                    </a:lnTo>
                    <a:lnTo>
                      <a:pt x="10" y="108"/>
                    </a:lnTo>
                    <a:lnTo>
                      <a:pt x="18" y="106"/>
                    </a:lnTo>
                    <a:lnTo>
                      <a:pt x="10" y="101"/>
                    </a:lnTo>
                    <a:lnTo>
                      <a:pt x="5" y="96"/>
                    </a:lnTo>
                    <a:lnTo>
                      <a:pt x="3" y="88"/>
                    </a:lnTo>
                    <a:lnTo>
                      <a:pt x="5" y="81"/>
                    </a:lnTo>
                    <a:lnTo>
                      <a:pt x="8" y="74"/>
                    </a:lnTo>
                    <a:lnTo>
                      <a:pt x="15" y="69"/>
                    </a:lnTo>
                    <a:lnTo>
                      <a:pt x="25" y="64"/>
                    </a:lnTo>
                    <a:lnTo>
                      <a:pt x="18" y="61"/>
                    </a:lnTo>
                    <a:lnTo>
                      <a:pt x="13" y="57"/>
                    </a:lnTo>
                    <a:lnTo>
                      <a:pt x="8" y="52"/>
                    </a:lnTo>
                    <a:lnTo>
                      <a:pt x="3" y="42"/>
                    </a:lnTo>
                    <a:lnTo>
                      <a:pt x="0" y="32"/>
                    </a:lnTo>
                    <a:lnTo>
                      <a:pt x="3" y="25"/>
                    </a:lnTo>
                    <a:lnTo>
                      <a:pt x="5" y="17"/>
                    </a:lnTo>
                    <a:lnTo>
                      <a:pt x="13" y="10"/>
                    </a:lnTo>
                    <a:lnTo>
                      <a:pt x="20" y="5"/>
                    </a:lnTo>
                    <a:lnTo>
                      <a:pt x="30" y="0"/>
                    </a:lnTo>
                    <a:lnTo>
                      <a:pt x="40" y="0"/>
                    </a:lnTo>
                    <a:lnTo>
                      <a:pt x="49" y="0"/>
                    </a:lnTo>
                    <a:lnTo>
                      <a:pt x="59" y="3"/>
                    </a:lnTo>
                    <a:close/>
                    <a:moveTo>
                      <a:pt x="42" y="7"/>
                    </a:moveTo>
                    <a:lnTo>
                      <a:pt x="37" y="7"/>
                    </a:lnTo>
                    <a:lnTo>
                      <a:pt x="32" y="12"/>
                    </a:lnTo>
                    <a:lnTo>
                      <a:pt x="30" y="17"/>
                    </a:lnTo>
                    <a:lnTo>
                      <a:pt x="30" y="25"/>
                    </a:lnTo>
                    <a:lnTo>
                      <a:pt x="30" y="34"/>
                    </a:lnTo>
                    <a:lnTo>
                      <a:pt x="30" y="44"/>
                    </a:lnTo>
                    <a:lnTo>
                      <a:pt x="30" y="49"/>
                    </a:lnTo>
                    <a:lnTo>
                      <a:pt x="32" y="54"/>
                    </a:lnTo>
                    <a:lnTo>
                      <a:pt x="37" y="59"/>
                    </a:lnTo>
                    <a:lnTo>
                      <a:pt x="42" y="59"/>
                    </a:lnTo>
                    <a:lnTo>
                      <a:pt x="47" y="59"/>
                    </a:lnTo>
                    <a:lnTo>
                      <a:pt x="49" y="54"/>
                    </a:lnTo>
                    <a:lnTo>
                      <a:pt x="52" y="49"/>
                    </a:lnTo>
                    <a:lnTo>
                      <a:pt x="54" y="44"/>
                    </a:lnTo>
                    <a:lnTo>
                      <a:pt x="54" y="34"/>
                    </a:lnTo>
                    <a:lnTo>
                      <a:pt x="54" y="25"/>
                    </a:lnTo>
                    <a:lnTo>
                      <a:pt x="52" y="17"/>
                    </a:lnTo>
                    <a:lnTo>
                      <a:pt x="49" y="10"/>
                    </a:lnTo>
                    <a:lnTo>
                      <a:pt x="47" y="7"/>
                    </a:lnTo>
                    <a:lnTo>
                      <a:pt x="42" y="7"/>
                    </a:lnTo>
                    <a:close/>
                    <a:moveTo>
                      <a:pt x="37" y="108"/>
                    </a:moveTo>
                    <a:lnTo>
                      <a:pt x="27" y="108"/>
                    </a:lnTo>
                    <a:lnTo>
                      <a:pt x="22" y="110"/>
                    </a:lnTo>
                    <a:lnTo>
                      <a:pt x="20" y="113"/>
                    </a:lnTo>
                    <a:lnTo>
                      <a:pt x="18" y="118"/>
                    </a:lnTo>
                    <a:lnTo>
                      <a:pt x="20" y="123"/>
                    </a:lnTo>
                    <a:lnTo>
                      <a:pt x="22" y="128"/>
                    </a:lnTo>
                    <a:lnTo>
                      <a:pt x="27" y="130"/>
                    </a:lnTo>
                    <a:lnTo>
                      <a:pt x="35" y="133"/>
                    </a:lnTo>
                    <a:lnTo>
                      <a:pt x="44" y="133"/>
                    </a:lnTo>
                    <a:lnTo>
                      <a:pt x="57" y="133"/>
                    </a:lnTo>
                    <a:lnTo>
                      <a:pt x="67" y="130"/>
                    </a:lnTo>
                    <a:lnTo>
                      <a:pt x="71" y="125"/>
                    </a:lnTo>
                    <a:lnTo>
                      <a:pt x="74" y="123"/>
                    </a:lnTo>
                    <a:lnTo>
                      <a:pt x="74" y="118"/>
                    </a:lnTo>
                    <a:lnTo>
                      <a:pt x="74" y="115"/>
                    </a:lnTo>
                    <a:lnTo>
                      <a:pt x="71" y="113"/>
                    </a:lnTo>
                    <a:lnTo>
                      <a:pt x="69" y="110"/>
                    </a:lnTo>
                    <a:lnTo>
                      <a:pt x="64" y="108"/>
                    </a:lnTo>
                    <a:lnTo>
                      <a:pt x="59" y="108"/>
                    </a:lnTo>
                    <a:lnTo>
                      <a:pt x="49" y="108"/>
                    </a:lnTo>
                    <a:lnTo>
                      <a:pt x="37" y="108"/>
                    </a:lnTo>
                    <a:close/>
                  </a:path>
                </a:pathLst>
              </a:custGeom>
              <a:solidFill>
                <a:srgbClr val="000000"/>
              </a:solidFill>
              <a:ln w="0">
                <a:solidFill>
                  <a:srgbClr val="000000"/>
                </a:solidFill>
                <a:round/>
                <a:headEnd/>
                <a:tailEnd/>
              </a:ln>
            </p:spPr>
            <p:txBody>
              <a:bodyPr/>
              <a:lstStyle/>
              <a:p>
                <a:endParaRPr lang="en-CA"/>
              </a:p>
            </p:txBody>
          </p:sp>
          <p:sp>
            <p:nvSpPr>
              <p:cNvPr id="5247" name="Freeform 245"/>
              <p:cNvSpPr>
                <a:spLocks/>
              </p:cNvSpPr>
              <p:nvPr/>
            </p:nvSpPr>
            <p:spPr bwMode="auto">
              <a:xfrm>
                <a:off x="5081" y="2215"/>
                <a:ext cx="95" cy="93"/>
              </a:xfrm>
              <a:custGeom>
                <a:avLst/>
                <a:gdLst>
                  <a:gd name="T0" fmla="*/ 88 w 95"/>
                  <a:gd name="T1" fmla="*/ 0 h 93"/>
                  <a:gd name="T2" fmla="*/ 88 w 95"/>
                  <a:gd name="T3" fmla="*/ 71 h 93"/>
                  <a:gd name="T4" fmla="*/ 88 w 95"/>
                  <a:gd name="T5" fmla="*/ 76 h 93"/>
                  <a:gd name="T6" fmla="*/ 88 w 95"/>
                  <a:gd name="T7" fmla="*/ 80 h 93"/>
                  <a:gd name="T8" fmla="*/ 90 w 95"/>
                  <a:gd name="T9" fmla="*/ 83 h 93"/>
                  <a:gd name="T10" fmla="*/ 93 w 95"/>
                  <a:gd name="T11" fmla="*/ 85 h 93"/>
                  <a:gd name="T12" fmla="*/ 95 w 95"/>
                  <a:gd name="T13" fmla="*/ 88 h 93"/>
                  <a:gd name="T14" fmla="*/ 95 w 95"/>
                  <a:gd name="T15" fmla="*/ 90 h 93"/>
                  <a:gd name="T16" fmla="*/ 61 w 95"/>
                  <a:gd name="T17" fmla="*/ 90 h 93"/>
                  <a:gd name="T18" fmla="*/ 61 w 95"/>
                  <a:gd name="T19" fmla="*/ 78 h 93"/>
                  <a:gd name="T20" fmla="*/ 54 w 95"/>
                  <a:gd name="T21" fmla="*/ 85 h 93"/>
                  <a:gd name="T22" fmla="*/ 46 w 95"/>
                  <a:gd name="T23" fmla="*/ 90 h 93"/>
                  <a:gd name="T24" fmla="*/ 39 w 95"/>
                  <a:gd name="T25" fmla="*/ 93 h 93"/>
                  <a:gd name="T26" fmla="*/ 32 w 95"/>
                  <a:gd name="T27" fmla="*/ 93 h 93"/>
                  <a:gd name="T28" fmla="*/ 24 w 95"/>
                  <a:gd name="T29" fmla="*/ 93 h 93"/>
                  <a:gd name="T30" fmla="*/ 19 w 95"/>
                  <a:gd name="T31" fmla="*/ 88 h 93"/>
                  <a:gd name="T32" fmla="*/ 14 w 95"/>
                  <a:gd name="T33" fmla="*/ 83 h 93"/>
                  <a:gd name="T34" fmla="*/ 10 w 95"/>
                  <a:gd name="T35" fmla="*/ 78 h 93"/>
                  <a:gd name="T36" fmla="*/ 10 w 95"/>
                  <a:gd name="T37" fmla="*/ 73 h 93"/>
                  <a:gd name="T38" fmla="*/ 10 w 95"/>
                  <a:gd name="T39" fmla="*/ 66 h 93"/>
                  <a:gd name="T40" fmla="*/ 10 w 95"/>
                  <a:gd name="T41" fmla="*/ 56 h 93"/>
                  <a:gd name="T42" fmla="*/ 10 w 95"/>
                  <a:gd name="T43" fmla="*/ 22 h 93"/>
                  <a:gd name="T44" fmla="*/ 7 w 95"/>
                  <a:gd name="T45" fmla="*/ 14 h 93"/>
                  <a:gd name="T46" fmla="*/ 7 w 95"/>
                  <a:gd name="T47" fmla="*/ 9 h 93"/>
                  <a:gd name="T48" fmla="*/ 7 w 95"/>
                  <a:gd name="T49" fmla="*/ 7 h 93"/>
                  <a:gd name="T50" fmla="*/ 5 w 95"/>
                  <a:gd name="T51" fmla="*/ 4 h 93"/>
                  <a:gd name="T52" fmla="*/ 0 w 95"/>
                  <a:gd name="T53" fmla="*/ 4 h 93"/>
                  <a:gd name="T54" fmla="*/ 0 w 95"/>
                  <a:gd name="T55" fmla="*/ 0 h 93"/>
                  <a:gd name="T56" fmla="*/ 36 w 95"/>
                  <a:gd name="T57" fmla="*/ 0 h 93"/>
                  <a:gd name="T58" fmla="*/ 36 w 95"/>
                  <a:gd name="T59" fmla="*/ 63 h 93"/>
                  <a:gd name="T60" fmla="*/ 36 w 95"/>
                  <a:gd name="T61" fmla="*/ 71 h 93"/>
                  <a:gd name="T62" fmla="*/ 36 w 95"/>
                  <a:gd name="T63" fmla="*/ 76 h 93"/>
                  <a:gd name="T64" fmla="*/ 39 w 95"/>
                  <a:gd name="T65" fmla="*/ 78 h 93"/>
                  <a:gd name="T66" fmla="*/ 39 w 95"/>
                  <a:gd name="T67" fmla="*/ 80 h 93"/>
                  <a:gd name="T68" fmla="*/ 41 w 95"/>
                  <a:gd name="T69" fmla="*/ 80 h 93"/>
                  <a:gd name="T70" fmla="*/ 44 w 95"/>
                  <a:gd name="T71" fmla="*/ 80 h 93"/>
                  <a:gd name="T72" fmla="*/ 49 w 95"/>
                  <a:gd name="T73" fmla="*/ 80 h 93"/>
                  <a:gd name="T74" fmla="*/ 51 w 95"/>
                  <a:gd name="T75" fmla="*/ 78 h 93"/>
                  <a:gd name="T76" fmla="*/ 56 w 95"/>
                  <a:gd name="T77" fmla="*/ 76 h 93"/>
                  <a:gd name="T78" fmla="*/ 61 w 95"/>
                  <a:gd name="T79" fmla="*/ 68 h 93"/>
                  <a:gd name="T80" fmla="*/ 61 w 95"/>
                  <a:gd name="T81" fmla="*/ 22 h 93"/>
                  <a:gd name="T82" fmla="*/ 59 w 95"/>
                  <a:gd name="T83" fmla="*/ 14 h 93"/>
                  <a:gd name="T84" fmla="*/ 59 w 95"/>
                  <a:gd name="T85" fmla="*/ 9 h 93"/>
                  <a:gd name="T86" fmla="*/ 59 w 95"/>
                  <a:gd name="T87" fmla="*/ 7 h 93"/>
                  <a:gd name="T88" fmla="*/ 56 w 95"/>
                  <a:gd name="T89" fmla="*/ 4 h 93"/>
                  <a:gd name="T90" fmla="*/ 51 w 95"/>
                  <a:gd name="T91" fmla="*/ 4 h 93"/>
                  <a:gd name="T92" fmla="*/ 51 w 95"/>
                  <a:gd name="T93" fmla="*/ 0 h 93"/>
                  <a:gd name="T94" fmla="*/ 88 w 95"/>
                  <a:gd name="T95" fmla="*/ 0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
                  <a:gd name="T145" fmla="*/ 0 h 93"/>
                  <a:gd name="T146" fmla="*/ 95 w 95"/>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 h="93">
                    <a:moveTo>
                      <a:pt x="88" y="0"/>
                    </a:moveTo>
                    <a:lnTo>
                      <a:pt x="88" y="71"/>
                    </a:lnTo>
                    <a:lnTo>
                      <a:pt x="88" y="76"/>
                    </a:lnTo>
                    <a:lnTo>
                      <a:pt x="88" y="80"/>
                    </a:lnTo>
                    <a:lnTo>
                      <a:pt x="90" y="83"/>
                    </a:lnTo>
                    <a:lnTo>
                      <a:pt x="93" y="85"/>
                    </a:lnTo>
                    <a:lnTo>
                      <a:pt x="95" y="88"/>
                    </a:lnTo>
                    <a:lnTo>
                      <a:pt x="95" y="90"/>
                    </a:lnTo>
                    <a:lnTo>
                      <a:pt x="61" y="90"/>
                    </a:lnTo>
                    <a:lnTo>
                      <a:pt x="61" y="78"/>
                    </a:lnTo>
                    <a:lnTo>
                      <a:pt x="54" y="85"/>
                    </a:lnTo>
                    <a:lnTo>
                      <a:pt x="46" y="90"/>
                    </a:lnTo>
                    <a:lnTo>
                      <a:pt x="39" y="93"/>
                    </a:lnTo>
                    <a:lnTo>
                      <a:pt x="32" y="93"/>
                    </a:lnTo>
                    <a:lnTo>
                      <a:pt x="24" y="93"/>
                    </a:lnTo>
                    <a:lnTo>
                      <a:pt x="19" y="88"/>
                    </a:lnTo>
                    <a:lnTo>
                      <a:pt x="14" y="83"/>
                    </a:lnTo>
                    <a:lnTo>
                      <a:pt x="10" y="78"/>
                    </a:lnTo>
                    <a:lnTo>
                      <a:pt x="10" y="73"/>
                    </a:lnTo>
                    <a:lnTo>
                      <a:pt x="10" y="66"/>
                    </a:lnTo>
                    <a:lnTo>
                      <a:pt x="10" y="56"/>
                    </a:lnTo>
                    <a:lnTo>
                      <a:pt x="10" y="22"/>
                    </a:lnTo>
                    <a:lnTo>
                      <a:pt x="7" y="14"/>
                    </a:lnTo>
                    <a:lnTo>
                      <a:pt x="7" y="9"/>
                    </a:lnTo>
                    <a:lnTo>
                      <a:pt x="7" y="7"/>
                    </a:lnTo>
                    <a:lnTo>
                      <a:pt x="5" y="4"/>
                    </a:lnTo>
                    <a:lnTo>
                      <a:pt x="0" y="4"/>
                    </a:lnTo>
                    <a:lnTo>
                      <a:pt x="0" y="0"/>
                    </a:lnTo>
                    <a:lnTo>
                      <a:pt x="36" y="0"/>
                    </a:lnTo>
                    <a:lnTo>
                      <a:pt x="36" y="63"/>
                    </a:lnTo>
                    <a:lnTo>
                      <a:pt x="36" y="71"/>
                    </a:lnTo>
                    <a:lnTo>
                      <a:pt x="36" y="76"/>
                    </a:lnTo>
                    <a:lnTo>
                      <a:pt x="39" y="78"/>
                    </a:lnTo>
                    <a:lnTo>
                      <a:pt x="39" y="80"/>
                    </a:lnTo>
                    <a:lnTo>
                      <a:pt x="41" y="80"/>
                    </a:lnTo>
                    <a:lnTo>
                      <a:pt x="44" y="80"/>
                    </a:lnTo>
                    <a:lnTo>
                      <a:pt x="49" y="80"/>
                    </a:lnTo>
                    <a:lnTo>
                      <a:pt x="51" y="78"/>
                    </a:lnTo>
                    <a:lnTo>
                      <a:pt x="56" y="76"/>
                    </a:lnTo>
                    <a:lnTo>
                      <a:pt x="61" y="68"/>
                    </a:lnTo>
                    <a:lnTo>
                      <a:pt x="61" y="22"/>
                    </a:lnTo>
                    <a:lnTo>
                      <a:pt x="59" y="14"/>
                    </a:lnTo>
                    <a:lnTo>
                      <a:pt x="59" y="9"/>
                    </a:lnTo>
                    <a:lnTo>
                      <a:pt x="59" y="7"/>
                    </a:lnTo>
                    <a:lnTo>
                      <a:pt x="56" y="4"/>
                    </a:lnTo>
                    <a:lnTo>
                      <a:pt x="51" y="4"/>
                    </a:lnTo>
                    <a:lnTo>
                      <a:pt x="51" y="0"/>
                    </a:lnTo>
                    <a:lnTo>
                      <a:pt x="88" y="0"/>
                    </a:lnTo>
                    <a:close/>
                  </a:path>
                </a:pathLst>
              </a:custGeom>
              <a:solidFill>
                <a:srgbClr val="000000"/>
              </a:solidFill>
              <a:ln w="0">
                <a:solidFill>
                  <a:srgbClr val="000000"/>
                </a:solidFill>
                <a:round/>
                <a:headEnd/>
                <a:tailEnd/>
              </a:ln>
            </p:spPr>
            <p:txBody>
              <a:bodyPr/>
              <a:lstStyle/>
              <a:p>
                <a:endParaRPr lang="en-CA"/>
              </a:p>
            </p:txBody>
          </p:sp>
          <p:sp>
            <p:nvSpPr>
              <p:cNvPr id="5248" name="Freeform 246"/>
              <p:cNvSpPr>
                <a:spLocks noEditPoints="1"/>
              </p:cNvSpPr>
              <p:nvPr/>
            </p:nvSpPr>
            <p:spPr bwMode="auto">
              <a:xfrm>
                <a:off x="5193" y="2212"/>
                <a:ext cx="81" cy="96"/>
              </a:xfrm>
              <a:custGeom>
                <a:avLst/>
                <a:gdLst>
                  <a:gd name="T0" fmla="*/ 81 w 81"/>
                  <a:gd name="T1" fmla="*/ 44 h 96"/>
                  <a:gd name="T2" fmla="*/ 27 w 81"/>
                  <a:gd name="T3" fmla="*/ 44 h 96"/>
                  <a:gd name="T4" fmla="*/ 30 w 81"/>
                  <a:gd name="T5" fmla="*/ 57 h 96"/>
                  <a:gd name="T6" fmla="*/ 32 w 81"/>
                  <a:gd name="T7" fmla="*/ 64 h 96"/>
                  <a:gd name="T8" fmla="*/ 37 w 81"/>
                  <a:gd name="T9" fmla="*/ 71 h 96"/>
                  <a:gd name="T10" fmla="*/ 42 w 81"/>
                  <a:gd name="T11" fmla="*/ 76 h 96"/>
                  <a:gd name="T12" fmla="*/ 49 w 81"/>
                  <a:gd name="T13" fmla="*/ 79 h 96"/>
                  <a:gd name="T14" fmla="*/ 54 w 81"/>
                  <a:gd name="T15" fmla="*/ 79 h 96"/>
                  <a:gd name="T16" fmla="*/ 62 w 81"/>
                  <a:gd name="T17" fmla="*/ 79 h 96"/>
                  <a:gd name="T18" fmla="*/ 67 w 81"/>
                  <a:gd name="T19" fmla="*/ 76 h 96"/>
                  <a:gd name="T20" fmla="*/ 72 w 81"/>
                  <a:gd name="T21" fmla="*/ 71 h 96"/>
                  <a:gd name="T22" fmla="*/ 76 w 81"/>
                  <a:gd name="T23" fmla="*/ 64 h 96"/>
                  <a:gd name="T24" fmla="*/ 81 w 81"/>
                  <a:gd name="T25" fmla="*/ 66 h 96"/>
                  <a:gd name="T26" fmla="*/ 76 w 81"/>
                  <a:gd name="T27" fmla="*/ 76 h 96"/>
                  <a:gd name="T28" fmla="*/ 69 w 81"/>
                  <a:gd name="T29" fmla="*/ 83 h 96"/>
                  <a:gd name="T30" fmla="*/ 64 w 81"/>
                  <a:gd name="T31" fmla="*/ 91 h 96"/>
                  <a:gd name="T32" fmla="*/ 57 w 81"/>
                  <a:gd name="T33" fmla="*/ 93 h 96"/>
                  <a:gd name="T34" fmla="*/ 49 w 81"/>
                  <a:gd name="T35" fmla="*/ 96 h 96"/>
                  <a:gd name="T36" fmla="*/ 42 w 81"/>
                  <a:gd name="T37" fmla="*/ 96 h 96"/>
                  <a:gd name="T38" fmla="*/ 30 w 81"/>
                  <a:gd name="T39" fmla="*/ 96 h 96"/>
                  <a:gd name="T40" fmla="*/ 23 w 81"/>
                  <a:gd name="T41" fmla="*/ 93 h 96"/>
                  <a:gd name="T42" fmla="*/ 15 w 81"/>
                  <a:gd name="T43" fmla="*/ 88 h 96"/>
                  <a:gd name="T44" fmla="*/ 8 w 81"/>
                  <a:gd name="T45" fmla="*/ 81 h 96"/>
                  <a:gd name="T46" fmla="*/ 3 w 81"/>
                  <a:gd name="T47" fmla="*/ 71 h 96"/>
                  <a:gd name="T48" fmla="*/ 0 w 81"/>
                  <a:gd name="T49" fmla="*/ 61 h 96"/>
                  <a:gd name="T50" fmla="*/ 0 w 81"/>
                  <a:gd name="T51" fmla="*/ 49 h 96"/>
                  <a:gd name="T52" fmla="*/ 0 w 81"/>
                  <a:gd name="T53" fmla="*/ 39 h 96"/>
                  <a:gd name="T54" fmla="*/ 3 w 81"/>
                  <a:gd name="T55" fmla="*/ 30 h 96"/>
                  <a:gd name="T56" fmla="*/ 8 w 81"/>
                  <a:gd name="T57" fmla="*/ 20 h 96"/>
                  <a:gd name="T58" fmla="*/ 13 w 81"/>
                  <a:gd name="T59" fmla="*/ 12 h 96"/>
                  <a:gd name="T60" fmla="*/ 23 w 81"/>
                  <a:gd name="T61" fmla="*/ 5 h 96"/>
                  <a:gd name="T62" fmla="*/ 32 w 81"/>
                  <a:gd name="T63" fmla="*/ 3 h 96"/>
                  <a:gd name="T64" fmla="*/ 45 w 81"/>
                  <a:gd name="T65" fmla="*/ 0 h 96"/>
                  <a:gd name="T66" fmla="*/ 52 w 81"/>
                  <a:gd name="T67" fmla="*/ 3 h 96"/>
                  <a:gd name="T68" fmla="*/ 62 w 81"/>
                  <a:gd name="T69" fmla="*/ 5 h 96"/>
                  <a:gd name="T70" fmla="*/ 69 w 81"/>
                  <a:gd name="T71" fmla="*/ 12 h 96"/>
                  <a:gd name="T72" fmla="*/ 74 w 81"/>
                  <a:gd name="T73" fmla="*/ 20 h 96"/>
                  <a:gd name="T74" fmla="*/ 79 w 81"/>
                  <a:gd name="T75" fmla="*/ 32 h 96"/>
                  <a:gd name="T76" fmla="*/ 81 w 81"/>
                  <a:gd name="T77" fmla="*/ 44 h 96"/>
                  <a:gd name="T78" fmla="*/ 54 w 81"/>
                  <a:gd name="T79" fmla="*/ 39 h 96"/>
                  <a:gd name="T80" fmla="*/ 54 w 81"/>
                  <a:gd name="T81" fmla="*/ 30 h 96"/>
                  <a:gd name="T82" fmla="*/ 54 w 81"/>
                  <a:gd name="T83" fmla="*/ 22 h 96"/>
                  <a:gd name="T84" fmla="*/ 54 w 81"/>
                  <a:gd name="T85" fmla="*/ 17 h 96"/>
                  <a:gd name="T86" fmla="*/ 52 w 81"/>
                  <a:gd name="T87" fmla="*/ 12 h 96"/>
                  <a:gd name="T88" fmla="*/ 47 w 81"/>
                  <a:gd name="T89" fmla="*/ 7 h 96"/>
                  <a:gd name="T90" fmla="*/ 45 w 81"/>
                  <a:gd name="T91" fmla="*/ 7 h 96"/>
                  <a:gd name="T92" fmla="*/ 42 w 81"/>
                  <a:gd name="T93" fmla="*/ 7 h 96"/>
                  <a:gd name="T94" fmla="*/ 37 w 81"/>
                  <a:gd name="T95" fmla="*/ 7 h 96"/>
                  <a:gd name="T96" fmla="*/ 32 w 81"/>
                  <a:gd name="T97" fmla="*/ 12 h 96"/>
                  <a:gd name="T98" fmla="*/ 30 w 81"/>
                  <a:gd name="T99" fmla="*/ 17 h 96"/>
                  <a:gd name="T100" fmla="*/ 27 w 81"/>
                  <a:gd name="T101" fmla="*/ 27 h 96"/>
                  <a:gd name="T102" fmla="*/ 27 w 81"/>
                  <a:gd name="T103" fmla="*/ 34 h 96"/>
                  <a:gd name="T104" fmla="*/ 27 w 81"/>
                  <a:gd name="T105" fmla="*/ 39 h 96"/>
                  <a:gd name="T106" fmla="*/ 54 w 81"/>
                  <a:gd name="T107" fmla="*/ 39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96"/>
                  <a:gd name="T164" fmla="*/ 81 w 81"/>
                  <a:gd name="T165" fmla="*/ 96 h 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96">
                    <a:moveTo>
                      <a:pt x="81" y="44"/>
                    </a:moveTo>
                    <a:lnTo>
                      <a:pt x="27" y="44"/>
                    </a:lnTo>
                    <a:lnTo>
                      <a:pt x="30" y="57"/>
                    </a:lnTo>
                    <a:lnTo>
                      <a:pt x="32" y="64"/>
                    </a:lnTo>
                    <a:lnTo>
                      <a:pt x="37" y="71"/>
                    </a:lnTo>
                    <a:lnTo>
                      <a:pt x="42" y="76"/>
                    </a:lnTo>
                    <a:lnTo>
                      <a:pt x="49" y="79"/>
                    </a:lnTo>
                    <a:lnTo>
                      <a:pt x="54" y="79"/>
                    </a:lnTo>
                    <a:lnTo>
                      <a:pt x="62" y="79"/>
                    </a:lnTo>
                    <a:lnTo>
                      <a:pt x="67" y="76"/>
                    </a:lnTo>
                    <a:lnTo>
                      <a:pt x="72" y="71"/>
                    </a:lnTo>
                    <a:lnTo>
                      <a:pt x="76" y="64"/>
                    </a:lnTo>
                    <a:lnTo>
                      <a:pt x="81" y="66"/>
                    </a:lnTo>
                    <a:lnTo>
                      <a:pt x="76" y="76"/>
                    </a:lnTo>
                    <a:lnTo>
                      <a:pt x="69" y="83"/>
                    </a:lnTo>
                    <a:lnTo>
                      <a:pt x="64" y="91"/>
                    </a:lnTo>
                    <a:lnTo>
                      <a:pt x="57" y="93"/>
                    </a:lnTo>
                    <a:lnTo>
                      <a:pt x="49" y="96"/>
                    </a:lnTo>
                    <a:lnTo>
                      <a:pt x="42" y="96"/>
                    </a:lnTo>
                    <a:lnTo>
                      <a:pt x="30" y="96"/>
                    </a:lnTo>
                    <a:lnTo>
                      <a:pt x="23" y="93"/>
                    </a:lnTo>
                    <a:lnTo>
                      <a:pt x="15" y="88"/>
                    </a:lnTo>
                    <a:lnTo>
                      <a:pt x="8" y="81"/>
                    </a:lnTo>
                    <a:lnTo>
                      <a:pt x="3" y="71"/>
                    </a:lnTo>
                    <a:lnTo>
                      <a:pt x="0" y="61"/>
                    </a:lnTo>
                    <a:lnTo>
                      <a:pt x="0" y="49"/>
                    </a:lnTo>
                    <a:lnTo>
                      <a:pt x="0" y="39"/>
                    </a:lnTo>
                    <a:lnTo>
                      <a:pt x="3" y="30"/>
                    </a:lnTo>
                    <a:lnTo>
                      <a:pt x="8" y="20"/>
                    </a:lnTo>
                    <a:lnTo>
                      <a:pt x="13" y="12"/>
                    </a:lnTo>
                    <a:lnTo>
                      <a:pt x="23" y="5"/>
                    </a:lnTo>
                    <a:lnTo>
                      <a:pt x="32" y="3"/>
                    </a:lnTo>
                    <a:lnTo>
                      <a:pt x="45" y="0"/>
                    </a:lnTo>
                    <a:lnTo>
                      <a:pt x="52" y="3"/>
                    </a:lnTo>
                    <a:lnTo>
                      <a:pt x="62" y="5"/>
                    </a:lnTo>
                    <a:lnTo>
                      <a:pt x="69" y="12"/>
                    </a:lnTo>
                    <a:lnTo>
                      <a:pt x="74" y="20"/>
                    </a:lnTo>
                    <a:lnTo>
                      <a:pt x="79" y="32"/>
                    </a:lnTo>
                    <a:lnTo>
                      <a:pt x="81" y="44"/>
                    </a:lnTo>
                    <a:close/>
                    <a:moveTo>
                      <a:pt x="54" y="39"/>
                    </a:moveTo>
                    <a:lnTo>
                      <a:pt x="54" y="30"/>
                    </a:lnTo>
                    <a:lnTo>
                      <a:pt x="54" y="22"/>
                    </a:lnTo>
                    <a:lnTo>
                      <a:pt x="54" y="17"/>
                    </a:lnTo>
                    <a:lnTo>
                      <a:pt x="52" y="12"/>
                    </a:lnTo>
                    <a:lnTo>
                      <a:pt x="47" y="7"/>
                    </a:lnTo>
                    <a:lnTo>
                      <a:pt x="45" y="7"/>
                    </a:lnTo>
                    <a:lnTo>
                      <a:pt x="42" y="7"/>
                    </a:lnTo>
                    <a:lnTo>
                      <a:pt x="37" y="7"/>
                    </a:lnTo>
                    <a:lnTo>
                      <a:pt x="32" y="12"/>
                    </a:lnTo>
                    <a:lnTo>
                      <a:pt x="30" y="17"/>
                    </a:lnTo>
                    <a:lnTo>
                      <a:pt x="27" y="27"/>
                    </a:lnTo>
                    <a:lnTo>
                      <a:pt x="27" y="34"/>
                    </a:lnTo>
                    <a:lnTo>
                      <a:pt x="27" y="39"/>
                    </a:lnTo>
                    <a:lnTo>
                      <a:pt x="54" y="39"/>
                    </a:lnTo>
                    <a:close/>
                  </a:path>
                </a:pathLst>
              </a:custGeom>
              <a:solidFill>
                <a:srgbClr val="000000"/>
              </a:solidFill>
              <a:ln w="0">
                <a:solidFill>
                  <a:srgbClr val="000000"/>
                </a:solidFill>
                <a:round/>
                <a:headEnd/>
                <a:tailEnd/>
              </a:ln>
            </p:spPr>
            <p:txBody>
              <a:bodyPr/>
              <a:lstStyle/>
              <a:p>
                <a:endParaRPr lang="en-CA"/>
              </a:p>
            </p:txBody>
          </p:sp>
          <p:sp>
            <p:nvSpPr>
              <p:cNvPr id="5249" name="Freeform 247"/>
              <p:cNvSpPr>
                <a:spLocks/>
              </p:cNvSpPr>
              <p:nvPr/>
            </p:nvSpPr>
            <p:spPr bwMode="auto">
              <a:xfrm>
                <a:off x="5284" y="2212"/>
                <a:ext cx="66" cy="96"/>
              </a:xfrm>
              <a:custGeom>
                <a:avLst/>
                <a:gdLst>
                  <a:gd name="T0" fmla="*/ 61 w 66"/>
                  <a:gd name="T1" fmla="*/ 32 h 96"/>
                  <a:gd name="T2" fmla="*/ 52 w 66"/>
                  <a:gd name="T3" fmla="*/ 25 h 96"/>
                  <a:gd name="T4" fmla="*/ 44 w 66"/>
                  <a:gd name="T5" fmla="*/ 12 h 96"/>
                  <a:gd name="T6" fmla="*/ 30 w 66"/>
                  <a:gd name="T7" fmla="*/ 7 h 96"/>
                  <a:gd name="T8" fmla="*/ 22 w 66"/>
                  <a:gd name="T9" fmla="*/ 10 h 96"/>
                  <a:gd name="T10" fmla="*/ 20 w 66"/>
                  <a:gd name="T11" fmla="*/ 15 h 96"/>
                  <a:gd name="T12" fmla="*/ 22 w 66"/>
                  <a:gd name="T13" fmla="*/ 20 h 96"/>
                  <a:gd name="T14" fmla="*/ 32 w 66"/>
                  <a:gd name="T15" fmla="*/ 30 h 96"/>
                  <a:gd name="T16" fmla="*/ 52 w 66"/>
                  <a:gd name="T17" fmla="*/ 42 h 96"/>
                  <a:gd name="T18" fmla="*/ 61 w 66"/>
                  <a:gd name="T19" fmla="*/ 52 h 96"/>
                  <a:gd name="T20" fmla="*/ 66 w 66"/>
                  <a:gd name="T21" fmla="*/ 66 h 96"/>
                  <a:gd name="T22" fmla="*/ 64 w 66"/>
                  <a:gd name="T23" fmla="*/ 81 h 96"/>
                  <a:gd name="T24" fmla="*/ 52 w 66"/>
                  <a:gd name="T25" fmla="*/ 93 h 96"/>
                  <a:gd name="T26" fmla="*/ 34 w 66"/>
                  <a:gd name="T27" fmla="*/ 96 h 96"/>
                  <a:gd name="T28" fmla="*/ 15 w 66"/>
                  <a:gd name="T29" fmla="*/ 93 h 96"/>
                  <a:gd name="T30" fmla="*/ 10 w 66"/>
                  <a:gd name="T31" fmla="*/ 93 h 96"/>
                  <a:gd name="T32" fmla="*/ 5 w 66"/>
                  <a:gd name="T33" fmla="*/ 96 h 96"/>
                  <a:gd name="T34" fmla="*/ 0 w 66"/>
                  <a:gd name="T35" fmla="*/ 64 h 96"/>
                  <a:gd name="T36" fmla="*/ 7 w 66"/>
                  <a:gd name="T37" fmla="*/ 71 h 96"/>
                  <a:gd name="T38" fmla="*/ 20 w 66"/>
                  <a:gd name="T39" fmla="*/ 83 h 96"/>
                  <a:gd name="T40" fmla="*/ 34 w 66"/>
                  <a:gd name="T41" fmla="*/ 91 h 96"/>
                  <a:gd name="T42" fmla="*/ 44 w 66"/>
                  <a:gd name="T43" fmla="*/ 88 h 96"/>
                  <a:gd name="T44" fmla="*/ 47 w 66"/>
                  <a:gd name="T45" fmla="*/ 81 h 96"/>
                  <a:gd name="T46" fmla="*/ 44 w 66"/>
                  <a:gd name="T47" fmla="*/ 71 h 96"/>
                  <a:gd name="T48" fmla="*/ 37 w 66"/>
                  <a:gd name="T49" fmla="*/ 66 h 96"/>
                  <a:gd name="T50" fmla="*/ 20 w 66"/>
                  <a:gd name="T51" fmla="*/ 54 h 96"/>
                  <a:gd name="T52" fmla="*/ 7 w 66"/>
                  <a:gd name="T53" fmla="*/ 47 h 96"/>
                  <a:gd name="T54" fmla="*/ 0 w 66"/>
                  <a:gd name="T55" fmla="*/ 27 h 96"/>
                  <a:gd name="T56" fmla="*/ 7 w 66"/>
                  <a:gd name="T57" fmla="*/ 10 h 96"/>
                  <a:gd name="T58" fmla="*/ 22 w 66"/>
                  <a:gd name="T59" fmla="*/ 0 h 96"/>
                  <a:gd name="T60" fmla="*/ 37 w 66"/>
                  <a:gd name="T61" fmla="*/ 0 h 96"/>
                  <a:gd name="T62" fmla="*/ 47 w 66"/>
                  <a:gd name="T63" fmla="*/ 5 h 96"/>
                  <a:gd name="T64" fmla="*/ 52 w 66"/>
                  <a:gd name="T65" fmla="*/ 5 h 96"/>
                  <a:gd name="T66" fmla="*/ 54 w 66"/>
                  <a:gd name="T67" fmla="*/ 3 h 96"/>
                  <a:gd name="T68" fmla="*/ 61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61" y="0"/>
                    </a:moveTo>
                    <a:lnTo>
                      <a:pt x="61" y="32"/>
                    </a:lnTo>
                    <a:lnTo>
                      <a:pt x="57" y="32"/>
                    </a:lnTo>
                    <a:lnTo>
                      <a:pt x="52" y="25"/>
                    </a:lnTo>
                    <a:lnTo>
                      <a:pt x="47" y="17"/>
                    </a:lnTo>
                    <a:lnTo>
                      <a:pt x="44" y="12"/>
                    </a:lnTo>
                    <a:lnTo>
                      <a:pt x="37" y="7"/>
                    </a:lnTo>
                    <a:lnTo>
                      <a:pt x="30" y="7"/>
                    </a:lnTo>
                    <a:lnTo>
                      <a:pt x="27" y="7"/>
                    </a:lnTo>
                    <a:lnTo>
                      <a:pt x="22" y="10"/>
                    </a:lnTo>
                    <a:lnTo>
                      <a:pt x="20" y="12"/>
                    </a:lnTo>
                    <a:lnTo>
                      <a:pt x="20" y="15"/>
                    </a:lnTo>
                    <a:lnTo>
                      <a:pt x="20" y="17"/>
                    </a:lnTo>
                    <a:lnTo>
                      <a:pt x="22" y="20"/>
                    </a:lnTo>
                    <a:lnTo>
                      <a:pt x="25" y="25"/>
                    </a:lnTo>
                    <a:lnTo>
                      <a:pt x="32" y="30"/>
                    </a:lnTo>
                    <a:lnTo>
                      <a:pt x="42" y="34"/>
                    </a:lnTo>
                    <a:lnTo>
                      <a:pt x="52" y="42"/>
                    </a:lnTo>
                    <a:lnTo>
                      <a:pt x="57" y="47"/>
                    </a:lnTo>
                    <a:lnTo>
                      <a:pt x="61" y="52"/>
                    </a:lnTo>
                    <a:lnTo>
                      <a:pt x="66" y="59"/>
                    </a:lnTo>
                    <a:lnTo>
                      <a:pt x="66" y="66"/>
                    </a:lnTo>
                    <a:lnTo>
                      <a:pt x="66" y="74"/>
                    </a:lnTo>
                    <a:lnTo>
                      <a:pt x="64" y="81"/>
                    </a:lnTo>
                    <a:lnTo>
                      <a:pt x="59" y="88"/>
                    </a:lnTo>
                    <a:lnTo>
                      <a:pt x="52" y="93"/>
                    </a:lnTo>
                    <a:lnTo>
                      <a:pt x="42" y="96"/>
                    </a:lnTo>
                    <a:lnTo>
                      <a:pt x="34" y="96"/>
                    </a:lnTo>
                    <a:lnTo>
                      <a:pt x="25" y="96"/>
                    </a:lnTo>
                    <a:lnTo>
                      <a:pt x="15" y="93"/>
                    </a:lnTo>
                    <a:lnTo>
                      <a:pt x="12" y="93"/>
                    </a:lnTo>
                    <a:lnTo>
                      <a:pt x="10" y="93"/>
                    </a:lnTo>
                    <a:lnTo>
                      <a:pt x="7" y="93"/>
                    </a:lnTo>
                    <a:lnTo>
                      <a:pt x="5" y="96"/>
                    </a:lnTo>
                    <a:lnTo>
                      <a:pt x="0" y="96"/>
                    </a:lnTo>
                    <a:lnTo>
                      <a:pt x="0" y="64"/>
                    </a:lnTo>
                    <a:lnTo>
                      <a:pt x="5" y="64"/>
                    </a:lnTo>
                    <a:lnTo>
                      <a:pt x="7" y="71"/>
                    </a:lnTo>
                    <a:lnTo>
                      <a:pt x="12" y="79"/>
                    </a:lnTo>
                    <a:lnTo>
                      <a:pt x="20" y="83"/>
                    </a:lnTo>
                    <a:lnTo>
                      <a:pt x="27" y="88"/>
                    </a:lnTo>
                    <a:lnTo>
                      <a:pt x="34" y="91"/>
                    </a:lnTo>
                    <a:lnTo>
                      <a:pt x="39" y="88"/>
                    </a:lnTo>
                    <a:lnTo>
                      <a:pt x="44" y="88"/>
                    </a:lnTo>
                    <a:lnTo>
                      <a:pt x="47" y="83"/>
                    </a:lnTo>
                    <a:lnTo>
                      <a:pt x="47" y="81"/>
                    </a:lnTo>
                    <a:lnTo>
                      <a:pt x="47" y="76"/>
                    </a:lnTo>
                    <a:lnTo>
                      <a:pt x="44" y="71"/>
                    </a:lnTo>
                    <a:lnTo>
                      <a:pt x="42" y="69"/>
                    </a:lnTo>
                    <a:lnTo>
                      <a:pt x="37" y="66"/>
                    </a:lnTo>
                    <a:lnTo>
                      <a:pt x="30" y="61"/>
                    </a:lnTo>
                    <a:lnTo>
                      <a:pt x="20" y="54"/>
                    </a:lnTo>
                    <a:lnTo>
                      <a:pt x="12" y="49"/>
                    </a:lnTo>
                    <a:lnTo>
                      <a:pt x="7" y="47"/>
                    </a:lnTo>
                    <a:lnTo>
                      <a:pt x="3" y="37"/>
                    </a:lnTo>
                    <a:lnTo>
                      <a:pt x="0" y="27"/>
                    </a:lnTo>
                    <a:lnTo>
                      <a:pt x="3" y="17"/>
                    </a:lnTo>
                    <a:lnTo>
                      <a:pt x="7" y="10"/>
                    </a:lnTo>
                    <a:lnTo>
                      <a:pt x="15" y="5"/>
                    </a:lnTo>
                    <a:lnTo>
                      <a:pt x="22" y="0"/>
                    </a:lnTo>
                    <a:lnTo>
                      <a:pt x="30" y="0"/>
                    </a:lnTo>
                    <a:lnTo>
                      <a:pt x="37" y="0"/>
                    </a:lnTo>
                    <a:lnTo>
                      <a:pt x="44" y="3"/>
                    </a:lnTo>
                    <a:lnTo>
                      <a:pt x="47" y="5"/>
                    </a:lnTo>
                    <a:lnTo>
                      <a:pt x="49" y="5"/>
                    </a:lnTo>
                    <a:lnTo>
                      <a:pt x="52" y="5"/>
                    </a:lnTo>
                    <a:lnTo>
                      <a:pt x="52" y="3"/>
                    </a:lnTo>
                    <a:lnTo>
                      <a:pt x="54" y="3"/>
                    </a:lnTo>
                    <a:lnTo>
                      <a:pt x="57" y="0"/>
                    </a:lnTo>
                    <a:lnTo>
                      <a:pt x="61" y="0"/>
                    </a:lnTo>
                    <a:close/>
                  </a:path>
                </a:pathLst>
              </a:custGeom>
              <a:solidFill>
                <a:srgbClr val="000000"/>
              </a:solidFill>
              <a:ln w="0">
                <a:solidFill>
                  <a:srgbClr val="000000"/>
                </a:solidFill>
                <a:round/>
                <a:headEnd/>
                <a:tailEnd/>
              </a:ln>
            </p:spPr>
            <p:txBody>
              <a:bodyPr/>
              <a:lstStyle/>
              <a:p>
                <a:endParaRPr lang="en-CA"/>
              </a:p>
            </p:txBody>
          </p:sp>
          <p:sp>
            <p:nvSpPr>
              <p:cNvPr id="5250" name="Freeform 248"/>
              <p:cNvSpPr>
                <a:spLocks/>
              </p:cNvSpPr>
              <p:nvPr/>
            </p:nvSpPr>
            <p:spPr bwMode="auto">
              <a:xfrm>
                <a:off x="5365" y="2212"/>
                <a:ext cx="66" cy="96"/>
              </a:xfrm>
              <a:custGeom>
                <a:avLst/>
                <a:gdLst>
                  <a:gd name="T0" fmla="*/ 59 w 66"/>
                  <a:gd name="T1" fmla="*/ 32 h 96"/>
                  <a:gd name="T2" fmla="*/ 51 w 66"/>
                  <a:gd name="T3" fmla="*/ 25 h 96"/>
                  <a:gd name="T4" fmla="*/ 42 w 66"/>
                  <a:gd name="T5" fmla="*/ 12 h 96"/>
                  <a:gd name="T6" fmla="*/ 29 w 66"/>
                  <a:gd name="T7" fmla="*/ 7 h 96"/>
                  <a:gd name="T8" fmla="*/ 22 w 66"/>
                  <a:gd name="T9" fmla="*/ 10 h 96"/>
                  <a:gd name="T10" fmla="*/ 17 w 66"/>
                  <a:gd name="T11" fmla="*/ 15 h 96"/>
                  <a:gd name="T12" fmla="*/ 20 w 66"/>
                  <a:gd name="T13" fmla="*/ 20 h 96"/>
                  <a:gd name="T14" fmla="*/ 29 w 66"/>
                  <a:gd name="T15" fmla="*/ 30 h 96"/>
                  <a:gd name="T16" fmla="*/ 49 w 66"/>
                  <a:gd name="T17" fmla="*/ 42 h 96"/>
                  <a:gd name="T18" fmla="*/ 61 w 66"/>
                  <a:gd name="T19" fmla="*/ 52 h 96"/>
                  <a:gd name="T20" fmla="*/ 66 w 66"/>
                  <a:gd name="T21" fmla="*/ 66 h 96"/>
                  <a:gd name="T22" fmla="*/ 61 w 66"/>
                  <a:gd name="T23" fmla="*/ 81 h 96"/>
                  <a:gd name="T24" fmla="*/ 49 w 66"/>
                  <a:gd name="T25" fmla="*/ 93 h 96"/>
                  <a:gd name="T26" fmla="*/ 32 w 66"/>
                  <a:gd name="T27" fmla="*/ 96 h 96"/>
                  <a:gd name="T28" fmla="*/ 12 w 66"/>
                  <a:gd name="T29" fmla="*/ 93 h 96"/>
                  <a:gd name="T30" fmla="*/ 10 w 66"/>
                  <a:gd name="T31" fmla="*/ 93 h 96"/>
                  <a:gd name="T32" fmla="*/ 2 w 66"/>
                  <a:gd name="T33" fmla="*/ 96 h 96"/>
                  <a:gd name="T34" fmla="*/ 0 w 66"/>
                  <a:gd name="T35" fmla="*/ 64 h 96"/>
                  <a:gd name="T36" fmla="*/ 7 w 66"/>
                  <a:gd name="T37" fmla="*/ 71 h 96"/>
                  <a:gd name="T38" fmla="*/ 17 w 66"/>
                  <a:gd name="T39" fmla="*/ 83 h 96"/>
                  <a:gd name="T40" fmla="*/ 34 w 66"/>
                  <a:gd name="T41" fmla="*/ 91 h 96"/>
                  <a:gd name="T42" fmla="*/ 42 w 66"/>
                  <a:gd name="T43" fmla="*/ 88 h 96"/>
                  <a:gd name="T44" fmla="*/ 47 w 66"/>
                  <a:gd name="T45" fmla="*/ 81 h 96"/>
                  <a:gd name="T46" fmla="*/ 42 w 66"/>
                  <a:gd name="T47" fmla="*/ 71 h 96"/>
                  <a:gd name="T48" fmla="*/ 34 w 66"/>
                  <a:gd name="T49" fmla="*/ 66 h 96"/>
                  <a:gd name="T50" fmla="*/ 17 w 66"/>
                  <a:gd name="T51" fmla="*/ 54 h 96"/>
                  <a:gd name="T52" fmla="*/ 5 w 66"/>
                  <a:gd name="T53" fmla="*/ 47 h 96"/>
                  <a:gd name="T54" fmla="*/ 0 w 66"/>
                  <a:gd name="T55" fmla="*/ 27 h 96"/>
                  <a:gd name="T56" fmla="*/ 7 w 66"/>
                  <a:gd name="T57" fmla="*/ 10 h 96"/>
                  <a:gd name="T58" fmla="*/ 20 w 66"/>
                  <a:gd name="T59" fmla="*/ 0 h 96"/>
                  <a:gd name="T60" fmla="*/ 37 w 66"/>
                  <a:gd name="T61" fmla="*/ 0 h 96"/>
                  <a:gd name="T62" fmla="*/ 47 w 66"/>
                  <a:gd name="T63" fmla="*/ 5 h 96"/>
                  <a:gd name="T64" fmla="*/ 49 w 66"/>
                  <a:gd name="T65" fmla="*/ 5 h 96"/>
                  <a:gd name="T66" fmla="*/ 51 w 66"/>
                  <a:gd name="T67" fmla="*/ 3 h 96"/>
                  <a:gd name="T68" fmla="*/ 59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59" y="0"/>
                    </a:moveTo>
                    <a:lnTo>
                      <a:pt x="59" y="32"/>
                    </a:lnTo>
                    <a:lnTo>
                      <a:pt x="54" y="32"/>
                    </a:lnTo>
                    <a:lnTo>
                      <a:pt x="51" y="25"/>
                    </a:lnTo>
                    <a:lnTo>
                      <a:pt x="47" y="17"/>
                    </a:lnTo>
                    <a:lnTo>
                      <a:pt x="42" y="12"/>
                    </a:lnTo>
                    <a:lnTo>
                      <a:pt x="34" y="7"/>
                    </a:lnTo>
                    <a:lnTo>
                      <a:pt x="29" y="7"/>
                    </a:lnTo>
                    <a:lnTo>
                      <a:pt x="25" y="7"/>
                    </a:lnTo>
                    <a:lnTo>
                      <a:pt x="22" y="10"/>
                    </a:lnTo>
                    <a:lnTo>
                      <a:pt x="20" y="12"/>
                    </a:lnTo>
                    <a:lnTo>
                      <a:pt x="17" y="15"/>
                    </a:lnTo>
                    <a:lnTo>
                      <a:pt x="20" y="17"/>
                    </a:lnTo>
                    <a:lnTo>
                      <a:pt x="20" y="20"/>
                    </a:lnTo>
                    <a:lnTo>
                      <a:pt x="25" y="25"/>
                    </a:lnTo>
                    <a:lnTo>
                      <a:pt x="29" y="30"/>
                    </a:lnTo>
                    <a:lnTo>
                      <a:pt x="39" y="34"/>
                    </a:lnTo>
                    <a:lnTo>
                      <a:pt x="49" y="42"/>
                    </a:lnTo>
                    <a:lnTo>
                      <a:pt x="56" y="47"/>
                    </a:lnTo>
                    <a:lnTo>
                      <a:pt x="61" y="52"/>
                    </a:lnTo>
                    <a:lnTo>
                      <a:pt x="64" y="59"/>
                    </a:lnTo>
                    <a:lnTo>
                      <a:pt x="66" y="66"/>
                    </a:lnTo>
                    <a:lnTo>
                      <a:pt x="64" y="74"/>
                    </a:lnTo>
                    <a:lnTo>
                      <a:pt x="61" y="81"/>
                    </a:lnTo>
                    <a:lnTo>
                      <a:pt x="56" y="88"/>
                    </a:lnTo>
                    <a:lnTo>
                      <a:pt x="49" y="93"/>
                    </a:lnTo>
                    <a:lnTo>
                      <a:pt x="42" y="96"/>
                    </a:lnTo>
                    <a:lnTo>
                      <a:pt x="32" y="96"/>
                    </a:lnTo>
                    <a:lnTo>
                      <a:pt x="25" y="96"/>
                    </a:lnTo>
                    <a:lnTo>
                      <a:pt x="12" y="93"/>
                    </a:lnTo>
                    <a:lnTo>
                      <a:pt x="10" y="93"/>
                    </a:lnTo>
                    <a:lnTo>
                      <a:pt x="5" y="93"/>
                    </a:lnTo>
                    <a:lnTo>
                      <a:pt x="2" y="96"/>
                    </a:lnTo>
                    <a:lnTo>
                      <a:pt x="0" y="96"/>
                    </a:lnTo>
                    <a:lnTo>
                      <a:pt x="0" y="64"/>
                    </a:lnTo>
                    <a:lnTo>
                      <a:pt x="2" y="64"/>
                    </a:lnTo>
                    <a:lnTo>
                      <a:pt x="7" y="71"/>
                    </a:lnTo>
                    <a:lnTo>
                      <a:pt x="12" y="79"/>
                    </a:lnTo>
                    <a:lnTo>
                      <a:pt x="17" y="83"/>
                    </a:lnTo>
                    <a:lnTo>
                      <a:pt x="25" y="88"/>
                    </a:lnTo>
                    <a:lnTo>
                      <a:pt x="34" y="91"/>
                    </a:lnTo>
                    <a:lnTo>
                      <a:pt x="39" y="88"/>
                    </a:lnTo>
                    <a:lnTo>
                      <a:pt x="42" y="88"/>
                    </a:lnTo>
                    <a:lnTo>
                      <a:pt x="44" y="83"/>
                    </a:lnTo>
                    <a:lnTo>
                      <a:pt x="47" y="81"/>
                    </a:lnTo>
                    <a:lnTo>
                      <a:pt x="44" y="76"/>
                    </a:lnTo>
                    <a:lnTo>
                      <a:pt x="42" y="71"/>
                    </a:lnTo>
                    <a:lnTo>
                      <a:pt x="39" y="69"/>
                    </a:lnTo>
                    <a:lnTo>
                      <a:pt x="34" y="66"/>
                    </a:lnTo>
                    <a:lnTo>
                      <a:pt x="27" y="61"/>
                    </a:lnTo>
                    <a:lnTo>
                      <a:pt x="17" y="54"/>
                    </a:lnTo>
                    <a:lnTo>
                      <a:pt x="10" y="49"/>
                    </a:lnTo>
                    <a:lnTo>
                      <a:pt x="5" y="47"/>
                    </a:lnTo>
                    <a:lnTo>
                      <a:pt x="0" y="37"/>
                    </a:lnTo>
                    <a:lnTo>
                      <a:pt x="0" y="27"/>
                    </a:lnTo>
                    <a:lnTo>
                      <a:pt x="0" y="17"/>
                    </a:lnTo>
                    <a:lnTo>
                      <a:pt x="7" y="10"/>
                    </a:lnTo>
                    <a:lnTo>
                      <a:pt x="12" y="5"/>
                    </a:lnTo>
                    <a:lnTo>
                      <a:pt x="20" y="0"/>
                    </a:lnTo>
                    <a:lnTo>
                      <a:pt x="29" y="0"/>
                    </a:lnTo>
                    <a:lnTo>
                      <a:pt x="37" y="0"/>
                    </a:lnTo>
                    <a:lnTo>
                      <a:pt x="44" y="3"/>
                    </a:lnTo>
                    <a:lnTo>
                      <a:pt x="47" y="5"/>
                    </a:lnTo>
                    <a:lnTo>
                      <a:pt x="49" y="5"/>
                    </a:lnTo>
                    <a:lnTo>
                      <a:pt x="51" y="3"/>
                    </a:lnTo>
                    <a:lnTo>
                      <a:pt x="54" y="0"/>
                    </a:lnTo>
                    <a:lnTo>
                      <a:pt x="59" y="0"/>
                    </a:lnTo>
                    <a:close/>
                  </a:path>
                </a:pathLst>
              </a:custGeom>
              <a:solidFill>
                <a:srgbClr val="000000"/>
              </a:solidFill>
              <a:ln w="0">
                <a:solidFill>
                  <a:srgbClr val="000000"/>
                </a:solidFill>
                <a:round/>
                <a:headEnd/>
                <a:tailEnd/>
              </a:ln>
            </p:spPr>
            <p:txBody>
              <a:bodyPr/>
              <a:lstStyle/>
              <a:p>
                <a:endParaRPr lang="en-CA"/>
              </a:p>
            </p:txBody>
          </p:sp>
          <p:sp>
            <p:nvSpPr>
              <p:cNvPr id="5251" name="Freeform 249"/>
              <p:cNvSpPr>
                <a:spLocks noEditPoints="1"/>
              </p:cNvSpPr>
              <p:nvPr/>
            </p:nvSpPr>
            <p:spPr bwMode="auto">
              <a:xfrm>
                <a:off x="5495" y="2212"/>
                <a:ext cx="91" cy="96"/>
              </a:xfrm>
              <a:custGeom>
                <a:avLst/>
                <a:gdLst>
                  <a:gd name="T0" fmla="*/ 39 w 91"/>
                  <a:gd name="T1" fmla="*/ 91 h 96"/>
                  <a:gd name="T2" fmla="*/ 20 w 91"/>
                  <a:gd name="T3" fmla="*/ 96 h 96"/>
                  <a:gd name="T4" fmla="*/ 5 w 91"/>
                  <a:gd name="T5" fmla="*/ 91 h 96"/>
                  <a:gd name="T6" fmla="*/ 0 w 91"/>
                  <a:gd name="T7" fmla="*/ 79 h 96"/>
                  <a:gd name="T8" fmla="*/ 5 w 91"/>
                  <a:gd name="T9" fmla="*/ 64 h 96"/>
                  <a:gd name="T10" fmla="*/ 24 w 91"/>
                  <a:gd name="T11" fmla="*/ 49 h 96"/>
                  <a:gd name="T12" fmla="*/ 51 w 91"/>
                  <a:gd name="T13" fmla="*/ 27 h 96"/>
                  <a:gd name="T14" fmla="*/ 49 w 91"/>
                  <a:gd name="T15" fmla="*/ 12 h 96"/>
                  <a:gd name="T16" fmla="*/ 44 w 91"/>
                  <a:gd name="T17" fmla="*/ 7 h 96"/>
                  <a:gd name="T18" fmla="*/ 37 w 91"/>
                  <a:gd name="T19" fmla="*/ 7 h 96"/>
                  <a:gd name="T20" fmla="*/ 27 w 91"/>
                  <a:gd name="T21" fmla="*/ 10 h 96"/>
                  <a:gd name="T22" fmla="*/ 24 w 91"/>
                  <a:gd name="T23" fmla="*/ 15 h 96"/>
                  <a:gd name="T24" fmla="*/ 27 w 91"/>
                  <a:gd name="T25" fmla="*/ 20 h 96"/>
                  <a:gd name="T26" fmla="*/ 29 w 91"/>
                  <a:gd name="T27" fmla="*/ 27 h 96"/>
                  <a:gd name="T28" fmla="*/ 27 w 91"/>
                  <a:gd name="T29" fmla="*/ 34 h 96"/>
                  <a:gd name="T30" fmla="*/ 17 w 91"/>
                  <a:gd name="T31" fmla="*/ 39 h 96"/>
                  <a:gd name="T32" fmla="*/ 5 w 91"/>
                  <a:gd name="T33" fmla="*/ 34 h 96"/>
                  <a:gd name="T34" fmla="*/ 2 w 91"/>
                  <a:gd name="T35" fmla="*/ 27 h 96"/>
                  <a:gd name="T36" fmla="*/ 7 w 91"/>
                  <a:gd name="T37" fmla="*/ 12 h 96"/>
                  <a:gd name="T38" fmla="*/ 24 w 91"/>
                  <a:gd name="T39" fmla="*/ 3 h 96"/>
                  <a:gd name="T40" fmla="*/ 46 w 91"/>
                  <a:gd name="T41" fmla="*/ 0 h 96"/>
                  <a:gd name="T42" fmla="*/ 61 w 91"/>
                  <a:gd name="T43" fmla="*/ 3 h 96"/>
                  <a:gd name="T44" fmla="*/ 73 w 91"/>
                  <a:gd name="T45" fmla="*/ 12 h 96"/>
                  <a:gd name="T46" fmla="*/ 78 w 91"/>
                  <a:gd name="T47" fmla="*/ 22 h 96"/>
                  <a:gd name="T48" fmla="*/ 78 w 91"/>
                  <a:gd name="T49" fmla="*/ 37 h 96"/>
                  <a:gd name="T50" fmla="*/ 78 w 91"/>
                  <a:gd name="T51" fmla="*/ 79 h 96"/>
                  <a:gd name="T52" fmla="*/ 81 w 91"/>
                  <a:gd name="T53" fmla="*/ 81 h 96"/>
                  <a:gd name="T54" fmla="*/ 83 w 91"/>
                  <a:gd name="T55" fmla="*/ 83 h 96"/>
                  <a:gd name="T56" fmla="*/ 86 w 91"/>
                  <a:gd name="T57" fmla="*/ 83 h 96"/>
                  <a:gd name="T58" fmla="*/ 91 w 91"/>
                  <a:gd name="T59" fmla="*/ 83 h 96"/>
                  <a:gd name="T60" fmla="*/ 81 w 91"/>
                  <a:gd name="T61" fmla="*/ 93 h 96"/>
                  <a:gd name="T62" fmla="*/ 69 w 91"/>
                  <a:gd name="T63" fmla="*/ 96 h 96"/>
                  <a:gd name="T64" fmla="*/ 56 w 91"/>
                  <a:gd name="T65" fmla="*/ 93 h 96"/>
                  <a:gd name="T66" fmla="*/ 51 w 91"/>
                  <a:gd name="T67" fmla="*/ 81 h 96"/>
                  <a:gd name="T68" fmla="*/ 51 w 91"/>
                  <a:gd name="T69" fmla="*/ 42 h 96"/>
                  <a:gd name="T70" fmla="*/ 32 w 91"/>
                  <a:gd name="T71" fmla="*/ 59 h 96"/>
                  <a:gd name="T72" fmla="*/ 27 w 91"/>
                  <a:gd name="T73" fmla="*/ 69 h 96"/>
                  <a:gd name="T74" fmla="*/ 32 w 91"/>
                  <a:gd name="T75" fmla="*/ 76 h 96"/>
                  <a:gd name="T76" fmla="*/ 39 w 91"/>
                  <a:gd name="T77" fmla="*/ 79 h 96"/>
                  <a:gd name="T78" fmla="*/ 51 w 91"/>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96"/>
                  <a:gd name="T122" fmla="*/ 91 w 91"/>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96">
                    <a:moveTo>
                      <a:pt x="51" y="81"/>
                    </a:moveTo>
                    <a:lnTo>
                      <a:pt x="39" y="91"/>
                    </a:lnTo>
                    <a:lnTo>
                      <a:pt x="29" y="96"/>
                    </a:lnTo>
                    <a:lnTo>
                      <a:pt x="20" y="96"/>
                    </a:lnTo>
                    <a:lnTo>
                      <a:pt x="12" y="96"/>
                    </a:lnTo>
                    <a:lnTo>
                      <a:pt x="5" y="91"/>
                    </a:lnTo>
                    <a:lnTo>
                      <a:pt x="0" y="86"/>
                    </a:lnTo>
                    <a:lnTo>
                      <a:pt x="0" y="79"/>
                    </a:lnTo>
                    <a:lnTo>
                      <a:pt x="0" y="71"/>
                    </a:lnTo>
                    <a:lnTo>
                      <a:pt x="5" y="64"/>
                    </a:lnTo>
                    <a:lnTo>
                      <a:pt x="10" y="59"/>
                    </a:lnTo>
                    <a:lnTo>
                      <a:pt x="24" y="49"/>
                    </a:lnTo>
                    <a:lnTo>
                      <a:pt x="51" y="37"/>
                    </a:lnTo>
                    <a:lnTo>
                      <a:pt x="51" y="27"/>
                    </a:lnTo>
                    <a:lnTo>
                      <a:pt x="51" y="17"/>
                    </a:lnTo>
                    <a:lnTo>
                      <a:pt x="49" y="12"/>
                    </a:lnTo>
                    <a:lnTo>
                      <a:pt x="49" y="10"/>
                    </a:lnTo>
                    <a:lnTo>
                      <a:pt x="44" y="7"/>
                    </a:lnTo>
                    <a:lnTo>
                      <a:pt x="42" y="7"/>
                    </a:lnTo>
                    <a:lnTo>
                      <a:pt x="37" y="7"/>
                    </a:lnTo>
                    <a:lnTo>
                      <a:pt x="32" y="7"/>
                    </a:lnTo>
                    <a:lnTo>
                      <a:pt x="27" y="10"/>
                    </a:lnTo>
                    <a:lnTo>
                      <a:pt x="24" y="12"/>
                    </a:lnTo>
                    <a:lnTo>
                      <a:pt x="24" y="15"/>
                    </a:lnTo>
                    <a:lnTo>
                      <a:pt x="27" y="20"/>
                    </a:lnTo>
                    <a:lnTo>
                      <a:pt x="29" y="22"/>
                    </a:lnTo>
                    <a:lnTo>
                      <a:pt x="29" y="27"/>
                    </a:lnTo>
                    <a:lnTo>
                      <a:pt x="29" y="32"/>
                    </a:lnTo>
                    <a:lnTo>
                      <a:pt x="27" y="34"/>
                    </a:lnTo>
                    <a:lnTo>
                      <a:pt x="22" y="37"/>
                    </a:lnTo>
                    <a:lnTo>
                      <a:pt x="17" y="39"/>
                    </a:lnTo>
                    <a:lnTo>
                      <a:pt x="10" y="37"/>
                    </a:lnTo>
                    <a:lnTo>
                      <a:pt x="5" y="34"/>
                    </a:lnTo>
                    <a:lnTo>
                      <a:pt x="2" y="32"/>
                    </a:lnTo>
                    <a:lnTo>
                      <a:pt x="2" y="27"/>
                    </a:lnTo>
                    <a:lnTo>
                      <a:pt x="2" y="20"/>
                    </a:lnTo>
                    <a:lnTo>
                      <a:pt x="7" y="12"/>
                    </a:lnTo>
                    <a:lnTo>
                      <a:pt x="15" y="7"/>
                    </a:lnTo>
                    <a:lnTo>
                      <a:pt x="24" y="3"/>
                    </a:lnTo>
                    <a:lnTo>
                      <a:pt x="34" y="0"/>
                    </a:lnTo>
                    <a:lnTo>
                      <a:pt x="46" y="0"/>
                    </a:lnTo>
                    <a:lnTo>
                      <a:pt x="54" y="0"/>
                    </a:lnTo>
                    <a:lnTo>
                      <a:pt x="61" y="3"/>
                    </a:lnTo>
                    <a:lnTo>
                      <a:pt x="66" y="5"/>
                    </a:lnTo>
                    <a:lnTo>
                      <a:pt x="73" y="12"/>
                    </a:lnTo>
                    <a:lnTo>
                      <a:pt x="78" y="17"/>
                    </a:lnTo>
                    <a:lnTo>
                      <a:pt x="78" y="22"/>
                    </a:lnTo>
                    <a:lnTo>
                      <a:pt x="78" y="27"/>
                    </a:lnTo>
                    <a:lnTo>
                      <a:pt x="78" y="37"/>
                    </a:lnTo>
                    <a:lnTo>
                      <a:pt x="78" y="74"/>
                    </a:lnTo>
                    <a:lnTo>
                      <a:pt x="78" y="79"/>
                    </a:lnTo>
                    <a:lnTo>
                      <a:pt x="78" y="81"/>
                    </a:lnTo>
                    <a:lnTo>
                      <a:pt x="81" y="81"/>
                    </a:lnTo>
                    <a:lnTo>
                      <a:pt x="81" y="83"/>
                    </a:lnTo>
                    <a:lnTo>
                      <a:pt x="83" y="83"/>
                    </a:lnTo>
                    <a:lnTo>
                      <a:pt x="86" y="83"/>
                    </a:lnTo>
                    <a:lnTo>
                      <a:pt x="88" y="81"/>
                    </a:lnTo>
                    <a:lnTo>
                      <a:pt x="91" y="83"/>
                    </a:lnTo>
                    <a:lnTo>
                      <a:pt x="86" y="88"/>
                    </a:lnTo>
                    <a:lnTo>
                      <a:pt x="81" y="93"/>
                    </a:lnTo>
                    <a:lnTo>
                      <a:pt x="76" y="96"/>
                    </a:lnTo>
                    <a:lnTo>
                      <a:pt x="69" y="96"/>
                    </a:lnTo>
                    <a:lnTo>
                      <a:pt x="61" y="96"/>
                    </a:lnTo>
                    <a:lnTo>
                      <a:pt x="56" y="93"/>
                    </a:lnTo>
                    <a:lnTo>
                      <a:pt x="54" y="88"/>
                    </a:lnTo>
                    <a:lnTo>
                      <a:pt x="51" y="81"/>
                    </a:lnTo>
                    <a:close/>
                    <a:moveTo>
                      <a:pt x="51" y="76"/>
                    </a:moveTo>
                    <a:lnTo>
                      <a:pt x="51" y="42"/>
                    </a:lnTo>
                    <a:lnTo>
                      <a:pt x="39" y="49"/>
                    </a:lnTo>
                    <a:lnTo>
                      <a:pt x="32" y="59"/>
                    </a:lnTo>
                    <a:lnTo>
                      <a:pt x="29" y="64"/>
                    </a:lnTo>
                    <a:lnTo>
                      <a:pt x="27" y="69"/>
                    </a:lnTo>
                    <a:lnTo>
                      <a:pt x="29" y="74"/>
                    </a:lnTo>
                    <a:lnTo>
                      <a:pt x="32" y="76"/>
                    </a:lnTo>
                    <a:lnTo>
                      <a:pt x="34" y="79"/>
                    </a:lnTo>
                    <a:lnTo>
                      <a:pt x="39" y="79"/>
                    </a:lnTo>
                    <a:lnTo>
                      <a:pt x="44" y="79"/>
                    </a:lnTo>
                    <a:lnTo>
                      <a:pt x="51" y="76"/>
                    </a:lnTo>
                    <a:close/>
                  </a:path>
                </a:pathLst>
              </a:custGeom>
              <a:solidFill>
                <a:srgbClr val="000000"/>
              </a:solidFill>
              <a:ln w="0">
                <a:solidFill>
                  <a:srgbClr val="000000"/>
                </a:solidFill>
                <a:round/>
                <a:headEnd/>
                <a:tailEnd/>
              </a:ln>
            </p:spPr>
            <p:txBody>
              <a:bodyPr/>
              <a:lstStyle/>
              <a:p>
                <a:endParaRPr lang="en-CA"/>
              </a:p>
            </p:txBody>
          </p:sp>
          <p:sp>
            <p:nvSpPr>
              <p:cNvPr id="5252" name="Freeform 250"/>
              <p:cNvSpPr>
                <a:spLocks/>
              </p:cNvSpPr>
              <p:nvPr/>
            </p:nvSpPr>
            <p:spPr bwMode="auto">
              <a:xfrm>
                <a:off x="5595" y="2180"/>
                <a:ext cx="62" cy="128"/>
              </a:xfrm>
              <a:custGeom>
                <a:avLst/>
                <a:gdLst>
                  <a:gd name="T0" fmla="*/ 42 w 62"/>
                  <a:gd name="T1" fmla="*/ 0 h 128"/>
                  <a:gd name="T2" fmla="*/ 42 w 62"/>
                  <a:gd name="T3" fmla="*/ 35 h 128"/>
                  <a:gd name="T4" fmla="*/ 62 w 62"/>
                  <a:gd name="T5" fmla="*/ 35 h 128"/>
                  <a:gd name="T6" fmla="*/ 62 w 62"/>
                  <a:gd name="T7" fmla="*/ 44 h 128"/>
                  <a:gd name="T8" fmla="*/ 42 w 62"/>
                  <a:gd name="T9" fmla="*/ 44 h 128"/>
                  <a:gd name="T10" fmla="*/ 42 w 62"/>
                  <a:gd name="T11" fmla="*/ 101 h 128"/>
                  <a:gd name="T12" fmla="*/ 42 w 62"/>
                  <a:gd name="T13" fmla="*/ 108 h 128"/>
                  <a:gd name="T14" fmla="*/ 42 w 62"/>
                  <a:gd name="T15" fmla="*/ 111 h 128"/>
                  <a:gd name="T16" fmla="*/ 42 w 62"/>
                  <a:gd name="T17" fmla="*/ 113 h 128"/>
                  <a:gd name="T18" fmla="*/ 44 w 62"/>
                  <a:gd name="T19" fmla="*/ 115 h 128"/>
                  <a:gd name="T20" fmla="*/ 44 w 62"/>
                  <a:gd name="T21" fmla="*/ 115 h 128"/>
                  <a:gd name="T22" fmla="*/ 47 w 62"/>
                  <a:gd name="T23" fmla="*/ 115 h 128"/>
                  <a:gd name="T24" fmla="*/ 52 w 62"/>
                  <a:gd name="T25" fmla="*/ 113 h 128"/>
                  <a:gd name="T26" fmla="*/ 57 w 62"/>
                  <a:gd name="T27" fmla="*/ 108 h 128"/>
                  <a:gd name="T28" fmla="*/ 59 w 62"/>
                  <a:gd name="T29" fmla="*/ 111 h 128"/>
                  <a:gd name="T30" fmla="*/ 57 w 62"/>
                  <a:gd name="T31" fmla="*/ 118 h 128"/>
                  <a:gd name="T32" fmla="*/ 49 w 62"/>
                  <a:gd name="T33" fmla="*/ 123 h 128"/>
                  <a:gd name="T34" fmla="*/ 44 w 62"/>
                  <a:gd name="T35" fmla="*/ 128 h 128"/>
                  <a:gd name="T36" fmla="*/ 35 w 62"/>
                  <a:gd name="T37" fmla="*/ 128 h 128"/>
                  <a:gd name="T38" fmla="*/ 27 w 62"/>
                  <a:gd name="T39" fmla="*/ 128 h 128"/>
                  <a:gd name="T40" fmla="*/ 22 w 62"/>
                  <a:gd name="T41" fmla="*/ 123 h 128"/>
                  <a:gd name="T42" fmla="*/ 18 w 62"/>
                  <a:gd name="T43" fmla="*/ 118 h 128"/>
                  <a:gd name="T44" fmla="*/ 15 w 62"/>
                  <a:gd name="T45" fmla="*/ 113 h 128"/>
                  <a:gd name="T46" fmla="*/ 13 w 62"/>
                  <a:gd name="T47" fmla="*/ 111 h 128"/>
                  <a:gd name="T48" fmla="*/ 13 w 62"/>
                  <a:gd name="T49" fmla="*/ 103 h 128"/>
                  <a:gd name="T50" fmla="*/ 13 w 62"/>
                  <a:gd name="T51" fmla="*/ 96 h 128"/>
                  <a:gd name="T52" fmla="*/ 13 w 62"/>
                  <a:gd name="T53" fmla="*/ 44 h 128"/>
                  <a:gd name="T54" fmla="*/ 0 w 62"/>
                  <a:gd name="T55" fmla="*/ 44 h 128"/>
                  <a:gd name="T56" fmla="*/ 0 w 62"/>
                  <a:gd name="T57" fmla="*/ 42 h 128"/>
                  <a:gd name="T58" fmla="*/ 13 w 62"/>
                  <a:gd name="T59" fmla="*/ 32 h 128"/>
                  <a:gd name="T60" fmla="*/ 22 w 62"/>
                  <a:gd name="T61" fmla="*/ 22 h 128"/>
                  <a:gd name="T62" fmla="*/ 30 w 62"/>
                  <a:gd name="T63" fmla="*/ 13 h 128"/>
                  <a:gd name="T64" fmla="*/ 37 w 62"/>
                  <a:gd name="T65" fmla="*/ 0 h 128"/>
                  <a:gd name="T66" fmla="*/ 42 w 62"/>
                  <a:gd name="T67" fmla="*/ 0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128"/>
                  <a:gd name="T104" fmla="*/ 62 w 62"/>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128">
                    <a:moveTo>
                      <a:pt x="42" y="0"/>
                    </a:moveTo>
                    <a:lnTo>
                      <a:pt x="42" y="35"/>
                    </a:lnTo>
                    <a:lnTo>
                      <a:pt x="62" y="35"/>
                    </a:lnTo>
                    <a:lnTo>
                      <a:pt x="62" y="44"/>
                    </a:lnTo>
                    <a:lnTo>
                      <a:pt x="42" y="44"/>
                    </a:lnTo>
                    <a:lnTo>
                      <a:pt x="42" y="101"/>
                    </a:lnTo>
                    <a:lnTo>
                      <a:pt x="42" y="108"/>
                    </a:lnTo>
                    <a:lnTo>
                      <a:pt x="42" y="111"/>
                    </a:lnTo>
                    <a:lnTo>
                      <a:pt x="42" y="113"/>
                    </a:lnTo>
                    <a:lnTo>
                      <a:pt x="44" y="115"/>
                    </a:lnTo>
                    <a:lnTo>
                      <a:pt x="47" y="115"/>
                    </a:lnTo>
                    <a:lnTo>
                      <a:pt x="52" y="113"/>
                    </a:lnTo>
                    <a:lnTo>
                      <a:pt x="57" y="108"/>
                    </a:lnTo>
                    <a:lnTo>
                      <a:pt x="59" y="111"/>
                    </a:lnTo>
                    <a:lnTo>
                      <a:pt x="57" y="118"/>
                    </a:lnTo>
                    <a:lnTo>
                      <a:pt x="49" y="123"/>
                    </a:lnTo>
                    <a:lnTo>
                      <a:pt x="44" y="128"/>
                    </a:lnTo>
                    <a:lnTo>
                      <a:pt x="35" y="128"/>
                    </a:lnTo>
                    <a:lnTo>
                      <a:pt x="27" y="128"/>
                    </a:lnTo>
                    <a:lnTo>
                      <a:pt x="22" y="123"/>
                    </a:lnTo>
                    <a:lnTo>
                      <a:pt x="18" y="118"/>
                    </a:lnTo>
                    <a:lnTo>
                      <a:pt x="15" y="113"/>
                    </a:lnTo>
                    <a:lnTo>
                      <a:pt x="13" y="111"/>
                    </a:lnTo>
                    <a:lnTo>
                      <a:pt x="13" y="103"/>
                    </a:lnTo>
                    <a:lnTo>
                      <a:pt x="13" y="96"/>
                    </a:lnTo>
                    <a:lnTo>
                      <a:pt x="13" y="44"/>
                    </a:lnTo>
                    <a:lnTo>
                      <a:pt x="0" y="44"/>
                    </a:lnTo>
                    <a:lnTo>
                      <a:pt x="0" y="42"/>
                    </a:lnTo>
                    <a:lnTo>
                      <a:pt x="13" y="32"/>
                    </a:lnTo>
                    <a:lnTo>
                      <a:pt x="22" y="22"/>
                    </a:lnTo>
                    <a:lnTo>
                      <a:pt x="30" y="13"/>
                    </a:lnTo>
                    <a:lnTo>
                      <a:pt x="37" y="0"/>
                    </a:lnTo>
                    <a:lnTo>
                      <a:pt x="42" y="0"/>
                    </a:lnTo>
                    <a:close/>
                  </a:path>
                </a:pathLst>
              </a:custGeom>
              <a:solidFill>
                <a:srgbClr val="000000"/>
              </a:solidFill>
              <a:ln w="0">
                <a:solidFill>
                  <a:srgbClr val="000000"/>
                </a:solidFill>
                <a:round/>
                <a:headEnd/>
                <a:tailEnd/>
              </a:ln>
            </p:spPr>
            <p:txBody>
              <a:bodyPr/>
              <a:lstStyle/>
              <a:p>
                <a:endParaRPr lang="en-CA"/>
              </a:p>
            </p:txBody>
          </p:sp>
          <p:sp>
            <p:nvSpPr>
              <p:cNvPr id="5253" name="Freeform 251"/>
              <p:cNvSpPr>
                <a:spLocks noEditPoints="1"/>
              </p:cNvSpPr>
              <p:nvPr/>
            </p:nvSpPr>
            <p:spPr bwMode="auto">
              <a:xfrm>
                <a:off x="4975" y="2418"/>
                <a:ext cx="91" cy="96"/>
              </a:xfrm>
              <a:custGeom>
                <a:avLst/>
                <a:gdLst>
                  <a:gd name="T0" fmla="*/ 44 w 91"/>
                  <a:gd name="T1" fmla="*/ 0 h 96"/>
                  <a:gd name="T2" fmla="*/ 57 w 91"/>
                  <a:gd name="T3" fmla="*/ 3 h 96"/>
                  <a:gd name="T4" fmla="*/ 69 w 91"/>
                  <a:gd name="T5" fmla="*/ 5 h 96"/>
                  <a:gd name="T6" fmla="*/ 76 w 91"/>
                  <a:gd name="T7" fmla="*/ 10 h 96"/>
                  <a:gd name="T8" fmla="*/ 81 w 91"/>
                  <a:gd name="T9" fmla="*/ 17 h 96"/>
                  <a:gd name="T10" fmla="*/ 86 w 91"/>
                  <a:gd name="T11" fmla="*/ 25 h 96"/>
                  <a:gd name="T12" fmla="*/ 89 w 91"/>
                  <a:gd name="T13" fmla="*/ 34 h 96"/>
                  <a:gd name="T14" fmla="*/ 91 w 91"/>
                  <a:gd name="T15" fmla="*/ 49 h 96"/>
                  <a:gd name="T16" fmla="*/ 89 w 91"/>
                  <a:gd name="T17" fmla="*/ 61 h 96"/>
                  <a:gd name="T18" fmla="*/ 86 w 91"/>
                  <a:gd name="T19" fmla="*/ 71 h 96"/>
                  <a:gd name="T20" fmla="*/ 81 w 91"/>
                  <a:gd name="T21" fmla="*/ 81 h 96"/>
                  <a:gd name="T22" fmla="*/ 74 w 91"/>
                  <a:gd name="T23" fmla="*/ 88 h 96"/>
                  <a:gd name="T24" fmla="*/ 67 w 91"/>
                  <a:gd name="T25" fmla="*/ 93 h 96"/>
                  <a:gd name="T26" fmla="*/ 57 w 91"/>
                  <a:gd name="T27" fmla="*/ 96 h 96"/>
                  <a:gd name="T28" fmla="*/ 47 w 91"/>
                  <a:gd name="T29" fmla="*/ 96 h 96"/>
                  <a:gd name="T30" fmla="*/ 35 w 91"/>
                  <a:gd name="T31" fmla="*/ 96 h 96"/>
                  <a:gd name="T32" fmla="*/ 27 w 91"/>
                  <a:gd name="T33" fmla="*/ 93 h 96"/>
                  <a:gd name="T34" fmla="*/ 20 w 91"/>
                  <a:gd name="T35" fmla="*/ 88 h 96"/>
                  <a:gd name="T36" fmla="*/ 13 w 91"/>
                  <a:gd name="T37" fmla="*/ 81 h 96"/>
                  <a:gd name="T38" fmla="*/ 5 w 91"/>
                  <a:gd name="T39" fmla="*/ 71 h 96"/>
                  <a:gd name="T40" fmla="*/ 3 w 91"/>
                  <a:gd name="T41" fmla="*/ 61 h 96"/>
                  <a:gd name="T42" fmla="*/ 0 w 91"/>
                  <a:gd name="T43" fmla="*/ 49 h 96"/>
                  <a:gd name="T44" fmla="*/ 3 w 91"/>
                  <a:gd name="T45" fmla="*/ 37 h 96"/>
                  <a:gd name="T46" fmla="*/ 5 w 91"/>
                  <a:gd name="T47" fmla="*/ 25 h 96"/>
                  <a:gd name="T48" fmla="*/ 13 w 91"/>
                  <a:gd name="T49" fmla="*/ 15 h 96"/>
                  <a:gd name="T50" fmla="*/ 20 w 91"/>
                  <a:gd name="T51" fmla="*/ 7 h 96"/>
                  <a:gd name="T52" fmla="*/ 27 w 91"/>
                  <a:gd name="T53" fmla="*/ 3 h 96"/>
                  <a:gd name="T54" fmla="*/ 35 w 91"/>
                  <a:gd name="T55" fmla="*/ 0 h 96"/>
                  <a:gd name="T56" fmla="*/ 44 w 91"/>
                  <a:gd name="T57" fmla="*/ 0 h 96"/>
                  <a:gd name="T58" fmla="*/ 47 w 91"/>
                  <a:gd name="T59" fmla="*/ 7 h 96"/>
                  <a:gd name="T60" fmla="*/ 40 w 91"/>
                  <a:gd name="T61" fmla="*/ 7 h 96"/>
                  <a:gd name="T62" fmla="*/ 35 w 91"/>
                  <a:gd name="T63" fmla="*/ 10 h 96"/>
                  <a:gd name="T64" fmla="*/ 32 w 91"/>
                  <a:gd name="T65" fmla="*/ 15 h 96"/>
                  <a:gd name="T66" fmla="*/ 32 w 91"/>
                  <a:gd name="T67" fmla="*/ 20 h 96"/>
                  <a:gd name="T68" fmla="*/ 30 w 91"/>
                  <a:gd name="T69" fmla="*/ 25 h 96"/>
                  <a:gd name="T70" fmla="*/ 30 w 91"/>
                  <a:gd name="T71" fmla="*/ 34 h 96"/>
                  <a:gd name="T72" fmla="*/ 30 w 91"/>
                  <a:gd name="T73" fmla="*/ 44 h 96"/>
                  <a:gd name="T74" fmla="*/ 30 w 91"/>
                  <a:gd name="T75" fmla="*/ 56 h 96"/>
                  <a:gd name="T76" fmla="*/ 30 w 91"/>
                  <a:gd name="T77" fmla="*/ 66 h 96"/>
                  <a:gd name="T78" fmla="*/ 30 w 91"/>
                  <a:gd name="T79" fmla="*/ 76 h 96"/>
                  <a:gd name="T80" fmla="*/ 32 w 91"/>
                  <a:gd name="T81" fmla="*/ 81 h 96"/>
                  <a:gd name="T82" fmla="*/ 35 w 91"/>
                  <a:gd name="T83" fmla="*/ 86 h 96"/>
                  <a:gd name="T84" fmla="*/ 40 w 91"/>
                  <a:gd name="T85" fmla="*/ 88 h 96"/>
                  <a:gd name="T86" fmla="*/ 44 w 91"/>
                  <a:gd name="T87" fmla="*/ 91 h 96"/>
                  <a:gd name="T88" fmla="*/ 49 w 91"/>
                  <a:gd name="T89" fmla="*/ 88 h 96"/>
                  <a:gd name="T90" fmla="*/ 54 w 91"/>
                  <a:gd name="T91" fmla="*/ 88 h 96"/>
                  <a:gd name="T92" fmla="*/ 59 w 91"/>
                  <a:gd name="T93" fmla="*/ 83 h 96"/>
                  <a:gd name="T94" fmla="*/ 62 w 91"/>
                  <a:gd name="T95" fmla="*/ 79 h 96"/>
                  <a:gd name="T96" fmla="*/ 62 w 91"/>
                  <a:gd name="T97" fmla="*/ 71 h 96"/>
                  <a:gd name="T98" fmla="*/ 62 w 91"/>
                  <a:gd name="T99" fmla="*/ 56 h 96"/>
                  <a:gd name="T100" fmla="*/ 64 w 91"/>
                  <a:gd name="T101" fmla="*/ 42 h 96"/>
                  <a:gd name="T102" fmla="*/ 62 w 91"/>
                  <a:gd name="T103" fmla="*/ 29 h 96"/>
                  <a:gd name="T104" fmla="*/ 62 w 91"/>
                  <a:gd name="T105" fmla="*/ 22 h 96"/>
                  <a:gd name="T106" fmla="*/ 62 w 91"/>
                  <a:gd name="T107" fmla="*/ 17 h 96"/>
                  <a:gd name="T108" fmla="*/ 57 w 91"/>
                  <a:gd name="T109" fmla="*/ 12 h 96"/>
                  <a:gd name="T110" fmla="*/ 54 w 91"/>
                  <a:gd name="T111" fmla="*/ 7 h 96"/>
                  <a:gd name="T112" fmla="*/ 49 w 91"/>
                  <a:gd name="T113" fmla="*/ 7 h 96"/>
                  <a:gd name="T114" fmla="*/ 47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4" y="0"/>
                    </a:moveTo>
                    <a:lnTo>
                      <a:pt x="57" y="3"/>
                    </a:lnTo>
                    <a:lnTo>
                      <a:pt x="69" y="5"/>
                    </a:lnTo>
                    <a:lnTo>
                      <a:pt x="76" y="10"/>
                    </a:lnTo>
                    <a:lnTo>
                      <a:pt x="81" y="17"/>
                    </a:lnTo>
                    <a:lnTo>
                      <a:pt x="86" y="25"/>
                    </a:lnTo>
                    <a:lnTo>
                      <a:pt x="89" y="34"/>
                    </a:lnTo>
                    <a:lnTo>
                      <a:pt x="91" y="49"/>
                    </a:lnTo>
                    <a:lnTo>
                      <a:pt x="89" y="61"/>
                    </a:lnTo>
                    <a:lnTo>
                      <a:pt x="86" y="71"/>
                    </a:lnTo>
                    <a:lnTo>
                      <a:pt x="81" y="81"/>
                    </a:lnTo>
                    <a:lnTo>
                      <a:pt x="74" y="88"/>
                    </a:lnTo>
                    <a:lnTo>
                      <a:pt x="67" y="93"/>
                    </a:lnTo>
                    <a:lnTo>
                      <a:pt x="57" y="96"/>
                    </a:lnTo>
                    <a:lnTo>
                      <a:pt x="47" y="96"/>
                    </a:lnTo>
                    <a:lnTo>
                      <a:pt x="35" y="96"/>
                    </a:lnTo>
                    <a:lnTo>
                      <a:pt x="27" y="93"/>
                    </a:lnTo>
                    <a:lnTo>
                      <a:pt x="20" y="88"/>
                    </a:lnTo>
                    <a:lnTo>
                      <a:pt x="13" y="81"/>
                    </a:lnTo>
                    <a:lnTo>
                      <a:pt x="5" y="71"/>
                    </a:lnTo>
                    <a:lnTo>
                      <a:pt x="3" y="61"/>
                    </a:lnTo>
                    <a:lnTo>
                      <a:pt x="0" y="49"/>
                    </a:lnTo>
                    <a:lnTo>
                      <a:pt x="3" y="37"/>
                    </a:lnTo>
                    <a:lnTo>
                      <a:pt x="5" y="25"/>
                    </a:lnTo>
                    <a:lnTo>
                      <a:pt x="13" y="15"/>
                    </a:lnTo>
                    <a:lnTo>
                      <a:pt x="20" y="7"/>
                    </a:lnTo>
                    <a:lnTo>
                      <a:pt x="27" y="3"/>
                    </a:lnTo>
                    <a:lnTo>
                      <a:pt x="35" y="0"/>
                    </a:lnTo>
                    <a:lnTo>
                      <a:pt x="44" y="0"/>
                    </a:lnTo>
                    <a:close/>
                    <a:moveTo>
                      <a:pt x="47" y="7"/>
                    </a:moveTo>
                    <a:lnTo>
                      <a:pt x="40" y="7"/>
                    </a:lnTo>
                    <a:lnTo>
                      <a:pt x="35" y="10"/>
                    </a:lnTo>
                    <a:lnTo>
                      <a:pt x="32" y="15"/>
                    </a:lnTo>
                    <a:lnTo>
                      <a:pt x="32" y="20"/>
                    </a:lnTo>
                    <a:lnTo>
                      <a:pt x="30" y="25"/>
                    </a:lnTo>
                    <a:lnTo>
                      <a:pt x="30" y="34"/>
                    </a:lnTo>
                    <a:lnTo>
                      <a:pt x="30" y="44"/>
                    </a:lnTo>
                    <a:lnTo>
                      <a:pt x="30" y="56"/>
                    </a:lnTo>
                    <a:lnTo>
                      <a:pt x="30" y="66"/>
                    </a:lnTo>
                    <a:lnTo>
                      <a:pt x="30" y="76"/>
                    </a:lnTo>
                    <a:lnTo>
                      <a:pt x="32" y="81"/>
                    </a:lnTo>
                    <a:lnTo>
                      <a:pt x="35" y="86"/>
                    </a:lnTo>
                    <a:lnTo>
                      <a:pt x="40" y="88"/>
                    </a:lnTo>
                    <a:lnTo>
                      <a:pt x="44" y="91"/>
                    </a:lnTo>
                    <a:lnTo>
                      <a:pt x="49" y="88"/>
                    </a:lnTo>
                    <a:lnTo>
                      <a:pt x="54" y="88"/>
                    </a:lnTo>
                    <a:lnTo>
                      <a:pt x="59" y="83"/>
                    </a:lnTo>
                    <a:lnTo>
                      <a:pt x="62" y="79"/>
                    </a:lnTo>
                    <a:lnTo>
                      <a:pt x="62" y="71"/>
                    </a:lnTo>
                    <a:lnTo>
                      <a:pt x="62" y="56"/>
                    </a:lnTo>
                    <a:lnTo>
                      <a:pt x="64" y="42"/>
                    </a:lnTo>
                    <a:lnTo>
                      <a:pt x="62" y="29"/>
                    </a:lnTo>
                    <a:lnTo>
                      <a:pt x="62" y="22"/>
                    </a:lnTo>
                    <a:lnTo>
                      <a:pt x="62" y="17"/>
                    </a:lnTo>
                    <a:lnTo>
                      <a:pt x="57" y="12"/>
                    </a:lnTo>
                    <a:lnTo>
                      <a:pt x="54" y="7"/>
                    </a:lnTo>
                    <a:lnTo>
                      <a:pt x="49" y="7"/>
                    </a:lnTo>
                    <a:lnTo>
                      <a:pt x="47" y="7"/>
                    </a:lnTo>
                    <a:close/>
                  </a:path>
                </a:pathLst>
              </a:custGeom>
              <a:solidFill>
                <a:srgbClr val="000000"/>
              </a:solidFill>
              <a:ln w="0">
                <a:solidFill>
                  <a:srgbClr val="000000"/>
                </a:solidFill>
                <a:round/>
                <a:headEnd/>
                <a:tailEnd/>
              </a:ln>
            </p:spPr>
            <p:txBody>
              <a:bodyPr/>
              <a:lstStyle/>
              <a:p>
                <a:endParaRPr lang="en-CA"/>
              </a:p>
            </p:txBody>
          </p:sp>
          <p:sp>
            <p:nvSpPr>
              <p:cNvPr id="5254" name="Freeform 252"/>
              <p:cNvSpPr>
                <a:spLocks/>
              </p:cNvSpPr>
              <p:nvPr/>
            </p:nvSpPr>
            <p:spPr bwMode="auto">
              <a:xfrm>
                <a:off x="5083" y="2418"/>
                <a:ext cx="79" cy="93"/>
              </a:xfrm>
              <a:custGeom>
                <a:avLst/>
                <a:gdLst>
                  <a:gd name="T0" fmla="*/ 37 w 79"/>
                  <a:gd name="T1" fmla="*/ 3 h 93"/>
                  <a:gd name="T2" fmla="*/ 37 w 79"/>
                  <a:gd name="T3" fmla="*/ 25 h 93"/>
                  <a:gd name="T4" fmla="*/ 42 w 79"/>
                  <a:gd name="T5" fmla="*/ 15 h 93"/>
                  <a:gd name="T6" fmla="*/ 47 w 79"/>
                  <a:gd name="T7" fmla="*/ 7 h 93"/>
                  <a:gd name="T8" fmla="*/ 52 w 79"/>
                  <a:gd name="T9" fmla="*/ 5 h 93"/>
                  <a:gd name="T10" fmla="*/ 59 w 79"/>
                  <a:gd name="T11" fmla="*/ 0 h 93"/>
                  <a:gd name="T12" fmla="*/ 66 w 79"/>
                  <a:gd name="T13" fmla="*/ 0 h 93"/>
                  <a:gd name="T14" fmla="*/ 71 w 79"/>
                  <a:gd name="T15" fmla="*/ 0 h 93"/>
                  <a:gd name="T16" fmla="*/ 76 w 79"/>
                  <a:gd name="T17" fmla="*/ 3 h 93"/>
                  <a:gd name="T18" fmla="*/ 79 w 79"/>
                  <a:gd name="T19" fmla="*/ 7 h 93"/>
                  <a:gd name="T20" fmla="*/ 79 w 79"/>
                  <a:gd name="T21" fmla="*/ 12 h 93"/>
                  <a:gd name="T22" fmla="*/ 79 w 79"/>
                  <a:gd name="T23" fmla="*/ 20 h 93"/>
                  <a:gd name="T24" fmla="*/ 76 w 79"/>
                  <a:gd name="T25" fmla="*/ 25 h 93"/>
                  <a:gd name="T26" fmla="*/ 71 w 79"/>
                  <a:gd name="T27" fmla="*/ 27 h 93"/>
                  <a:gd name="T28" fmla="*/ 66 w 79"/>
                  <a:gd name="T29" fmla="*/ 27 h 93"/>
                  <a:gd name="T30" fmla="*/ 61 w 79"/>
                  <a:gd name="T31" fmla="*/ 27 h 93"/>
                  <a:gd name="T32" fmla="*/ 59 w 79"/>
                  <a:gd name="T33" fmla="*/ 25 h 93"/>
                  <a:gd name="T34" fmla="*/ 54 w 79"/>
                  <a:gd name="T35" fmla="*/ 22 h 93"/>
                  <a:gd name="T36" fmla="*/ 54 w 79"/>
                  <a:gd name="T37" fmla="*/ 20 h 93"/>
                  <a:gd name="T38" fmla="*/ 52 w 79"/>
                  <a:gd name="T39" fmla="*/ 20 h 93"/>
                  <a:gd name="T40" fmla="*/ 52 w 79"/>
                  <a:gd name="T41" fmla="*/ 20 h 93"/>
                  <a:gd name="T42" fmla="*/ 49 w 79"/>
                  <a:gd name="T43" fmla="*/ 20 h 93"/>
                  <a:gd name="T44" fmla="*/ 47 w 79"/>
                  <a:gd name="T45" fmla="*/ 22 h 93"/>
                  <a:gd name="T46" fmla="*/ 42 w 79"/>
                  <a:gd name="T47" fmla="*/ 25 h 93"/>
                  <a:gd name="T48" fmla="*/ 39 w 79"/>
                  <a:gd name="T49" fmla="*/ 32 h 93"/>
                  <a:gd name="T50" fmla="*/ 37 w 79"/>
                  <a:gd name="T51" fmla="*/ 39 h 93"/>
                  <a:gd name="T52" fmla="*/ 37 w 79"/>
                  <a:gd name="T53" fmla="*/ 52 h 93"/>
                  <a:gd name="T54" fmla="*/ 37 w 79"/>
                  <a:gd name="T55" fmla="*/ 71 h 93"/>
                  <a:gd name="T56" fmla="*/ 37 w 79"/>
                  <a:gd name="T57" fmla="*/ 76 h 93"/>
                  <a:gd name="T58" fmla="*/ 37 w 79"/>
                  <a:gd name="T59" fmla="*/ 81 h 93"/>
                  <a:gd name="T60" fmla="*/ 37 w 79"/>
                  <a:gd name="T61" fmla="*/ 83 h 93"/>
                  <a:gd name="T62" fmla="*/ 37 w 79"/>
                  <a:gd name="T63" fmla="*/ 86 h 93"/>
                  <a:gd name="T64" fmla="*/ 39 w 79"/>
                  <a:gd name="T65" fmla="*/ 88 h 93"/>
                  <a:gd name="T66" fmla="*/ 42 w 79"/>
                  <a:gd name="T67" fmla="*/ 91 h 93"/>
                  <a:gd name="T68" fmla="*/ 44 w 79"/>
                  <a:gd name="T69" fmla="*/ 91 h 93"/>
                  <a:gd name="T70" fmla="*/ 44 w 79"/>
                  <a:gd name="T71" fmla="*/ 93 h 93"/>
                  <a:gd name="T72" fmla="*/ 0 w 79"/>
                  <a:gd name="T73" fmla="*/ 93 h 93"/>
                  <a:gd name="T74" fmla="*/ 0 w 79"/>
                  <a:gd name="T75" fmla="*/ 91 h 93"/>
                  <a:gd name="T76" fmla="*/ 5 w 79"/>
                  <a:gd name="T77" fmla="*/ 88 h 93"/>
                  <a:gd name="T78" fmla="*/ 8 w 79"/>
                  <a:gd name="T79" fmla="*/ 86 h 93"/>
                  <a:gd name="T80" fmla="*/ 8 w 79"/>
                  <a:gd name="T81" fmla="*/ 83 h 93"/>
                  <a:gd name="T82" fmla="*/ 8 w 79"/>
                  <a:gd name="T83" fmla="*/ 79 h 93"/>
                  <a:gd name="T84" fmla="*/ 8 w 79"/>
                  <a:gd name="T85" fmla="*/ 74 h 93"/>
                  <a:gd name="T86" fmla="*/ 8 w 79"/>
                  <a:gd name="T87" fmla="*/ 25 h 93"/>
                  <a:gd name="T88" fmla="*/ 8 w 79"/>
                  <a:gd name="T89" fmla="*/ 17 h 93"/>
                  <a:gd name="T90" fmla="*/ 8 w 79"/>
                  <a:gd name="T91" fmla="*/ 12 h 93"/>
                  <a:gd name="T92" fmla="*/ 8 w 79"/>
                  <a:gd name="T93" fmla="*/ 10 h 93"/>
                  <a:gd name="T94" fmla="*/ 5 w 79"/>
                  <a:gd name="T95" fmla="*/ 7 h 93"/>
                  <a:gd name="T96" fmla="*/ 3 w 79"/>
                  <a:gd name="T97" fmla="*/ 7 h 93"/>
                  <a:gd name="T98" fmla="*/ 0 w 79"/>
                  <a:gd name="T99" fmla="*/ 7 h 93"/>
                  <a:gd name="T100" fmla="*/ 0 w 79"/>
                  <a:gd name="T101" fmla="*/ 3 h 93"/>
                  <a:gd name="T102" fmla="*/ 37 w 79"/>
                  <a:gd name="T103" fmla="*/ 3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93"/>
                  <a:gd name="T158" fmla="*/ 79 w 79"/>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93">
                    <a:moveTo>
                      <a:pt x="37" y="3"/>
                    </a:moveTo>
                    <a:lnTo>
                      <a:pt x="37" y="25"/>
                    </a:lnTo>
                    <a:lnTo>
                      <a:pt x="42" y="15"/>
                    </a:lnTo>
                    <a:lnTo>
                      <a:pt x="47" y="7"/>
                    </a:lnTo>
                    <a:lnTo>
                      <a:pt x="52" y="5"/>
                    </a:lnTo>
                    <a:lnTo>
                      <a:pt x="59" y="0"/>
                    </a:lnTo>
                    <a:lnTo>
                      <a:pt x="66" y="0"/>
                    </a:lnTo>
                    <a:lnTo>
                      <a:pt x="71" y="0"/>
                    </a:lnTo>
                    <a:lnTo>
                      <a:pt x="76" y="3"/>
                    </a:lnTo>
                    <a:lnTo>
                      <a:pt x="79" y="7"/>
                    </a:lnTo>
                    <a:lnTo>
                      <a:pt x="79" y="12"/>
                    </a:lnTo>
                    <a:lnTo>
                      <a:pt x="79" y="20"/>
                    </a:lnTo>
                    <a:lnTo>
                      <a:pt x="76" y="25"/>
                    </a:lnTo>
                    <a:lnTo>
                      <a:pt x="71" y="27"/>
                    </a:lnTo>
                    <a:lnTo>
                      <a:pt x="66" y="27"/>
                    </a:lnTo>
                    <a:lnTo>
                      <a:pt x="61" y="27"/>
                    </a:lnTo>
                    <a:lnTo>
                      <a:pt x="59" y="25"/>
                    </a:lnTo>
                    <a:lnTo>
                      <a:pt x="54" y="22"/>
                    </a:lnTo>
                    <a:lnTo>
                      <a:pt x="54" y="20"/>
                    </a:lnTo>
                    <a:lnTo>
                      <a:pt x="52" y="20"/>
                    </a:lnTo>
                    <a:lnTo>
                      <a:pt x="49" y="20"/>
                    </a:lnTo>
                    <a:lnTo>
                      <a:pt x="47" y="22"/>
                    </a:lnTo>
                    <a:lnTo>
                      <a:pt x="42" y="25"/>
                    </a:lnTo>
                    <a:lnTo>
                      <a:pt x="39" y="32"/>
                    </a:lnTo>
                    <a:lnTo>
                      <a:pt x="37" y="39"/>
                    </a:lnTo>
                    <a:lnTo>
                      <a:pt x="37" y="52"/>
                    </a:lnTo>
                    <a:lnTo>
                      <a:pt x="37" y="71"/>
                    </a:lnTo>
                    <a:lnTo>
                      <a:pt x="37" y="76"/>
                    </a:lnTo>
                    <a:lnTo>
                      <a:pt x="37" y="81"/>
                    </a:lnTo>
                    <a:lnTo>
                      <a:pt x="37" y="83"/>
                    </a:lnTo>
                    <a:lnTo>
                      <a:pt x="37" y="86"/>
                    </a:lnTo>
                    <a:lnTo>
                      <a:pt x="39" y="88"/>
                    </a:lnTo>
                    <a:lnTo>
                      <a:pt x="42" y="91"/>
                    </a:lnTo>
                    <a:lnTo>
                      <a:pt x="44" y="91"/>
                    </a:lnTo>
                    <a:lnTo>
                      <a:pt x="44" y="93"/>
                    </a:lnTo>
                    <a:lnTo>
                      <a:pt x="0" y="93"/>
                    </a:lnTo>
                    <a:lnTo>
                      <a:pt x="0" y="91"/>
                    </a:lnTo>
                    <a:lnTo>
                      <a:pt x="5" y="88"/>
                    </a:lnTo>
                    <a:lnTo>
                      <a:pt x="8" y="86"/>
                    </a:lnTo>
                    <a:lnTo>
                      <a:pt x="8" y="83"/>
                    </a:lnTo>
                    <a:lnTo>
                      <a:pt x="8" y="79"/>
                    </a:lnTo>
                    <a:lnTo>
                      <a:pt x="8" y="74"/>
                    </a:lnTo>
                    <a:lnTo>
                      <a:pt x="8" y="25"/>
                    </a:lnTo>
                    <a:lnTo>
                      <a:pt x="8" y="17"/>
                    </a:lnTo>
                    <a:lnTo>
                      <a:pt x="8" y="12"/>
                    </a:lnTo>
                    <a:lnTo>
                      <a:pt x="8" y="10"/>
                    </a:lnTo>
                    <a:lnTo>
                      <a:pt x="5" y="7"/>
                    </a:lnTo>
                    <a:lnTo>
                      <a:pt x="3" y="7"/>
                    </a:lnTo>
                    <a:lnTo>
                      <a:pt x="0" y="7"/>
                    </a:lnTo>
                    <a:lnTo>
                      <a:pt x="0" y="3"/>
                    </a:lnTo>
                    <a:lnTo>
                      <a:pt x="37" y="3"/>
                    </a:lnTo>
                    <a:close/>
                  </a:path>
                </a:pathLst>
              </a:custGeom>
              <a:solidFill>
                <a:srgbClr val="000000"/>
              </a:solidFill>
              <a:ln w="0">
                <a:solidFill>
                  <a:srgbClr val="000000"/>
                </a:solidFill>
                <a:round/>
                <a:headEnd/>
                <a:tailEnd/>
              </a:ln>
            </p:spPr>
            <p:txBody>
              <a:bodyPr/>
              <a:lstStyle/>
              <a:p>
                <a:endParaRPr lang="en-CA"/>
              </a:p>
            </p:txBody>
          </p:sp>
          <p:sp>
            <p:nvSpPr>
              <p:cNvPr id="5255" name="Freeform 253"/>
              <p:cNvSpPr>
                <a:spLocks noEditPoints="1"/>
              </p:cNvSpPr>
              <p:nvPr/>
            </p:nvSpPr>
            <p:spPr bwMode="auto">
              <a:xfrm>
                <a:off x="5174" y="2374"/>
                <a:ext cx="44" cy="137"/>
              </a:xfrm>
              <a:custGeom>
                <a:avLst/>
                <a:gdLst>
                  <a:gd name="T0" fmla="*/ 22 w 44"/>
                  <a:gd name="T1" fmla="*/ 0 h 137"/>
                  <a:gd name="T2" fmla="*/ 27 w 44"/>
                  <a:gd name="T3" fmla="*/ 0 h 137"/>
                  <a:gd name="T4" fmla="*/ 32 w 44"/>
                  <a:gd name="T5" fmla="*/ 2 h 137"/>
                  <a:gd name="T6" fmla="*/ 34 w 44"/>
                  <a:gd name="T7" fmla="*/ 7 h 137"/>
                  <a:gd name="T8" fmla="*/ 37 w 44"/>
                  <a:gd name="T9" fmla="*/ 12 h 137"/>
                  <a:gd name="T10" fmla="*/ 34 w 44"/>
                  <a:gd name="T11" fmla="*/ 17 h 137"/>
                  <a:gd name="T12" fmla="*/ 32 w 44"/>
                  <a:gd name="T13" fmla="*/ 22 h 137"/>
                  <a:gd name="T14" fmla="*/ 27 w 44"/>
                  <a:gd name="T15" fmla="*/ 27 h 137"/>
                  <a:gd name="T16" fmla="*/ 22 w 44"/>
                  <a:gd name="T17" fmla="*/ 27 h 137"/>
                  <a:gd name="T18" fmla="*/ 17 w 44"/>
                  <a:gd name="T19" fmla="*/ 27 h 137"/>
                  <a:gd name="T20" fmla="*/ 12 w 44"/>
                  <a:gd name="T21" fmla="*/ 22 h 137"/>
                  <a:gd name="T22" fmla="*/ 10 w 44"/>
                  <a:gd name="T23" fmla="*/ 17 h 137"/>
                  <a:gd name="T24" fmla="*/ 7 w 44"/>
                  <a:gd name="T25" fmla="*/ 12 h 137"/>
                  <a:gd name="T26" fmla="*/ 10 w 44"/>
                  <a:gd name="T27" fmla="*/ 7 h 137"/>
                  <a:gd name="T28" fmla="*/ 12 w 44"/>
                  <a:gd name="T29" fmla="*/ 2 h 137"/>
                  <a:gd name="T30" fmla="*/ 17 w 44"/>
                  <a:gd name="T31" fmla="*/ 0 h 137"/>
                  <a:gd name="T32" fmla="*/ 22 w 44"/>
                  <a:gd name="T33" fmla="*/ 0 h 137"/>
                  <a:gd name="T34" fmla="*/ 37 w 44"/>
                  <a:gd name="T35" fmla="*/ 47 h 137"/>
                  <a:gd name="T36" fmla="*/ 37 w 44"/>
                  <a:gd name="T37" fmla="*/ 118 h 137"/>
                  <a:gd name="T38" fmla="*/ 37 w 44"/>
                  <a:gd name="T39" fmla="*/ 125 h 137"/>
                  <a:gd name="T40" fmla="*/ 37 w 44"/>
                  <a:gd name="T41" fmla="*/ 130 h 137"/>
                  <a:gd name="T42" fmla="*/ 39 w 44"/>
                  <a:gd name="T43" fmla="*/ 132 h 137"/>
                  <a:gd name="T44" fmla="*/ 44 w 44"/>
                  <a:gd name="T45" fmla="*/ 135 h 137"/>
                  <a:gd name="T46" fmla="*/ 44 w 44"/>
                  <a:gd name="T47" fmla="*/ 137 h 137"/>
                  <a:gd name="T48" fmla="*/ 0 w 44"/>
                  <a:gd name="T49" fmla="*/ 137 h 137"/>
                  <a:gd name="T50" fmla="*/ 0 w 44"/>
                  <a:gd name="T51" fmla="*/ 135 h 137"/>
                  <a:gd name="T52" fmla="*/ 2 w 44"/>
                  <a:gd name="T53" fmla="*/ 132 h 137"/>
                  <a:gd name="T54" fmla="*/ 7 w 44"/>
                  <a:gd name="T55" fmla="*/ 130 h 137"/>
                  <a:gd name="T56" fmla="*/ 7 w 44"/>
                  <a:gd name="T57" fmla="*/ 127 h 137"/>
                  <a:gd name="T58" fmla="*/ 7 w 44"/>
                  <a:gd name="T59" fmla="*/ 123 h 137"/>
                  <a:gd name="T60" fmla="*/ 7 w 44"/>
                  <a:gd name="T61" fmla="*/ 118 h 137"/>
                  <a:gd name="T62" fmla="*/ 7 w 44"/>
                  <a:gd name="T63" fmla="*/ 69 h 137"/>
                  <a:gd name="T64" fmla="*/ 7 w 44"/>
                  <a:gd name="T65" fmla="*/ 59 h 137"/>
                  <a:gd name="T66" fmla="*/ 5 w 44"/>
                  <a:gd name="T67" fmla="*/ 54 h 137"/>
                  <a:gd name="T68" fmla="*/ 2 w 44"/>
                  <a:gd name="T69" fmla="*/ 51 h 137"/>
                  <a:gd name="T70" fmla="*/ 0 w 44"/>
                  <a:gd name="T71" fmla="*/ 51 h 137"/>
                  <a:gd name="T72" fmla="*/ 0 w 44"/>
                  <a:gd name="T73" fmla="*/ 47 h 137"/>
                  <a:gd name="T74" fmla="*/ 37 w 44"/>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137"/>
                  <a:gd name="T116" fmla="*/ 44 w 44"/>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137">
                    <a:moveTo>
                      <a:pt x="22" y="0"/>
                    </a:moveTo>
                    <a:lnTo>
                      <a:pt x="27" y="0"/>
                    </a:lnTo>
                    <a:lnTo>
                      <a:pt x="32" y="2"/>
                    </a:lnTo>
                    <a:lnTo>
                      <a:pt x="34" y="7"/>
                    </a:lnTo>
                    <a:lnTo>
                      <a:pt x="37" y="12"/>
                    </a:lnTo>
                    <a:lnTo>
                      <a:pt x="34" y="17"/>
                    </a:lnTo>
                    <a:lnTo>
                      <a:pt x="32" y="22"/>
                    </a:lnTo>
                    <a:lnTo>
                      <a:pt x="27" y="27"/>
                    </a:lnTo>
                    <a:lnTo>
                      <a:pt x="22" y="27"/>
                    </a:lnTo>
                    <a:lnTo>
                      <a:pt x="17" y="27"/>
                    </a:lnTo>
                    <a:lnTo>
                      <a:pt x="12" y="22"/>
                    </a:lnTo>
                    <a:lnTo>
                      <a:pt x="10" y="17"/>
                    </a:lnTo>
                    <a:lnTo>
                      <a:pt x="7" y="12"/>
                    </a:lnTo>
                    <a:lnTo>
                      <a:pt x="10" y="7"/>
                    </a:lnTo>
                    <a:lnTo>
                      <a:pt x="12" y="2"/>
                    </a:lnTo>
                    <a:lnTo>
                      <a:pt x="17" y="0"/>
                    </a:lnTo>
                    <a:lnTo>
                      <a:pt x="22" y="0"/>
                    </a:lnTo>
                    <a:close/>
                    <a:moveTo>
                      <a:pt x="37" y="47"/>
                    </a:moveTo>
                    <a:lnTo>
                      <a:pt x="37" y="118"/>
                    </a:lnTo>
                    <a:lnTo>
                      <a:pt x="37" y="125"/>
                    </a:lnTo>
                    <a:lnTo>
                      <a:pt x="37" y="130"/>
                    </a:lnTo>
                    <a:lnTo>
                      <a:pt x="39" y="132"/>
                    </a:lnTo>
                    <a:lnTo>
                      <a:pt x="44" y="135"/>
                    </a:lnTo>
                    <a:lnTo>
                      <a:pt x="44" y="137"/>
                    </a:lnTo>
                    <a:lnTo>
                      <a:pt x="0" y="137"/>
                    </a:lnTo>
                    <a:lnTo>
                      <a:pt x="0" y="135"/>
                    </a:lnTo>
                    <a:lnTo>
                      <a:pt x="2" y="132"/>
                    </a:lnTo>
                    <a:lnTo>
                      <a:pt x="7" y="130"/>
                    </a:lnTo>
                    <a:lnTo>
                      <a:pt x="7" y="127"/>
                    </a:lnTo>
                    <a:lnTo>
                      <a:pt x="7" y="123"/>
                    </a:lnTo>
                    <a:lnTo>
                      <a:pt x="7" y="118"/>
                    </a:lnTo>
                    <a:lnTo>
                      <a:pt x="7" y="69"/>
                    </a:lnTo>
                    <a:lnTo>
                      <a:pt x="7" y="59"/>
                    </a:lnTo>
                    <a:lnTo>
                      <a:pt x="5" y="54"/>
                    </a:lnTo>
                    <a:lnTo>
                      <a:pt x="2" y="51"/>
                    </a:lnTo>
                    <a:lnTo>
                      <a:pt x="0" y="51"/>
                    </a:lnTo>
                    <a:lnTo>
                      <a:pt x="0" y="47"/>
                    </a:lnTo>
                    <a:lnTo>
                      <a:pt x="37" y="47"/>
                    </a:lnTo>
                    <a:close/>
                  </a:path>
                </a:pathLst>
              </a:custGeom>
              <a:solidFill>
                <a:srgbClr val="000000"/>
              </a:solidFill>
              <a:ln w="0">
                <a:solidFill>
                  <a:srgbClr val="000000"/>
                </a:solidFill>
                <a:round/>
                <a:headEnd/>
                <a:tailEnd/>
              </a:ln>
            </p:spPr>
            <p:txBody>
              <a:bodyPr/>
              <a:lstStyle/>
              <a:p>
                <a:endParaRPr lang="en-CA"/>
              </a:p>
            </p:txBody>
          </p:sp>
          <p:sp>
            <p:nvSpPr>
              <p:cNvPr id="5256" name="Freeform 254"/>
              <p:cNvSpPr>
                <a:spLocks noEditPoints="1"/>
              </p:cNvSpPr>
              <p:nvPr/>
            </p:nvSpPr>
            <p:spPr bwMode="auto">
              <a:xfrm>
                <a:off x="5228" y="2418"/>
                <a:ext cx="90" cy="140"/>
              </a:xfrm>
              <a:custGeom>
                <a:avLst/>
                <a:gdLst>
                  <a:gd name="T0" fmla="*/ 90 w 90"/>
                  <a:gd name="T1" fmla="*/ 3 h 140"/>
                  <a:gd name="T2" fmla="*/ 73 w 90"/>
                  <a:gd name="T3" fmla="*/ 12 h 140"/>
                  <a:gd name="T4" fmla="*/ 81 w 90"/>
                  <a:gd name="T5" fmla="*/ 22 h 140"/>
                  <a:gd name="T6" fmla="*/ 83 w 90"/>
                  <a:gd name="T7" fmla="*/ 34 h 140"/>
                  <a:gd name="T8" fmla="*/ 76 w 90"/>
                  <a:gd name="T9" fmla="*/ 52 h 140"/>
                  <a:gd name="T10" fmla="*/ 61 w 90"/>
                  <a:gd name="T11" fmla="*/ 61 h 140"/>
                  <a:gd name="T12" fmla="*/ 44 w 90"/>
                  <a:gd name="T13" fmla="*/ 66 h 140"/>
                  <a:gd name="T14" fmla="*/ 39 w 90"/>
                  <a:gd name="T15" fmla="*/ 66 h 140"/>
                  <a:gd name="T16" fmla="*/ 29 w 90"/>
                  <a:gd name="T17" fmla="*/ 66 h 140"/>
                  <a:gd name="T18" fmla="*/ 22 w 90"/>
                  <a:gd name="T19" fmla="*/ 71 h 140"/>
                  <a:gd name="T20" fmla="*/ 22 w 90"/>
                  <a:gd name="T21" fmla="*/ 79 h 140"/>
                  <a:gd name="T22" fmla="*/ 29 w 90"/>
                  <a:gd name="T23" fmla="*/ 83 h 140"/>
                  <a:gd name="T24" fmla="*/ 51 w 90"/>
                  <a:gd name="T25" fmla="*/ 83 h 140"/>
                  <a:gd name="T26" fmla="*/ 73 w 90"/>
                  <a:gd name="T27" fmla="*/ 86 h 140"/>
                  <a:gd name="T28" fmla="*/ 86 w 90"/>
                  <a:gd name="T29" fmla="*/ 93 h 140"/>
                  <a:gd name="T30" fmla="*/ 90 w 90"/>
                  <a:gd name="T31" fmla="*/ 108 h 140"/>
                  <a:gd name="T32" fmla="*/ 86 w 90"/>
                  <a:gd name="T33" fmla="*/ 125 h 140"/>
                  <a:gd name="T34" fmla="*/ 73 w 90"/>
                  <a:gd name="T35" fmla="*/ 135 h 140"/>
                  <a:gd name="T36" fmla="*/ 44 w 90"/>
                  <a:gd name="T37" fmla="*/ 140 h 140"/>
                  <a:gd name="T38" fmla="*/ 19 w 90"/>
                  <a:gd name="T39" fmla="*/ 137 h 140"/>
                  <a:gd name="T40" fmla="*/ 5 w 90"/>
                  <a:gd name="T41" fmla="*/ 130 h 140"/>
                  <a:gd name="T42" fmla="*/ 0 w 90"/>
                  <a:gd name="T43" fmla="*/ 120 h 140"/>
                  <a:gd name="T44" fmla="*/ 5 w 90"/>
                  <a:gd name="T45" fmla="*/ 110 h 140"/>
                  <a:gd name="T46" fmla="*/ 17 w 90"/>
                  <a:gd name="T47" fmla="*/ 105 h 140"/>
                  <a:gd name="T48" fmla="*/ 5 w 90"/>
                  <a:gd name="T49" fmla="*/ 96 h 140"/>
                  <a:gd name="T50" fmla="*/ 5 w 90"/>
                  <a:gd name="T51" fmla="*/ 81 h 140"/>
                  <a:gd name="T52" fmla="*/ 14 w 90"/>
                  <a:gd name="T53" fmla="*/ 69 h 140"/>
                  <a:gd name="T54" fmla="*/ 17 w 90"/>
                  <a:gd name="T55" fmla="*/ 61 h 140"/>
                  <a:gd name="T56" fmla="*/ 7 w 90"/>
                  <a:gd name="T57" fmla="*/ 52 h 140"/>
                  <a:gd name="T58" fmla="*/ 0 w 90"/>
                  <a:gd name="T59" fmla="*/ 32 h 140"/>
                  <a:gd name="T60" fmla="*/ 5 w 90"/>
                  <a:gd name="T61" fmla="*/ 17 h 140"/>
                  <a:gd name="T62" fmla="*/ 19 w 90"/>
                  <a:gd name="T63" fmla="*/ 5 h 140"/>
                  <a:gd name="T64" fmla="*/ 39 w 90"/>
                  <a:gd name="T65" fmla="*/ 0 h 140"/>
                  <a:gd name="T66" fmla="*/ 59 w 90"/>
                  <a:gd name="T67" fmla="*/ 3 h 140"/>
                  <a:gd name="T68" fmla="*/ 37 w 90"/>
                  <a:gd name="T69" fmla="*/ 7 h 140"/>
                  <a:gd name="T70" fmla="*/ 29 w 90"/>
                  <a:gd name="T71" fmla="*/ 17 h 140"/>
                  <a:gd name="T72" fmla="*/ 29 w 90"/>
                  <a:gd name="T73" fmla="*/ 34 h 140"/>
                  <a:gd name="T74" fmla="*/ 29 w 90"/>
                  <a:gd name="T75" fmla="*/ 49 h 140"/>
                  <a:gd name="T76" fmla="*/ 37 w 90"/>
                  <a:gd name="T77" fmla="*/ 59 h 140"/>
                  <a:gd name="T78" fmla="*/ 46 w 90"/>
                  <a:gd name="T79" fmla="*/ 59 h 140"/>
                  <a:gd name="T80" fmla="*/ 54 w 90"/>
                  <a:gd name="T81" fmla="*/ 49 h 140"/>
                  <a:gd name="T82" fmla="*/ 54 w 90"/>
                  <a:gd name="T83" fmla="*/ 34 h 140"/>
                  <a:gd name="T84" fmla="*/ 51 w 90"/>
                  <a:gd name="T85" fmla="*/ 17 h 140"/>
                  <a:gd name="T86" fmla="*/ 46 w 90"/>
                  <a:gd name="T87" fmla="*/ 7 h 140"/>
                  <a:gd name="T88" fmla="*/ 37 w 90"/>
                  <a:gd name="T89" fmla="*/ 108 h 140"/>
                  <a:gd name="T90" fmla="*/ 24 w 90"/>
                  <a:gd name="T91" fmla="*/ 108 h 140"/>
                  <a:gd name="T92" fmla="*/ 17 w 90"/>
                  <a:gd name="T93" fmla="*/ 118 h 140"/>
                  <a:gd name="T94" fmla="*/ 24 w 90"/>
                  <a:gd name="T95" fmla="*/ 128 h 140"/>
                  <a:gd name="T96" fmla="*/ 37 w 90"/>
                  <a:gd name="T97" fmla="*/ 132 h 140"/>
                  <a:gd name="T98" fmla="*/ 56 w 90"/>
                  <a:gd name="T99" fmla="*/ 132 h 140"/>
                  <a:gd name="T100" fmla="*/ 71 w 90"/>
                  <a:gd name="T101" fmla="*/ 125 h 140"/>
                  <a:gd name="T102" fmla="*/ 73 w 90"/>
                  <a:gd name="T103" fmla="*/ 118 h 140"/>
                  <a:gd name="T104" fmla="*/ 73 w 90"/>
                  <a:gd name="T105" fmla="*/ 113 h 140"/>
                  <a:gd name="T106" fmla="*/ 63 w 90"/>
                  <a:gd name="T107" fmla="*/ 108 h 140"/>
                  <a:gd name="T108" fmla="*/ 49 w 90"/>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140"/>
                  <a:gd name="T167" fmla="*/ 90 w 90"/>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140">
                    <a:moveTo>
                      <a:pt x="59" y="3"/>
                    </a:moveTo>
                    <a:lnTo>
                      <a:pt x="90" y="3"/>
                    </a:lnTo>
                    <a:lnTo>
                      <a:pt x="90" y="12"/>
                    </a:lnTo>
                    <a:lnTo>
                      <a:pt x="73" y="12"/>
                    </a:lnTo>
                    <a:lnTo>
                      <a:pt x="76" y="17"/>
                    </a:lnTo>
                    <a:lnTo>
                      <a:pt x="81" y="22"/>
                    </a:lnTo>
                    <a:lnTo>
                      <a:pt x="81" y="27"/>
                    </a:lnTo>
                    <a:lnTo>
                      <a:pt x="83" y="34"/>
                    </a:lnTo>
                    <a:lnTo>
                      <a:pt x="81" y="42"/>
                    </a:lnTo>
                    <a:lnTo>
                      <a:pt x="76" y="52"/>
                    </a:lnTo>
                    <a:lnTo>
                      <a:pt x="71" y="56"/>
                    </a:lnTo>
                    <a:lnTo>
                      <a:pt x="61" y="61"/>
                    </a:lnTo>
                    <a:lnTo>
                      <a:pt x="54" y="66"/>
                    </a:lnTo>
                    <a:lnTo>
                      <a:pt x="44" y="66"/>
                    </a:lnTo>
                    <a:lnTo>
                      <a:pt x="39" y="66"/>
                    </a:lnTo>
                    <a:lnTo>
                      <a:pt x="32" y="66"/>
                    </a:lnTo>
                    <a:lnTo>
                      <a:pt x="29" y="66"/>
                    </a:lnTo>
                    <a:lnTo>
                      <a:pt x="24" y="69"/>
                    </a:lnTo>
                    <a:lnTo>
                      <a:pt x="22" y="71"/>
                    </a:lnTo>
                    <a:lnTo>
                      <a:pt x="22" y="76"/>
                    </a:lnTo>
                    <a:lnTo>
                      <a:pt x="22" y="79"/>
                    </a:lnTo>
                    <a:lnTo>
                      <a:pt x="24" y="81"/>
                    </a:lnTo>
                    <a:lnTo>
                      <a:pt x="29" y="83"/>
                    </a:lnTo>
                    <a:lnTo>
                      <a:pt x="34" y="83"/>
                    </a:lnTo>
                    <a:lnTo>
                      <a:pt x="51" y="83"/>
                    </a:lnTo>
                    <a:lnTo>
                      <a:pt x="63" y="83"/>
                    </a:lnTo>
                    <a:lnTo>
                      <a:pt x="73" y="86"/>
                    </a:lnTo>
                    <a:lnTo>
                      <a:pt x="81" y="88"/>
                    </a:lnTo>
                    <a:lnTo>
                      <a:pt x="86" y="93"/>
                    </a:lnTo>
                    <a:lnTo>
                      <a:pt x="90" y="101"/>
                    </a:lnTo>
                    <a:lnTo>
                      <a:pt x="90" y="108"/>
                    </a:lnTo>
                    <a:lnTo>
                      <a:pt x="90" y="118"/>
                    </a:lnTo>
                    <a:lnTo>
                      <a:pt x="86" y="125"/>
                    </a:lnTo>
                    <a:lnTo>
                      <a:pt x="81" y="130"/>
                    </a:lnTo>
                    <a:lnTo>
                      <a:pt x="73" y="135"/>
                    </a:lnTo>
                    <a:lnTo>
                      <a:pt x="59" y="137"/>
                    </a:lnTo>
                    <a:lnTo>
                      <a:pt x="44" y="140"/>
                    </a:lnTo>
                    <a:lnTo>
                      <a:pt x="32" y="140"/>
                    </a:lnTo>
                    <a:lnTo>
                      <a:pt x="19" y="137"/>
                    </a:lnTo>
                    <a:lnTo>
                      <a:pt x="12" y="135"/>
                    </a:lnTo>
                    <a:lnTo>
                      <a:pt x="5" y="130"/>
                    </a:lnTo>
                    <a:lnTo>
                      <a:pt x="2" y="125"/>
                    </a:lnTo>
                    <a:lnTo>
                      <a:pt x="0" y="120"/>
                    </a:lnTo>
                    <a:lnTo>
                      <a:pt x="2" y="115"/>
                    </a:lnTo>
                    <a:lnTo>
                      <a:pt x="5" y="110"/>
                    </a:lnTo>
                    <a:lnTo>
                      <a:pt x="10" y="108"/>
                    </a:lnTo>
                    <a:lnTo>
                      <a:pt x="17" y="105"/>
                    </a:lnTo>
                    <a:lnTo>
                      <a:pt x="10" y="101"/>
                    </a:lnTo>
                    <a:lnTo>
                      <a:pt x="5" y="96"/>
                    </a:lnTo>
                    <a:lnTo>
                      <a:pt x="2" y="88"/>
                    </a:lnTo>
                    <a:lnTo>
                      <a:pt x="5" y="81"/>
                    </a:lnTo>
                    <a:lnTo>
                      <a:pt x="10" y="74"/>
                    </a:lnTo>
                    <a:lnTo>
                      <a:pt x="14" y="69"/>
                    </a:lnTo>
                    <a:lnTo>
                      <a:pt x="27" y="64"/>
                    </a:lnTo>
                    <a:lnTo>
                      <a:pt x="17" y="61"/>
                    </a:lnTo>
                    <a:lnTo>
                      <a:pt x="12" y="56"/>
                    </a:lnTo>
                    <a:lnTo>
                      <a:pt x="7" y="52"/>
                    </a:lnTo>
                    <a:lnTo>
                      <a:pt x="2" y="42"/>
                    </a:lnTo>
                    <a:lnTo>
                      <a:pt x="0" y="32"/>
                    </a:lnTo>
                    <a:lnTo>
                      <a:pt x="2" y="25"/>
                    </a:lnTo>
                    <a:lnTo>
                      <a:pt x="5" y="17"/>
                    </a:lnTo>
                    <a:lnTo>
                      <a:pt x="12" y="10"/>
                    </a:lnTo>
                    <a:lnTo>
                      <a:pt x="19" y="5"/>
                    </a:lnTo>
                    <a:lnTo>
                      <a:pt x="29" y="0"/>
                    </a:lnTo>
                    <a:lnTo>
                      <a:pt x="39" y="0"/>
                    </a:lnTo>
                    <a:lnTo>
                      <a:pt x="49" y="0"/>
                    </a:lnTo>
                    <a:lnTo>
                      <a:pt x="59" y="3"/>
                    </a:lnTo>
                    <a:close/>
                    <a:moveTo>
                      <a:pt x="41" y="7"/>
                    </a:moveTo>
                    <a:lnTo>
                      <a:pt x="37" y="7"/>
                    </a:lnTo>
                    <a:lnTo>
                      <a:pt x="32" y="12"/>
                    </a:lnTo>
                    <a:lnTo>
                      <a:pt x="29" y="17"/>
                    </a:lnTo>
                    <a:lnTo>
                      <a:pt x="29" y="25"/>
                    </a:lnTo>
                    <a:lnTo>
                      <a:pt x="29" y="34"/>
                    </a:lnTo>
                    <a:lnTo>
                      <a:pt x="29" y="44"/>
                    </a:lnTo>
                    <a:lnTo>
                      <a:pt x="29" y="49"/>
                    </a:lnTo>
                    <a:lnTo>
                      <a:pt x="32" y="54"/>
                    </a:lnTo>
                    <a:lnTo>
                      <a:pt x="37" y="59"/>
                    </a:lnTo>
                    <a:lnTo>
                      <a:pt x="41" y="59"/>
                    </a:lnTo>
                    <a:lnTo>
                      <a:pt x="46" y="59"/>
                    </a:lnTo>
                    <a:lnTo>
                      <a:pt x="51" y="54"/>
                    </a:lnTo>
                    <a:lnTo>
                      <a:pt x="54" y="49"/>
                    </a:lnTo>
                    <a:lnTo>
                      <a:pt x="54" y="44"/>
                    </a:lnTo>
                    <a:lnTo>
                      <a:pt x="54" y="34"/>
                    </a:lnTo>
                    <a:lnTo>
                      <a:pt x="54" y="25"/>
                    </a:lnTo>
                    <a:lnTo>
                      <a:pt x="51" y="17"/>
                    </a:lnTo>
                    <a:lnTo>
                      <a:pt x="51" y="10"/>
                    </a:lnTo>
                    <a:lnTo>
                      <a:pt x="46" y="7"/>
                    </a:lnTo>
                    <a:lnTo>
                      <a:pt x="41" y="7"/>
                    </a:lnTo>
                    <a:close/>
                    <a:moveTo>
                      <a:pt x="37" y="108"/>
                    </a:moveTo>
                    <a:lnTo>
                      <a:pt x="29" y="108"/>
                    </a:lnTo>
                    <a:lnTo>
                      <a:pt x="24" y="108"/>
                    </a:lnTo>
                    <a:lnTo>
                      <a:pt x="19" y="113"/>
                    </a:lnTo>
                    <a:lnTo>
                      <a:pt x="17" y="118"/>
                    </a:lnTo>
                    <a:lnTo>
                      <a:pt x="19" y="123"/>
                    </a:lnTo>
                    <a:lnTo>
                      <a:pt x="24" y="128"/>
                    </a:lnTo>
                    <a:lnTo>
                      <a:pt x="29" y="130"/>
                    </a:lnTo>
                    <a:lnTo>
                      <a:pt x="37" y="132"/>
                    </a:lnTo>
                    <a:lnTo>
                      <a:pt x="44" y="132"/>
                    </a:lnTo>
                    <a:lnTo>
                      <a:pt x="56" y="132"/>
                    </a:lnTo>
                    <a:lnTo>
                      <a:pt x="66" y="130"/>
                    </a:lnTo>
                    <a:lnTo>
                      <a:pt x="71" y="125"/>
                    </a:lnTo>
                    <a:lnTo>
                      <a:pt x="73" y="123"/>
                    </a:lnTo>
                    <a:lnTo>
                      <a:pt x="73" y="118"/>
                    </a:lnTo>
                    <a:lnTo>
                      <a:pt x="73" y="115"/>
                    </a:lnTo>
                    <a:lnTo>
                      <a:pt x="73" y="113"/>
                    </a:lnTo>
                    <a:lnTo>
                      <a:pt x="68" y="110"/>
                    </a:lnTo>
                    <a:lnTo>
                      <a:pt x="63" y="108"/>
                    </a:lnTo>
                    <a:lnTo>
                      <a:pt x="59" y="108"/>
                    </a:lnTo>
                    <a:lnTo>
                      <a:pt x="49" y="108"/>
                    </a:lnTo>
                    <a:lnTo>
                      <a:pt x="37" y="108"/>
                    </a:lnTo>
                    <a:close/>
                  </a:path>
                </a:pathLst>
              </a:custGeom>
              <a:solidFill>
                <a:srgbClr val="000000"/>
              </a:solidFill>
              <a:ln w="0">
                <a:solidFill>
                  <a:srgbClr val="000000"/>
                </a:solidFill>
                <a:round/>
                <a:headEnd/>
                <a:tailEnd/>
              </a:ln>
            </p:spPr>
            <p:txBody>
              <a:bodyPr/>
              <a:lstStyle/>
              <a:p>
                <a:endParaRPr lang="en-CA"/>
              </a:p>
            </p:txBody>
          </p:sp>
          <p:sp>
            <p:nvSpPr>
              <p:cNvPr id="5257" name="Freeform 255"/>
              <p:cNvSpPr>
                <a:spLocks noEditPoints="1"/>
              </p:cNvSpPr>
              <p:nvPr/>
            </p:nvSpPr>
            <p:spPr bwMode="auto">
              <a:xfrm>
                <a:off x="5333" y="2374"/>
                <a:ext cx="47" cy="137"/>
              </a:xfrm>
              <a:custGeom>
                <a:avLst/>
                <a:gdLst>
                  <a:gd name="T0" fmla="*/ 22 w 47"/>
                  <a:gd name="T1" fmla="*/ 0 h 137"/>
                  <a:gd name="T2" fmla="*/ 30 w 47"/>
                  <a:gd name="T3" fmla="*/ 0 h 137"/>
                  <a:gd name="T4" fmla="*/ 32 w 47"/>
                  <a:gd name="T5" fmla="*/ 2 h 137"/>
                  <a:gd name="T6" fmla="*/ 37 w 47"/>
                  <a:gd name="T7" fmla="*/ 7 h 137"/>
                  <a:gd name="T8" fmla="*/ 37 w 47"/>
                  <a:gd name="T9" fmla="*/ 12 h 137"/>
                  <a:gd name="T10" fmla="*/ 37 w 47"/>
                  <a:gd name="T11" fmla="*/ 17 h 137"/>
                  <a:gd name="T12" fmla="*/ 32 w 47"/>
                  <a:gd name="T13" fmla="*/ 22 h 137"/>
                  <a:gd name="T14" fmla="*/ 30 w 47"/>
                  <a:gd name="T15" fmla="*/ 27 h 137"/>
                  <a:gd name="T16" fmla="*/ 22 w 47"/>
                  <a:gd name="T17" fmla="*/ 27 h 137"/>
                  <a:gd name="T18" fmla="*/ 17 w 47"/>
                  <a:gd name="T19" fmla="*/ 27 h 137"/>
                  <a:gd name="T20" fmla="*/ 12 w 47"/>
                  <a:gd name="T21" fmla="*/ 22 h 137"/>
                  <a:gd name="T22" fmla="*/ 10 w 47"/>
                  <a:gd name="T23" fmla="*/ 17 h 137"/>
                  <a:gd name="T24" fmla="*/ 10 w 47"/>
                  <a:gd name="T25" fmla="*/ 12 h 137"/>
                  <a:gd name="T26" fmla="*/ 10 w 47"/>
                  <a:gd name="T27" fmla="*/ 7 h 137"/>
                  <a:gd name="T28" fmla="*/ 12 w 47"/>
                  <a:gd name="T29" fmla="*/ 2 h 137"/>
                  <a:gd name="T30" fmla="*/ 17 w 47"/>
                  <a:gd name="T31" fmla="*/ 0 h 137"/>
                  <a:gd name="T32" fmla="*/ 22 w 47"/>
                  <a:gd name="T33" fmla="*/ 0 h 137"/>
                  <a:gd name="T34" fmla="*/ 37 w 47"/>
                  <a:gd name="T35" fmla="*/ 47 h 137"/>
                  <a:gd name="T36" fmla="*/ 37 w 47"/>
                  <a:gd name="T37" fmla="*/ 118 h 137"/>
                  <a:gd name="T38" fmla="*/ 37 w 47"/>
                  <a:gd name="T39" fmla="*/ 125 h 137"/>
                  <a:gd name="T40" fmla="*/ 39 w 47"/>
                  <a:gd name="T41" fmla="*/ 130 h 137"/>
                  <a:gd name="T42" fmla="*/ 42 w 47"/>
                  <a:gd name="T43" fmla="*/ 132 h 137"/>
                  <a:gd name="T44" fmla="*/ 47 w 47"/>
                  <a:gd name="T45" fmla="*/ 135 h 137"/>
                  <a:gd name="T46" fmla="*/ 47 w 47"/>
                  <a:gd name="T47" fmla="*/ 137 h 137"/>
                  <a:gd name="T48" fmla="*/ 0 w 47"/>
                  <a:gd name="T49" fmla="*/ 137 h 137"/>
                  <a:gd name="T50" fmla="*/ 0 w 47"/>
                  <a:gd name="T51" fmla="*/ 135 h 137"/>
                  <a:gd name="T52" fmla="*/ 5 w 47"/>
                  <a:gd name="T53" fmla="*/ 132 h 137"/>
                  <a:gd name="T54" fmla="*/ 8 w 47"/>
                  <a:gd name="T55" fmla="*/ 130 h 137"/>
                  <a:gd name="T56" fmla="*/ 8 w 47"/>
                  <a:gd name="T57" fmla="*/ 127 h 137"/>
                  <a:gd name="T58" fmla="*/ 10 w 47"/>
                  <a:gd name="T59" fmla="*/ 123 h 137"/>
                  <a:gd name="T60" fmla="*/ 10 w 47"/>
                  <a:gd name="T61" fmla="*/ 118 h 137"/>
                  <a:gd name="T62" fmla="*/ 10 w 47"/>
                  <a:gd name="T63" fmla="*/ 69 h 137"/>
                  <a:gd name="T64" fmla="*/ 10 w 47"/>
                  <a:gd name="T65" fmla="*/ 59 h 137"/>
                  <a:gd name="T66" fmla="*/ 8 w 47"/>
                  <a:gd name="T67" fmla="*/ 54 h 137"/>
                  <a:gd name="T68" fmla="*/ 5 w 47"/>
                  <a:gd name="T69" fmla="*/ 51 h 137"/>
                  <a:gd name="T70" fmla="*/ 0 w 47"/>
                  <a:gd name="T71" fmla="*/ 51 h 137"/>
                  <a:gd name="T72" fmla="*/ 0 w 47"/>
                  <a:gd name="T73" fmla="*/ 47 h 137"/>
                  <a:gd name="T74" fmla="*/ 37 w 47"/>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
                  <a:gd name="T115" fmla="*/ 0 h 137"/>
                  <a:gd name="T116" fmla="*/ 47 w 47"/>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 h="137">
                    <a:moveTo>
                      <a:pt x="22" y="0"/>
                    </a:moveTo>
                    <a:lnTo>
                      <a:pt x="30" y="0"/>
                    </a:lnTo>
                    <a:lnTo>
                      <a:pt x="32" y="2"/>
                    </a:lnTo>
                    <a:lnTo>
                      <a:pt x="37" y="7"/>
                    </a:lnTo>
                    <a:lnTo>
                      <a:pt x="37" y="12"/>
                    </a:lnTo>
                    <a:lnTo>
                      <a:pt x="37" y="17"/>
                    </a:lnTo>
                    <a:lnTo>
                      <a:pt x="32" y="22"/>
                    </a:lnTo>
                    <a:lnTo>
                      <a:pt x="30" y="27"/>
                    </a:lnTo>
                    <a:lnTo>
                      <a:pt x="22" y="27"/>
                    </a:lnTo>
                    <a:lnTo>
                      <a:pt x="17" y="27"/>
                    </a:lnTo>
                    <a:lnTo>
                      <a:pt x="12" y="22"/>
                    </a:lnTo>
                    <a:lnTo>
                      <a:pt x="10" y="17"/>
                    </a:lnTo>
                    <a:lnTo>
                      <a:pt x="10" y="12"/>
                    </a:lnTo>
                    <a:lnTo>
                      <a:pt x="10" y="7"/>
                    </a:lnTo>
                    <a:lnTo>
                      <a:pt x="12" y="2"/>
                    </a:lnTo>
                    <a:lnTo>
                      <a:pt x="17" y="0"/>
                    </a:lnTo>
                    <a:lnTo>
                      <a:pt x="22" y="0"/>
                    </a:lnTo>
                    <a:close/>
                    <a:moveTo>
                      <a:pt x="37" y="47"/>
                    </a:moveTo>
                    <a:lnTo>
                      <a:pt x="37" y="118"/>
                    </a:lnTo>
                    <a:lnTo>
                      <a:pt x="37" y="125"/>
                    </a:lnTo>
                    <a:lnTo>
                      <a:pt x="39" y="130"/>
                    </a:lnTo>
                    <a:lnTo>
                      <a:pt x="42" y="132"/>
                    </a:lnTo>
                    <a:lnTo>
                      <a:pt x="47" y="135"/>
                    </a:lnTo>
                    <a:lnTo>
                      <a:pt x="47" y="137"/>
                    </a:lnTo>
                    <a:lnTo>
                      <a:pt x="0" y="137"/>
                    </a:lnTo>
                    <a:lnTo>
                      <a:pt x="0" y="135"/>
                    </a:lnTo>
                    <a:lnTo>
                      <a:pt x="5" y="132"/>
                    </a:lnTo>
                    <a:lnTo>
                      <a:pt x="8" y="130"/>
                    </a:lnTo>
                    <a:lnTo>
                      <a:pt x="8" y="127"/>
                    </a:lnTo>
                    <a:lnTo>
                      <a:pt x="10" y="123"/>
                    </a:lnTo>
                    <a:lnTo>
                      <a:pt x="10" y="118"/>
                    </a:lnTo>
                    <a:lnTo>
                      <a:pt x="10" y="69"/>
                    </a:lnTo>
                    <a:lnTo>
                      <a:pt x="10" y="59"/>
                    </a:lnTo>
                    <a:lnTo>
                      <a:pt x="8" y="54"/>
                    </a:lnTo>
                    <a:lnTo>
                      <a:pt x="5" y="51"/>
                    </a:lnTo>
                    <a:lnTo>
                      <a:pt x="0" y="51"/>
                    </a:lnTo>
                    <a:lnTo>
                      <a:pt x="0" y="47"/>
                    </a:lnTo>
                    <a:lnTo>
                      <a:pt x="37" y="47"/>
                    </a:lnTo>
                    <a:close/>
                  </a:path>
                </a:pathLst>
              </a:custGeom>
              <a:solidFill>
                <a:srgbClr val="000000"/>
              </a:solidFill>
              <a:ln w="0">
                <a:solidFill>
                  <a:srgbClr val="000000"/>
                </a:solidFill>
                <a:round/>
                <a:headEnd/>
                <a:tailEnd/>
              </a:ln>
            </p:spPr>
            <p:txBody>
              <a:bodyPr/>
              <a:lstStyle/>
              <a:p>
                <a:endParaRPr lang="en-CA"/>
              </a:p>
            </p:txBody>
          </p:sp>
          <p:sp>
            <p:nvSpPr>
              <p:cNvPr id="5258" name="Freeform 256"/>
              <p:cNvSpPr>
                <a:spLocks/>
              </p:cNvSpPr>
              <p:nvPr/>
            </p:nvSpPr>
            <p:spPr bwMode="auto">
              <a:xfrm>
                <a:off x="5392" y="2418"/>
                <a:ext cx="96" cy="93"/>
              </a:xfrm>
              <a:custGeom>
                <a:avLst/>
                <a:gdLst>
                  <a:gd name="T0" fmla="*/ 37 w 96"/>
                  <a:gd name="T1" fmla="*/ 3 h 93"/>
                  <a:gd name="T2" fmla="*/ 37 w 96"/>
                  <a:gd name="T3" fmla="*/ 15 h 93"/>
                  <a:gd name="T4" fmla="*/ 44 w 96"/>
                  <a:gd name="T5" fmla="*/ 7 h 93"/>
                  <a:gd name="T6" fmla="*/ 49 w 96"/>
                  <a:gd name="T7" fmla="*/ 3 h 93"/>
                  <a:gd name="T8" fmla="*/ 56 w 96"/>
                  <a:gd name="T9" fmla="*/ 0 h 93"/>
                  <a:gd name="T10" fmla="*/ 64 w 96"/>
                  <a:gd name="T11" fmla="*/ 0 h 93"/>
                  <a:gd name="T12" fmla="*/ 71 w 96"/>
                  <a:gd name="T13" fmla="*/ 0 h 93"/>
                  <a:gd name="T14" fmla="*/ 78 w 96"/>
                  <a:gd name="T15" fmla="*/ 5 h 93"/>
                  <a:gd name="T16" fmla="*/ 83 w 96"/>
                  <a:gd name="T17" fmla="*/ 10 h 93"/>
                  <a:gd name="T18" fmla="*/ 86 w 96"/>
                  <a:gd name="T19" fmla="*/ 17 h 93"/>
                  <a:gd name="T20" fmla="*/ 86 w 96"/>
                  <a:gd name="T21" fmla="*/ 22 h 93"/>
                  <a:gd name="T22" fmla="*/ 88 w 96"/>
                  <a:gd name="T23" fmla="*/ 29 h 93"/>
                  <a:gd name="T24" fmla="*/ 88 w 96"/>
                  <a:gd name="T25" fmla="*/ 37 h 93"/>
                  <a:gd name="T26" fmla="*/ 88 w 96"/>
                  <a:gd name="T27" fmla="*/ 74 h 93"/>
                  <a:gd name="T28" fmla="*/ 88 w 96"/>
                  <a:gd name="T29" fmla="*/ 79 h 93"/>
                  <a:gd name="T30" fmla="*/ 88 w 96"/>
                  <a:gd name="T31" fmla="*/ 83 h 93"/>
                  <a:gd name="T32" fmla="*/ 88 w 96"/>
                  <a:gd name="T33" fmla="*/ 86 h 93"/>
                  <a:gd name="T34" fmla="*/ 91 w 96"/>
                  <a:gd name="T35" fmla="*/ 88 h 93"/>
                  <a:gd name="T36" fmla="*/ 96 w 96"/>
                  <a:gd name="T37" fmla="*/ 91 h 93"/>
                  <a:gd name="T38" fmla="*/ 96 w 96"/>
                  <a:gd name="T39" fmla="*/ 93 h 93"/>
                  <a:gd name="T40" fmla="*/ 51 w 96"/>
                  <a:gd name="T41" fmla="*/ 93 h 93"/>
                  <a:gd name="T42" fmla="*/ 51 w 96"/>
                  <a:gd name="T43" fmla="*/ 91 h 93"/>
                  <a:gd name="T44" fmla="*/ 56 w 96"/>
                  <a:gd name="T45" fmla="*/ 88 h 93"/>
                  <a:gd name="T46" fmla="*/ 59 w 96"/>
                  <a:gd name="T47" fmla="*/ 86 h 93"/>
                  <a:gd name="T48" fmla="*/ 59 w 96"/>
                  <a:gd name="T49" fmla="*/ 81 h 93"/>
                  <a:gd name="T50" fmla="*/ 59 w 96"/>
                  <a:gd name="T51" fmla="*/ 74 h 93"/>
                  <a:gd name="T52" fmla="*/ 59 w 96"/>
                  <a:gd name="T53" fmla="*/ 32 h 93"/>
                  <a:gd name="T54" fmla="*/ 59 w 96"/>
                  <a:gd name="T55" fmla="*/ 25 h 93"/>
                  <a:gd name="T56" fmla="*/ 59 w 96"/>
                  <a:gd name="T57" fmla="*/ 20 h 93"/>
                  <a:gd name="T58" fmla="*/ 59 w 96"/>
                  <a:gd name="T59" fmla="*/ 17 h 93"/>
                  <a:gd name="T60" fmla="*/ 56 w 96"/>
                  <a:gd name="T61" fmla="*/ 15 h 93"/>
                  <a:gd name="T62" fmla="*/ 54 w 96"/>
                  <a:gd name="T63" fmla="*/ 12 h 93"/>
                  <a:gd name="T64" fmla="*/ 51 w 96"/>
                  <a:gd name="T65" fmla="*/ 12 h 93"/>
                  <a:gd name="T66" fmla="*/ 47 w 96"/>
                  <a:gd name="T67" fmla="*/ 15 h 93"/>
                  <a:gd name="T68" fmla="*/ 42 w 96"/>
                  <a:gd name="T69" fmla="*/ 20 h 93"/>
                  <a:gd name="T70" fmla="*/ 37 w 96"/>
                  <a:gd name="T71" fmla="*/ 27 h 93"/>
                  <a:gd name="T72" fmla="*/ 37 w 96"/>
                  <a:gd name="T73" fmla="*/ 74 h 93"/>
                  <a:gd name="T74" fmla="*/ 37 w 96"/>
                  <a:gd name="T75" fmla="*/ 81 h 93"/>
                  <a:gd name="T76" fmla="*/ 37 w 96"/>
                  <a:gd name="T77" fmla="*/ 86 h 93"/>
                  <a:gd name="T78" fmla="*/ 42 w 96"/>
                  <a:gd name="T79" fmla="*/ 88 h 93"/>
                  <a:gd name="T80" fmla="*/ 44 w 96"/>
                  <a:gd name="T81" fmla="*/ 91 h 93"/>
                  <a:gd name="T82" fmla="*/ 44 w 96"/>
                  <a:gd name="T83" fmla="*/ 93 h 93"/>
                  <a:gd name="T84" fmla="*/ 0 w 96"/>
                  <a:gd name="T85" fmla="*/ 93 h 93"/>
                  <a:gd name="T86" fmla="*/ 0 w 96"/>
                  <a:gd name="T87" fmla="*/ 91 h 93"/>
                  <a:gd name="T88" fmla="*/ 5 w 96"/>
                  <a:gd name="T89" fmla="*/ 88 h 93"/>
                  <a:gd name="T90" fmla="*/ 7 w 96"/>
                  <a:gd name="T91" fmla="*/ 86 h 93"/>
                  <a:gd name="T92" fmla="*/ 7 w 96"/>
                  <a:gd name="T93" fmla="*/ 83 h 93"/>
                  <a:gd name="T94" fmla="*/ 7 w 96"/>
                  <a:gd name="T95" fmla="*/ 79 h 93"/>
                  <a:gd name="T96" fmla="*/ 7 w 96"/>
                  <a:gd name="T97" fmla="*/ 74 h 93"/>
                  <a:gd name="T98" fmla="*/ 7 w 96"/>
                  <a:gd name="T99" fmla="*/ 25 h 93"/>
                  <a:gd name="T100" fmla="*/ 7 w 96"/>
                  <a:gd name="T101" fmla="*/ 17 h 93"/>
                  <a:gd name="T102" fmla="*/ 7 w 96"/>
                  <a:gd name="T103" fmla="*/ 12 h 93"/>
                  <a:gd name="T104" fmla="*/ 7 w 96"/>
                  <a:gd name="T105" fmla="*/ 10 h 93"/>
                  <a:gd name="T106" fmla="*/ 5 w 96"/>
                  <a:gd name="T107" fmla="*/ 7 h 93"/>
                  <a:gd name="T108" fmla="*/ 0 w 96"/>
                  <a:gd name="T109" fmla="*/ 7 h 93"/>
                  <a:gd name="T110" fmla="*/ 0 w 96"/>
                  <a:gd name="T111" fmla="*/ 3 h 93"/>
                  <a:gd name="T112" fmla="*/ 37 w 96"/>
                  <a:gd name="T113" fmla="*/ 3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93"/>
                  <a:gd name="T173" fmla="*/ 96 w 96"/>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93">
                    <a:moveTo>
                      <a:pt x="37" y="3"/>
                    </a:moveTo>
                    <a:lnTo>
                      <a:pt x="37" y="15"/>
                    </a:lnTo>
                    <a:lnTo>
                      <a:pt x="44" y="7"/>
                    </a:lnTo>
                    <a:lnTo>
                      <a:pt x="49" y="3"/>
                    </a:lnTo>
                    <a:lnTo>
                      <a:pt x="56" y="0"/>
                    </a:lnTo>
                    <a:lnTo>
                      <a:pt x="64" y="0"/>
                    </a:lnTo>
                    <a:lnTo>
                      <a:pt x="71" y="0"/>
                    </a:lnTo>
                    <a:lnTo>
                      <a:pt x="78" y="5"/>
                    </a:lnTo>
                    <a:lnTo>
                      <a:pt x="83" y="10"/>
                    </a:lnTo>
                    <a:lnTo>
                      <a:pt x="86" y="17"/>
                    </a:lnTo>
                    <a:lnTo>
                      <a:pt x="86" y="22"/>
                    </a:lnTo>
                    <a:lnTo>
                      <a:pt x="88" y="29"/>
                    </a:lnTo>
                    <a:lnTo>
                      <a:pt x="88" y="37"/>
                    </a:lnTo>
                    <a:lnTo>
                      <a:pt x="88" y="74"/>
                    </a:lnTo>
                    <a:lnTo>
                      <a:pt x="88" y="79"/>
                    </a:lnTo>
                    <a:lnTo>
                      <a:pt x="88" y="83"/>
                    </a:lnTo>
                    <a:lnTo>
                      <a:pt x="88" y="86"/>
                    </a:lnTo>
                    <a:lnTo>
                      <a:pt x="91" y="88"/>
                    </a:lnTo>
                    <a:lnTo>
                      <a:pt x="96" y="91"/>
                    </a:lnTo>
                    <a:lnTo>
                      <a:pt x="96" y="93"/>
                    </a:lnTo>
                    <a:lnTo>
                      <a:pt x="51" y="93"/>
                    </a:lnTo>
                    <a:lnTo>
                      <a:pt x="51" y="91"/>
                    </a:lnTo>
                    <a:lnTo>
                      <a:pt x="56" y="88"/>
                    </a:lnTo>
                    <a:lnTo>
                      <a:pt x="59" y="86"/>
                    </a:lnTo>
                    <a:lnTo>
                      <a:pt x="59" y="81"/>
                    </a:lnTo>
                    <a:lnTo>
                      <a:pt x="59" y="74"/>
                    </a:lnTo>
                    <a:lnTo>
                      <a:pt x="59" y="32"/>
                    </a:lnTo>
                    <a:lnTo>
                      <a:pt x="59" y="25"/>
                    </a:lnTo>
                    <a:lnTo>
                      <a:pt x="59" y="20"/>
                    </a:lnTo>
                    <a:lnTo>
                      <a:pt x="59" y="17"/>
                    </a:lnTo>
                    <a:lnTo>
                      <a:pt x="56" y="15"/>
                    </a:lnTo>
                    <a:lnTo>
                      <a:pt x="54" y="12"/>
                    </a:lnTo>
                    <a:lnTo>
                      <a:pt x="51" y="12"/>
                    </a:lnTo>
                    <a:lnTo>
                      <a:pt x="47" y="15"/>
                    </a:lnTo>
                    <a:lnTo>
                      <a:pt x="42" y="20"/>
                    </a:lnTo>
                    <a:lnTo>
                      <a:pt x="37" y="27"/>
                    </a:lnTo>
                    <a:lnTo>
                      <a:pt x="37" y="74"/>
                    </a:lnTo>
                    <a:lnTo>
                      <a:pt x="37" y="81"/>
                    </a:lnTo>
                    <a:lnTo>
                      <a:pt x="37" y="86"/>
                    </a:lnTo>
                    <a:lnTo>
                      <a:pt x="42" y="88"/>
                    </a:lnTo>
                    <a:lnTo>
                      <a:pt x="44" y="91"/>
                    </a:lnTo>
                    <a:lnTo>
                      <a:pt x="44" y="93"/>
                    </a:lnTo>
                    <a:lnTo>
                      <a:pt x="0" y="93"/>
                    </a:lnTo>
                    <a:lnTo>
                      <a:pt x="0" y="91"/>
                    </a:lnTo>
                    <a:lnTo>
                      <a:pt x="5" y="88"/>
                    </a:lnTo>
                    <a:lnTo>
                      <a:pt x="7" y="86"/>
                    </a:lnTo>
                    <a:lnTo>
                      <a:pt x="7" y="83"/>
                    </a:lnTo>
                    <a:lnTo>
                      <a:pt x="7" y="79"/>
                    </a:lnTo>
                    <a:lnTo>
                      <a:pt x="7" y="74"/>
                    </a:lnTo>
                    <a:lnTo>
                      <a:pt x="7" y="25"/>
                    </a:lnTo>
                    <a:lnTo>
                      <a:pt x="7" y="17"/>
                    </a:lnTo>
                    <a:lnTo>
                      <a:pt x="7" y="12"/>
                    </a:lnTo>
                    <a:lnTo>
                      <a:pt x="7" y="10"/>
                    </a:lnTo>
                    <a:lnTo>
                      <a:pt x="5" y="7"/>
                    </a:lnTo>
                    <a:lnTo>
                      <a:pt x="0" y="7"/>
                    </a:lnTo>
                    <a:lnTo>
                      <a:pt x="0" y="3"/>
                    </a:lnTo>
                    <a:lnTo>
                      <a:pt x="37" y="3"/>
                    </a:lnTo>
                    <a:close/>
                  </a:path>
                </a:pathLst>
              </a:custGeom>
              <a:solidFill>
                <a:srgbClr val="000000"/>
              </a:solidFill>
              <a:ln w="0">
                <a:solidFill>
                  <a:srgbClr val="000000"/>
                </a:solidFill>
                <a:round/>
                <a:headEnd/>
                <a:tailEnd/>
              </a:ln>
            </p:spPr>
            <p:txBody>
              <a:bodyPr/>
              <a:lstStyle/>
              <a:p>
                <a:endParaRPr lang="en-CA"/>
              </a:p>
            </p:txBody>
          </p:sp>
          <p:sp>
            <p:nvSpPr>
              <p:cNvPr id="5259" name="Freeform 257"/>
              <p:cNvSpPr>
                <a:spLocks noEditPoints="1"/>
              </p:cNvSpPr>
              <p:nvPr/>
            </p:nvSpPr>
            <p:spPr bwMode="auto">
              <a:xfrm>
                <a:off x="5502" y="2418"/>
                <a:ext cx="93" cy="96"/>
              </a:xfrm>
              <a:custGeom>
                <a:avLst/>
                <a:gdLst>
                  <a:gd name="T0" fmla="*/ 42 w 93"/>
                  <a:gd name="T1" fmla="*/ 91 h 96"/>
                  <a:gd name="T2" fmla="*/ 20 w 93"/>
                  <a:gd name="T3" fmla="*/ 96 h 96"/>
                  <a:gd name="T4" fmla="*/ 8 w 93"/>
                  <a:gd name="T5" fmla="*/ 91 h 96"/>
                  <a:gd name="T6" fmla="*/ 0 w 93"/>
                  <a:gd name="T7" fmla="*/ 79 h 96"/>
                  <a:gd name="T8" fmla="*/ 5 w 93"/>
                  <a:gd name="T9" fmla="*/ 64 h 96"/>
                  <a:gd name="T10" fmla="*/ 27 w 93"/>
                  <a:gd name="T11" fmla="*/ 49 h 96"/>
                  <a:gd name="T12" fmla="*/ 52 w 93"/>
                  <a:gd name="T13" fmla="*/ 27 h 96"/>
                  <a:gd name="T14" fmla="*/ 52 w 93"/>
                  <a:gd name="T15" fmla="*/ 12 h 96"/>
                  <a:gd name="T16" fmla="*/ 47 w 93"/>
                  <a:gd name="T17" fmla="*/ 7 h 96"/>
                  <a:gd name="T18" fmla="*/ 39 w 93"/>
                  <a:gd name="T19" fmla="*/ 7 h 96"/>
                  <a:gd name="T20" fmla="*/ 27 w 93"/>
                  <a:gd name="T21" fmla="*/ 10 h 96"/>
                  <a:gd name="T22" fmla="*/ 25 w 93"/>
                  <a:gd name="T23" fmla="*/ 12 h 96"/>
                  <a:gd name="T24" fmla="*/ 27 w 93"/>
                  <a:gd name="T25" fmla="*/ 20 h 96"/>
                  <a:gd name="T26" fmla="*/ 32 w 93"/>
                  <a:gd name="T27" fmla="*/ 27 h 96"/>
                  <a:gd name="T28" fmla="*/ 27 w 93"/>
                  <a:gd name="T29" fmla="*/ 34 h 96"/>
                  <a:gd name="T30" fmla="*/ 17 w 93"/>
                  <a:gd name="T31" fmla="*/ 39 h 96"/>
                  <a:gd name="T32" fmla="*/ 8 w 93"/>
                  <a:gd name="T33" fmla="*/ 34 h 96"/>
                  <a:gd name="T34" fmla="*/ 3 w 93"/>
                  <a:gd name="T35" fmla="*/ 27 h 96"/>
                  <a:gd name="T36" fmla="*/ 10 w 93"/>
                  <a:gd name="T37" fmla="*/ 12 h 96"/>
                  <a:gd name="T38" fmla="*/ 25 w 93"/>
                  <a:gd name="T39" fmla="*/ 3 h 96"/>
                  <a:gd name="T40" fmla="*/ 47 w 93"/>
                  <a:gd name="T41" fmla="*/ 0 h 96"/>
                  <a:gd name="T42" fmla="*/ 64 w 93"/>
                  <a:gd name="T43" fmla="*/ 3 h 96"/>
                  <a:gd name="T44" fmla="*/ 76 w 93"/>
                  <a:gd name="T45" fmla="*/ 12 h 96"/>
                  <a:gd name="T46" fmla="*/ 79 w 93"/>
                  <a:gd name="T47" fmla="*/ 22 h 96"/>
                  <a:gd name="T48" fmla="*/ 81 w 93"/>
                  <a:gd name="T49" fmla="*/ 37 h 96"/>
                  <a:gd name="T50" fmla="*/ 81 w 93"/>
                  <a:gd name="T51" fmla="*/ 79 h 96"/>
                  <a:gd name="T52" fmla="*/ 81 w 93"/>
                  <a:gd name="T53" fmla="*/ 81 h 96"/>
                  <a:gd name="T54" fmla="*/ 84 w 93"/>
                  <a:gd name="T55" fmla="*/ 83 h 96"/>
                  <a:gd name="T56" fmla="*/ 88 w 93"/>
                  <a:gd name="T57" fmla="*/ 83 h 96"/>
                  <a:gd name="T58" fmla="*/ 93 w 93"/>
                  <a:gd name="T59" fmla="*/ 83 h 96"/>
                  <a:gd name="T60" fmla="*/ 84 w 93"/>
                  <a:gd name="T61" fmla="*/ 93 h 96"/>
                  <a:gd name="T62" fmla="*/ 71 w 93"/>
                  <a:gd name="T63" fmla="*/ 96 h 96"/>
                  <a:gd name="T64" fmla="*/ 59 w 93"/>
                  <a:gd name="T65" fmla="*/ 93 h 96"/>
                  <a:gd name="T66" fmla="*/ 52 w 93"/>
                  <a:gd name="T67" fmla="*/ 81 h 96"/>
                  <a:gd name="T68" fmla="*/ 52 w 93"/>
                  <a:gd name="T69" fmla="*/ 42 h 96"/>
                  <a:gd name="T70" fmla="*/ 32 w 93"/>
                  <a:gd name="T71" fmla="*/ 59 h 96"/>
                  <a:gd name="T72" fmla="*/ 30 w 93"/>
                  <a:gd name="T73" fmla="*/ 69 h 96"/>
                  <a:gd name="T74" fmla="*/ 32 w 93"/>
                  <a:gd name="T75" fmla="*/ 76 h 96"/>
                  <a:gd name="T76" fmla="*/ 39 w 93"/>
                  <a:gd name="T77" fmla="*/ 79 h 96"/>
                  <a:gd name="T78" fmla="*/ 52 w 93"/>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
                  <a:gd name="T121" fmla="*/ 0 h 96"/>
                  <a:gd name="T122" fmla="*/ 93 w 93"/>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 h="96">
                    <a:moveTo>
                      <a:pt x="52" y="81"/>
                    </a:moveTo>
                    <a:lnTo>
                      <a:pt x="42" y="91"/>
                    </a:lnTo>
                    <a:lnTo>
                      <a:pt x="30" y="96"/>
                    </a:lnTo>
                    <a:lnTo>
                      <a:pt x="20" y="96"/>
                    </a:lnTo>
                    <a:lnTo>
                      <a:pt x="13" y="96"/>
                    </a:lnTo>
                    <a:lnTo>
                      <a:pt x="8" y="91"/>
                    </a:lnTo>
                    <a:lnTo>
                      <a:pt x="3" y="86"/>
                    </a:lnTo>
                    <a:lnTo>
                      <a:pt x="0" y="79"/>
                    </a:lnTo>
                    <a:lnTo>
                      <a:pt x="3" y="71"/>
                    </a:lnTo>
                    <a:lnTo>
                      <a:pt x="5" y="64"/>
                    </a:lnTo>
                    <a:lnTo>
                      <a:pt x="10" y="59"/>
                    </a:lnTo>
                    <a:lnTo>
                      <a:pt x="27" y="49"/>
                    </a:lnTo>
                    <a:lnTo>
                      <a:pt x="52" y="37"/>
                    </a:lnTo>
                    <a:lnTo>
                      <a:pt x="52" y="27"/>
                    </a:lnTo>
                    <a:lnTo>
                      <a:pt x="52" y="17"/>
                    </a:lnTo>
                    <a:lnTo>
                      <a:pt x="52" y="12"/>
                    </a:lnTo>
                    <a:lnTo>
                      <a:pt x="49" y="10"/>
                    </a:lnTo>
                    <a:lnTo>
                      <a:pt x="47" y="7"/>
                    </a:lnTo>
                    <a:lnTo>
                      <a:pt x="42" y="7"/>
                    </a:lnTo>
                    <a:lnTo>
                      <a:pt x="39" y="7"/>
                    </a:lnTo>
                    <a:lnTo>
                      <a:pt x="32" y="7"/>
                    </a:lnTo>
                    <a:lnTo>
                      <a:pt x="27" y="10"/>
                    </a:lnTo>
                    <a:lnTo>
                      <a:pt x="25" y="12"/>
                    </a:lnTo>
                    <a:lnTo>
                      <a:pt x="25" y="15"/>
                    </a:lnTo>
                    <a:lnTo>
                      <a:pt x="27" y="20"/>
                    </a:lnTo>
                    <a:lnTo>
                      <a:pt x="30" y="22"/>
                    </a:lnTo>
                    <a:lnTo>
                      <a:pt x="32" y="27"/>
                    </a:lnTo>
                    <a:lnTo>
                      <a:pt x="30" y="32"/>
                    </a:lnTo>
                    <a:lnTo>
                      <a:pt x="27" y="34"/>
                    </a:lnTo>
                    <a:lnTo>
                      <a:pt x="25" y="37"/>
                    </a:lnTo>
                    <a:lnTo>
                      <a:pt x="17" y="39"/>
                    </a:lnTo>
                    <a:lnTo>
                      <a:pt x="13" y="37"/>
                    </a:lnTo>
                    <a:lnTo>
                      <a:pt x="8" y="34"/>
                    </a:lnTo>
                    <a:lnTo>
                      <a:pt x="5" y="32"/>
                    </a:lnTo>
                    <a:lnTo>
                      <a:pt x="3" y="27"/>
                    </a:lnTo>
                    <a:lnTo>
                      <a:pt x="5" y="20"/>
                    </a:lnTo>
                    <a:lnTo>
                      <a:pt x="10" y="12"/>
                    </a:lnTo>
                    <a:lnTo>
                      <a:pt x="15" y="7"/>
                    </a:lnTo>
                    <a:lnTo>
                      <a:pt x="25" y="3"/>
                    </a:lnTo>
                    <a:lnTo>
                      <a:pt x="37" y="0"/>
                    </a:lnTo>
                    <a:lnTo>
                      <a:pt x="47" y="0"/>
                    </a:lnTo>
                    <a:lnTo>
                      <a:pt x="57" y="0"/>
                    </a:lnTo>
                    <a:lnTo>
                      <a:pt x="64" y="3"/>
                    </a:lnTo>
                    <a:lnTo>
                      <a:pt x="69" y="5"/>
                    </a:lnTo>
                    <a:lnTo>
                      <a:pt x="76" y="12"/>
                    </a:lnTo>
                    <a:lnTo>
                      <a:pt x="79" y="17"/>
                    </a:lnTo>
                    <a:lnTo>
                      <a:pt x="79" y="22"/>
                    </a:lnTo>
                    <a:lnTo>
                      <a:pt x="81" y="27"/>
                    </a:lnTo>
                    <a:lnTo>
                      <a:pt x="81" y="37"/>
                    </a:lnTo>
                    <a:lnTo>
                      <a:pt x="81" y="74"/>
                    </a:lnTo>
                    <a:lnTo>
                      <a:pt x="81" y="79"/>
                    </a:lnTo>
                    <a:lnTo>
                      <a:pt x="81" y="81"/>
                    </a:lnTo>
                    <a:lnTo>
                      <a:pt x="84" y="83"/>
                    </a:lnTo>
                    <a:lnTo>
                      <a:pt x="88" y="83"/>
                    </a:lnTo>
                    <a:lnTo>
                      <a:pt x="91" y="79"/>
                    </a:lnTo>
                    <a:lnTo>
                      <a:pt x="93" y="83"/>
                    </a:lnTo>
                    <a:lnTo>
                      <a:pt x="88" y="88"/>
                    </a:lnTo>
                    <a:lnTo>
                      <a:pt x="84" y="93"/>
                    </a:lnTo>
                    <a:lnTo>
                      <a:pt x="76" y="96"/>
                    </a:lnTo>
                    <a:lnTo>
                      <a:pt x="71" y="96"/>
                    </a:lnTo>
                    <a:lnTo>
                      <a:pt x="64" y="96"/>
                    </a:lnTo>
                    <a:lnTo>
                      <a:pt x="59" y="93"/>
                    </a:lnTo>
                    <a:lnTo>
                      <a:pt x="54" y="88"/>
                    </a:lnTo>
                    <a:lnTo>
                      <a:pt x="52" y="81"/>
                    </a:lnTo>
                    <a:close/>
                    <a:moveTo>
                      <a:pt x="52" y="76"/>
                    </a:moveTo>
                    <a:lnTo>
                      <a:pt x="52" y="42"/>
                    </a:lnTo>
                    <a:lnTo>
                      <a:pt x="42" y="49"/>
                    </a:lnTo>
                    <a:lnTo>
                      <a:pt x="32" y="59"/>
                    </a:lnTo>
                    <a:lnTo>
                      <a:pt x="30" y="64"/>
                    </a:lnTo>
                    <a:lnTo>
                      <a:pt x="30" y="69"/>
                    </a:lnTo>
                    <a:lnTo>
                      <a:pt x="30" y="74"/>
                    </a:lnTo>
                    <a:lnTo>
                      <a:pt x="32" y="76"/>
                    </a:lnTo>
                    <a:lnTo>
                      <a:pt x="37" y="79"/>
                    </a:lnTo>
                    <a:lnTo>
                      <a:pt x="39" y="79"/>
                    </a:lnTo>
                    <a:lnTo>
                      <a:pt x="47" y="79"/>
                    </a:lnTo>
                    <a:lnTo>
                      <a:pt x="52" y="76"/>
                    </a:lnTo>
                    <a:close/>
                  </a:path>
                </a:pathLst>
              </a:custGeom>
              <a:solidFill>
                <a:srgbClr val="000000"/>
              </a:solidFill>
              <a:ln w="0">
                <a:solidFill>
                  <a:srgbClr val="000000"/>
                </a:solidFill>
                <a:round/>
                <a:headEnd/>
                <a:tailEnd/>
              </a:ln>
            </p:spPr>
            <p:txBody>
              <a:bodyPr/>
              <a:lstStyle/>
              <a:p>
                <a:endParaRPr lang="en-CA"/>
              </a:p>
            </p:txBody>
          </p:sp>
          <p:sp>
            <p:nvSpPr>
              <p:cNvPr id="5260" name="Freeform 258"/>
              <p:cNvSpPr>
                <a:spLocks/>
              </p:cNvSpPr>
              <p:nvPr/>
            </p:nvSpPr>
            <p:spPr bwMode="auto">
              <a:xfrm>
                <a:off x="5608" y="2374"/>
                <a:ext cx="46" cy="137"/>
              </a:xfrm>
              <a:custGeom>
                <a:avLst/>
                <a:gdLst>
                  <a:gd name="T0" fmla="*/ 36 w 46"/>
                  <a:gd name="T1" fmla="*/ 0 h 137"/>
                  <a:gd name="T2" fmla="*/ 36 w 46"/>
                  <a:gd name="T3" fmla="*/ 118 h 137"/>
                  <a:gd name="T4" fmla="*/ 36 w 46"/>
                  <a:gd name="T5" fmla="*/ 125 h 137"/>
                  <a:gd name="T6" fmla="*/ 39 w 46"/>
                  <a:gd name="T7" fmla="*/ 130 h 137"/>
                  <a:gd name="T8" fmla="*/ 41 w 46"/>
                  <a:gd name="T9" fmla="*/ 132 h 137"/>
                  <a:gd name="T10" fmla="*/ 46 w 46"/>
                  <a:gd name="T11" fmla="*/ 135 h 137"/>
                  <a:gd name="T12" fmla="*/ 46 w 46"/>
                  <a:gd name="T13" fmla="*/ 137 h 137"/>
                  <a:gd name="T14" fmla="*/ 0 w 46"/>
                  <a:gd name="T15" fmla="*/ 137 h 137"/>
                  <a:gd name="T16" fmla="*/ 0 w 46"/>
                  <a:gd name="T17" fmla="*/ 135 h 137"/>
                  <a:gd name="T18" fmla="*/ 5 w 46"/>
                  <a:gd name="T19" fmla="*/ 132 h 137"/>
                  <a:gd name="T20" fmla="*/ 7 w 46"/>
                  <a:gd name="T21" fmla="*/ 130 h 137"/>
                  <a:gd name="T22" fmla="*/ 7 w 46"/>
                  <a:gd name="T23" fmla="*/ 127 h 137"/>
                  <a:gd name="T24" fmla="*/ 9 w 46"/>
                  <a:gd name="T25" fmla="*/ 123 h 137"/>
                  <a:gd name="T26" fmla="*/ 9 w 46"/>
                  <a:gd name="T27" fmla="*/ 118 h 137"/>
                  <a:gd name="T28" fmla="*/ 9 w 46"/>
                  <a:gd name="T29" fmla="*/ 22 h 137"/>
                  <a:gd name="T30" fmla="*/ 9 w 46"/>
                  <a:gd name="T31" fmla="*/ 15 h 137"/>
                  <a:gd name="T32" fmla="*/ 7 w 46"/>
                  <a:gd name="T33" fmla="*/ 10 h 137"/>
                  <a:gd name="T34" fmla="*/ 5 w 46"/>
                  <a:gd name="T35" fmla="*/ 7 h 137"/>
                  <a:gd name="T36" fmla="*/ 0 w 46"/>
                  <a:gd name="T37" fmla="*/ 5 h 137"/>
                  <a:gd name="T38" fmla="*/ 0 w 46"/>
                  <a:gd name="T39" fmla="*/ 0 h 137"/>
                  <a:gd name="T40" fmla="*/ 36 w 46"/>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137"/>
                  <a:gd name="T65" fmla="*/ 46 w 46"/>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137">
                    <a:moveTo>
                      <a:pt x="36" y="0"/>
                    </a:moveTo>
                    <a:lnTo>
                      <a:pt x="36" y="118"/>
                    </a:lnTo>
                    <a:lnTo>
                      <a:pt x="36" y="125"/>
                    </a:lnTo>
                    <a:lnTo>
                      <a:pt x="39" y="130"/>
                    </a:lnTo>
                    <a:lnTo>
                      <a:pt x="41" y="132"/>
                    </a:lnTo>
                    <a:lnTo>
                      <a:pt x="46" y="135"/>
                    </a:lnTo>
                    <a:lnTo>
                      <a:pt x="46" y="137"/>
                    </a:lnTo>
                    <a:lnTo>
                      <a:pt x="0" y="137"/>
                    </a:lnTo>
                    <a:lnTo>
                      <a:pt x="0" y="135"/>
                    </a:lnTo>
                    <a:lnTo>
                      <a:pt x="5" y="132"/>
                    </a:lnTo>
                    <a:lnTo>
                      <a:pt x="7" y="130"/>
                    </a:lnTo>
                    <a:lnTo>
                      <a:pt x="7" y="127"/>
                    </a:lnTo>
                    <a:lnTo>
                      <a:pt x="9" y="123"/>
                    </a:lnTo>
                    <a:lnTo>
                      <a:pt x="9" y="118"/>
                    </a:lnTo>
                    <a:lnTo>
                      <a:pt x="9" y="22"/>
                    </a:lnTo>
                    <a:lnTo>
                      <a:pt x="9" y="15"/>
                    </a:lnTo>
                    <a:lnTo>
                      <a:pt x="7" y="10"/>
                    </a:lnTo>
                    <a:lnTo>
                      <a:pt x="5" y="7"/>
                    </a:lnTo>
                    <a:lnTo>
                      <a:pt x="0" y="5"/>
                    </a:lnTo>
                    <a:lnTo>
                      <a:pt x="0" y="0"/>
                    </a:lnTo>
                    <a:lnTo>
                      <a:pt x="36" y="0"/>
                    </a:lnTo>
                    <a:close/>
                  </a:path>
                </a:pathLst>
              </a:custGeom>
              <a:solidFill>
                <a:srgbClr val="000000"/>
              </a:solidFill>
              <a:ln w="0">
                <a:solidFill>
                  <a:srgbClr val="000000"/>
                </a:solidFill>
                <a:round/>
                <a:headEnd/>
                <a:tailEnd/>
              </a:ln>
            </p:spPr>
            <p:txBody>
              <a:bodyPr/>
              <a:lstStyle/>
              <a:p>
                <a:endParaRPr lang="en-CA"/>
              </a:p>
            </p:txBody>
          </p:sp>
          <p:sp>
            <p:nvSpPr>
              <p:cNvPr id="5261" name="Freeform 259"/>
              <p:cNvSpPr>
                <a:spLocks/>
              </p:cNvSpPr>
              <p:nvPr/>
            </p:nvSpPr>
            <p:spPr bwMode="auto">
              <a:xfrm>
                <a:off x="4968" y="2626"/>
                <a:ext cx="145" cy="94"/>
              </a:xfrm>
              <a:custGeom>
                <a:avLst/>
                <a:gdLst>
                  <a:gd name="T0" fmla="*/ 98 w 145"/>
                  <a:gd name="T1" fmla="*/ 94 h 94"/>
                  <a:gd name="T2" fmla="*/ 74 w 145"/>
                  <a:gd name="T3" fmla="*/ 27 h 94"/>
                  <a:gd name="T4" fmla="*/ 47 w 145"/>
                  <a:gd name="T5" fmla="*/ 94 h 94"/>
                  <a:gd name="T6" fmla="*/ 42 w 145"/>
                  <a:gd name="T7" fmla="*/ 94 h 94"/>
                  <a:gd name="T8" fmla="*/ 17 w 145"/>
                  <a:gd name="T9" fmla="*/ 27 h 94"/>
                  <a:gd name="T10" fmla="*/ 12 w 145"/>
                  <a:gd name="T11" fmla="*/ 20 h 94"/>
                  <a:gd name="T12" fmla="*/ 10 w 145"/>
                  <a:gd name="T13" fmla="*/ 13 h 94"/>
                  <a:gd name="T14" fmla="*/ 7 w 145"/>
                  <a:gd name="T15" fmla="*/ 8 h 94"/>
                  <a:gd name="T16" fmla="*/ 5 w 145"/>
                  <a:gd name="T17" fmla="*/ 5 h 94"/>
                  <a:gd name="T18" fmla="*/ 0 w 145"/>
                  <a:gd name="T19" fmla="*/ 5 h 94"/>
                  <a:gd name="T20" fmla="*/ 0 w 145"/>
                  <a:gd name="T21" fmla="*/ 0 h 94"/>
                  <a:gd name="T22" fmla="*/ 47 w 145"/>
                  <a:gd name="T23" fmla="*/ 0 h 94"/>
                  <a:gd name="T24" fmla="*/ 47 w 145"/>
                  <a:gd name="T25" fmla="*/ 5 h 94"/>
                  <a:gd name="T26" fmla="*/ 44 w 145"/>
                  <a:gd name="T27" fmla="*/ 5 h 94"/>
                  <a:gd name="T28" fmla="*/ 42 w 145"/>
                  <a:gd name="T29" fmla="*/ 5 h 94"/>
                  <a:gd name="T30" fmla="*/ 39 w 145"/>
                  <a:gd name="T31" fmla="*/ 8 h 94"/>
                  <a:gd name="T32" fmla="*/ 39 w 145"/>
                  <a:gd name="T33" fmla="*/ 8 h 94"/>
                  <a:gd name="T34" fmla="*/ 39 w 145"/>
                  <a:gd name="T35" fmla="*/ 13 h 94"/>
                  <a:gd name="T36" fmla="*/ 42 w 145"/>
                  <a:gd name="T37" fmla="*/ 18 h 94"/>
                  <a:gd name="T38" fmla="*/ 56 w 145"/>
                  <a:gd name="T39" fmla="*/ 54 h 94"/>
                  <a:gd name="T40" fmla="*/ 69 w 145"/>
                  <a:gd name="T41" fmla="*/ 18 h 94"/>
                  <a:gd name="T42" fmla="*/ 69 w 145"/>
                  <a:gd name="T43" fmla="*/ 15 h 94"/>
                  <a:gd name="T44" fmla="*/ 66 w 145"/>
                  <a:gd name="T45" fmla="*/ 10 h 94"/>
                  <a:gd name="T46" fmla="*/ 64 w 145"/>
                  <a:gd name="T47" fmla="*/ 8 h 94"/>
                  <a:gd name="T48" fmla="*/ 59 w 145"/>
                  <a:gd name="T49" fmla="*/ 5 h 94"/>
                  <a:gd name="T50" fmla="*/ 56 w 145"/>
                  <a:gd name="T51" fmla="*/ 5 h 94"/>
                  <a:gd name="T52" fmla="*/ 56 w 145"/>
                  <a:gd name="T53" fmla="*/ 0 h 94"/>
                  <a:gd name="T54" fmla="*/ 105 w 145"/>
                  <a:gd name="T55" fmla="*/ 0 h 94"/>
                  <a:gd name="T56" fmla="*/ 105 w 145"/>
                  <a:gd name="T57" fmla="*/ 5 h 94"/>
                  <a:gd name="T58" fmla="*/ 100 w 145"/>
                  <a:gd name="T59" fmla="*/ 5 h 94"/>
                  <a:gd name="T60" fmla="*/ 98 w 145"/>
                  <a:gd name="T61" fmla="*/ 5 h 94"/>
                  <a:gd name="T62" fmla="*/ 96 w 145"/>
                  <a:gd name="T63" fmla="*/ 8 h 94"/>
                  <a:gd name="T64" fmla="*/ 96 w 145"/>
                  <a:gd name="T65" fmla="*/ 10 h 94"/>
                  <a:gd name="T66" fmla="*/ 96 w 145"/>
                  <a:gd name="T67" fmla="*/ 13 h 94"/>
                  <a:gd name="T68" fmla="*/ 98 w 145"/>
                  <a:gd name="T69" fmla="*/ 18 h 94"/>
                  <a:gd name="T70" fmla="*/ 113 w 145"/>
                  <a:gd name="T71" fmla="*/ 54 h 94"/>
                  <a:gd name="T72" fmla="*/ 125 w 145"/>
                  <a:gd name="T73" fmla="*/ 20 h 94"/>
                  <a:gd name="T74" fmla="*/ 127 w 145"/>
                  <a:gd name="T75" fmla="*/ 15 h 94"/>
                  <a:gd name="T76" fmla="*/ 127 w 145"/>
                  <a:gd name="T77" fmla="*/ 13 h 94"/>
                  <a:gd name="T78" fmla="*/ 127 w 145"/>
                  <a:gd name="T79" fmla="*/ 8 h 94"/>
                  <a:gd name="T80" fmla="*/ 125 w 145"/>
                  <a:gd name="T81" fmla="*/ 5 h 94"/>
                  <a:gd name="T82" fmla="*/ 123 w 145"/>
                  <a:gd name="T83" fmla="*/ 5 h 94"/>
                  <a:gd name="T84" fmla="*/ 118 w 145"/>
                  <a:gd name="T85" fmla="*/ 5 h 94"/>
                  <a:gd name="T86" fmla="*/ 118 w 145"/>
                  <a:gd name="T87" fmla="*/ 0 h 94"/>
                  <a:gd name="T88" fmla="*/ 145 w 145"/>
                  <a:gd name="T89" fmla="*/ 0 h 94"/>
                  <a:gd name="T90" fmla="*/ 145 w 145"/>
                  <a:gd name="T91" fmla="*/ 5 h 94"/>
                  <a:gd name="T92" fmla="*/ 142 w 145"/>
                  <a:gd name="T93" fmla="*/ 5 h 94"/>
                  <a:gd name="T94" fmla="*/ 137 w 145"/>
                  <a:gd name="T95" fmla="*/ 8 h 94"/>
                  <a:gd name="T96" fmla="*/ 137 w 145"/>
                  <a:gd name="T97" fmla="*/ 10 h 94"/>
                  <a:gd name="T98" fmla="*/ 135 w 145"/>
                  <a:gd name="T99" fmla="*/ 15 h 94"/>
                  <a:gd name="T100" fmla="*/ 132 w 145"/>
                  <a:gd name="T101" fmla="*/ 23 h 94"/>
                  <a:gd name="T102" fmla="*/ 103 w 145"/>
                  <a:gd name="T103" fmla="*/ 94 h 94"/>
                  <a:gd name="T104" fmla="*/ 98 w 145"/>
                  <a:gd name="T105" fmla="*/ 94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
                  <a:gd name="T160" fmla="*/ 0 h 94"/>
                  <a:gd name="T161" fmla="*/ 145 w 145"/>
                  <a:gd name="T162" fmla="*/ 94 h 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 h="94">
                    <a:moveTo>
                      <a:pt x="98" y="94"/>
                    </a:moveTo>
                    <a:lnTo>
                      <a:pt x="74" y="27"/>
                    </a:lnTo>
                    <a:lnTo>
                      <a:pt x="47" y="94"/>
                    </a:lnTo>
                    <a:lnTo>
                      <a:pt x="42" y="94"/>
                    </a:lnTo>
                    <a:lnTo>
                      <a:pt x="17" y="27"/>
                    </a:lnTo>
                    <a:lnTo>
                      <a:pt x="12" y="20"/>
                    </a:lnTo>
                    <a:lnTo>
                      <a:pt x="10" y="13"/>
                    </a:lnTo>
                    <a:lnTo>
                      <a:pt x="7" y="8"/>
                    </a:lnTo>
                    <a:lnTo>
                      <a:pt x="5" y="5"/>
                    </a:lnTo>
                    <a:lnTo>
                      <a:pt x="0" y="5"/>
                    </a:lnTo>
                    <a:lnTo>
                      <a:pt x="0" y="0"/>
                    </a:lnTo>
                    <a:lnTo>
                      <a:pt x="47" y="0"/>
                    </a:lnTo>
                    <a:lnTo>
                      <a:pt x="47" y="5"/>
                    </a:lnTo>
                    <a:lnTo>
                      <a:pt x="44" y="5"/>
                    </a:lnTo>
                    <a:lnTo>
                      <a:pt x="42" y="5"/>
                    </a:lnTo>
                    <a:lnTo>
                      <a:pt x="39" y="8"/>
                    </a:lnTo>
                    <a:lnTo>
                      <a:pt x="39" y="13"/>
                    </a:lnTo>
                    <a:lnTo>
                      <a:pt x="42" y="18"/>
                    </a:lnTo>
                    <a:lnTo>
                      <a:pt x="56" y="54"/>
                    </a:lnTo>
                    <a:lnTo>
                      <a:pt x="69" y="18"/>
                    </a:lnTo>
                    <a:lnTo>
                      <a:pt x="69" y="15"/>
                    </a:lnTo>
                    <a:lnTo>
                      <a:pt x="66" y="10"/>
                    </a:lnTo>
                    <a:lnTo>
                      <a:pt x="64" y="8"/>
                    </a:lnTo>
                    <a:lnTo>
                      <a:pt x="59" y="5"/>
                    </a:lnTo>
                    <a:lnTo>
                      <a:pt x="56" y="5"/>
                    </a:lnTo>
                    <a:lnTo>
                      <a:pt x="56" y="0"/>
                    </a:lnTo>
                    <a:lnTo>
                      <a:pt x="105" y="0"/>
                    </a:lnTo>
                    <a:lnTo>
                      <a:pt x="105" y="5"/>
                    </a:lnTo>
                    <a:lnTo>
                      <a:pt x="100" y="5"/>
                    </a:lnTo>
                    <a:lnTo>
                      <a:pt x="98" y="5"/>
                    </a:lnTo>
                    <a:lnTo>
                      <a:pt x="96" y="8"/>
                    </a:lnTo>
                    <a:lnTo>
                      <a:pt x="96" y="10"/>
                    </a:lnTo>
                    <a:lnTo>
                      <a:pt x="96" y="13"/>
                    </a:lnTo>
                    <a:lnTo>
                      <a:pt x="98" y="18"/>
                    </a:lnTo>
                    <a:lnTo>
                      <a:pt x="113" y="54"/>
                    </a:lnTo>
                    <a:lnTo>
                      <a:pt x="125" y="20"/>
                    </a:lnTo>
                    <a:lnTo>
                      <a:pt x="127" y="15"/>
                    </a:lnTo>
                    <a:lnTo>
                      <a:pt x="127" y="13"/>
                    </a:lnTo>
                    <a:lnTo>
                      <a:pt x="127" y="8"/>
                    </a:lnTo>
                    <a:lnTo>
                      <a:pt x="125" y="5"/>
                    </a:lnTo>
                    <a:lnTo>
                      <a:pt x="123" y="5"/>
                    </a:lnTo>
                    <a:lnTo>
                      <a:pt x="118" y="5"/>
                    </a:lnTo>
                    <a:lnTo>
                      <a:pt x="118" y="0"/>
                    </a:lnTo>
                    <a:lnTo>
                      <a:pt x="145" y="0"/>
                    </a:lnTo>
                    <a:lnTo>
                      <a:pt x="145" y="5"/>
                    </a:lnTo>
                    <a:lnTo>
                      <a:pt x="142" y="5"/>
                    </a:lnTo>
                    <a:lnTo>
                      <a:pt x="137" y="8"/>
                    </a:lnTo>
                    <a:lnTo>
                      <a:pt x="137" y="10"/>
                    </a:lnTo>
                    <a:lnTo>
                      <a:pt x="135" y="15"/>
                    </a:lnTo>
                    <a:lnTo>
                      <a:pt x="132" y="23"/>
                    </a:lnTo>
                    <a:lnTo>
                      <a:pt x="103" y="94"/>
                    </a:lnTo>
                    <a:lnTo>
                      <a:pt x="98" y="94"/>
                    </a:lnTo>
                    <a:close/>
                  </a:path>
                </a:pathLst>
              </a:custGeom>
              <a:solidFill>
                <a:srgbClr val="000000"/>
              </a:solidFill>
              <a:ln w="0">
                <a:solidFill>
                  <a:srgbClr val="000000"/>
                </a:solidFill>
                <a:round/>
                <a:headEnd/>
                <a:tailEnd/>
              </a:ln>
            </p:spPr>
            <p:txBody>
              <a:bodyPr/>
              <a:lstStyle/>
              <a:p>
                <a:endParaRPr lang="en-CA"/>
              </a:p>
            </p:txBody>
          </p:sp>
          <p:sp>
            <p:nvSpPr>
              <p:cNvPr id="5262" name="Freeform 260"/>
              <p:cNvSpPr>
                <a:spLocks noEditPoints="1"/>
              </p:cNvSpPr>
              <p:nvPr/>
            </p:nvSpPr>
            <p:spPr bwMode="auto">
              <a:xfrm>
                <a:off x="5125" y="2624"/>
                <a:ext cx="91" cy="96"/>
              </a:xfrm>
              <a:custGeom>
                <a:avLst/>
                <a:gdLst>
                  <a:gd name="T0" fmla="*/ 46 w 91"/>
                  <a:gd name="T1" fmla="*/ 0 h 96"/>
                  <a:gd name="T2" fmla="*/ 59 w 91"/>
                  <a:gd name="T3" fmla="*/ 2 h 96"/>
                  <a:gd name="T4" fmla="*/ 68 w 91"/>
                  <a:gd name="T5" fmla="*/ 5 h 96"/>
                  <a:gd name="T6" fmla="*/ 76 w 91"/>
                  <a:gd name="T7" fmla="*/ 10 h 96"/>
                  <a:gd name="T8" fmla="*/ 81 w 91"/>
                  <a:gd name="T9" fmla="*/ 17 h 96"/>
                  <a:gd name="T10" fmla="*/ 86 w 91"/>
                  <a:gd name="T11" fmla="*/ 25 h 96"/>
                  <a:gd name="T12" fmla="*/ 91 w 91"/>
                  <a:gd name="T13" fmla="*/ 34 h 96"/>
                  <a:gd name="T14" fmla="*/ 91 w 91"/>
                  <a:gd name="T15" fmla="*/ 49 h 96"/>
                  <a:gd name="T16" fmla="*/ 91 w 91"/>
                  <a:gd name="T17" fmla="*/ 61 h 96"/>
                  <a:gd name="T18" fmla="*/ 86 w 91"/>
                  <a:gd name="T19" fmla="*/ 71 h 96"/>
                  <a:gd name="T20" fmla="*/ 81 w 91"/>
                  <a:gd name="T21" fmla="*/ 81 h 96"/>
                  <a:gd name="T22" fmla="*/ 73 w 91"/>
                  <a:gd name="T23" fmla="*/ 88 h 96"/>
                  <a:gd name="T24" fmla="*/ 66 w 91"/>
                  <a:gd name="T25" fmla="*/ 93 h 96"/>
                  <a:gd name="T26" fmla="*/ 56 w 91"/>
                  <a:gd name="T27" fmla="*/ 96 h 96"/>
                  <a:gd name="T28" fmla="*/ 46 w 91"/>
                  <a:gd name="T29" fmla="*/ 96 h 96"/>
                  <a:gd name="T30" fmla="*/ 37 w 91"/>
                  <a:gd name="T31" fmla="*/ 96 h 96"/>
                  <a:gd name="T32" fmla="*/ 27 w 91"/>
                  <a:gd name="T33" fmla="*/ 93 h 96"/>
                  <a:gd name="T34" fmla="*/ 19 w 91"/>
                  <a:gd name="T35" fmla="*/ 88 h 96"/>
                  <a:gd name="T36" fmla="*/ 12 w 91"/>
                  <a:gd name="T37" fmla="*/ 81 h 96"/>
                  <a:gd name="T38" fmla="*/ 7 w 91"/>
                  <a:gd name="T39" fmla="*/ 71 h 96"/>
                  <a:gd name="T40" fmla="*/ 2 w 91"/>
                  <a:gd name="T41" fmla="*/ 61 h 96"/>
                  <a:gd name="T42" fmla="*/ 0 w 91"/>
                  <a:gd name="T43" fmla="*/ 49 h 96"/>
                  <a:gd name="T44" fmla="*/ 2 w 91"/>
                  <a:gd name="T45" fmla="*/ 37 h 96"/>
                  <a:gd name="T46" fmla="*/ 7 w 91"/>
                  <a:gd name="T47" fmla="*/ 25 h 96"/>
                  <a:gd name="T48" fmla="*/ 12 w 91"/>
                  <a:gd name="T49" fmla="*/ 15 h 96"/>
                  <a:gd name="T50" fmla="*/ 19 w 91"/>
                  <a:gd name="T51" fmla="*/ 7 h 96"/>
                  <a:gd name="T52" fmla="*/ 27 w 91"/>
                  <a:gd name="T53" fmla="*/ 2 h 96"/>
                  <a:gd name="T54" fmla="*/ 37 w 91"/>
                  <a:gd name="T55" fmla="*/ 0 h 96"/>
                  <a:gd name="T56" fmla="*/ 46 w 91"/>
                  <a:gd name="T57" fmla="*/ 0 h 96"/>
                  <a:gd name="T58" fmla="*/ 46 w 91"/>
                  <a:gd name="T59" fmla="*/ 7 h 96"/>
                  <a:gd name="T60" fmla="*/ 42 w 91"/>
                  <a:gd name="T61" fmla="*/ 7 h 96"/>
                  <a:gd name="T62" fmla="*/ 37 w 91"/>
                  <a:gd name="T63" fmla="*/ 10 h 96"/>
                  <a:gd name="T64" fmla="*/ 34 w 91"/>
                  <a:gd name="T65" fmla="*/ 12 h 96"/>
                  <a:gd name="T66" fmla="*/ 32 w 91"/>
                  <a:gd name="T67" fmla="*/ 20 h 96"/>
                  <a:gd name="T68" fmla="*/ 29 w 91"/>
                  <a:gd name="T69" fmla="*/ 25 h 96"/>
                  <a:gd name="T70" fmla="*/ 29 w 91"/>
                  <a:gd name="T71" fmla="*/ 34 h 96"/>
                  <a:gd name="T72" fmla="*/ 29 w 91"/>
                  <a:gd name="T73" fmla="*/ 44 h 96"/>
                  <a:gd name="T74" fmla="*/ 29 w 91"/>
                  <a:gd name="T75" fmla="*/ 56 h 96"/>
                  <a:gd name="T76" fmla="*/ 29 w 91"/>
                  <a:gd name="T77" fmla="*/ 66 h 96"/>
                  <a:gd name="T78" fmla="*/ 29 w 91"/>
                  <a:gd name="T79" fmla="*/ 76 h 96"/>
                  <a:gd name="T80" fmla="*/ 32 w 91"/>
                  <a:gd name="T81" fmla="*/ 81 h 96"/>
                  <a:gd name="T82" fmla="*/ 37 w 91"/>
                  <a:gd name="T83" fmla="*/ 86 h 96"/>
                  <a:gd name="T84" fmla="*/ 42 w 91"/>
                  <a:gd name="T85" fmla="*/ 88 h 96"/>
                  <a:gd name="T86" fmla="*/ 46 w 91"/>
                  <a:gd name="T87" fmla="*/ 91 h 96"/>
                  <a:gd name="T88" fmla="*/ 51 w 91"/>
                  <a:gd name="T89" fmla="*/ 88 h 96"/>
                  <a:gd name="T90" fmla="*/ 54 w 91"/>
                  <a:gd name="T91" fmla="*/ 88 h 96"/>
                  <a:gd name="T92" fmla="*/ 59 w 91"/>
                  <a:gd name="T93" fmla="*/ 83 h 96"/>
                  <a:gd name="T94" fmla="*/ 61 w 91"/>
                  <a:gd name="T95" fmla="*/ 78 h 96"/>
                  <a:gd name="T96" fmla="*/ 61 w 91"/>
                  <a:gd name="T97" fmla="*/ 69 h 96"/>
                  <a:gd name="T98" fmla="*/ 64 w 91"/>
                  <a:gd name="T99" fmla="*/ 56 h 96"/>
                  <a:gd name="T100" fmla="*/ 64 w 91"/>
                  <a:gd name="T101" fmla="*/ 42 h 96"/>
                  <a:gd name="T102" fmla="*/ 64 w 91"/>
                  <a:gd name="T103" fmla="*/ 29 h 96"/>
                  <a:gd name="T104" fmla="*/ 61 w 91"/>
                  <a:gd name="T105" fmla="*/ 22 h 96"/>
                  <a:gd name="T106" fmla="*/ 61 w 91"/>
                  <a:gd name="T107" fmla="*/ 17 h 96"/>
                  <a:gd name="T108" fmla="*/ 59 w 91"/>
                  <a:gd name="T109" fmla="*/ 12 h 96"/>
                  <a:gd name="T110" fmla="*/ 54 w 91"/>
                  <a:gd name="T111" fmla="*/ 7 h 96"/>
                  <a:gd name="T112" fmla="*/ 51 w 91"/>
                  <a:gd name="T113" fmla="*/ 7 h 96"/>
                  <a:gd name="T114" fmla="*/ 46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6" y="0"/>
                    </a:moveTo>
                    <a:lnTo>
                      <a:pt x="59" y="2"/>
                    </a:lnTo>
                    <a:lnTo>
                      <a:pt x="68" y="5"/>
                    </a:lnTo>
                    <a:lnTo>
                      <a:pt x="76" y="10"/>
                    </a:lnTo>
                    <a:lnTo>
                      <a:pt x="81" y="17"/>
                    </a:lnTo>
                    <a:lnTo>
                      <a:pt x="86" y="25"/>
                    </a:lnTo>
                    <a:lnTo>
                      <a:pt x="91" y="34"/>
                    </a:lnTo>
                    <a:lnTo>
                      <a:pt x="91" y="49"/>
                    </a:lnTo>
                    <a:lnTo>
                      <a:pt x="91" y="61"/>
                    </a:lnTo>
                    <a:lnTo>
                      <a:pt x="86" y="71"/>
                    </a:lnTo>
                    <a:lnTo>
                      <a:pt x="81" y="81"/>
                    </a:lnTo>
                    <a:lnTo>
                      <a:pt x="73" y="88"/>
                    </a:lnTo>
                    <a:lnTo>
                      <a:pt x="66" y="93"/>
                    </a:lnTo>
                    <a:lnTo>
                      <a:pt x="56" y="96"/>
                    </a:lnTo>
                    <a:lnTo>
                      <a:pt x="46" y="96"/>
                    </a:lnTo>
                    <a:lnTo>
                      <a:pt x="37" y="96"/>
                    </a:lnTo>
                    <a:lnTo>
                      <a:pt x="27" y="93"/>
                    </a:lnTo>
                    <a:lnTo>
                      <a:pt x="19" y="88"/>
                    </a:lnTo>
                    <a:lnTo>
                      <a:pt x="12" y="81"/>
                    </a:lnTo>
                    <a:lnTo>
                      <a:pt x="7" y="71"/>
                    </a:lnTo>
                    <a:lnTo>
                      <a:pt x="2" y="61"/>
                    </a:lnTo>
                    <a:lnTo>
                      <a:pt x="0" y="49"/>
                    </a:lnTo>
                    <a:lnTo>
                      <a:pt x="2" y="37"/>
                    </a:lnTo>
                    <a:lnTo>
                      <a:pt x="7" y="25"/>
                    </a:lnTo>
                    <a:lnTo>
                      <a:pt x="12" y="15"/>
                    </a:lnTo>
                    <a:lnTo>
                      <a:pt x="19" y="7"/>
                    </a:lnTo>
                    <a:lnTo>
                      <a:pt x="27" y="2"/>
                    </a:lnTo>
                    <a:lnTo>
                      <a:pt x="37" y="0"/>
                    </a:lnTo>
                    <a:lnTo>
                      <a:pt x="46" y="0"/>
                    </a:lnTo>
                    <a:close/>
                    <a:moveTo>
                      <a:pt x="46" y="7"/>
                    </a:moveTo>
                    <a:lnTo>
                      <a:pt x="42" y="7"/>
                    </a:lnTo>
                    <a:lnTo>
                      <a:pt x="37" y="10"/>
                    </a:lnTo>
                    <a:lnTo>
                      <a:pt x="34" y="12"/>
                    </a:lnTo>
                    <a:lnTo>
                      <a:pt x="32" y="20"/>
                    </a:lnTo>
                    <a:lnTo>
                      <a:pt x="29" y="25"/>
                    </a:lnTo>
                    <a:lnTo>
                      <a:pt x="29" y="34"/>
                    </a:lnTo>
                    <a:lnTo>
                      <a:pt x="29" y="44"/>
                    </a:lnTo>
                    <a:lnTo>
                      <a:pt x="29" y="56"/>
                    </a:lnTo>
                    <a:lnTo>
                      <a:pt x="29" y="66"/>
                    </a:lnTo>
                    <a:lnTo>
                      <a:pt x="29" y="76"/>
                    </a:lnTo>
                    <a:lnTo>
                      <a:pt x="32" y="81"/>
                    </a:lnTo>
                    <a:lnTo>
                      <a:pt x="37" y="86"/>
                    </a:lnTo>
                    <a:lnTo>
                      <a:pt x="42" y="88"/>
                    </a:lnTo>
                    <a:lnTo>
                      <a:pt x="46" y="91"/>
                    </a:lnTo>
                    <a:lnTo>
                      <a:pt x="51" y="88"/>
                    </a:lnTo>
                    <a:lnTo>
                      <a:pt x="54" y="88"/>
                    </a:lnTo>
                    <a:lnTo>
                      <a:pt x="59" y="83"/>
                    </a:lnTo>
                    <a:lnTo>
                      <a:pt x="61" y="78"/>
                    </a:lnTo>
                    <a:lnTo>
                      <a:pt x="61" y="69"/>
                    </a:lnTo>
                    <a:lnTo>
                      <a:pt x="64" y="56"/>
                    </a:lnTo>
                    <a:lnTo>
                      <a:pt x="64" y="42"/>
                    </a:lnTo>
                    <a:lnTo>
                      <a:pt x="64" y="29"/>
                    </a:lnTo>
                    <a:lnTo>
                      <a:pt x="61" y="22"/>
                    </a:lnTo>
                    <a:lnTo>
                      <a:pt x="61" y="17"/>
                    </a:lnTo>
                    <a:lnTo>
                      <a:pt x="59" y="12"/>
                    </a:lnTo>
                    <a:lnTo>
                      <a:pt x="54" y="7"/>
                    </a:lnTo>
                    <a:lnTo>
                      <a:pt x="51" y="7"/>
                    </a:lnTo>
                    <a:lnTo>
                      <a:pt x="46" y="7"/>
                    </a:lnTo>
                    <a:close/>
                  </a:path>
                </a:pathLst>
              </a:custGeom>
              <a:solidFill>
                <a:srgbClr val="000000"/>
              </a:solidFill>
              <a:ln w="0">
                <a:solidFill>
                  <a:srgbClr val="000000"/>
                </a:solidFill>
                <a:round/>
                <a:headEnd/>
                <a:tailEnd/>
              </a:ln>
            </p:spPr>
            <p:txBody>
              <a:bodyPr/>
              <a:lstStyle/>
              <a:p>
                <a:endParaRPr lang="en-CA"/>
              </a:p>
            </p:txBody>
          </p:sp>
          <p:sp>
            <p:nvSpPr>
              <p:cNvPr id="5263" name="Freeform 261"/>
              <p:cNvSpPr>
                <a:spLocks/>
              </p:cNvSpPr>
              <p:nvPr/>
            </p:nvSpPr>
            <p:spPr bwMode="auto">
              <a:xfrm>
                <a:off x="5233" y="2624"/>
                <a:ext cx="81" cy="93"/>
              </a:xfrm>
              <a:custGeom>
                <a:avLst/>
                <a:gdLst>
                  <a:gd name="T0" fmla="*/ 36 w 81"/>
                  <a:gd name="T1" fmla="*/ 2 h 93"/>
                  <a:gd name="T2" fmla="*/ 36 w 81"/>
                  <a:gd name="T3" fmla="*/ 25 h 93"/>
                  <a:gd name="T4" fmla="*/ 41 w 81"/>
                  <a:gd name="T5" fmla="*/ 15 h 93"/>
                  <a:gd name="T6" fmla="*/ 49 w 81"/>
                  <a:gd name="T7" fmla="*/ 7 h 93"/>
                  <a:gd name="T8" fmla="*/ 54 w 81"/>
                  <a:gd name="T9" fmla="*/ 5 h 93"/>
                  <a:gd name="T10" fmla="*/ 61 w 81"/>
                  <a:gd name="T11" fmla="*/ 0 h 93"/>
                  <a:gd name="T12" fmla="*/ 66 w 81"/>
                  <a:gd name="T13" fmla="*/ 0 h 93"/>
                  <a:gd name="T14" fmla="*/ 71 w 81"/>
                  <a:gd name="T15" fmla="*/ 0 h 93"/>
                  <a:gd name="T16" fmla="*/ 76 w 81"/>
                  <a:gd name="T17" fmla="*/ 2 h 93"/>
                  <a:gd name="T18" fmla="*/ 78 w 81"/>
                  <a:gd name="T19" fmla="*/ 7 h 93"/>
                  <a:gd name="T20" fmla="*/ 81 w 81"/>
                  <a:gd name="T21" fmla="*/ 12 h 93"/>
                  <a:gd name="T22" fmla="*/ 78 w 81"/>
                  <a:gd name="T23" fmla="*/ 20 h 93"/>
                  <a:gd name="T24" fmla="*/ 76 w 81"/>
                  <a:gd name="T25" fmla="*/ 25 h 93"/>
                  <a:gd name="T26" fmla="*/ 71 w 81"/>
                  <a:gd name="T27" fmla="*/ 27 h 93"/>
                  <a:gd name="T28" fmla="*/ 66 w 81"/>
                  <a:gd name="T29" fmla="*/ 27 h 93"/>
                  <a:gd name="T30" fmla="*/ 61 w 81"/>
                  <a:gd name="T31" fmla="*/ 27 h 93"/>
                  <a:gd name="T32" fmla="*/ 58 w 81"/>
                  <a:gd name="T33" fmla="*/ 25 h 93"/>
                  <a:gd name="T34" fmla="*/ 56 w 81"/>
                  <a:gd name="T35" fmla="*/ 22 h 93"/>
                  <a:gd name="T36" fmla="*/ 54 w 81"/>
                  <a:gd name="T37" fmla="*/ 20 h 93"/>
                  <a:gd name="T38" fmla="*/ 54 w 81"/>
                  <a:gd name="T39" fmla="*/ 20 h 93"/>
                  <a:gd name="T40" fmla="*/ 51 w 81"/>
                  <a:gd name="T41" fmla="*/ 20 h 93"/>
                  <a:gd name="T42" fmla="*/ 49 w 81"/>
                  <a:gd name="T43" fmla="*/ 20 h 93"/>
                  <a:gd name="T44" fmla="*/ 46 w 81"/>
                  <a:gd name="T45" fmla="*/ 22 h 93"/>
                  <a:gd name="T46" fmla="*/ 41 w 81"/>
                  <a:gd name="T47" fmla="*/ 25 h 93"/>
                  <a:gd name="T48" fmla="*/ 39 w 81"/>
                  <a:gd name="T49" fmla="*/ 29 h 93"/>
                  <a:gd name="T50" fmla="*/ 36 w 81"/>
                  <a:gd name="T51" fmla="*/ 39 h 93"/>
                  <a:gd name="T52" fmla="*/ 36 w 81"/>
                  <a:gd name="T53" fmla="*/ 51 h 93"/>
                  <a:gd name="T54" fmla="*/ 36 w 81"/>
                  <a:gd name="T55" fmla="*/ 71 h 93"/>
                  <a:gd name="T56" fmla="*/ 36 w 81"/>
                  <a:gd name="T57" fmla="*/ 76 h 93"/>
                  <a:gd name="T58" fmla="*/ 36 w 81"/>
                  <a:gd name="T59" fmla="*/ 81 h 93"/>
                  <a:gd name="T60" fmla="*/ 36 w 81"/>
                  <a:gd name="T61" fmla="*/ 83 h 93"/>
                  <a:gd name="T62" fmla="*/ 39 w 81"/>
                  <a:gd name="T63" fmla="*/ 86 h 93"/>
                  <a:gd name="T64" fmla="*/ 39 w 81"/>
                  <a:gd name="T65" fmla="*/ 88 h 93"/>
                  <a:gd name="T66" fmla="*/ 41 w 81"/>
                  <a:gd name="T67" fmla="*/ 88 h 93"/>
                  <a:gd name="T68" fmla="*/ 46 w 81"/>
                  <a:gd name="T69" fmla="*/ 91 h 93"/>
                  <a:gd name="T70" fmla="*/ 46 w 81"/>
                  <a:gd name="T71" fmla="*/ 93 h 93"/>
                  <a:gd name="T72" fmla="*/ 0 w 81"/>
                  <a:gd name="T73" fmla="*/ 93 h 93"/>
                  <a:gd name="T74" fmla="*/ 0 w 81"/>
                  <a:gd name="T75" fmla="*/ 91 h 93"/>
                  <a:gd name="T76" fmla="*/ 5 w 81"/>
                  <a:gd name="T77" fmla="*/ 88 h 93"/>
                  <a:gd name="T78" fmla="*/ 7 w 81"/>
                  <a:gd name="T79" fmla="*/ 86 h 93"/>
                  <a:gd name="T80" fmla="*/ 7 w 81"/>
                  <a:gd name="T81" fmla="*/ 83 h 93"/>
                  <a:gd name="T82" fmla="*/ 9 w 81"/>
                  <a:gd name="T83" fmla="*/ 78 h 93"/>
                  <a:gd name="T84" fmla="*/ 9 w 81"/>
                  <a:gd name="T85" fmla="*/ 74 h 93"/>
                  <a:gd name="T86" fmla="*/ 9 w 81"/>
                  <a:gd name="T87" fmla="*/ 25 h 93"/>
                  <a:gd name="T88" fmla="*/ 9 w 81"/>
                  <a:gd name="T89" fmla="*/ 17 h 93"/>
                  <a:gd name="T90" fmla="*/ 7 w 81"/>
                  <a:gd name="T91" fmla="*/ 12 h 93"/>
                  <a:gd name="T92" fmla="*/ 7 w 81"/>
                  <a:gd name="T93" fmla="*/ 10 h 93"/>
                  <a:gd name="T94" fmla="*/ 5 w 81"/>
                  <a:gd name="T95" fmla="*/ 7 h 93"/>
                  <a:gd name="T96" fmla="*/ 5 w 81"/>
                  <a:gd name="T97" fmla="*/ 7 h 93"/>
                  <a:gd name="T98" fmla="*/ 0 w 81"/>
                  <a:gd name="T99" fmla="*/ 7 h 93"/>
                  <a:gd name="T100" fmla="*/ 0 w 81"/>
                  <a:gd name="T101" fmla="*/ 2 h 93"/>
                  <a:gd name="T102" fmla="*/ 36 w 81"/>
                  <a:gd name="T103" fmla="*/ 2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
                  <a:gd name="T157" fmla="*/ 0 h 93"/>
                  <a:gd name="T158" fmla="*/ 81 w 81"/>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 h="93">
                    <a:moveTo>
                      <a:pt x="36" y="2"/>
                    </a:moveTo>
                    <a:lnTo>
                      <a:pt x="36" y="25"/>
                    </a:lnTo>
                    <a:lnTo>
                      <a:pt x="41" y="15"/>
                    </a:lnTo>
                    <a:lnTo>
                      <a:pt x="49" y="7"/>
                    </a:lnTo>
                    <a:lnTo>
                      <a:pt x="54" y="5"/>
                    </a:lnTo>
                    <a:lnTo>
                      <a:pt x="61" y="0"/>
                    </a:lnTo>
                    <a:lnTo>
                      <a:pt x="66" y="0"/>
                    </a:lnTo>
                    <a:lnTo>
                      <a:pt x="71" y="0"/>
                    </a:lnTo>
                    <a:lnTo>
                      <a:pt x="76" y="2"/>
                    </a:lnTo>
                    <a:lnTo>
                      <a:pt x="78" y="7"/>
                    </a:lnTo>
                    <a:lnTo>
                      <a:pt x="81" y="12"/>
                    </a:lnTo>
                    <a:lnTo>
                      <a:pt x="78" y="20"/>
                    </a:lnTo>
                    <a:lnTo>
                      <a:pt x="76" y="25"/>
                    </a:lnTo>
                    <a:lnTo>
                      <a:pt x="71" y="27"/>
                    </a:lnTo>
                    <a:lnTo>
                      <a:pt x="66" y="27"/>
                    </a:lnTo>
                    <a:lnTo>
                      <a:pt x="61" y="27"/>
                    </a:lnTo>
                    <a:lnTo>
                      <a:pt x="58" y="25"/>
                    </a:lnTo>
                    <a:lnTo>
                      <a:pt x="56" y="22"/>
                    </a:lnTo>
                    <a:lnTo>
                      <a:pt x="54" y="20"/>
                    </a:lnTo>
                    <a:lnTo>
                      <a:pt x="51" y="20"/>
                    </a:lnTo>
                    <a:lnTo>
                      <a:pt x="49" y="20"/>
                    </a:lnTo>
                    <a:lnTo>
                      <a:pt x="46" y="22"/>
                    </a:lnTo>
                    <a:lnTo>
                      <a:pt x="41" y="25"/>
                    </a:lnTo>
                    <a:lnTo>
                      <a:pt x="39" y="29"/>
                    </a:lnTo>
                    <a:lnTo>
                      <a:pt x="36" y="39"/>
                    </a:lnTo>
                    <a:lnTo>
                      <a:pt x="36" y="51"/>
                    </a:lnTo>
                    <a:lnTo>
                      <a:pt x="36" y="71"/>
                    </a:lnTo>
                    <a:lnTo>
                      <a:pt x="36" y="76"/>
                    </a:lnTo>
                    <a:lnTo>
                      <a:pt x="36" y="81"/>
                    </a:lnTo>
                    <a:lnTo>
                      <a:pt x="36" y="83"/>
                    </a:lnTo>
                    <a:lnTo>
                      <a:pt x="39" y="86"/>
                    </a:lnTo>
                    <a:lnTo>
                      <a:pt x="39" y="88"/>
                    </a:lnTo>
                    <a:lnTo>
                      <a:pt x="41" y="88"/>
                    </a:lnTo>
                    <a:lnTo>
                      <a:pt x="46" y="91"/>
                    </a:lnTo>
                    <a:lnTo>
                      <a:pt x="46" y="93"/>
                    </a:lnTo>
                    <a:lnTo>
                      <a:pt x="0" y="93"/>
                    </a:lnTo>
                    <a:lnTo>
                      <a:pt x="0" y="91"/>
                    </a:lnTo>
                    <a:lnTo>
                      <a:pt x="5" y="88"/>
                    </a:lnTo>
                    <a:lnTo>
                      <a:pt x="7" y="86"/>
                    </a:lnTo>
                    <a:lnTo>
                      <a:pt x="7" y="83"/>
                    </a:lnTo>
                    <a:lnTo>
                      <a:pt x="9" y="78"/>
                    </a:lnTo>
                    <a:lnTo>
                      <a:pt x="9" y="74"/>
                    </a:lnTo>
                    <a:lnTo>
                      <a:pt x="9" y="25"/>
                    </a:lnTo>
                    <a:lnTo>
                      <a:pt x="9" y="17"/>
                    </a:lnTo>
                    <a:lnTo>
                      <a:pt x="7" y="12"/>
                    </a:lnTo>
                    <a:lnTo>
                      <a:pt x="7" y="10"/>
                    </a:lnTo>
                    <a:lnTo>
                      <a:pt x="5" y="7"/>
                    </a:lnTo>
                    <a:lnTo>
                      <a:pt x="0" y="7"/>
                    </a:lnTo>
                    <a:lnTo>
                      <a:pt x="0" y="2"/>
                    </a:lnTo>
                    <a:lnTo>
                      <a:pt x="36" y="2"/>
                    </a:lnTo>
                    <a:close/>
                  </a:path>
                </a:pathLst>
              </a:custGeom>
              <a:solidFill>
                <a:srgbClr val="000000"/>
              </a:solidFill>
              <a:ln w="0">
                <a:solidFill>
                  <a:srgbClr val="000000"/>
                </a:solidFill>
                <a:round/>
                <a:headEnd/>
                <a:tailEnd/>
              </a:ln>
            </p:spPr>
            <p:txBody>
              <a:bodyPr/>
              <a:lstStyle/>
              <a:p>
                <a:endParaRPr lang="en-CA"/>
              </a:p>
            </p:txBody>
          </p:sp>
          <p:sp>
            <p:nvSpPr>
              <p:cNvPr id="5264" name="Freeform 262"/>
              <p:cNvSpPr>
                <a:spLocks noEditPoints="1"/>
              </p:cNvSpPr>
              <p:nvPr/>
            </p:nvSpPr>
            <p:spPr bwMode="auto">
              <a:xfrm>
                <a:off x="5321" y="2580"/>
                <a:ext cx="98" cy="140"/>
              </a:xfrm>
              <a:custGeom>
                <a:avLst/>
                <a:gdLst>
                  <a:gd name="T0" fmla="*/ 91 w 98"/>
                  <a:gd name="T1" fmla="*/ 113 h 140"/>
                  <a:gd name="T2" fmla="*/ 91 w 98"/>
                  <a:gd name="T3" fmla="*/ 125 h 140"/>
                  <a:gd name="T4" fmla="*/ 93 w 98"/>
                  <a:gd name="T5" fmla="*/ 127 h 140"/>
                  <a:gd name="T6" fmla="*/ 98 w 98"/>
                  <a:gd name="T7" fmla="*/ 130 h 140"/>
                  <a:gd name="T8" fmla="*/ 61 w 98"/>
                  <a:gd name="T9" fmla="*/ 140 h 140"/>
                  <a:gd name="T10" fmla="*/ 56 w 98"/>
                  <a:gd name="T11" fmla="*/ 132 h 140"/>
                  <a:gd name="T12" fmla="*/ 44 w 98"/>
                  <a:gd name="T13" fmla="*/ 140 h 140"/>
                  <a:gd name="T14" fmla="*/ 29 w 98"/>
                  <a:gd name="T15" fmla="*/ 140 h 140"/>
                  <a:gd name="T16" fmla="*/ 15 w 98"/>
                  <a:gd name="T17" fmla="*/ 132 h 140"/>
                  <a:gd name="T18" fmla="*/ 5 w 98"/>
                  <a:gd name="T19" fmla="*/ 115 h 140"/>
                  <a:gd name="T20" fmla="*/ 0 w 98"/>
                  <a:gd name="T21" fmla="*/ 93 h 140"/>
                  <a:gd name="T22" fmla="*/ 5 w 98"/>
                  <a:gd name="T23" fmla="*/ 69 h 140"/>
                  <a:gd name="T24" fmla="*/ 20 w 98"/>
                  <a:gd name="T25" fmla="*/ 49 h 140"/>
                  <a:gd name="T26" fmla="*/ 39 w 98"/>
                  <a:gd name="T27" fmla="*/ 44 h 140"/>
                  <a:gd name="T28" fmla="*/ 51 w 98"/>
                  <a:gd name="T29" fmla="*/ 46 h 140"/>
                  <a:gd name="T30" fmla="*/ 61 w 98"/>
                  <a:gd name="T31" fmla="*/ 56 h 140"/>
                  <a:gd name="T32" fmla="*/ 61 w 98"/>
                  <a:gd name="T33" fmla="*/ 15 h 140"/>
                  <a:gd name="T34" fmla="*/ 59 w 98"/>
                  <a:gd name="T35" fmla="*/ 7 h 140"/>
                  <a:gd name="T36" fmla="*/ 54 w 98"/>
                  <a:gd name="T37" fmla="*/ 5 h 140"/>
                  <a:gd name="T38" fmla="*/ 49 w 98"/>
                  <a:gd name="T39" fmla="*/ 0 h 140"/>
                  <a:gd name="T40" fmla="*/ 61 w 98"/>
                  <a:gd name="T41" fmla="*/ 69 h 140"/>
                  <a:gd name="T42" fmla="*/ 54 w 98"/>
                  <a:gd name="T43" fmla="*/ 56 h 140"/>
                  <a:gd name="T44" fmla="*/ 44 w 98"/>
                  <a:gd name="T45" fmla="*/ 51 h 140"/>
                  <a:gd name="T46" fmla="*/ 37 w 98"/>
                  <a:gd name="T47" fmla="*/ 51 h 140"/>
                  <a:gd name="T48" fmla="*/ 29 w 98"/>
                  <a:gd name="T49" fmla="*/ 64 h 140"/>
                  <a:gd name="T50" fmla="*/ 27 w 98"/>
                  <a:gd name="T51" fmla="*/ 78 h 140"/>
                  <a:gd name="T52" fmla="*/ 29 w 98"/>
                  <a:gd name="T53" fmla="*/ 100 h 140"/>
                  <a:gd name="T54" fmla="*/ 29 w 98"/>
                  <a:gd name="T55" fmla="*/ 115 h 140"/>
                  <a:gd name="T56" fmla="*/ 39 w 98"/>
                  <a:gd name="T57" fmla="*/ 127 h 140"/>
                  <a:gd name="T58" fmla="*/ 44 w 98"/>
                  <a:gd name="T59" fmla="*/ 130 h 140"/>
                  <a:gd name="T60" fmla="*/ 56 w 98"/>
                  <a:gd name="T61" fmla="*/ 125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91" y="0"/>
                    </a:moveTo>
                    <a:lnTo>
                      <a:pt x="91" y="113"/>
                    </a:lnTo>
                    <a:lnTo>
                      <a:pt x="91" y="120"/>
                    </a:lnTo>
                    <a:lnTo>
                      <a:pt x="91" y="125"/>
                    </a:lnTo>
                    <a:lnTo>
                      <a:pt x="91" y="127"/>
                    </a:lnTo>
                    <a:lnTo>
                      <a:pt x="93" y="127"/>
                    </a:lnTo>
                    <a:lnTo>
                      <a:pt x="95" y="130"/>
                    </a:lnTo>
                    <a:lnTo>
                      <a:pt x="98" y="130"/>
                    </a:lnTo>
                    <a:lnTo>
                      <a:pt x="98" y="135"/>
                    </a:lnTo>
                    <a:lnTo>
                      <a:pt x="61" y="140"/>
                    </a:lnTo>
                    <a:lnTo>
                      <a:pt x="61" y="125"/>
                    </a:lnTo>
                    <a:lnTo>
                      <a:pt x="56" y="132"/>
                    </a:lnTo>
                    <a:lnTo>
                      <a:pt x="49" y="137"/>
                    </a:lnTo>
                    <a:lnTo>
                      <a:pt x="44" y="140"/>
                    </a:lnTo>
                    <a:lnTo>
                      <a:pt x="37" y="140"/>
                    </a:lnTo>
                    <a:lnTo>
                      <a:pt x="29" y="140"/>
                    </a:lnTo>
                    <a:lnTo>
                      <a:pt x="20" y="137"/>
                    </a:lnTo>
                    <a:lnTo>
                      <a:pt x="15" y="132"/>
                    </a:lnTo>
                    <a:lnTo>
                      <a:pt x="7" y="125"/>
                    </a:lnTo>
                    <a:lnTo>
                      <a:pt x="5" y="115"/>
                    </a:lnTo>
                    <a:lnTo>
                      <a:pt x="0" y="105"/>
                    </a:lnTo>
                    <a:lnTo>
                      <a:pt x="0" y="93"/>
                    </a:lnTo>
                    <a:lnTo>
                      <a:pt x="2" y="81"/>
                    </a:lnTo>
                    <a:lnTo>
                      <a:pt x="5" y="69"/>
                    </a:lnTo>
                    <a:lnTo>
                      <a:pt x="12" y="56"/>
                    </a:lnTo>
                    <a:lnTo>
                      <a:pt x="20" y="49"/>
                    </a:lnTo>
                    <a:lnTo>
                      <a:pt x="29" y="46"/>
                    </a:lnTo>
                    <a:lnTo>
                      <a:pt x="39" y="44"/>
                    </a:lnTo>
                    <a:lnTo>
                      <a:pt x="46" y="44"/>
                    </a:lnTo>
                    <a:lnTo>
                      <a:pt x="51" y="46"/>
                    </a:lnTo>
                    <a:lnTo>
                      <a:pt x="56" y="51"/>
                    </a:lnTo>
                    <a:lnTo>
                      <a:pt x="61" y="56"/>
                    </a:lnTo>
                    <a:lnTo>
                      <a:pt x="61" y="22"/>
                    </a:lnTo>
                    <a:lnTo>
                      <a:pt x="61" y="15"/>
                    </a:lnTo>
                    <a:lnTo>
                      <a:pt x="61" y="10"/>
                    </a:lnTo>
                    <a:lnTo>
                      <a:pt x="59" y="7"/>
                    </a:lnTo>
                    <a:lnTo>
                      <a:pt x="54" y="5"/>
                    </a:lnTo>
                    <a:lnTo>
                      <a:pt x="49" y="5"/>
                    </a:lnTo>
                    <a:lnTo>
                      <a:pt x="49" y="0"/>
                    </a:lnTo>
                    <a:lnTo>
                      <a:pt x="91" y="0"/>
                    </a:lnTo>
                    <a:close/>
                    <a:moveTo>
                      <a:pt x="61" y="69"/>
                    </a:moveTo>
                    <a:lnTo>
                      <a:pt x="59" y="61"/>
                    </a:lnTo>
                    <a:lnTo>
                      <a:pt x="54" y="56"/>
                    </a:lnTo>
                    <a:lnTo>
                      <a:pt x="49" y="51"/>
                    </a:lnTo>
                    <a:lnTo>
                      <a:pt x="44" y="51"/>
                    </a:lnTo>
                    <a:lnTo>
                      <a:pt x="39" y="51"/>
                    </a:lnTo>
                    <a:lnTo>
                      <a:pt x="37" y="51"/>
                    </a:lnTo>
                    <a:lnTo>
                      <a:pt x="34" y="56"/>
                    </a:lnTo>
                    <a:lnTo>
                      <a:pt x="29" y="64"/>
                    </a:lnTo>
                    <a:lnTo>
                      <a:pt x="29" y="71"/>
                    </a:lnTo>
                    <a:lnTo>
                      <a:pt x="27" y="78"/>
                    </a:lnTo>
                    <a:lnTo>
                      <a:pt x="27" y="88"/>
                    </a:lnTo>
                    <a:lnTo>
                      <a:pt x="29" y="100"/>
                    </a:lnTo>
                    <a:lnTo>
                      <a:pt x="29" y="108"/>
                    </a:lnTo>
                    <a:lnTo>
                      <a:pt x="29" y="115"/>
                    </a:lnTo>
                    <a:lnTo>
                      <a:pt x="34" y="122"/>
                    </a:lnTo>
                    <a:lnTo>
                      <a:pt x="39" y="127"/>
                    </a:lnTo>
                    <a:lnTo>
                      <a:pt x="42" y="130"/>
                    </a:lnTo>
                    <a:lnTo>
                      <a:pt x="44" y="130"/>
                    </a:lnTo>
                    <a:lnTo>
                      <a:pt x="51" y="127"/>
                    </a:lnTo>
                    <a:lnTo>
                      <a:pt x="56" y="125"/>
                    </a:lnTo>
                    <a:lnTo>
                      <a:pt x="61" y="118"/>
                    </a:lnTo>
                    <a:lnTo>
                      <a:pt x="61" y="69"/>
                    </a:lnTo>
                    <a:close/>
                  </a:path>
                </a:pathLst>
              </a:custGeom>
              <a:solidFill>
                <a:srgbClr val="000000"/>
              </a:solidFill>
              <a:ln w="0">
                <a:solidFill>
                  <a:srgbClr val="000000"/>
                </a:solidFill>
                <a:round/>
                <a:headEnd/>
                <a:tailEnd/>
              </a:ln>
            </p:spPr>
            <p:txBody>
              <a:bodyPr/>
              <a:lstStyle/>
              <a:p>
                <a:endParaRPr lang="en-CA"/>
              </a:p>
            </p:txBody>
          </p:sp>
        </p:grpSp>
        <p:sp>
          <p:nvSpPr>
            <p:cNvPr id="5135" name="Rectangle 263"/>
            <p:cNvSpPr>
              <a:spLocks noChangeArrowheads="1"/>
            </p:cNvSpPr>
            <p:nvPr/>
          </p:nvSpPr>
          <p:spPr bwMode="auto">
            <a:xfrm>
              <a:off x="816" y="1680"/>
              <a:ext cx="768" cy="288"/>
            </a:xfrm>
            <a:prstGeom prst="rect">
              <a:avLst/>
            </a:prstGeom>
            <a:solidFill>
              <a:schemeClr val="bg1"/>
            </a:solidFill>
            <a:ln w="9525">
              <a:noFill/>
              <a:miter lim="800000"/>
              <a:headEnd/>
              <a:tailEnd/>
            </a:ln>
          </p:spPr>
          <p:txBody>
            <a:bodyPr/>
            <a:lstStyle/>
            <a:p>
              <a:pPr marL="342900" indent="-342900">
                <a:spcBef>
                  <a:spcPct val="20000"/>
                </a:spcBef>
              </a:pPr>
              <a:r>
                <a:rPr lang="en-US" sz="2800" b="1"/>
                <a:t>signal</a:t>
              </a:r>
            </a:p>
          </p:txBody>
        </p:sp>
        <p:sp>
          <p:nvSpPr>
            <p:cNvPr id="5136" name="Rectangle 264"/>
            <p:cNvSpPr>
              <a:spLocks noChangeArrowheads="1"/>
            </p:cNvSpPr>
            <p:nvPr/>
          </p:nvSpPr>
          <p:spPr bwMode="auto">
            <a:xfrm>
              <a:off x="4830" y="1959"/>
              <a:ext cx="720" cy="288"/>
            </a:xfrm>
            <a:prstGeom prst="rect">
              <a:avLst/>
            </a:prstGeom>
            <a:solidFill>
              <a:schemeClr val="bg1"/>
            </a:solidFill>
            <a:ln w="9525">
              <a:noFill/>
              <a:miter lim="800000"/>
              <a:headEnd/>
              <a:tailEnd/>
            </a:ln>
          </p:spPr>
          <p:txBody>
            <a:bodyPr tIns="0" bIns="0"/>
            <a:lstStyle/>
            <a:p>
              <a:pPr marL="342900" indent="-342900">
                <a:spcBef>
                  <a:spcPct val="20000"/>
                </a:spcBef>
              </a:pPr>
              <a:r>
                <a:rPr lang="en-US" sz="2800" b="1"/>
                <a:t>signal</a:t>
              </a:r>
            </a:p>
          </p:txBody>
        </p:sp>
        <p:sp>
          <p:nvSpPr>
            <p:cNvPr id="5137" name="Rectangle 265"/>
            <p:cNvSpPr>
              <a:spLocks noChangeArrowheads="1"/>
            </p:cNvSpPr>
            <p:nvPr/>
          </p:nvSpPr>
          <p:spPr bwMode="auto">
            <a:xfrm>
              <a:off x="3234" y="1587"/>
              <a:ext cx="816" cy="288"/>
            </a:xfrm>
            <a:prstGeom prst="rect">
              <a:avLst/>
            </a:prstGeom>
            <a:solidFill>
              <a:schemeClr val="bg1"/>
            </a:solidFill>
            <a:ln w="9525">
              <a:noFill/>
              <a:miter lim="800000"/>
              <a:headEnd/>
              <a:tailEnd/>
            </a:ln>
          </p:spPr>
          <p:txBody>
            <a:bodyPr/>
            <a:lstStyle/>
            <a:p>
              <a:pPr marL="342900" indent="-342900">
                <a:lnSpc>
                  <a:spcPct val="50000"/>
                </a:lnSpc>
                <a:spcBef>
                  <a:spcPct val="20000"/>
                </a:spcBef>
              </a:pPr>
              <a:r>
                <a:rPr lang="en-US" sz="2400" b="1">
                  <a:latin typeface="Courier" pitchFamily="49" charset="0"/>
                </a:rPr>
                <a:t>noisy</a:t>
              </a:r>
            </a:p>
            <a:p>
              <a:pPr marL="342900" indent="-342900">
                <a:lnSpc>
                  <a:spcPct val="50000"/>
                </a:lnSpc>
                <a:spcBef>
                  <a:spcPct val="20000"/>
                </a:spcBef>
              </a:pPr>
              <a:r>
                <a:rPr lang="en-US" sz="2400" b="1">
                  <a:latin typeface="Courier" pitchFamily="49" charset="0"/>
                </a:rPr>
                <a:t>signal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1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Date Placeholder 4"/>
          <p:cNvSpPr>
            <a:spLocks noGrp="1"/>
          </p:cNvSpPr>
          <p:nvPr>
            <p:ph type="dt" sz="quarter" idx="10"/>
          </p:nvPr>
        </p:nvSpPr>
        <p:spPr>
          <a:noFill/>
        </p:spPr>
        <p:txBody>
          <a:bodyPr/>
          <a:lstStyle/>
          <a:p>
            <a:fld id="{A087AC75-66C6-43B9-A07D-FC9B5DDEF1CB}" type="datetime1">
              <a:rPr lang="en-US" smtClean="0"/>
              <a:pPr/>
              <a:t>1/14/2013</a:t>
            </a:fld>
            <a:endParaRPr lang="en-US" smtClean="0"/>
          </a:p>
        </p:txBody>
      </p:sp>
      <p:sp>
        <p:nvSpPr>
          <p:cNvPr id="6155" name="Footer Placeholder 5"/>
          <p:cNvSpPr>
            <a:spLocks noGrp="1"/>
          </p:cNvSpPr>
          <p:nvPr>
            <p:ph type="ftr" sz="quarter" idx="11"/>
          </p:nvPr>
        </p:nvSpPr>
        <p:spPr>
          <a:noFill/>
        </p:spPr>
        <p:txBody>
          <a:bodyPr/>
          <a:lstStyle/>
          <a:p>
            <a:r>
              <a:rPr lang="en-US" smtClean="0"/>
              <a:t>CPSC503 Winter 2012</a:t>
            </a:r>
          </a:p>
        </p:txBody>
      </p:sp>
      <p:sp>
        <p:nvSpPr>
          <p:cNvPr id="6156" name="Slide Number Placeholder 6"/>
          <p:cNvSpPr>
            <a:spLocks noGrp="1"/>
          </p:cNvSpPr>
          <p:nvPr>
            <p:ph type="sldNum" sz="quarter" idx="12"/>
          </p:nvPr>
        </p:nvSpPr>
        <p:spPr>
          <a:noFill/>
        </p:spPr>
        <p:txBody>
          <a:bodyPr/>
          <a:lstStyle/>
          <a:p>
            <a:fld id="{FCE2E918-3F92-4A89-8E83-A1390408A423}" type="slidenum">
              <a:rPr lang="en-US" smtClean="0"/>
              <a:pPr/>
              <a:t>22</a:t>
            </a:fld>
            <a:endParaRPr lang="en-US" smtClean="0"/>
          </a:p>
        </p:txBody>
      </p:sp>
      <p:sp>
        <p:nvSpPr>
          <p:cNvPr id="6157" name="Rectangle 3"/>
          <p:cNvSpPr>
            <a:spLocks noGrp="1" noChangeArrowheads="1"/>
          </p:cNvSpPr>
          <p:nvPr>
            <p:ph type="body" sz="half" idx="1"/>
          </p:nvPr>
        </p:nvSpPr>
        <p:spPr/>
        <p:txBody>
          <a:bodyPr/>
          <a:lstStyle/>
          <a:p>
            <a:pPr eaLnBrk="1" hangingPunct="1"/>
            <a:endParaRPr lang="en-US" sz="2400" smtClean="0"/>
          </a:p>
          <a:p>
            <a:pPr eaLnBrk="1" hangingPunct="1"/>
            <a:endParaRPr lang="en-US" sz="2400" smtClean="0"/>
          </a:p>
        </p:txBody>
      </p:sp>
      <p:graphicFrame>
        <p:nvGraphicFramePr>
          <p:cNvPr id="6146" name="Object 4"/>
          <p:cNvGraphicFramePr>
            <a:graphicFrameLocks noChangeAspect="1"/>
          </p:cNvGraphicFramePr>
          <p:nvPr>
            <p:ph sz="half" idx="2"/>
          </p:nvPr>
        </p:nvGraphicFramePr>
        <p:xfrm>
          <a:off x="2057400" y="3429000"/>
          <a:ext cx="4564063" cy="1476375"/>
        </p:xfrm>
        <a:graphic>
          <a:graphicData uri="http://schemas.openxmlformats.org/presentationml/2006/ole">
            <p:oleObj spid="_x0000_s6146" name="Equation" r:id="rId4" imgW="1295280" imgH="419040" progId="Equation.3">
              <p:embed/>
            </p:oleObj>
          </a:graphicData>
        </a:graphic>
      </p:graphicFrame>
      <p:sp>
        <p:nvSpPr>
          <p:cNvPr id="6158" name="Rectangle 5"/>
          <p:cNvSpPr>
            <a:spLocks noChangeArrowheads="1"/>
          </p:cNvSpPr>
          <p:nvPr/>
        </p:nvSpPr>
        <p:spPr bwMode="auto">
          <a:xfrm>
            <a:off x="914400" y="2057400"/>
            <a:ext cx="7772400" cy="1066800"/>
          </a:xfrm>
          <a:prstGeom prst="rect">
            <a:avLst/>
          </a:prstGeom>
          <a:noFill/>
          <a:ln w="9525">
            <a:noFill/>
            <a:miter lim="800000"/>
            <a:headEnd/>
            <a:tailEnd/>
          </a:ln>
        </p:spPr>
        <p:txBody>
          <a:bodyPr>
            <a:spAutoFit/>
          </a:bodyPr>
          <a:lstStyle/>
          <a:p>
            <a:pPr>
              <a:spcBef>
                <a:spcPct val="20000"/>
              </a:spcBef>
            </a:pPr>
            <a:r>
              <a:rPr lang="en-US" sz="3200" b="1">
                <a:solidFill>
                  <a:schemeClr val="accent2"/>
                </a:solidFill>
                <a:latin typeface="Comic Sans MS" pitchFamily="66" charset="0"/>
              </a:rPr>
              <a:t>Goal:</a:t>
            </a:r>
            <a:r>
              <a:rPr lang="en-US" sz="3200" b="1">
                <a:latin typeface="Comic Sans MS" pitchFamily="66" charset="0"/>
              </a:rPr>
              <a:t> Find the most likely word given some observed (misspelled) word</a:t>
            </a:r>
            <a:endParaRPr lang="en-US" sz="2800" b="1">
              <a:latin typeface="Comic Sans MS" pitchFamily="66" charset="0"/>
            </a:endParaRPr>
          </a:p>
        </p:txBody>
      </p:sp>
      <p:sp>
        <p:nvSpPr>
          <p:cNvPr id="6159" name="Rectangle 6"/>
          <p:cNvSpPr>
            <a:spLocks noChangeArrowheads="1"/>
          </p:cNvSpPr>
          <p:nvPr/>
        </p:nvSpPr>
        <p:spPr bwMode="auto">
          <a:xfrm>
            <a:off x="762000" y="533400"/>
            <a:ext cx="7772400" cy="114300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Bayes and the Noisy Channel: Spelling Non-word isolated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Date Placeholder 4"/>
          <p:cNvSpPr>
            <a:spLocks noGrp="1"/>
          </p:cNvSpPr>
          <p:nvPr>
            <p:ph type="dt" sz="quarter" idx="10"/>
          </p:nvPr>
        </p:nvSpPr>
        <p:spPr>
          <a:noFill/>
        </p:spPr>
        <p:txBody>
          <a:bodyPr/>
          <a:lstStyle/>
          <a:p>
            <a:fld id="{6396C004-13CD-41A4-950D-14051426AA55}" type="datetime1">
              <a:rPr lang="en-US" smtClean="0"/>
              <a:pPr/>
              <a:t>1/14/2013</a:t>
            </a:fld>
            <a:endParaRPr lang="en-US" smtClean="0"/>
          </a:p>
        </p:txBody>
      </p:sp>
      <p:sp>
        <p:nvSpPr>
          <p:cNvPr id="7176" name="Footer Placeholder 5"/>
          <p:cNvSpPr>
            <a:spLocks noGrp="1"/>
          </p:cNvSpPr>
          <p:nvPr>
            <p:ph type="ftr" sz="quarter" idx="11"/>
          </p:nvPr>
        </p:nvSpPr>
        <p:spPr>
          <a:noFill/>
        </p:spPr>
        <p:txBody>
          <a:bodyPr/>
          <a:lstStyle/>
          <a:p>
            <a:r>
              <a:rPr lang="en-US" smtClean="0"/>
              <a:t>CPSC503 Winter 2012</a:t>
            </a:r>
          </a:p>
        </p:txBody>
      </p:sp>
      <p:sp>
        <p:nvSpPr>
          <p:cNvPr id="7177" name="Slide Number Placeholder 6"/>
          <p:cNvSpPr>
            <a:spLocks noGrp="1"/>
          </p:cNvSpPr>
          <p:nvPr>
            <p:ph type="sldNum" sz="quarter" idx="12"/>
          </p:nvPr>
        </p:nvSpPr>
        <p:spPr>
          <a:noFill/>
        </p:spPr>
        <p:txBody>
          <a:bodyPr/>
          <a:lstStyle/>
          <a:p>
            <a:fld id="{B32125A3-DD8D-4FC4-997A-EA1C704C0AD5}" type="slidenum">
              <a:rPr lang="en-US" smtClean="0"/>
              <a:pPr/>
              <a:t>23</a:t>
            </a:fld>
            <a:endParaRPr lang="en-US" smtClean="0"/>
          </a:p>
        </p:txBody>
      </p:sp>
      <p:sp>
        <p:nvSpPr>
          <p:cNvPr id="7178" name="Rectangle 2"/>
          <p:cNvSpPr>
            <a:spLocks noGrp="1" noChangeArrowheads="1"/>
          </p:cNvSpPr>
          <p:nvPr>
            <p:ph type="title"/>
          </p:nvPr>
        </p:nvSpPr>
        <p:spPr>
          <a:xfrm>
            <a:off x="685800" y="152400"/>
            <a:ext cx="7772400" cy="1143000"/>
          </a:xfrm>
        </p:spPr>
        <p:txBody>
          <a:bodyPr/>
          <a:lstStyle/>
          <a:p>
            <a:pPr eaLnBrk="1" hangingPunct="1"/>
            <a:r>
              <a:rPr lang="en-US" smtClean="0"/>
              <a:t>Problem</a:t>
            </a:r>
          </a:p>
        </p:txBody>
      </p:sp>
      <p:sp>
        <p:nvSpPr>
          <p:cNvPr id="7179" name="Rectangle 3"/>
          <p:cNvSpPr>
            <a:spLocks noGrp="1" noChangeArrowheads="1"/>
          </p:cNvSpPr>
          <p:nvPr>
            <p:ph type="body" sz="half" idx="1"/>
          </p:nvPr>
        </p:nvSpPr>
        <p:spPr>
          <a:xfrm>
            <a:off x="457200" y="1295400"/>
            <a:ext cx="8458200" cy="914400"/>
          </a:xfrm>
        </p:spPr>
        <p:txBody>
          <a:bodyPr/>
          <a:lstStyle/>
          <a:p>
            <a:pPr eaLnBrk="1" hangingPunct="1"/>
            <a:r>
              <a:rPr lang="en-US" sz="3200" i="1" smtClean="0"/>
              <a:t>P(w|O)</a:t>
            </a:r>
            <a:r>
              <a:rPr lang="en-US" sz="3200" smtClean="0"/>
              <a:t> is hard/impossible to get </a:t>
            </a:r>
            <a:r>
              <a:rPr lang="en-US" sz="3200" b="0" i="1" smtClean="0">
                <a:solidFill>
                  <a:schemeClr val="accent2"/>
                </a:solidFill>
              </a:rPr>
              <a:t>(why?)</a:t>
            </a:r>
          </a:p>
        </p:txBody>
      </p:sp>
      <p:sp>
        <p:nvSpPr>
          <p:cNvPr id="17" name="Rectangle 3"/>
          <p:cNvSpPr txBox="1">
            <a:spLocks noChangeArrowheads="1"/>
          </p:cNvSpPr>
          <p:nvPr/>
        </p:nvSpPr>
        <p:spPr bwMode="auto">
          <a:xfrm>
            <a:off x="304800" y="2590800"/>
            <a:ext cx="8458200" cy="914400"/>
          </a:xfrm>
          <a:prstGeom prst="rect">
            <a:avLst/>
          </a:prstGeom>
          <a:noFill/>
          <a:ln w="9525">
            <a:noFill/>
            <a:miter lim="800000"/>
            <a:headEnd/>
            <a:tailEnd/>
          </a:ln>
          <a:effectLst/>
        </p:spPr>
        <p:txBody>
          <a:bodyPr/>
          <a:lstStyle/>
          <a:p>
            <a:pPr marL="342900" indent="-342900">
              <a:spcBef>
                <a:spcPct val="20000"/>
              </a:spcBef>
              <a:defRPr/>
            </a:pPr>
            <a:r>
              <a:rPr lang="en-US" sz="3200" b="1" i="1" kern="0" dirty="0">
                <a:latin typeface="+mn-lt"/>
              </a:rPr>
              <a:t>P(</a:t>
            </a:r>
            <a:r>
              <a:rPr lang="en-US" sz="3200" b="1" i="1" kern="0" dirty="0" err="1">
                <a:latin typeface="+mn-lt"/>
              </a:rPr>
              <a:t>wine|winw</a:t>
            </a:r>
            <a:r>
              <a:rPr lang="en-US" sz="3200" b="1" i="1" kern="0" dirty="0">
                <a:latin typeface="+mn-lt"/>
              </a:rPr>
              <a:t>)=</a:t>
            </a:r>
            <a:endParaRPr lang="en-US" sz="3200" i="1" kern="0" dirty="0">
              <a:solidFill>
                <a:schemeClr val="accent2"/>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1" name="Date Placeholder 4"/>
          <p:cNvSpPr>
            <a:spLocks noGrp="1"/>
          </p:cNvSpPr>
          <p:nvPr>
            <p:ph type="dt" sz="quarter" idx="10"/>
          </p:nvPr>
        </p:nvSpPr>
        <p:spPr>
          <a:noFill/>
        </p:spPr>
        <p:txBody>
          <a:bodyPr/>
          <a:lstStyle/>
          <a:p>
            <a:fld id="{C883B559-315F-4734-AC76-76C6D3569CAA}" type="datetime1">
              <a:rPr lang="en-US" smtClean="0"/>
              <a:pPr/>
              <a:t>1/14/2013</a:t>
            </a:fld>
            <a:endParaRPr lang="en-US" smtClean="0"/>
          </a:p>
        </p:txBody>
      </p:sp>
      <p:sp>
        <p:nvSpPr>
          <p:cNvPr id="8212" name="Footer Placeholder 5"/>
          <p:cNvSpPr>
            <a:spLocks noGrp="1"/>
          </p:cNvSpPr>
          <p:nvPr>
            <p:ph type="ftr" sz="quarter" idx="11"/>
          </p:nvPr>
        </p:nvSpPr>
        <p:spPr>
          <a:noFill/>
        </p:spPr>
        <p:txBody>
          <a:bodyPr/>
          <a:lstStyle/>
          <a:p>
            <a:r>
              <a:rPr lang="en-US" smtClean="0"/>
              <a:t>CPSC503 Winter 2012</a:t>
            </a:r>
          </a:p>
        </p:txBody>
      </p:sp>
      <p:sp>
        <p:nvSpPr>
          <p:cNvPr id="8213" name="Slide Number Placeholder 6"/>
          <p:cNvSpPr>
            <a:spLocks noGrp="1"/>
          </p:cNvSpPr>
          <p:nvPr>
            <p:ph type="sldNum" sz="quarter" idx="12"/>
          </p:nvPr>
        </p:nvSpPr>
        <p:spPr>
          <a:noFill/>
        </p:spPr>
        <p:txBody>
          <a:bodyPr/>
          <a:lstStyle/>
          <a:p>
            <a:fld id="{5B7914B0-64A7-46D3-A5AC-55E20E753C97}" type="slidenum">
              <a:rPr lang="en-US" smtClean="0"/>
              <a:pPr/>
              <a:t>24</a:t>
            </a:fld>
            <a:endParaRPr lang="en-US" smtClean="0"/>
          </a:p>
        </p:txBody>
      </p:sp>
      <p:sp>
        <p:nvSpPr>
          <p:cNvPr id="8214" name="Rectangle 2"/>
          <p:cNvSpPr>
            <a:spLocks noGrp="1" noChangeArrowheads="1"/>
          </p:cNvSpPr>
          <p:nvPr>
            <p:ph type="title"/>
          </p:nvPr>
        </p:nvSpPr>
        <p:spPr>
          <a:xfrm>
            <a:off x="762000" y="0"/>
            <a:ext cx="7772400" cy="1143000"/>
          </a:xfrm>
        </p:spPr>
        <p:txBody>
          <a:bodyPr/>
          <a:lstStyle/>
          <a:p>
            <a:pPr eaLnBrk="1" hangingPunct="1"/>
            <a:r>
              <a:rPr lang="en-US" smtClean="0"/>
              <a:t>Solution</a:t>
            </a:r>
          </a:p>
        </p:txBody>
      </p:sp>
      <p:sp>
        <p:nvSpPr>
          <p:cNvPr id="8215" name="Rectangle 3"/>
          <p:cNvSpPr>
            <a:spLocks noGrp="1" noChangeArrowheads="1"/>
          </p:cNvSpPr>
          <p:nvPr>
            <p:ph type="body" sz="half" idx="1"/>
          </p:nvPr>
        </p:nvSpPr>
        <p:spPr>
          <a:xfrm>
            <a:off x="609600" y="990600"/>
            <a:ext cx="8001000" cy="1447800"/>
          </a:xfrm>
        </p:spPr>
        <p:txBody>
          <a:bodyPr/>
          <a:lstStyle/>
          <a:p>
            <a:pPr marL="514350" indent="-514350" eaLnBrk="1" hangingPunct="1">
              <a:buFont typeface="Comic Sans MS" pitchFamily="66" charset="0"/>
              <a:buAutoNum type="arabicPeriod"/>
            </a:pPr>
            <a:r>
              <a:rPr lang="en-US" sz="3200" smtClean="0"/>
              <a:t> Apply Bayes Rule</a:t>
            </a:r>
          </a:p>
          <a:p>
            <a:pPr marL="514350" indent="-514350" eaLnBrk="1" hangingPunct="1">
              <a:buFont typeface="Comic Sans MS" pitchFamily="66" charset="0"/>
              <a:buAutoNum type="arabicPeriod"/>
            </a:pPr>
            <a:r>
              <a:rPr lang="en-US" sz="3200" smtClean="0"/>
              <a:t> Simplify</a:t>
            </a:r>
            <a:endParaRPr lang="en-US" sz="3600" smtClean="0"/>
          </a:p>
        </p:txBody>
      </p:sp>
      <p:graphicFrame>
        <p:nvGraphicFramePr>
          <p:cNvPr id="8194" name="Object 6"/>
          <p:cNvGraphicFramePr>
            <a:graphicFrameLocks noChangeAspect="1"/>
          </p:cNvGraphicFramePr>
          <p:nvPr/>
        </p:nvGraphicFramePr>
        <p:xfrm>
          <a:off x="2209800" y="1828800"/>
          <a:ext cx="3846513" cy="1244600"/>
        </p:xfrm>
        <a:graphic>
          <a:graphicData uri="http://schemas.openxmlformats.org/presentationml/2006/ole">
            <p:oleObj spid="_x0000_s8194" name="Equation" r:id="rId4" imgW="1295280" imgH="419040" progId="Equation.3">
              <p:embed/>
            </p:oleObj>
          </a:graphicData>
        </a:graphic>
      </p:graphicFrame>
      <p:grpSp>
        <p:nvGrpSpPr>
          <p:cNvPr id="2" name="Group 14"/>
          <p:cNvGrpSpPr>
            <a:grpSpLocks/>
          </p:cNvGrpSpPr>
          <p:nvPr/>
        </p:nvGrpSpPr>
        <p:grpSpPr bwMode="auto">
          <a:xfrm>
            <a:off x="2133600" y="2743200"/>
            <a:ext cx="2306638" cy="1628775"/>
            <a:chOff x="1344" y="1968"/>
            <a:chExt cx="1453" cy="1026"/>
          </a:xfrm>
        </p:grpSpPr>
        <p:graphicFrame>
          <p:nvGraphicFramePr>
            <p:cNvPr id="8210" name="Object 8"/>
            <p:cNvGraphicFramePr>
              <a:graphicFrameLocks noChangeAspect="1"/>
            </p:cNvGraphicFramePr>
            <p:nvPr/>
          </p:nvGraphicFramePr>
          <p:xfrm>
            <a:off x="1344" y="2208"/>
            <a:ext cx="1453" cy="786"/>
          </p:xfrm>
          <a:graphic>
            <a:graphicData uri="http://schemas.openxmlformats.org/presentationml/2006/ole">
              <p:oleObj spid="_x0000_s8210" name="Equation" r:id="rId5" imgW="774360" imgH="419040" progId="Equation.3">
                <p:embed/>
              </p:oleObj>
            </a:graphicData>
          </a:graphic>
        </p:graphicFrame>
        <p:sp>
          <p:nvSpPr>
            <p:cNvPr id="8222" name="Line 9"/>
            <p:cNvSpPr>
              <a:spLocks noChangeShapeType="1"/>
            </p:cNvSpPr>
            <p:nvPr/>
          </p:nvSpPr>
          <p:spPr bwMode="auto">
            <a:xfrm>
              <a:off x="2640" y="1968"/>
              <a:ext cx="1" cy="403"/>
            </a:xfrm>
            <a:prstGeom prst="line">
              <a:avLst/>
            </a:prstGeom>
            <a:noFill/>
            <a:ln w="57150">
              <a:solidFill>
                <a:schemeClr val="accent2"/>
              </a:solidFill>
              <a:round/>
              <a:headEnd/>
              <a:tailEnd type="triangle" w="med" len="med"/>
            </a:ln>
          </p:spPr>
          <p:txBody>
            <a:bodyPr/>
            <a:lstStyle/>
            <a:p>
              <a:endParaRPr lang="en-CA"/>
            </a:p>
          </p:txBody>
        </p:sp>
      </p:grpSp>
      <p:grpSp>
        <p:nvGrpSpPr>
          <p:cNvPr id="3" name="Group 15"/>
          <p:cNvGrpSpPr>
            <a:grpSpLocks/>
          </p:cNvGrpSpPr>
          <p:nvPr/>
        </p:nvGrpSpPr>
        <p:grpSpPr bwMode="auto">
          <a:xfrm>
            <a:off x="2057400" y="4800600"/>
            <a:ext cx="2592388" cy="1552575"/>
            <a:chOff x="1296" y="2832"/>
            <a:chExt cx="1633" cy="978"/>
          </a:xfrm>
        </p:grpSpPr>
        <p:graphicFrame>
          <p:nvGraphicFramePr>
            <p:cNvPr id="8209" name="Object 10"/>
            <p:cNvGraphicFramePr>
              <a:graphicFrameLocks noChangeAspect="1"/>
            </p:cNvGraphicFramePr>
            <p:nvPr/>
          </p:nvGraphicFramePr>
          <p:xfrm>
            <a:off x="1296" y="3024"/>
            <a:ext cx="1453" cy="786"/>
          </p:xfrm>
          <a:graphic>
            <a:graphicData uri="http://schemas.openxmlformats.org/presentationml/2006/ole">
              <p:oleObj spid="_x0000_s8209" name="Equation" r:id="rId6" imgW="774360" imgH="419040" progId="Equation.3">
                <p:embed/>
              </p:oleObj>
            </a:graphicData>
          </a:graphic>
        </p:graphicFrame>
        <p:sp>
          <p:nvSpPr>
            <p:cNvPr id="8221" name="Line 11"/>
            <p:cNvSpPr>
              <a:spLocks noChangeShapeType="1"/>
            </p:cNvSpPr>
            <p:nvPr/>
          </p:nvSpPr>
          <p:spPr bwMode="auto">
            <a:xfrm>
              <a:off x="2928" y="2832"/>
              <a:ext cx="1" cy="403"/>
            </a:xfrm>
            <a:prstGeom prst="line">
              <a:avLst/>
            </a:prstGeom>
            <a:noFill/>
            <a:ln w="57150">
              <a:solidFill>
                <a:schemeClr val="accent2"/>
              </a:solidFill>
              <a:round/>
              <a:headEnd/>
              <a:tailEnd type="triangle" w="med" len="med"/>
            </a:ln>
          </p:spPr>
          <p:txBody>
            <a:bodyPr/>
            <a:lstStyle/>
            <a:p>
              <a:endParaRPr lang="en-CA"/>
            </a:p>
          </p:txBody>
        </p:sp>
      </p:grpSp>
      <p:grpSp>
        <p:nvGrpSpPr>
          <p:cNvPr id="4" name="Group 16"/>
          <p:cNvGrpSpPr>
            <a:grpSpLocks/>
          </p:cNvGrpSpPr>
          <p:nvPr/>
        </p:nvGrpSpPr>
        <p:grpSpPr bwMode="auto">
          <a:xfrm>
            <a:off x="5029200" y="4800600"/>
            <a:ext cx="2743200" cy="533400"/>
            <a:chOff x="3120" y="3120"/>
            <a:chExt cx="1728" cy="336"/>
          </a:xfrm>
        </p:grpSpPr>
        <p:sp>
          <p:nvSpPr>
            <p:cNvPr id="8219" name="Rectangle 12"/>
            <p:cNvSpPr>
              <a:spLocks noChangeArrowheads="1"/>
            </p:cNvSpPr>
            <p:nvPr/>
          </p:nvSpPr>
          <p:spPr bwMode="auto">
            <a:xfrm>
              <a:off x="4224" y="3120"/>
              <a:ext cx="624" cy="336"/>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prior</a:t>
              </a:r>
            </a:p>
          </p:txBody>
        </p:sp>
        <p:sp>
          <p:nvSpPr>
            <p:cNvPr id="8220" name="Rectangle 13"/>
            <p:cNvSpPr>
              <a:spLocks noChangeArrowheads="1"/>
            </p:cNvSpPr>
            <p:nvPr/>
          </p:nvSpPr>
          <p:spPr bwMode="auto">
            <a:xfrm>
              <a:off x="3120" y="3120"/>
              <a:ext cx="1008" cy="288"/>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likelihood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34" name="Date Placeholder 4"/>
          <p:cNvSpPr>
            <a:spLocks noGrp="1"/>
          </p:cNvSpPr>
          <p:nvPr>
            <p:ph type="dt" sz="quarter" idx="10"/>
          </p:nvPr>
        </p:nvSpPr>
        <p:spPr>
          <a:noFill/>
        </p:spPr>
        <p:txBody>
          <a:bodyPr/>
          <a:lstStyle/>
          <a:p>
            <a:fld id="{6760F51B-D9BF-4428-B5C8-C3FC9545C641}" type="datetime1">
              <a:rPr lang="en-US" smtClean="0"/>
              <a:pPr/>
              <a:t>1/14/2013</a:t>
            </a:fld>
            <a:endParaRPr lang="en-US" smtClean="0"/>
          </a:p>
        </p:txBody>
      </p:sp>
      <p:sp>
        <p:nvSpPr>
          <p:cNvPr id="9235" name="Footer Placeholder 5"/>
          <p:cNvSpPr>
            <a:spLocks noGrp="1"/>
          </p:cNvSpPr>
          <p:nvPr>
            <p:ph type="ftr" sz="quarter" idx="11"/>
          </p:nvPr>
        </p:nvSpPr>
        <p:spPr>
          <a:noFill/>
        </p:spPr>
        <p:txBody>
          <a:bodyPr/>
          <a:lstStyle/>
          <a:p>
            <a:r>
              <a:rPr lang="en-US" smtClean="0"/>
              <a:t>CPSC503 Winter 2012</a:t>
            </a:r>
          </a:p>
        </p:txBody>
      </p:sp>
      <p:sp>
        <p:nvSpPr>
          <p:cNvPr id="9236" name="Slide Number Placeholder 6"/>
          <p:cNvSpPr>
            <a:spLocks noGrp="1"/>
          </p:cNvSpPr>
          <p:nvPr>
            <p:ph type="sldNum" sz="quarter" idx="12"/>
          </p:nvPr>
        </p:nvSpPr>
        <p:spPr>
          <a:noFill/>
        </p:spPr>
        <p:txBody>
          <a:bodyPr/>
          <a:lstStyle/>
          <a:p>
            <a:fld id="{0A41D373-198D-4D7B-92F7-3AA654CBD310}" type="slidenum">
              <a:rPr lang="en-US" smtClean="0"/>
              <a:pPr/>
              <a:t>25</a:t>
            </a:fld>
            <a:endParaRPr lang="en-US" smtClean="0"/>
          </a:p>
        </p:txBody>
      </p:sp>
      <p:sp>
        <p:nvSpPr>
          <p:cNvPr id="9237" name="Rectangle 2"/>
          <p:cNvSpPr>
            <a:spLocks noGrp="1" noChangeArrowheads="1"/>
          </p:cNvSpPr>
          <p:nvPr>
            <p:ph type="title"/>
          </p:nvPr>
        </p:nvSpPr>
        <p:spPr>
          <a:xfrm>
            <a:off x="685800" y="152400"/>
            <a:ext cx="7772400" cy="1143000"/>
          </a:xfrm>
        </p:spPr>
        <p:txBody>
          <a:bodyPr/>
          <a:lstStyle/>
          <a:p>
            <a:pPr eaLnBrk="1" hangingPunct="1"/>
            <a:r>
              <a:rPr lang="en-US" smtClean="0"/>
              <a:t>Estimate of prior P(w) </a:t>
            </a:r>
            <a:r>
              <a:rPr lang="en-US" smtClean="0">
                <a:solidFill>
                  <a:schemeClr val="tx2"/>
                </a:solidFill>
              </a:rPr>
              <a:t>(Easy)</a:t>
            </a:r>
          </a:p>
        </p:txBody>
      </p:sp>
      <p:sp>
        <p:nvSpPr>
          <p:cNvPr id="248835" name="Rectangle 3"/>
          <p:cNvSpPr>
            <a:spLocks noGrp="1" noChangeArrowheads="1"/>
          </p:cNvSpPr>
          <p:nvPr>
            <p:ph type="body" sz="half" idx="1"/>
          </p:nvPr>
        </p:nvSpPr>
        <p:spPr>
          <a:xfrm>
            <a:off x="914400" y="2133600"/>
            <a:ext cx="2590800" cy="762000"/>
          </a:xfrm>
        </p:spPr>
        <p:txBody>
          <a:bodyPr/>
          <a:lstStyle/>
          <a:p>
            <a:pPr eaLnBrk="1" hangingPunct="1">
              <a:buFontTx/>
              <a:buNone/>
            </a:pPr>
            <a:r>
              <a:rPr lang="en-US" sz="3200" b="0" i="1" smtClean="0">
                <a:solidFill>
                  <a:schemeClr val="accent2"/>
                </a:solidFill>
              </a:rPr>
              <a:t>smoothing</a:t>
            </a:r>
          </a:p>
        </p:txBody>
      </p:sp>
      <p:graphicFrame>
        <p:nvGraphicFramePr>
          <p:cNvPr id="9218" name="Object 4"/>
          <p:cNvGraphicFramePr>
            <a:graphicFrameLocks noChangeAspect="1"/>
          </p:cNvGraphicFramePr>
          <p:nvPr/>
        </p:nvGraphicFramePr>
        <p:xfrm>
          <a:off x="2971800" y="1143000"/>
          <a:ext cx="2489200" cy="1168400"/>
        </p:xfrm>
        <a:graphic>
          <a:graphicData uri="http://schemas.openxmlformats.org/presentationml/2006/ole">
            <p:oleObj spid="_x0000_s9218" name="Equation" r:id="rId4" imgW="838080" imgH="393480" progId="Equation.3">
              <p:embed/>
            </p:oleObj>
          </a:graphicData>
        </a:graphic>
      </p:graphicFrame>
      <p:grpSp>
        <p:nvGrpSpPr>
          <p:cNvPr id="2" name="Group 12"/>
          <p:cNvGrpSpPr>
            <a:grpSpLocks/>
          </p:cNvGrpSpPr>
          <p:nvPr/>
        </p:nvGrpSpPr>
        <p:grpSpPr bwMode="auto">
          <a:xfrm>
            <a:off x="2287588" y="2057400"/>
            <a:ext cx="3582987" cy="2119313"/>
            <a:chOff x="1441" y="1296"/>
            <a:chExt cx="2257" cy="1335"/>
          </a:xfrm>
        </p:grpSpPr>
        <p:sp>
          <p:nvSpPr>
            <p:cNvPr id="9242" name="Line 6"/>
            <p:cNvSpPr>
              <a:spLocks noChangeShapeType="1"/>
            </p:cNvSpPr>
            <p:nvPr/>
          </p:nvSpPr>
          <p:spPr bwMode="auto">
            <a:xfrm>
              <a:off x="2688" y="1296"/>
              <a:ext cx="1" cy="403"/>
            </a:xfrm>
            <a:prstGeom prst="line">
              <a:avLst/>
            </a:prstGeom>
            <a:noFill/>
            <a:ln w="57150">
              <a:solidFill>
                <a:schemeClr val="accent2"/>
              </a:solidFill>
              <a:round/>
              <a:headEnd/>
              <a:tailEnd type="triangle" w="med" len="med"/>
            </a:ln>
          </p:spPr>
          <p:txBody>
            <a:bodyPr/>
            <a:lstStyle/>
            <a:p>
              <a:endParaRPr lang="en-CA"/>
            </a:p>
          </p:txBody>
        </p:sp>
        <p:graphicFrame>
          <p:nvGraphicFramePr>
            <p:cNvPr id="9233" name="Object 9"/>
            <p:cNvGraphicFramePr>
              <a:graphicFrameLocks noChangeAspect="1"/>
            </p:cNvGraphicFramePr>
            <p:nvPr/>
          </p:nvGraphicFramePr>
          <p:xfrm>
            <a:off x="1441" y="1824"/>
            <a:ext cx="2257" cy="807"/>
          </p:xfrm>
          <a:graphic>
            <a:graphicData uri="http://schemas.openxmlformats.org/presentationml/2006/ole">
              <p:oleObj spid="_x0000_s9233" name="Equation" r:id="rId5" imgW="1206360" imgH="431640" progId="Equation.3">
                <p:embed/>
              </p:oleObj>
            </a:graphicData>
          </a:graphic>
        </p:graphicFrame>
      </p:grpSp>
      <p:grpSp>
        <p:nvGrpSpPr>
          <p:cNvPr id="3" name="Group 13"/>
          <p:cNvGrpSpPr>
            <a:grpSpLocks/>
          </p:cNvGrpSpPr>
          <p:nvPr/>
        </p:nvGrpSpPr>
        <p:grpSpPr bwMode="auto">
          <a:xfrm>
            <a:off x="228600" y="4267200"/>
            <a:ext cx="8678863" cy="2000250"/>
            <a:chOff x="144" y="2688"/>
            <a:chExt cx="5467" cy="1260"/>
          </a:xfrm>
        </p:grpSpPr>
        <p:graphicFrame>
          <p:nvGraphicFramePr>
            <p:cNvPr id="9232" name="Object 10"/>
            <p:cNvGraphicFramePr>
              <a:graphicFrameLocks noChangeAspect="1"/>
            </p:cNvGraphicFramePr>
            <p:nvPr/>
          </p:nvGraphicFramePr>
          <p:xfrm>
            <a:off x="337" y="2832"/>
            <a:ext cx="5274" cy="1116"/>
          </p:xfrm>
          <a:graphic>
            <a:graphicData uri="http://schemas.openxmlformats.org/presentationml/2006/ole">
              <p:oleObj spid="_x0000_s9232" name="Equation" r:id="rId6" imgW="2819160" imgH="596880" progId="Equation.3">
                <p:embed/>
              </p:oleObj>
            </a:graphicData>
          </a:graphic>
        </p:graphicFrame>
        <p:sp>
          <p:nvSpPr>
            <p:cNvPr id="9241" name="Rectangle 11"/>
            <p:cNvSpPr>
              <a:spLocks noChangeArrowheads="1"/>
            </p:cNvSpPr>
            <p:nvPr/>
          </p:nvSpPr>
          <p:spPr bwMode="auto">
            <a:xfrm>
              <a:off x="144" y="2688"/>
              <a:ext cx="2016" cy="480"/>
            </a:xfrm>
            <a:prstGeom prst="rect">
              <a:avLst/>
            </a:prstGeom>
            <a:noFill/>
            <a:ln w="9525">
              <a:noFill/>
              <a:miter lim="800000"/>
              <a:headEnd/>
              <a:tailEnd/>
            </a:ln>
          </p:spPr>
          <p:txBody>
            <a:bodyPr/>
            <a:lstStyle/>
            <a:p>
              <a:pPr marL="342900" indent="-342900">
                <a:spcBef>
                  <a:spcPct val="20000"/>
                </a:spcBef>
              </a:pPr>
              <a:r>
                <a:rPr lang="en-US" sz="3200" i="1">
                  <a:latin typeface="Comic Sans MS" pitchFamily="66" charset="0"/>
                </a:rPr>
                <a:t>Always verify…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0"/>
          </p:nvPr>
        </p:nvSpPr>
        <p:spPr>
          <a:noFill/>
        </p:spPr>
        <p:txBody>
          <a:bodyPr/>
          <a:lstStyle/>
          <a:p>
            <a:fld id="{A6851E9D-6BDA-4D66-82DC-DC65E44BBD3A}" type="datetime1">
              <a:rPr lang="en-US" smtClean="0"/>
              <a:pPr/>
              <a:t>1/14/2013</a:t>
            </a:fld>
            <a:endParaRPr lang="en-US" smtClean="0"/>
          </a:p>
        </p:txBody>
      </p:sp>
      <p:sp>
        <p:nvSpPr>
          <p:cNvPr id="10244" name="Footer Placeholder 5"/>
          <p:cNvSpPr>
            <a:spLocks noGrp="1"/>
          </p:cNvSpPr>
          <p:nvPr>
            <p:ph type="ftr" sz="quarter" idx="11"/>
          </p:nvPr>
        </p:nvSpPr>
        <p:spPr>
          <a:noFill/>
        </p:spPr>
        <p:txBody>
          <a:bodyPr/>
          <a:lstStyle/>
          <a:p>
            <a:r>
              <a:rPr lang="en-US" smtClean="0"/>
              <a:t>CPSC503 Winter 2012</a:t>
            </a:r>
          </a:p>
        </p:txBody>
      </p:sp>
      <p:sp>
        <p:nvSpPr>
          <p:cNvPr id="10245" name="Slide Number Placeholder 6"/>
          <p:cNvSpPr>
            <a:spLocks noGrp="1"/>
          </p:cNvSpPr>
          <p:nvPr>
            <p:ph type="sldNum" sz="quarter" idx="12"/>
          </p:nvPr>
        </p:nvSpPr>
        <p:spPr>
          <a:noFill/>
        </p:spPr>
        <p:txBody>
          <a:bodyPr/>
          <a:lstStyle/>
          <a:p>
            <a:fld id="{F24CF5F2-1E91-4139-85AA-7AC9FA3B9C79}" type="slidenum">
              <a:rPr lang="en-US" smtClean="0"/>
              <a:pPr/>
              <a:t>26</a:t>
            </a:fld>
            <a:endParaRPr lang="en-US" smtClean="0"/>
          </a:p>
        </p:txBody>
      </p:sp>
      <p:sp>
        <p:nvSpPr>
          <p:cNvPr id="10246" name="Rectangle 2"/>
          <p:cNvSpPr>
            <a:spLocks noGrp="1" noChangeArrowheads="1"/>
          </p:cNvSpPr>
          <p:nvPr>
            <p:ph type="title"/>
          </p:nvPr>
        </p:nvSpPr>
        <p:spPr>
          <a:xfrm>
            <a:off x="685800" y="457200"/>
            <a:ext cx="7772400" cy="1143000"/>
          </a:xfrm>
        </p:spPr>
        <p:txBody>
          <a:bodyPr/>
          <a:lstStyle/>
          <a:p>
            <a:pPr eaLnBrk="1" hangingPunct="1"/>
            <a:r>
              <a:rPr lang="en-US" smtClean="0"/>
              <a:t>Estimate of P(O|w) is feasible</a:t>
            </a:r>
            <a:br>
              <a:rPr lang="en-US" smtClean="0"/>
            </a:br>
            <a:r>
              <a:rPr lang="en-US" sz="3200" smtClean="0"/>
              <a:t>(Kernighan et. al ’90)</a:t>
            </a:r>
            <a:br>
              <a:rPr lang="en-US" sz="3200" smtClean="0"/>
            </a:br>
            <a:r>
              <a:rPr lang="en-US" smtClean="0"/>
              <a:t> </a:t>
            </a:r>
          </a:p>
        </p:txBody>
      </p:sp>
      <p:sp>
        <p:nvSpPr>
          <p:cNvPr id="10247" name="Rectangle 9"/>
          <p:cNvSpPr>
            <a:spLocks noChangeArrowheads="1"/>
          </p:cNvSpPr>
          <p:nvPr/>
        </p:nvSpPr>
        <p:spPr bwMode="auto">
          <a:xfrm>
            <a:off x="152400" y="1524000"/>
            <a:ext cx="8991600" cy="3048000"/>
          </a:xfrm>
          <a:prstGeom prst="rect">
            <a:avLst/>
          </a:prstGeom>
          <a:noFill/>
          <a:ln w="9525">
            <a:noFill/>
            <a:miter lim="800000"/>
            <a:headEnd/>
            <a:tailEnd/>
          </a:ln>
        </p:spPr>
        <p:txBody>
          <a:bodyPr/>
          <a:lstStyle/>
          <a:p>
            <a:pPr marL="342900" indent="-342900">
              <a:spcBef>
                <a:spcPct val="20000"/>
              </a:spcBef>
            </a:pPr>
            <a:r>
              <a:rPr lang="en-US" sz="3200" b="1">
                <a:latin typeface="Comic Sans MS" pitchFamily="66" charset="0"/>
              </a:rPr>
              <a:t>For one-error misspelling:</a:t>
            </a:r>
          </a:p>
          <a:p>
            <a:pPr marL="342900" indent="-342900">
              <a:spcBef>
                <a:spcPct val="20000"/>
              </a:spcBef>
              <a:buFontTx/>
              <a:buChar char="•"/>
            </a:pPr>
            <a:r>
              <a:rPr lang="en-US" sz="3200" b="1">
                <a:latin typeface="Comic Sans MS" pitchFamily="66" charset="0"/>
              </a:rPr>
              <a:t>Estimate the probability of each possible error type </a:t>
            </a:r>
          </a:p>
          <a:p>
            <a:pPr marL="342900" indent="-342900">
              <a:spcBef>
                <a:spcPct val="20000"/>
              </a:spcBef>
            </a:pPr>
            <a:r>
              <a:rPr lang="en-US" sz="2800" b="1">
                <a:latin typeface="Comic Sans MS" pitchFamily="66" charset="0"/>
              </a:rPr>
              <a:t>  </a:t>
            </a:r>
            <a:r>
              <a:rPr lang="en-US" sz="3200">
                <a:latin typeface="Comic Sans MS" pitchFamily="66" charset="0"/>
              </a:rPr>
              <a:t>e.g., insert </a:t>
            </a:r>
            <a:r>
              <a:rPr lang="en-US" sz="3200" i="1">
                <a:solidFill>
                  <a:schemeClr val="accent2"/>
                </a:solidFill>
                <a:latin typeface="Comic Sans MS" pitchFamily="66" charset="0"/>
              </a:rPr>
              <a:t>a</a:t>
            </a:r>
            <a:r>
              <a:rPr lang="en-US" sz="3200">
                <a:solidFill>
                  <a:schemeClr val="accent2"/>
                </a:solidFill>
                <a:latin typeface="Comic Sans MS" pitchFamily="66" charset="0"/>
              </a:rPr>
              <a:t> </a:t>
            </a:r>
            <a:r>
              <a:rPr lang="en-US" sz="3200">
                <a:latin typeface="Comic Sans MS" pitchFamily="66" charset="0"/>
              </a:rPr>
              <a:t>after </a:t>
            </a:r>
            <a:r>
              <a:rPr lang="en-US" sz="3200" i="1">
                <a:solidFill>
                  <a:schemeClr val="accent2"/>
                </a:solidFill>
                <a:latin typeface="Comic Sans MS" pitchFamily="66" charset="0"/>
              </a:rPr>
              <a:t>c</a:t>
            </a:r>
            <a:r>
              <a:rPr lang="en-US" sz="3200">
                <a:latin typeface="Comic Sans MS" pitchFamily="66" charset="0"/>
              </a:rPr>
              <a:t>, substitute </a:t>
            </a:r>
            <a:r>
              <a:rPr lang="en-US" sz="3200" i="1">
                <a:solidFill>
                  <a:schemeClr val="accent2"/>
                </a:solidFill>
                <a:latin typeface="Comic Sans MS" pitchFamily="66" charset="0"/>
              </a:rPr>
              <a:t>f</a:t>
            </a:r>
            <a:r>
              <a:rPr lang="en-US" sz="3200">
                <a:solidFill>
                  <a:schemeClr val="accent2"/>
                </a:solidFill>
                <a:latin typeface="Comic Sans MS" pitchFamily="66" charset="0"/>
              </a:rPr>
              <a:t> </a:t>
            </a:r>
            <a:r>
              <a:rPr lang="en-US" sz="3200">
                <a:latin typeface="Comic Sans MS" pitchFamily="66" charset="0"/>
              </a:rPr>
              <a:t>with</a:t>
            </a:r>
            <a:r>
              <a:rPr lang="en-US" sz="3200">
                <a:solidFill>
                  <a:schemeClr val="accent2"/>
                </a:solidFill>
                <a:latin typeface="Comic Sans MS" pitchFamily="66" charset="0"/>
              </a:rPr>
              <a:t> h</a:t>
            </a:r>
            <a:endParaRPr lang="en-US" sz="3200" i="1">
              <a:latin typeface="Comic Sans MS" pitchFamily="66" charset="0"/>
            </a:endParaRPr>
          </a:p>
          <a:p>
            <a:pPr marL="1600200" lvl="3" indent="-228600">
              <a:spcBef>
                <a:spcPct val="20000"/>
              </a:spcBef>
            </a:pPr>
            <a:r>
              <a:rPr lang="en-US" sz="2800" b="1">
                <a:latin typeface="Comic Sans MS" pitchFamily="66" charset="0"/>
              </a:rPr>
              <a:t> </a:t>
            </a:r>
          </a:p>
        </p:txBody>
      </p:sp>
      <p:sp>
        <p:nvSpPr>
          <p:cNvPr id="250891" name="Rectangle 11"/>
          <p:cNvSpPr>
            <a:spLocks noChangeArrowheads="1"/>
          </p:cNvSpPr>
          <p:nvPr/>
        </p:nvSpPr>
        <p:spPr bwMode="auto">
          <a:xfrm>
            <a:off x="152400" y="4038600"/>
            <a:ext cx="8763000" cy="2057400"/>
          </a:xfrm>
          <a:prstGeom prst="rect">
            <a:avLst/>
          </a:prstGeom>
          <a:noFill/>
          <a:ln w="9525">
            <a:noFill/>
            <a:miter lim="800000"/>
            <a:headEnd/>
            <a:tailEnd/>
          </a:ln>
        </p:spPr>
        <p:txBody>
          <a:bodyPr/>
          <a:lstStyle/>
          <a:p>
            <a:pPr marL="342900" indent="-342900">
              <a:spcBef>
                <a:spcPct val="20000"/>
              </a:spcBef>
              <a:buFontTx/>
              <a:buChar char="•"/>
            </a:pPr>
            <a:r>
              <a:rPr lang="en-US" sz="3200" b="1" i="1">
                <a:solidFill>
                  <a:schemeClr val="accent2"/>
                </a:solidFill>
                <a:latin typeface="Comic Sans MS" pitchFamily="66" charset="0"/>
              </a:rPr>
              <a:t>P(O|w)</a:t>
            </a:r>
            <a:r>
              <a:rPr lang="en-US" sz="3200" b="1">
                <a:latin typeface="Comic Sans MS" pitchFamily="66" charset="0"/>
              </a:rPr>
              <a:t> equal to the probability of the error that generated </a:t>
            </a:r>
            <a:r>
              <a:rPr lang="en-US" sz="3200" b="1" i="1">
                <a:latin typeface="Comic Sans MS" pitchFamily="66" charset="0"/>
              </a:rPr>
              <a:t>O</a:t>
            </a:r>
            <a:r>
              <a:rPr lang="en-US" sz="3200" b="1">
                <a:latin typeface="Comic Sans MS" pitchFamily="66" charset="0"/>
              </a:rPr>
              <a:t> from </a:t>
            </a:r>
            <a:r>
              <a:rPr lang="en-US" sz="3200" b="1" i="1">
                <a:latin typeface="Comic Sans MS" pitchFamily="66" charset="0"/>
              </a:rPr>
              <a:t>w</a:t>
            </a:r>
          </a:p>
          <a:p>
            <a:pPr marL="342900" indent="-342900">
              <a:spcBef>
                <a:spcPct val="20000"/>
              </a:spcBef>
            </a:pPr>
            <a:r>
              <a:rPr lang="en-US" sz="3200" b="1">
                <a:latin typeface="Comic Sans MS" pitchFamily="66" charset="0"/>
              </a:rPr>
              <a:t>  </a:t>
            </a:r>
            <a:r>
              <a:rPr lang="en-US" sz="3200">
                <a:latin typeface="Comic Sans MS" pitchFamily="66" charset="0"/>
              </a:rPr>
              <a:t>e.g., </a:t>
            </a:r>
            <a:r>
              <a:rPr lang="en-US" sz="3200" i="1">
                <a:latin typeface="Comic Sans MS" pitchFamily="66" charset="0"/>
              </a:rPr>
              <a:t>P( cbat| cat) = P(insert b after c)</a:t>
            </a:r>
          </a:p>
          <a:p>
            <a:pPr marL="1600200" lvl="3" indent="-228600">
              <a:spcBef>
                <a:spcPct val="20000"/>
              </a:spcBef>
            </a:pPr>
            <a:r>
              <a:rPr lang="en-US" sz="2800" b="1">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9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0"/>
          </p:nvPr>
        </p:nvSpPr>
        <p:spPr>
          <a:noFill/>
        </p:spPr>
        <p:txBody>
          <a:bodyPr/>
          <a:lstStyle/>
          <a:p>
            <a:fld id="{B9C64227-1222-4543-A46A-583E7DEB5CFA}" type="datetime1">
              <a:rPr lang="en-US" smtClean="0"/>
              <a:pPr/>
              <a:t>1/14/2013</a:t>
            </a:fld>
            <a:endParaRPr lang="en-US" smtClean="0"/>
          </a:p>
        </p:txBody>
      </p:sp>
      <p:sp>
        <p:nvSpPr>
          <p:cNvPr id="11268" name="Footer Placeholder 5"/>
          <p:cNvSpPr>
            <a:spLocks noGrp="1"/>
          </p:cNvSpPr>
          <p:nvPr>
            <p:ph type="ftr" sz="quarter" idx="11"/>
          </p:nvPr>
        </p:nvSpPr>
        <p:spPr>
          <a:noFill/>
        </p:spPr>
        <p:txBody>
          <a:bodyPr/>
          <a:lstStyle/>
          <a:p>
            <a:r>
              <a:rPr lang="en-US" smtClean="0"/>
              <a:t>CPSC503 Winter 2012</a:t>
            </a:r>
          </a:p>
        </p:txBody>
      </p:sp>
      <p:sp>
        <p:nvSpPr>
          <p:cNvPr id="11269" name="Slide Number Placeholder 6"/>
          <p:cNvSpPr>
            <a:spLocks noGrp="1"/>
          </p:cNvSpPr>
          <p:nvPr>
            <p:ph type="sldNum" sz="quarter" idx="12"/>
          </p:nvPr>
        </p:nvSpPr>
        <p:spPr>
          <a:noFill/>
        </p:spPr>
        <p:txBody>
          <a:bodyPr/>
          <a:lstStyle/>
          <a:p>
            <a:fld id="{AB74252B-17E0-496E-A0CB-D131B122328C}" type="slidenum">
              <a:rPr lang="en-US" smtClean="0"/>
              <a:pPr/>
              <a:t>27</a:t>
            </a:fld>
            <a:endParaRPr lang="en-US" smtClean="0"/>
          </a:p>
        </p:txBody>
      </p:sp>
      <p:sp>
        <p:nvSpPr>
          <p:cNvPr id="11270" name="Rectangle 2"/>
          <p:cNvSpPr>
            <a:spLocks noGrp="1" noChangeArrowheads="1"/>
          </p:cNvSpPr>
          <p:nvPr>
            <p:ph type="title"/>
          </p:nvPr>
        </p:nvSpPr>
        <p:spPr>
          <a:xfrm>
            <a:off x="685800" y="0"/>
            <a:ext cx="7772400" cy="1143000"/>
          </a:xfrm>
        </p:spPr>
        <p:txBody>
          <a:bodyPr/>
          <a:lstStyle/>
          <a:p>
            <a:pPr eaLnBrk="1" hangingPunct="1"/>
            <a:r>
              <a:rPr lang="en-US" b="1" smtClean="0"/>
              <a:t>Estimate </a:t>
            </a:r>
            <a:r>
              <a:rPr lang="en-US" b="1" i="1" smtClean="0"/>
              <a:t>P(error type)</a:t>
            </a:r>
            <a:r>
              <a:rPr lang="en-US" smtClean="0"/>
              <a:t> </a:t>
            </a:r>
          </a:p>
        </p:txBody>
      </p:sp>
      <p:sp>
        <p:nvSpPr>
          <p:cNvPr id="11271" name="Rectangle 3"/>
          <p:cNvSpPr>
            <a:spLocks noChangeArrowheads="1"/>
          </p:cNvSpPr>
          <p:nvPr/>
        </p:nvSpPr>
        <p:spPr bwMode="auto">
          <a:xfrm>
            <a:off x="0" y="1752600"/>
            <a:ext cx="9144000" cy="685800"/>
          </a:xfrm>
          <a:prstGeom prst="rect">
            <a:avLst/>
          </a:prstGeom>
          <a:noFill/>
          <a:ln w="9525">
            <a:noFill/>
            <a:miter lim="800000"/>
            <a:headEnd/>
            <a:tailEnd/>
          </a:ln>
        </p:spPr>
        <p:txBody>
          <a:bodyPr/>
          <a:lstStyle/>
          <a:p>
            <a:pPr marL="342900" indent="-342900">
              <a:spcBef>
                <a:spcPct val="20000"/>
              </a:spcBef>
            </a:pPr>
            <a:r>
              <a:rPr lang="en-US" sz="3200" b="1">
                <a:latin typeface="Comic Sans MS" pitchFamily="66" charset="0"/>
              </a:rPr>
              <a:t>(e.g substitution: sub[x,y]) and </a:t>
            </a:r>
            <a:r>
              <a:rPr lang="en-US" sz="3200" b="1">
                <a:solidFill>
                  <a:schemeClr val="accent2"/>
                </a:solidFill>
                <a:latin typeface="Comic Sans MS" pitchFamily="66" charset="0"/>
              </a:rPr>
              <a:t>count matrix</a:t>
            </a:r>
            <a:r>
              <a:rPr lang="en-US" sz="4400" b="1">
                <a:latin typeface="Comic Sans MS" pitchFamily="66" charset="0"/>
              </a:rPr>
              <a:t>  </a:t>
            </a:r>
            <a:endParaRPr lang="en-US" sz="3200" b="1">
              <a:latin typeface="Comic Sans MS" pitchFamily="66" charset="0"/>
            </a:endParaRPr>
          </a:p>
        </p:txBody>
      </p:sp>
      <p:sp>
        <p:nvSpPr>
          <p:cNvPr id="11272" name="Rectangle 4"/>
          <p:cNvSpPr>
            <a:spLocks noChangeArrowheads="1"/>
          </p:cNvSpPr>
          <p:nvPr/>
        </p:nvSpPr>
        <p:spPr bwMode="auto">
          <a:xfrm>
            <a:off x="914400" y="3352800"/>
            <a:ext cx="3733800" cy="2971800"/>
          </a:xfrm>
          <a:prstGeom prst="rect">
            <a:avLst/>
          </a:prstGeom>
          <a:noFill/>
          <a:ln w="9525">
            <a:solidFill>
              <a:schemeClr val="tx1"/>
            </a:solidFill>
            <a:miter lim="800000"/>
            <a:headEnd/>
            <a:tailEnd/>
          </a:ln>
        </p:spPr>
        <p:txBody>
          <a:bodyPr wrap="none" anchor="ctr"/>
          <a:lstStyle/>
          <a:p>
            <a:endParaRPr lang="en-US"/>
          </a:p>
        </p:txBody>
      </p:sp>
      <p:sp>
        <p:nvSpPr>
          <p:cNvPr id="11273" name="Line 5"/>
          <p:cNvSpPr>
            <a:spLocks noChangeShapeType="1"/>
          </p:cNvSpPr>
          <p:nvPr/>
        </p:nvSpPr>
        <p:spPr bwMode="auto">
          <a:xfrm>
            <a:off x="914400" y="3733800"/>
            <a:ext cx="3733800" cy="0"/>
          </a:xfrm>
          <a:prstGeom prst="line">
            <a:avLst/>
          </a:prstGeom>
          <a:noFill/>
          <a:ln w="9525">
            <a:solidFill>
              <a:schemeClr val="tx1"/>
            </a:solidFill>
            <a:round/>
            <a:headEnd/>
            <a:tailEnd/>
          </a:ln>
        </p:spPr>
        <p:txBody>
          <a:bodyPr/>
          <a:lstStyle/>
          <a:p>
            <a:endParaRPr lang="en-CA"/>
          </a:p>
        </p:txBody>
      </p:sp>
      <p:sp>
        <p:nvSpPr>
          <p:cNvPr id="11274" name="Line 6"/>
          <p:cNvSpPr>
            <a:spLocks noChangeShapeType="1"/>
          </p:cNvSpPr>
          <p:nvPr/>
        </p:nvSpPr>
        <p:spPr bwMode="auto">
          <a:xfrm>
            <a:off x="914400" y="4876800"/>
            <a:ext cx="3733800" cy="0"/>
          </a:xfrm>
          <a:prstGeom prst="line">
            <a:avLst/>
          </a:prstGeom>
          <a:noFill/>
          <a:ln w="9525">
            <a:solidFill>
              <a:schemeClr val="tx1"/>
            </a:solidFill>
            <a:round/>
            <a:headEnd/>
            <a:tailEnd/>
          </a:ln>
        </p:spPr>
        <p:txBody>
          <a:bodyPr/>
          <a:lstStyle/>
          <a:p>
            <a:endParaRPr lang="en-CA"/>
          </a:p>
        </p:txBody>
      </p:sp>
      <p:sp>
        <p:nvSpPr>
          <p:cNvPr id="11275" name="Line 7"/>
          <p:cNvSpPr>
            <a:spLocks noChangeShapeType="1"/>
          </p:cNvSpPr>
          <p:nvPr/>
        </p:nvSpPr>
        <p:spPr bwMode="auto">
          <a:xfrm>
            <a:off x="914400" y="4114800"/>
            <a:ext cx="3733800" cy="0"/>
          </a:xfrm>
          <a:prstGeom prst="line">
            <a:avLst/>
          </a:prstGeom>
          <a:noFill/>
          <a:ln w="9525">
            <a:solidFill>
              <a:schemeClr val="tx1"/>
            </a:solidFill>
            <a:round/>
            <a:headEnd/>
            <a:tailEnd/>
          </a:ln>
        </p:spPr>
        <p:txBody>
          <a:bodyPr/>
          <a:lstStyle/>
          <a:p>
            <a:endParaRPr lang="en-CA"/>
          </a:p>
        </p:txBody>
      </p:sp>
      <p:sp>
        <p:nvSpPr>
          <p:cNvPr id="11276" name="Line 8"/>
          <p:cNvSpPr>
            <a:spLocks noChangeShapeType="1"/>
          </p:cNvSpPr>
          <p:nvPr/>
        </p:nvSpPr>
        <p:spPr bwMode="auto">
          <a:xfrm>
            <a:off x="914400" y="4495800"/>
            <a:ext cx="3733800" cy="0"/>
          </a:xfrm>
          <a:prstGeom prst="line">
            <a:avLst/>
          </a:prstGeom>
          <a:noFill/>
          <a:ln w="9525">
            <a:solidFill>
              <a:schemeClr val="tx1"/>
            </a:solidFill>
            <a:round/>
            <a:headEnd/>
            <a:tailEnd/>
          </a:ln>
        </p:spPr>
        <p:txBody>
          <a:bodyPr/>
          <a:lstStyle/>
          <a:p>
            <a:endParaRPr lang="en-CA"/>
          </a:p>
        </p:txBody>
      </p:sp>
      <p:sp>
        <p:nvSpPr>
          <p:cNvPr id="11277" name="Rectangle 9"/>
          <p:cNvSpPr>
            <a:spLocks noChangeArrowheads="1"/>
          </p:cNvSpPr>
          <p:nvPr/>
        </p:nvSpPr>
        <p:spPr bwMode="auto">
          <a:xfrm>
            <a:off x="3886200" y="5105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78" name="Rectangle 10"/>
          <p:cNvSpPr>
            <a:spLocks noChangeArrowheads="1"/>
          </p:cNvSpPr>
          <p:nvPr/>
        </p:nvSpPr>
        <p:spPr bwMode="auto">
          <a:xfrm>
            <a:off x="457200" y="3276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a:t>
            </a:r>
            <a:r>
              <a:rPr lang="en-US" sz="3200">
                <a:latin typeface="Comic Sans MS" pitchFamily="66" charset="0"/>
              </a:rPr>
              <a:t> </a:t>
            </a:r>
          </a:p>
        </p:txBody>
      </p:sp>
      <p:sp>
        <p:nvSpPr>
          <p:cNvPr id="11279" name="Rectangle 11"/>
          <p:cNvSpPr>
            <a:spLocks noChangeArrowheads="1"/>
          </p:cNvSpPr>
          <p:nvPr/>
        </p:nvSpPr>
        <p:spPr bwMode="auto">
          <a:xfrm>
            <a:off x="457200" y="3657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b</a:t>
            </a:r>
            <a:r>
              <a:rPr lang="en-US" sz="3200">
                <a:latin typeface="Comic Sans MS" pitchFamily="66" charset="0"/>
              </a:rPr>
              <a:t> </a:t>
            </a:r>
          </a:p>
        </p:txBody>
      </p:sp>
      <p:sp>
        <p:nvSpPr>
          <p:cNvPr id="11280" name="Rectangle 12"/>
          <p:cNvSpPr>
            <a:spLocks noChangeArrowheads="1"/>
          </p:cNvSpPr>
          <p:nvPr/>
        </p:nvSpPr>
        <p:spPr bwMode="auto">
          <a:xfrm>
            <a:off x="457200" y="4038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c</a:t>
            </a:r>
            <a:r>
              <a:rPr lang="en-US" sz="3200">
                <a:latin typeface="Comic Sans MS" pitchFamily="66" charset="0"/>
              </a:rPr>
              <a:t> </a:t>
            </a:r>
          </a:p>
        </p:txBody>
      </p:sp>
      <p:sp>
        <p:nvSpPr>
          <p:cNvPr id="11281" name="Rectangle 13"/>
          <p:cNvSpPr>
            <a:spLocks noChangeArrowheads="1"/>
          </p:cNvSpPr>
          <p:nvPr/>
        </p:nvSpPr>
        <p:spPr bwMode="auto">
          <a:xfrm>
            <a:off x="457200" y="4419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d</a:t>
            </a:r>
            <a:r>
              <a:rPr lang="en-US" sz="3200">
                <a:latin typeface="Comic Sans MS" pitchFamily="66" charset="0"/>
              </a:rPr>
              <a:t> </a:t>
            </a:r>
          </a:p>
        </p:txBody>
      </p:sp>
      <p:sp>
        <p:nvSpPr>
          <p:cNvPr id="11282" name="Rectangle 14"/>
          <p:cNvSpPr>
            <a:spLocks noChangeArrowheads="1"/>
          </p:cNvSpPr>
          <p:nvPr/>
        </p:nvSpPr>
        <p:spPr bwMode="auto">
          <a:xfrm>
            <a:off x="381000" y="49530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endParaRPr lang="en-US" sz="3200">
              <a:latin typeface="Comic Sans MS" pitchFamily="66" charset="0"/>
            </a:endParaRPr>
          </a:p>
        </p:txBody>
      </p:sp>
      <p:sp>
        <p:nvSpPr>
          <p:cNvPr id="11283" name="Line 19"/>
          <p:cNvSpPr>
            <a:spLocks noChangeShapeType="1"/>
          </p:cNvSpPr>
          <p:nvPr/>
        </p:nvSpPr>
        <p:spPr bwMode="auto">
          <a:xfrm>
            <a:off x="1676400" y="3352800"/>
            <a:ext cx="0" cy="2971800"/>
          </a:xfrm>
          <a:prstGeom prst="line">
            <a:avLst/>
          </a:prstGeom>
          <a:noFill/>
          <a:ln w="9525">
            <a:solidFill>
              <a:schemeClr val="tx1"/>
            </a:solidFill>
            <a:round/>
            <a:headEnd/>
            <a:tailEnd/>
          </a:ln>
        </p:spPr>
        <p:txBody>
          <a:bodyPr/>
          <a:lstStyle/>
          <a:p>
            <a:endParaRPr lang="en-CA"/>
          </a:p>
        </p:txBody>
      </p:sp>
      <p:sp>
        <p:nvSpPr>
          <p:cNvPr id="11284" name="Line 20"/>
          <p:cNvSpPr>
            <a:spLocks noChangeShapeType="1"/>
          </p:cNvSpPr>
          <p:nvPr/>
        </p:nvSpPr>
        <p:spPr bwMode="auto">
          <a:xfrm>
            <a:off x="2362200" y="3352800"/>
            <a:ext cx="0" cy="2971800"/>
          </a:xfrm>
          <a:prstGeom prst="line">
            <a:avLst/>
          </a:prstGeom>
          <a:noFill/>
          <a:ln w="9525">
            <a:solidFill>
              <a:schemeClr val="tx1"/>
            </a:solidFill>
            <a:round/>
            <a:headEnd/>
            <a:tailEnd/>
          </a:ln>
        </p:spPr>
        <p:txBody>
          <a:bodyPr/>
          <a:lstStyle/>
          <a:p>
            <a:endParaRPr lang="en-CA"/>
          </a:p>
        </p:txBody>
      </p:sp>
      <p:sp>
        <p:nvSpPr>
          <p:cNvPr id="11285" name="Rectangle 21"/>
          <p:cNvSpPr>
            <a:spLocks noChangeArrowheads="1"/>
          </p:cNvSpPr>
          <p:nvPr/>
        </p:nvSpPr>
        <p:spPr bwMode="auto">
          <a:xfrm>
            <a:off x="2362200" y="5105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86" name="Rectangle 22"/>
          <p:cNvSpPr>
            <a:spLocks noChangeArrowheads="1"/>
          </p:cNvSpPr>
          <p:nvPr/>
        </p:nvSpPr>
        <p:spPr bwMode="auto">
          <a:xfrm>
            <a:off x="914400" y="5105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87" name="Line 23"/>
          <p:cNvSpPr>
            <a:spLocks noChangeShapeType="1"/>
          </p:cNvSpPr>
          <p:nvPr/>
        </p:nvSpPr>
        <p:spPr bwMode="auto">
          <a:xfrm>
            <a:off x="3124200" y="3352800"/>
            <a:ext cx="0" cy="2971800"/>
          </a:xfrm>
          <a:prstGeom prst="line">
            <a:avLst/>
          </a:prstGeom>
          <a:noFill/>
          <a:ln w="9525">
            <a:solidFill>
              <a:schemeClr val="tx1"/>
            </a:solidFill>
            <a:round/>
            <a:headEnd/>
            <a:tailEnd/>
          </a:ln>
        </p:spPr>
        <p:txBody>
          <a:bodyPr/>
          <a:lstStyle/>
          <a:p>
            <a:endParaRPr lang="en-CA"/>
          </a:p>
        </p:txBody>
      </p:sp>
      <p:sp>
        <p:nvSpPr>
          <p:cNvPr id="11288" name="Rectangle 26"/>
          <p:cNvSpPr>
            <a:spLocks noChangeArrowheads="1"/>
          </p:cNvSpPr>
          <p:nvPr/>
        </p:nvSpPr>
        <p:spPr bwMode="auto">
          <a:xfrm>
            <a:off x="3429000" y="3962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89" name="Rectangle 27"/>
          <p:cNvSpPr>
            <a:spLocks noChangeArrowheads="1"/>
          </p:cNvSpPr>
          <p:nvPr/>
        </p:nvSpPr>
        <p:spPr bwMode="auto">
          <a:xfrm>
            <a:off x="3352800" y="3581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90" name="Rectangle 28"/>
          <p:cNvSpPr>
            <a:spLocks noChangeArrowheads="1"/>
          </p:cNvSpPr>
          <p:nvPr/>
        </p:nvSpPr>
        <p:spPr bwMode="auto">
          <a:xfrm>
            <a:off x="3352800" y="3200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91" name="Rectangle 30"/>
          <p:cNvSpPr>
            <a:spLocks noChangeArrowheads="1"/>
          </p:cNvSpPr>
          <p:nvPr/>
        </p:nvSpPr>
        <p:spPr bwMode="auto">
          <a:xfrm>
            <a:off x="1143000" y="28194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a:t>
            </a:r>
            <a:r>
              <a:rPr lang="en-US" sz="3200">
                <a:latin typeface="Comic Sans MS" pitchFamily="66" charset="0"/>
              </a:rPr>
              <a:t> </a:t>
            </a:r>
          </a:p>
        </p:txBody>
      </p:sp>
      <p:sp>
        <p:nvSpPr>
          <p:cNvPr id="11292" name="Rectangle 31"/>
          <p:cNvSpPr>
            <a:spLocks noChangeArrowheads="1"/>
          </p:cNvSpPr>
          <p:nvPr/>
        </p:nvSpPr>
        <p:spPr bwMode="auto">
          <a:xfrm>
            <a:off x="1905000" y="28194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b</a:t>
            </a:r>
            <a:r>
              <a:rPr lang="en-US" sz="3200">
                <a:latin typeface="Comic Sans MS" pitchFamily="66" charset="0"/>
              </a:rPr>
              <a:t> </a:t>
            </a:r>
          </a:p>
        </p:txBody>
      </p:sp>
      <p:sp>
        <p:nvSpPr>
          <p:cNvPr id="11293" name="Rectangle 32"/>
          <p:cNvSpPr>
            <a:spLocks noChangeArrowheads="1"/>
          </p:cNvSpPr>
          <p:nvPr/>
        </p:nvSpPr>
        <p:spPr bwMode="auto">
          <a:xfrm>
            <a:off x="2667000" y="28194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c</a:t>
            </a:r>
            <a:r>
              <a:rPr lang="en-US" sz="3200">
                <a:latin typeface="Comic Sans MS" pitchFamily="66" charset="0"/>
              </a:rPr>
              <a:t> </a:t>
            </a:r>
          </a:p>
        </p:txBody>
      </p:sp>
      <p:sp>
        <p:nvSpPr>
          <p:cNvPr id="11294" name="Rectangle 34"/>
          <p:cNvSpPr>
            <a:spLocks noChangeArrowheads="1"/>
          </p:cNvSpPr>
          <p:nvPr/>
        </p:nvSpPr>
        <p:spPr bwMode="auto">
          <a:xfrm>
            <a:off x="3429000" y="28956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95" name="Rectangle 35"/>
          <p:cNvSpPr>
            <a:spLocks noChangeArrowheads="1"/>
          </p:cNvSpPr>
          <p:nvPr/>
        </p:nvSpPr>
        <p:spPr bwMode="auto">
          <a:xfrm>
            <a:off x="1066800" y="3657600"/>
            <a:ext cx="381000" cy="609600"/>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5</a:t>
            </a:r>
            <a:r>
              <a:rPr lang="en-US" sz="3200">
                <a:latin typeface="Comic Sans MS" pitchFamily="66" charset="0"/>
              </a:rPr>
              <a:t> </a:t>
            </a:r>
          </a:p>
        </p:txBody>
      </p:sp>
      <p:sp>
        <p:nvSpPr>
          <p:cNvPr id="11296" name="Rectangle 36"/>
          <p:cNvSpPr>
            <a:spLocks noChangeArrowheads="1"/>
          </p:cNvSpPr>
          <p:nvPr/>
        </p:nvSpPr>
        <p:spPr bwMode="auto">
          <a:xfrm>
            <a:off x="1066800" y="4038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8</a:t>
            </a:r>
            <a:endParaRPr lang="en-US" sz="3200">
              <a:latin typeface="Comic Sans MS" pitchFamily="66" charset="0"/>
            </a:endParaRPr>
          </a:p>
        </p:txBody>
      </p:sp>
      <p:sp>
        <p:nvSpPr>
          <p:cNvPr id="11297" name="Rectangle 37"/>
          <p:cNvSpPr>
            <a:spLocks noChangeArrowheads="1"/>
          </p:cNvSpPr>
          <p:nvPr/>
        </p:nvSpPr>
        <p:spPr bwMode="auto">
          <a:xfrm>
            <a:off x="1066800" y="4419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8</a:t>
            </a:r>
            <a:endParaRPr lang="en-US" sz="3200">
              <a:latin typeface="Comic Sans MS" pitchFamily="66" charset="0"/>
            </a:endParaRPr>
          </a:p>
        </p:txBody>
      </p:sp>
      <p:sp>
        <p:nvSpPr>
          <p:cNvPr id="11298" name="Rectangle 38"/>
          <p:cNvSpPr>
            <a:spLocks noChangeArrowheads="1"/>
          </p:cNvSpPr>
          <p:nvPr/>
        </p:nvSpPr>
        <p:spPr bwMode="auto">
          <a:xfrm>
            <a:off x="1752600" y="4038600"/>
            <a:ext cx="533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15</a:t>
            </a:r>
            <a:r>
              <a:rPr lang="en-US" sz="3200">
                <a:latin typeface="Comic Sans MS" pitchFamily="66" charset="0"/>
              </a:rPr>
              <a:t> </a:t>
            </a:r>
          </a:p>
        </p:txBody>
      </p:sp>
      <p:sp>
        <p:nvSpPr>
          <p:cNvPr id="11299" name="Rectangle 39"/>
          <p:cNvSpPr>
            <a:spLocks noChangeArrowheads="1"/>
          </p:cNvSpPr>
          <p:nvPr/>
        </p:nvSpPr>
        <p:spPr bwMode="auto">
          <a:xfrm>
            <a:off x="3352800" y="2590800"/>
            <a:ext cx="66294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#Times </a:t>
            </a:r>
            <a:r>
              <a:rPr lang="en-US" sz="2400" i="1">
                <a:latin typeface="Comic Sans MS" pitchFamily="66" charset="0"/>
              </a:rPr>
              <a:t>b</a:t>
            </a:r>
            <a:r>
              <a:rPr lang="en-US" sz="2400" b="1">
                <a:latin typeface="Comic Sans MS" pitchFamily="66" charset="0"/>
              </a:rPr>
              <a:t> was incorrectly used for </a:t>
            </a:r>
            <a:r>
              <a:rPr lang="en-US" sz="2400" i="1">
                <a:latin typeface="Comic Sans MS" pitchFamily="66" charset="0"/>
              </a:rPr>
              <a:t>a</a:t>
            </a:r>
          </a:p>
        </p:txBody>
      </p:sp>
      <p:sp>
        <p:nvSpPr>
          <p:cNvPr id="11300" name="Rectangle 40"/>
          <p:cNvSpPr>
            <a:spLocks noChangeArrowheads="1"/>
          </p:cNvSpPr>
          <p:nvPr/>
        </p:nvSpPr>
        <p:spPr bwMode="auto">
          <a:xfrm>
            <a:off x="0" y="1143000"/>
            <a:ext cx="9982200" cy="914400"/>
          </a:xfrm>
          <a:prstGeom prst="rect">
            <a:avLst/>
          </a:prstGeom>
          <a:noFill/>
          <a:ln w="9525">
            <a:noFill/>
            <a:miter lim="800000"/>
            <a:headEnd/>
            <a:tailEnd/>
          </a:ln>
        </p:spPr>
        <p:txBody>
          <a:bodyPr/>
          <a:lstStyle/>
          <a:p>
            <a:pPr marL="342900" indent="-342900">
              <a:spcBef>
                <a:spcPct val="20000"/>
              </a:spcBef>
            </a:pPr>
            <a:r>
              <a:rPr lang="en-US" sz="3200" b="1">
                <a:solidFill>
                  <a:schemeClr val="accent2"/>
                </a:solidFill>
                <a:latin typeface="Comic Sans MS" pitchFamily="66" charset="0"/>
              </a:rPr>
              <a:t>Large corpus</a:t>
            </a:r>
            <a:r>
              <a:rPr lang="en-US" sz="3200" b="1">
                <a:latin typeface="Comic Sans MS" pitchFamily="66" charset="0"/>
              </a:rPr>
              <a:t> compute </a:t>
            </a:r>
            <a:r>
              <a:rPr lang="en-US" sz="3200" b="1">
                <a:solidFill>
                  <a:schemeClr val="accent2"/>
                </a:solidFill>
                <a:latin typeface="Comic Sans MS" pitchFamily="66" charset="0"/>
              </a:rPr>
              <a:t>confusion matrices</a:t>
            </a:r>
            <a:r>
              <a:rPr lang="en-US" sz="3200" b="1">
                <a:latin typeface="Comic Sans MS" pitchFamily="66" charset="0"/>
              </a:rPr>
              <a:t> </a:t>
            </a:r>
          </a:p>
        </p:txBody>
      </p:sp>
      <p:sp>
        <p:nvSpPr>
          <p:cNvPr id="11301" name="Line 41"/>
          <p:cNvSpPr>
            <a:spLocks noChangeShapeType="1"/>
          </p:cNvSpPr>
          <p:nvPr/>
        </p:nvSpPr>
        <p:spPr bwMode="auto">
          <a:xfrm flipH="1">
            <a:off x="1524000" y="2971800"/>
            <a:ext cx="2286000" cy="914400"/>
          </a:xfrm>
          <a:prstGeom prst="line">
            <a:avLst/>
          </a:prstGeom>
          <a:noFill/>
          <a:ln w="9525">
            <a:solidFill>
              <a:schemeClr val="tx1"/>
            </a:solidFill>
            <a:round/>
            <a:headEnd/>
            <a:tailEnd type="triangle" w="med" len="med"/>
          </a:ln>
        </p:spPr>
        <p:txBody>
          <a:bodyPr/>
          <a:lstStyle/>
          <a:p>
            <a:endParaRPr lang="en-CA"/>
          </a:p>
        </p:txBody>
      </p:sp>
      <p:graphicFrame>
        <p:nvGraphicFramePr>
          <p:cNvPr id="11266" name="Object 43"/>
          <p:cNvGraphicFramePr>
            <a:graphicFrameLocks noChangeAspect="1"/>
          </p:cNvGraphicFramePr>
          <p:nvPr/>
        </p:nvGraphicFramePr>
        <p:xfrm>
          <a:off x="4967288" y="4495800"/>
          <a:ext cx="3925887" cy="966788"/>
        </p:xfrm>
        <a:graphic>
          <a:graphicData uri="http://schemas.openxmlformats.org/presentationml/2006/ole">
            <p:oleObj spid="_x0000_s11266" name="Equation" r:id="rId4" imgW="1701720" imgH="419040" progId="Equation.3">
              <p:embed/>
            </p:oleObj>
          </a:graphicData>
        </a:graphic>
      </p:graphicFrame>
      <p:sp>
        <p:nvSpPr>
          <p:cNvPr id="11302" name="Rectangle 44"/>
          <p:cNvSpPr>
            <a:spLocks noChangeArrowheads="1"/>
          </p:cNvSpPr>
          <p:nvPr/>
        </p:nvSpPr>
        <p:spPr bwMode="auto">
          <a:xfrm>
            <a:off x="4953000" y="3505200"/>
            <a:ext cx="41910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Count(</a:t>
            </a:r>
            <a:r>
              <a:rPr lang="en-US" sz="2400" b="1" i="1">
                <a:latin typeface="Comic Sans MS" pitchFamily="66" charset="0"/>
              </a:rPr>
              <a:t>a</a:t>
            </a:r>
            <a:r>
              <a:rPr lang="en-US" sz="2400" b="1">
                <a:latin typeface="Comic Sans MS" pitchFamily="66" charset="0"/>
              </a:rPr>
              <a:t>)= # of </a:t>
            </a:r>
            <a:r>
              <a:rPr lang="en-US" sz="2400" b="1" i="1">
                <a:latin typeface="Comic Sans MS" pitchFamily="66" charset="0"/>
              </a:rPr>
              <a:t>a </a:t>
            </a:r>
            <a:r>
              <a:rPr lang="en-US" sz="2400" b="1">
                <a:latin typeface="Comic Sans MS" pitchFamily="66" charset="0"/>
              </a:rPr>
              <a:t>in corpus</a:t>
            </a:r>
            <a:endParaRPr lang="en-US" sz="2400" i="1">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fld id="{34ED7AF1-788D-4515-91C9-F8FCABDD8EC7}" type="datetime1">
              <a:rPr lang="en-US" smtClean="0"/>
              <a:pPr/>
              <a:t>1/14/2013</a:t>
            </a:fld>
            <a:endParaRPr lang="en-US" smtClean="0"/>
          </a:p>
        </p:txBody>
      </p:sp>
      <p:sp>
        <p:nvSpPr>
          <p:cNvPr id="29699" name="Footer Placeholder 5"/>
          <p:cNvSpPr>
            <a:spLocks noGrp="1"/>
          </p:cNvSpPr>
          <p:nvPr>
            <p:ph type="ftr" sz="quarter" idx="11"/>
          </p:nvPr>
        </p:nvSpPr>
        <p:spPr>
          <a:noFill/>
        </p:spPr>
        <p:txBody>
          <a:bodyPr/>
          <a:lstStyle/>
          <a:p>
            <a:r>
              <a:rPr lang="en-US" smtClean="0"/>
              <a:t>CPSC503 Winter 2012</a:t>
            </a:r>
          </a:p>
        </p:txBody>
      </p:sp>
      <p:sp>
        <p:nvSpPr>
          <p:cNvPr id="29700" name="Slide Number Placeholder 6"/>
          <p:cNvSpPr>
            <a:spLocks noGrp="1"/>
          </p:cNvSpPr>
          <p:nvPr>
            <p:ph type="sldNum" sz="quarter" idx="12"/>
          </p:nvPr>
        </p:nvSpPr>
        <p:spPr>
          <a:noFill/>
        </p:spPr>
        <p:txBody>
          <a:bodyPr/>
          <a:lstStyle/>
          <a:p>
            <a:fld id="{17E1268C-0690-482F-92D5-C0B22BA51CC8}" type="slidenum">
              <a:rPr lang="en-US" smtClean="0"/>
              <a:pPr/>
              <a:t>28</a:t>
            </a:fld>
            <a:endParaRPr lang="en-US" smtClean="0"/>
          </a:p>
        </p:txBody>
      </p:sp>
      <p:sp>
        <p:nvSpPr>
          <p:cNvPr id="29701" name="Rectangle 2"/>
          <p:cNvSpPr>
            <a:spLocks noGrp="1" noChangeArrowheads="1"/>
          </p:cNvSpPr>
          <p:nvPr>
            <p:ph type="title"/>
          </p:nvPr>
        </p:nvSpPr>
        <p:spPr>
          <a:xfrm>
            <a:off x="685800" y="457200"/>
            <a:ext cx="7772400" cy="1143000"/>
          </a:xfrm>
        </p:spPr>
        <p:txBody>
          <a:bodyPr/>
          <a:lstStyle/>
          <a:p>
            <a:pPr eaLnBrk="1" hangingPunct="1"/>
            <a:r>
              <a:rPr lang="en-US" b="1" smtClean="0"/>
              <a:t>Corpus: Example</a:t>
            </a:r>
            <a:r>
              <a:rPr lang="en-US" smtClean="0"/>
              <a:t> </a:t>
            </a:r>
          </a:p>
        </p:txBody>
      </p:sp>
      <p:sp>
        <p:nvSpPr>
          <p:cNvPr id="29702" name="Rectangle 32"/>
          <p:cNvSpPr>
            <a:spLocks noChangeArrowheads="1"/>
          </p:cNvSpPr>
          <p:nvPr/>
        </p:nvSpPr>
        <p:spPr bwMode="auto">
          <a:xfrm>
            <a:off x="0" y="1905000"/>
            <a:ext cx="9982200" cy="914400"/>
          </a:xfrm>
          <a:prstGeom prst="rect">
            <a:avLst/>
          </a:prstGeom>
          <a:noFill/>
          <a:ln w="9525">
            <a:noFill/>
            <a:miter lim="800000"/>
            <a:headEnd/>
            <a:tailEnd/>
          </a:ln>
        </p:spPr>
        <p:txBody>
          <a:bodyPr/>
          <a:lstStyle/>
          <a:p>
            <a:pPr marL="342900" indent="-342900">
              <a:spcBef>
                <a:spcPct val="20000"/>
              </a:spcBef>
            </a:pPr>
            <a:r>
              <a:rPr lang="en-US" sz="3200" b="1">
                <a:latin typeface="Comic Sans MS" pitchFamily="66" charset="0"/>
              </a:rPr>
              <a:t> </a:t>
            </a:r>
          </a:p>
        </p:txBody>
      </p:sp>
      <p:sp>
        <p:nvSpPr>
          <p:cNvPr id="29703" name="Text Box 37"/>
          <p:cNvSpPr txBox="1">
            <a:spLocks noChangeArrowheads="1"/>
          </p:cNvSpPr>
          <p:nvPr/>
        </p:nvSpPr>
        <p:spPr bwMode="auto">
          <a:xfrm>
            <a:off x="2117725" y="3033713"/>
            <a:ext cx="184150" cy="336550"/>
          </a:xfrm>
          <a:prstGeom prst="rect">
            <a:avLst/>
          </a:prstGeom>
          <a:noFill/>
          <a:ln w="9525">
            <a:noFill/>
            <a:miter lim="800000"/>
            <a:headEnd/>
            <a:tailEnd/>
          </a:ln>
        </p:spPr>
        <p:txBody>
          <a:bodyPr wrap="none">
            <a:spAutoFit/>
          </a:bodyPr>
          <a:lstStyle/>
          <a:p>
            <a:endParaRPr lang="en-US"/>
          </a:p>
        </p:txBody>
      </p:sp>
      <p:sp>
        <p:nvSpPr>
          <p:cNvPr id="29704" name="Text Box 42"/>
          <p:cNvSpPr txBox="1">
            <a:spLocks noChangeArrowheads="1"/>
          </p:cNvSpPr>
          <p:nvPr/>
        </p:nvSpPr>
        <p:spPr bwMode="auto">
          <a:xfrm>
            <a:off x="762000" y="2286000"/>
            <a:ext cx="7924800" cy="2528888"/>
          </a:xfrm>
          <a:prstGeom prst="rect">
            <a:avLst/>
          </a:prstGeom>
          <a:noFill/>
          <a:ln w="9525">
            <a:noFill/>
            <a:miter lim="800000"/>
            <a:headEnd/>
            <a:tailEnd/>
          </a:ln>
        </p:spPr>
        <p:txBody>
          <a:bodyPr>
            <a:spAutoFit/>
          </a:bodyPr>
          <a:lstStyle/>
          <a:p>
            <a:pPr>
              <a:spcBef>
                <a:spcPct val="50000"/>
              </a:spcBef>
            </a:pPr>
            <a:r>
              <a:rPr lang="en-US" sz="3200"/>
              <a:t>… On 16 January, he </a:t>
            </a:r>
            <a:r>
              <a:rPr lang="en-US" sz="3200">
                <a:solidFill>
                  <a:schemeClr val="accent2"/>
                </a:solidFill>
              </a:rPr>
              <a:t>sais [sub[i,y] 3]</a:t>
            </a:r>
            <a:r>
              <a:rPr lang="en-US" sz="3200"/>
              <a:t> that because of astronaut safety </a:t>
            </a:r>
            <a:r>
              <a:rPr lang="en-US" sz="3200">
                <a:solidFill>
                  <a:schemeClr val="accent2"/>
                </a:solidFill>
              </a:rPr>
              <a:t>tha [del[a,t] 4]</a:t>
            </a:r>
            <a:r>
              <a:rPr lang="en-US" sz="3200"/>
              <a:t> would be no more space shuttle missions to </a:t>
            </a:r>
            <a:r>
              <a:rPr lang="en-US" sz="3200">
                <a:solidFill>
                  <a:schemeClr val="accent2"/>
                </a:solidFill>
              </a:rPr>
              <a:t>miantain [tran[a,i] 2]</a:t>
            </a:r>
            <a:r>
              <a:rPr lang="en-US" sz="3200"/>
              <a:t> and upgrade the orbiting telescope……..</a:t>
            </a:r>
          </a:p>
        </p:txBody>
      </p:sp>
      <p:sp>
        <p:nvSpPr>
          <p:cNvPr id="29705" name="Text Box 43"/>
          <p:cNvSpPr txBox="1">
            <a:spLocks noChangeArrowheads="1"/>
          </p:cNvSpPr>
          <p:nvPr/>
        </p:nvSpPr>
        <p:spPr bwMode="auto">
          <a:xfrm>
            <a:off x="2438400" y="1828800"/>
            <a:ext cx="184150" cy="336550"/>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3"/>
          <p:cNvSpPr>
            <a:spLocks noGrp="1"/>
          </p:cNvSpPr>
          <p:nvPr>
            <p:ph type="dt" sz="quarter" idx="10"/>
          </p:nvPr>
        </p:nvSpPr>
        <p:spPr>
          <a:noFill/>
        </p:spPr>
        <p:txBody>
          <a:bodyPr/>
          <a:lstStyle/>
          <a:p>
            <a:fld id="{F94CA6F2-3D32-4E04-AC10-CB510940CB3B}" type="datetime1">
              <a:rPr lang="en-US" smtClean="0"/>
              <a:pPr/>
              <a:t>1/14/2013</a:t>
            </a:fld>
            <a:endParaRPr lang="en-US" smtClean="0"/>
          </a:p>
        </p:txBody>
      </p:sp>
      <p:sp>
        <p:nvSpPr>
          <p:cNvPr id="12292" name="Footer Placeholder 4"/>
          <p:cNvSpPr>
            <a:spLocks noGrp="1"/>
          </p:cNvSpPr>
          <p:nvPr>
            <p:ph type="ftr" sz="quarter" idx="11"/>
          </p:nvPr>
        </p:nvSpPr>
        <p:spPr>
          <a:noFill/>
        </p:spPr>
        <p:txBody>
          <a:bodyPr/>
          <a:lstStyle/>
          <a:p>
            <a:r>
              <a:rPr lang="en-US" smtClean="0"/>
              <a:t>CPSC503 Winter 2012</a:t>
            </a:r>
          </a:p>
        </p:txBody>
      </p:sp>
      <p:sp>
        <p:nvSpPr>
          <p:cNvPr id="12293" name="Slide Number Placeholder 5"/>
          <p:cNvSpPr>
            <a:spLocks noGrp="1"/>
          </p:cNvSpPr>
          <p:nvPr>
            <p:ph type="sldNum" sz="quarter" idx="12"/>
          </p:nvPr>
        </p:nvSpPr>
        <p:spPr>
          <a:noFill/>
        </p:spPr>
        <p:txBody>
          <a:bodyPr/>
          <a:lstStyle/>
          <a:p>
            <a:fld id="{F5CBD535-FEC0-48AE-8758-EAB1B93E5D28}" type="slidenum">
              <a:rPr lang="en-US" smtClean="0"/>
              <a:pPr/>
              <a:t>29</a:t>
            </a:fld>
            <a:endParaRPr lang="en-US" smtClean="0"/>
          </a:p>
        </p:txBody>
      </p:sp>
      <p:sp>
        <p:nvSpPr>
          <p:cNvPr id="12294" name="Rectangle 2"/>
          <p:cNvSpPr>
            <a:spLocks noGrp="1" noChangeArrowheads="1"/>
          </p:cNvSpPr>
          <p:nvPr>
            <p:ph type="title"/>
          </p:nvPr>
        </p:nvSpPr>
        <p:spPr>
          <a:xfrm>
            <a:off x="685800" y="0"/>
            <a:ext cx="7467600" cy="838200"/>
          </a:xfrm>
        </p:spPr>
        <p:txBody>
          <a:bodyPr/>
          <a:lstStyle/>
          <a:p>
            <a:pPr eaLnBrk="1" hangingPunct="1"/>
            <a:r>
              <a:rPr lang="en-US" smtClean="0"/>
              <a:t>Final Method single error</a:t>
            </a:r>
          </a:p>
        </p:txBody>
      </p:sp>
      <p:sp>
        <p:nvSpPr>
          <p:cNvPr id="12295" name="Rectangle 3"/>
          <p:cNvSpPr>
            <a:spLocks noGrp="1" noChangeArrowheads="1"/>
          </p:cNvSpPr>
          <p:nvPr>
            <p:ph type="body" idx="1"/>
          </p:nvPr>
        </p:nvSpPr>
        <p:spPr>
          <a:xfrm>
            <a:off x="533400" y="609600"/>
            <a:ext cx="8382000" cy="2057400"/>
          </a:xfrm>
        </p:spPr>
        <p:txBody>
          <a:bodyPr/>
          <a:lstStyle/>
          <a:p>
            <a:pPr eaLnBrk="1" hangingPunct="1">
              <a:buFontTx/>
              <a:buNone/>
            </a:pPr>
            <a:r>
              <a:rPr lang="en-US" smtClean="0"/>
              <a:t>(1) Given O, collect all the w</a:t>
            </a:r>
            <a:r>
              <a:rPr lang="en-US" baseline="-25000" smtClean="0"/>
              <a:t>i</a:t>
            </a:r>
            <a:r>
              <a:rPr lang="en-US" smtClean="0"/>
              <a:t> that could have generated O by one error. </a:t>
            </a:r>
          </a:p>
          <a:p>
            <a:pPr eaLnBrk="1" hangingPunct="1">
              <a:spcBef>
                <a:spcPct val="0"/>
              </a:spcBef>
              <a:buFontTx/>
              <a:buNone/>
            </a:pPr>
            <a:r>
              <a:rPr lang="en-US" b="0" smtClean="0"/>
              <a:t>E.g., O=</a:t>
            </a:r>
            <a:r>
              <a:rPr lang="en-US" b="0" i="1" smtClean="0"/>
              <a:t>acress</a:t>
            </a:r>
            <a:r>
              <a:rPr lang="en-US" b="0" smtClean="0"/>
              <a:t> </a:t>
            </a:r>
            <a:r>
              <a:rPr lang="en-US" b="0" smtClean="0">
                <a:solidFill>
                  <a:schemeClr val="accent2"/>
                </a:solidFill>
              </a:rPr>
              <a:t>=&gt;</a:t>
            </a:r>
            <a:r>
              <a:rPr lang="en-US" b="0" smtClean="0"/>
              <a:t> w</a:t>
            </a:r>
            <a:r>
              <a:rPr lang="en-US" b="0" baseline="-25000" smtClean="0"/>
              <a:t>1 </a:t>
            </a:r>
            <a:r>
              <a:rPr lang="en-US" b="0" smtClean="0"/>
              <a:t>= </a:t>
            </a:r>
            <a:r>
              <a:rPr lang="en-US" b="0" i="1" smtClean="0"/>
              <a:t>actress</a:t>
            </a:r>
            <a:r>
              <a:rPr lang="en-US" b="0" smtClean="0"/>
              <a:t> (t deletion), </a:t>
            </a:r>
          </a:p>
          <a:p>
            <a:pPr eaLnBrk="1" hangingPunct="1">
              <a:spcBef>
                <a:spcPct val="0"/>
              </a:spcBef>
              <a:buFontTx/>
              <a:buNone/>
            </a:pPr>
            <a:r>
              <a:rPr lang="en-US" b="0" smtClean="0"/>
              <a:t>				 w</a:t>
            </a:r>
            <a:r>
              <a:rPr lang="en-US" b="0" baseline="-25000" smtClean="0"/>
              <a:t>2 </a:t>
            </a:r>
            <a:r>
              <a:rPr lang="en-US" b="0" smtClean="0"/>
              <a:t>= </a:t>
            </a:r>
            <a:r>
              <a:rPr lang="en-US" b="0" i="1" smtClean="0"/>
              <a:t>across</a:t>
            </a:r>
            <a:r>
              <a:rPr lang="en-US" b="0" smtClean="0"/>
              <a:t> (sub o with e), … …</a:t>
            </a:r>
          </a:p>
        </p:txBody>
      </p:sp>
      <p:sp>
        <p:nvSpPr>
          <p:cNvPr id="132105" name="Rectangle 9"/>
          <p:cNvSpPr>
            <a:spLocks noChangeArrowheads="1"/>
          </p:cNvSpPr>
          <p:nvPr/>
        </p:nvSpPr>
        <p:spPr bwMode="auto">
          <a:xfrm>
            <a:off x="685800" y="5410200"/>
            <a:ext cx="7772400" cy="6858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(3) Sort and display top-n to user </a:t>
            </a:r>
          </a:p>
        </p:txBody>
      </p:sp>
      <p:grpSp>
        <p:nvGrpSpPr>
          <p:cNvPr id="2" name="Group 12"/>
          <p:cNvGrpSpPr>
            <a:grpSpLocks/>
          </p:cNvGrpSpPr>
          <p:nvPr/>
        </p:nvGrpSpPr>
        <p:grpSpPr bwMode="auto">
          <a:xfrm>
            <a:off x="685800" y="3276600"/>
            <a:ext cx="7086600" cy="1981200"/>
            <a:chOff x="432" y="2064"/>
            <a:chExt cx="4464" cy="1248"/>
          </a:xfrm>
        </p:grpSpPr>
        <p:graphicFrame>
          <p:nvGraphicFramePr>
            <p:cNvPr id="12290" name="Object 4"/>
            <p:cNvGraphicFramePr>
              <a:graphicFrameLocks noChangeAspect="1"/>
            </p:cNvGraphicFramePr>
            <p:nvPr/>
          </p:nvGraphicFramePr>
          <p:xfrm>
            <a:off x="1872" y="2352"/>
            <a:ext cx="1762" cy="429"/>
          </p:xfrm>
          <a:graphic>
            <a:graphicData uri="http://schemas.openxmlformats.org/presentationml/2006/ole">
              <p:oleObj spid="_x0000_s12290" name="Equation" r:id="rId4" imgW="939600" imgH="228600" progId="Equation.3">
                <p:embed/>
              </p:oleObj>
            </a:graphicData>
          </a:graphic>
        </p:graphicFrame>
        <p:sp>
          <p:nvSpPr>
            <p:cNvPr id="12299" name="Line 5"/>
            <p:cNvSpPr>
              <a:spLocks noChangeShapeType="1"/>
            </p:cNvSpPr>
            <p:nvPr/>
          </p:nvSpPr>
          <p:spPr bwMode="auto">
            <a:xfrm flipV="1">
              <a:off x="1728" y="2736"/>
              <a:ext cx="480" cy="144"/>
            </a:xfrm>
            <a:prstGeom prst="line">
              <a:avLst/>
            </a:prstGeom>
            <a:noFill/>
            <a:ln w="9525">
              <a:solidFill>
                <a:schemeClr val="tx1"/>
              </a:solidFill>
              <a:round/>
              <a:headEnd/>
              <a:tailEnd type="triangle" w="med" len="med"/>
            </a:ln>
          </p:spPr>
          <p:txBody>
            <a:bodyPr/>
            <a:lstStyle/>
            <a:p>
              <a:endParaRPr lang="en-CA"/>
            </a:p>
          </p:txBody>
        </p:sp>
        <p:sp>
          <p:nvSpPr>
            <p:cNvPr id="12300" name="Line 6"/>
            <p:cNvSpPr>
              <a:spLocks noChangeShapeType="1"/>
            </p:cNvSpPr>
            <p:nvPr/>
          </p:nvSpPr>
          <p:spPr bwMode="auto">
            <a:xfrm flipH="1" flipV="1">
              <a:off x="3312" y="2688"/>
              <a:ext cx="480" cy="144"/>
            </a:xfrm>
            <a:prstGeom prst="line">
              <a:avLst/>
            </a:prstGeom>
            <a:noFill/>
            <a:ln w="9525">
              <a:solidFill>
                <a:schemeClr val="tx1"/>
              </a:solidFill>
              <a:round/>
              <a:headEnd/>
              <a:tailEnd type="triangle" w="med" len="med"/>
            </a:ln>
          </p:spPr>
          <p:txBody>
            <a:bodyPr/>
            <a:lstStyle/>
            <a:p>
              <a:endParaRPr lang="en-CA"/>
            </a:p>
          </p:txBody>
        </p:sp>
        <p:sp>
          <p:nvSpPr>
            <p:cNvPr id="12301" name="Rectangle 7"/>
            <p:cNvSpPr>
              <a:spLocks noChangeArrowheads="1"/>
            </p:cNvSpPr>
            <p:nvPr/>
          </p:nvSpPr>
          <p:spPr bwMode="auto">
            <a:xfrm>
              <a:off x="3792" y="2592"/>
              <a:ext cx="1104" cy="336"/>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word prior</a:t>
              </a:r>
            </a:p>
          </p:txBody>
        </p:sp>
        <p:sp>
          <p:nvSpPr>
            <p:cNvPr id="12302" name="Rectangle 8"/>
            <p:cNvSpPr>
              <a:spLocks noChangeArrowheads="1"/>
            </p:cNvSpPr>
            <p:nvPr/>
          </p:nvSpPr>
          <p:spPr bwMode="auto">
            <a:xfrm>
              <a:off x="480" y="2832"/>
              <a:ext cx="2400" cy="480"/>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Probability of the error generating O from </a:t>
              </a:r>
              <a:r>
                <a:rPr lang="en-US" sz="2400" b="1" i="1">
                  <a:solidFill>
                    <a:schemeClr val="accent2"/>
                  </a:solidFill>
                  <a:latin typeface="Comic Sans MS" pitchFamily="66" charset="0"/>
                </a:rPr>
                <a:t>w</a:t>
              </a:r>
              <a:r>
                <a:rPr lang="en-US" sz="2400" b="1" i="1" baseline="-25000">
                  <a:solidFill>
                    <a:schemeClr val="accent2"/>
                  </a:solidFill>
                  <a:latin typeface="Comic Sans MS" pitchFamily="66" charset="0"/>
                </a:rPr>
                <a:t>1</a:t>
              </a:r>
            </a:p>
          </p:txBody>
        </p:sp>
        <p:sp>
          <p:nvSpPr>
            <p:cNvPr id="12303" name="Rectangle 11"/>
            <p:cNvSpPr>
              <a:spLocks noChangeArrowheads="1"/>
            </p:cNvSpPr>
            <p:nvPr/>
          </p:nvSpPr>
          <p:spPr bwMode="auto">
            <a:xfrm>
              <a:off x="432" y="2064"/>
              <a:ext cx="3456" cy="384"/>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(2) For all the </a:t>
              </a:r>
              <a:r>
                <a:rPr lang="en-US" sz="2800" i="1">
                  <a:latin typeface="Comic Sans MS" pitchFamily="66" charset="0"/>
                </a:rPr>
                <a:t>w</a:t>
              </a:r>
              <a:r>
                <a:rPr lang="en-US" sz="2800" i="1" baseline="-25000">
                  <a:latin typeface="Comic Sans MS" pitchFamily="66" charset="0"/>
                </a:rPr>
                <a:t>i</a:t>
              </a:r>
              <a:r>
                <a:rPr lang="en-US" sz="2800" b="1" i="1">
                  <a:latin typeface="Comic Sans MS" pitchFamily="66" charset="0"/>
                </a:rPr>
                <a:t> </a:t>
              </a:r>
              <a:r>
                <a:rPr lang="en-US" sz="2800" b="1">
                  <a:latin typeface="Comic Sans MS" pitchFamily="66" charset="0"/>
                </a:rPr>
                <a:t>compute:</a:t>
              </a:r>
            </a:p>
            <a:p>
              <a:pPr marL="342900" indent="-342900">
                <a:spcBef>
                  <a:spcPct val="20000"/>
                </a:spcBef>
                <a:buFontTx/>
                <a:buChar char="•"/>
              </a:pPr>
              <a:endParaRPr lang="en-US" sz="2800" b="1">
                <a:latin typeface="Comic Sans MS" pitchFamily="66" charset="0"/>
              </a:endParaRPr>
            </a:p>
          </p:txBody>
        </p:sp>
      </p:grpSp>
      <p:sp>
        <p:nvSpPr>
          <p:cNvPr id="15" name="Rectangle 3"/>
          <p:cNvSpPr txBox="1">
            <a:spLocks noChangeArrowheads="1"/>
          </p:cNvSpPr>
          <p:nvPr/>
        </p:nvSpPr>
        <p:spPr bwMode="auto">
          <a:xfrm>
            <a:off x="381000" y="2362200"/>
            <a:ext cx="8763000" cy="838200"/>
          </a:xfrm>
          <a:prstGeom prst="rect">
            <a:avLst/>
          </a:prstGeom>
          <a:noFill/>
          <a:ln w="9525">
            <a:noFill/>
            <a:miter lim="800000"/>
            <a:headEnd/>
            <a:tailEnd/>
          </a:ln>
        </p:spPr>
        <p:txBody>
          <a:bodyPr/>
          <a:lstStyle/>
          <a:p>
            <a:pPr marL="342900" indent="-342900">
              <a:spcBef>
                <a:spcPct val="20000"/>
              </a:spcBef>
              <a:defRPr/>
            </a:pPr>
            <a:r>
              <a:rPr lang="en-US" sz="2400" b="1" kern="0" dirty="0">
                <a:latin typeface="+mn-lt"/>
              </a:rPr>
              <a:t>How to do (1): Generate all the strings  that could have generated O by one error (how?). Keep the 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2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fld id="{17267EF3-1A0D-4B8F-9600-3C61DD5B5D01}" type="datetime1">
              <a:rPr lang="en-US"/>
              <a:pPr/>
              <a:t>1/14/2013</a:t>
            </a:fld>
            <a:endParaRPr lang="en-US"/>
          </a:p>
        </p:txBody>
      </p:sp>
      <p:sp>
        <p:nvSpPr>
          <p:cNvPr id="11267" name="Footer Placeholder 4"/>
          <p:cNvSpPr>
            <a:spLocks noGrp="1"/>
          </p:cNvSpPr>
          <p:nvPr>
            <p:ph type="ftr" sz="quarter" idx="11"/>
          </p:nvPr>
        </p:nvSpPr>
        <p:spPr>
          <a:noFill/>
        </p:spPr>
        <p:txBody>
          <a:bodyPr/>
          <a:lstStyle/>
          <a:p>
            <a:r>
              <a:rPr lang="en-US"/>
              <a:t>CPSC503 Winter 2012</a:t>
            </a:r>
          </a:p>
        </p:txBody>
      </p:sp>
      <p:sp>
        <p:nvSpPr>
          <p:cNvPr id="11268" name="Slide Number Placeholder 5"/>
          <p:cNvSpPr>
            <a:spLocks noGrp="1"/>
          </p:cNvSpPr>
          <p:nvPr>
            <p:ph type="sldNum" sz="quarter" idx="12"/>
          </p:nvPr>
        </p:nvSpPr>
        <p:spPr>
          <a:noFill/>
        </p:spPr>
        <p:txBody>
          <a:bodyPr/>
          <a:lstStyle/>
          <a:p>
            <a:fld id="{82B0CAA9-957C-4FF3-99C6-C84C41783292}" type="slidenum">
              <a:rPr lang="en-US" smtClean="0"/>
              <a:pPr/>
              <a:t>3</a:t>
            </a:fld>
            <a:endParaRPr lang="en-US" smtClean="0"/>
          </a:p>
        </p:txBody>
      </p:sp>
      <p:sp>
        <p:nvSpPr>
          <p:cNvPr id="11269" name="Rectangle 2"/>
          <p:cNvSpPr>
            <a:spLocks noChangeArrowheads="1"/>
          </p:cNvSpPr>
          <p:nvPr/>
        </p:nvSpPr>
        <p:spPr bwMode="auto">
          <a:xfrm>
            <a:off x="3352800" y="1676400"/>
            <a:ext cx="5791200" cy="2209800"/>
          </a:xfrm>
          <a:prstGeom prst="rect">
            <a:avLst/>
          </a:prstGeom>
          <a:solidFill>
            <a:srgbClr val="CCFFFF"/>
          </a:solidFill>
          <a:ln w="38100">
            <a:solidFill>
              <a:schemeClr val="accent2"/>
            </a:solidFill>
            <a:miter lim="800000"/>
            <a:headEnd/>
            <a:tailEnd/>
          </a:ln>
        </p:spPr>
        <p:txBody>
          <a:bodyPr/>
          <a:lstStyle/>
          <a:p>
            <a:pPr marL="342900" indent="-342900">
              <a:spcBef>
                <a:spcPct val="20000"/>
              </a:spcBef>
            </a:pPr>
            <a:r>
              <a:rPr lang="en-US" sz="3200">
                <a:latin typeface="Comic Sans MS" pitchFamily="66" charset="0"/>
              </a:rPr>
              <a:t>State Machines (no prob.)</a:t>
            </a:r>
          </a:p>
          <a:p>
            <a:pPr marL="342900" indent="-342900">
              <a:spcBef>
                <a:spcPct val="20000"/>
              </a:spcBef>
              <a:buFontTx/>
              <a:buChar char="•"/>
            </a:pPr>
            <a:r>
              <a:rPr lang="en-US" sz="3200" b="1">
                <a:latin typeface="Comic Sans MS" pitchFamily="66" charset="0"/>
              </a:rPr>
              <a:t>Finite State Automata </a:t>
            </a:r>
            <a:r>
              <a:rPr lang="en-US" sz="2800" b="1">
                <a:latin typeface="Comic Sans MS" pitchFamily="66" charset="0"/>
              </a:rPr>
              <a:t>(and Regular Expressions)</a:t>
            </a:r>
          </a:p>
          <a:p>
            <a:pPr marL="342900" indent="-342900">
              <a:spcBef>
                <a:spcPct val="20000"/>
              </a:spcBef>
              <a:buFontTx/>
              <a:buChar char="•"/>
            </a:pPr>
            <a:r>
              <a:rPr lang="en-US" sz="3200" b="1">
                <a:latin typeface="Comic Sans MS" pitchFamily="66" charset="0"/>
              </a:rPr>
              <a:t>Finite State Transducers</a:t>
            </a:r>
          </a:p>
        </p:txBody>
      </p:sp>
      <p:sp>
        <p:nvSpPr>
          <p:cNvPr id="11270" name="Line 3"/>
          <p:cNvSpPr>
            <a:spLocks noChangeShapeType="1"/>
          </p:cNvSpPr>
          <p:nvPr/>
        </p:nvSpPr>
        <p:spPr bwMode="auto">
          <a:xfrm flipH="1" flipV="1">
            <a:off x="2743200" y="2819400"/>
            <a:ext cx="609600" cy="0"/>
          </a:xfrm>
          <a:prstGeom prst="line">
            <a:avLst/>
          </a:prstGeom>
          <a:noFill/>
          <a:ln w="57150">
            <a:solidFill>
              <a:schemeClr val="tx1"/>
            </a:solidFill>
            <a:round/>
            <a:headEnd/>
            <a:tailEnd type="triangle" w="med" len="med"/>
          </a:ln>
        </p:spPr>
        <p:txBody>
          <a:bodyPr/>
          <a:lstStyle/>
          <a:p>
            <a:endParaRPr lang="en-CA"/>
          </a:p>
        </p:txBody>
      </p:sp>
      <p:sp>
        <p:nvSpPr>
          <p:cNvPr id="11271" name="Rectangle 4"/>
          <p:cNvSpPr>
            <a:spLocks noChangeArrowheads="1"/>
          </p:cNvSpPr>
          <p:nvPr/>
        </p:nvSpPr>
        <p:spPr bwMode="auto">
          <a:xfrm>
            <a:off x="228600" y="2057400"/>
            <a:ext cx="2514600" cy="1447800"/>
          </a:xfrm>
          <a:prstGeom prst="rect">
            <a:avLst/>
          </a:prstGeom>
          <a:solidFill>
            <a:srgbClr val="CCFFFF"/>
          </a:solidFill>
          <a:ln w="9525">
            <a:noFill/>
            <a:miter lim="800000"/>
            <a:headEnd/>
            <a:tailEnd/>
          </a:ln>
        </p:spPr>
        <p:txBody>
          <a:bodyPr/>
          <a:lstStyle/>
          <a:p>
            <a:pPr marL="342900" indent="-342900" algn="ctr">
              <a:spcBef>
                <a:spcPct val="20000"/>
              </a:spcBef>
            </a:pPr>
            <a:r>
              <a:rPr lang="en-US" sz="3200" b="1">
                <a:latin typeface="Comic Sans MS" pitchFamily="66" charset="0"/>
              </a:rPr>
              <a:t>(English)</a:t>
            </a:r>
          </a:p>
          <a:p>
            <a:pPr marL="342900" indent="-342900" algn="ctr">
              <a:spcBef>
                <a:spcPct val="20000"/>
              </a:spcBef>
            </a:pPr>
            <a:r>
              <a:rPr lang="en-US" sz="3200" b="1">
                <a:latin typeface="Comic Sans MS" pitchFamily="66" charset="0"/>
              </a:rPr>
              <a:t>Morphology</a:t>
            </a:r>
          </a:p>
        </p:txBody>
      </p:sp>
      <p:sp>
        <p:nvSpPr>
          <p:cNvPr id="11272" name="Rectangle 5"/>
          <p:cNvSpPr>
            <a:spLocks noChangeArrowheads="1"/>
          </p:cNvSpPr>
          <p:nvPr/>
        </p:nvSpPr>
        <p:spPr bwMode="auto">
          <a:xfrm>
            <a:off x="3468688" y="4614863"/>
            <a:ext cx="2174875" cy="523875"/>
          </a:xfrm>
          <a:prstGeom prst="rect">
            <a:avLst/>
          </a:prstGeom>
          <a:solidFill>
            <a:srgbClr val="CCFFFF"/>
          </a:solidFill>
          <a:ln w="9525">
            <a:noFill/>
            <a:miter lim="800000"/>
            <a:headEnd/>
            <a:tailEnd/>
          </a:ln>
        </p:spPr>
        <p:txBody>
          <a:bodyPr/>
          <a:lstStyle/>
          <a:p>
            <a:pPr marL="342900" indent="-342900">
              <a:spcBef>
                <a:spcPct val="20000"/>
              </a:spcBef>
            </a:pPr>
            <a:r>
              <a:rPr lang="en-US" sz="1200" b="1">
                <a:latin typeface="Comic Sans MS" pitchFamily="66" charset="0"/>
              </a:rPr>
              <a:t>Logical formalisms </a:t>
            </a:r>
          </a:p>
          <a:p>
            <a:pPr marL="342900" indent="-342900">
              <a:spcBef>
                <a:spcPct val="20000"/>
              </a:spcBef>
            </a:pPr>
            <a:r>
              <a:rPr lang="en-US" sz="1200" b="1">
                <a:latin typeface="Comic Sans MS" pitchFamily="66" charset="0"/>
              </a:rPr>
              <a:t>(First-Order Logics)</a:t>
            </a:r>
          </a:p>
          <a:p>
            <a:pPr marL="342900" indent="-342900">
              <a:spcBef>
                <a:spcPct val="20000"/>
              </a:spcBef>
            </a:pPr>
            <a:endParaRPr lang="en-US" sz="1200" b="1">
              <a:latin typeface="Comic Sans MS" pitchFamily="66" charset="0"/>
            </a:endParaRPr>
          </a:p>
        </p:txBody>
      </p:sp>
      <p:sp>
        <p:nvSpPr>
          <p:cNvPr id="11273" name="Rectangle 6"/>
          <p:cNvSpPr>
            <a:spLocks noChangeArrowheads="1"/>
          </p:cNvSpPr>
          <p:nvPr/>
        </p:nvSpPr>
        <p:spPr bwMode="auto">
          <a:xfrm>
            <a:off x="3114675" y="4005263"/>
            <a:ext cx="3438525" cy="552450"/>
          </a:xfrm>
          <a:prstGeom prst="rect">
            <a:avLst/>
          </a:prstGeom>
          <a:solidFill>
            <a:srgbClr val="CCFFFF"/>
          </a:solidFill>
          <a:ln w="9525">
            <a:noFill/>
            <a:miter lim="800000"/>
            <a:headEnd/>
            <a:tailEnd/>
          </a:ln>
        </p:spPr>
        <p:txBody>
          <a:bodyPr/>
          <a:lstStyle/>
          <a:p>
            <a:pPr marL="342900" indent="-342900">
              <a:spcBef>
                <a:spcPct val="20000"/>
              </a:spcBef>
            </a:pPr>
            <a:r>
              <a:rPr lang="en-US" sz="1200" b="1">
                <a:latin typeface="Comic Sans MS" pitchFamily="66" charset="0"/>
              </a:rPr>
              <a:t>Rule systems </a:t>
            </a:r>
            <a:r>
              <a:rPr lang="en-US" sz="1200" b="1" i="1">
                <a:latin typeface="Comic Sans MS" pitchFamily="66" charset="0"/>
              </a:rPr>
              <a:t>(and prob. version)</a:t>
            </a:r>
          </a:p>
          <a:p>
            <a:pPr marL="342900" indent="-342900">
              <a:spcBef>
                <a:spcPct val="20000"/>
              </a:spcBef>
            </a:pPr>
            <a:r>
              <a:rPr lang="en-US" sz="1200" b="1">
                <a:latin typeface="Comic Sans MS" pitchFamily="66" charset="0"/>
              </a:rPr>
              <a:t>(e.g., (Prob.) Context-Free Grammars)</a:t>
            </a:r>
          </a:p>
          <a:p>
            <a:pPr marL="342900" indent="-342900">
              <a:spcBef>
                <a:spcPct val="20000"/>
              </a:spcBef>
            </a:pPr>
            <a:endParaRPr lang="en-US" sz="1200" b="1">
              <a:latin typeface="Comic Sans MS" pitchFamily="66" charset="0"/>
            </a:endParaRPr>
          </a:p>
        </p:txBody>
      </p:sp>
      <p:sp>
        <p:nvSpPr>
          <p:cNvPr id="11274" name="Rectangle 7"/>
          <p:cNvSpPr>
            <a:spLocks noChangeArrowheads="1"/>
          </p:cNvSpPr>
          <p:nvPr/>
        </p:nvSpPr>
        <p:spPr bwMode="auto">
          <a:xfrm>
            <a:off x="939800" y="3657600"/>
            <a:ext cx="909638" cy="304800"/>
          </a:xfrm>
          <a:prstGeom prst="rect">
            <a:avLst/>
          </a:prstGeom>
          <a:solidFill>
            <a:srgbClr val="CCFFFF"/>
          </a:solidFill>
          <a:ln w="9525">
            <a:noFill/>
            <a:miter lim="800000"/>
            <a:headEnd/>
            <a:tailEnd/>
          </a:ln>
        </p:spPr>
        <p:txBody>
          <a:bodyPr/>
          <a:lstStyle/>
          <a:p>
            <a:pPr marL="342900" indent="-342900">
              <a:spcBef>
                <a:spcPct val="20000"/>
              </a:spcBef>
            </a:pPr>
            <a:r>
              <a:rPr lang="en-US" sz="1200" b="1">
                <a:latin typeface="Comic Sans MS" pitchFamily="66" charset="0"/>
              </a:rPr>
              <a:t>Syntax</a:t>
            </a:r>
          </a:p>
        </p:txBody>
      </p:sp>
      <p:sp>
        <p:nvSpPr>
          <p:cNvPr id="11275" name="Rectangle 8"/>
          <p:cNvSpPr>
            <a:spLocks noChangeArrowheads="1"/>
          </p:cNvSpPr>
          <p:nvPr/>
        </p:nvSpPr>
        <p:spPr bwMode="auto">
          <a:xfrm>
            <a:off x="838200" y="4659313"/>
            <a:ext cx="1466850" cy="739775"/>
          </a:xfrm>
          <a:prstGeom prst="rect">
            <a:avLst/>
          </a:prstGeom>
          <a:solidFill>
            <a:srgbClr val="CCFFFF"/>
          </a:solidFill>
          <a:ln w="9525">
            <a:noFill/>
            <a:miter lim="800000"/>
            <a:headEnd/>
            <a:tailEnd/>
          </a:ln>
        </p:spPr>
        <p:txBody>
          <a:bodyPr/>
          <a:lstStyle/>
          <a:p>
            <a:pPr marL="342900" indent="-342900">
              <a:spcBef>
                <a:spcPct val="20000"/>
              </a:spcBef>
            </a:pPr>
            <a:r>
              <a:rPr lang="en-US" sz="1200" b="1">
                <a:latin typeface="Comic Sans MS" pitchFamily="66" charset="0"/>
              </a:rPr>
              <a:t>Pragmatics</a:t>
            </a:r>
          </a:p>
          <a:p>
            <a:pPr marL="342900" indent="-342900">
              <a:spcBef>
                <a:spcPct val="20000"/>
              </a:spcBef>
            </a:pPr>
            <a:r>
              <a:rPr lang="en-US" sz="1200" b="1">
                <a:latin typeface="Comic Sans MS" pitchFamily="66" charset="0"/>
              </a:rPr>
              <a:t>Discourse and Dialogue</a:t>
            </a:r>
          </a:p>
        </p:txBody>
      </p:sp>
      <p:sp>
        <p:nvSpPr>
          <p:cNvPr id="11276" name="Rectangle 9"/>
          <p:cNvSpPr>
            <a:spLocks noChangeArrowheads="1"/>
          </p:cNvSpPr>
          <p:nvPr/>
        </p:nvSpPr>
        <p:spPr bwMode="auto">
          <a:xfrm>
            <a:off x="838200" y="4137025"/>
            <a:ext cx="1112838" cy="304800"/>
          </a:xfrm>
          <a:prstGeom prst="rect">
            <a:avLst/>
          </a:prstGeom>
          <a:solidFill>
            <a:srgbClr val="CCFFFF"/>
          </a:solidFill>
          <a:ln w="9525">
            <a:noFill/>
            <a:miter lim="800000"/>
            <a:headEnd/>
            <a:tailEnd/>
          </a:ln>
        </p:spPr>
        <p:txBody>
          <a:bodyPr/>
          <a:lstStyle/>
          <a:p>
            <a:pPr marL="342900" indent="-342900">
              <a:spcBef>
                <a:spcPct val="20000"/>
              </a:spcBef>
            </a:pPr>
            <a:r>
              <a:rPr lang="en-US" sz="1200" b="1">
                <a:latin typeface="Comic Sans MS" pitchFamily="66" charset="0"/>
              </a:rPr>
              <a:t>Semantics</a:t>
            </a:r>
          </a:p>
        </p:txBody>
      </p:sp>
      <p:sp>
        <p:nvSpPr>
          <p:cNvPr id="11277" name="Line 10"/>
          <p:cNvSpPr>
            <a:spLocks noChangeShapeType="1"/>
          </p:cNvSpPr>
          <p:nvPr/>
        </p:nvSpPr>
        <p:spPr bwMode="auto">
          <a:xfrm flipH="1" flipV="1">
            <a:off x="1798638" y="3787775"/>
            <a:ext cx="1316037" cy="436563"/>
          </a:xfrm>
          <a:prstGeom prst="line">
            <a:avLst/>
          </a:prstGeom>
          <a:noFill/>
          <a:ln w="38100">
            <a:solidFill>
              <a:schemeClr val="tx1"/>
            </a:solidFill>
            <a:round/>
            <a:headEnd/>
            <a:tailEnd type="triangle" w="med" len="med"/>
          </a:ln>
        </p:spPr>
        <p:txBody>
          <a:bodyPr/>
          <a:lstStyle/>
          <a:p>
            <a:endParaRPr lang="en-CA"/>
          </a:p>
        </p:txBody>
      </p:sp>
      <p:sp>
        <p:nvSpPr>
          <p:cNvPr id="11278" name="Line 11"/>
          <p:cNvSpPr>
            <a:spLocks noChangeShapeType="1"/>
          </p:cNvSpPr>
          <p:nvPr/>
        </p:nvSpPr>
        <p:spPr bwMode="auto">
          <a:xfrm flipH="1" flipV="1">
            <a:off x="1951038" y="4354513"/>
            <a:ext cx="1517650" cy="479425"/>
          </a:xfrm>
          <a:prstGeom prst="line">
            <a:avLst/>
          </a:prstGeom>
          <a:noFill/>
          <a:ln w="38100">
            <a:solidFill>
              <a:schemeClr val="tx1"/>
            </a:solidFill>
            <a:round/>
            <a:headEnd/>
            <a:tailEnd type="triangle" w="med" len="med"/>
          </a:ln>
        </p:spPr>
        <p:txBody>
          <a:bodyPr/>
          <a:lstStyle/>
          <a:p>
            <a:endParaRPr lang="en-CA"/>
          </a:p>
        </p:txBody>
      </p:sp>
      <p:sp>
        <p:nvSpPr>
          <p:cNvPr id="11279" name="Line 12"/>
          <p:cNvSpPr>
            <a:spLocks noChangeShapeType="1"/>
          </p:cNvSpPr>
          <p:nvPr/>
        </p:nvSpPr>
        <p:spPr bwMode="auto">
          <a:xfrm flipH="1">
            <a:off x="2305050" y="4833938"/>
            <a:ext cx="1163638" cy="260350"/>
          </a:xfrm>
          <a:prstGeom prst="line">
            <a:avLst/>
          </a:prstGeom>
          <a:noFill/>
          <a:ln w="38100">
            <a:solidFill>
              <a:schemeClr val="tx1"/>
            </a:solidFill>
            <a:round/>
            <a:headEnd/>
            <a:tailEnd type="triangle" w="med" len="med"/>
          </a:ln>
        </p:spPr>
        <p:txBody>
          <a:bodyPr/>
          <a:lstStyle/>
          <a:p>
            <a:endParaRPr lang="en-CA"/>
          </a:p>
        </p:txBody>
      </p:sp>
      <p:sp>
        <p:nvSpPr>
          <p:cNvPr id="11280" name="Line 13"/>
          <p:cNvSpPr>
            <a:spLocks noChangeShapeType="1"/>
          </p:cNvSpPr>
          <p:nvPr/>
        </p:nvSpPr>
        <p:spPr bwMode="auto">
          <a:xfrm flipH="1">
            <a:off x="1951038" y="3352800"/>
            <a:ext cx="1365250" cy="914400"/>
          </a:xfrm>
          <a:prstGeom prst="line">
            <a:avLst/>
          </a:prstGeom>
          <a:noFill/>
          <a:ln w="9525">
            <a:solidFill>
              <a:schemeClr val="tx1"/>
            </a:solidFill>
            <a:round/>
            <a:headEnd/>
            <a:tailEnd type="triangle" w="med" len="med"/>
          </a:ln>
        </p:spPr>
        <p:txBody>
          <a:bodyPr/>
          <a:lstStyle/>
          <a:p>
            <a:endParaRPr lang="en-CA"/>
          </a:p>
        </p:txBody>
      </p:sp>
      <p:sp>
        <p:nvSpPr>
          <p:cNvPr id="11281" name="Line 14"/>
          <p:cNvSpPr>
            <a:spLocks noChangeShapeType="1"/>
          </p:cNvSpPr>
          <p:nvPr/>
        </p:nvSpPr>
        <p:spPr bwMode="auto">
          <a:xfrm flipH="1">
            <a:off x="2305050" y="3352800"/>
            <a:ext cx="1011238" cy="1524000"/>
          </a:xfrm>
          <a:prstGeom prst="line">
            <a:avLst/>
          </a:prstGeom>
          <a:noFill/>
          <a:ln w="9525">
            <a:solidFill>
              <a:schemeClr val="tx1"/>
            </a:solidFill>
            <a:round/>
            <a:headEnd/>
            <a:tailEnd type="triangle" w="med" len="med"/>
          </a:ln>
        </p:spPr>
        <p:txBody>
          <a:bodyPr/>
          <a:lstStyle/>
          <a:p>
            <a:endParaRPr lang="en-CA"/>
          </a:p>
        </p:txBody>
      </p:sp>
      <p:sp>
        <p:nvSpPr>
          <p:cNvPr id="11282" name="Line 15"/>
          <p:cNvSpPr>
            <a:spLocks noChangeShapeType="1"/>
          </p:cNvSpPr>
          <p:nvPr/>
        </p:nvSpPr>
        <p:spPr bwMode="auto">
          <a:xfrm flipH="1">
            <a:off x="1951038" y="4310063"/>
            <a:ext cx="1163637" cy="0"/>
          </a:xfrm>
          <a:prstGeom prst="line">
            <a:avLst/>
          </a:prstGeom>
          <a:noFill/>
          <a:ln w="9525">
            <a:solidFill>
              <a:schemeClr val="tx1"/>
            </a:solidFill>
            <a:round/>
            <a:headEnd/>
            <a:tailEnd type="triangle" w="med" len="med"/>
          </a:ln>
        </p:spPr>
        <p:txBody>
          <a:bodyPr/>
          <a:lstStyle/>
          <a:p>
            <a:endParaRPr lang="en-CA"/>
          </a:p>
        </p:txBody>
      </p:sp>
      <p:sp>
        <p:nvSpPr>
          <p:cNvPr id="11283" name="Line 16"/>
          <p:cNvSpPr>
            <a:spLocks noChangeShapeType="1"/>
          </p:cNvSpPr>
          <p:nvPr/>
        </p:nvSpPr>
        <p:spPr bwMode="auto">
          <a:xfrm flipH="1">
            <a:off x="2254250" y="4354513"/>
            <a:ext cx="860425" cy="652462"/>
          </a:xfrm>
          <a:prstGeom prst="line">
            <a:avLst/>
          </a:prstGeom>
          <a:noFill/>
          <a:ln w="9525">
            <a:solidFill>
              <a:schemeClr val="tx1"/>
            </a:solidFill>
            <a:round/>
            <a:headEnd/>
            <a:tailEnd type="triangle" w="med" len="med"/>
          </a:ln>
        </p:spPr>
        <p:txBody>
          <a:bodyPr/>
          <a:lstStyle/>
          <a:p>
            <a:endParaRPr lang="en-CA"/>
          </a:p>
        </p:txBody>
      </p:sp>
      <p:sp>
        <p:nvSpPr>
          <p:cNvPr id="11284" name="Rectangle 17"/>
          <p:cNvSpPr>
            <a:spLocks noChangeArrowheads="1"/>
          </p:cNvSpPr>
          <p:nvPr/>
        </p:nvSpPr>
        <p:spPr bwMode="auto">
          <a:xfrm>
            <a:off x="3721100" y="5224463"/>
            <a:ext cx="1314450" cy="261937"/>
          </a:xfrm>
          <a:prstGeom prst="rect">
            <a:avLst/>
          </a:prstGeom>
          <a:solidFill>
            <a:srgbClr val="CCFFFF"/>
          </a:solidFill>
          <a:ln w="9525">
            <a:noFill/>
            <a:miter lim="800000"/>
            <a:headEnd/>
            <a:tailEnd/>
          </a:ln>
        </p:spPr>
        <p:txBody>
          <a:bodyPr/>
          <a:lstStyle/>
          <a:p>
            <a:pPr marL="342900" indent="-342900">
              <a:spcBef>
                <a:spcPct val="20000"/>
              </a:spcBef>
            </a:pPr>
            <a:r>
              <a:rPr lang="en-US" sz="1200" b="1">
                <a:latin typeface="Comic Sans MS" pitchFamily="66" charset="0"/>
              </a:rPr>
              <a:t>AI planners </a:t>
            </a:r>
          </a:p>
        </p:txBody>
      </p:sp>
      <p:sp>
        <p:nvSpPr>
          <p:cNvPr id="11285" name="Line 18"/>
          <p:cNvSpPr>
            <a:spLocks noChangeShapeType="1"/>
          </p:cNvSpPr>
          <p:nvPr/>
        </p:nvSpPr>
        <p:spPr bwMode="auto">
          <a:xfrm flipH="1" flipV="1">
            <a:off x="2305050" y="5181600"/>
            <a:ext cx="1416050" cy="174625"/>
          </a:xfrm>
          <a:prstGeom prst="line">
            <a:avLst/>
          </a:prstGeom>
          <a:noFill/>
          <a:ln w="38100">
            <a:solidFill>
              <a:schemeClr val="tx1"/>
            </a:solidFill>
            <a:round/>
            <a:headEnd/>
            <a:tailEnd type="triangle" w="med" len="med"/>
          </a:ln>
        </p:spPr>
        <p:txBody>
          <a:bodyPr/>
          <a:lstStyle/>
          <a:p>
            <a:endParaRPr lang="en-CA"/>
          </a:p>
        </p:txBody>
      </p:sp>
      <p:sp>
        <p:nvSpPr>
          <p:cNvPr id="11286" name="Line 19"/>
          <p:cNvSpPr>
            <a:spLocks noChangeShapeType="1"/>
          </p:cNvSpPr>
          <p:nvPr/>
        </p:nvSpPr>
        <p:spPr bwMode="auto">
          <a:xfrm flipH="1">
            <a:off x="1849438" y="3352800"/>
            <a:ext cx="1466850" cy="392113"/>
          </a:xfrm>
          <a:prstGeom prst="line">
            <a:avLst/>
          </a:prstGeom>
          <a:noFill/>
          <a:ln w="9525">
            <a:solidFill>
              <a:schemeClr val="tx1"/>
            </a:solidFill>
            <a:round/>
            <a:headEnd/>
            <a:tailEnd type="triangle" w="med" len="med"/>
          </a:ln>
        </p:spPr>
        <p:txBody>
          <a:bodyPr/>
          <a:lstStyle/>
          <a:p>
            <a:endParaRPr lang="en-CA"/>
          </a:p>
        </p:txBody>
      </p:sp>
      <p:sp>
        <p:nvSpPr>
          <p:cNvPr id="11287" name="Text Box 20"/>
          <p:cNvSpPr txBox="1">
            <a:spLocks noChangeArrowheads="1"/>
          </p:cNvSpPr>
          <p:nvPr/>
        </p:nvSpPr>
        <p:spPr bwMode="auto">
          <a:xfrm>
            <a:off x="0" y="692150"/>
            <a:ext cx="3641725" cy="519113"/>
          </a:xfrm>
          <a:prstGeom prst="rect">
            <a:avLst/>
          </a:prstGeom>
          <a:noFill/>
          <a:ln w="9525">
            <a:noFill/>
            <a:miter lim="800000"/>
            <a:headEnd/>
            <a:tailEnd/>
          </a:ln>
        </p:spPr>
        <p:txBody>
          <a:bodyPr wrap="none">
            <a:spAutoFit/>
          </a:bodyPr>
          <a:lstStyle/>
          <a:p>
            <a:r>
              <a:rPr lang="en-US" sz="2800" b="1" i="1">
                <a:solidFill>
                  <a:schemeClr val="accent2"/>
                </a:solidFill>
                <a:latin typeface="Comic Sans MS" pitchFamily="66" charset="0"/>
              </a:rPr>
              <a:t>Linguistic Knowledge</a:t>
            </a:r>
          </a:p>
        </p:txBody>
      </p:sp>
      <p:sp>
        <p:nvSpPr>
          <p:cNvPr id="11288" name="Text Box 21"/>
          <p:cNvSpPr txBox="1">
            <a:spLocks noChangeArrowheads="1"/>
          </p:cNvSpPr>
          <p:nvPr/>
        </p:nvSpPr>
        <p:spPr bwMode="auto">
          <a:xfrm>
            <a:off x="4038600" y="533400"/>
            <a:ext cx="5105400" cy="946150"/>
          </a:xfrm>
          <a:prstGeom prst="rect">
            <a:avLst/>
          </a:prstGeom>
          <a:noFill/>
          <a:ln w="9525">
            <a:noFill/>
            <a:miter lim="800000"/>
            <a:headEnd/>
            <a:tailEnd/>
          </a:ln>
        </p:spPr>
        <p:txBody>
          <a:bodyPr>
            <a:spAutoFit/>
          </a:bodyPr>
          <a:lstStyle/>
          <a:p>
            <a:pPr algn="ctr"/>
            <a:r>
              <a:rPr lang="en-US" sz="2800" b="1" i="1">
                <a:solidFill>
                  <a:schemeClr val="accent2"/>
                </a:solidFill>
                <a:latin typeface="Comic Sans MS" pitchFamily="66" charset="0"/>
              </a:rPr>
              <a:t>Formalisms and associated </a:t>
            </a:r>
          </a:p>
          <a:p>
            <a:pPr algn="ctr"/>
            <a:r>
              <a:rPr lang="en-US" sz="2800" b="1" i="1">
                <a:solidFill>
                  <a:schemeClr val="accent2"/>
                </a:solidFill>
                <a:latin typeface="Comic Sans MS" pitchFamily="66" charset="0"/>
              </a:rPr>
              <a:t>Algorithms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8" name="Title 1"/>
          <p:cNvSpPr>
            <a:spLocks noGrp="1"/>
          </p:cNvSpPr>
          <p:nvPr>
            <p:ph type="title"/>
          </p:nvPr>
        </p:nvSpPr>
        <p:spPr>
          <a:xfrm>
            <a:off x="457200" y="381000"/>
            <a:ext cx="7772400" cy="1143000"/>
          </a:xfrm>
        </p:spPr>
        <p:txBody>
          <a:bodyPr/>
          <a:lstStyle/>
          <a:p>
            <a:r>
              <a:rPr lang="en-US" sz="3200" smtClean="0"/>
              <a:t>Example: </a:t>
            </a:r>
            <a:r>
              <a:rPr lang="en-US" sz="3200" smtClean="0">
                <a:solidFill>
                  <a:schemeClr val="tx1"/>
                </a:solidFill>
              </a:rPr>
              <a:t>collect all the w</a:t>
            </a:r>
            <a:r>
              <a:rPr lang="en-US" sz="3200" baseline="-25000" smtClean="0">
                <a:solidFill>
                  <a:schemeClr val="tx1"/>
                </a:solidFill>
              </a:rPr>
              <a:t>i</a:t>
            </a:r>
            <a:r>
              <a:rPr lang="en-US" sz="3200" smtClean="0">
                <a:solidFill>
                  <a:schemeClr val="tx1"/>
                </a:solidFill>
              </a:rPr>
              <a:t> that could have generated “</a:t>
            </a:r>
            <a:r>
              <a:rPr lang="en-US" sz="3200" i="1" smtClean="0">
                <a:solidFill>
                  <a:schemeClr val="tx1"/>
                </a:solidFill>
              </a:rPr>
              <a:t>acress”</a:t>
            </a:r>
            <a:r>
              <a:rPr lang="en-US" sz="3200" smtClean="0">
                <a:solidFill>
                  <a:schemeClr val="tx1"/>
                </a:solidFill>
              </a:rPr>
              <a:t> by one error. </a:t>
            </a:r>
          </a:p>
        </p:txBody>
      </p:sp>
      <p:sp>
        <p:nvSpPr>
          <p:cNvPr id="13329" name="Content Placeholder 2"/>
          <p:cNvSpPr>
            <a:spLocks noGrp="1"/>
          </p:cNvSpPr>
          <p:nvPr>
            <p:ph idx="1"/>
          </p:nvPr>
        </p:nvSpPr>
        <p:spPr>
          <a:xfrm>
            <a:off x="2743200" y="2133600"/>
            <a:ext cx="2895600" cy="685800"/>
          </a:xfrm>
        </p:spPr>
        <p:txBody>
          <a:bodyPr/>
          <a:lstStyle/>
          <a:p>
            <a:pPr>
              <a:buFontTx/>
              <a:buNone/>
            </a:pPr>
            <a:r>
              <a:rPr lang="en-US" sz="3200" smtClean="0"/>
              <a:t>a c r e s s</a:t>
            </a:r>
          </a:p>
        </p:txBody>
      </p:sp>
      <p:sp>
        <p:nvSpPr>
          <p:cNvPr id="13330" name="Date Placeholder 3"/>
          <p:cNvSpPr>
            <a:spLocks noGrp="1"/>
          </p:cNvSpPr>
          <p:nvPr>
            <p:ph type="dt" sz="quarter" idx="10"/>
          </p:nvPr>
        </p:nvSpPr>
        <p:spPr>
          <a:noFill/>
        </p:spPr>
        <p:txBody>
          <a:bodyPr/>
          <a:lstStyle/>
          <a:p>
            <a:fld id="{579AA35A-9A05-48A8-B950-393950EE9941}" type="datetime1">
              <a:rPr lang="en-US" smtClean="0"/>
              <a:pPr/>
              <a:t>1/14/2013</a:t>
            </a:fld>
            <a:endParaRPr lang="en-US" smtClean="0"/>
          </a:p>
        </p:txBody>
      </p:sp>
      <p:sp>
        <p:nvSpPr>
          <p:cNvPr id="13331" name="Footer Placeholder 4"/>
          <p:cNvSpPr>
            <a:spLocks noGrp="1"/>
          </p:cNvSpPr>
          <p:nvPr>
            <p:ph type="ftr" sz="quarter" idx="11"/>
          </p:nvPr>
        </p:nvSpPr>
        <p:spPr>
          <a:noFill/>
        </p:spPr>
        <p:txBody>
          <a:bodyPr/>
          <a:lstStyle/>
          <a:p>
            <a:r>
              <a:rPr lang="en-US" smtClean="0"/>
              <a:t>CPSC503 Winter 2012</a:t>
            </a:r>
          </a:p>
        </p:txBody>
      </p:sp>
      <p:sp>
        <p:nvSpPr>
          <p:cNvPr id="13332" name="Slide Number Placeholder 5"/>
          <p:cNvSpPr>
            <a:spLocks noGrp="1"/>
          </p:cNvSpPr>
          <p:nvPr>
            <p:ph type="sldNum" sz="quarter" idx="12"/>
          </p:nvPr>
        </p:nvSpPr>
        <p:spPr>
          <a:noFill/>
        </p:spPr>
        <p:txBody>
          <a:bodyPr/>
          <a:lstStyle/>
          <a:p>
            <a:fld id="{6C544C09-3795-49A9-9370-EE8B5BFF5608}" type="slidenum">
              <a:rPr lang="en-US" smtClean="0"/>
              <a:pPr/>
              <a:t>30</a:t>
            </a:fld>
            <a:endParaRPr lang="en-US" smtClean="0"/>
          </a:p>
        </p:txBody>
      </p:sp>
      <p:sp>
        <p:nvSpPr>
          <p:cNvPr id="7" name="Content Placeholder 2"/>
          <p:cNvSpPr txBox="1">
            <a:spLocks/>
          </p:cNvSpPr>
          <p:nvPr/>
        </p:nvSpPr>
        <p:spPr bwMode="auto">
          <a:xfrm>
            <a:off x="457200" y="3429000"/>
            <a:ext cx="2895600" cy="685800"/>
          </a:xfrm>
          <a:prstGeom prst="rect">
            <a:avLst/>
          </a:prstGeom>
          <a:noFill/>
          <a:ln w="9525">
            <a:noFill/>
            <a:miter lim="800000"/>
            <a:headEnd/>
            <a:tailEnd/>
          </a:ln>
        </p:spPr>
        <p:txBody>
          <a:bodyPr/>
          <a:lstStyle/>
          <a:p>
            <a:pPr marL="342900" indent="-342900" eaLnBrk="0" hangingPunct="0">
              <a:spcBef>
                <a:spcPct val="20000"/>
              </a:spcBef>
              <a:defRPr/>
            </a:pPr>
            <a:r>
              <a:rPr lang="en-US" sz="2800" kern="0" dirty="0">
                <a:latin typeface="+mn-lt"/>
              </a:rPr>
              <a:t># of deletions</a:t>
            </a:r>
          </a:p>
        </p:txBody>
      </p:sp>
      <p:sp>
        <p:nvSpPr>
          <p:cNvPr id="8" name="Content Placeholder 2"/>
          <p:cNvSpPr txBox="1">
            <a:spLocks/>
          </p:cNvSpPr>
          <p:nvPr/>
        </p:nvSpPr>
        <p:spPr bwMode="auto">
          <a:xfrm>
            <a:off x="381000" y="4114800"/>
            <a:ext cx="3581400" cy="685800"/>
          </a:xfrm>
          <a:prstGeom prst="rect">
            <a:avLst/>
          </a:prstGeom>
          <a:noFill/>
          <a:ln w="9525">
            <a:noFill/>
            <a:miter lim="800000"/>
            <a:headEnd/>
            <a:tailEnd/>
          </a:ln>
        </p:spPr>
        <p:txBody>
          <a:bodyPr/>
          <a:lstStyle/>
          <a:p>
            <a:pPr marL="342900" indent="-342900" eaLnBrk="0" hangingPunct="0">
              <a:spcBef>
                <a:spcPct val="20000"/>
              </a:spcBef>
              <a:defRPr/>
            </a:pPr>
            <a:r>
              <a:rPr lang="en-US" sz="2800" kern="0" dirty="0">
                <a:latin typeface="+mn-lt"/>
              </a:rPr>
              <a:t># of transpositions</a:t>
            </a:r>
          </a:p>
        </p:txBody>
      </p:sp>
      <p:sp>
        <p:nvSpPr>
          <p:cNvPr id="9" name="Content Placeholder 2"/>
          <p:cNvSpPr txBox="1">
            <a:spLocks/>
          </p:cNvSpPr>
          <p:nvPr/>
        </p:nvSpPr>
        <p:spPr bwMode="auto">
          <a:xfrm>
            <a:off x="304800" y="4800600"/>
            <a:ext cx="3124200" cy="685800"/>
          </a:xfrm>
          <a:prstGeom prst="rect">
            <a:avLst/>
          </a:prstGeom>
          <a:noFill/>
          <a:ln w="9525">
            <a:noFill/>
            <a:miter lim="800000"/>
            <a:headEnd/>
            <a:tailEnd/>
          </a:ln>
        </p:spPr>
        <p:txBody>
          <a:bodyPr/>
          <a:lstStyle/>
          <a:p>
            <a:pPr marL="342900" indent="-342900" eaLnBrk="0" hangingPunct="0">
              <a:spcBef>
                <a:spcPct val="20000"/>
              </a:spcBef>
              <a:defRPr/>
            </a:pPr>
            <a:r>
              <a:rPr lang="en-US" sz="2800" kern="0" dirty="0">
                <a:latin typeface="+mn-lt"/>
              </a:rPr>
              <a:t># of alternations</a:t>
            </a:r>
          </a:p>
        </p:txBody>
      </p:sp>
      <p:sp>
        <p:nvSpPr>
          <p:cNvPr id="10" name="Content Placeholder 2"/>
          <p:cNvSpPr txBox="1">
            <a:spLocks/>
          </p:cNvSpPr>
          <p:nvPr/>
        </p:nvSpPr>
        <p:spPr bwMode="auto">
          <a:xfrm>
            <a:off x="457200" y="5410200"/>
            <a:ext cx="3124200" cy="685800"/>
          </a:xfrm>
          <a:prstGeom prst="rect">
            <a:avLst/>
          </a:prstGeom>
          <a:noFill/>
          <a:ln w="9525">
            <a:noFill/>
            <a:miter lim="800000"/>
            <a:headEnd/>
            <a:tailEnd/>
          </a:ln>
        </p:spPr>
        <p:txBody>
          <a:bodyPr/>
          <a:lstStyle/>
          <a:p>
            <a:pPr marL="342900" indent="-342900" eaLnBrk="0" hangingPunct="0">
              <a:spcBef>
                <a:spcPct val="20000"/>
              </a:spcBef>
              <a:defRPr/>
            </a:pPr>
            <a:r>
              <a:rPr lang="en-US" sz="2800" kern="0" dirty="0">
                <a:latin typeface="+mn-lt"/>
              </a:rPr>
              <a:t># of insertions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 name="Date Placeholder 3"/>
          <p:cNvSpPr>
            <a:spLocks noGrp="1"/>
          </p:cNvSpPr>
          <p:nvPr>
            <p:ph type="dt" sz="quarter" idx="10"/>
          </p:nvPr>
        </p:nvSpPr>
        <p:spPr>
          <a:noFill/>
        </p:spPr>
        <p:txBody>
          <a:bodyPr/>
          <a:lstStyle/>
          <a:p>
            <a:fld id="{6B7B7117-D827-4E9F-AEC6-DB01C7932AA6}" type="datetime1">
              <a:rPr lang="en-US" smtClean="0"/>
              <a:pPr/>
              <a:t>1/14/2013</a:t>
            </a:fld>
            <a:endParaRPr lang="en-US" smtClean="0"/>
          </a:p>
        </p:txBody>
      </p:sp>
      <p:sp>
        <p:nvSpPr>
          <p:cNvPr id="14367" name="Footer Placeholder 4"/>
          <p:cNvSpPr>
            <a:spLocks noGrp="1"/>
          </p:cNvSpPr>
          <p:nvPr>
            <p:ph type="ftr" sz="quarter" idx="11"/>
          </p:nvPr>
        </p:nvSpPr>
        <p:spPr>
          <a:noFill/>
        </p:spPr>
        <p:txBody>
          <a:bodyPr/>
          <a:lstStyle/>
          <a:p>
            <a:r>
              <a:rPr lang="en-US" smtClean="0"/>
              <a:t>CPSC503 Winter 2012</a:t>
            </a:r>
          </a:p>
        </p:txBody>
      </p:sp>
      <p:sp>
        <p:nvSpPr>
          <p:cNvPr id="14368" name="Slide Number Placeholder 5"/>
          <p:cNvSpPr>
            <a:spLocks noGrp="1"/>
          </p:cNvSpPr>
          <p:nvPr>
            <p:ph type="sldNum" sz="quarter" idx="12"/>
          </p:nvPr>
        </p:nvSpPr>
        <p:spPr>
          <a:noFill/>
        </p:spPr>
        <p:txBody>
          <a:bodyPr/>
          <a:lstStyle/>
          <a:p>
            <a:fld id="{2D2EB616-2146-4F13-8144-A28316702B1A}" type="slidenum">
              <a:rPr lang="en-US" smtClean="0"/>
              <a:pPr/>
              <a:t>31</a:t>
            </a:fld>
            <a:endParaRPr lang="en-US" smtClean="0"/>
          </a:p>
        </p:txBody>
      </p:sp>
      <p:sp>
        <p:nvSpPr>
          <p:cNvPr id="14369" name="Rectangle 2"/>
          <p:cNvSpPr>
            <a:spLocks noGrp="1" noChangeArrowheads="1"/>
          </p:cNvSpPr>
          <p:nvPr>
            <p:ph type="title"/>
          </p:nvPr>
        </p:nvSpPr>
        <p:spPr>
          <a:xfrm>
            <a:off x="685800" y="0"/>
            <a:ext cx="7772400" cy="1143000"/>
          </a:xfrm>
        </p:spPr>
        <p:txBody>
          <a:bodyPr/>
          <a:lstStyle/>
          <a:p>
            <a:pPr eaLnBrk="1" hangingPunct="1"/>
            <a:r>
              <a:rPr lang="en-US" smtClean="0"/>
              <a:t>Example: O = acress</a:t>
            </a:r>
          </a:p>
        </p:txBody>
      </p:sp>
      <p:grpSp>
        <p:nvGrpSpPr>
          <p:cNvPr id="14370" name="Group 7"/>
          <p:cNvGrpSpPr>
            <a:grpSpLocks noChangeAspect="1"/>
          </p:cNvGrpSpPr>
          <p:nvPr/>
        </p:nvGrpSpPr>
        <p:grpSpPr bwMode="auto">
          <a:xfrm>
            <a:off x="304800" y="1828800"/>
            <a:ext cx="8610600" cy="2913063"/>
            <a:chOff x="1544" y="2092"/>
            <a:chExt cx="2672" cy="904"/>
          </a:xfrm>
        </p:grpSpPr>
        <p:sp>
          <p:nvSpPr>
            <p:cNvPr id="14379" name="AutoShape 6"/>
            <p:cNvSpPr>
              <a:spLocks noChangeAspect="1" noChangeArrowheads="1" noTextEdit="1"/>
            </p:cNvSpPr>
            <p:nvPr/>
          </p:nvSpPr>
          <p:spPr bwMode="auto">
            <a:xfrm>
              <a:off x="1544" y="2092"/>
              <a:ext cx="2672" cy="904"/>
            </a:xfrm>
            <a:prstGeom prst="rect">
              <a:avLst/>
            </a:prstGeom>
            <a:noFill/>
            <a:ln w="9525">
              <a:noFill/>
              <a:miter lim="800000"/>
              <a:headEnd/>
              <a:tailEnd/>
            </a:ln>
          </p:spPr>
          <p:txBody>
            <a:bodyPr/>
            <a:lstStyle/>
            <a:p>
              <a:endParaRPr lang="en-CA"/>
            </a:p>
          </p:txBody>
        </p:sp>
        <p:grpSp>
          <p:nvGrpSpPr>
            <p:cNvPr id="14380" name="Group 208"/>
            <p:cNvGrpSpPr>
              <a:grpSpLocks/>
            </p:cNvGrpSpPr>
            <p:nvPr/>
          </p:nvGrpSpPr>
          <p:grpSpPr bwMode="auto">
            <a:xfrm>
              <a:off x="1544" y="2092"/>
              <a:ext cx="2672" cy="904"/>
              <a:chOff x="1544" y="2092"/>
              <a:chExt cx="2672" cy="904"/>
            </a:xfrm>
          </p:grpSpPr>
          <p:sp>
            <p:nvSpPr>
              <p:cNvPr id="14568" name="Rectangle 8"/>
              <p:cNvSpPr>
                <a:spLocks noChangeArrowheads="1"/>
              </p:cNvSpPr>
              <p:nvPr/>
            </p:nvSpPr>
            <p:spPr bwMode="auto">
              <a:xfrm>
                <a:off x="1544" y="2092"/>
                <a:ext cx="2672" cy="904"/>
              </a:xfrm>
              <a:prstGeom prst="rect">
                <a:avLst/>
              </a:prstGeom>
              <a:noFill/>
              <a:ln w="0">
                <a:solidFill>
                  <a:srgbClr val="000000"/>
                </a:solidFill>
                <a:miter lim="800000"/>
                <a:headEnd/>
                <a:tailEnd/>
              </a:ln>
            </p:spPr>
            <p:txBody>
              <a:bodyPr/>
              <a:lstStyle/>
              <a:p>
                <a:endParaRPr lang="en-US"/>
              </a:p>
            </p:txBody>
          </p:sp>
          <p:sp>
            <p:nvSpPr>
              <p:cNvPr id="14569" name="Rectangle 9"/>
              <p:cNvSpPr>
                <a:spLocks noChangeArrowheads="1"/>
              </p:cNvSpPr>
              <p:nvPr/>
            </p:nvSpPr>
            <p:spPr bwMode="auto">
              <a:xfrm>
                <a:off x="1552" y="2096"/>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570" name="Rectangle 10"/>
              <p:cNvSpPr>
                <a:spLocks noChangeArrowheads="1"/>
              </p:cNvSpPr>
              <p:nvPr/>
            </p:nvSpPr>
            <p:spPr bwMode="auto">
              <a:xfrm>
                <a:off x="1552"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71" name="Freeform 11"/>
              <p:cNvSpPr>
                <a:spLocks/>
              </p:cNvSpPr>
              <p:nvPr/>
            </p:nvSpPr>
            <p:spPr bwMode="auto">
              <a:xfrm>
                <a:off x="1586" y="2136"/>
                <a:ext cx="34" cy="42"/>
              </a:xfrm>
              <a:custGeom>
                <a:avLst/>
                <a:gdLst>
                  <a:gd name="T0" fmla="*/ 34 w 34"/>
                  <a:gd name="T1" fmla="*/ 30 h 42"/>
                  <a:gd name="T2" fmla="*/ 34 w 34"/>
                  <a:gd name="T3" fmla="*/ 32 h 42"/>
                  <a:gd name="T4" fmla="*/ 32 w 34"/>
                  <a:gd name="T5" fmla="*/ 36 h 42"/>
                  <a:gd name="T6" fmla="*/ 28 w 34"/>
                  <a:gd name="T7" fmla="*/ 40 h 42"/>
                  <a:gd name="T8" fmla="*/ 22 w 34"/>
                  <a:gd name="T9" fmla="*/ 42 h 42"/>
                  <a:gd name="T10" fmla="*/ 18 w 34"/>
                  <a:gd name="T11" fmla="*/ 42 h 42"/>
                  <a:gd name="T12" fmla="*/ 12 w 34"/>
                  <a:gd name="T13" fmla="*/ 42 h 42"/>
                  <a:gd name="T14" fmla="*/ 8 w 34"/>
                  <a:gd name="T15" fmla="*/ 40 h 42"/>
                  <a:gd name="T16" fmla="*/ 4 w 34"/>
                  <a:gd name="T17" fmla="*/ 36 h 42"/>
                  <a:gd name="T18" fmla="*/ 2 w 34"/>
                  <a:gd name="T19" fmla="*/ 30 h 42"/>
                  <a:gd name="T20" fmla="*/ 0 w 34"/>
                  <a:gd name="T21" fmla="*/ 22 h 42"/>
                  <a:gd name="T22" fmla="*/ 0 w 34"/>
                  <a:gd name="T23" fmla="*/ 14 h 42"/>
                  <a:gd name="T24" fmla="*/ 4 w 34"/>
                  <a:gd name="T25" fmla="*/ 8 h 42"/>
                  <a:gd name="T26" fmla="*/ 8 w 34"/>
                  <a:gd name="T27" fmla="*/ 4 h 42"/>
                  <a:gd name="T28" fmla="*/ 14 w 34"/>
                  <a:gd name="T29" fmla="*/ 2 h 42"/>
                  <a:gd name="T30" fmla="*/ 20 w 34"/>
                  <a:gd name="T31" fmla="*/ 0 h 42"/>
                  <a:gd name="T32" fmla="*/ 26 w 34"/>
                  <a:gd name="T33" fmla="*/ 2 h 42"/>
                  <a:gd name="T34" fmla="*/ 30 w 34"/>
                  <a:gd name="T35" fmla="*/ 4 h 42"/>
                  <a:gd name="T36" fmla="*/ 32 w 34"/>
                  <a:gd name="T37" fmla="*/ 8 h 42"/>
                  <a:gd name="T38" fmla="*/ 34 w 34"/>
                  <a:gd name="T39" fmla="*/ 12 h 42"/>
                  <a:gd name="T40" fmla="*/ 34 w 34"/>
                  <a:gd name="T41" fmla="*/ 14 h 42"/>
                  <a:gd name="T42" fmla="*/ 32 w 34"/>
                  <a:gd name="T43" fmla="*/ 16 h 42"/>
                  <a:gd name="T44" fmla="*/ 30 w 34"/>
                  <a:gd name="T45" fmla="*/ 16 h 42"/>
                  <a:gd name="T46" fmla="*/ 28 w 34"/>
                  <a:gd name="T47" fmla="*/ 16 h 42"/>
                  <a:gd name="T48" fmla="*/ 26 w 34"/>
                  <a:gd name="T49" fmla="*/ 16 h 42"/>
                  <a:gd name="T50" fmla="*/ 24 w 34"/>
                  <a:gd name="T51" fmla="*/ 14 h 42"/>
                  <a:gd name="T52" fmla="*/ 22 w 34"/>
                  <a:gd name="T53" fmla="*/ 12 h 42"/>
                  <a:gd name="T54" fmla="*/ 22 w 34"/>
                  <a:gd name="T55" fmla="*/ 8 h 42"/>
                  <a:gd name="T56" fmla="*/ 20 w 34"/>
                  <a:gd name="T57" fmla="*/ 6 h 42"/>
                  <a:gd name="T58" fmla="*/ 20 w 34"/>
                  <a:gd name="T59" fmla="*/ 4 h 42"/>
                  <a:gd name="T60" fmla="*/ 18 w 34"/>
                  <a:gd name="T61" fmla="*/ 4 h 42"/>
                  <a:gd name="T62" fmla="*/ 18 w 34"/>
                  <a:gd name="T63" fmla="*/ 4 h 42"/>
                  <a:gd name="T64" fmla="*/ 16 w 34"/>
                  <a:gd name="T65" fmla="*/ 4 h 42"/>
                  <a:gd name="T66" fmla="*/ 14 w 34"/>
                  <a:gd name="T67" fmla="*/ 6 h 42"/>
                  <a:gd name="T68" fmla="*/ 12 w 34"/>
                  <a:gd name="T69" fmla="*/ 10 h 42"/>
                  <a:gd name="T70" fmla="*/ 12 w 34"/>
                  <a:gd name="T71" fmla="*/ 16 h 42"/>
                  <a:gd name="T72" fmla="*/ 12 w 34"/>
                  <a:gd name="T73" fmla="*/ 20 h 42"/>
                  <a:gd name="T74" fmla="*/ 14 w 34"/>
                  <a:gd name="T75" fmla="*/ 26 h 42"/>
                  <a:gd name="T76" fmla="*/ 16 w 34"/>
                  <a:gd name="T77" fmla="*/ 30 h 42"/>
                  <a:gd name="T78" fmla="*/ 18 w 34"/>
                  <a:gd name="T79" fmla="*/ 32 h 42"/>
                  <a:gd name="T80" fmla="*/ 22 w 34"/>
                  <a:gd name="T81" fmla="*/ 34 h 42"/>
                  <a:gd name="T82" fmla="*/ 24 w 34"/>
                  <a:gd name="T83" fmla="*/ 34 h 42"/>
                  <a:gd name="T84" fmla="*/ 26 w 34"/>
                  <a:gd name="T85" fmla="*/ 34 h 42"/>
                  <a:gd name="T86" fmla="*/ 28 w 34"/>
                  <a:gd name="T87" fmla="*/ 34 h 42"/>
                  <a:gd name="T88" fmla="*/ 30 w 34"/>
                  <a:gd name="T89" fmla="*/ 32 h 42"/>
                  <a:gd name="T90" fmla="*/ 34 w 34"/>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42"/>
                  <a:gd name="T140" fmla="*/ 34 w 34"/>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42">
                    <a:moveTo>
                      <a:pt x="34" y="30"/>
                    </a:moveTo>
                    <a:lnTo>
                      <a:pt x="34" y="32"/>
                    </a:lnTo>
                    <a:lnTo>
                      <a:pt x="32" y="36"/>
                    </a:lnTo>
                    <a:lnTo>
                      <a:pt x="28" y="40"/>
                    </a:lnTo>
                    <a:lnTo>
                      <a:pt x="22" y="42"/>
                    </a:lnTo>
                    <a:lnTo>
                      <a:pt x="18" y="42"/>
                    </a:lnTo>
                    <a:lnTo>
                      <a:pt x="12" y="42"/>
                    </a:lnTo>
                    <a:lnTo>
                      <a:pt x="8" y="40"/>
                    </a:lnTo>
                    <a:lnTo>
                      <a:pt x="4" y="36"/>
                    </a:lnTo>
                    <a:lnTo>
                      <a:pt x="2" y="30"/>
                    </a:lnTo>
                    <a:lnTo>
                      <a:pt x="0" y="22"/>
                    </a:lnTo>
                    <a:lnTo>
                      <a:pt x="0" y="14"/>
                    </a:lnTo>
                    <a:lnTo>
                      <a:pt x="4" y="8"/>
                    </a:lnTo>
                    <a:lnTo>
                      <a:pt x="8" y="4"/>
                    </a:lnTo>
                    <a:lnTo>
                      <a:pt x="14" y="2"/>
                    </a:lnTo>
                    <a:lnTo>
                      <a:pt x="20" y="0"/>
                    </a:lnTo>
                    <a:lnTo>
                      <a:pt x="26" y="2"/>
                    </a:lnTo>
                    <a:lnTo>
                      <a:pt x="30" y="4"/>
                    </a:lnTo>
                    <a:lnTo>
                      <a:pt x="32" y="8"/>
                    </a:lnTo>
                    <a:lnTo>
                      <a:pt x="34" y="12"/>
                    </a:lnTo>
                    <a:lnTo>
                      <a:pt x="34" y="14"/>
                    </a:lnTo>
                    <a:lnTo>
                      <a:pt x="32" y="16"/>
                    </a:lnTo>
                    <a:lnTo>
                      <a:pt x="30" y="16"/>
                    </a:lnTo>
                    <a:lnTo>
                      <a:pt x="28" y="16"/>
                    </a:lnTo>
                    <a:lnTo>
                      <a:pt x="26" y="16"/>
                    </a:lnTo>
                    <a:lnTo>
                      <a:pt x="24" y="14"/>
                    </a:lnTo>
                    <a:lnTo>
                      <a:pt x="22" y="12"/>
                    </a:lnTo>
                    <a:lnTo>
                      <a:pt x="22" y="8"/>
                    </a:lnTo>
                    <a:lnTo>
                      <a:pt x="20" y="6"/>
                    </a:lnTo>
                    <a:lnTo>
                      <a:pt x="20" y="4"/>
                    </a:lnTo>
                    <a:lnTo>
                      <a:pt x="18" y="4"/>
                    </a:lnTo>
                    <a:lnTo>
                      <a:pt x="16" y="4"/>
                    </a:lnTo>
                    <a:lnTo>
                      <a:pt x="14" y="6"/>
                    </a:lnTo>
                    <a:lnTo>
                      <a:pt x="12" y="10"/>
                    </a:lnTo>
                    <a:lnTo>
                      <a:pt x="12" y="16"/>
                    </a:lnTo>
                    <a:lnTo>
                      <a:pt x="12" y="20"/>
                    </a:lnTo>
                    <a:lnTo>
                      <a:pt x="14" y="26"/>
                    </a:lnTo>
                    <a:lnTo>
                      <a:pt x="16" y="30"/>
                    </a:lnTo>
                    <a:lnTo>
                      <a:pt x="18" y="32"/>
                    </a:lnTo>
                    <a:lnTo>
                      <a:pt x="22" y="34"/>
                    </a:lnTo>
                    <a:lnTo>
                      <a:pt x="24" y="34"/>
                    </a:lnTo>
                    <a:lnTo>
                      <a:pt x="26" y="34"/>
                    </a:lnTo>
                    <a:lnTo>
                      <a:pt x="28" y="34"/>
                    </a:lnTo>
                    <a:lnTo>
                      <a:pt x="30"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72" name="Rectangle 12"/>
              <p:cNvSpPr>
                <a:spLocks noChangeArrowheads="1"/>
              </p:cNvSpPr>
              <p:nvPr/>
            </p:nvSpPr>
            <p:spPr bwMode="auto">
              <a:xfrm>
                <a:off x="1848"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73" name="Rectangle 13"/>
              <p:cNvSpPr>
                <a:spLocks noChangeArrowheads="1"/>
              </p:cNvSpPr>
              <p:nvPr/>
            </p:nvSpPr>
            <p:spPr bwMode="auto">
              <a:xfrm>
                <a:off x="1864"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74" name="Freeform 14"/>
              <p:cNvSpPr>
                <a:spLocks/>
              </p:cNvSpPr>
              <p:nvPr/>
            </p:nvSpPr>
            <p:spPr bwMode="auto">
              <a:xfrm>
                <a:off x="1964" y="2118"/>
                <a:ext cx="34" cy="60"/>
              </a:xfrm>
              <a:custGeom>
                <a:avLst/>
                <a:gdLst>
                  <a:gd name="T0" fmla="*/ 18 w 34"/>
                  <a:gd name="T1" fmla="*/ 24 h 60"/>
                  <a:gd name="T2" fmla="*/ 18 w 34"/>
                  <a:gd name="T3" fmla="*/ 50 h 60"/>
                  <a:gd name="T4" fmla="*/ 18 w 34"/>
                  <a:gd name="T5" fmla="*/ 54 h 60"/>
                  <a:gd name="T6" fmla="*/ 18 w 34"/>
                  <a:gd name="T7" fmla="*/ 56 h 60"/>
                  <a:gd name="T8" fmla="*/ 20 w 34"/>
                  <a:gd name="T9" fmla="*/ 56 h 60"/>
                  <a:gd name="T10" fmla="*/ 24 w 34"/>
                  <a:gd name="T11" fmla="*/ 58 h 60"/>
                  <a:gd name="T12" fmla="*/ 24 w 34"/>
                  <a:gd name="T13" fmla="*/ 60 h 60"/>
                  <a:gd name="T14" fmla="*/ 0 w 34"/>
                  <a:gd name="T15" fmla="*/ 60 h 60"/>
                  <a:gd name="T16" fmla="*/ 0 w 34"/>
                  <a:gd name="T17" fmla="*/ 58 h 60"/>
                  <a:gd name="T18" fmla="*/ 2 w 34"/>
                  <a:gd name="T19" fmla="*/ 58 h 60"/>
                  <a:gd name="T20" fmla="*/ 4 w 34"/>
                  <a:gd name="T21" fmla="*/ 56 h 60"/>
                  <a:gd name="T22" fmla="*/ 6 w 34"/>
                  <a:gd name="T23" fmla="*/ 56 h 60"/>
                  <a:gd name="T24" fmla="*/ 6 w 34"/>
                  <a:gd name="T25" fmla="*/ 54 h 60"/>
                  <a:gd name="T26" fmla="*/ 6 w 34"/>
                  <a:gd name="T27" fmla="*/ 54 h 60"/>
                  <a:gd name="T28" fmla="*/ 6 w 34"/>
                  <a:gd name="T29" fmla="*/ 50 h 60"/>
                  <a:gd name="T30" fmla="*/ 6 w 34"/>
                  <a:gd name="T31" fmla="*/ 24 h 60"/>
                  <a:gd name="T32" fmla="*/ 0 w 34"/>
                  <a:gd name="T33" fmla="*/ 24 h 60"/>
                  <a:gd name="T34" fmla="*/ 0 w 34"/>
                  <a:gd name="T35" fmla="*/ 20 h 60"/>
                  <a:gd name="T36" fmla="*/ 6 w 34"/>
                  <a:gd name="T37" fmla="*/ 20 h 60"/>
                  <a:gd name="T38" fmla="*/ 6 w 34"/>
                  <a:gd name="T39" fmla="*/ 16 h 60"/>
                  <a:gd name="T40" fmla="*/ 6 w 34"/>
                  <a:gd name="T41" fmla="*/ 14 h 60"/>
                  <a:gd name="T42" fmla="*/ 8 w 34"/>
                  <a:gd name="T43" fmla="*/ 8 h 60"/>
                  <a:gd name="T44" fmla="*/ 10 w 34"/>
                  <a:gd name="T45" fmla="*/ 4 h 60"/>
                  <a:gd name="T46" fmla="*/ 16 w 34"/>
                  <a:gd name="T47" fmla="*/ 0 h 60"/>
                  <a:gd name="T48" fmla="*/ 22 w 34"/>
                  <a:gd name="T49" fmla="*/ 0 h 60"/>
                  <a:gd name="T50" fmla="*/ 28 w 34"/>
                  <a:gd name="T51" fmla="*/ 0 h 60"/>
                  <a:gd name="T52" fmla="*/ 30 w 34"/>
                  <a:gd name="T53" fmla="*/ 2 h 60"/>
                  <a:gd name="T54" fmla="*/ 32 w 34"/>
                  <a:gd name="T55" fmla="*/ 4 h 60"/>
                  <a:gd name="T56" fmla="*/ 34 w 34"/>
                  <a:gd name="T57" fmla="*/ 6 h 60"/>
                  <a:gd name="T58" fmla="*/ 32 w 34"/>
                  <a:gd name="T59" fmla="*/ 8 h 60"/>
                  <a:gd name="T60" fmla="*/ 32 w 34"/>
                  <a:gd name="T61" fmla="*/ 10 h 60"/>
                  <a:gd name="T62" fmla="*/ 30 w 34"/>
                  <a:gd name="T63" fmla="*/ 12 h 60"/>
                  <a:gd name="T64" fmla="*/ 28 w 34"/>
                  <a:gd name="T65" fmla="*/ 12 h 60"/>
                  <a:gd name="T66" fmla="*/ 26 w 34"/>
                  <a:gd name="T67" fmla="*/ 12 h 60"/>
                  <a:gd name="T68" fmla="*/ 24 w 34"/>
                  <a:gd name="T69" fmla="*/ 10 h 60"/>
                  <a:gd name="T70" fmla="*/ 24 w 34"/>
                  <a:gd name="T71" fmla="*/ 10 h 60"/>
                  <a:gd name="T72" fmla="*/ 22 w 34"/>
                  <a:gd name="T73" fmla="*/ 8 h 60"/>
                  <a:gd name="T74" fmla="*/ 22 w 34"/>
                  <a:gd name="T75" fmla="*/ 8 h 60"/>
                  <a:gd name="T76" fmla="*/ 22 w 34"/>
                  <a:gd name="T77" fmla="*/ 6 h 60"/>
                  <a:gd name="T78" fmla="*/ 22 w 34"/>
                  <a:gd name="T79" fmla="*/ 6 h 60"/>
                  <a:gd name="T80" fmla="*/ 22 w 34"/>
                  <a:gd name="T81" fmla="*/ 4 h 60"/>
                  <a:gd name="T82" fmla="*/ 22 w 34"/>
                  <a:gd name="T83" fmla="*/ 4 h 60"/>
                  <a:gd name="T84" fmla="*/ 22 w 34"/>
                  <a:gd name="T85" fmla="*/ 4 h 60"/>
                  <a:gd name="T86" fmla="*/ 22 w 34"/>
                  <a:gd name="T87" fmla="*/ 2 h 60"/>
                  <a:gd name="T88" fmla="*/ 20 w 34"/>
                  <a:gd name="T89" fmla="*/ 2 h 60"/>
                  <a:gd name="T90" fmla="*/ 20 w 34"/>
                  <a:gd name="T91" fmla="*/ 2 h 60"/>
                  <a:gd name="T92" fmla="*/ 18 w 34"/>
                  <a:gd name="T93" fmla="*/ 4 h 60"/>
                  <a:gd name="T94" fmla="*/ 18 w 34"/>
                  <a:gd name="T95" fmla="*/ 4 h 60"/>
                  <a:gd name="T96" fmla="*/ 18 w 34"/>
                  <a:gd name="T97" fmla="*/ 6 h 60"/>
                  <a:gd name="T98" fmla="*/ 18 w 34"/>
                  <a:gd name="T99" fmla="*/ 14 h 60"/>
                  <a:gd name="T100" fmla="*/ 18 w 34"/>
                  <a:gd name="T101" fmla="*/ 20 h 60"/>
                  <a:gd name="T102" fmla="*/ 24 w 34"/>
                  <a:gd name="T103" fmla="*/ 20 h 60"/>
                  <a:gd name="T104" fmla="*/ 24 w 34"/>
                  <a:gd name="T105" fmla="*/ 24 h 60"/>
                  <a:gd name="T106" fmla="*/ 18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8" y="24"/>
                    </a:moveTo>
                    <a:lnTo>
                      <a:pt x="18" y="50"/>
                    </a:lnTo>
                    <a:lnTo>
                      <a:pt x="18" y="54"/>
                    </a:lnTo>
                    <a:lnTo>
                      <a:pt x="18" y="56"/>
                    </a:lnTo>
                    <a:lnTo>
                      <a:pt x="20" y="56"/>
                    </a:lnTo>
                    <a:lnTo>
                      <a:pt x="24" y="58"/>
                    </a:lnTo>
                    <a:lnTo>
                      <a:pt x="24" y="60"/>
                    </a:lnTo>
                    <a:lnTo>
                      <a:pt x="0" y="60"/>
                    </a:lnTo>
                    <a:lnTo>
                      <a:pt x="0" y="58"/>
                    </a:lnTo>
                    <a:lnTo>
                      <a:pt x="2" y="58"/>
                    </a:lnTo>
                    <a:lnTo>
                      <a:pt x="4" y="56"/>
                    </a:lnTo>
                    <a:lnTo>
                      <a:pt x="6" y="56"/>
                    </a:lnTo>
                    <a:lnTo>
                      <a:pt x="6" y="54"/>
                    </a:lnTo>
                    <a:lnTo>
                      <a:pt x="6" y="50"/>
                    </a:lnTo>
                    <a:lnTo>
                      <a:pt x="6" y="24"/>
                    </a:lnTo>
                    <a:lnTo>
                      <a:pt x="0" y="24"/>
                    </a:lnTo>
                    <a:lnTo>
                      <a:pt x="0" y="20"/>
                    </a:lnTo>
                    <a:lnTo>
                      <a:pt x="6" y="20"/>
                    </a:lnTo>
                    <a:lnTo>
                      <a:pt x="6" y="16"/>
                    </a:lnTo>
                    <a:lnTo>
                      <a:pt x="6" y="14"/>
                    </a:lnTo>
                    <a:lnTo>
                      <a:pt x="8" y="8"/>
                    </a:lnTo>
                    <a:lnTo>
                      <a:pt x="10" y="4"/>
                    </a:lnTo>
                    <a:lnTo>
                      <a:pt x="16" y="0"/>
                    </a:lnTo>
                    <a:lnTo>
                      <a:pt x="22" y="0"/>
                    </a:lnTo>
                    <a:lnTo>
                      <a:pt x="28" y="0"/>
                    </a:lnTo>
                    <a:lnTo>
                      <a:pt x="30" y="2"/>
                    </a:lnTo>
                    <a:lnTo>
                      <a:pt x="32" y="4"/>
                    </a:lnTo>
                    <a:lnTo>
                      <a:pt x="34" y="6"/>
                    </a:lnTo>
                    <a:lnTo>
                      <a:pt x="32" y="8"/>
                    </a:lnTo>
                    <a:lnTo>
                      <a:pt x="32" y="10"/>
                    </a:lnTo>
                    <a:lnTo>
                      <a:pt x="30" y="12"/>
                    </a:lnTo>
                    <a:lnTo>
                      <a:pt x="28" y="12"/>
                    </a:lnTo>
                    <a:lnTo>
                      <a:pt x="26" y="12"/>
                    </a:lnTo>
                    <a:lnTo>
                      <a:pt x="24" y="10"/>
                    </a:lnTo>
                    <a:lnTo>
                      <a:pt x="22" y="8"/>
                    </a:lnTo>
                    <a:lnTo>
                      <a:pt x="22" y="6"/>
                    </a:lnTo>
                    <a:lnTo>
                      <a:pt x="22" y="4"/>
                    </a:lnTo>
                    <a:lnTo>
                      <a:pt x="22" y="2"/>
                    </a:lnTo>
                    <a:lnTo>
                      <a:pt x="20" y="2"/>
                    </a:lnTo>
                    <a:lnTo>
                      <a:pt x="18" y="4"/>
                    </a:lnTo>
                    <a:lnTo>
                      <a:pt x="18" y="6"/>
                    </a:lnTo>
                    <a:lnTo>
                      <a:pt x="18" y="14"/>
                    </a:lnTo>
                    <a:lnTo>
                      <a:pt x="18" y="20"/>
                    </a:lnTo>
                    <a:lnTo>
                      <a:pt x="24" y="20"/>
                    </a:lnTo>
                    <a:lnTo>
                      <a:pt x="24" y="24"/>
                    </a:lnTo>
                    <a:lnTo>
                      <a:pt x="18" y="24"/>
                    </a:lnTo>
                    <a:close/>
                  </a:path>
                </a:pathLst>
              </a:custGeom>
              <a:solidFill>
                <a:srgbClr val="000000"/>
              </a:solidFill>
              <a:ln w="0">
                <a:solidFill>
                  <a:srgbClr val="000000"/>
                </a:solidFill>
                <a:round/>
                <a:headEnd/>
                <a:tailEnd/>
              </a:ln>
            </p:spPr>
            <p:txBody>
              <a:bodyPr/>
              <a:lstStyle/>
              <a:p>
                <a:endParaRPr lang="en-CA"/>
              </a:p>
            </p:txBody>
          </p:sp>
          <p:sp>
            <p:nvSpPr>
              <p:cNvPr id="14575" name="Freeform 15"/>
              <p:cNvSpPr>
                <a:spLocks/>
              </p:cNvSpPr>
              <p:nvPr/>
            </p:nvSpPr>
            <p:spPr bwMode="auto">
              <a:xfrm>
                <a:off x="1996" y="2136"/>
                <a:ext cx="34" cy="42"/>
              </a:xfrm>
              <a:custGeom>
                <a:avLst/>
                <a:gdLst>
                  <a:gd name="T0" fmla="*/ 16 w 34"/>
                  <a:gd name="T1" fmla="*/ 2 h 42"/>
                  <a:gd name="T2" fmla="*/ 16 w 34"/>
                  <a:gd name="T3" fmla="*/ 10 h 42"/>
                  <a:gd name="T4" fmla="*/ 20 w 34"/>
                  <a:gd name="T5" fmla="*/ 6 h 42"/>
                  <a:gd name="T6" fmla="*/ 22 w 34"/>
                  <a:gd name="T7" fmla="*/ 2 h 42"/>
                  <a:gd name="T8" fmla="*/ 26 w 34"/>
                  <a:gd name="T9" fmla="*/ 2 h 42"/>
                  <a:gd name="T10" fmla="*/ 28 w 34"/>
                  <a:gd name="T11" fmla="*/ 0 h 42"/>
                  <a:gd name="T12" fmla="*/ 30 w 34"/>
                  <a:gd name="T13" fmla="*/ 2 h 42"/>
                  <a:gd name="T14" fmla="*/ 32 w 34"/>
                  <a:gd name="T15" fmla="*/ 2 h 42"/>
                  <a:gd name="T16" fmla="*/ 34 w 34"/>
                  <a:gd name="T17" fmla="*/ 4 h 42"/>
                  <a:gd name="T18" fmla="*/ 34 w 34"/>
                  <a:gd name="T19" fmla="*/ 6 h 42"/>
                  <a:gd name="T20" fmla="*/ 34 w 34"/>
                  <a:gd name="T21" fmla="*/ 10 h 42"/>
                  <a:gd name="T22" fmla="*/ 32 w 34"/>
                  <a:gd name="T23" fmla="*/ 12 h 42"/>
                  <a:gd name="T24" fmla="*/ 30 w 34"/>
                  <a:gd name="T25" fmla="*/ 12 h 42"/>
                  <a:gd name="T26" fmla="*/ 28 w 34"/>
                  <a:gd name="T27" fmla="*/ 12 h 42"/>
                  <a:gd name="T28" fmla="*/ 26 w 34"/>
                  <a:gd name="T29" fmla="*/ 12 h 42"/>
                  <a:gd name="T30" fmla="*/ 24 w 34"/>
                  <a:gd name="T31" fmla="*/ 12 h 42"/>
                  <a:gd name="T32" fmla="*/ 24 w 34"/>
                  <a:gd name="T33" fmla="*/ 10 h 42"/>
                  <a:gd name="T34" fmla="*/ 22 w 34"/>
                  <a:gd name="T35" fmla="*/ 10 h 42"/>
                  <a:gd name="T36" fmla="*/ 22 w 34"/>
                  <a:gd name="T37" fmla="*/ 10 h 42"/>
                  <a:gd name="T38" fmla="*/ 22 w 34"/>
                  <a:gd name="T39" fmla="*/ 10 h 42"/>
                  <a:gd name="T40" fmla="*/ 20 w 34"/>
                  <a:gd name="T41" fmla="*/ 10 h 42"/>
                  <a:gd name="T42" fmla="*/ 20 w 34"/>
                  <a:gd name="T43" fmla="*/ 10 h 42"/>
                  <a:gd name="T44" fmla="*/ 18 w 34"/>
                  <a:gd name="T45" fmla="*/ 12 h 42"/>
                  <a:gd name="T46" fmla="*/ 16 w 34"/>
                  <a:gd name="T47" fmla="*/ 14 h 42"/>
                  <a:gd name="T48" fmla="*/ 16 w 34"/>
                  <a:gd name="T49" fmla="*/ 18 h 42"/>
                  <a:gd name="T50" fmla="*/ 16 w 34"/>
                  <a:gd name="T51" fmla="*/ 22 h 42"/>
                  <a:gd name="T52" fmla="*/ 16 w 34"/>
                  <a:gd name="T53" fmla="*/ 32 h 42"/>
                  <a:gd name="T54" fmla="*/ 16 w 34"/>
                  <a:gd name="T55" fmla="*/ 34 h 42"/>
                  <a:gd name="T56" fmla="*/ 16 w 34"/>
                  <a:gd name="T57" fmla="*/ 36 h 42"/>
                  <a:gd name="T58" fmla="*/ 16 w 34"/>
                  <a:gd name="T59" fmla="*/ 36 h 42"/>
                  <a:gd name="T60" fmla="*/ 16 w 34"/>
                  <a:gd name="T61" fmla="*/ 38 h 42"/>
                  <a:gd name="T62" fmla="*/ 16 w 34"/>
                  <a:gd name="T63" fmla="*/ 38 h 42"/>
                  <a:gd name="T64" fmla="*/ 18 w 34"/>
                  <a:gd name="T65" fmla="*/ 40 h 42"/>
                  <a:gd name="T66" fmla="*/ 18 w 34"/>
                  <a:gd name="T67" fmla="*/ 40 h 42"/>
                  <a:gd name="T68" fmla="*/ 18 w 34"/>
                  <a:gd name="T69" fmla="*/ 42 h 42"/>
                  <a:gd name="T70" fmla="*/ 0 w 34"/>
                  <a:gd name="T71" fmla="*/ 42 h 42"/>
                  <a:gd name="T72" fmla="*/ 0 w 34"/>
                  <a:gd name="T73" fmla="*/ 40 h 42"/>
                  <a:gd name="T74" fmla="*/ 2 w 34"/>
                  <a:gd name="T75" fmla="*/ 38 h 42"/>
                  <a:gd name="T76" fmla="*/ 2 w 34"/>
                  <a:gd name="T77" fmla="*/ 38 h 42"/>
                  <a:gd name="T78" fmla="*/ 4 w 34"/>
                  <a:gd name="T79" fmla="*/ 36 h 42"/>
                  <a:gd name="T80" fmla="*/ 4 w 34"/>
                  <a:gd name="T81" fmla="*/ 32 h 42"/>
                  <a:gd name="T82" fmla="*/ 4 w 34"/>
                  <a:gd name="T83" fmla="*/ 12 h 42"/>
                  <a:gd name="T84" fmla="*/ 4 w 34"/>
                  <a:gd name="T85" fmla="*/ 8 h 42"/>
                  <a:gd name="T86" fmla="*/ 4 w 34"/>
                  <a:gd name="T87" fmla="*/ 6 h 42"/>
                  <a:gd name="T88" fmla="*/ 2 w 34"/>
                  <a:gd name="T89" fmla="*/ 6 h 42"/>
                  <a:gd name="T90" fmla="*/ 2 w 34"/>
                  <a:gd name="T91" fmla="*/ 4 h 42"/>
                  <a:gd name="T92" fmla="*/ 2 w 34"/>
                  <a:gd name="T93" fmla="*/ 4 h 42"/>
                  <a:gd name="T94" fmla="*/ 0 w 34"/>
                  <a:gd name="T95" fmla="*/ 4 h 42"/>
                  <a:gd name="T96" fmla="*/ 0 w 34"/>
                  <a:gd name="T97" fmla="*/ 2 h 42"/>
                  <a:gd name="T98" fmla="*/ 16 w 34"/>
                  <a:gd name="T99" fmla="*/ 2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
                  <a:gd name="T151" fmla="*/ 0 h 42"/>
                  <a:gd name="T152" fmla="*/ 34 w 34"/>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 h="42">
                    <a:moveTo>
                      <a:pt x="16" y="2"/>
                    </a:moveTo>
                    <a:lnTo>
                      <a:pt x="16" y="10"/>
                    </a:lnTo>
                    <a:lnTo>
                      <a:pt x="20" y="6"/>
                    </a:lnTo>
                    <a:lnTo>
                      <a:pt x="22" y="2"/>
                    </a:lnTo>
                    <a:lnTo>
                      <a:pt x="26" y="2"/>
                    </a:lnTo>
                    <a:lnTo>
                      <a:pt x="28" y="0"/>
                    </a:lnTo>
                    <a:lnTo>
                      <a:pt x="30" y="2"/>
                    </a:lnTo>
                    <a:lnTo>
                      <a:pt x="32" y="2"/>
                    </a:lnTo>
                    <a:lnTo>
                      <a:pt x="34" y="4"/>
                    </a:lnTo>
                    <a:lnTo>
                      <a:pt x="34" y="6"/>
                    </a:lnTo>
                    <a:lnTo>
                      <a:pt x="34" y="10"/>
                    </a:lnTo>
                    <a:lnTo>
                      <a:pt x="32" y="12"/>
                    </a:lnTo>
                    <a:lnTo>
                      <a:pt x="30" y="12"/>
                    </a:lnTo>
                    <a:lnTo>
                      <a:pt x="28" y="12"/>
                    </a:lnTo>
                    <a:lnTo>
                      <a:pt x="26" y="12"/>
                    </a:lnTo>
                    <a:lnTo>
                      <a:pt x="24" y="12"/>
                    </a:lnTo>
                    <a:lnTo>
                      <a:pt x="24" y="10"/>
                    </a:lnTo>
                    <a:lnTo>
                      <a:pt x="22" y="10"/>
                    </a:lnTo>
                    <a:lnTo>
                      <a:pt x="20" y="10"/>
                    </a:lnTo>
                    <a:lnTo>
                      <a:pt x="18" y="12"/>
                    </a:lnTo>
                    <a:lnTo>
                      <a:pt x="16" y="14"/>
                    </a:lnTo>
                    <a:lnTo>
                      <a:pt x="16" y="18"/>
                    </a:lnTo>
                    <a:lnTo>
                      <a:pt x="16" y="22"/>
                    </a:lnTo>
                    <a:lnTo>
                      <a:pt x="16" y="32"/>
                    </a:lnTo>
                    <a:lnTo>
                      <a:pt x="16" y="34"/>
                    </a:lnTo>
                    <a:lnTo>
                      <a:pt x="16" y="36"/>
                    </a:lnTo>
                    <a:lnTo>
                      <a:pt x="16" y="38"/>
                    </a:lnTo>
                    <a:lnTo>
                      <a:pt x="18" y="40"/>
                    </a:lnTo>
                    <a:lnTo>
                      <a:pt x="18" y="42"/>
                    </a:lnTo>
                    <a:lnTo>
                      <a:pt x="0" y="42"/>
                    </a:lnTo>
                    <a:lnTo>
                      <a:pt x="0" y="40"/>
                    </a:lnTo>
                    <a:lnTo>
                      <a:pt x="2" y="38"/>
                    </a:lnTo>
                    <a:lnTo>
                      <a:pt x="4" y="36"/>
                    </a:lnTo>
                    <a:lnTo>
                      <a:pt x="4" y="32"/>
                    </a:lnTo>
                    <a:lnTo>
                      <a:pt x="4" y="12"/>
                    </a:lnTo>
                    <a:lnTo>
                      <a:pt x="4" y="8"/>
                    </a:lnTo>
                    <a:lnTo>
                      <a:pt x="4" y="6"/>
                    </a:lnTo>
                    <a:lnTo>
                      <a:pt x="2" y="6"/>
                    </a:lnTo>
                    <a:lnTo>
                      <a:pt x="2" y="4"/>
                    </a:lnTo>
                    <a:lnTo>
                      <a:pt x="0" y="4"/>
                    </a:lnTo>
                    <a:lnTo>
                      <a:pt x="0" y="2"/>
                    </a:lnTo>
                    <a:lnTo>
                      <a:pt x="16" y="2"/>
                    </a:lnTo>
                    <a:close/>
                  </a:path>
                </a:pathLst>
              </a:custGeom>
              <a:solidFill>
                <a:srgbClr val="000000"/>
              </a:solidFill>
              <a:ln w="0">
                <a:solidFill>
                  <a:srgbClr val="000000"/>
                </a:solidFill>
                <a:round/>
                <a:headEnd/>
                <a:tailEnd/>
              </a:ln>
            </p:spPr>
            <p:txBody>
              <a:bodyPr/>
              <a:lstStyle/>
              <a:p>
                <a:endParaRPr lang="en-CA"/>
              </a:p>
            </p:txBody>
          </p:sp>
          <p:sp>
            <p:nvSpPr>
              <p:cNvPr id="14576" name="Freeform 16"/>
              <p:cNvSpPr>
                <a:spLocks noEditPoints="1"/>
              </p:cNvSpPr>
              <p:nvPr/>
            </p:nvSpPr>
            <p:spPr bwMode="auto">
              <a:xfrm>
                <a:off x="2032" y="2136"/>
                <a:ext cx="34" cy="42"/>
              </a:xfrm>
              <a:custGeom>
                <a:avLst/>
                <a:gdLst>
                  <a:gd name="T0" fmla="*/ 34 w 34"/>
                  <a:gd name="T1" fmla="*/ 20 h 42"/>
                  <a:gd name="T2" fmla="*/ 12 w 34"/>
                  <a:gd name="T3" fmla="*/ 20 h 42"/>
                  <a:gd name="T4" fmla="*/ 12 w 34"/>
                  <a:gd name="T5" fmla="*/ 26 h 42"/>
                  <a:gd name="T6" fmla="*/ 16 w 34"/>
                  <a:gd name="T7" fmla="*/ 32 h 42"/>
                  <a:gd name="T8" fmla="*/ 18 w 34"/>
                  <a:gd name="T9" fmla="*/ 34 h 42"/>
                  <a:gd name="T10" fmla="*/ 24 w 34"/>
                  <a:gd name="T11" fmla="*/ 34 h 42"/>
                  <a:gd name="T12" fmla="*/ 26 w 34"/>
                  <a:gd name="T13" fmla="*/ 34 h 42"/>
                  <a:gd name="T14" fmla="*/ 28 w 34"/>
                  <a:gd name="T15" fmla="*/ 34 h 42"/>
                  <a:gd name="T16" fmla="*/ 30 w 34"/>
                  <a:gd name="T17" fmla="*/ 32 h 42"/>
                  <a:gd name="T18" fmla="*/ 32 w 34"/>
                  <a:gd name="T19" fmla="*/ 28 h 42"/>
                  <a:gd name="T20" fmla="*/ 34 w 34"/>
                  <a:gd name="T21" fmla="*/ 30 h 42"/>
                  <a:gd name="T22" fmla="*/ 30 w 34"/>
                  <a:gd name="T23" fmla="*/ 36 h 42"/>
                  <a:gd name="T24" fmla="*/ 26 w 34"/>
                  <a:gd name="T25" fmla="*/ 40 h 42"/>
                  <a:gd name="T26" fmla="*/ 22 w 34"/>
                  <a:gd name="T27" fmla="*/ 42 h 42"/>
                  <a:gd name="T28" fmla="*/ 18 w 34"/>
                  <a:gd name="T29" fmla="*/ 42 h 42"/>
                  <a:gd name="T30" fmla="*/ 12 w 34"/>
                  <a:gd name="T31" fmla="*/ 42 h 42"/>
                  <a:gd name="T32" fmla="*/ 6 w 34"/>
                  <a:gd name="T33" fmla="*/ 40 h 42"/>
                  <a:gd name="T34" fmla="*/ 4 w 34"/>
                  <a:gd name="T35" fmla="*/ 36 h 42"/>
                  <a:gd name="T36" fmla="*/ 0 w 34"/>
                  <a:gd name="T37" fmla="*/ 30 h 42"/>
                  <a:gd name="T38" fmla="*/ 0 w 34"/>
                  <a:gd name="T39" fmla="*/ 22 h 42"/>
                  <a:gd name="T40" fmla="*/ 0 w 34"/>
                  <a:gd name="T41" fmla="*/ 16 h 42"/>
                  <a:gd name="T42" fmla="*/ 2 w 34"/>
                  <a:gd name="T43" fmla="*/ 10 h 42"/>
                  <a:gd name="T44" fmla="*/ 4 w 34"/>
                  <a:gd name="T45" fmla="*/ 6 h 42"/>
                  <a:gd name="T46" fmla="*/ 12 w 34"/>
                  <a:gd name="T47" fmla="*/ 2 h 42"/>
                  <a:gd name="T48" fmla="*/ 18 w 34"/>
                  <a:gd name="T49" fmla="*/ 0 h 42"/>
                  <a:gd name="T50" fmla="*/ 24 w 34"/>
                  <a:gd name="T51" fmla="*/ 2 h 42"/>
                  <a:gd name="T52" fmla="*/ 30 w 34"/>
                  <a:gd name="T53" fmla="*/ 6 h 42"/>
                  <a:gd name="T54" fmla="*/ 32 w 34"/>
                  <a:gd name="T55" fmla="*/ 10 h 42"/>
                  <a:gd name="T56" fmla="*/ 34 w 34"/>
                  <a:gd name="T57" fmla="*/ 14 h 42"/>
                  <a:gd name="T58" fmla="*/ 34 w 34"/>
                  <a:gd name="T59" fmla="*/ 20 h 42"/>
                  <a:gd name="T60" fmla="*/ 24 w 34"/>
                  <a:gd name="T61" fmla="*/ 18 h 42"/>
                  <a:gd name="T62" fmla="*/ 22 w 34"/>
                  <a:gd name="T63" fmla="*/ 12 h 42"/>
                  <a:gd name="T64" fmla="*/ 22 w 34"/>
                  <a:gd name="T65" fmla="*/ 8 h 42"/>
                  <a:gd name="T66" fmla="*/ 22 w 34"/>
                  <a:gd name="T67" fmla="*/ 6 h 42"/>
                  <a:gd name="T68" fmla="*/ 20 w 34"/>
                  <a:gd name="T69" fmla="*/ 4 h 42"/>
                  <a:gd name="T70" fmla="*/ 18 w 34"/>
                  <a:gd name="T71" fmla="*/ 4 h 42"/>
                  <a:gd name="T72" fmla="*/ 18 w 34"/>
                  <a:gd name="T73" fmla="*/ 4 h 42"/>
                  <a:gd name="T74" fmla="*/ 16 w 34"/>
                  <a:gd name="T75" fmla="*/ 4 h 42"/>
                  <a:gd name="T76" fmla="*/ 14 w 34"/>
                  <a:gd name="T77" fmla="*/ 6 h 42"/>
                  <a:gd name="T78" fmla="*/ 12 w 34"/>
                  <a:gd name="T79" fmla="*/ 10 h 42"/>
                  <a:gd name="T80" fmla="*/ 12 w 34"/>
                  <a:gd name="T81" fmla="*/ 16 h 42"/>
                  <a:gd name="T82" fmla="*/ 12 w 34"/>
                  <a:gd name="T83" fmla="*/ 18 h 42"/>
                  <a:gd name="T84" fmla="*/ 24 w 34"/>
                  <a:gd name="T85" fmla="*/ 18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42"/>
                  <a:gd name="T131" fmla="*/ 34 w 34"/>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42">
                    <a:moveTo>
                      <a:pt x="34" y="20"/>
                    </a:moveTo>
                    <a:lnTo>
                      <a:pt x="12" y="20"/>
                    </a:lnTo>
                    <a:lnTo>
                      <a:pt x="12" y="26"/>
                    </a:lnTo>
                    <a:lnTo>
                      <a:pt x="16" y="32"/>
                    </a:lnTo>
                    <a:lnTo>
                      <a:pt x="18" y="34"/>
                    </a:lnTo>
                    <a:lnTo>
                      <a:pt x="24" y="34"/>
                    </a:lnTo>
                    <a:lnTo>
                      <a:pt x="26" y="34"/>
                    </a:lnTo>
                    <a:lnTo>
                      <a:pt x="28" y="34"/>
                    </a:lnTo>
                    <a:lnTo>
                      <a:pt x="30" y="32"/>
                    </a:lnTo>
                    <a:lnTo>
                      <a:pt x="32" y="28"/>
                    </a:lnTo>
                    <a:lnTo>
                      <a:pt x="34" y="30"/>
                    </a:lnTo>
                    <a:lnTo>
                      <a:pt x="30" y="36"/>
                    </a:lnTo>
                    <a:lnTo>
                      <a:pt x="26" y="40"/>
                    </a:lnTo>
                    <a:lnTo>
                      <a:pt x="22" y="42"/>
                    </a:lnTo>
                    <a:lnTo>
                      <a:pt x="18" y="42"/>
                    </a:lnTo>
                    <a:lnTo>
                      <a:pt x="12" y="42"/>
                    </a:lnTo>
                    <a:lnTo>
                      <a:pt x="6" y="40"/>
                    </a:lnTo>
                    <a:lnTo>
                      <a:pt x="4" y="36"/>
                    </a:lnTo>
                    <a:lnTo>
                      <a:pt x="0" y="30"/>
                    </a:lnTo>
                    <a:lnTo>
                      <a:pt x="0" y="22"/>
                    </a:lnTo>
                    <a:lnTo>
                      <a:pt x="0" y="16"/>
                    </a:lnTo>
                    <a:lnTo>
                      <a:pt x="2" y="10"/>
                    </a:lnTo>
                    <a:lnTo>
                      <a:pt x="4" y="6"/>
                    </a:lnTo>
                    <a:lnTo>
                      <a:pt x="12" y="2"/>
                    </a:lnTo>
                    <a:lnTo>
                      <a:pt x="18" y="0"/>
                    </a:lnTo>
                    <a:lnTo>
                      <a:pt x="24" y="2"/>
                    </a:lnTo>
                    <a:lnTo>
                      <a:pt x="30" y="6"/>
                    </a:lnTo>
                    <a:lnTo>
                      <a:pt x="32" y="10"/>
                    </a:lnTo>
                    <a:lnTo>
                      <a:pt x="34" y="14"/>
                    </a:lnTo>
                    <a:lnTo>
                      <a:pt x="34" y="20"/>
                    </a:lnTo>
                    <a:close/>
                    <a:moveTo>
                      <a:pt x="24" y="18"/>
                    </a:moveTo>
                    <a:lnTo>
                      <a:pt x="22" y="12"/>
                    </a:lnTo>
                    <a:lnTo>
                      <a:pt x="22" y="8"/>
                    </a:lnTo>
                    <a:lnTo>
                      <a:pt x="22" y="6"/>
                    </a:lnTo>
                    <a:lnTo>
                      <a:pt x="20" y="4"/>
                    </a:lnTo>
                    <a:lnTo>
                      <a:pt x="18" y="4"/>
                    </a:lnTo>
                    <a:lnTo>
                      <a:pt x="16" y="4"/>
                    </a:lnTo>
                    <a:lnTo>
                      <a:pt x="14" y="6"/>
                    </a:lnTo>
                    <a:lnTo>
                      <a:pt x="12" y="10"/>
                    </a:lnTo>
                    <a:lnTo>
                      <a:pt x="12" y="16"/>
                    </a:lnTo>
                    <a:lnTo>
                      <a:pt x="12" y="18"/>
                    </a:lnTo>
                    <a:lnTo>
                      <a:pt x="24" y="18"/>
                    </a:lnTo>
                    <a:close/>
                  </a:path>
                </a:pathLst>
              </a:custGeom>
              <a:solidFill>
                <a:srgbClr val="000000"/>
              </a:solidFill>
              <a:ln w="0">
                <a:solidFill>
                  <a:srgbClr val="000000"/>
                </a:solidFill>
                <a:round/>
                <a:headEnd/>
                <a:tailEnd/>
              </a:ln>
            </p:spPr>
            <p:txBody>
              <a:bodyPr/>
              <a:lstStyle/>
              <a:p>
                <a:endParaRPr lang="en-CA"/>
              </a:p>
            </p:txBody>
          </p:sp>
          <p:sp>
            <p:nvSpPr>
              <p:cNvPr id="14577" name="Freeform 17"/>
              <p:cNvSpPr>
                <a:spLocks noEditPoints="1"/>
              </p:cNvSpPr>
              <p:nvPr/>
            </p:nvSpPr>
            <p:spPr bwMode="auto">
              <a:xfrm>
                <a:off x="2070" y="2136"/>
                <a:ext cx="42" cy="60"/>
              </a:xfrm>
              <a:custGeom>
                <a:avLst/>
                <a:gdLst>
                  <a:gd name="T0" fmla="*/ 28 w 42"/>
                  <a:gd name="T1" fmla="*/ 36 h 60"/>
                  <a:gd name="T2" fmla="*/ 24 w 42"/>
                  <a:gd name="T3" fmla="*/ 38 h 60"/>
                  <a:gd name="T4" fmla="*/ 22 w 42"/>
                  <a:gd name="T5" fmla="*/ 40 h 60"/>
                  <a:gd name="T6" fmla="*/ 20 w 42"/>
                  <a:gd name="T7" fmla="*/ 42 h 60"/>
                  <a:gd name="T8" fmla="*/ 16 w 42"/>
                  <a:gd name="T9" fmla="*/ 42 h 60"/>
                  <a:gd name="T10" fmla="*/ 12 w 42"/>
                  <a:gd name="T11" fmla="*/ 42 h 60"/>
                  <a:gd name="T12" fmla="*/ 8 w 42"/>
                  <a:gd name="T13" fmla="*/ 40 h 60"/>
                  <a:gd name="T14" fmla="*/ 4 w 42"/>
                  <a:gd name="T15" fmla="*/ 36 h 60"/>
                  <a:gd name="T16" fmla="*/ 2 w 42"/>
                  <a:gd name="T17" fmla="*/ 30 h 60"/>
                  <a:gd name="T18" fmla="*/ 0 w 42"/>
                  <a:gd name="T19" fmla="*/ 24 h 60"/>
                  <a:gd name="T20" fmla="*/ 2 w 42"/>
                  <a:gd name="T21" fmla="*/ 18 h 60"/>
                  <a:gd name="T22" fmla="*/ 4 w 42"/>
                  <a:gd name="T23" fmla="*/ 12 h 60"/>
                  <a:gd name="T24" fmla="*/ 6 w 42"/>
                  <a:gd name="T25" fmla="*/ 8 h 60"/>
                  <a:gd name="T26" fmla="*/ 10 w 42"/>
                  <a:gd name="T27" fmla="*/ 4 h 60"/>
                  <a:gd name="T28" fmla="*/ 16 w 42"/>
                  <a:gd name="T29" fmla="*/ 2 h 60"/>
                  <a:gd name="T30" fmla="*/ 20 w 42"/>
                  <a:gd name="T31" fmla="*/ 0 h 60"/>
                  <a:gd name="T32" fmla="*/ 24 w 42"/>
                  <a:gd name="T33" fmla="*/ 2 h 60"/>
                  <a:gd name="T34" fmla="*/ 26 w 42"/>
                  <a:gd name="T35" fmla="*/ 2 h 60"/>
                  <a:gd name="T36" fmla="*/ 28 w 42"/>
                  <a:gd name="T37" fmla="*/ 4 h 60"/>
                  <a:gd name="T38" fmla="*/ 30 w 42"/>
                  <a:gd name="T39" fmla="*/ 4 h 60"/>
                  <a:gd name="T40" fmla="*/ 38 w 42"/>
                  <a:gd name="T41" fmla="*/ 0 h 60"/>
                  <a:gd name="T42" fmla="*/ 38 w 42"/>
                  <a:gd name="T43" fmla="*/ 0 h 60"/>
                  <a:gd name="T44" fmla="*/ 38 w 42"/>
                  <a:gd name="T45" fmla="*/ 52 h 60"/>
                  <a:gd name="T46" fmla="*/ 40 w 42"/>
                  <a:gd name="T47" fmla="*/ 54 h 60"/>
                  <a:gd name="T48" fmla="*/ 40 w 42"/>
                  <a:gd name="T49" fmla="*/ 56 h 60"/>
                  <a:gd name="T50" fmla="*/ 40 w 42"/>
                  <a:gd name="T51" fmla="*/ 58 h 60"/>
                  <a:gd name="T52" fmla="*/ 42 w 42"/>
                  <a:gd name="T53" fmla="*/ 58 h 60"/>
                  <a:gd name="T54" fmla="*/ 42 w 42"/>
                  <a:gd name="T55" fmla="*/ 60 h 60"/>
                  <a:gd name="T56" fmla="*/ 22 w 42"/>
                  <a:gd name="T57" fmla="*/ 60 h 60"/>
                  <a:gd name="T58" fmla="*/ 22 w 42"/>
                  <a:gd name="T59" fmla="*/ 58 h 60"/>
                  <a:gd name="T60" fmla="*/ 24 w 42"/>
                  <a:gd name="T61" fmla="*/ 58 h 60"/>
                  <a:gd name="T62" fmla="*/ 26 w 42"/>
                  <a:gd name="T63" fmla="*/ 58 h 60"/>
                  <a:gd name="T64" fmla="*/ 26 w 42"/>
                  <a:gd name="T65" fmla="*/ 58 h 60"/>
                  <a:gd name="T66" fmla="*/ 26 w 42"/>
                  <a:gd name="T67" fmla="*/ 56 h 60"/>
                  <a:gd name="T68" fmla="*/ 26 w 42"/>
                  <a:gd name="T69" fmla="*/ 56 h 60"/>
                  <a:gd name="T70" fmla="*/ 28 w 42"/>
                  <a:gd name="T71" fmla="*/ 52 h 60"/>
                  <a:gd name="T72" fmla="*/ 28 w 42"/>
                  <a:gd name="T73" fmla="*/ 36 h 60"/>
                  <a:gd name="T74" fmla="*/ 28 w 42"/>
                  <a:gd name="T75" fmla="*/ 34 h 60"/>
                  <a:gd name="T76" fmla="*/ 28 w 42"/>
                  <a:gd name="T77" fmla="*/ 18 h 60"/>
                  <a:gd name="T78" fmla="*/ 26 w 42"/>
                  <a:gd name="T79" fmla="*/ 12 h 60"/>
                  <a:gd name="T80" fmla="*/ 26 w 42"/>
                  <a:gd name="T81" fmla="*/ 8 h 60"/>
                  <a:gd name="T82" fmla="*/ 26 w 42"/>
                  <a:gd name="T83" fmla="*/ 6 h 60"/>
                  <a:gd name="T84" fmla="*/ 24 w 42"/>
                  <a:gd name="T85" fmla="*/ 4 h 60"/>
                  <a:gd name="T86" fmla="*/ 22 w 42"/>
                  <a:gd name="T87" fmla="*/ 4 h 60"/>
                  <a:gd name="T88" fmla="*/ 20 w 42"/>
                  <a:gd name="T89" fmla="*/ 4 h 60"/>
                  <a:gd name="T90" fmla="*/ 18 w 42"/>
                  <a:gd name="T91" fmla="*/ 4 h 60"/>
                  <a:gd name="T92" fmla="*/ 16 w 42"/>
                  <a:gd name="T93" fmla="*/ 6 h 60"/>
                  <a:gd name="T94" fmla="*/ 14 w 42"/>
                  <a:gd name="T95" fmla="*/ 10 h 60"/>
                  <a:gd name="T96" fmla="*/ 12 w 42"/>
                  <a:gd name="T97" fmla="*/ 16 h 60"/>
                  <a:gd name="T98" fmla="*/ 12 w 42"/>
                  <a:gd name="T99" fmla="*/ 22 h 60"/>
                  <a:gd name="T100" fmla="*/ 14 w 42"/>
                  <a:gd name="T101" fmla="*/ 30 h 60"/>
                  <a:gd name="T102" fmla="*/ 14 w 42"/>
                  <a:gd name="T103" fmla="*/ 36 h 60"/>
                  <a:gd name="T104" fmla="*/ 16 w 42"/>
                  <a:gd name="T105" fmla="*/ 36 h 60"/>
                  <a:gd name="T106" fmla="*/ 20 w 42"/>
                  <a:gd name="T107" fmla="*/ 38 h 60"/>
                  <a:gd name="T108" fmla="*/ 22 w 42"/>
                  <a:gd name="T109" fmla="*/ 38 h 60"/>
                  <a:gd name="T110" fmla="*/ 24 w 42"/>
                  <a:gd name="T111" fmla="*/ 36 h 60"/>
                  <a:gd name="T112" fmla="*/ 26 w 42"/>
                  <a:gd name="T113" fmla="*/ 36 h 60"/>
                  <a:gd name="T114" fmla="*/ 28 w 42"/>
                  <a:gd name="T115" fmla="*/ 34 h 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0"/>
                  <a:gd name="T176" fmla="*/ 42 w 42"/>
                  <a:gd name="T177" fmla="*/ 60 h 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0">
                    <a:moveTo>
                      <a:pt x="28" y="36"/>
                    </a:moveTo>
                    <a:lnTo>
                      <a:pt x="24" y="38"/>
                    </a:lnTo>
                    <a:lnTo>
                      <a:pt x="22" y="40"/>
                    </a:lnTo>
                    <a:lnTo>
                      <a:pt x="20" y="42"/>
                    </a:lnTo>
                    <a:lnTo>
                      <a:pt x="16" y="42"/>
                    </a:lnTo>
                    <a:lnTo>
                      <a:pt x="12" y="42"/>
                    </a:lnTo>
                    <a:lnTo>
                      <a:pt x="8" y="40"/>
                    </a:lnTo>
                    <a:lnTo>
                      <a:pt x="4" y="36"/>
                    </a:lnTo>
                    <a:lnTo>
                      <a:pt x="2" y="30"/>
                    </a:lnTo>
                    <a:lnTo>
                      <a:pt x="0" y="24"/>
                    </a:lnTo>
                    <a:lnTo>
                      <a:pt x="2" y="18"/>
                    </a:lnTo>
                    <a:lnTo>
                      <a:pt x="4" y="12"/>
                    </a:lnTo>
                    <a:lnTo>
                      <a:pt x="6" y="8"/>
                    </a:lnTo>
                    <a:lnTo>
                      <a:pt x="10" y="4"/>
                    </a:lnTo>
                    <a:lnTo>
                      <a:pt x="16" y="2"/>
                    </a:lnTo>
                    <a:lnTo>
                      <a:pt x="20" y="0"/>
                    </a:lnTo>
                    <a:lnTo>
                      <a:pt x="24" y="2"/>
                    </a:lnTo>
                    <a:lnTo>
                      <a:pt x="26" y="2"/>
                    </a:lnTo>
                    <a:lnTo>
                      <a:pt x="28" y="4"/>
                    </a:lnTo>
                    <a:lnTo>
                      <a:pt x="30" y="4"/>
                    </a:lnTo>
                    <a:lnTo>
                      <a:pt x="38" y="0"/>
                    </a:lnTo>
                    <a:lnTo>
                      <a:pt x="38" y="52"/>
                    </a:lnTo>
                    <a:lnTo>
                      <a:pt x="40" y="54"/>
                    </a:lnTo>
                    <a:lnTo>
                      <a:pt x="40" y="56"/>
                    </a:lnTo>
                    <a:lnTo>
                      <a:pt x="40" y="58"/>
                    </a:lnTo>
                    <a:lnTo>
                      <a:pt x="42" y="58"/>
                    </a:lnTo>
                    <a:lnTo>
                      <a:pt x="42" y="60"/>
                    </a:lnTo>
                    <a:lnTo>
                      <a:pt x="22" y="60"/>
                    </a:lnTo>
                    <a:lnTo>
                      <a:pt x="22" y="58"/>
                    </a:lnTo>
                    <a:lnTo>
                      <a:pt x="24" y="58"/>
                    </a:lnTo>
                    <a:lnTo>
                      <a:pt x="26" y="58"/>
                    </a:lnTo>
                    <a:lnTo>
                      <a:pt x="26" y="56"/>
                    </a:lnTo>
                    <a:lnTo>
                      <a:pt x="28" y="52"/>
                    </a:lnTo>
                    <a:lnTo>
                      <a:pt x="28" y="36"/>
                    </a:lnTo>
                    <a:close/>
                    <a:moveTo>
                      <a:pt x="28" y="34"/>
                    </a:moveTo>
                    <a:lnTo>
                      <a:pt x="28" y="18"/>
                    </a:lnTo>
                    <a:lnTo>
                      <a:pt x="26" y="12"/>
                    </a:lnTo>
                    <a:lnTo>
                      <a:pt x="26" y="8"/>
                    </a:lnTo>
                    <a:lnTo>
                      <a:pt x="26" y="6"/>
                    </a:lnTo>
                    <a:lnTo>
                      <a:pt x="24" y="4"/>
                    </a:lnTo>
                    <a:lnTo>
                      <a:pt x="22" y="4"/>
                    </a:lnTo>
                    <a:lnTo>
                      <a:pt x="20" y="4"/>
                    </a:lnTo>
                    <a:lnTo>
                      <a:pt x="18" y="4"/>
                    </a:lnTo>
                    <a:lnTo>
                      <a:pt x="16" y="6"/>
                    </a:lnTo>
                    <a:lnTo>
                      <a:pt x="14" y="10"/>
                    </a:lnTo>
                    <a:lnTo>
                      <a:pt x="12" y="16"/>
                    </a:lnTo>
                    <a:lnTo>
                      <a:pt x="12" y="22"/>
                    </a:lnTo>
                    <a:lnTo>
                      <a:pt x="14" y="30"/>
                    </a:lnTo>
                    <a:lnTo>
                      <a:pt x="14" y="36"/>
                    </a:lnTo>
                    <a:lnTo>
                      <a:pt x="16" y="36"/>
                    </a:lnTo>
                    <a:lnTo>
                      <a:pt x="20" y="38"/>
                    </a:lnTo>
                    <a:lnTo>
                      <a:pt x="22" y="38"/>
                    </a:lnTo>
                    <a:lnTo>
                      <a:pt x="24" y="36"/>
                    </a:lnTo>
                    <a:lnTo>
                      <a:pt x="26" y="36"/>
                    </a:lnTo>
                    <a:lnTo>
                      <a:pt x="28" y="34"/>
                    </a:lnTo>
                    <a:close/>
                  </a:path>
                </a:pathLst>
              </a:custGeom>
              <a:solidFill>
                <a:srgbClr val="000000"/>
              </a:solidFill>
              <a:ln w="0">
                <a:solidFill>
                  <a:srgbClr val="000000"/>
                </a:solidFill>
                <a:round/>
                <a:headEnd/>
                <a:tailEnd/>
              </a:ln>
            </p:spPr>
            <p:txBody>
              <a:bodyPr/>
              <a:lstStyle/>
              <a:p>
                <a:endParaRPr lang="en-CA"/>
              </a:p>
            </p:txBody>
          </p:sp>
          <p:sp>
            <p:nvSpPr>
              <p:cNvPr id="14578" name="Freeform 18"/>
              <p:cNvSpPr>
                <a:spLocks/>
              </p:cNvSpPr>
              <p:nvPr/>
            </p:nvSpPr>
            <p:spPr bwMode="auto">
              <a:xfrm>
                <a:off x="2120"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2 w 24"/>
                  <a:gd name="T15" fmla="*/ 30 h 78"/>
                  <a:gd name="T16" fmla="*/ 10 w 24"/>
                  <a:gd name="T17" fmla="*/ 38 h 78"/>
                  <a:gd name="T18" fmla="*/ 12 w 24"/>
                  <a:gd name="T19" fmla="*/ 50 h 78"/>
                  <a:gd name="T20" fmla="*/ 12 w 24"/>
                  <a:gd name="T21" fmla="*/ 58 h 78"/>
                  <a:gd name="T22" fmla="*/ 16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8 w 24"/>
                  <a:gd name="T37" fmla="*/ 64 h 78"/>
                  <a:gd name="T38" fmla="*/ 4 w 24"/>
                  <a:gd name="T39" fmla="*/ 56 h 78"/>
                  <a:gd name="T40" fmla="*/ 0 w 24"/>
                  <a:gd name="T41" fmla="*/ 48 h 78"/>
                  <a:gd name="T42" fmla="*/ 0 w 24"/>
                  <a:gd name="T43" fmla="*/ 38 h 78"/>
                  <a:gd name="T44" fmla="*/ 0 w 24"/>
                  <a:gd name="T45" fmla="*/ 30 h 78"/>
                  <a:gd name="T46" fmla="*/ 4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2" y="30"/>
                    </a:lnTo>
                    <a:lnTo>
                      <a:pt x="10" y="38"/>
                    </a:lnTo>
                    <a:lnTo>
                      <a:pt x="12" y="50"/>
                    </a:lnTo>
                    <a:lnTo>
                      <a:pt x="12" y="58"/>
                    </a:lnTo>
                    <a:lnTo>
                      <a:pt x="16" y="66"/>
                    </a:lnTo>
                    <a:lnTo>
                      <a:pt x="18" y="70"/>
                    </a:lnTo>
                    <a:lnTo>
                      <a:pt x="20" y="74"/>
                    </a:lnTo>
                    <a:lnTo>
                      <a:pt x="24" y="76"/>
                    </a:lnTo>
                    <a:lnTo>
                      <a:pt x="24" y="78"/>
                    </a:lnTo>
                    <a:lnTo>
                      <a:pt x="18" y="74"/>
                    </a:lnTo>
                    <a:lnTo>
                      <a:pt x="12" y="70"/>
                    </a:lnTo>
                    <a:lnTo>
                      <a:pt x="8" y="64"/>
                    </a:lnTo>
                    <a:lnTo>
                      <a:pt x="4" y="56"/>
                    </a:lnTo>
                    <a:lnTo>
                      <a:pt x="0" y="48"/>
                    </a:lnTo>
                    <a:lnTo>
                      <a:pt x="0" y="38"/>
                    </a:lnTo>
                    <a:lnTo>
                      <a:pt x="0" y="30"/>
                    </a:lnTo>
                    <a:lnTo>
                      <a:pt x="4"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79" name="Freeform 19"/>
              <p:cNvSpPr>
                <a:spLocks/>
              </p:cNvSpPr>
              <p:nvPr/>
            </p:nvSpPr>
            <p:spPr bwMode="auto">
              <a:xfrm>
                <a:off x="2148" y="2136"/>
                <a:ext cx="34" cy="42"/>
              </a:xfrm>
              <a:custGeom>
                <a:avLst/>
                <a:gdLst>
                  <a:gd name="T0" fmla="*/ 34 w 34"/>
                  <a:gd name="T1" fmla="*/ 30 h 42"/>
                  <a:gd name="T2" fmla="*/ 34 w 34"/>
                  <a:gd name="T3" fmla="*/ 32 h 42"/>
                  <a:gd name="T4" fmla="*/ 32 w 34"/>
                  <a:gd name="T5" fmla="*/ 36 h 42"/>
                  <a:gd name="T6" fmla="*/ 28 w 34"/>
                  <a:gd name="T7" fmla="*/ 40 h 42"/>
                  <a:gd name="T8" fmla="*/ 24 w 34"/>
                  <a:gd name="T9" fmla="*/ 42 h 42"/>
                  <a:gd name="T10" fmla="*/ 18 w 34"/>
                  <a:gd name="T11" fmla="*/ 42 h 42"/>
                  <a:gd name="T12" fmla="*/ 14 w 34"/>
                  <a:gd name="T13" fmla="*/ 42 h 42"/>
                  <a:gd name="T14" fmla="*/ 8 w 34"/>
                  <a:gd name="T15" fmla="*/ 40 h 42"/>
                  <a:gd name="T16" fmla="*/ 6 w 34"/>
                  <a:gd name="T17" fmla="*/ 36 h 42"/>
                  <a:gd name="T18" fmla="*/ 2 w 34"/>
                  <a:gd name="T19" fmla="*/ 30 h 42"/>
                  <a:gd name="T20" fmla="*/ 0 w 34"/>
                  <a:gd name="T21" fmla="*/ 22 h 42"/>
                  <a:gd name="T22" fmla="*/ 2 w 34"/>
                  <a:gd name="T23" fmla="*/ 14 h 42"/>
                  <a:gd name="T24" fmla="*/ 4 w 34"/>
                  <a:gd name="T25" fmla="*/ 8 h 42"/>
                  <a:gd name="T26" fmla="*/ 8 w 34"/>
                  <a:gd name="T27" fmla="*/ 4 h 42"/>
                  <a:gd name="T28" fmla="*/ 14 w 34"/>
                  <a:gd name="T29" fmla="*/ 2 h 42"/>
                  <a:gd name="T30" fmla="*/ 20 w 34"/>
                  <a:gd name="T31" fmla="*/ 0 h 42"/>
                  <a:gd name="T32" fmla="*/ 26 w 34"/>
                  <a:gd name="T33" fmla="*/ 2 h 42"/>
                  <a:gd name="T34" fmla="*/ 30 w 34"/>
                  <a:gd name="T35" fmla="*/ 4 h 42"/>
                  <a:gd name="T36" fmla="*/ 32 w 34"/>
                  <a:gd name="T37" fmla="*/ 8 h 42"/>
                  <a:gd name="T38" fmla="*/ 34 w 34"/>
                  <a:gd name="T39" fmla="*/ 12 h 42"/>
                  <a:gd name="T40" fmla="*/ 34 w 34"/>
                  <a:gd name="T41" fmla="*/ 14 h 42"/>
                  <a:gd name="T42" fmla="*/ 32 w 34"/>
                  <a:gd name="T43" fmla="*/ 16 h 42"/>
                  <a:gd name="T44" fmla="*/ 30 w 34"/>
                  <a:gd name="T45" fmla="*/ 16 h 42"/>
                  <a:gd name="T46" fmla="*/ 28 w 34"/>
                  <a:gd name="T47" fmla="*/ 16 h 42"/>
                  <a:gd name="T48" fmla="*/ 26 w 34"/>
                  <a:gd name="T49" fmla="*/ 16 h 42"/>
                  <a:gd name="T50" fmla="*/ 24 w 34"/>
                  <a:gd name="T51" fmla="*/ 14 h 42"/>
                  <a:gd name="T52" fmla="*/ 22 w 34"/>
                  <a:gd name="T53" fmla="*/ 12 h 42"/>
                  <a:gd name="T54" fmla="*/ 22 w 34"/>
                  <a:gd name="T55" fmla="*/ 8 h 42"/>
                  <a:gd name="T56" fmla="*/ 22 w 34"/>
                  <a:gd name="T57" fmla="*/ 6 h 42"/>
                  <a:gd name="T58" fmla="*/ 20 w 34"/>
                  <a:gd name="T59" fmla="*/ 4 h 42"/>
                  <a:gd name="T60" fmla="*/ 20 w 34"/>
                  <a:gd name="T61" fmla="*/ 4 h 42"/>
                  <a:gd name="T62" fmla="*/ 18 w 34"/>
                  <a:gd name="T63" fmla="*/ 4 h 42"/>
                  <a:gd name="T64" fmla="*/ 16 w 34"/>
                  <a:gd name="T65" fmla="*/ 4 h 42"/>
                  <a:gd name="T66" fmla="*/ 14 w 34"/>
                  <a:gd name="T67" fmla="*/ 6 h 42"/>
                  <a:gd name="T68" fmla="*/ 12 w 34"/>
                  <a:gd name="T69" fmla="*/ 10 h 42"/>
                  <a:gd name="T70" fmla="*/ 12 w 34"/>
                  <a:gd name="T71" fmla="*/ 16 h 42"/>
                  <a:gd name="T72" fmla="*/ 12 w 34"/>
                  <a:gd name="T73" fmla="*/ 20 h 42"/>
                  <a:gd name="T74" fmla="*/ 14 w 34"/>
                  <a:gd name="T75" fmla="*/ 26 h 42"/>
                  <a:gd name="T76" fmla="*/ 16 w 34"/>
                  <a:gd name="T77" fmla="*/ 30 h 42"/>
                  <a:gd name="T78" fmla="*/ 18 w 34"/>
                  <a:gd name="T79" fmla="*/ 32 h 42"/>
                  <a:gd name="T80" fmla="*/ 22 w 34"/>
                  <a:gd name="T81" fmla="*/ 34 h 42"/>
                  <a:gd name="T82" fmla="*/ 24 w 34"/>
                  <a:gd name="T83" fmla="*/ 34 h 42"/>
                  <a:gd name="T84" fmla="*/ 26 w 34"/>
                  <a:gd name="T85" fmla="*/ 34 h 42"/>
                  <a:gd name="T86" fmla="*/ 28 w 34"/>
                  <a:gd name="T87" fmla="*/ 34 h 42"/>
                  <a:gd name="T88" fmla="*/ 30 w 34"/>
                  <a:gd name="T89" fmla="*/ 32 h 42"/>
                  <a:gd name="T90" fmla="*/ 34 w 34"/>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42"/>
                  <a:gd name="T140" fmla="*/ 34 w 34"/>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42">
                    <a:moveTo>
                      <a:pt x="34" y="30"/>
                    </a:moveTo>
                    <a:lnTo>
                      <a:pt x="34" y="32"/>
                    </a:lnTo>
                    <a:lnTo>
                      <a:pt x="32" y="36"/>
                    </a:lnTo>
                    <a:lnTo>
                      <a:pt x="28" y="40"/>
                    </a:lnTo>
                    <a:lnTo>
                      <a:pt x="24" y="42"/>
                    </a:lnTo>
                    <a:lnTo>
                      <a:pt x="18" y="42"/>
                    </a:lnTo>
                    <a:lnTo>
                      <a:pt x="14" y="42"/>
                    </a:lnTo>
                    <a:lnTo>
                      <a:pt x="8" y="40"/>
                    </a:lnTo>
                    <a:lnTo>
                      <a:pt x="6" y="36"/>
                    </a:lnTo>
                    <a:lnTo>
                      <a:pt x="2" y="30"/>
                    </a:lnTo>
                    <a:lnTo>
                      <a:pt x="0" y="22"/>
                    </a:lnTo>
                    <a:lnTo>
                      <a:pt x="2" y="14"/>
                    </a:lnTo>
                    <a:lnTo>
                      <a:pt x="4" y="8"/>
                    </a:lnTo>
                    <a:lnTo>
                      <a:pt x="8" y="4"/>
                    </a:lnTo>
                    <a:lnTo>
                      <a:pt x="14" y="2"/>
                    </a:lnTo>
                    <a:lnTo>
                      <a:pt x="20" y="0"/>
                    </a:lnTo>
                    <a:lnTo>
                      <a:pt x="26" y="2"/>
                    </a:lnTo>
                    <a:lnTo>
                      <a:pt x="30" y="4"/>
                    </a:lnTo>
                    <a:lnTo>
                      <a:pt x="32" y="8"/>
                    </a:lnTo>
                    <a:lnTo>
                      <a:pt x="34" y="12"/>
                    </a:lnTo>
                    <a:lnTo>
                      <a:pt x="34" y="14"/>
                    </a:lnTo>
                    <a:lnTo>
                      <a:pt x="32" y="16"/>
                    </a:lnTo>
                    <a:lnTo>
                      <a:pt x="30" y="16"/>
                    </a:lnTo>
                    <a:lnTo>
                      <a:pt x="28" y="16"/>
                    </a:lnTo>
                    <a:lnTo>
                      <a:pt x="26" y="16"/>
                    </a:lnTo>
                    <a:lnTo>
                      <a:pt x="24" y="14"/>
                    </a:lnTo>
                    <a:lnTo>
                      <a:pt x="22" y="12"/>
                    </a:lnTo>
                    <a:lnTo>
                      <a:pt x="22" y="8"/>
                    </a:lnTo>
                    <a:lnTo>
                      <a:pt x="22" y="6"/>
                    </a:lnTo>
                    <a:lnTo>
                      <a:pt x="20" y="4"/>
                    </a:lnTo>
                    <a:lnTo>
                      <a:pt x="18" y="4"/>
                    </a:lnTo>
                    <a:lnTo>
                      <a:pt x="16" y="4"/>
                    </a:lnTo>
                    <a:lnTo>
                      <a:pt x="14" y="6"/>
                    </a:lnTo>
                    <a:lnTo>
                      <a:pt x="12" y="10"/>
                    </a:lnTo>
                    <a:lnTo>
                      <a:pt x="12" y="16"/>
                    </a:lnTo>
                    <a:lnTo>
                      <a:pt x="12" y="20"/>
                    </a:lnTo>
                    <a:lnTo>
                      <a:pt x="14" y="26"/>
                    </a:lnTo>
                    <a:lnTo>
                      <a:pt x="16" y="30"/>
                    </a:lnTo>
                    <a:lnTo>
                      <a:pt x="18" y="32"/>
                    </a:lnTo>
                    <a:lnTo>
                      <a:pt x="22" y="34"/>
                    </a:lnTo>
                    <a:lnTo>
                      <a:pt x="24" y="34"/>
                    </a:lnTo>
                    <a:lnTo>
                      <a:pt x="26" y="34"/>
                    </a:lnTo>
                    <a:lnTo>
                      <a:pt x="28" y="34"/>
                    </a:lnTo>
                    <a:lnTo>
                      <a:pt x="30"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80" name="Freeform 20"/>
              <p:cNvSpPr>
                <a:spLocks/>
              </p:cNvSpPr>
              <p:nvPr/>
            </p:nvSpPr>
            <p:spPr bwMode="auto">
              <a:xfrm>
                <a:off x="2186"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2 w 24"/>
                  <a:gd name="T15" fmla="*/ 46 h 78"/>
                  <a:gd name="T16" fmla="*/ 14 w 24"/>
                  <a:gd name="T17" fmla="*/ 38 h 78"/>
                  <a:gd name="T18" fmla="*/ 12 w 24"/>
                  <a:gd name="T19" fmla="*/ 28 h 78"/>
                  <a:gd name="T20" fmla="*/ 12 w 24"/>
                  <a:gd name="T21" fmla="*/ 18 h 78"/>
                  <a:gd name="T22" fmla="*/ 8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0 w 24"/>
                  <a:gd name="T39" fmla="*/ 22 h 78"/>
                  <a:gd name="T40" fmla="*/ 24 w 24"/>
                  <a:gd name="T41" fmla="*/ 30 h 78"/>
                  <a:gd name="T42" fmla="*/ 24 w 24"/>
                  <a:gd name="T43" fmla="*/ 38 h 78"/>
                  <a:gd name="T44" fmla="*/ 24 w 24"/>
                  <a:gd name="T45" fmla="*/ 48 h 78"/>
                  <a:gd name="T46" fmla="*/ 20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2" y="46"/>
                    </a:lnTo>
                    <a:lnTo>
                      <a:pt x="14" y="38"/>
                    </a:lnTo>
                    <a:lnTo>
                      <a:pt x="12" y="28"/>
                    </a:lnTo>
                    <a:lnTo>
                      <a:pt x="12" y="18"/>
                    </a:lnTo>
                    <a:lnTo>
                      <a:pt x="8" y="12"/>
                    </a:lnTo>
                    <a:lnTo>
                      <a:pt x="6" y="6"/>
                    </a:lnTo>
                    <a:lnTo>
                      <a:pt x="4" y="4"/>
                    </a:lnTo>
                    <a:lnTo>
                      <a:pt x="0" y="2"/>
                    </a:lnTo>
                    <a:lnTo>
                      <a:pt x="0" y="0"/>
                    </a:lnTo>
                    <a:lnTo>
                      <a:pt x="6" y="2"/>
                    </a:lnTo>
                    <a:lnTo>
                      <a:pt x="12" y="8"/>
                    </a:lnTo>
                    <a:lnTo>
                      <a:pt x="18" y="14"/>
                    </a:lnTo>
                    <a:lnTo>
                      <a:pt x="20" y="22"/>
                    </a:lnTo>
                    <a:lnTo>
                      <a:pt x="24" y="30"/>
                    </a:lnTo>
                    <a:lnTo>
                      <a:pt x="24" y="38"/>
                    </a:lnTo>
                    <a:lnTo>
                      <a:pt x="24" y="48"/>
                    </a:lnTo>
                    <a:lnTo>
                      <a:pt x="20"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581" name="Rectangle 21"/>
              <p:cNvSpPr>
                <a:spLocks noChangeArrowheads="1"/>
              </p:cNvSpPr>
              <p:nvPr/>
            </p:nvSpPr>
            <p:spPr bwMode="auto">
              <a:xfrm>
                <a:off x="2232"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82" name="Freeform 22"/>
              <p:cNvSpPr>
                <a:spLocks noEditPoints="1"/>
              </p:cNvSpPr>
              <p:nvPr/>
            </p:nvSpPr>
            <p:spPr bwMode="auto">
              <a:xfrm>
                <a:off x="2344" y="2136"/>
                <a:ext cx="42" cy="60"/>
              </a:xfrm>
              <a:custGeom>
                <a:avLst/>
                <a:gdLst>
                  <a:gd name="T0" fmla="*/ 14 w 42"/>
                  <a:gd name="T1" fmla="*/ 36 h 60"/>
                  <a:gd name="T2" fmla="*/ 14 w 42"/>
                  <a:gd name="T3" fmla="*/ 52 h 60"/>
                  <a:gd name="T4" fmla="*/ 14 w 42"/>
                  <a:gd name="T5" fmla="*/ 54 h 60"/>
                  <a:gd name="T6" fmla="*/ 16 w 42"/>
                  <a:gd name="T7" fmla="*/ 56 h 60"/>
                  <a:gd name="T8" fmla="*/ 16 w 42"/>
                  <a:gd name="T9" fmla="*/ 58 h 60"/>
                  <a:gd name="T10" fmla="*/ 16 w 42"/>
                  <a:gd name="T11" fmla="*/ 58 h 60"/>
                  <a:gd name="T12" fmla="*/ 18 w 42"/>
                  <a:gd name="T13" fmla="*/ 58 h 60"/>
                  <a:gd name="T14" fmla="*/ 20 w 42"/>
                  <a:gd name="T15" fmla="*/ 58 h 60"/>
                  <a:gd name="T16" fmla="*/ 20 w 42"/>
                  <a:gd name="T17" fmla="*/ 60 h 60"/>
                  <a:gd name="T18" fmla="*/ 0 w 42"/>
                  <a:gd name="T19" fmla="*/ 60 h 60"/>
                  <a:gd name="T20" fmla="*/ 0 w 42"/>
                  <a:gd name="T21" fmla="*/ 58 h 60"/>
                  <a:gd name="T22" fmla="*/ 0 w 42"/>
                  <a:gd name="T23" fmla="*/ 58 h 60"/>
                  <a:gd name="T24" fmla="*/ 2 w 42"/>
                  <a:gd name="T25" fmla="*/ 56 h 60"/>
                  <a:gd name="T26" fmla="*/ 2 w 42"/>
                  <a:gd name="T27" fmla="*/ 54 h 60"/>
                  <a:gd name="T28" fmla="*/ 2 w 42"/>
                  <a:gd name="T29" fmla="*/ 52 h 60"/>
                  <a:gd name="T30" fmla="*/ 2 w 42"/>
                  <a:gd name="T31" fmla="*/ 12 h 60"/>
                  <a:gd name="T32" fmla="*/ 2 w 42"/>
                  <a:gd name="T33" fmla="*/ 8 h 60"/>
                  <a:gd name="T34" fmla="*/ 2 w 42"/>
                  <a:gd name="T35" fmla="*/ 6 h 60"/>
                  <a:gd name="T36" fmla="*/ 2 w 42"/>
                  <a:gd name="T37" fmla="*/ 4 h 60"/>
                  <a:gd name="T38" fmla="*/ 0 w 42"/>
                  <a:gd name="T39" fmla="*/ 4 h 60"/>
                  <a:gd name="T40" fmla="*/ 0 w 42"/>
                  <a:gd name="T41" fmla="*/ 2 h 60"/>
                  <a:gd name="T42" fmla="*/ 14 w 42"/>
                  <a:gd name="T43" fmla="*/ 2 h 60"/>
                  <a:gd name="T44" fmla="*/ 14 w 42"/>
                  <a:gd name="T45" fmla="*/ 8 h 60"/>
                  <a:gd name="T46" fmla="*/ 16 w 42"/>
                  <a:gd name="T47" fmla="*/ 4 h 60"/>
                  <a:gd name="T48" fmla="*/ 20 w 42"/>
                  <a:gd name="T49" fmla="*/ 2 h 60"/>
                  <a:gd name="T50" fmla="*/ 22 w 42"/>
                  <a:gd name="T51" fmla="*/ 2 h 60"/>
                  <a:gd name="T52" fmla="*/ 26 w 42"/>
                  <a:gd name="T53" fmla="*/ 0 h 60"/>
                  <a:gd name="T54" fmla="*/ 30 w 42"/>
                  <a:gd name="T55" fmla="*/ 2 h 60"/>
                  <a:gd name="T56" fmla="*/ 34 w 42"/>
                  <a:gd name="T57" fmla="*/ 4 h 60"/>
                  <a:gd name="T58" fmla="*/ 38 w 42"/>
                  <a:gd name="T59" fmla="*/ 6 h 60"/>
                  <a:gd name="T60" fmla="*/ 40 w 42"/>
                  <a:gd name="T61" fmla="*/ 12 h 60"/>
                  <a:gd name="T62" fmla="*/ 40 w 42"/>
                  <a:gd name="T63" fmla="*/ 16 h 60"/>
                  <a:gd name="T64" fmla="*/ 42 w 42"/>
                  <a:gd name="T65" fmla="*/ 22 h 60"/>
                  <a:gd name="T66" fmla="*/ 40 w 42"/>
                  <a:gd name="T67" fmla="*/ 26 h 60"/>
                  <a:gd name="T68" fmla="*/ 40 w 42"/>
                  <a:gd name="T69" fmla="*/ 32 h 60"/>
                  <a:gd name="T70" fmla="*/ 36 w 42"/>
                  <a:gd name="T71" fmla="*/ 36 h 60"/>
                  <a:gd name="T72" fmla="*/ 34 w 42"/>
                  <a:gd name="T73" fmla="*/ 40 h 60"/>
                  <a:gd name="T74" fmla="*/ 30 w 42"/>
                  <a:gd name="T75" fmla="*/ 42 h 60"/>
                  <a:gd name="T76" fmla="*/ 26 w 42"/>
                  <a:gd name="T77" fmla="*/ 42 h 60"/>
                  <a:gd name="T78" fmla="*/ 22 w 42"/>
                  <a:gd name="T79" fmla="*/ 42 h 60"/>
                  <a:gd name="T80" fmla="*/ 20 w 42"/>
                  <a:gd name="T81" fmla="*/ 40 h 60"/>
                  <a:gd name="T82" fmla="*/ 18 w 42"/>
                  <a:gd name="T83" fmla="*/ 40 h 60"/>
                  <a:gd name="T84" fmla="*/ 14 w 42"/>
                  <a:gd name="T85" fmla="*/ 36 h 60"/>
                  <a:gd name="T86" fmla="*/ 14 w 42"/>
                  <a:gd name="T87" fmla="*/ 34 h 60"/>
                  <a:gd name="T88" fmla="*/ 18 w 42"/>
                  <a:gd name="T89" fmla="*/ 38 h 60"/>
                  <a:gd name="T90" fmla="*/ 24 w 42"/>
                  <a:gd name="T91" fmla="*/ 40 h 60"/>
                  <a:gd name="T92" fmla="*/ 26 w 42"/>
                  <a:gd name="T93" fmla="*/ 38 h 60"/>
                  <a:gd name="T94" fmla="*/ 28 w 42"/>
                  <a:gd name="T95" fmla="*/ 36 h 60"/>
                  <a:gd name="T96" fmla="*/ 28 w 42"/>
                  <a:gd name="T97" fmla="*/ 34 h 60"/>
                  <a:gd name="T98" fmla="*/ 30 w 42"/>
                  <a:gd name="T99" fmla="*/ 28 h 60"/>
                  <a:gd name="T100" fmla="*/ 30 w 42"/>
                  <a:gd name="T101" fmla="*/ 22 h 60"/>
                  <a:gd name="T102" fmla="*/ 30 w 42"/>
                  <a:gd name="T103" fmla="*/ 16 h 60"/>
                  <a:gd name="T104" fmla="*/ 28 w 42"/>
                  <a:gd name="T105" fmla="*/ 12 h 60"/>
                  <a:gd name="T106" fmla="*/ 26 w 42"/>
                  <a:gd name="T107" fmla="*/ 8 h 60"/>
                  <a:gd name="T108" fmla="*/ 24 w 42"/>
                  <a:gd name="T109" fmla="*/ 6 h 60"/>
                  <a:gd name="T110" fmla="*/ 22 w 42"/>
                  <a:gd name="T111" fmla="*/ 6 h 60"/>
                  <a:gd name="T112" fmla="*/ 20 w 42"/>
                  <a:gd name="T113" fmla="*/ 6 h 60"/>
                  <a:gd name="T114" fmla="*/ 16 w 42"/>
                  <a:gd name="T115" fmla="*/ 8 h 60"/>
                  <a:gd name="T116" fmla="*/ 14 w 42"/>
                  <a:gd name="T117" fmla="*/ 12 h 60"/>
                  <a:gd name="T118" fmla="*/ 14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4" y="36"/>
                    </a:moveTo>
                    <a:lnTo>
                      <a:pt x="14" y="52"/>
                    </a:lnTo>
                    <a:lnTo>
                      <a:pt x="14" y="54"/>
                    </a:lnTo>
                    <a:lnTo>
                      <a:pt x="16" y="56"/>
                    </a:lnTo>
                    <a:lnTo>
                      <a:pt x="16" y="58"/>
                    </a:lnTo>
                    <a:lnTo>
                      <a:pt x="18" y="58"/>
                    </a:lnTo>
                    <a:lnTo>
                      <a:pt x="20" y="58"/>
                    </a:lnTo>
                    <a:lnTo>
                      <a:pt x="20" y="60"/>
                    </a:lnTo>
                    <a:lnTo>
                      <a:pt x="0" y="60"/>
                    </a:lnTo>
                    <a:lnTo>
                      <a:pt x="0" y="58"/>
                    </a:lnTo>
                    <a:lnTo>
                      <a:pt x="2" y="56"/>
                    </a:lnTo>
                    <a:lnTo>
                      <a:pt x="2" y="54"/>
                    </a:lnTo>
                    <a:lnTo>
                      <a:pt x="2" y="52"/>
                    </a:lnTo>
                    <a:lnTo>
                      <a:pt x="2" y="12"/>
                    </a:lnTo>
                    <a:lnTo>
                      <a:pt x="2" y="8"/>
                    </a:lnTo>
                    <a:lnTo>
                      <a:pt x="2" y="6"/>
                    </a:lnTo>
                    <a:lnTo>
                      <a:pt x="2" y="4"/>
                    </a:lnTo>
                    <a:lnTo>
                      <a:pt x="0" y="4"/>
                    </a:lnTo>
                    <a:lnTo>
                      <a:pt x="0" y="2"/>
                    </a:lnTo>
                    <a:lnTo>
                      <a:pt x="14" y="2"/>
                    </a:lnTo>
                    <a:lnTo>
                      <a:pt x="14" y="8"/>
                    </a:lnTo>
                    <a:lnTo>
                      <a:pt x="16" y="4"/>
                    </a:lnTo>
                    <a:lnTo>
                      <a:pt x="20" y="2"/>
                    </a:lnTo>
                    <a:lnTo>
                      <a:pt x="22" y="2"/>
                    </a:lnTo>
                    <a:lnTo>
                      <a:pt x="26" y="0"/>
                    </a:lnTo>
                    <a:lnTo>
                      <a:pt x="30" y="2"/>
                    </a:lnTo>
                    <a:lnTo>
                      <a:pt x="34" y="4"/>
                    </a:lnTo>
                    <a:lnTo>
                      <a:pt x="38" y="6"/>
                    </a:lnTo>
                    <a:lnTo>
                      <a:pt x="40" y="12"/>
                    </a:lnTo>
                    <a:lnTo>
                      <a:pt x="40" y="16"/>
                    </a:lnTo>
                    <a:lnTo>
                      <a:pt x="42" y="22"/>
                    </a:lnTo>
                    <a:lnTo>
                      <a:pt x="40" y="26"/>
                    </a:lnTo>
                    <a:lnTo>
                      <a:pt x="40" y="32"/>
                    </a:lnTo>
                    <a:lnTo>
                      <a:pt x="36" y="36"/>
                    </a:lnTo>
                    <a:lnTo>
                      <a:pt x="34" y="40"/>
                    </a:lnTo>
                    <a:lnTo>
                      <a:pt x="30" y="42"/>
                    </a:lnTo>
                    <a:lnTo>
                      <a:pt x="26" y="42"/>
                    </a:lnTo>
                    <a:lnTo>
                      <a:pt x="22" y="42"/>
                    </a:lnTo>
                    <a:lnTo>
                      <a:pt x="20" y="40"/>
                    </a:lnTo>
                    <a:lnTo>
                      <a:pt x="18" y="40"/>
                    </a:lnTo>
                    <a:lnTo>
                      <a:pt x="14" y="36"/>
                    </a:lnTo>
                    <a:close/>
                    <a:moveTo>
                      <a:pt x="14" y="34"/>
                    </a:moveTo>
                    <a:lnTo>
                      <a:pt x="18" y="38"/>
                    </a:lnTo>
                    <a:lnTo>
                      <a:pt x="24" y="40"/>
                    </a:lnTo>
                    <a:lnTo>
                      <a:pt x="26" y="38"/>
                    </a:lnTo>
                    <a:lnTo>
                      <a:pt x="28" y="36"/>
                    </a:lnTo>
                    <a:lnTo>
                      <a:pt x="28" y="34"/>
                    </a:lnTo>
                    <a:lnTo>
                      <a:pt x="30" y="28"/>
                    </a:lnTo>
                    <a:lnTo>
                      <a:pt x="30" y="22"/>
                    </a:lnTo>
                    <a:lnTo>
                      <a:pt x="30" y="16"/>
                    </a:lnTo>
                    <a:lnTo>
                      <a:pt x="28" y="12"/>
                    </a:lnTo>
                    <a:lnTo>
                      <a:pt x="26" y="8"/>
                    </a:lnTo>
                    <a:lnTo>
                      <a:pt x="24" y="6"/>
                    </a:lnTo>
                    <a:lnTo>
                      <a:pt x="22" y="6"/>
                    </a:lnTo>
                    <a:lnTo>
                      <a:pt x="20" y="6"/>
                    </a:lnTo>
                    <a:lnTo>
                      <a:pt x="16" y="8"/>
                    </a:lnTo>
                    <a:lnTo>
                      <a:pt x="14" y="12"/>
                    </a:lnTo>
                    <a:lnTo>
                      <a:pt x="14" y="34"/>
                    </a:lnTo>
                    <a:close/>
                  </a:path>
                </a:pathLst>
              </a:custGeom>
              <a:solidFill>
                <a:srgbClr val="000000"/>
              </a:solidFill>
              <a:ln w="0">
                <a:solidFill>
                  <a:srgbClr val="000000"/>
                </a:solidFill>
                <a:round/>
                <a:headEnd/>
                <a:tailEnd/>
              </a:ln>
            </p:spPr>
            <p:txBody>
              <a:bodyPr/>
              <a:lstStyle/>
              <a:p>
                <a:endParaRPr lang="en-CA"/>
              </a:p>
            </p:txBody>
          </p:sp>
          <p:sp>
            <p:nvSpPr>
              <p:cNvPr id="14583" name="Freeform 23"/>
              <p:cNvSpPr>
                <a:spLocks/>
              </p:cNvSpPr>
              <p:nvPr/>
            </p:nvSpPr>
            <p:spPr bwMode="auto">
              <a:xfrm>
                <a:off x="2392"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0 w 24"/>
                  <a:gd name="T15" fmla="*/ 30 h 78"/>
                  <a:gd name="T16" fmla="*/ 10 w 24"/>
                  <a:gd name="T17" fmla="*/ 38 h 78"/>
                  <a:gd name="T18" fmla="*/ 12 w 24"/>
                  <a:gd name="T19" fmla="*/ 50 h 78"/>
                  <a:gd name="T20" fmla="*/ 12 w 24"/>
                  <a:gd name="T21" fmla="*/ 58 h 78"/>
                  <a:gd name="T22" fmla="*/ 14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6 w 24"/>
                  <a:gd name="T37" fmla="*/ 64 h 78"/>
                  <a:gd name="T38" fmla="*/ 2 w 24"/>
                  <a:gd name="T39" fmla="*/ 56 h 78"/>
                  <a:gd name="T40" fmla="*/ 0 w 24"/>
                  <a:gd name="T41" fmla="*/ 48 h 78"/>
                  <a:gd name="T42" fmla="*/ 0 w 24"/>
                  <a:gd name="T43" fmla="*/ 38 h 78"/>
                  <a:gd name="T44" fmla="*/ 0 w 24"/>
                  <a:gd name="T45" fmla="*/ 30 h 78"/>
                  <a:gd name="T46" fmla="*/ 2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0" y="30"/>
                    </a:lnTo>
                    <a:lnTo>
                      <a:pt x="10" y="38"/>
                    </a:lnTo>
                    <a:lnTo>
                      <a:pt x="12" y="50"/>
                    </a:lnTo>
                    <a:lnTo>
                      <a:pt x="12" y="58"/>
                    </a:lnTo>
                    <a:lnTo>
                      <a:pt x="14" y="66"/>
                    </a:lnTo>
                    <a:lnTo>
                      <a:pt x="18" y="70"/>
                    </a:lnTo>
                    <a:lnTo>
                      <a:pt x="20" y="74"/>
                    </a:lnTo>
                    <a:lnTo>
                      <a:pt x="24" y="76"/>
                    </a:lnTo>
                    <a:lnTo>
                      <a:pt x="24" y="78"/>
                    </a:lnTo>
                    <a:lnTo>
                      <a:pt x="18" y="74"/>
                    </a:lnTo>
                    <a:lnTo>
                      <a:pt x="12" y="70"/>
                    </a:lnTo>
                    <a:lnTo>
                      <a:pt x="6" y="64"/>
                    </a:lnTo>
                    <a:lnTo>
                      <a:pt x="2" y="56"/>
                    </a:lnTo>
                    <a:lnTo>
                      <a:pt x="0" y="48"/>
                    </a:lnTo>
                    <a:lnTo>
                      <a:pt x="0" y="38"/>
                    </a:lnTo>
                    <a:lnTo>
                      <a:pt x="0" y="30"/>
                    </a:lnTo>
                    <a:lnTo>
                      <a:pt x="2"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84" name="Freeform 24"/>
              <p:cNvSpPr>
                <a:spLocks/>
              </p:cNvSpPr>
              <p:nvPr/>
            </p:nvSpPr>
            <p:spPr bwMode="auto">
              <a:xfrm>
                <a:off x="2420" y="2136"/>
                <a:ext cx="34" cy="42"/>
              </a:xfrm>
              <a:custGeom>
                <a:avLst/>
                <a:gdLst>
                  <a:gd name="T0" fmla="*/ 34 w 34"/>
                  <a:gd name="T1" fmla="*/ 30 h 42"/>
                  <a:gd name="T2" fmla="*/ 34 w 34"/>
                  <a:gd name="T3" fmla="*/ 32 h 42"/>
                  <a:gd name="T4" fmla="*/ 32 w 34"/>
                  <a:gd name="T5" fmla="*/ 36 h 42"/>
                  <a:gd name="T6" fmla="*/ 28 w 34"/>
                  <a:gd name="T7" fmla="*/ 40 h 42"/>
                  <a:gd name="T8" fmla="*/ 22 w 34"/>
                  <a:gd name="T9" fmla="*/ 42 h 42"/>
                  <a:gd name="T10" fmla="*/ 18 w 34"/>
                  <a:gd name="T11" fmla="*/ 42 h 42"/>
                  <a:gd name="T12" fmla="*/ 12 w 34"/>
                  <a:gd name="T13" fmla="*/ 42 h 42"/>
                  <a:gd name="T14" fmla="*/ 8 w 34"/>
                  <a:gd name="T15" fmla="*/ 40 h 42"/>
                  <a:gd name="T16" fmla="*/ 4 w 34"/>
                  <a:gd name="T17" fmla="*/ 36 h 42"/>
                  <a:gd name="T18" fmla="*/ 2 w 34"/>
                  <a:gd name="T19" fmla="*/ 30 h 42"/>
                  <a:gd name="T20" fmla="*/ 0 w 34"/>
                  <a:gd name="T21" fmla="*/ 22 h 42"/>
                  <a:gd name="T22" fmla="*/ 2 w 34"/>
                  <a:gd name="T23" fmla="*/ 14 h 42"/>
                  <a:gd name="T24" fmla="*/ 4 w 34"/>
                  <a:gd name="T25" fmla="*/ 8 h 42"/>
                  <a:gd name="T26" fmla="*/ 8 w 34"/>
                  <a:gd name="T27" fmla="*/ 4 h 42"/>
                  <a:gd name="T28" fmla="*/ 14 w 34"/>
                  <a:gd name="T29" fmla="*/ 2 h 42"/>
                  <a:gd name="T30" fmla="*/ 20 w 34"/>
                  <a:gd name="T31" fmla="*/ 0 h 42"/>
                  <a:gd name="T32" fmla="*/ 26 w 34"/>
                  <a:gd name="T33" fmla="*/ 2 h 42"/>
                  <a:gd name="T34" fmla="*/ 30 w 34"/>
                  <a:gd name="T35" fmla="*/ 4 h 42"/>
                  <a:gd name="T36" fmla="*/ 32 w 34"/>
                  <a:gd name="T37" fmla="*/ 8 h 42"/>
                  <a:gd name="T38" fmla="*/ 34 w 34"/>
                  <a:gd name="T39" fmla="*/ 12 h 42"/>
                  <a:gd name="T40" fmla="*/ 34 w 34"/>
                  <a:gd name="T41" fmla="*/ 14 h 42"/>
                  <a:gd name="T42" fmla="*/ 32 w 34"/>
                  <a:gd name="T43" fmla="*/ 16 h 42"/>
                  <a:gd name="T44" fmla="*/ 30 w 34"/>
                  <a:gd name="T45" fmla="*/ 16 h 42"/>
                  <a:gd name="T46" fmla="*/ 28 w 34"/>
                  <a:gd name="T47" fmla="*/ 16 h 42"/>
                  <a:gd name="T48" fmla="*/ 26 w 34"/>
                  <a:gd name="T49" fmla="*/ 16 h 42"/>
                  <a:gd name="T50" fmla="*/ 24 w 34"/>
                  <a:gd name="T51" fmla="*/ 14 h 42"/>
                  <a:gd name="T52" fmla="*/ 22 w 34"/>
                  <a:gd name="T53" fmla="*/ 12 h 42"/>
                  <a:gd name="T54" fmla="*/ 22 w 34"/>
                  <a:gd name="T55" fmla="*/ 8 h 42"/>
                  <a:gd name="T56" fmla="*/ 22 w 34"/>
                  <a:gd name="T57" fmla="*/ 6 h 42"/>
                  <a:gd name="T58" fmla="*/ 20 w 34"/>
                  <a:gd name="T59" fmla="*/ 4 h 42"/>
                  <a:gd name="T60" fmla="*/ 20 w 34"/>
                  <a:gd name="T61" fmla="*/ 4 h 42"/>
                  <a:gd name="T62" fmla="*/ 18 w 34"/>
                  <a:gd name="T63" fmla="*/ 4 h 42"/>
                  <a:gd name="T64" fmla="*/ 16 w 34"/>
                  <a:gd name="T65" fmla="*/ 4 h 42"/>
                  <a:gd name="T66" fmla="*/ 14 w 34"/>
                  <a:gd name="T67" fmla="*/ 6 h 42"/>
                  <a:gd name="T68" fmla="*/ 12 w 34"/>
                  <a:gd name="T69" fmla="*/ 10 h 42"/>
                  <a:gd name="T70" fmla="*/ 12 w 34"/>
                  <a:gd name="T71" fmla="*/ 16 h 42"/>
                  <a:gd name="T72" fmla="*/ 12 w 34"/>
                  <a:gd name="T73" fmla="*/ 20 h 42"/>
                  <a:gd name="T74" fmla="*/ 14 w 34"/>
                  <a:gd name="T75" fmla="*/ 26 h 42"/>
                  <a:gd name="T76" fmla="*/ 16 w 34"/>
                  <a:gd name="T77" fmla="*/ 30 h 42"/>
                  <a:gd name="T78" fmla="*/ 18 w 34"/>
                  <a:gd name="T79" fmla="*/ 32 h 42"/>
                  <a:gd name="T80" fmla="*/ 22 w 34"/>
                  <a:gd name="T81" fmla="*/ 34 h 42"/>
                  <a:gd name="T82" fmla="*/ 24 w 34"/>
                  <a:gd name="T83" fmla="*/ 34 h 42"/>
                  <a:gd name="T84" fmla="*/ 26 w 34"/>
                  <a:gd name="T85" fmla="*/ 34 h 42"/>
                  <a:gd name="T86" fmla="*/ 28 w 34"/>
                  <a:gd name="T87" fmla="*/ 34 h 42"/>
                  <a:gd name="T88" fmla="*/ 30 w 34"/>
                  <a:gd name="T89" fmla="*/ 32 h 42"/>
                  <a:gd name="T90" fmla="*/ 34 w 34"/>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42"/>
                  <a:gd name="T140" fmla="*/ 34 w 34"/>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42">
                    <a:moveTo>
                      <a:pt x="34" y="30"/>
                    </a:moveTo>
                    <a:lnTo>
                      <a:pt x="34" y="32"/>
                    </a:lnTo>
                    <a:lnTo>
                      <a:pt x="32" y="36"/>
                    </a:lnTo>
                    <a:lnTo>
                      <a:pt x="28" y="40"/>
                    </a:lnTo>
                    <a:lnTo>
                      <a:pt x="22" y="42"/>
                    </a:lnTo>
                    <a:lnTo>
                      <a:pt x="18" y="42"/>
                    </a:lnTo>
                    <a:lnTo>
                      <a:pt x="12" y="42"/>
                    </a:lnTo>
                    <a:lnTo>
                      <a:pt x="8" y="40"/>
                    </a:lnTo>
                    <a:lnTo>
                      <a:pt x="4" y="36"/>
                    </a:lnTo>
                    <a:lnTo>
                      <a:pt x="2" y="30"/>
                    </a:lnTo>
                    <a:lnTo>
                      <a:pt x="0" y="22"/>
                    </a:lnTo>
                    <a:lnTo>
                      <a:pt x="2" y="14"/>
                    </a:lnTo>
                    <a:lnTo>
                      <a:pt x="4" y="8"/>
                    </a:lnTo>
                    <a:lnTo>
                      <a:pt x="8" y="4"/>
                    </a:lnTo>
                    <a:lnTo>
                      <a:pt x="14" y="2"/>
                    </a:lnTo>
                    <a:lnTo>
                      <a:pt x="20" y="0"/>
                    </a:lnTo>
                    <a:lnTo>
                      <a:pt x="26" y="2"/>
                    </a:lnTo>
                    <a:lnTo>
                      <a:pt x="30" y="4"/>
                    </a:lnTo>
                    <a:lnTo>
                      <a:pt x="32" y="8"/>
                    </a:lnTo>
                    <a:lnTo>
                      <a:pt x="34" y="12"/>
                    </a:lnTo>
                    <a:lnTo>
                      <a:pt x="34" y="14"/>
                    </a:lnTo>
                    <a:lnTo>
                      <a:pt x="32" y="16"/>
                    </a:lnTo>
                    <a:lnTo>
                      <a:pt x="30" y="16"/>
                    </a:lnTo>
                    <a:lnTo>
                      <a:pt x="28" y="16"/>
                    </a:lnTo>
                    <a:lnTo>
                      <a:pt x="26" y="16"/>
                    </a:lnTo>
                    <a:lnTo>
                      <a:pt x="24" y="14"/>
                    </a:lnTo>
                    <a:lnTo>
                      <a:pt x="22" y="12"/>
                    </a:lnTo>
                    <a:lnTo>
                      <a:pt x="22" y="8"/>
                    </a:lnTo>
                    <a:lnTo>
                      <a:pt x="22" y="6"/>
                    </a:lnTo>
                    <a:lnTo>
                      <a:pt x="20" y="4"/>
                    </a:lnTo>
                    <a:lnTo>
                      <a:pt x="18" y="4"/>
                    </a:lnTo>
                    <a:lnTo>
                      <a:pt x="16" y="4"/>
                    </a:lnTo>
                    <a:lnTo>
                      <a:pt x="14" y="6"/>
                    </a:lnTo>
                    <a:lnTo>
                      <a:pt x="12" y="10"/>
                    </a:lnTo>
                    <a:lnTo>
                      <a:pt x="12" y="16"/>
                    </a:lnTo>
                    <a:lnTo>
                      <a:pt x="12" y="20"/>
                    </a:lnTo>
                    <a:lnTo>
                      <a:pt x="14" y="26"/>
                    </a:lnTo>
                    <a:lnTo>
                      <a:pt x="16" y="30"/>
                    </a:lnTo>
                    <a:lnTo>
                      <a:pt x="18" y="32"/>
                    </a:lnTo>
                    <a:lnTo>
                      <a:pt x="22" y="34"/>
                    </a:lnTo>
                    <a:lnTo>
                      <a:pt x="24" y="34"/>
                    </a:lnTo>
                    <a:lnTo>
                      <a:pt x="26" y="34"/>
                    </a:lnTo>
                    <a:lnTo>
                      <a:pt x="28" y="34"/>
                    </a:lnTo>
                    <a:lnTo>
                      <a:pt x="30"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85" name="Freeform 25"/>
              <p:cNvSpPr>
                <a:spLocks/>
              </p:cNvSpPr>
              <p:nvPr/>
            </p:nvSpPr>
            <p:spPr bwMode="auto">
              <a:xfrm>
                <a:off x="2458" y="2118"/>
                <a:ext cx="24" cy="78"/>
              </a:xfrm>
              <a:custGeom>
                <a:avLst/>
                <a:gdLst>
                  <a:gd name="T0" fmla="*/ 0 w 24"/>
                  <a:gd name="T1" fmla="*/ 78 h 78"/>
                  <a:gd name="T2" fmla="*/ 0 w 24"/>
                  <a:gd name="T3" fmla="*/ 76 h 78"/>
                  <a:gd name="T4" fmla="*/ 4 w 24"/>
                  <a:gd name="T5" fmla="*/ 72 h 78"/>
                  <a:gd name="T6" fmla="*/ 6 w 24"/>
                  <a:gd name="T7" fmla="*/ 70 h 78"/>
                  <a:gd name="T8" fmla="*/ 8 w 24"/>
                  <a:gd name="T9" fmla="*/ 66 h 78"/>
                  <a:gd name="T10" fmla="*/ 10 w 24"/>
                  <a:gd name="T11" fmla="*/ 60 h 78"/>
                  <a:gd name="T12" fmla="*/ 12 w 24"/>
                  <a:gd name="T13" fmla="*/ 54 h 78"/>
                  <a:gd name="T14" fmla="*/ 12 w 24"/>
                  <a:gd name="T15" fmla="*/ 46 h 78"/>
                  <a:gd name="T16" fmla="*/ 12 w 24"/>
                  <a:gd name="T17" fmla="*/ 38 h 78"/>
                  <a:gd name="T18" fmla="*/ 12 w 24"/>
                  <a:gd name="T19" fmla="*/ 28 h 78"/>
                  <a:gd name="T20" fmla="*/ 12 w 24"/>
                  <a:gd name="T21" fmla="*/ 18 h 78"/>
                  <a:gd name="T22" fmla="*/ 8 w 24"/>
                  <a:gd name="T23" fmla="*/ 12 h 78"/>
                  <a:gd name="T24" fmla="*/ 6 w 24"/>
                  <a:gd name="T25" fmla="*/ 6 h 78"/>
                  <a:gd name="T26" fmla="*/ 2 w 24"/>
                  <a:gd name="T27" fmla="*/ 4 h 78"/>
                  <a:gd name="T28" fmla="*/ 0 w 24"/>
                  <a:gd name="T29" fmla="*/ 2 h 78"/>
                  <a:gd name="T30" fmla="*/ 0 w 24"/>
                  <a:gd name="T31" fmla="*/ 0 h 78"/>
                  <a:gd name="T32" fmla="*/ 6 w 24"/>
                  <a:gd name="T33" fmla="*/ 2 h 78"/>
                  <a:gd name="T34" fmla="*/ 12 w 24"/>
                  <a:gd name="T35" fmla="*/ 8 h 78"/>
                  <a:gd name="T36" fmla="*/ 16 w 24"/>
                  <a:gd name="T37" fmla="*/ 14 h 78"/>
                  <a:gd name="T38" fmla="*/ 20 w 24"/>
                  <a:gd name="T39" fmla="*/ 22 h 78"/>
                  <a:gd name="T40" fmla="*/ 24 w 24"/>
                  <a:gd name="T41" fmla="*/ 30 h 78"/>
                  <a:gd name="T42" fmla="*/ 24 w 24"/>
                  <a:gd name="T43" fmla="*/ 38 h 78"/>
                  <a:gd name="T44" fmla="*/ 24 w 24"/>
                  <a:gd name="T45" fmla="*/ 48 h 78"/>
                  <a:gd name="T46" fmla="*/ 20 w 24"/>
                  <a:gd name="T47" fmla="*/ 56 h 78"/>
                  <a:gd name="T48" fmla="*/ 16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8" y="66"/>
                    </a:lnTo>
                    <a:lnTo>
                      <a:pt x="10" y="60"/>
                    </a:lnTo>
                    <a:lnTo>
                      <a:pt x="12" y="54"/>
                    </a:lnTo>
                    <a:lnTo>
                      <a:pt x="12" y="46"/>
                    </a:lnTo>
                    <a:lnTo>
                      <a:pt x="12" y="38"/>
                    </a:lnTo>
                    <a:lnTo>
                      <a:pt x="12" y="28"/>
                    </a:lnTo>
                    <a:lnTo>
                      <a:pt x="12" y="18"/>
                    </a:lnTo>
                    <a:lnTo>
                      <a:pt x="8" y="12"/>
                    </a:lnTo>
                    <a:lnTo>
                      <a:pt x="6" y="6"/>
                    </a:lnTo>
                    <a:lnTo>
                      <a:pt x="2" y="4"/>
                    </a:lnTo>
                    <a:lnTo>
                      <a:pt x="0" y="2"/>
                    </a:lnTo>
                    <a:lnTo>
                      <a:pt x="0" y="0"/>
                    </a:lnTo>
                    <a:lnTo>
                      <a:pt x="6" y="2"/>
                    </a:lnTo>
                    <a:lnTo>
                      <a:pt x="12" y="8"/>
                    </a:lnTo>
                    <a:lnTo>
                      <a:pt x="16" y="14"/>
                    </a:lnTo>
                    <a:lnTo>
                      <a:pt x="20" y="22"/>
                    </a:lnTo>
                    <a:lnTo>
                      <a:pt x="24" y="30"/>
                    </a:lnTo>
                    <a:lnTo>
                      <a:pt x="24" y="38"/>
                    </a:lnTo>
                    <a:lnTo>
                      <a:pt x="24" y="48"/>
                    </a:lnTo>
                    <a:lnTo>
                      <a:pt x="20" y="56"/>
                    </a:lnTo>
                    <a:lnTo>
                      <a:pt x="16"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586" name="Rectangle 26"/>
              <p:cNvSpPr>
                <a:spLocks noChangeArrowheads="1"/>
              </p:cNvSpPr>
              <p:nvPr/>
            </p:nvSpPr>
            <p:spPr bwMode="auto">
              <a:xfrm>
                <a:off x="2776"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87" name="Freeform 27"/>
              <p:cNvSpPr>
                <a:spLocks noEditPoints="1"/>
              </p:cNvSpPr>
              <p:nvPr/>
            </p:nvSpPr>
            <p:spPr bwMode="auto">
              <a:xfrm>
                <a:off x="2882" y="2136"/>
                <a:ext cx="42" cy="60"/>
              </a:xfrm>
              <a:custGeom>
                <a:avLst/>
                <a:gdLst>
                  <a:gd name="T0" fmla="*/ 16 w 42"/>
                  <a:gd name="T1" fmla="*/ 36 h 60"/>
                  <a:gd name="T2" fmla="*/ 16 w 42"/>
                  <a:gd name="T3" fmla="*/ 52 h 60"/>
                  <a:gd name="T4" fmla="*/ 16 w 42"/>
                  <a:gd name="T5" fmla="*/ 54 h 60"/>
                  <a:gd name="T6" fmla="*/ 16 w 42"/>
                  <a:gd name="T7" fmla="*/ 56 h 60"/>
                  <a:gd name="T8" fmla="*/ 18 w 42"/>
                  <a:gd name="T9" fmla="*/ 58 h 60"/>
                  <a:gd name="T10" fmla="*/ 18 w 42"/>
                  <a:gd name="T11" fmla="*/ 58 h 60"/>
                  <a:gd name="T12" fmla="*/ 20 w 42"/>
                  <a:gd name="T13" fmla="*/ 58 h 60"/>
                  <a:gd name="T14" fmla="*/ 22 w 42"/>
                  <a:gd name="T15" fmla="*/ 58 h 60"/>
                  <a:gd name="T16" fmla="*/ 22 w 42"/>
                  <a:gd name="T17" fmla="*/ 60 h 60"/>
                  <a:gd name="T18" fmla="*/ 0 w 42"/>
                  <a:gd name="T19" fmla="*/ 60 h 60"/>
                  <a:gd name="T20" fmla="*/ 0 w 42"/>
                  <a:gd name="T21" fmla="*/ 58 h 60"/>
                  <a:gd name="T22" fmla="*/ 2 w 42"/>
                  <a:gd name="T23" fmla="*/ 58 h 60"/>
                  <a:gd name="T24" fmla="*/ 4 w 42"/>
                  <a:gd name="T25" fmla="*/ 56 h 60"/>
                  <a:gd name="T26" fmla="*/ 4 w 42"/>
                  <a:gd name="T27" fmla="*/ 54 h 60"/>
                  <a:gd name="T28" fmla="*/ 4 w 42"/>
                  <a:gd name="T29" fmla="*/ 52 h 60"/>
                  <a:gd name="T30" fmla="*/ 4 w 42"/>
                  <a:gd name="T31" fmla="*/ 12 h 60"/>
                  <a:gd name="T32" fmla="*/ 4 w 42"/>
                  <a:gd name="T33" fmla="*/ 8 h 60"/>
                  <a:gd name="T34" fmla="*/ 4 w 42"/>
                  <a:gd name="T35" fmla="*/ 6 h 60"/>
                  <a:gd name="T36" fmla="*/ 2 w 42"/>
                  <a:gd name="T37" fmla="*/ 4 h 60"/>
                  <a:gd name="T38" fmla="*/ 0 w 42"/>
                  <a:gd name="T39" fmla="*/ 4 h 60"/>
                  <a:gd name="T40" fmla="*/ 0 w 42"/>
                  <a:gd name="T41" fmla="*/ 2 h 60"/>
                  <a:gd name="T42" fmla="*/ 16 w 42"/>
                  <a:gd name="T43" fmla="*/ 2 h 60"/>
                  <a:gd name="T44" fmla="*/ 16 w 42"/>
                  <a:gd name="T45" fmla="*/ 8 h 60"/>
                  <a:gd name="T46" fmla="*/ 18 w 42"/>
                  <a:gd name="T47" fmla="*/ 4 h 60"/>
                  <a:gd name="T48" fmla="*/ 20 w 42"/>
                  <a:gd name="T49" fmla="*/ 2 h 60"/>
                  <a:gd name="T50" fmla="*/ 24 w 42"/>
                  <a:gd name="T51" fmla="*/ 2 h 60"/>
                  <a:gd name="T52" fmla="*/ 28 w 42"/>
                  <a:gd name="T53" fmla="*/ 0 h 60"/>
                  <a:gd name="T54" fmla="*/ 32 w 42"/>
                  <a:gd name="T55" fmla="*/ 2 h 60"/>
                  <a:gd name="T56" fmla="*/ 36 w 42"/>
                  <a:gd name="T57" fmla="*/ 4 h 60"/>
                  <a:gd name="T58" fmla="*/ 38 w 42"/>
                  <a:gd name="T59" fmla="*/ 6 h 60"/>
                  <a:gd name="T60" fmla="*/ 40 w 42"/>
                  <a:gd name="T61" fmla="*/ 12 h 60"/>
                  <a:gd name="T62" fmla="*/ 42 w 42"/>
                  <a:gd name="T63" fmla="*/ 16 h 60"/>
                  <a:gd name="T64" fmla="*/ 42 w 42"/>
                  <a:gd name="T65" fmla="*/ 22 h 60"/>
                  <a:gd name="T66" fmla="*/ 42 w 42"/>
                  <a:gd name="T67" fmla="*/ 26 h 60"/>
                  <a:gd name="T68" fmla="*/ 40 w 42"/>
                  <a:gd name="T69" fmla="*/ 32 h 60"/>
                  <a:gd name="T70" fmla="*/ 38 w 42"/>
                  <a:gd name="T71" fmla="*/ 36 h 60"/>
                  <a:gd name="T72" fmla="*/ 36 w 42"/>
                  <a:gd name="T73" fmla="*/ 40 h 60"/>
                  <a:gd name="T74" fmla="*/ 32 w 42"/>
                  <a:gd name="T75" fmla="*/ 42 h 60"/>
                  <a:gd name="T76" fmla="*/ 26 w 42"/>
                  <a:gd name="T77" fmla="*/ 42 h 60"/>
                  <a:gd name="T78" fmla="*/ 24 w 42"/>
                  <a:gd name="T79" fmla="*/ 42 h 60"/>
                  <a:gd name="T80" fmla="*/ 20 w 42"/>
                  <a:gd name="T81" fmla="*/ 40 h 60"/>
                  <a:gd name="T82" fmla="*/ 18 w 42"/>
                  <a:gd name="T83" fmla="*/ 40 h 60"/>
                  <a:gd name="T84" fmla="*/ 16 w 42"/>
                  <a:gd name="T85" fmla="*/ 36 h 60"/>
                  <a:gd name="T86" fmla="*/ 16 w 42"/>
                  <a:gd name="T87" fmla="*/ 34 h 60"/>
                  <a:gd name="T88" fmla="*/ 20 w 42"/>
                  <a:gd name="T89" fmla="*/ 38 h 60"/>
                  <a:gd name="T90" fmla="*/ 24 w 42"/>
                  <a:gd name="T91" fmla="*/ 40 h 60"/>
                  <a:gd name="T92" fmla="*/ 26 w 42"/>
                  <a:gd name="T93" fmla="*/ 38 h 60"/>
                  <a:gd name="T94" fmla="*/ 28 w 42"/>
                  <a:gd name="T95" fmla="*/ 36 h 60"/>
                  <a:gd name="T96" fmla="*/ 30 w 42"/>
                  <a:gd name="T97" fmla="*/ 34 h 60"/>
                  <a:gd name="T98" fmla="*/ 30 w 42"/>
                  <a:gd name="T99" fmla="*/ 28 h 60"/>
                  <a:gd name="T100" fmla="*/ 30 w 42"/>
                  <a:gd name="T101" fmla="*/ 22 h 60"/>
                  <a:gd name="T102" fmla="*/ 30 w 42"/>
                  <a:gd name="T103" fmla="*/ 16 h 60"/>
                  <a:gd name="T104" fmla="*/ 30 w 42"/>
                  <a:gd name="T105" fmla="*/ 12 h 60"/>
                  <a:gd name="T106" fmla="*/ 28 w 42"/>
                  <a:gd name="T107" fmla="*/ 8 h 60"/>
                  <a:gd name="T108" fmla="*/ 26 w 42"/>
                  <a:gd name="T109" fmla="*/ 6 h 60"/>
                  <a:gd name="T110" fmla="*/ 24 w 42"/>
                  <a:gd name="T111" fmla="*/ 6 h 60"/>
                  <a:gd name="T112" fmla="*/ 20 w 42"/>
                  <a:gd name="T113" fmla="*/ 6 h 60"/>
                  <a:gd name="T114" fmla="*/ 18 w 42"/>
                  <a:gd name="T115" fmla="*/ 8 h 60"/>
                  <a:gd name="T116" fmla="*/ 16 w 42"/>
                  <a:gd name="T117" fmla="*/ 12 h 60"/>
                  <a:gd name="T118" fmla="*/ 16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6" y="36"/>
                    </a:moveTo>
                    <a:lnTo>
                      <a:pt x="16" y="52"/>
                    </a:lnTo>
                    <a:lnTo>
                      <a:pt x="16" y="54"/>
                    </a:lnTo>
                    <a:lnTo>
                      <a:pt x="16" y="56"/>
                    </a:lnTo>
                    <a:lnTo>
                      <a:pt x="18" y="58"/>
                    </a:lnTo>
                    <a:lnTo>
                      <a:pt x="20" y="58"/>
                    </a:lnTo>
                    <a:lnTo>
                      <a:pt x="22" y="58"/>
                    </a:lnTo>
                    <a:lnTo>
                      <a:pt x="22" y="60"/>
                    </a:lnTo>
                    <a:lnTo>
                      <a:pt x="0" y="60"/>
                    </a:lnTo>
                    <a:lnTo>
                      <a:pt x="0" y="58"/>
                    </a:lnTo>
                    <a:lnTo>
                      <a:pt x="2" y="58"/>
                    </a:lnTo>
                    <a:lnTo>
                      <a:pt x="4" y="56"/>
                    </a:lnTo>
                    <a:lnTo>
                      <a:pt x="4" y="54"/>
                    </a:lnTo>
                    <a:lnTo>
                      <a:pt x="4" y="52"/>
                    </a:lnTo>
                    <a:lnTo>
                      <a:pt x="4" y="12"/>
                    </a:lnTo>
                    <a:lnTo>
                      <a:pt x="4" y="8"/>
                    </a:lnTo>
                    <a:lnTo>
                      <a:pt x="4" y="6"/>
                    </a:lnTo>
                    <a:lnTo>
                      <a:pt x="2" y="4"/>
                    </a:lnTo>
                    <a:lnTo>
                      <a:pt x="0" y="4"/>
                    </a:lnTo>
                    <a:lnTo>
                      <a:pt x="0" y="2"/>
                    </a:lnTo>
                    <a:lnTo>
                      <a:pt x="16" y="2"/>
                    </a:lnTo>
                    <a:lnTo>
                      <a:pt x="16" y="8"/>
                    </a:lnTo>
                    <a:lnTo>
                      <a:pt x="18" y="4"/>
                    </a:lnTo>
                    <a:lnTo>
                      <a:pt x="20" y="2"/>
                    </a:lnTo>
                    <a:lnTo>
                      <a:pt x="24" y="2"/>
                    </a:lnTo>
                    <a:lnTo>
                      <a:pt x="28" y="0"/>
                    </a:lnTo>
                    <a:lnTo>
                      <a:pt x="32" y="2"/>
                    </a:lnTo>
                    <a:lnTo>
                      <a:pt x="36" y="4"/>
                    </a:lnTo>
                    <a:lnTo>
                      <a:pt x="38" y="6"/>
                    </a:lnTo>
                    <a:lnTo>
                      <a:pt x="40" y="12"/>
                    </a:lnTo>
                    <a:lnTo>
                      <a:pt x="42" y="16"/>
                    </a:lnTo>
                    <a:lnTo>
                      <a:pt x="42" y="22"/>
                    </a:lnTo>
                    <a:lnTo>
                      <a:pt x="42" y="26"/>
                    </a:lnTo>
                    <a:lnTo>
                      <a:pt x="40" y="32"/>
                    </a:lnTo>
                    <a:lnTo>
                      <a:pt x="38" y="36"/>
                    </a:lnTo>
                    <a:lnTo>
                      <a:pt x="36" y="40"/>
                    </a:lnTo>
                    <a:lnTo>
                      <a:pt x="32" y="42"/>
                    </a:lnTo>
                    <a:lnTo>
                      <a:pt x="26" y="42"/>
                    </a:lnTo>
                    <a:lnTo>
                      <a:pt x="24" y="42"/>
                    </a:lnTo>
                    <a:lnTo>
                      <a:pt x="20" y="40"/>
                    </a:lnTo>
                    <a:lnTo>
                      <a:pt x="18" y="40"/>
                    </a:lnTo>
                    <a:lnTo>
                      <a:pt x="16" y="36"/>
                    </a:lnTo>
                    <a:close/>
                    <a:moveTo>
                      <a:pt x="16" y="34"/>
                    </a:moveTo>
                    <a:lnTo>
                      <a:pt x="20" y="38"/>
                    </a:lnTo>
                    <a:lnTo>
                      <a:pt x="24" y="40"/>
                    </a:lnTo>
                    <a:lnTo>
                      <a:pt x="26" y="38"/>
                    </a:lnTo>
                    <a:lnTo>
                      <a:pt x="28" y="36"/>
                    </a:lnTo>
                    <a:lnTo>
                      <a:pt x="30" y="34"/>
                    </a:lnTo>
                    <a:lnTo>
                      <a:pt x="30" y="28"/>
                    </a:lnTo>
                    <a:lnTo>
                      <a:pt x="30" y="22"/>
                    </a:lnTo>
                    <a:lnTo>
                      <a:pt x="30" y="16"/>
                    </a:lnTo>
                    <a:lnTo>
                      <a:pt x="30" y="12"/>
                    </a:lnTo>
                    <a:lnTo>
                      <a:pt x="28" y="8"/>
                    </a:lnTo>
                    <a:lnTo>
                      <a:pt x="26" y="6"/>
                    </a:lnTo>
                    <a:lnTo>
                      <a:pt x="24" y="6"/>
                    </a:lnTo>
                    <a:lnTo>
                      <a:pt x="20" y="6"/>
                    </a:lnTo>
                    <a:lnTo>
                      <a:pt x="18" y="8"/>
                    </a:lnTo>
                    <a:lnTo>
                      <a:pt x="16" y="12"/>
                    </a:lnTo>
                    <a:lnTo>
                      <a:pt x="16" y="34"/>
                    </a:lnTo>
                    <a:close/>
                  </a:path>
                </a:pathLst>
              </a:custGeom>
              <a:solidFill>
                <a:srgbClr val="000000"/>
              </a:solidFill>
              <a:ln w="0">
                <a:solidFill>
                  <a:srgbClr val="000000"/>
                </a:solidFill>
                <a:round/>
                <a:headEnd/>
                <a:tailEnd/>
              </a:ln>
            </p:spPr>
            <p:txBody>
              <a:bodyPr/>
              <a:lstStyle/>
              <a:p>
                <a:endParaRPr lang="en-CA"/>
              </a:p>
            </p:txBody>
          </p:sp>
          <p:sp>
            <p:nvSpPr>
              <p:cNvPr id="14588" name="Freeform 28"/>
              <p:cNvSpPr>
                <a:spLocks/>
              </p:cNvSpPr>
              <p:nvPr/>
            </p:nvSpPr>
            <p:spPr bwMode="auto">
              <a:xfrm>
                <a:off x="2932"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0 w 24"/>
                  <a:gd name="T15" fmla="*/ 30 h 78"/>
                  <a:gd name="T16" fmla="*/ 10 w 24"/>
                  <a:gd name="T17" fmla="*/ 38 h 78"/>
                  <a:gd name="T18" fmla="*/ 10 w 24"/>
                  <a:gd name="T19" fmla="*/ 50 h 78"/>
                  <a:gd name="T20" fmla="*/ 12 w 24"/>
                  <a:gd name="T21" fmla="*/ 58 h 78"/>
                  <a:gd name="T22" fmla="*/ 14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6 w 24"/>
                  <a:gd name="T37" fmla="*/ 64 h 78"/>
                  <a:gd name="T38" fmla="*/ 2 w 24"/>
                  <a:gd name="T39" fmla="*/ 56 h 78"/>
                  <a:gd name="T40" fmla="*/ 0 w 24"/>
                  <a:gd name="T41" fmla="*/ 48 h 78"/>
                  <a:gd name="T42" fmla="*/ 0 w 24"/>
                  <a:gd name="T43" fmla="*/ 38 h 78"/>
                  <a:gd name="T44" fmla="*/ 0 w 24"/>
                  <a:gd name="T45" fmla="*/ 30 h 78"/>
                  <a:gd name="T46" fmla="*/ 2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0" y="30"/>
                    </a:lnTo>
                    <a:lnTo>
                      <a:pt x="10" y="38"/>
                    </a:lnTo>
                    <a:lnTo>
                      <a:pt x="10" y="50"/>
                    </a:lnTo>
                    <a:lnTo>
                      <a:pt x="12" y="58"/>
                    </a:lnTo>
                    <a:lnTo>
                      <a:pt x="14" y="66"/>
                    </a:lnTo>
                    <a:lnTo>
                      <a:pt x="18" y="70"/>
                    </a:lnTo>
                    <a:lnTo>
                      <a:pt x="20" y="74"/>
                    </a:lnTo>
                    <a:lnTo>
                      <a:pt x="24" y="76"/>
                    </a:lnTo>
                    <a:lnTo>
                      <a:pt x="24" y="78"/>
                    </a:lnTo>
                    <a:lnTo>
                      <a:pt x="18" y="74"/>
                    </a:lnTo>
                    <a:lnTo>
                      <a:pt x="12" y="70"/>
                    </a:lnTo>
                    <a:lnTo>
                      <a:pt x="6" y="64"/>
                    </a:lnTo>
                    <a:lnTo>
                      <a:pt x="2" y="56"/>
                    </a:lnTo>
                    <a:lnTo>
                      <a:pt x="0" y="48"/>
                    </a:lnTo>
                    <a:lnTo>
                      <a:pt x="0" y="38"/>
                    </a:lnTo>
                    <a:lnTo>
                      <a:pt x="0" y="30"/>
                    </a:lnTo>
                    <a:lnTo>
                      <a:pt x="2"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89" name="Freeform 29"/>
              <p:cNvSpPr>
                <a:spLocks/>
              </p:cNvSpPr>
              <p:nvPr/>
            </p:nvSpPr>
            <p:spPr bwMode="auto">
              <a:xfrm>
                <a:off x="2958" y="2124"/>
                <a:ext cx="28" cy="54"/>
              </a:xfrm>
              <a:custGeom>
                <a:avLst/>
                <a:gdLst>
                  <a:gd name="T0" fmla="*/ 18 w 28"/>
                  <a:gd name="T1" fmla="*/ 0 h 54"/>
                  <a:gd name="T2" fmla="*/ 18 w 28"/>
                  <a:gd name="T3" fmla="*/ 14 h 54"/>
                  <a:gd name="T4" fmla="*/ 28 w 28"/>
                  <a:gd name="T5" fmla="*/ 14 h 54"/>
                  <a:gd name="T6" fmla="*/ 28 w 28"/>
                  <a:gd name="T7" fmla="*/ 18 h 54"/>
                  <a:gd name="T8" fmla="*/ 18 w 28"/>
                  <a:gd name="T9" fmla="*/ 18 h 54"/>
                  <a:gd name="T10" fmla="*/ 18 w 28"/>
                  <a:gd name="T11" fmla="*/ 42 h 54"/>
                  <a:gd name="T12" fmla="*/ 18 w 28"/>
                  <a:gd name="T13" fmla="*/ 44 h 54"/>
                  <a:gd name="T14" fmla="*/ 18 w 28"/>
                  <a:gd name="T15" fmla="*/ 46 h 54"/>
                  <a:gd name="T16" fmla="*/ 18 w 28"/>
                  <a:gd name="T17" fmla="*/ 48 h 54"/>
                  <a:gd name="T18" fmla="*/ 20 w 28"/>
                  <a:gd name="T19" fmla="*/ 48 h 54"/>
                  <a:gd name="T20" fmla="*/ 20 w 28"/>
                  <a:gd name="T21" fmla="*/ 48 h 54"/>
                  <a:gd name="T22" fmla="*/ 20 w 28"/>
                  <a:gd name="T23" fmla="*/ 48 h 54"/>
                  <a:gd name="T24" fmla="*/ 22 w 28"/>
                  <a:gd name="T25" fmla="*/ 48 h 54"/>
                  <a:gd name="T26" fmla="*/ 24 w 28"/>
                  <a:gd name="T27" fmla="*/ 44 h 54"/>
                  <a:gd name="T28" fmla="*/ 26 w 28"/>
                  <a:gd name="T29" fmla="*/ 46 h 54"/>
                  <a:gd name="T30" fmla="*/ 24 w 28"/>
                  <a:gd name="T31" fmla="*/ 50 h 54"/>
                  <a:gd name="T32" fmla="*/ 20 w 28"/>
                  <a:gd name="T33" fmla="*/ 54 h 54"/>
                  <a:gd name="T34" fmla="*/ 16 w 28"/>
                  <a:gd name="T35" fmla="*/ 54 h 54"/>
                  <a:gd name="T36" fmla="*/ 12 w 28"/>
                  <a:gd name="T37" fmla="*/ 54 h 54"/>
                  <a:gd name="T38" fmla="*/ 10 w 28"/>
                  <a:gd name="T39" fmla="*/ 52 h 54"/>
                  <a:gd name="T40" fmla="*/ 8 w 28"/>
                  <a:gd name="T41" fmla="*/ 50 h 54"/>
                  <a:gd name="T42" fmla="*/ 6 w 28"/>
                  <a:gd name="T43" fmla="*/ 48 h 54"/>
                  <a:gd name="T44" fmla="*/ 6 w 28"/>
                  <a:gd name="T45" fmla="*/ 44 h 54"/>
                  <a:gd name="T46" fmla="*/ 6 w 28"/>
                  <a:gd name="T47" fmla="*/ 40 h 54"/>
                  <a:gd name="T48" fmla="*/ 6 w 28"/>
                  <a:gd name="T49" fmla="*/ 18 h 54"/>
                  <a:gd name="T50" fmla="*/ 0 w 28"/>
                  <a:gd name="T51" fmla="*/ 18 h 54"/>
                  <a:gd name="T52" fmla="*/ 0 w 28"/>
                  <a:gd name="T53" fmla="*/ 16 h 54"/>
                  <a:gd name="T54" fmla="*/ 6 w 28"/>
                  <a:gd name="T55" fmla="*/ 12 h 54"/>
                  <a:gd name="T56" fmla="*/ 10 w 28"/>
                  <a:gd name="T57" fmla="*/ 8 h 54"/>
                  <a:gd name="T58" fmla="*/ 14 w 28"/>
                  <a:gd name="T59" fmla="*/ 4 h 54"/>
                  <a:gd name="T60" fmla="*/ 16 w 28"/>
                  <a:gd name="T61" fmla="*/ 0 h 54"/>
                  <a:gd name="T62" fmla="*/ 18 w 2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54"/>
                  <a:gd name="T98" fmla="*/ 28 w 2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54">
                    <a:moveTo>
                      <a:pt x="18" y="0"/>
                    </a:moveTo>
                    <a:lnTo>
                      <a:pt x="18" y="14"/>
                    </a:lnTo>
                    <a:lnTo>
                      <a:pt x="28" y="14"/>
                    </a:lnTo>
                    <a:lnTo>
                      <a:pt x="28" y="18"/>
                    </a:lnTo>
                    <a:lnTo>
                      <a:pt x="18" y="18"/>
                    </a:lnTo>
                    <a:lnTo>
                      <a:pt x="18" y="42"/>
                    </a:lnTo>
                    <a:lnTo>
                      <a:pt x="18" y="44"/>
                    </a:lnTo>
                    <a:lnTo>
                      <a:pt x="18" y="46"/>
                    </a:lnTo>
                    <a:lnTo>
                      <a:pt x="18" y="48"/>
                    </a:lnTo>
                    <a:lnTo>
                      <a:pt x="20" y="48"/>
                    </a:lnTo>
                    <a:lnTo>
                      <a:pt x="22" y="48"/>
                    </a:lnTo>
                    <a:lnTo>
                      <a:pt x="24" y="44"/>
                    </a:lnTo>
                    <a:lnTo>
                      <a:pt x="26" y="46"/>
                    </a:lnTo>
                    <a:lnTo>
                      <a:pt x="24" y="50"/>
                    </a:lnTo>
                    <a:lnTo>
                      <a:pt x="20" y="54"/>
                    </a:lnTo>
                    <a:lnTo>
                      <a:pt x="16" y="54"/>
                    </a:lnTo>
                    <a:lnTo>
                      <a:pt x="12" y="54"/>
                    </a:lnTo>
                    <a:lnTo>
                      <a:pt x="10" y="52"/>
                    </a:lnTo>
                    <a:lnTo>
                      <a:pt x="8" y="50"/>
                    </a:lnTo>
                    <a:lnTo>
                      <a:pt x="6" y="48"/>
                    </a:lnTo>
                    <a:lnTo>
                      <a:pt x="6" y="44"/>
                    </a:lnTo>
                    <a:lnTo>
                      <a:pt x="6" y="40"/>
                    </a:lnTo>
                    <a:lnTo>
                      <a:pt x="6" y="18"/>
                    </a:lnTo>
                    <a:lnTo>
                      <a:pt x="0" y="18"/>
                    </a:lnTo>
                    <a:lnTo>
                      <a:pt x="0" y="16"/>
                    </a:lnTo>
                    <a:lnTo>
                      <a:pt x="6" y="12"/>
                    </a:lnTo>
                    <a:lnTo>
                      <a:pt x="10" y="8"/>
                    </a:lnTo>
                    <a:lnTo>
                      <a:pt x="14" y="4"/>
                    </a:lnTo>
                    <a:lnTo>
                      <a:pt x="16" y="0"/>
                    </a:lnTo>
                    <a:lnTo>
                      <a:pt x="18" y="0"/>
                    </a:lnTo>
                    <a:close/>
                  </a:path>
                </a:pathLst>
              </a:custGeom>
              <a:solidFill>
                <a:srgbClr val="000000"/>
              </a:solidFill>
              <a:ln w="0">
                <a:solidFill>
                  <a:srgbClr val="000000"/>
                </a:solidFill>
                <a:round/>
                <a:headEnd/>
                <a:tailEnd/>
              </a:ln>
            </p:spPr>
            <p:txBody>
              <a:bodyPr/>
              <a:lstStyle/>
              <a:p>
                <a:endParaRPr lang="en-CA"/>
              </a:p>
            </p:txBody>
          </p:sp>
          <p:pic>
            <p:nvPicPr>
              <p:cNvPr id="14590" name="Picture 30"/>
              <p:cNvPicPr>
                <a:picLocks noChangeAspect="1" noChangeArrowheads="1"/>
              </p:cNvPicPr>
              <p:nvPr/>
            </p:nvPicPr>
            <p:blipFill>
              <a:blip r:embed="rId4" cstate="print"/>
              <a:srcRect/>
              <a:stretch>
                <a:fillRect/>
              </a:stretch>
            </p:blipFill>
            <p:spPr bwMode="auto">
              <a:xfrm>
                <a:off x="2996" y="2114"/>
                <a:ext cx="2" cy="86"/>
              </a:xfrm>
              <a:prstGeom prst="rect">
                <a:avLst/>
              </a:prstGeom>
              <a:noFill/>
              <a:ln w="9525">
                <a:noFill/>
                <a:miter lim="800000"/>
                <a:headEnd/>
                <a:tailEnd/>
              </a:ln>
            </p:spPr>
          </p:pic>
          <p:pic>
            <p:nvPicPr>
              <p:cNvPr id="14591" name="Picture 31"/>
              <p:cNvPicPr>
                <a:picLocks noChangeAspect="1" noChangeArrowheads="1"/>
              </p:cNvPicPr>
              <p:nvPr/>
            </p:nvPicPr>
            <p:blipFill>
              <a:blip r:embed="rId5" cstate="print"/>
              <a:srcRect/>
              <a:stretch>
                <a:fillRect/>
              </a:stretch>
            </p:blipFill>
            <p:spPr bwMode="auto">
              <a:xfrm>
                <a:off x="2996" y="2114"/>
                <a:ext cx="2" cy="86"/>
              </a:xfrm>
              <a:prstGeom prst="rect">
                <a:avLst/>
              </a:prstGeom>
              <a:noFill/>
              <a:ln w="9525">
                <a:noFill/>
                <a:miter lim="800000"/>
                <a:headEnd/>
                <a:tailEnd/>
              </a:ln>
            </p:spPr>
          </p:pic>
          <p:sp>
            <p:nvSpPr>
              <p:cNvPr id="14592" name="Freeform 32"/>
              <p:cNvSpPr>
                <a:spLocks/>
              </p:cNvSpPr>
              <p:nvPr/>
            </p:nvSpPr>
            <p:spPr bwMode="auto">
              <a:xfrm>
                <a:off x="3012" y="2136"/>
                <a:ext cx="36" cy="42"/>
              </a:xfrm>
              <a:custGeom>
                <a:avLst/>
                <a:gdLst>
                  <a:gd name="T0" fmla="*/ 34 w 36"/>
                  <a:gd name="T1" fmla="*/ 30 h 42"/>
                  <a:gd name="T2" fmla="*/ 36 w 36"/>
                  <a:gd name="T3" fmla="*/ 32 h 42"/>
                  <a:gd name="T4" fmla="*/ 32 w 36"/>
                  <a:gd name="T5" fmla="*/ 36 h 42"/>
                  <a:gd name="T6" fmla="*/ 28 w 36"/>
                  <a:gd name="T7" fmla="*/ 40 h 42"/>
                  <a:gd name="T8" fmla="*/ 24 w 36"/>
                  <a:gd name="T9" fmla="*/ 42 h 42"/>
                  <a:gd name="T10" fmla="*/ 18 w 36"/>
                  <a:gd name="T11" fmla="*/ 42 h 42"/>
                  <a:gd name="T12" fmla="*/ 14 w 36"/>
                  <a:gd name="T13" fmla="*/ 42 h 42"/>
                  <a:gd name="T14" fmla="*/ 10 w 36"/>
                  <a:gd name="T15" fmla="*/ 40 h 42"/>
                  <a:gd name="T16" fmla="*/ 6 w 36"/>
                  <a:gd name="T17" fmla="*/ 36 h 42"/>
                  <a:gd name="T18" fmla="*/ 2 w 36"/>
                  <a:gd name="T19" fmla="*/ 30 h 42"/>
                  <a:gd name="T20" fmla="*/ 0 w 36"/>
                  <a:gd name="T21" fmla="*/ 22 h 42"/>
                  <a:gd name="T22" fmla="*/ 2 w 36"/>
                  <a:gd name="T23" fmla="*/ 14 h 42"/>
                  <a:gd name="T24" fmla="*/ 6 w 36"/>
                  <a:gd name="T25" fmla="*/ 8 h 42"/>
                  <a:gd name="T26" fmla="*/ 10 w 36"/>
                  <a:gd name="T27" fmla="*/ 4 h 42"/>
                  <a:gd name="T28" fmla="*/ 14 w 36"/>
                  <a:gd name="T29" fmla="*/ 2 h 42"/>
                  <a:gd name="T30" fmla="*/ 20 w 36"/>
                  <a:gd name="T31" fmla="*/ 0 h 42"/>
                  <a:gd name="T32" fmla="*/ 26 w 36"/>
                  <a:gd name="T33" fmla="*/ 2 h 42"/>
                  <a:gd name="T34" fmla="*/ 30 w 36"/>
                  <a:gd name="T35" fmla="*/ 4 h 42"/>
                  <a:gd name="T36" fmla="*/ 34 w 36"/>
                  <a:gd name="T37" fmla="*/ 8 h 42"/>
                  <a:gd name="T38" fmla="*/ 34 w 36"/>
                  <a:gd name="T39" fmla="*/ 12 h 42"/>
                  <a:gd name="T40" fmla="*/ 34 w 36"/>
                  <a:gd name="T41" fmla="*/ 14 h 42"/>
                  <a:gd name="T42" fmla="*/ 32 w 36"/>
                  <a:gd name="T43" fmla="*/ 16 h 42"/>
                  <a:gd name="T44" fmla="*/ 32 w 36"/>
                  <a:gd name="T45" fmla="*/ 16 h 42"/>
                  <a:gd name="T46" fmla="*/ 28 w 36"/>
                  <a:gd name="T47" fmla="*/ 16 h 42"/>
                  <a:gd name="T48" fmla="*/ 26 w 36"/>
                  <a:gd name="T49" fmla="*/ 16 h 42"/>
                  <a:gd name="T50" fmla="*/ 24 w 36"/>
                  <a:gd name="T51" fmla="*/ 14 h 42"/>
                  <a:gd name="T52" fmla="*/ 24 w 36"/>
                  <a:gd name="T53" fmla="*/ 12 h 42"/>
                  <a:gd name="T54" fmla="*/ 22 w 36"/>
                  <a:gd name="T55" fmla="*/ 8 h 42"/>
                  <a:gd name="T56" fmla="*/ 22 w 36"/>
                  <a:gd name="T57" fmla="*/ 6 h 42"/>
                  <a:gd name="T58" fmla="*/ 22 w 36"/>
                  <a:gd name="T59" fmla="*/ 4 h 42"/>
                  <a:gd name="T60" fmla="*/ 20 w 36"/>
                  <a:gd name="T61" fmla="*/ 4 h 42"/>
                  <a:gd name="T62" fmla="*/ 18 w 36"/>
                  <a:gd name="T63" fmla="*/ 4 h 42"/>
                  <a:gd name="T64" fmla="*/ 16 w 36"/>
                  <a:gd name="T65" fmla="*/ 4 h 42"/>
                  <a:gd name="T66" fmla="*/ 14 w 36"/>
                  <a:gd name="T67" fmla="*/ 6 h 42"/>
                  <a:gd name="T68" fmla="*/ 14 w 36"/>
                  <a:gd name="T69" fmla="*/ 10 h 42"/>
                  <a:gd name="T70" fmla="*/ 12 w 36"/>
                  <a:gd name="T71" fmla="*/ 16 h 42"/>
                  <a:gd name="T72" fmla="*/ 14 w 36"/>
                  <a:gd name="T73" fmla="*/ 20 h 42"/>
                  <a:gd name="T74" fmla="*/ 14 w 36"/>
                  <a:gd name="T75" fmla="*/ 26 h 42"/>
                  <a:gd name="T76" fmla="*/ 16 w 36"/>
                  <a:gd name="T77" fmla="*/ 30 h 42"/>
                  <a:gd name="T78" fmla="*/ 20 w 36"/>
                  <a:gd name="T79" fmla="*/ 32 h 42"/>
                  <a:gd name="T80" fmla="*/ 22 w 36"/>
                  <a:gd name="T81" fmla="*/ 34 h 42"/>
                  <a:gd name="T82" fmla="*/ 26 w 36"/>
                  <a:gd name="T83" fmla="*/ 34 h 42"/>
                  <a:gd name="T84" fmla="*/ 28 w 36"/>
                  <a:gd name="T85" fmla="*/ 34 h 42"/>
                  <a:gd name="T86" fmla="*/ 30 w 36"/>
                  <a:gd name="T87" fmla="*/ 34 h 42"/>
                  <a:gd name="T88" fmla="*/ 32 w 36"/>
                  <a:gd name="T89" fmla="*/ 32 h 42"/>
                  <a:gd name="T90" fmla="*/ 34 w 36"/>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42"/>
                  <a:gd name="T140" fmla="*/ 36 w 36"/>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42">
                    <a:moveTo>
                      <a:pt x="34" y="30"/>
                    </a:moveTo>
                    <a:lnTo>
                      <a:pt x="36" y="32"/>
                    </a:lnTo>
                    <a:lnTo>
                      <a:pt x="32" y="36"/>
                    </a:lnTo>
                    <a:lnTo>
                      <a:pt x="28" y="40"/>
                    </a:lnTo>
                    <a:lnTo>
                      <a:pt x="24" y="42"/>
                    </a:lnTo>
                    <a:lnTo>
                      <a:pt x="18" y="42"/>
                    </a:lnTo>
                    <a:lnTo>
                      <a:pt x="14" y="42"/>
                    </a:lnTo>
                    <a:lnTo>
                      <a:pt x="10" y="40"/>
                    </a:lnTo>
                    <a:lnTo>
                      <a:pt x="6" y="36"/>
                    </a:lnTo>
                    <a:lnTo>
                      <a:pt x="2" y="30"/>
                    </a:lnTo>
                    <a:lnTo>
                      <a:pt x="0" y="22"/>
                    </a:lnTo>
                    <a:lnTo>
                      <a:pt x="2" y="14"/>
                    </a:lnTo>
                    <a:lnTo>
                      <a:pt x="6" y="8"/>
                    </a:lnTo>
                    <a:lnTo>
                      <a:pt x="10" y="4"/>
                    </a:lnTo>
                    <a:lnTo>
                      <a:pt x="14" y="2"/>
                    </a:lnTo>
                    <a:lnTo>
                      <a:pt x="20" y="0"/>
                    </a:lnTo>
                    <a:lnTo>
                      <a:pt x="26" y="2"/>
                    </a:lnTo>
                    <a:lnTo>
                      <a:pt x="30" y="4"/>
                    </a:lnTo>
                    <a:lnTo>
                      <a:pt x="34" y="8"/>
                    </a:lnTo>
                    <a:lnTo>
                      <a:pt x="34" y="12"/>
                    </a:lnTo>
                    <a:lnTo>
                      <a:pt x="34" y="14"/>
                    </a:lnTo>
                    <a:lnTo>
                      <a:pt x="32" y="16"/>
                    </a:lnTo>
                    <a:lnTo>
                      <a:pt x="28" y="16"/>
                    </a:lnTo>
                    <a:lnTo>
                      <a:pt x="26" y="16"/>
                    </a:lnTo>
                    <a:lnTo>
                      <a:pt x="24" y="14"/>
                    </a:lnTo>
                    <a:lnTo>
                      <a:pt x="24" y="12"/>
                    </a:lnTo>
                    <a:lnTo>
                      <a:pt x="22" y="8"/>
                    </a:lnTo>
                    <a:lnTo>
                      <a:pt x="22" y="6"/>
                    </a:lnTo>
                    <a:lnTo>
                      <a:pt x="22" y="4"/>
                    </a:lnTo>
                    <a:lnTo>
                      <a:pt x="20" y="4"/>
                    </a:lnTo>
                    <a:lnTo>
                      <a:pt x="18" y="4"/>
                    </a:lnTo>
                    <a:lnTo>
                      <a:pt x="16" y="4"/>
                    </a:lnTo>
                    <a:lnTo>
                      <a:pt x="14" y="6"/>
                    </a:lnTo>
                    <a:lnTo>
                      <a:pt x="14" y="10"/>
                    </a:lnTo>
                    <a:lnTo>
                      <a:pt x="12" y="16"/>
                    </a:lnTo>
                    <a:lnTo>
                      <a:pt x="14" y="20"/>
                    </a:lnTo>
                    <a:lnTo>
                      <a:pt x="14" y="26"/>
                    </a:lnTo>
                    <a:lnTo>
                      <a:pt x="16" y="30"/>
                    </a:lnTo>
                    <a:lnTo>
                      <a:pt x="20" y="32"/>
                    </a:lnTo>
                    <a:lnTo>
                      <a:pt x="22" y="34"/>
                    </a:lnTo>
                    <a:lnTo>
                      <a:pt x="26" y="34"/>
                    </a:lnTo>
                    <a:lnTo>
                      <a:pt x="28" y="34"/>
                    </a:lnTo>
                    <a:lnTo>
                      <a:pt x="30" y="34"/>
                    </a:lnTo>
                    <a:lnTo>
                      <a:pt x="32"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93" name="Freeform 33"/>
              <p:cNvSpPr>
                <a:spLocks/>
              </p:cNvSpPr>
              <p:nvPr/>
            </p:nvSpPr>
            <p:spPr bwMode="auto">
              <a:xfrm>
                <a:off x="3050"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4 w 24"/>
                  <a:gd name="T15" fmla="*/ 46 h 78"/>
                  <a:gd name="T16" fmla="*/ 14 w 24"/>
                  <a:gd name="T17" fmla="*/ 38 h 78"/>
                  <a:gd name="T18" fmla="*/ 14 w 24"/>
                  <a:gd name="T19" fmla="*/ 28 h 78"/>
                  <a:gd name="T20" fmla="*/ 12 w 24"/>
                  <a:gd name="T21" fmla="*/ 18 h 78"/>
                  <a:gd name="T22" fmla="*/ 10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2 w 24"/>
                  <a:gd name="T39" fmla="*/ 22 h 78"/>
                  <a:gd name="T40" fmla="*/ 24 w 24"/>
                  <a:gd name="T41" fmla="*/ 30 h 78"/>
                  <a:gd name="T42" fmla="*/ 24 w 24"/>
                  <a:gd name="T43" fmla="*/ 38 h 78"/>
                  <a:gd name="T44" fmla="*/ 24 w 24"/>
                  <a:gd name="T45" fmla="*/ 48 h 78"/>
                  <a:gd name="T46" fmla="*/ 22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4" y="46"/>
                    </a:lnTo>
                    <a:lnTo>
                      <a:pt x="14" y="38"/>
                    </a:lnTo>
                    <a:lnTo>
                      <a:pt x="14" y="28"/>
                    </a:lnTo>
                    <a:lnTo>
                      <a:pt x="12" y="18"/>
                    </a:lnTo>
                    <a:lnTo>
                      <a:pt x="10" y="12"/>
                    </a:lnTo>
                    <a:lnTo>
                      <a:pt x="6" y="6"/>
                    </a:lnTo>
                    <a:lnTo>
                      <a:pt x="4" y="4"/>
                    </a:lnTo>
                    <a:lnTo>
                      <a:pt x="0" y="2"/>
                    </a:lnTo>
                    <a:lnTo>
                      <a:pt x="0" y="0"/>
                    </a:lnTo>
                    <a:lnTo>
                      <a:pt x="6" y="2"/>
                    </a:lnTo>
                    <a:lnTo>
                      <a:pt x="12" y="8"/>
                    </a:lnTo>
                    <a:lnTo>
                      <a:pt x="18" y="14"/>
                    </a:lnTo>
                    <a:lnTo>
                      <a:pt x="22" y="22"/>
                    </a:lnTo>
                    <a:lnTo>
                      <a:pt x="24" y="30"/>
                    </a:lnTo>
                    <a:lnTo>
                      <a:pt x="24" y="38"/>
                    </a:lnTo>
                    <a:lnTo>
                      <a:pt x="24" y="48"/>
                    </a:lnTo>
                    <a:lnTo>
                      <a:pt x="22"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594" name="Rectangle 34"/>
              <p:cNvSpPr>
                <a:spLocks noChangeArrowheads="1"/>
              </p:cNvSpPr>
              <p:nvPr/>
            </p:nvSpPr>
            <p:spPr bwMode="auto">
              <a:xfrm>
                <a:off x="3312"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95" name="Freeform 35"/>
              <p:cNvSpPr>
                <a:spLocks noEditPoints="1"/>
              </p:cNvSpPr>
              <p:nvPr/>
            </p:nvSpPr>
            <p:spPr bwMode="auto">
              <a:xfrm>
                <a:off x="3422" y="2136"/>
                <a:ext cx="42" cy="60"/>
              </a:xfrm>
              <a:custGeom>
                <a:avLst/>
                <a:gdLst>
                  <a:gd name="T0" fmla="*/ 16 w 42"/>
                  <a:gd name="T1" fmla="*/ 36 h 60"/>
                  <a:gd name="T2" fmla="*/ 16 w 42"/>
                  <a:gd name="T3" fmla="*/ 52 h 60"/>
                  <a:gd name="T4" fmla="*/ 16 w 42"/>
                  <a:gd name="T5" fmla="*/ 54 h 60"/>
                  <a:gd name="T6" fmla="*/ 16 w 42"/>
                  <a:gd name="T7" fmla="*/ 56 h 60"/>
                  <a:gd name="T8" fmla="*/ 18 w 42"/>
                  <a:gd name="T9" fmla="*/ 58 h 60"/>
                  <a:gd name="T10" fmla="*/ 18 w 42"/>
                  <a:gd name="T11" fmla="*/ 58 h 60"/>
                  <a:gd name="T12" fmla="*/ 20 w 42"/>
                  <a:gd name="T13" fmla="*/ 58 h 60"/>
                  <a:gd name="T14" fmla="*/ 22 w 42"/>
                  <a:gd name="T15" fmla="*/ 58 h 60"/>
                  <a:gd name="T16" fmla="*/ 22 w 42"/>
                  <a:gd name="T17" fmla="*/ 60 h 60"/>
                  <a:gd name="T18" fmla="*/ 0 w 42"/>
                  <a:gd name="T19" fmla="*/ 60 h 60"/>
                  <a:gd name="T20" fmla="*/ 0 w 42"/>
                  <a:gd name="T21" fmla="*/ 58 h 60"/>
                  <a:gd name="T22" fmla="*/ 2 w 42"/>
                  <a:gd name="T23" fmla="*/ 58 h 60"/>
                  <a:gd name="T24" fmla="*/ 4 w 42"/>
                  <a:gd name="T25" fmla="*/ 56 h 60"/>
                  <a:gd name="T26" fmla="*/ 4 w 42"/>
                  <a:gd name="T27" fmla="*/ 54 h 60"/>
                  <a:gd name="T28" fmla="*/ 4 w 42"/>
                  <a:gd name="T29" fmla="*/ 52 h 60"/>
                  <a:gd name="T30" fmla="*/ 4 w 42"/>
                  <a:gd name="T31" fmla="*/ 12 h 60"/>
                  <a:gd name="T32" fmla="*/ 4 w 42"/>
                  <a:gd name="T33" fmla="*/ 8 h 60"/>
                  <a:gd name="T34" fmla="*/ 4 w 42"/>
                  <a:gd name="T35" fmla="*/ 6 h 60"/>
                  <a:gd name="T36" fmla="*/ 2 w 42"/>
                  <a:gd name="T37" fmla="*/ 4 h 60"/>
                  <a:gd name="T38" fmla="*/ 0 w 42"/>
                  <a:gd name="T39" fmla="*/ 4 h 60"/>
                  <a:gd name="T40" fmla="*/ 0 w 42"/>
                  <a:gd name="T41" fmla="*/ 2 h 60"/>
                  <a:gd name="T42" fmla="*/ 16 w 42"/>
                  <a:gd name="T43" fmla="*/ 2 h 60"/>
                  <a:gd name="T44" fmla="*/ 16 w 42"/>
                  <a:gd name="T45" fmla="*/ 8 h 60"/>
                  <a:gd name="T46" fmla="*/ 18 w 42"/>
                  <a:gd name="T47" fmla="*/ 4 h 60"/>
                  <a:gd name="T48" fmla="*/ 20 w 42"/>
                  <a:gd name="T49" fmla="*/ 2 h 60"/>
                  <a:gd name="T50" fmla="*/ 24 w 42"/>
                  <a:gd name="T51" fmla="*/ 2 h 60"/>
                  <a:gd name="T52" fmla="*/ 28 w 42"/>
                  <a:gd name="T53" fmla="*/ 0 h 60"/>
                  <a:gd name="T54" fmla="*/ 32 w 42"/>
                  <a:gd name="T55" fmla="*/ 2 h 60"/>
                  <a:gd name="T56" fmla="*/ 36 w 42"/>
                  <a:gd name="T57" fmla="*/ 4 h 60"/>
                  <a:gd name="T58" fmla="*/ 38 w 42"/>
                  <a:gd name="T59" fmla="*/ 6 h 60"/>
                  <a:gd name="T60" fmla="*/ 40 w 42"/>
                  <a:gd name="T61" fmla="*/ 12 h 60"/>
                  <a:gd name="T62" fmla="*/ 42 w 42"/>
                  <a:gd name="T63" fmla="*/ 16 h 60"/>
                  <a:gd name="T64" fmla="*/ 42 w 42"/>
                  <a:gd name="T65" fmla="*/ 22 h 60"/>
                  <a:gd name="T66" fmla="*/ 42 w 42"/>
                  <a:gd name="T67" fmla="*/ 26 h 60"/>
                  <a:gd name="T68" fmla="*/ 40 w 42"/>
                  <a:gd name="T69" fmla="*/ 32 h 60"/>
                  <a:gd name="T70" fmla="*/ 38 w 42"/>
                  <a:gd name="T71" fmla="*/ 36 h 60"/>
                  <a:gd name="T72" fmla="*/ 36 w 42"/>
                  <a:gd name="T73" fmla="*/ 40 h 60"/>
                  <a:gd name="T74" fmla="*/ 32 w 42"/>
                  <a:gd name="T75" fmla="*/ 42 h 60"/>
                  <a:gd name="T76" fmla="*/ 26 w 42"/>
                  <a:gd name="T77" fmla="*/ 42 h 60"/>
                  <a:gd name="T78" fmla="*/ 24 w 42"/>
                  <a:gd name="T79" fmla="*/ 42 h 60"/>
                  <a:gd name="T80" fmla="*/ 20 w 42"/>
                  <a:gd name="T81" fmla="*/ 40 h 60"/>
                  <a:gd name="T82" fmla="*/ 18 w 42"/>
                  <a:gd name="T83" fmla="*/ 40 h 60"/>
                  <a:gd name="T84" fmla="*/ 16 w 42"/>
                  <a:gd name="T85" fmla="*/ 36 h 60"/>
                  <a:gd name="T86" fmla="*/ 16 w 42"/>
                  <a:gd name="T87" fmla="*/ 34 h 60"/>
                  <a:gd name="T88" fmla="*/ 20 w 42"/>
                  <a:gd name="T89" fmla="*/ 38 h 60"/>
                  <a:gd name="T90" fmla="*/ 24 w 42"/>
                  <a:gd name="T91" fmla="*/ 40 h 60"/>
                  <a:gd name="T92" fmla="*/ 26 w 42"/>
                  <a:gd name="T93" fmla="*/ 38 h 60"/>
                  <a:gd name="T94" fmla="*/ 28 w 42"/>
                  <a:gd name="T95" fmla="*/ 36 h 60"/>
                  <a:gd name="T96" fmla="*/ 30 w 42"/>
                  <a:gd name="T97" fmla="*/ 34 h 60"/>
                  <a:gd name="T98" fmla="*/ 30 w 42"/>
                  <a:gd name="T99" fmla="*/ 28 h 60"/>
                  <a:gd name="T100" fmla="*/ 30 w 42"/>
                  <a:gd name="T101" fmla="*/ 22 h 60"/>
                  <a:gd name="T102" fmla="*/ 30 w 42"/>
                  <a:gd name="T103" fmla="*/ 16 h 60"/>
                  <a:gd name="T104" fmla="*/ 30 w 42"/>
                  <a:gd name="T105" fmla="*/ 12 h 60"/>
                  <a:gd name="T106" fmla="*/ 28 w 42"/>
                  <a:gd name="T107" fmla="*/ 8 h 60"/>
                  <a:gd name="T108" fmla="*/ 26 w 42"/>
                  <a:gd name="T109" fmla="*/ 6 h 60"/>
                  <a:gd name="T110" fmla="*/ 24 w 42"/>
                  <a:gd name="T111" fmla="*/ 6 h 60"/>
                  <a:gd name="T112" fmla="*/ 20 w 42"/>
                  <a:gd name="T113" fmla="*/ 6 h 60"/>
                  <a:gd name="T114" fmla="*/ 18 w 42"/>
                  <a:gd name="T115" fmla="*/ 8 h 60"/>
                  <a:gd name="T116" fmla="*/ 16 w 42"/>
                  <a:gd name="T117" fmla="*/ 12 h 60"/>
                  <a:gd name="T118" fmla="*/ 16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6" y="36"/>
                    </a:moveTo>
                    <a:lnTo>
                      <a:pt x="16" y="52"/>
                    </a:lnTo>
                    <a:lnTo>
                      <a:pt x="16" y="54"/>
                    </a:lnTo>
                    <a:lnTo>
                      <a:pt x="16" y="56"/>
                    </a:lnTo>
                    <a:lnTo>
                      <a:pt x="18" y="58"/>
                    </a:lnTo>
                    <a:lnTo>
                      <a:pt x="20" y="58"/>
                    </a:lnTo>
                    <a:lnTo>
                      <a:pt x="22" y="58"/>
                    </a:lnTo>
                    <a:lnTo>
                      <a:pt x="22" y="60"/>
                    </a:lnTo>
                    <a:lnTo>
                      <a:pt x="0" y="60"/>
                    </a:lnTo>
                    <a:lnTo>
                      <a:pt x="0" y="58"/>
                    </a:lnTo>
                    <a:lnTo>
                      <a:pt x="2" y="58"/>
                    </a:lnTo>
                    <a:lnTo>
                      <a:pt x="4" y="56"/>
                    </a:lnTo>
                    <a:lnTo>
                      <a:pt x="4" y="54"/>
                    </a:lnTo>
                    <a:lnTo>
                      <a:pt x="4" y="52"/>
                    </a:lnTo>
                    <a:lnTo>
                      <a:pt x="4" y="12"/>
                    </a:lnTo>
                    <a:lnTo>
                      <a:pt x="4" y="8"/>
                    </a:lnTo>
                    <a:lnTo>
                      <a:pt x="4" y="6"/>
                    </a:lnTo>
                    <a:lnTo>
                      <a:pt x="2" y="4"/>
                    </a:lnTo>
                    <a:lnTo>
                      <a:pt x="0" y="4"/>
                    </a:lnTo>
                    <a:lnTo>
                      <a:pt x="0" y="2"/>
                    </a:lnTo>
                    <a:lnTo>
                      <a:pt x="16" y="2"/>
                    </a:lnTo>
                    <a:lnTo>
                      <a:pt x="16" y="8"/>
                    </a:lnTo>
                    <a:lnTo>
                      <a:pt x="18" y="4"/>
                    </a:lnTo>
                    <a:lnTo>
                      <a:pt x="20" y="2"/>
                    </a:lnTo>
                    <a:lnTo>
                      <a:pt x="24" y="2"/>
                    </a:lnTo>
                    <a:lnTo>
                      <a:pt x="28" y="0"/>
                    </a:lnTo>
                    <a:lnTo>
                      <a:pt x="32" y="2"/>
                    </a:lnTo>
                    <a:lnTo>
                      <a:pt x="36" y="4"/>
                    </a:lnTo>
                    <a:lnTo>
                      <a:pt x="38" y="6"/>
                    </a:lnTo>
                    <a:lnTo>
                      <a:pt x="40" y="12"/>
                    </a:lnTo>
                    <a:lnTo>
                      <a:pt x="42" y="16"/>
                    </a:lnTo>
                    <a:lnTo>
                      <a:pt x="42" y="22"/>
                    </a:lnTo>
                    <a:lnTo>
                      <a:pt x="42" y="26"/>
                    </a:lnTo>
                    <a:lnTo>
                      <a:pt x="40" y="32"/>
                    </a:lnTo>
                    <a:lnTo>
                      <a:pt x="38" y="36"/>
                    </a:lnTo>
                    <a:lnTo>
                      <a:pt x="36" y="40"/>
                    </a:lnTo>
                    <a:lnTo>
                      <a:pt x="32" y="42"/>
                    </a:lnTo>
                    <a:lnTo>
                      <a:pt x="26" y="42"/>
                    </a:lnTo>
                    <a:lnTo>
                      <a:pt x="24" y="42"/>
                    </a:lnTo>
                    <a:lnTo>
                      <a:pt x="20" y="40"/>
                    </a:lnTo>
                    <a:lnTo>
                      <a:pt x="18" y="40"/>
                    </a:lnTo>
                    <a:lnTo>
                      <a:pt x="16" y="36"/>
                    </a:lnTo>
                    <a:close/>
                    <a:moveTo>
                      <a:pt x="16" y="34"/>
                    </a:moveTo>
                    <a:lnTo>
                      <a:pt x="20" y="38"/>
                    </a:lnTo>
                    <a:lnTo>
                      <a:pt x="24" y="40"/>
                    </a:lnTo>
                    <a:lnTo>
                      <a:pt x="26" y="38"/>
                    </a:lnTo>
                    <a:lnTo>
                      <a:pt x="28" y="36"/>
                    </a:lnTo>
                    <a:lnTo>
                      <a:pt x="30" y="34"/>
                    </a:lnTo>
                    <a:lnTo>
                      <a:pt x="30" y="28"/>
                    </a:lnTo>
                    <a:lnTo>
                      <a:pt x="30" y="22"/>
                    </a:lnTo>
                    <a:lnTo>
                      <a:pt x="30" y="16"/>
                    </a:lnTo>
                    <a:lnTo>
                      <a:pt x="30" y="12"/>
                    </a:lnTo>
                    <a:lnTo>
                      <a:pt x="28" y="8"/>
                    </a:lnTo>
                    <a:lnTo>
                      <a:pt x="26" y="6"/>
                    </a:lnTo>
                    <a:lnTo>
                      <a:pt x="24" y="6"/>
                    </a:lnTo>
                    <a:lnTo>
                      <a:pt x="20" y="6"/>
                    </a:lnTo>
                    <a:lnTo>
                      <a:pt x="18" y="8"/>
                    </a:lnTo>
                    <a:lnTo>
                      <a:pt x="16" y="12"/>
                    </a:lnTo>
                    <a:lnTo>
                      <a:pt x="16" y="34"/>
                    </a:lnTo>
                    <a:close/>
                  </a:path>
                </a:pathLst>
              </a:custGeom>
              <a:solidFill>
                <a:srgbClr val="000000"/>
              </a:solidFill>
              <a:ln w="0">
                <a:solidFill>
                  <a:srgbClr val="000000"/>
                </a:solidFill>
                <a:round/>
                <a:headEnd/>
                <a:tailEnd/>
              </a:ln>
            </p:spPr>
            <p:txBody>
              <a:bodyPr/>
              <a:lstStyle/>
              <a:p>
                <a:endParaRPr lang="en-CA"/>
              </a:p>
            </p:txBody>
          </p:sp>
          <p:sp>
            <p:nvSpPr>
              <p:cNvPr id="14596" name="Freeform 36"/>
              <p:cNvSpPr>
                <a:spLocks/>
              </p:cNvSpPr>
              <p:nvPr/>
            </p:nvSpPr>
            <p:spPr bwMode="auto">
              <a:xfrm>
                <a:off x="3472"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0 w 24"/>
                  <a:gd name="T15" fmla="*/ 30 h 78"/>
                  <a:gd name="T16" fmla="*/ 10 w 24"/>
                  <a:gd name="T17" fmla="*/ 38 h 78"/>
                  <a:gd name="T18" fmla="*/ 10 w 24"/>
                  <a:gd name="T19" fmla="*/ 50 h 78"/>
                  <a:gd name="T20" fmla="*/ 12 w 24"/>
                  <a:gd name="T21" fmla="*/ 58 h 78"/>
                  <a:gd name="T22" fmla="*/ 14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6 w 24"/>
                  <a:gd name="T37" fmla="*/ 64 h 78"/>
                  <a:gd name="T38" fmla="*/ 2 w 24"/>
                  <a:gd name="T39" fmla="*/ 56 h 78"/>
                  <a:gd name="T40" fmla="*/ 0 w 24"/>
                  <a:gd name="T41" fmla="*/ 48 h 78"/>
                  <a:gd name="T42" fmla="*/ 0 w 24"/>
                  <a:gd name="T43" fmla="*/ 38 h 78"/>
                  <a:gd name="T44" fmla="*/ 0 w 24"/>
                  <a:gd name="T45" fmla="*/ 30 h 78"/>
                  <a:gd name="T46" fmla="*/ 2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0" y="30"/>
                    </a:lnTo>
                    <a:lnTo>
                      <a:pt x="10" y="38"/>
                    </a:lnTo>
                    <a:lnTo>
                      <a:pt x="10" y="50"/>
                    </a:lnTo>
                    <a:lnTo>
                      <a:pt x="12" y="58"/>
                    </a:lnTo>
                    <a:lnTo>
                      <a:pt x="14" y="66"/>
                    </a:lnTo>
                    <a:lnTo>
                      <a:pt x="18" y="70"/>
                    </a:lnTo>
                    <a:lnTo>
                      <a:pt x="20" y="74"/>
                    </a:lnTo>
                    <a:lnTo>
                      <a:pt x="24" y="76"/>
                    </a:lnTo>
                    <a:lnTo>
                      <a:pt x="24" y="78"/>
                    </a:lnTo>
                    <a:lnTo>
                      <a:pt x="18" y="74"/>
                    </a:lnTo>
                    <a:lnTo>
                      <a:pt x="12" y="70"/>
                    </a:lnTo>
                    <a:lnTo>
                      <a:pt x="6" y="64"/>
                    </a:lnTo>
                    <a:lnTo>
                      <a:pt x="2" y="56"/>
                    </a:lnTo>
                    <a:lnTo>
                      <a:pt x="0" y="48"/>
                    </a:lnTo>
                    <a:lnTo>
                      <a:pt x="0" y="38"/>
                    </a:lnTo>
                    <a:lnTo>
                      <a:pt x="0" y="30"/>
                    </a:lnTo>
                    <a:lnTo>
                      <a:pt x="2"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97" name="Freeform 37"/>
              <p:cNvSpPr>
                <a:spLocks/>
              </p:cNvSpPr>
              <p:nvPr/>
            </p:nvSpPr>
            <p:spPr bwMode="auto">
              <a:xfrm>
                <a:off x="3498" y="2124"/>
                <a:ext cx="28" cy="54"/>
              </a:xfrm>
              <a:custGeom>
                <a:avLst/>
                <a:gdLst>
                  <a:gd name="T0" fmla="*/ 18 w 28"/>
                  <a:gd name="T1" fmla="*/ 0 h 54"/>
                  <a:gd name="T2" fmla="*/ 18 w 28"/>
                  <a:gd name="T3" fmla="*/ 14 h 54"/>
                  <a:gd name="T4" fmla="*/ 28 w 28"/>
                  <a:gd name="T5" fmla="*/ 14 h 54"/>
                  <a:gd name="T6" fmla="*/ 28 w 28"/>
                  <a:gd name="T7" fmla="*/ 18 h 54"/>
                  <a:gd name="T8" fmla="*/ 18 w 28"/>
                  <a:gd name="T9" fmla="*/ 18 h 54"/>
                  <a:gd name="T10" fmla="*/ 18 w 28"/>
                  <a:gd name="T11" fmla="*/ 42 h 54"/>
                  <a:gd name="T12" fmla="*/ 18 w 28"/>
                  <a:gd name="T13" fmla="*/ 44 h 54"/>
                  <a:gd name="T14" fmla="*/ 18 w 28"/>
                  <a:gd name="T15" fmla="*/ 46 h 54"/>
                  <a:gd name="T16" fmla="*/ 18 w 28"/>
                  <a:gd name="T17" fmla="*/ 48 h 54"/>
                  <a:gd name="T18" fmla="*/ 20 w 28"/>
                  <a:gd name="T19" fmla="*/ 48 h 54"/>
                  <a:gd name="T20" fmla="*/ 20 w 28"/>
                  <a:gd name="T21" fmla="*/ 48 h 54"/>
                  <a:gd name="T22" fmla="*/ 20 w 28"/>
                  <a:gd name="T23" fmla="*/ 48 h 54"/>
                  <a:gd name="T24" fmla="*/ 22 w 28"/>
                  <a:gd name="T25" fmla="*/ 48 h 54"/>
                  <a:gd name="T26" fmla="*/ 24 w 28"/>
                  <a:gd name="T27" fmla="*/ 44 h 54"/>
                  <a:gd name="T28" fmla="*/ 26 w 28"/>
                  <a:gd name="T29" fmla="*/ 46 h 54"/>
                  <a:gd name="T30" fmla="*/ 24 w 28"/>
                  <a:gd name="T31" fmla="*/ 50 h 54"/>
                  <a:gd name="T32" fmla="*/ 20 w 28"/>
                  <a:gd name="T33" fmla="*/ 54 h 54"/>
                  <a:gd name="T34" fmla="*/ 16 w 28"/>
                  <a:gd name="T35" fmla="*/ 54 h 54"/>
                  <a:gd name="T36" fmla="*/ 12 w 28"/>
                  <a:gd name="T37" fmla="*/ 54 h 54"/>
                  <a:gd name="T38" fmla="*/ 10 w 28"/>
                  <a:gd name="T39" fmla="*/ 52 h 54"/>
                  <a:gd name="T40" fmla="*/ 8 w 28"/>
                  <a:gd name="T41" fmla="*/ 50 h 54"/>
                  <a:gd name="T42" fmla="*/ 6 w 28"/>
                  <a:gd name="T43" fmla="*/ 48 h 54"/>
                  <a:gd name="T44" fmla="*/ 6 w 28"/>
                  <a:gd name="T45" fmla="*/ 44 h 54"/>
                  <a:gd name="T46" fmla="*/ 6 w 28"/>
                  <a:gd name="T47" fmla="*/ 40 h 54"/>
                  <a:gd name="T48" fmla="*/ 6 w 28"/>
                  <a:gd name="T49" fmla="*/ 18 h 54"/>
                  <a:gd name="T50" fmla="*/ 0 w 28"/>
                  <a:gd name="T51" fmla="*/ 18 h 54"/>
                  <a:gd name="T52" fmla="*/ 0 w 28"/>
                  <a:gd name="T53" fmla="*/ 16 h 54"/>
                  <a:gd name="T54" fmla="*/ 6 w 28"/>
                  <a:gd name="T55" fmla="*/ 12 h 54"/>
                  <a:gd name="T56" fmla="*/ 10 w 28"/>
                  <a:gd name="T57" fmla="*/ 8 h 54"/>
                  <a:gd name="T58" fmla="*/ 14 w 28"/>
                  <a:gd name="T59" fmla="*/ 4 h 54"/>
                  <a:gd name="T60" fmla="*/ 16 w 28"/>
                  <a:gd name="T61" fmla="*/ 0 h 54"/>
                  <a:gd name="T62" fmla="*/ 18 w 2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54"/>
                  <a:gd name="T98" fmla="*/ 28 w 2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54">
                    <a:moveTo>
                      <a:pt x="18" y="0"/>
                    </a:moveTo>
                    <a:lnTo>
                      <a:pt x="18" y="14"/>
                    </a:lnTo>
                    <a:lnTo>
                      <a:pt x="28" y="14"/>
                    </a:lnTo>
                    <a:lnTo>
                      <a:pt x="28" y="18"/>
                    </a:lnTo>
                    <a:lnTo>
                      <a:pt x="18" y="18"/>
                    </a:lnTo>
                    <a:lnTo>
                      <a:pt x="18" y="42"/>
                    </a:lnTo>
                    <a:lnTo>
                      <a:pt x="18" y="44"/>
                    </a:lnTo>
                    <a:lnTo>
                      <a:pt x="18" y="46"/>
                    </a:lnTo>
                    <a:lnTo>
                      <a:pt x="18" y="48"/>
                    </a:lnTo>
                    <a:lnTo>
                      <a:pt x="20" y="48"/>
                    </a:lnTo>
                    <a:lnTo>
                      <a:pt x="22" y="48"/>
                    </a:lnTo>
                    <a:lnTo>
                      <a:pt x="24" y="44"/>
                    </a:lnTo>
                    <a:lnTo>
                      <a:pt x="26" y="46"/>
                    </a:lnTo>
                    <a:lnTo>
                      <a:pt x="24" y="50"/>
                    </a:lnTo>
                    <a:lnTo>
                      <a:pt x="20" y="54"/>
                    </a:lnTo>
                    <a:lnTo>
                      <a:pt x="16" y="54"/>
                    </a:lnTo>
                    <a:lnTo>
                      <a:pt x="12" y="54"/>
                    </a:lnTo>
                    <a:lnTo>
                      <a:pt x="10" y="52"/>
                    </a:lnTo>
                    <a:lnTo>
                      <a:pt x="8" y="50"/>
                    </a:lnTo>
                    <a:lnTo>
                      <a:pt x="6" y="48"/>
                    </a:lnTo>
                    <a:lnTo>
                      <a:pt x="6" y="44"/>
                    </a:lnTo>
                    <a:lnTo>
                      <a:pt x="6" y="40"/>
                    </a:lnTo>
                    <a:lnTo>
                      <a:pt x="6" y="18"/>
                    </a:lnTo>
                    <a:lnTo>
                      <a:pt x="0" y="18"/>
                    </a:lnTo>
                    <a:lnTo>
                      <a:pt x="0" y="16"/>
                    </a:lnTo>
                    <a:lnTo>
                      <a:pt x="6" y="12"/>
                    </a:lnTo>
                    <a:lnTo>
                      <a:pt x="10" y="8"/>
                    </a:lnTo>
                    <a:lnTo>
                      <a:pt x="14" y="4"/>
                    </a:lnTo>
                    <a:lnTo>
                      <a:pt x="16" y="0"/>
                    </a:lnTo>
                    <a:lnTo>
                      <a:pt x="18" y="0"/>
                    </a:lnTo>
                    <a:close/>
                  </a:path>
                </a:pathLst>
              </a:custGeom>
              <a:solidFill>
                <a:srgbClr val="000000"/>
              </a:solidFill>
              <a:ln w="0">
                <a:solidFill>
                  <a:srgbClr val="000000"/>
                </a:solidFill>
                <a:round/>
                <a:headEnd/>
                <a:tailEnd/>
              </a:ln>
            </p:spPr>
            <p:txBody>
              <a:bodyPr/>
              <a:lstStyle/>
              <a:p>
                <a:endParaRPr lang="en-CA"/>
              </a:p>
            </p:txBody>
          </p:sp>
          <p:pic>
            <p:nvPicPr>
              <p:cNvPr id="14598" name="Picture 38"/>
              <p:cNvPicPr>
                <a:picLocks noChangeAspect="1" noChangeArrowheads="1"/>
              </p:cNvPicPr>
              <p:nvPr/>
            </p:nvPicPr>
            <p:blipFill>
              <a:blip r:embed="rId4" cstate="print"/>
              <a:srcRect/>
              <a:stretch>
                <a:fillRect/>
              </a:stretch>
            </p:blipFill>
            <p:spPr bwMode="auto">
              <a:xfrm>
                <a:off x="3536" y="2114"/>
                <a:ext cx="2" cy="86"/>
              </a:xfrm>
              <a:prstGeom prst="rect">
                <a:avLst/>
              </a:prstGeom>
              <a:noFill/>
              <a:ln w="9525">
                <a:noFill/>
                <a:miter lim="800000"/>
                <a:headEnd/>
                <a:tailEnd/>
              </a:ln>
            </p:spPr>
          </p:pic>
          <p:pic>
            <p:nvPicPr>
              <p:cNvPr id="14599" name="Picture 39"/>
              <p:cNvPicPr>
                <a:picLocks noChangeAspect="1" noChangeArrowheads="1"/>
              </p:cNvPicPr>
              <p:nvPr/>
            </p:nvPicPr>
            <p:blipFill>
              <a:blip r:embed="rId5" cstate="print"/>
              <a:srcRect/>
              <a:stretch>
                <a:fillRect/>
              </a:stretch>
            </p:blipFill>
            <p:spPr bwMode="auto">
              <a:xfrm>
                <a:off x="3536" y="2114"/>
                <a:ext cx="2" cy="86"/>
              </a:xfrm>
              <a:prstGeom prst="rect">
                <a:avLst/>
              </a:prstGeom>
              <a:noFill/>
              <a:ln w="9525">
                <a:noFill/>
                <a:miter lim="800000"/>
                <a:headEnd/>
                <a:tailEnd/>
              </a:ln>
            </p:spPr>
          </p:pic>
          <p:sp>
            <p:nvSpPr>
              <p:cNvPr id="14600" name="Freeform 40"/>
              <p:cNvSpPr>
                <a:spLocks/>
              </p:cNvSpPr>
              <p:nvPr/>
            </p:nvSpPr>
            <p:spPr bwMode="auto">
              <a:xfrm>
                <a:off x="3552" y="2136"/>
                <a:ext cx="36" cy="42"/>
              </a:xfrm>
              <a:custGeom>
                <a:avLst/>
                <a:gdLst>
                  <a:gd name="T0" fmla="*/ 34 w 36"/>
                  <a:gd name="T1" fmla="*/ 30 h 42"/>
                  <a:gd name="T2" fmla="*/ 36 w 36"/>
                  <a:gd name="T3" fmla="*/ 32 h 42"/>
                  <a:gd name="T4" fmla="*/ 32 w 36"/>
                  <a:gd name="T5" fmla="*/ 36 h 42"/>
                  <a:gd name="T6" fmla="*/ 28 w 36"/>
                  <a:gd name="T7" fmla="*/ 40 h 42"/>
                  <a:gd name="T8" fmla="*/ 24 w 36"/>
                  <a:gd name="T9" fmla="*/ 42 h 42"/>
                  <a:gd name="T10" fmla="*/ 18 w 36"/>
                  <a:gd name="T11" fmla="*/ 42 h 42"/>
                  <a:gd name="T12" fmla="*/ 14 w 36"/>
                  <a:gd name="T13" fmla="*/ 42 h 42"/>
                  <a:gd name="T14" fmla="*/ 10 w 36"/>
                  <a:gd name="T15" fmla="*/ 40 h 42"/>
                  <a:gd name="T16" fmla="*/ 6 w 36"/>
                  <a:gd name="T17" fmla="*/ 36 h 42"/>
                  <a:gd name="T18" fmla="*/ 2 w 36"/>
                  <a:gd name="T19" fmla="*/ 30 h 42"/>
                  <a:gd name="T20" fmla="*/ 0 w 36"/>
                  <a:gd name="T21" fmla="*/ 22 h 42"/>
                  <a:gd name="T22" fmla="*/ 2 w 36"/>
                  <a:gd name="T23" fmla="*/ 14 h 42"/>
                  <a:gd name="T24" fmla="*/ 6 w 36"/>
                  <a:gd name="T25" fmla="*/ 8 h 42"/>
                  <a:gd name="T26" fmla="*/ 10 w 36"/>
                  <a:gd name="T27" fmla="*/ 4 h 42"/>
                  <a:gd name="T28" fmla="*/ 14 w 36"/>
                  <a:gd name="T29" fmla="*/ 2 h 42"/>
                  <a:gd name="T30" fmla="*/ 20 w 36"/>
                  <a:gd name="T31" fmla="*/ 0 h 42"/>
                  <a:gd name="T32" fmla="*/ 26 w 36"/>
                  <a:gd name="T33" fmla="*/ 2 h 42"/>
                  <a:gd name="T34" fmla="*/ 30 w 36"/>
                  <a:gd name="T35" fmla="*/ 4 h 42"/>
                  <a:gd name="T36" fmla="*/ 34 w 36"/>
                  <a:gd name="T37" fmla="*/ 8 h 42"/>
                  <a:gd name="T38" fmla="*/ 34 w 36"/>
                  <a:gd name="T39" fmla="*/ 12 h 42"/>
                  <a:gd name="T40" fmla="*/ 34 w 36"/>
                  <a:gd name="T41" fmla="*/ 14 h 42"/>
                  <a:gd name="T42" fmla="*/ 32 w 36"/>
                  <a:gd name="T43" fmla="*/ 16 h 42"/>
                  <a:gd name="T44" fmla="*/ 32 w 36"/>
                  <a:gd name="T45" fmla="*/ 16 h 42"/>
                  <a:gd name="T46" fmla="*/ 28 w 36"/>
                  <a:gd name="T47" fmla="*/ 16 h 42"/>
                  <a:gd name="T48" fmla="*/ 26 w 36"/>
                  <a:gd name="T49" fmla="*/ 16 h 42"/>
                  <a:gd name="T50" fmla="*/ 24 w 36"/>
                  <a:gd name="T51" fmla="*/ 14 h 42"/>
                  <a:gd name="T52" fmla="*/ 24 w 36"/>
                  <a:gd name="T53" fmla="*/ 12 h 42"/>
                  <a:gd name="T54" fmla="*/ 22 w 36"/>
                  <a:gd name="T55" fmla="*/ 8 h 42"/>
                  <a:gd name="T56" fmla="*/ 22 w 36"/>
                  <a:gd name="T57" fmla="*/ 6 h 42"/>
                  <a:gd name="T58" fmla="*/ 22 w 36"/>
                  <a:gd name="T59" fmla="*/ 4 h 42"/>
                  <a:gd name="T60" fmla="*/ 20 w 36"/>
                  <a:gd name="T61" fmla="*/ 4 h 42"/>
                  <a:gd name="T62" fmla="*/ 18 w 36"/>
                  <a:gd name="T63" fmla="*/ 4 h 42"/>
                  <a:gd name="T64" fmla="*/ 16 w 36"/>
                  <a:gd name="T65" fmla="*/ 4 h 42"/>
                  <a:gd name="T66" fmla="*/ 14 w 36"/>
                  <a:gd name="T67" fmla="*/ 6 h 42"/>
                  <a:gd name="T68" fmla="*/ 14 w 36"/>
                  <a:gd name="T69" fmla="*/ 10 h 42"/>
                  <a:gd name="T70" fmla="*/ 12 w 36"/>
                  <a:gd name="T71" fmla="*/ 16 h 42"/>
                  <a:gd name="T72" fmla="*/ 14 w 36"/>
                  <a:gd name="T73" fmla="*/ 20 h 42"/>
                  <a:gd name="T74" fmla="*/ 14 w 36"/>
                  <a:gd name="T75" fmla="*/ 26 h 42"/>
                  <a:gd name="T76" fmla="*/ 16 w 36"/>
                  <a:gd name="T77" fmla="*/ 30 h 42"/>
                  <a:gd name="T78" fmla="*/ 20 w 36"/>
                  <a:gd name="T79" fmla="*/ 32 h 42"/>
                  <a:gd name="T80" fmla="*/ 22 w 36"/>
                  <a:gd name="T81" fmla="*/ 34 h 42"/>
                  <a:gd name="T82" fmla="*/ 26 w 36"/>
                  <a:gd name="T83" fmla="*/ 34 h 42"/>
                  <a:gd name="T84" fmla="*/ 28 w 36"/>
                  <a:gd name="T85" fmla="*/ 34 h 42"/>
                  <a:gd name="T86" fmla="*/ 30 w 36"/>
                  <a:gd name="T87" fmla="*/ 34 h 42"/>
                  <a:gd name="T88" fmla="*/ 32 w 36"/>
                  <a:gd name="T89" fmla="*/ 32 h 42"/>
                  <a:gd name="T90" fmla="*/ 34 w 36"/>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42"/>
                  <a:gd name="T140" fmla="*/ 36 w 36"/>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42">
                    <a:moveTo>
                      <a:pt x="34" y="30"/>
                    </a:moveTo>
                    <a:lnTo>
                      <a:pt x="36" y="32"/>
                    </a:lnTo>
                    <a:lnTo>
                      <a:pt x="32" y="36"/>
                    </a:lnTo>
                    <a:lnTo>
                      <a:pt x="28" y="40"/>
                    </a:lnTo>
                    <a:lnTo>
                      <a:pt x="24" y="42"/>
                    </a:lnTo>
                    <a:lnTo>
                      <a:pt x="18" y="42"/>
                    </a:lnTo>
                    <a:lnTo>
                      <a:pt x="14" y="42"/>
                    </a:lnTo>
                    <a:lnTo>
                      <a:pt x="10" y="40"/>
                    </a:lnTo>
                    <a:lnTo>
                      <a:pt x="6" y="36"/>
                    </a:lnTo>
                    <a:lnTo>
                      <a:pt x="2" y="30"/>
                    </a:lnTo>
                    <a:lnTo>
                      <a:pt x="0" y="22"/>
                    </a:lnTo>
                    <a:lnTo>
                      <a:pt x="2" y="14"/>
                    </a:lnTo>
                    <a:lnTo>
                      <a:pt x="6" y="8"/>
                    </a:lnTo>
                    <a:lnTo>
                      <a:pt x="10" y="4"/>
                    </a:lnTo>
                    <a:lnTo>
                      <a:pt x="14" y="2"/>
                    </a:lnTo>
                    <a:lnTo>
                      <a:pt x="20" y="0"/>
                    </a:lnTo>
                    <a:lnTo>
                      <a:pt x="26" y="2"/>
                    </a:lnTo>
                    <a:lnTo>
                      <a:pt x="30" y="4"/>
                    </a:lnTo>
                    <a:lnTo>
                      <a:pt x="34" y="8"/>
                    </a:lnTo>
                    <a:lnTo>
                      <a:pt x="34" y="12"/>
                    </a:lnTo>
                    <a:lnTo>
                      <a:pt x="34" y="14"/>
                    </a:lnTo>
                    <a:lnTo>
                      <a:pt x="32" y="16"/>
                    </a:lnTo>
                    <a:lnTo>
                      <a:pt x="28" y="16"/>
                    </a:lnTo>
                    <a:lnTo>
                      <a:pt x="26" y="16"/>
                    </a:lnTo>
                    <a:lnTo>
                      <a:pt x="24" y="14"/>
                    </a:lnTo>
                    <a:lnTo>
                      <a:pt x="24" y="12"/>
                    </a:lnTo>
                    <a:lnTo>
                      <a:pt x="22" y="8"/>
                    </a:lnTo>
                    <a:lnTo>
                      <a:pt x="22" y="6"/>
                    </a:lnTo>
                    <a:lnTo>
                      <a:pt x="22" y="4"/>
                    </a:lnTo>
                    <a:lnTo>
                      <a:pt x="20" y="4"/>
                    </a:lnTo>
                    <a:lnTo>
                      <a:pt x="18" y="4"/>
                    </a:lnTo>
                    <a:lnTo>
                      <a:pt x="16" y="4"/>
                    </a:lnTo>
                    <a:lnTo>
                      <a:pt x="14" y="6"/>
                    </a:lnTo>
                    <a:lnTo>
                      <a:pt x="14" y="10"/>
                    </a:lnTo>
                    <a:lnTo>
                      <a:pt x="12" y="16"/>
                    </a:lnTo>
                    <a:lnTo>
                      <a:pt x="14" y="20"/>
                    </a:lnTo>
                    <a:lnTo>
                      <a:pt x="14" y="26"/>
                    </a:lnTo>
                    <a:lnTo>
                      <a:pt x="16" y="30"/>
                    </a:lnTo>
                    <a:lnTo>
                      <a:pt x="20" y="32"/>
                    </a:lnTo>
                    <a:lnTo>
                      <a:pt x="22" y="34"/>
                    </a:lnTo>
                    <a:lnTo>
                      <a:pt x="26" y="34"/>
                    </a:lnTo>
                    <a:lnTo>
                      <a:pt x="28" y="34"/>
                    </a:lnTo>
                    <a:lnTo>
                      <a:pt x="30" y="34"/>
                    </a:lnTo>
                    <a:lnTo>
                      <a:pt x="32" y="32"/>
                    </a:lnTo>
                    <a:lnTo>
                      <a:pt x="34" y="30"/>
                    </a:lnTo>
                    <a:close/>
                  </a:path>
                </a:pathLst>
              </a:custGeom>
              <a:solidFill>
                <a:srgbClr val="000000"/>
              </a:solidFill>
              <a:ln w="0">
                <a:solidFill>
                  <a:srgbClr val="000000"/>
                </a:solidFill>
                <a:round/>
                <a:headEnd/>
                <a:tailEnd/>
              </a:ln>
            </p:spPr>
            <p:txBody>
              <a:bodyPr/>
              <a:lstStyle/>
              <a:p>
                <a:endParaRPr lang="en-CA"/>
              </a:p>
            </p:txBody>
          </p:sp>
          <p:sp>
            <p:nvSpPr>
              <p:cNvPr id="14601" name="Freeform 41"/>
              <p:cNvSpPr>
                <a:spLocks/>
              </p:cNvSpPr>
              <p:nvPr/>
            </p:nvSpPr>
            <p:spPr bwMode="auto">
              <a:xfrm>
                <a:off x="3590"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4 w 24"/>
                  <a:gd name="T15" fmla="*/ 46 h 78"/>
                  <a:gd name="T16" fmla="*/ 14 w 24"/>
                  <a:gd name="T17" fmla="*/ 38 h 78"/>
                  <a:gd name="T18" fmla="*/ 14 w 24"/>
                  <a:gd name="T19" fmla="*/ 28 h 78"/>
                  <a:gd name="T20" fmla="*/ 12 w 24"/>
                  <a:gd name="T21" fmla="*/ 18 h 78"/>
                  <a:gd name="T22" fmla="*/ 10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2 w 24"/>
                  <a:gd name="T39" fmla="*/ 22 h 78"/>
                  <a:gd name="T40" fmla="*/ 24 w 24"/>
                  <a:gd name="T41" fmla="*/ 30 h 78"/>
                  <a:gd name="T42" fmla="*/ 24 w 24"/>
                  <a:gd name="T43" fmla="*/ 38 h 78"/>
                  <a:gd name="T44" fmla="*/ 24 w 24"/>
                  <a:gd name="T45" fmla="*/ 48 h 78"/>
                  <a:gd name="T46" fmla="*/ 22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4" y="46"/>
                    </a:lnTo>
                    <a:lnTo>
                      <a:pt x="14" y="38"/>
                    </a:lnTo>
                    <a:lnTo>
                      <a:pt x="14" y="28"/>
                    </a:lnTo>
                    <a:lnTo>
                      <a:pt x="12" y="18"/>
                    </a:lnTo>
                    <a:lnTo>
                      <a:pt x="10" y="12"/>
                    </a:lnTo>
                    <a:lnTo>
                      <a:pt x="6" y="6"/>
                    </a:lnTo>
                    <a:lnTo>
                      <a:pt x="4" y="4"/>
                    </a:lnTo>
                    <a:lnTo>
                      <a:pt x="0" y="2"/>
                    </a:lnTo>
                    <a:lnTo>
                      <a:pt x="0" y="0"/>
                    </a:lnTo>
                    <a:lnTo>
                      <a:pt x="6" y="2"/>
                    </a:lnTo>
                    <a:lnTo>
                      <a:pt x="12" y="8"/>
                    </a:lnTo>
                    <a:lnTo>
                      <a:pt x="18" y="14"/>
                    </a:lnTo>
                    <a:lnTo>
                      <a:pt x="22" y="22"/>
                    </a:lnTo>
                    <a:lnTo>
                      <a:pt x="24" y="30"/>
                    </a:lnTo>
                    <a:lnTo>
                      <a:pt x="24" y="38"/>
                    </a:lnTo>
                    <a:lnTo>
                      <a:pt x="24" y="48"/>
                    </a:lnTo>
                    <a:lnTo>
                      <a:pt x="22"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602" name="Freeform 42"/>
              <p:cNvSpPr>
                <a:spLocks noEditPoints="1"/>
              </p:cNvSpPr>
              <p:nvPr/>
            </p:nvSpPr>
            <p:spPr bwMode="auto">
              <a:xfrm>
                <a:off x="3622" y="2136"/>
                <a:ext cx="42" cy="60"/>
              </a:xfrm>
              <a:custGeom>
                <a:avLst/>
                <a:gdLst>
                  <a:gd name="T0" fmla="*/ 16 w 42"/>
                  <a:gd name="T1" fmla="*/ 36 h 60"/>
                  <a:gd name="T2" fmla="*/ 16 w 42"/>
                  <a:gd name="T3" fmla="*/ 52 h 60"/>
                  <a:gd name="T4" fmla="*/ 16 w 42"/>
                  <a:gd name="T5" fmla="*/ 54 h 60"/>
                  <a:gd name="T6" fmla="*/ 16 w 42"/>
                  <a:gd name="T7" fmla="*/ 56 h 60"/>
                  <a:gd name="T8" fmla="*/ 16 w 42"/>
                  <a:gd name="T9" fmla="*/ 58 h 60"/>
                  <a:gd name="T10" fmla="*/ 18 w 42"/>
                  <a:gd name="T11" fmla="*/ 58 h 60"/>
                  <a:gd name="T12" fmla="*/ 18 w 42"/>
                  <a:gd name="T13" fmla="*/ 58 h 60"/>
                  <a:gd name="T14" fmla="*/ 22 w 42"/>
                  <a:gd name="T15" fmla="*/ 58 h 60"/>
                  <a:gd name="T16" fmla="*/ 22 w 42"/>
                  <a:gd name="T17" fmla="*/ 60 h 60"/>
                  <a:gd name="T18" fmla="*/ 0 w 42"/>
                  <a:gd name="T19" fmla="*/ 60 h 60"/>
                  <a:gd name="T20" fmla="*/ 0 w 42"/>
                  <a:gd name="T21" fmla="*/ 58 h 60"/>
                  <a:gd name="T22" fmla="*/ 2 w 42"/>
                  <a:gd name="T23" fmla="*/ 58 h 60"/>
                  <a:gd name="T24" fmla="*/ 4 w 42"/>
                  <a:gd name="T25" fmla="*/ 56 h 60"/>
                  <a:gd name="T26" fmla="*/ 4 w 42"/>
                  <a:gd name="T27" fmla="*/ 54 h 60"/>
                  <a:gd name="T28" fmla="*/ 4 w 42"/>
                  <a:gd name="T29" fmla="*/ 52 h 60"/>
                  <a:gd name="T30" fmla="*/ 4 w 42"/>
                  <a:gd name="T31" fmla="*/ 12 h 60"/>
                  <a:gd name="T32" fmla="*/ 4 w 42"/>
                  <a:gd name="T33" fmla="*/ 8 h 60"/>
                  <a:gd name="T34" fmla="*/ 2 w 42"/>
                  <a:gd name="T35" fmla="*/ 6 h 60"/>
                  <a:gd name="T36" fmla="*/ 2 w 42"/>
                  <a:gd name="T37" fmla="*/ 4 h 60"/>
                  <a:gd name="T38" fmla="*/ 0 w 42"/>
                  <a:gd name="T39" fmla="*/ 4 h 60"/>
                  <a:gd name="T40" fmla="*/ 0 w 42"/>
                  <a:gd name="T41" fmla="*/ 2 h 60"/>
                  <a:gd name="T42" fmla="*/ 16 w 42"/>
                  <a:gd name="T43" fmla="*/ 2 h 60"/>
                  <a:gd name="T44" fmla="*/ 16 w 42"/>
                  <a:gd name="T45" fmla="*/ 8 h 60"/>
                  <a:gd name="T46" fmla="*/ 18 w 42"/>
                  <a:gd name="T47" fmla="*/ 4 h 60"/>
                  <a:gd name="T48" fmla="*/ 20 w 42"/>
                  <a:gd name="T49" fmla="*/ 2 h 60"/>
                  <a:gd name="T50" fmla="*/ 24 w 42"/>
                  <a:gd name="T51" fmla="*/ 2 h 60"/>
                  <a:gd name="T52" fmla="*/ 26 w 42"/>
                  <a:gd name="T53" fmla="*/ 0 h 60"/>
                  <a:gd name="T54" fmla="*/ 30 w 42"/>
                  <a:gd name="T55" fmla="*/ 2 h 60"/>
                  <a:gd name="T56" fmla="*/ 34 w 42"/>
                  <a:gd name="T57" fmla="*/ 4 h 60"/>
                  <a:gd name="T58" fmla="*/ 38 w 42"/>
                  <a:gd name="T59" fmla="*/ 6 h 60"/>
                  <a:gd name="T60" fmla="*/ 40 w 42"/>
                  <a:gd name="T61" fmla="*/ 12 h 60"/>
                  <a:gd name="T62" fmla="*/ 42 w 42"/>
                  <a:gd name="T63" fmla="*/ 16 h 60"/>
                  <a:gd name="T64" fmla="*/ 42 w 42"/>
                  <a:gd name="T65" fmla="*/ 22 h 60"/>
                  <a:gd name="T66" fmla="*/ 42 w 42"/>
                  <a:gd name="T67" fmla="*/ 26 h 60"/>
                  <a:gd name="T68" fmla="*/ 40 w 42"/>
                  <a:gd name="T69" fmla="*/ 32 h 60"/>
                  <a:gd name="T70" fmla="*/ 38 w 42"/>
                  <a:gd name="T71" fmla="*/ 36 h 60"/>
                  <a:gd name="T72" fmla="*/ 34 w 42"/>
                  <a:gd name="T73" fmla="*/ 40 h 60"/>
                  <a:gd name="T74" fmla="*/ 30 w 42"/>
                  <a:gd name="T75" fmla="*/ 42 h 60"/>
                  <a:gd name="T76" fmla="*/ 26 w 42"/>
                  <a:gd name="T77" fmla="*/ 42 h 60"/>
                  <a:gd name="T78" fmla="*/ 24 w 42"/>
                  <a:gd name="T79" fmla="*/ 42 h 60"/>
                  <a:gd name="T80" fmla="*/ 20 w 42"/>
                  <a:gd name="T81" fmla="*/ 40 h 60"/>
                  <a:gd name="T82" fmla="*/ 18 w 42"/>
                  <a:gd name="T83" fmla="*/ 40 h 60"/>
                  <a:gd name="T84" fmla="*/ 16 w 42"/>
                  <a:gd name="T85" fmla="*/ 36 h 60"/>
                  <a:gd name="T86" fmla="*/ 16 w 42"/>
                  <a:gd name="T87" fmla="*/ 34 h 60"/>
                  <a:gd name="T88" fmla="*/ 20 w 42"/>
                  <a:gd name="T89" fmla="*/ 38 h 60"/>
                  <a:gd name="T90" fmla="*/ 24 w 42"/>
                  <a:gd name="T91" fmla="*/ 40 h 60"/>
                  <a:gd name="T92" fmla="*/ 26 w 42"/>
                  <a:gd name="T93" fmla="*/ 38 h 60"/>
                  <a:gd name="T94" fmla="*/ 28 w 42"/>
                  <a:gd name="T95" fmla="*/ 36 h 60"/>
                  <a:gd name="T96" fmla="*/ 30 w 42"/>
                  <a:gd name="T97" fmla="*/ 34 h 60"/>
                  <a:gd name="T98" fmla="*/ 30 w 42"/>
                  <a:gd name="T99" fmla="*/ 28 h 60"/>
                  <a:gd name="T100" fmla="*/ 30 w 42"/>
                  <a:gd name="T101" fmla="*/ 22 h 60"/>
                  <a:gd name="T102" fmla="*/ 30 w 42"/>
                  <a:gd name="T103" fmla="*/ 16 h 60"/>
                  <a:gd name="T104" fmla="*/ 30 w 42"/>
                  <a:gd name="T105" fmla="*/ 12 h 60"/>
                  <a:gd name="T106" fmla="*/ 28 w 42"/>
                  <a:gd name="T107" fmla="*/ 8 h 60"/>
                  <a:gd name="T108" fmla="*/ 26 w 42"/>
                  <a:gd name="T109" fmla="*/ 6 h 60"/>
                  <a:gd name="T110" fmla="*/ 24 w 42"/>
                  <a:gd name="T111" fmla="*/ 6 h 60"/>
                  <a:gd name="T112" fmla="*/ 20 w 42"/>
                  <a:gd name="T113" fmla="*/ 6 h 60"/>
                  <a:gd name="T114" fmla="*/ 18 w 42"/>
                  <a:gd name="T115" fmla="*/ 8 h 60"/>
                  <a:gd name="T116" fmla="*/ 16 w 42"/>
                  <a:gd name="T117" fmla="*/ 12 h 60"/>
                  <a:gd name="T118" fmla="*/ 16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6" y="36"/>
                    </a:moveTo>
                    <a:lnTo>
                      <a:pt x="16" y="52"/>
                    </a:lnTo>
                    <a:lnTo>
                      <a:pt x="16" y="54"/>
                    </a:lnTo>
                    <a:lnTo>
                      <a:pt x="16" y="56"/>
                    </a:lnTo>
                    <a:lnTo>
                      <a:pt x="16" y="58"/>
                    </a:lnTo>
                    <a:lnTo>
                      <a:pt x="18" y="58"/>
                    </a:lnTo>
                    <a:lnTo>
                      <a:pt x="22" y="58"/>
                    </a:lnTo>
                    <a:lnTo>
                      <a:pt x="22" y="60"/>
                    </a:lnTo>
                    <a:lnTo>
                      <a:pt x="0" y="60"/>
                    </a:lnTo>
                    <a:lnTo>
                      <a:pt x="0" y="58"/>
                    </a:lnTo>
                    <a:lnTo>
                      <a:pt x="2" y="58"/>
                    </a:lnTo>
                    <a:lnTo>
                      <a:pt x="4" y="56"/>
                    </a:lnTo>
                    <a:lnTo>
                      <a:pt x="4" y="54"/>
                    </a:lnTo>
                    <a:lnTo>
                      <a:pt x="4" y="52"/>
                    </a:lnTo>
                    <a:lnTo>
                      <a:pt x="4" y="12"/>
                    </a:lnTo>
                    <a:lnTo>
                      <a:pt x="4" y="8"/>
                    </a:lnTo>
                    <a:lnTo>
                      <a:pt x="2" y="6"/>
                    </a:lnTo>
                    <a:lnTo>
                      <a:pt x="2" y="4"/>
                    </a:lnTo>
                    <a:lnTo>
                      <a:pt x="0" y="4"/>
                    </a:lnTo>
                    <a:lnTo>
                      <a:pt x="0" y="2"/>
                    </a:lnTo>
                    <a:lnTo>
                      <a:pt x="16" y="2"/>
                    </a:lnTo>
                    <a:lnTo>
                      <a:pt x="16" y="8"/>
                    </a:lnTo>
                    <a:lnTo>
                      <a:pt x="18" y="4"/>
                    </a:lnTo>
                    <a:lnTo>
                      <a:pt x="20" y="2"/>
                    </a:lnTo>
                    <a:lnTo>
                      <a:pt x="24" y="2"/>
                    </a:lnTo>
                    <a:lnTo>
                      <a:pt x="26" y="0"/>
                    </a:lnTo>
                    <a:lnTo>
                      <a:pt x="30" y="2"/>
                    </a:lnTo>
                    <a:lnTo>
                      <a:pt x="34" y="4"/>
                    </a:lnTo>
                    <a:lnTo>
                      <a:pt x="38" y="6"/>
                    </a:lnTo>
                    <a:lnTo>
                      <a:pt x="40" y="12"/>
                    </a:lnTo>
                    <a:lnTo>
                      <a:pt x="42" y="16"/>
                    </a:lnTo>
                    <a:lnTo>
                      <a:pt x="42" y="22"/>
                    </a:lnTo>
                    <a:lnTo>
                      <a:pt x="42" y="26"/>
                    </a:lnTo>
                    <a:lnTo>
                      <a:pt x="40" y="32"/>
                    </a:lnTo>
                    <a:lnTo>
                      <a:pt x="38" y="36"/>
                    </a:lnTo>
                    <a:lnTo>
                      <a:pt x="34" y="40"/>
                    </a:lnTo>
                    <a:lnTo>
                      <a:pt x="30" y="42"/>
                    </a:lnTo>
                    <a:lnTo>
                      <a:pt x="26" y="42"/>
                    </a:lnTo>
                    <a:lnTo>
                      <a:pt x="24" y="42"/>
                    </a:lnTo>
                    <a:lnTo>
                      <a:pt x="20" y="40"/>
                    </a:lnTo>
                    <a:lnTo>
                      <a:pt x="18" y="40"/>
                    </a:lnTo>
                    <a:lnTo>
                      <a:pt x="16" y="36"/>
                    </a:lnTo>
                    <a:close/>
                    <a:moveTo>
                      <a:pt x="16" y="34"/>
                    </a:moveTo>
                    <a:lnTo>
                      <a:pt x="20" y="38"/>
                    </a:lnTo>
                    <a:lnTo>
                      <a:pt x="24" y="40"/>
                    </a:lnTo>
                    <a:lnTo>
                      <a:pt x="26" y="38"/>
                    </a:lnTo>
                    <a:lnTo>
                      <a:pt x="28" y="36"/>
                    </a:lnTo>
                    <a:lnTo>
                      <a:pt x="30" y="34"/>
                    </a:lnTo>
                    <a:lnTo>
                      <a:pt x="30" y="28"/>
                    </a:lnTo>
                    <a:lnTo>
                      <a:pt x="30" y="22"/>
                    </a:lnTo>
                    <a:lnTo>
                      <a:pt x="30" y="16"/>
                    </a:lnTo>
                    <a:lnTo>
                      <a:pt x="30" y="12"/>
                    </a:lnTo>
                    <a:lnTo>
                      <a:pt x="28" y="8"/>
                    </a:lnTo>
                    <a:lnTo>
                      <a:pt x="26" y="6"/>
                    </a:lnTo>
                    <a:lnTo>
                      <a:pt x="24" y="6"/>
                    </a:lnTo>
                    <a:lnTo>
                      <a:pt x="20" y="6"/>
                    </a:lnTo>
                    <a:lnTo>
                      <a:pt x="18" y="8"/>
                    </a:lnTo>
                    <a:lnTo>
                      <a:pt x="16" y="12"/>
                    </a:lnTo>
                    <a:lnTo>
                      <a:pt x="16" y="34"/>
                    </a:lnTo>
                    <a:close/>
                  </a:path>
                </a:pathLst>
              </a:custGeom>
              <a:solidFill>
                <a:srgbClr val="000000"/>
              </a:solidFill>
              <a:ln w="0">
                <a:solidFill>
                  <a:srgbClr val="000000"/>
                </a:solidFill>
                <a:round/>
                <a:headEnd/>
                <a:tailEnd/>
              </a:ln>
            </p:spPr>
            <p:txBody>
              <a:bodyPr/>
              <a:lstStyle/>
              <a:p>
                <a:endParaRPr lang="en-CA"/>
              </a:p>
            </p:txBody>
          </p:sp>
          <p:sp>
            <p:nvSpPr>
              <p:cNvPr id="14603" name="Freeform 43"/>
              <p:cNvSpPr>
                <a:spLocks/>
              </p:cNvSpPr>
              <p:nvPr/>
            </p:nvSpPr>
            <p:spPr bwMode="auto">
              <a:xfrm>
                <a:off x="3670" y="2118"/>
                <a:ext cx="26" cy="78"/>
              </a:xfrm>
              <a:custGeom>
                <a:avLst/>
                <a:gdLst>
                  <a:gd name="T0" fmla="*/ 26 w 26"/>
                  <a:gd name="T1" fmla="*/ 0 h 78"/>
                  <a:gd name="T2" fmla="*/ 26 w 26"/>
                  <a:gd name="T3" fmla="*/ 2 h 78"/>
                  <a:gd name="T4" fmla="*/ 22 w 26"/>
                  <a:gd name="T5" fmla="*/ 4 h 78"/>
                  <a:gd name="T6" fmla="*/ 18 w 26"/>
                  <a:gd name="T7" fmla="*/ 8 h 78"/>
                  <a:gd name="T8" fmla="*/ 16 w 26"/>
                  <a:gd name="T9" fmla="*/ 12 h 78"/>
                  <a:gd name="T10" fmla="*/ 14 w 26"/>
                  <a:gd name="T11" fmla="*/ 18 h 78"/>
                  <a:gd name="T12" fmla="*/ 12 w 26"/>
                  <a:gd name="T13" fmla="*/ 24 h 78"/>
                  <a:gd name="T14" fmla="*/ 12 w 26"/>
                  <a:gd name="T15" fmla="*/ 30 h 78"/>
                  <a:gd name="T16" fmla="*/ 12 w 26"/>
                  <a:gd name="T17" fmla="*/ 38 h 78"/>
                  <a:gd name="T18" fmla="*/ 12 w 26"/>
                  <a:gd name="T19" fmla="*/ 50 h 78"/>
                  <a:gd name="T20" fmla="*/ 14 w 26"/>
                  <a:gd name="T21" fmla="*/ 58 h 78"/>
                  <a:gd name="T22" fmla="*/ 16 w 26"/>
                  <a:gd name="T23" fmla="*/ 66 h 78"/>
                  <a:gd name="T24" fmla="*/ 18 w 26"/>
                  <a:gd name="T25" fmla="*/ 70 h 78"/>
                  <a:gd name="T26" fmla="*/ 22 w 26"/>
                  <a:gd name="T27" fmla="*/ 74 h 78"/>
                  <a:gd name="T28" fmla="*/ 26 w 26"/>
                  <a:gd name="T29" fmla="*/ 76 h 78"/>
                  <a:gd name="T30" fmla="*/ 26 w 26"/>
                  <a:gd name="T31" fmla="*/ 78 h 78"/>
                  <a:gd name="T32" fmla="*/ 18 w 26"/>
                  <a:gd name="T33" fmla="*/ 74 h 78"/>
                  <a:gd name="T34" fmla="*/ 12 w 26"/>
                  <a:gd name="T35" fmla="*/ 70 h 78"/>
                  <a:gd name="T36" fmla="*/ 8 w 26"/>
                  <a:gd name="T37" fmla="*/ 64 h 78"/>
                  <a:gd name="T38" fmla="*/ 4 w 26"/>
                  <a:gd name="T39" fmla="*/ 56 h 78"/>
                  <a:gd name="T40" fmla="*/ 2 w 26"/>
                  <a:gd name="T41" fmla="*/ 48 h 78"/>
                  <a:gd name="T42" fmla="*/ 0 w 26"/>
                  <a:gd name="T43" fmla="*/ 38 h 78"/>
                  <a:gd name="T44" fmla="*/ 2 w 26"/>
                  <a:gd name="T45" fmla="*/ 30 h 78"/>
                  <a:gd name="T46" fmla="*/ 4 w 26"/>
                  <a:gd name="T47" fmla="*/ 22 h 78"/>
                  <a:gd name="T48" fmla="*/ 8 w 26"/>
                  <a:gd name="T49" fmla="*/ 14 h 78"/>
                  <a:gd name="T50" fmla="*/ 12 w 26"/>
                  <a:gd name="T51" fmla="*/ 8 h 78"/>
                  <a:gd name="T52" fmla="*/ 18 w 26"/>
                  <a:gd name="T53" fmla="*/ 2 h 78"/>
                  <a:gd name="T54" fmla="*/ 26 w 26"/>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
                  <a:gd name="T85" fmla="*/ 0 h 78"/>
                  <a:gd name="T86" fmla="*/ 26 w 26"/>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 h="78">
                    <a:moveTo>
                      <a:pt x="26" y="0"/>
                    </a:moveTo>
                    <a:lnTo>
                      <a:pt x="26" y="2"/>
                    </a:lnTo>
                    <a:lnTo>
                      <a:pt x="22" y="4"/>
                    </a:lnTo>
                    <a:lnTo>
                      <a:pt x="18" y="8"/>
                    </a:lnTo>
                    <a:lnTo>
                      <a:pt x="16" y="12"/>
                    </a:lnTo>
                    <a:lnTo>
                      <a:pt x="14" y="18"/>
                    </a:lnTo>
                    <a:lnTo>
                      <a:pt x="12" y="24"/>
                    </a:lnTo>
                    <a:lnTo>
                      <a:pt x="12" y="30"/>
                    </a:lnTo>
                    <a:lnTo>
                      <a:pt x="12" y="38"/>
                    </a:lnTo>
                    <a:lnTo>
                      <a:pt x="12" y="50"/>
                    </a:lnTo>
                    <a:lnTo>
                      <a:pt x="14" y="58"/>
                    </a:lnTo>
                    <a:lnTo>
                      <a:pt x="16" y="66"/>
                    </a:lnTo>
                    <a:lnTo>
                      <a:pt x="18" y="70"/>
                    </a:lnTo>
                    <a:lnTo>
                      <a:pt x="22" y="74"/>
                    </a:lnTo>
                    <a:lnTo>
                      <a:pt x="26" y="76"/>
                    </a:lnTo>
                    <a:lnTo>
                      <a:pt x="26" y="78"/>
                    </a:lnTo>
                    <a:lnTo>
                      <a:pt x="18" y="74"/>
                    </a:lnTo>
                    <a:lnTo>
                      <a:pt x="12" y="70"/>
                    </a:lnTo>
                    <a:lnTo>
                      <a:pt x="8" y="64"/>
                    </a:lnTo>
                    <a:lnTo>
                      <a:pt x="4" y="56"/>
                    </a:lnTo>
                    <a:lnTo>
                      <a:pt x="2" y="48"/>
                    </a:lnTo>
                    <a:lnTo>
                      <a:pt x="0" y="38"/>
                    </a:lnTo>
                    <a:lnTo>
                      <a:pt x="2" y="30"/>
                    </a:lnTo>
                    <a:lnTo>
                      <a:pt x="4" y="22"/>
                    </a:lnTo>
                    <a:lnTo>
                      <a:pt x="8" y="14"/>
                    </a:lnTo>
                    <a:lnTo>
                      <a:pt x="12" y="8"/>
                    </a:lnTo>
                    <a:lnTo>
                      <a:pt x="18" y="2"/>
                    </a:lnTo>
                    <a:lnTo>
                      <a:pt x="26" y="0"/>
                    </a:lnTo>
                    <a:close/>
                  </a:path>
                </a:pathLst>
              </a:custGeom>
              <a:solidFill>
                <a:srgbClr val="000000"/>
              </a:solidFill>
              <a:ln w="0">
                <a:solidFill>
                  <a:srgbClr val="000000"/>
                </a:solidFill>
                <a:round/>
                <a:headEnd/>
                <a:tailEnd/>
              </a:ln>
            </p:spPr>
            <p:txBody>
              <a:bodyPr/>
              <a:lstStyle/>
              <a:p>
                <a:endParaRPr lang="en-CA"/>
              </a:p>
            </p:txBody>
          </p:sp>
          <p:sp>
            <p:nvSpPr>
              <p:cNvPr id="14604" name="Freeform 44"/>
              <p:cNvSpPr>
                <a:spLocks/>
              </p:cNvSpPr>
              <p:nvPr/>
            </p:nvSpPr>
            <p:spPr bwMode="auto">
              <a:xfrm>
                <a:off x="3698" y="2136"/>
                <a:ext cx="36" cy="42"/>
              </a:xfrm>
              <a:custGeom>
                <a:avLst/>
                <a:gdLst>
                  <a:gd name="T0" fmla="*/ 34 w 36"/>
                  <a:gd name="T1" fmla="*/ 30 h 42"/>
                  <a:gd name="T2" fmla="*/ 36 w 36"/>
                  <a:gd name="T3" fmla="*/ 32 h 42"/>
                  <a:gd name="T4" fmla="*/ 32 w 36"/>
                  <a:gd name="T5" fmla="*/ 36 h 42"/>
                  <a:gd name="T6" fmla="*/ 28 w 36"/>
                  <a:gd name="T7" fmla="*/ 40 h 42"/>
                  <a:gd name="T8" fmla="*/ 24 w 36"/>
                  <a:gd name="T9" fmla="*/ 42 h 42"/>
                  <a:gd name="T10" fmla="*/ 18 w 36"/>
                  <a:gd name="T11" fmla="*/ 42 h 42"/>
                  <a:gd name="T12" fmla="*/ 14 w 36"/>
                  <a:gd name="T13" fmla="*/ 42 h 42"/>
                  <a:gd name="T14" fmla="*/ 10 w 36"/>
                  <a:gd name="T15" fmla="*/ 40 h 42"/>
                  <a:gd name="T16" fmla="*/ 6 w 36"/>
                  <a:gd name="T17" fmla="*/ 36 h 42"/>
                  <a:gd name="T18" fmla="*/ 2 w 36"/>
                  <a:gd name="T19" fmla="*/ 30 h 42"/>
                  <a:gd name="T20" fmla="*/ 0 w 36"/>
                  <a:gd name="T21" fmla="*/ 22 h 42"/>
                  <a:gd name="T22" fmla="*/ 2 w 36"/>
                  <a:gd name="T23" fmla="*/ 14 h 42"/>
                  <a:gd name="T24" fmla="*/ 6 w 36"/>
                  <a:gd name="T25" fmla="*/ 8 h 42"/>
                  <a:gd name="T26" fmla="*/ 10 w 36"/>
                  <a:gd name="T27" fmla="*/ 4 h 42"/>
                  <a:gd name="T28" fmla="*/ 14 w 36"/>
                  <a:gd name="T29" fmla="*/ 2 h 42"/>
                  <a:gd name="T30" fmla="*/ 20 w 36"/>
                  <a:gd name="T31" fmla="*/ 0 h 42"/>
                  <a:gd name="T32" fmla="*/ 26 w 36"/>
                  <a:gd name="T33" fmla="*/ 2 h 42"/>
                  <a:gd name="T34" fmla="*/ 30 w 36"/>
                  <a:gd name="T35" fmla="*/ 4 h 42"/>
                  <a:gd name="T36" fmla="*/ 34 w 36"/>
                  <a:gd name="T37" fmla="*/ 8 h 42"/>
                  <a:gd name="T38" fmla="*/ 34 w 36"/>
                  <a:gd name="T39" fmla="*/ 12 h 42"/>
                  <a:gd name="T40" fmla="*/ 34 w 36"/>
                  <a:gd name="T41" fmla="*/ 14 h 42"/>
                  <a:gd name="T42" fmla="*/ 32 w 36"/>
                  <a:gd name="T43" fmla="*/ 16 h 42"/>
                  <a:gd name="T44" fmla="*/ 32 w 36"/>
                  <a:gd name="T45" fmla="*/ 16 h 42"/>
                  <a:gd name="T46" fmla="*/ 28 w 36"/>
                  <a:gd name="T47" fmla="*/ 16 h 42"/>
                  <a:gd name="T48" fmla="*/ 26 w 36"/>
                  <a:gd name="T49" fmla="*/ 16 h 42"/>
                  <a:gd name="T50" fmla="*/ 24 w 36"/>
                  <a:gd name="T51" fmla="*/ 14 h 42"/>
                  <a:gd name="T52" fmla="*/ 24 w 36"/>
                  <a:gd name="T53" fmla="*/ 12 h 42"/>
                  <a:gd name="T54" fmla="*/ 22 w 36"/>
                  <a:gd name="T55" fmla="*/ 8 h 42"/>
                  <a:gd name="T56" fmla="*/ 22 w 36"/>
                  <a:gd name="T57" fmla="*/ 6 h 42"/>
                  <a:gd name="T58" fmla="*/ 22 w 36"/>
                  <a:gd name="T59" fmla="*/ 4 h 42"/>
                  <a:gd name="T60" fmla="*/ 20 w 36"/>
                  <a:gd name="T61" fmla="*/ 4 h 42"/>
                  <a:gd name="T62" fmla="*/ 18 w 36"/>
                  <a:gd name="T63" fmla="*/ 4 h 42"/>
                  <a:gd name="T64" fmla="*/ 16 w 36"/>
                  <a:gd name="T65" fmla="*/ 4 h 42"/>
                  <a:gd name="T66" fmla="*/ 14 w 36"/>
                  <a:gd name="T67" fmla="*/ 6 h 42"/>
                  <a:gd name="T68" fmla="*/ 14 w 36"/>
                  <a:gd name="T69" fmla="*/ 10 h 42"/>
                  <a:gd name="T70" fmla="*/ 12 w 36"/>
                  <a:gd name="T71" fmla="*/ 16 h 42"/>
                  <a:gd name="T72" fmla="*/ 14 w 36"/>
                  <a:gd name="T73" fmla="*/ 20 h 42"/>
                  <a:gd name="T74" fmla="*/ 14 w 36"/>
                  <a:gd name="T75" fmla="*/ 26 h 42"/>
                  <a:gd name="T76" fmla="*/ 16 w 36"/>
                  <a:gd name="T77" fmla="*/ 30 h 42"/>
                  <a:gd name="T78" fmla="*/ 20 w 36"/>
                  <a:gd name="T79" fmla="*/ 32 h 42"/>
                  <a:gd name="T80" fmla="*/ 22 w 36"/>
                  <a:gd name="T81" fmla="*/ 34 h 42"/>
                  <a:gd name="T82" fmla="*/ 26 w 36"/>
                  <a:gd name="T83" fmla="*/ 34 h 42"/>
                  <a:gd name="T84" fmla="*/ 28 w 36"/>
                  <a:gd name="T85" fmla="*/ 34 h 42"/>
                  <a:gd name="T86" fmla="*/ 30 w 36"/>
                  <a:gd name="T87" fmla="*/ 34 h 42"/>
                  <a:gd name="T88" fmla="*/ 32 w 36"/>
                  <a:gd name="T89" fmla="*/ 32 h 42"/>
                  <a:gd name="T90" fmla="*/ 34 w 36"/>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42"/>
                  <a:gd name="T140" fmla="*/ 36 w 36"/>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42">
                    <a:moveTo>
                      <a:pt x="34" y="30"/>
                    </a:moveTo>
                    <a:lnTo>
                      <a:pt x="36" y="32"/>
                    </a:lnTo>
                    <a:lnTo>
                      <a:pt x="32" y="36"/>
                    </a:lnTo>
                    <a:lnTo>
                      <a:pt x="28" y="40"/>
                    </a:lnTo>
                    <a:lnTo>
                      <a:pt x="24" y="42"/>
                    </a:lnTo>
                    <a:lnTo>
                      <a:pt x="18" y="42"/>
                    </a:lnTo>
                    <a:lnTo>
                      <a:pt x="14" y="42"/>
                    </a:lnTo>
                    <a:lnTo>
                      <a:pt x="10" y="40"/>
                    </a:lnTo>
                    <a:lnTo>
                      <a:pt x="6" y="36"/>
                    </a:lnTo>
                    <a:lnTo>
                      <a:pt x="2" y="30"/>
                    </a:lnTo>
                    <a:lnTo>
                      <a:pt x="0" y="22"/>
                    </a:lnTo>
                    <a:lnTo>
                      <a:pt x="2" y="14"/>
                    </a:lnTo>
                    <a:lnTo>
                      <a:pt x="6" y="8"/>
                    </a:lnTo>
                    <a:lnTo>
                      <a:pt x="10" y="4"/>
                    </a:lnTo>
                    <a:lnTo>
                      <a:pt x="14" y="2"/>
                    </a:lnTo>
                    <a:lnTo>
                      <a:pt x="20" y="0"/>
                    </a:lnTo>
                    <a:lnTo>
                      <a:pt x="26" y="2"/>
                    </a:lnTo>
                    <a:lnTo>
                      <a:pt x="30" y="4"/>
                    </a:lnTo>
                    <a:lnTo>
                      <a:pt x="34" y="8"/>
                    </a:lnTo>
                    <a:lnTo>
                      <a:pt x="34" y="12"/>
                    </a:lnTo>
                    <a:lnTo>
                      <a:pt x="34" y="14"/>
                    </a:lnTo>
                    <a:lnTo>
                      <a:pt x="32" y="16"/>
                    </a:lnTo>
                    <a:lnTo>
                      <a:pt x="28" y="16"/>
                    </a:lnTo>
                    <a:lnTo>
                      <a:pt x="26" y="16"/>
                    </a:lnTo>
                    <a:lnTo>
                      <a:pt x="24" y="14"/>
                    </a:lnTo>
                    <a:lnTo>
                      <a:pt x="24" y="12"/>
                    </a:lnTo>
                    <a:lnTo>
                      <a:pt x="22" y="8"/>
                    </a:lnTo>
                    <a:lnTo>
                      <a:pt x="22" y="6"/>
                    </a:lnTo>
                    <a:lnTo>
                      <a:pt x="22" y="4"/>
                    </a:lnTo>
                    <a:lnTo>
                      <a:pt x="20" y="4"/>
                    </a:lnTo>
                    <a:lnTo>
                      <a:pt x="18" y="4"/>
                    </a:lnTo>
                    <a:lnTo>
                      <a:pt x="16" y="4"/>
                    </a:lnTo>
                    <a:lnTo>
                      <a:pt x="14" y="6"/>
                    </a:lnTo>
                    <a:lnTo>
                      <a:pt x="14" y="10"/>
                    </a:lnTo>
                    <a:lnTo>
                      <a:pt x="12" y="16"/>
                    </a:lnTo>
                    <a:lnTo>
                      <a:pt x="14" y="20"/>
                    </a:lnTo>
                    <a:lnTo>
                      <a:pt x="14" y="26"/>
                    </a:lnTo>
                    <a:lnTo>
                      <a:pt x="16" y="30"/>
                    </a:lnTo>
                    <a:lnTo>
                      <a:pt x="20" y="32"/>
                    </a:lnTo>
                    <a:lnTo>
                      <a:pt x="22" y="34"/>
                    </a:lnTo>
                    <a:lnTo>
                      <a:pt x="26" y="34"/>
                    </a:lnTo>
                    <a:lnTo>
                      <a:pt x="28" y="34"/>
                    </a:lnTo>
                    <a:lnTo>
                      <a:pt x="30" y="34"/>
                    </a:lnTo>
                    <a:lnTo>
                      <a:pt x="32" y="32"/>
                    </a:lnTo>
                    <a:lnTo>
                      <a:pt x="34" y="30"/>
                    </a:lnTo>
                    <a:close/>
                  </a:path>
                </a:pathLst>
              </a:custGeom>
              <a:solidFill>
                <a:srgbClr val="000000"/>
              </a:solidFill>
              <a:ln w="0">
                <a:solidFill>
                  <a:srgbClr val="000000"/>
                </a:solidFill>
                <a:round/>
                <a:headEnd/>
                <a:tailEnd/>
              </a:ln>
            </p:spPr>
            <p:txBody>
              <a:bodyPr/>
              <a:lstStyle/>
              <a:p>
                <a:endParaRPr lang="en-CA"/>
              </a:p>
            </p:txBody>
          </p:sp>
          <p:sp>
            <p:nvSpPr>
              <p:cNvPr id="14605" name="Freeform 45"/>
              <p:cNvSpPr>
                <a:spLocks/>
              </p:cNvSpPr>
              <p:nvPr/>
            </p:nvSpPr>
            <p:spPr bwMode="auto">
              <a:xfrm>
                <a:off x="3736"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4 w 24"/>
                  <a:gd name="T15" fmla="*/ 46 h 78"/>
                  <a:gd name="T16" fmla="*/ 14 w 24"/>
                  <a:gd name="T17" fmla="*/ 38 h 78"/>
                  <a:gd name="T18" fmla="*/ 14 w 24"/>
                  <a:gd name="T19" fmla="*/ 28 h 78"/>
                  <a:gd name="T20" fmla="*/ 12 w 24"/>
                  <a:gd name="T21" fmla="*/ 18 h 78"/>
                  <a:gd name="T22" fmla="*/ 10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2 w 24"/>
                  <a:gd name="T39" fmla="*/ 22 h 78"/>
                  <a:gd name="T40" fmla="*/ 24 w 24"/>
                  <a:gd name="T41" fmla="*/ 30 h 78"/>
                  <a:gd name="T42" fmla="*/ 24 w 24"/>
                  <a:gd name="T43" fmla="*/ 38 h 78"/>
                  <a:gd name="T44" fmla="*/ 24 w 24"/>
                  <a:gd name="T45" fmla="*/ 48 h 78"/>
                  <a:gd name="T46" fmla="*/ 22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4" y="46"/>
                    </a:lnTo>
                    <a:lnTo>
                      <a:pt x="14" y="38"/>
                    </a:lnTo>
                    <a:lnTo>
                      <a:pt x="14" y="28"/>
                    </a:lnTo>
                    <a:lnTo>
                      <a:pt x="12" y="18"/>
                    </a:lnTo>
                    <a:lnTo>
                      <a:pt x="10" y="12"/>
                    </a:lnTo>
                    <a:lnTo>
                      <a:pt x="6" y="6"/>
                    </a:lnTo>
                    <a:lnTo>
                      <a:pt x="4" y="4"/>
                    </a:lnTo>
                    <a:lnTo>
                      <a:pt x="0" y="2"/>
                    </a:lnTo>
                    <a:lnTo>
                      <a:pt x="0" y="0"/>
                    </a:lnTo>
                    <a:lnTo>
                      <a:pt x="6" y="2"/>
                    </a:lnTo>
                    <a:lnTo>
                      <a:pt x="12" y="8"/>
                    </a:lnTo>
                    <a:lnTo>
                      <a:pt x="18" y="14"/>
                    </a:lnTo>
                    <a:lnTo>
                      <a:pt x="22" y="22"/>
                    </a:lnTo>
                    <a:lnTo>
                      <a:pt x="24" y="30"/>
                    </a:lnTo>
                    <a:lnTo>
                      <a:pt x="24" y="38"/>
                    </a:lnTo>
                    <a:lnTo>
                      <a:pt x="24" y="48"/>
                    </a:lnTo>
                    <a:lnTo>
                      <a:pt x="22"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606" name="Rectangle 46"/>
              <p:cNvSpPr>
                <a:spLocks noChangeArrowheads="1"/>
              </p:cNvSpPr>
              <p:nvPr/>
            </p:nvSpPr>
            <p:spPr bwMode="auto">
              <a:xfrm>
                <a:off x="3888"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07" name="Rectangle 47"/>
              <p:cNvSpPr>
                <a:spLocks noChangeArrowheads="1"/>
              </p:cNvSpPr>
              <p:nvPr/>
            </p:nvSpPr>
            <p:spPr bwMode="auto">
              <a:xfrm>
                <a:off x="3904"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08" name="Freeform 48"/>
              <p:cNvSpPr>
                <a:spLocks noEditPoints="1"/>
              </p:cNvSpPr>
              <p:nvPr/>
            </p:nvSpPr>
            <p:spPr bwMode="auto">
              <a:xfrm>
                <a:off x="4020" y="2118"/>
                <a:ext cx="78" cy="60"/>
              </a:xfrm>
              <a:custGeom>
                <a:avLst/>
                <a:gdLst>
                  <a:gd name="T0" fmla="*/ 22 w 78"/>
                  <a:gd name="T1" fmla="*/ 60 h 60"/>
                  <a:gd name="T2" fmla="*/ 56 w 78"/>
                  <a:gd name="T3" fmla="*/ 0 h 60"/>
                  <a:gd name="T4" fmla="*/ 14 w 78"/>
                  <a:gd name="T5" fmla="*/ 0 h 60"/>
                  <a:gd name="T6" fmla="*/ 26 w 78"/>
                  <a:gd name="T7" fmla="*/ 4 h 60"/>
                  <a:gd name="T8" fmla="*/ 30 w 78"/>
                  <a:gd name="T9" fmla="*/ 14 h 60"/>
                  <a:gd name="T10" fmla="*/ 26 w 78"/>
                  <a:gd name="T11" fmla="*/ 26 h 60"/>
                  <a:gd name="T12" fmla="*/ 14 w 78"/>
                  <a:gd name="T13" fmla="*/ 30 h 60"/>
                  <a:gd name="T14" fmla="*/ 4 w 78"/>
                  <a:gd name="T15" fmla="*/ 26 h 60"/>
                  <a:gd name="T16" fmla="*/ 0 w 78"/>
                  <a:gd name="T17" fmla="*/ 16 h 60"/>
                  <a:gd name="T18" fmla="*/ 4 w 78"/>
                  <a:gd name="T19" fmla="*/ 4 h 60"/>
                  <a:gd name="T20" fmla="*/ 14 w 78"/>
                  <a:gd name="T21" fmla="*/ 0 h 60"/>
                  <a:gd name="T22" fmla="*/ 14 w 78"/>
                  <a:gd name="T23" fmla="*/ 2 h 60"/>
                  <a:gd name="T24" fmla="*/ 12 w 78"/>
                  <a:gd name="T25" fmla="*/ 4 h 60"/>
                  <a:gd name="T26" fmla="*/ 12 w 78"/>
                  <a:gd name="T27" fmla="*/ 10 h 60"/>
                  <a:gd name="T28" fmla="*/ 12 w 78"/>
                  <a:gd name="T29" fmla="*/ 20 h 60"/>
                  <a:gd name="T30" fmla="*/ 12 w 78"/>
                  <a:gd name="T31" fmla="*/ 26 h 60"/>
                  <a:gd name="T32" fmla="*/ 14 w 78"/>
                  <a:gd name="T33" fmla="*/ 28 h 60"/>
                  <a:gd name="T34" fmla="*/ 16 w 78"/>
                  <a:gd name="T35" fmla="*/ 28 h 60"/>
                  <a:gd name="T36" fmla="*/ 18 w 78"/>
                  <a:gd name="T37" fmla="*/ 26 h 60"/>
                  <a:gd name="T38" fmla="*/ 18 w 78"/>
                  <a:gd name="T39" fmla="*/ 20 h 60"/>
                  <a:gd name="T40" fmla="*/ 18 w 78"/>
                  <a:gd name="T41" fmla="*/ 10 h 60"/>
                  <a:gd name="T42" fmla="*/ 18 w 78"/>
                  <a:gd name="T43" fmla="*/ 4 h 60"/>
                  <a:gd name="T44" fmla="*/ 16 w 78"/>
                  <a:gd name="T45" fmla="*/ 2 h 60"/>
                  <a:gd name="T46" fmla="*/ 62 w 78"/>
                  <a:gd name="T47" fmla="*/ 30 h 60"/>
                  <a:gd name="T48" fmla="*/ 72 w 78"/>
                  <a:gd name="T49" fmla="*/ 34 h 60"/>
                  <a:gd name="T50" fmla="*/ 78 w 78"/>
                  <a:gd name="T51" fmla="*/ 44 h 60"/>
                  <a:gd name="T52" fmla="*/ 72 w 78"/>
                  <a:gd name="T53" fmla="*/ 56 h 60"/>
                  <a:gd name="T54" fmla="*/ 62 w 78"/>
                  <a:gd name="T55" fmla="*/ 60 h 60"/>
                  <a:gd name="T56" fmla="*/ 52 w 78"/>
                  <a:gd name="T57" fmla="*/ 56 h 60"/>
                  <a:gd name="T58" fmla="*/ 48 w 78"/>
                  <a:gd name="T59" fmla="*/ 44 h 60"/>
                  <a:gd name="T60" fmla="*/ 52 w 78"/>
                  <a:gd name="T61" fmla="*/ 34 h 60"/>
                  <a:gd name="T62" fmla="*/ 62 w 78"/>
                  <a:gd name="T63" fmla="*/ 30 h 60"/>
                  <a:gd name="T64" fmla="*/ 62 w 78"/>
                  <a:gd name="T65" fmla="*/ 32 h 60"/>
                  <a:gd name="T66" fmla="*/ 60 w 78"/>
                  <a:gd name="T67" fmla="*/ 34 h 60"/>
                  <a:gd name="T68" fmla="*/ 58 w 78"/>
                  <a:gd name="T69" fmla="*/ 38 h 60"/>
                  <a:gd name="T70" fmla="*/ 58 w 78"/>
                  <a:gd name="T71" fmla="*/ 50 h 60"/>
                  <a:gd name="T72" fmla="*/ 60 w 78"/>
                  <a:gd name="T73" fmla="*/ 56 h 60"/>
                  <a:gd name="T74" fmla="*/ 62 w 78"/>
                  <a:gd name="T75" fmla="*/ 58 h 60"/>
                  <a:gd name="T76" fmla="*/ 64 w 78"/>
                  <a:gd name="T77" fmla="*/ 58 h 60"/>
                  <a:gd name="T78" fmla="*/ 64 w 78"/>
                  <a:gd name="T79" fmla="*/ 56 h 60"/>
                  <a:gd name="T80" fmla="*/ 66 w 78"/>
                  <a:gd name="T81" fmla="*/ 50 h 60"/>
                  <a:gd name="T82" fmla="*/ 66 w 78"/>
                  <a:gd name="T83" fmla="*/ 40 h 60"/>
                  <a:gd name="T84" fmla="*/ 64 w 78"/>
                  <a:gd name="T85" fmla="*/ 34 h 60"/>
                  <a:gd name="T86" fmla="*/ 64 w 78"/>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60"/>
                  <a:gd name="T134" fmla="*/ 78 w 78"/>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60">
                    <a:moveTo>
                      <a:pt x="62" y="0"/>
                    </a:moveTo>
                    <a:lnTo>
                      <a:pt x="22" y="60"/>
                    </a:lnTo>
                    <a:lnTo>
                      <a:pt x="16" y="60"/>
                    </a:lnTo>
                    <a:lnTo>
                      <a:pt x="56" y="0"/>
                    </a:lnTo>
                    <a:lnTo>
                      <a:pt x="62" y="0"/>
                    </a:lnTo>
                    <a:close/>
                    <a:moveTo>
                      <a:pt x="14" y="0"/>
                    </a:moveTo>
                    <a:lnTo>
                      <a:pt x="20" y="0"/>
                    </a:lnTo>
                    <a:lnTo>
                      <a:pt x="26" y="4"/>
                    </a:lnTo>
                    <a:lnTo>
                      <a:pt x="28" y="8"/>
                    </a:lnTo>
                    <a:lnTo>
                      <a:pt x="30" y="14"/>
                    </a:lnTo>
                    <a:lnTo>
                      <a:pt x="28" y="20"/>
                    </a:lnTo>
                    <a:lnTo>
                      <a:pt x="26" y="26"/>
                    </a:lnTo>
                    <a:lnTo>
                      <a:pt x="20" y="28"/>
                    </a:lnTo>
                    <a:lnTo>
                      <a:pt x="14" y="30"/>
                    </a:lnTo>
                    <a:lnTo>
                      <a:pt x="10" y="28"/>
                    </a:lnTo>
                    <a:lnTo>
                      <a:pt x="4" y="26"/>
                    </a:lnTo>
                    <a:lnTo>
                      <a:pt x="2" y="22"/>
                    </a:lnTo>
                    <a:lnTo>
                      <a:pt x="0" y="16"/>
                    </a:lnTo>
                    <a:lnTo>
                      <a:pt x="2" y="8"/>
                    </a:lnTo>
                    <a:lnTo>
                      <a:pt x="4" y="4"/>
                    </a:lnTo>
                    <a:lnTo>
                      <a:pt x="10" y="0"/>
                    </a:lnTo>
                    <a:lnTo>
                      <a:pt x="14" y="0"/>
                    </a:lnTo>
                    <a:close/>
                    <a:moveTo>
                      <a:pt x="14" y="2"/>
                    </a:moveTo>
                    <a:lnTo>
                      <a:pt x="14" y="2"/>
                    </a:lnTo>
                    <a:lnTo>
                      <a:pt x="12" y="4"/>
                    </a:lnTo>
                    <a:lnTo>
                      <a:pt x="12" y="6"/>
                    </a:lnTo>
                    <a:lnTo>
                      <a:pt x="12" y="10"/>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6"/>
                    </a:lnTo>
                    <a:lnTo>
                      <a:pt x="18" y="4"/>
                    </a:lnTo>
                    <a:lnTo>
                      <a:pt x="16" y="2"/>
                    </a:lnTo>
                    <a:lnTo>
                      <a:pt x="14" y="2"/>
                    </a:lnTo>
                    <a:close/>
                    <a:moveTo>
                      <a:pt x="62" y="30"/>
                    </a:moveTo>
                    <a:lnTo>
                      <a:pt x="68" y="30"/>
                    </a:lnTo>
                    <a:lnTo>
                      <a:pt x="72" y="34"/>
                    </a:lnTo>
                    <a:lnTo>
                      <a:pt x="76" y="38"/>
                    </a:lnTo>
                    <a:lnTo>
                      <a:pt x="78" y="44"/>
                    </a:lnTo>
                    <a:lnTo>
                      <a:pt x="76" y="50"/>
                    </a:lnTo>
                    <a:lnTo>
                      <a:pt x="72" y="56"/>
                    </a:lnTo>
                    <a:lnTo>
                      <a:pt x="68" y="58"/>
                    </a:lnTo>
                    <a:lnTo>
                      <a:pt x="62" y="60"/>
                    </a:lnTo>
                    <a:lnTo>
                      <a:pt x="56" y="58"/>
                    </a:lnTo>
                    <a:lnTo>
                      <a:pt x="52" y="56"/>
                    </a:lnTo>
                    <a:lnTo>
                      <a:pt x="48" y="50"/>
                    </a:lnTo>
                    <a:lnTo>
                      <a:pt x="48" y="44"/>
                    </a:lnTo>
                    <a:lnTo>
                      <a:pt x="48" y="38"/>
                    </a:lnTo>
                    <a:lnTo>
                      <a:pt x="52" y="34"/>
                    </a:lnTo>
                    <a:lnTo>
                      <a:pt x="56" y="30"/>
                    </a:lnTo>
                    <a:lnTo>
                      <a:pt x="62" y="30"/>
                    </a:lnTo>
                    <a:close/>
                    <a:moveTo>
                      <a:pt x="62" y="32"/>
                    </a:moveTo>
                    <a:lnTo>
                      <a:pt x="62" y="32"/>
                    </a:lnTo>
                    <a:lnTo>
                      <a:pt x="60" y="32"/>
                    </a:lnTo>
                    <a:lnTo>
                      <a:pt x="60" y="34"/>
                    </a:lnTo>
                    <a:lnTo>
                      <a:pt x="60" y="36"/>
                    </a:lnTo>
                    <a:lnTo>
                      <a:pt x="58" y="38"/>
                    </a:lnTo>
                    <a:lnTo>
                      <a:pt x="58" y="44"/>
                    </a:lnTo>
                    <a:lnTo>
                      <a:pt x="58" y="50"/>
                    </a:lnTo>
                    <a:lnTo>
                      <a:pt x="60" y="54"/>
                    </a:lnTo>
                    <a:lnTo>
                      <a:pt x="60" y="56"/>
                    </a:lnTo>
                    <a:lnTo>
                      <a:pt x="60" y="58"/>
                    </a:lnTo>
                    <a:lnTo>
                      <a:pt x="62" y="58"/>
                    </a:lnTo>
                    <a:lnTo>
                      <a:pt x="64" y="58"/>
                    </a:lnTo>
                    <a:lnTo>
                      <a:pt x="64" y="56"/>
                    </a:lnTo>
                    <a:lnTo>
                      <a:pt x="66" y="54"/>
                    </a:lnTo>
                    <a:lnTo>
                      <a:pt x="66" y="50"/>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609" name="Rectangle 49"/>
              <p:cNvSpPr>
                <a:spLocks noChangeArrowheads="1"/>
              </p:cNvSpPr>
              <p:nvPr/>
            </p:nvSpPr>
            <p:spPr bwMode="auto">
              <a:xfrm>
                <a:off x="4200"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10" name="Rectangle 50"/>
              <p:cNvSpPr>
                <a:spLocks noChangeArrowheads="1"/>
              </p:cNvSpPr>
              <p:nvPr/>
            </p:nvSpPr>
            <p:spPr bwMode="auto">
              <a:xfrm>
                <a:off x="1552" y="22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611" name="Rectangle 51"/>
              <p:cNvSpPr>
                <a:spLocks noChangeArrowheads="1"/>
              </p:cNvSpPr>
              <p:nvPr/>
            </p:nvSpPr>
            <p:spPr bwMode="auto">
              <a:xfrm>
                <a:off x="1552" y="2224"/>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612" name="Rectangle 52"/>
              <p:cNvSpPr>
                <a:spLocks noChangeArrowheads="1"/>
              </p:cNvSpPr>
              <p:nvPr/>
            </p:nvSpPr>
            <p:spPr bwMode="auto">
              <a:xfrm>
                <a:off x="1552"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13" name="Freeform 53"/>
              <p:cNvSpPr>
                <a:spLocks noEditPoints="1"/>
              </p:cNvSpPr>
              <p:nvPr/>
            </p:nvSpPr>
            <p:spPr bwMode="auto">
              <a:xfrm>
                <a:off x="1586" y="226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8 w 36"/>
                  <a:gd name="T69" fmla="*/ 30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2"/>
                    </a:lnTo>
                    <a:lnTo>
                      <a:pt x="2" y="38"/>
                    </a:lnTo>
                    <a:lnTo>
                      <a:pt x="0" y="36"/>
                    </a:lnTo>
                    <a:lnTo>
                      <a:pt x="0" y="32"/>
                    </a:lnTo>
                    <a:lnTo>
                      <a:pt x="0" y="30"/>
                    </a:lnTo>
                    <a:lnTo>
                      <a:pt x="2" y="26"/>
                    </a:lnTo>
                    <a:lnTo>
                      <a:pt x="4" y="24"/>
                    </a:lnTo>
                    <a:lnTo>
                      <a:pt x="8" y="22"/>
                    </a:lnTo>
                    <a:lnTo>
                      <a:pt x="12" y="18"/>
                    </a:lnTo>
                    <a:lnTo>
                      <a:pt x="22" y="16"/>
                    </a:lnTo>
                    <a:lnTo>
                      <a:pt x="22" y="14"/>
                    </a:lnTo>
                    <a:lnTo>
                      <a:pt x="22" y="8"/>
                    </a:lnTo>
                    <a:lnTo>
                      <a:pt x="20" y="6"/>
                    </a:lnTo>
                    <a:lnTo>
                      <a:pt x="18" y="4"/>
                    </a:lnTo>
                    <a:lnTo>
                      <a:pt x="14" y="4"/>
                    </a:lnTo>
                    <a:lnTo>
                      <a:pt x="12" y="4"/>
                    </a:lnTo>
                    <a:lnTo>
                      <a:pt x="10" y="4"/>
                    </a:lnTo>
                    <a:lnTo>
                      <a:pt x="10" y="6"/>
                    </a:lnTo>
                    <a:lnTo>
                      <a:pt x="8" y="8"/>
                    </a:lnTo>
                    <a:lnTo>
                      <a:pt x="8" y="10"/>
                    </a:lnTo>
                    <a:lnTo>
                      <a:pt x="8" y="12"/>
                    </a:lnTo>
                    <a:lnTo>
                      <a:pt x="8" y="14"/>
                    </a:lnTo>
                    <a:lnTo>
                      <a:pt x="6" y="14"/>
                    </a:lnTo>
                    <a:lnTo>
                      <a:pt x="6"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30" y="32"/>
                    </a:lnTo>
                    <a:lnTo>
                      <a:pt x="30" y="34"/>
                    </a:lnTo>
                    <a:lnTo>
                      <a:pt x="30" y="36"/>
                    </a:lnTo>
                    <a:lnTo>
                      <a:pt x="32" y="36"/>
                    </a:lnTo>
                    <a:lnTo>
                      <a:pt x="34"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8" y="30"/>
                    </a:lnTo>
                    <a:lnTo>
                      <a:pt x="8" y="32"/>
                    </a:lnTo>
                    <a:lnTo>
                      <a:pt x="8" y="34"/>
                    </a:lnTo>
                    <a:lnTo>
                      <a:pt x="10" y="36"/>
                    </a:lnTo>
                    <a:lnTo>
                      <a:pt x="14" y="36"/>
                    </a:lnTo>
                    <a:lnTo>
                      <a:pt x="16" y="36"/>
                    </a:lnTo>
                    <a:lnTo>
                      <a:pt x="22" y="32"/>
                    </a:lnTo>
                    <a:close/>
                  </a:path>
                </a:pathLst>
              </a:custGeom>
              <a:solidFill>
                <a:srgbClr val="000000"/>
              </a:solidFill>
              <a:ln w="0">
                <a:solidFill>
                  <a:srgbClr val="000000"/>
                </a:solidFill>
                <a:round/>
                <a:headEnd/>
                <a:tailEnd/>
              </a:ln>
            </p:spPr>
            <p:txBody>
              <a:bodyPr/>
              <a:lstStyle/>
              <a:p>
                <a:endParaRPr lang="en-CA"/>
              </a:p>
            </p:txBody>
          </p:sp>
          <p:sp>
            <p:nvSpPr>
              <p:cNvPr id="14614" name="Freeform 54"/>
              <p:cNvSpPr>
                <a:spLocks/>
              </p:cNvSpPr>
              <p:nvPr/>
            </p:nvSpPr>
            <p:spPr bwMode="auto">
              <a:xfrm>
                <a:off x="1626" y="2264"/>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4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18 w 32"/>
                  <a:gd name="T77" fmla="*/ 34 h 42"/>
                  <a:gd name="T78" fmla="*/ 22 w 32"/>
                  <a:gd name="T79" fmla="*/ 34 h 42"/>
                  <a:gd name="T80" fmla="*/ 26 w 32"/>
                  <a:gd name="T81" fmla="*/ 32 h 42"/>
                  <a:gd name="T82" fmla="*/ 28 w 32"/>
                  <a:gd name="T83" fmla="*/ 30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8"/>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18" y="34"/>
                    </a:lnTo>
                    <a:lnTo>
                      <a:pt x="22" y="34"/>
                    </a:lnTo>
                    <a:lnTo>
                      <a:pt x="26" y="32"/>
                    </a:lnTo>
                    <a:lnTo>
                      <a:pt x="28" y="30"/>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615" name="Freeform 55"/>
              <p:cNvSpPr>
                <a:spLocks/>
              </p:cNvSpPr>
              <p:nvPr/>
            </p:nvSpPr>
            <p:spPr bwMode="auto">
              <a:xfrm>
                <a:off x="1662" y="2252"/>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6"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616" name="Freeform 56"/>
              <p:cNvSpPr>
                <a:spLocks/>
              </p:cNvSpPr>
              <p:nvPr/>
            </p:nvSpPr>
            <p:spPr bwMode="auto">
              <a:xfrm>
                <a:off x="1688" y="2264"/>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6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8 h 40"/>
                  <a:gd name="T34" fmla="*/ 16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6"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CA"/>
              </a:p>
            </p:txBody>
          </p:sp>
          <p:sp>
            <p:nvSpPr>
              <p:cNvPr id="14617" name="Freeform 57"/>
              <p:cNvSpPr>
                <a:spLocks noEditPoints="1"/>
              </p:cNvSpPr>
              <p:nvPr/>
            </p:nvSpPr>
            <p:spPr bwMode="auto">
              <a:xfrm>
                <a:off x="1718" y="2264"/>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8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8"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CA"/>
              </a:p>
            </p:txBody>
          </p:sp>
          <p:sp>
            <p:nvSpPr>
              <p:cNvPr id="14618" name="Freeform 58"/>
              <p:cNvSpPr>
                <a:spLocks/>
              </p:cNvSpPr>
              <p:nvPr/>
            </p:nvSpPr>
            <p:spPr bwMode="auto">
              <a:xfrm>
                <a:off x="1760" y="2264"/>
                <a:ext cx="26" cy="42"/>
              </a:xfrm>
              <a:custGeom>
                <a:avLst/>
                <a:gdLst>
                  <a:gd name="T0" fmla="*/ 22 w 26"/>
                  <a:gd name="T1" fmla="*/ 0 h 42"/>
                  <a:gd name="T2" fmla="*/ 22 w 26"/>
                  <a:gd name="T3" fmla="*/ 14 h 42"/>
                  <a:gd name="T4" fmla="*/ 22 w 26"/>
                  <a:gd name="T5" fmla="*/ 14 h 42"/>
                  <a:gd name="T6" fmla="*/ 20 w 26"/>
                  <a:gd name="T7" fmla="*/ 8 h 42"/>
                  <a:gd name="T8" fmla="*/ 18 w 26"/>
                  <a:gd name="T9" fmla="*/ 6 h 42"/>
                  <a:gd name="T10" fmla="*/ 14 w 26"/>
                  <a:gd name="T11" fmla="*/ 4 h 42"/>
                  <a:gd name="T12" fmla="*/ 12 w 26"/>
                  <a:gd name="T13" fmla="*/ 4 h 42"/>
                  <a:gd name="T14" fmla="*/ 8 w 26"/>
                  <a:gd name="T15" fmla="*/ 4 h 42"/>
                  <a:gd name="T16" fmla="*/ 6 w 26"/>
                  <a:gd name="T17" fmla="*/ 4 h 42"/>
                  <a:gd name="T18" fmla="*/ 6 w 26"/>
                  <a:gd name="T19" fmla="*/ 6 h 42"/>
                  <a:gd name="T20" fmla="*/ 4 w 26"/>
                  <a:gd name="T21" fmla="*/ 8 h 42"/>
                  <a:gd name="T22" fmla="*/ 4 w 26"/>
                  <a:gd name="T23" fmla="*/ 10 h 42"/>
                  <a:gd name="T24" fmla="*/ 6 w 26"/>
                  <a:gd name="T25" fmla="*/ 12 h 42"/>
                  <a:gd name="T26" fmla="*/ 8 w 26"/>
                  <a:gd name="T27" fmla="*/ 14 h 42"/>
                  <a:gd name="T28" fmla="*/ 10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2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8 h 42"/>
                  <a:gd name="T76" fmla="*/ 18 w 26"/>
                  <a:gd name="T77" fmla="*/ 36 h 42"/>
                  <a:gd name="T78" fmla="*/ 20 w 26"/>
                  <a:gd name="T79" fmla="*/ 34 h 42"/>
                  <a:gd name="T80" fmla="*/ 18 w 26"/>
                  <a:gd name="T81" fmla="*/ 30 h 42"/>
                  <a:gd name="T82" fmla="*/ 18 w 26"/>
                  <a:gd name="T83" fmla="*/ 28 h 42"/>
                  <a:gd name="T84" fmla="*/ 14 w 26"/>
                  <a:gd name="T85" fmla="*/ 26 h 42"/>
                  <a:gd name="T86" fmla="*/ 10 w 26"/>
                  <a:gd name="T87" fmla="*/ 24 h 42"/>
                  <a:gd name="T88" fmla="*/ 4 w 26"/>
                  <a:gd name="T89" fmla="*/ 20 h 42"/>
                  <a:gd name="T90" fmla="*/ 2 w 26"/>
                  <a:gd name="T91" fmla="*/ 18 h 42"/>
                  <a:gd name="T92" fmla="*/ 0 w 26"/>
                  <a:gd name="T93" fmla="*/ 16 h 42"/>
                  <a:gd name="T94" fmla="*/ 0 w 26"/>
                  <a:gd name="T95" fmla="*/ 12 h 42"/>
                  <a:gd name="T96" fmla="*/ 0 w 26"/>
                  <a:gd name="T97" fmla="*/ 8 h 42"/>
                  <a:gd name="T98" fmla="*/ 2 w 26"/>
                  <a:gd name="T99" fmla="*/ 4 h 42"/>
                  <a:gd name="T100" fmla="*/ 6 w 26"/>
                  <a:gd name="T101" fmla="*/ 2 h 42"/>
                  <a:gd name="T102" fmla="*/ 12 w 26"/>
                  <a:gd name="T103" fmla="*/ 0 h 42"/>
                  <a:gd name="T104" fmla="*/ 14 w 26"/>
                  <a:gd name="T105" fmla="*/ 0 h 42"/>
                  <a:gd name="T106" fmla="*/ 16 w 26"/>
                  <a:gd name="T107" fmla="*/ 2 h 42"/>
                  <a:gd name="T108" fmla="*/ 18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2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2" y="0"/>
                    </a:moveTo>
                    <a:lnTo>
                      <a:pt x="22" y="14"/>
                    </a:lnTo>
                    <a:lnTo>
                      <a:pt x="20" y="8"/>
                    </a:lnTo>
                    <a:lnTo>
                      <a:pt x="18" y="6"/>
                    </a:lnTo>
                    <a:lnTo>
                      <a:pt x="14" y="4"/>
                    </a:lnTo>
                    <a:lnTo>
                      <a:pt x="12" y="4"/>
                    </a:lnTo>
                    <a:lnTo>
                      <a:pt x="8" y="4"/>
                    </a:lnTo>
                    <a:lnTo>
                      <a:pt x="6" y="4"/>
                    </a:lnTo>
                    <a:lnTo>
                      <a:pt x="6" y="6"/>
                    </a:lnTo>
                    <a:lnTo>
                      <a:pt x="4" y="8"/>
                    </a:lnTo>
                    <a:lnTo>
                      <a:pt x="4" y="10"/>
                    </a:lnTo>
                    <a:lnTo>
                      <a:pt x="6" y="12"/>
                    </a:lnTo>
                    <a:lnTo>
                      <a:pt x="8" y="14"/>
                    </a:lnTo>
                    <a:lnTo>
                      <a:pt x="10" y="16"/>
                    </a:lnTo>
                    <a:lnTo>
                      <a:pt x="18" y="18"/>
                    </a:lnTo>
                    <a:lnTo>
                      <a:pt x="22" y="22"/>
                    </a:lnTo>
                    <a:lnTo>
                      <a:pt x="24" y="26"/>
                    </a:lnTo>
                    <a:lnTo>
                      <a:pt x="26" y="30"/>
                    </a:lnTo>
                    <a:lnTo>
                      <a:pt x="24" y="34"/>
                    </a:lnTo>
                    <a:lnTo>
                      <a:pt x="22" y="38"/>
                    </a:lnTo>
                    <a:lnTo>
                      <a:pt x="18" y="40"/>
                    </a:lnTo>
                    <a:lnTo>
                      <a:pt x="12" y="42"/>
                    </a:lnTo>
                    <a:lnTo>
                      <a:pt x="8" y="42"/>
                    </a:lnTo>
                    <a:lnTo>
                      <a:pt x="4" y="40"/>
                    </a:lnTo>
                    <a:lnTo>
                      <a:pt x="2" y="40"/>
                    </a:lnTo>
                    <a:lnTo>
                      <a:pt x="0" y="40"/>
                    </a:lnTo>
                    <a:lnTo>
                      <a:pt x="0" y="42"/>
                    </a:lnTo>
                    <a:lnTo>
                      <a:pt x="0" y="28"/>
                    </a:lnTo>
                    <a:lnTo>
                      <a:pt x="2" y="32"/>
                    </a:lnTo>
                    <a:lnTo>
                      <a:pt x="4" y="36"/>
                    </a:lnTo>
                    <a:lnTo>
                      <a:pt x="8" y="38"/>
                    </a:lnTo>
                    <a:lnTo>
                      <a:pt x="12" y="38"/>
                    </a:lnTo>
                    <a:lnTo>
                      <a:pt x="16" y="38"/>
                    </a:lnTo>
                    <a:lnTo>
                      <a:pt x="18" y="38"/>
                    </a:lnTo>
                    <a:lnTo>
                      <a:pt x="18" y="36"/>
                    </a:lnTo>
                    <a:lnTo>
                      <a:pt x="20" y="34"/>
                    </a:lnTo>
                    <a:lnTo>
                      <a:pt x="18" y="30"/>
                    </a:lnTo>
                    <a:lnTo>
                      <a:pt x="18" y="28"/>
                    </a:lnTo>
                    <a:lnTo>
                      <a:pt x="14" y="26"/>
                    </a:lnTo>
                    <a:lnTo>
                      <a:pt x="10" y="24"/>
                    </a:lnTo>
                    <a:lnTo>
                      <a:pt x="4" y="20"/>
                    </a:lnTo>
                    <a:lnTo>
                      <a:pt x="2" y="18"/>
                    </a:lnTo>
                    <a:lnTo>
                      <a:pt x="0" y="16"/>
                    </a:lnTo>
                    <a:lnTo>
                      <a:pt x="0" y="12"/>
                    </a:lnTo>
                    <a:lnTo>
                      <a:pt x="0" y="8"/>
                    </a:lnTo>
                    <a:lnTo>
                      <a:pt x="2" y="4"/>
                    </a:lnTo>
                    <a:lnTo>
                      <a:pt x="6" y="2"/>
                    </a:lnTo>
                    <a:lnTo>
                      <a:pt x="12" y="0"/>
                    </a:lnTo>
                    <a:lnTo>
                      <a:pt x="14" y="0"/>
                    </a:lnTo>
                    <a:lnTo>
                      <a:pt x="16" y="2"/>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CA"/>
              </a:p>
            </p:txBody>
          </p:sp>
          <p:sp>
            <p:nvSpPr>
              <p:cNvPr id="14619" name="Freeform 59"/>
              <p:cNvSpPr>
                <a:spLocks/>
              </p:cNvSpPr>
              <p:nvPr/>
            </p:nvSpPr>
            <p:spPr bwMode="auto">
              <a:xfrm>
                <a:off x="1792" y="2264"/>
                <a:ext cx="28" cy="42"/>
              </a:xfrm>
              <a:custGeom>
                <a:avLst/>
                <a:gdLst>
                  <a:gd name="T0" fmla="*/ 24 w 28"/>
                  <a:gd name="T1" fmla="*/ 0 h 42"/>
                  <a:gd name="T2" fmla="*/ 24 w 28"/>
                  <a:gd name="T3" fmla="*/ 14 h 42"/>
                  <a:gd name="T4" fmla="*/ 24 w 28"/>
                  <a:gd name="T5" fmla="*/ 14 h 42"/>
                  <a:gd name="T6" fmla="*/ 22 w 28"/>
                  <a:gd name="T7" fmla="*/ 8 h 42"/>
                  <a:gd name="T8" fmla="*/ 20 w 28"/>
                  <a:gd name="T9" fmla="*/ 6 h 42"/>
                  <a:gd name="T10" fmla="*/ 16 w 28"/>
                  <a:gd name="T11" fmla="*/ 4 h 42"/>
                  <a:gd name="T12" fmla="*/ 14 w 28"/>
                  <a:gd name="T13" fmla="*/ 4 h 42"/>
                  <a:gd name="T14" fmla="*/ 10 w 28"/>
                  <a:gd name="T15" fmla="*/ 4 h 42"/>
                  <a:gd name="T16" fmla="*/ 8 w 28"/>
                  <a:gd name="T17" fmla="*/ 4 h 42"/>
                  <a:gd name="T18" fmla="*/ 6 w 28"/>
                  <a:gd name="T19" fmla="*/ 6 h 42"/>
                  <a:gd name="T20" fmla="*/ 6 w 28"/>
                  <a:gd name="T21" fmla="*/ 8 h 42"/>
                  <a:gd name="T22" fmla="*/ 6 w 28"/>
                  <a:gd name="T23" fmla="*/ 10 h 42"/>
                  <a:gd name="T24" fmla="*/ 8 w 28"/>
                  <a:gd name="T25" fmla="*/ 12 h 42"/>
                  <a:gd name="T26" fmla="*/ 10 w 28"/>
                  <a:gd name="T27" fmla="*/ 14 h 42"/>
                  <a:gd name="T28" fmla="*/ 12 w 28"/>
                  <a:gd name="T29" fmla="*/ 16 h 42"/>
                  <a:gd name="T30" fmla="*/ 18 w 28"/>
                  <a:gd name="T31" fmla="*/ 18 h 42"/>
                  <a:gd name="T32" fmla="*/ 24 w 28"/>
                  <a:gd name="T33" fmla="*/ 22 h 42"/>
                  <a:gd name="T34" fmla="*/ 26 w 28"/>
                  <a:gd name="T35" fmla="*/ 26 h 42"/>
                  <a:gd name="T36" fmla="*/ 28 w 28"/>
                  <a:gd name="T37" fmla="*/ 30 h 42"/>
                  <a:gd name="T38" fmla="*/ 26 w 28"/>
                  <a:gd name="T39" fmla="*/ 34 h 42"/>
                  <a:gd name="T40" fmla="*/ 24 w 28"/>
                  <a:gd name="T41" fmla="*/ 38 h 42"/>
                  <a:gd name="T42" fmla="*/ 18 w 28"/>
                  <a:gd name="T43" fmla="*/ 40 h 42"/>
                  <a:gd name="T44" fmla="*/ 14 w 28"/>
                  <a:gd name="T45" fmla="*/ 42 h 42"/>
                  <a:gd name="T46" fmla="*/ 10 w 28"/>
                  <a:gd name="T47" fmla="*/ 42 h 42"/>
                  <a:gd name="T48" fmla="*/ 6 w 28"/>
                  <a:gd name="T49" fmla="*/ 40 h 42"/>
                  <a:gd name="T50" fmla="*/ 4 w 28"/>
                  <a:gd name="T51" fmla="*/ 40 h 42"/>
                  <a:gd name="T52" fmla="*/ 4 w 28"/>
                  <a:gd name="T53" fmla="*/ 40 h 42"/>
                  <a:gd name="T54" fmla="*/ 2 w 28"/>
                  <a:gd name="T55" fmla="*/ 40 h 42"/>
                  <a:gd name="T56" fmla="*/ 2 w 28"/>
                  <a:gd name="T57" fmla="*/ 42 h 42"/>
                  <a:gd name="T58" fmla="*/ 0 w 28"/>
                  <a:gd name="T59" fmla="*/ 42 h 42"/>
                  <a:gd name="T60" fmla="*/ 0 w 28"/>
                  <a:gd name="T61" fmla="*/ 28 h 42"/>
                  <a:gd name="T62" fmla="*/ 2 w 28"/>
                  <a:gd name="T63" fmla="*/ 28 h 42"/>
                  <a:gd name="T64" fmla="*/ 4 w 28"/>
                  <a:gd name="T65" fmla="*/ 32 h 42"/>
                  <a:gd name="T66" fmla="*/ 6 w 28"/>
                  <a:gd name="T67" fmla="*/ 36 h 42"/>
                  <a:gd name="T68" fmla="*/ 10 w 28"/>
                  <a:gd name="T69" fmla="*/ 38 h 42"/>
                  <a:gd name="T70" fmla="*/ 14 w 28"/>
                  <a:gd name="T71" fmla="*/ 38 h 42"/>
                  <a:gd name="T72" fmla="*/ 16 w 28"/>
                  <a:gd name="T73" fmla="*/ 38 h 42"/>
                  <a:gd name="T74" fmla="*/ 20 w 28"/>
                  <a:gd name="T75" fmla="*/ 38 h 42"/>
                  <a:gd name="T76" fmla="*/ 20 w 28"/>
                  <a:gd name="T77" fmla="*/ 36 h 42"/>
                  <a:gd name="T78" fmla="*/ 20 w 28"/>
                  <a:gd name="T79" fmla="*/ 34 h 42"/>
                  <a:gd name="T80" fmla="*/ 20 w 28"/>
                  <a:gd name="T81" fmla="*/ 30 h 42"/>
                  <a:gd name="T82" fmla="*/ 20 w 28"/>
                  <a:gd name="T83" fmla="*/ 28 h 42"/>
                  <a:gd name="T84" fmla="*/ 16 w 28"/>
                  <a:gd name="T85" fmla="*/ 26 h 42"/>
                  <a:gd name="T86" fmla="*/ 10 w 28"/>
                  <a:gd name="T87" fmla="*/ 24 h 42"/>
                  <a:gd name="T88" fmla="*/ 6 w 28"/>
                  <a:gd name="T89" fmla="*/ 20 h 42"/>
                  <a:gd name="T90" fmla="*/ 2 w 28"/>
                  <a:gd name="T91" fmla="*/ 18 h 42"/>
                  <a:gd name="T92" fmla="*/ 2 w 28"/>
                  <a:gd name="T93" fmla="*/ 16 h 42"/>
                  <a:gd name="T94" fmla="*/ 0 w 28"/>
                  <a:gd name="T95" fmla="*/ 12 h 42"/>
                  <a:gd name="T96" fmla="*/ 2 w 28"/>
                  <a:gd name="T97" fmla="*/ 8 h 42"/>
                  <a:gd name="T98" fmla="*/ 4 w 28"/>
                  <a:gd name="T99" fmla="*/ 4 h 42"/>
                  <a:gd name="T100" fmla="*/ 8 w 28"/>
                  <a:gd name="T101" fmla="*/ 2 h 42"/>
                  <a:gd name="T102" fmla="*/ 14 w 28"/>
                  <a:gd name="T103" fmla="*/ 0 h 42"/>
                  <a:gd name="T104" fmla="*/ 16 w 28"/>
                  <a:gd name="T105" fmla="*/ 0 h 42"/>
                  <a:gd name="T106" fmla="*/ 18 w 28"/>
                  <a:gd name="T107" fmla="*/ 2 h 42"/>
                  <a:gd name="T108" fmla="*/ 20 w 28"/>
                  <a:gd name="T109" fmla="*/ 2 h 42"/>
                  <a:gd name="T110" fmla="*/ 22 w 28"/>
                  <a:gd name="T111" fmla="*/ 2 h 42"/>
                  <a:gd name="T112" fmla="*/ 22 w 28"/>
                  <a:gd name="T113" fmla="*/ 2 h 42"/>
                  <a:gd name="T114" fmla="*/ 22 w 28"/>
                  <a:gd name="T115" fmla="*/ 2 h 42"/>
                  <a:gd name="T116" fmla="*/ 24 w 28"/>
                  <a:gd name="T117" fmla="*/ 2 h 42"/>
                  <a:gd name="T118" fmla="*/ 24 w 28"/>
                  <a:gd name="T119" fmla="*/ 0 h 42"/>
                  <a:gd name="T120" fmla="*/ 24 w 28"/>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2"/>
                  <a:gd name="T185" fmla="*/ 28 w 28"/>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2">
                    <a:moveTo>
                      <a:pt x="24" y="0"/>
                    </a:moveTo>
                    <a:lnTo>
                      <a:pt x="24" y="14"/>
                    </a:lnTo>
                    <a:lnTo>
                      <a:pt x="22" y="8"/>
                    </a:lnTo>
                    <a:lnTo>
                      <a:pt x="20" y="6"/>
                    </a:lnTo>
                    <a:lnTo>
                      <a:pt x="16" y="4"/>
                    </a:lnTo>
                    <a:lnTo>
                      <a:pt x="14" y="4"/>
                    </a:lnTo>
                    <a:lnTo>
                      <a:pt x="10" y="4"/>
                    </a:lnTo>
                    <a:lnTo>
                      <a:pt x="8" y="4"/>
                    </a:lnTo>
                    <a:lnTo>
                      <a:pt x="6" y="6"/>
                    </a:lnTo>
                    <a:lnTo>
                      <a:pt x="6" y="8"/>
                    </a:lnTo>
                    <a:lnTo>
                      <a:pt x="6" y="10"/>
                    </a:lnTo>
                    <a:lnTo>
                      <a:pt x="8" y="12"/>
                    </a:lnTo>
                    <a:lnTo>
                      <a:pt x="10" y="14"/>
                    </a:lnTo>
                    <a:lnTo>
                      <a:pt x="12" y="16"/>
                    </a:lnTo>
                    <a:lnTo>
                      <a:pt x="18" y="18"/>
                    </a:lnTo>
                    <a:lnTo>
                      <a:pt x="24" y="22"/>
                    </a:lnTo>
                    <a:lnTo>
                      <a:pt x="26" y="26"/>
                    </a:lnTo>
                    <a:lnTo>
                      <a:pt x="28" y="30"/>
                    </a:lnTo>
                    <a:lnTo>
                      <a:pt x="26" y="34"/>
                    </a:lnTo>
                    <a:lnTo>
                      <a:pt x="24" y="38"/>
                    </a:lnTo>
                    <a:lnTo>
                      <a:pt x="18" y="40"/>
                    </a:lnTo>
                    <a:lnTo>
                      <a:pt x="14" y="42"/>
                    </a:lnTo>
                    <a:lnTo>
                      <a:pt x="10" y="42"/>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20" y="38"/>
                    </a:lnTo>
                    <a:lnTo>
                      <a:pt x="20" y="36"/>
                    </a:lnTo>
                    <a:lnTo>
                      <a:pt x="20" y="34"/>
                    </a:lnTo>
                    <a:lnTo>
                      <a:pt x="20" y="30"/>
                    </a:lnTo>
                    <a:lnTo>
                      <a:pt x="20" y="28"/>
                    </a:lnTo>
                    <a:lnTo>
                      <a:pt x="16" y="26"/>
                    </a:lnTo>
                    <a:lnTo>
                      <a:pt x="10" y="24"/>
                    </a:lnTo>
                    <a:lnTo>
                      <a:pt x="6" y="20"/>
                    </a:lnTo>
                    <a:lnTo>
                      <a:pt x="2" y="18"/>
                    </a:lnTo>
                    <a:lnTo>
                      <a:pt x="2" y="16"/>
                    </a:lnTo>
                    <a:lnTo>
                      <a:pt x="0" y="12"/>
                    </a:lnTo>
                    <a:lnTo>
                      <a:pt x="2" y="8"/>
                    </a:lnTo>
                    <a:lnTo>
                      <a:pt x="4" y="4"/>
                    </a:lnTo>
                    <a:lnTo>
                      <a:pt x="8" y="2"/>
                    </a:lnTo>
                    <a:lnTo>
                      <a:pt x="14" y="0"/>
                    </a:lnTo>
                    <a:lnTo>
                      <a:pt x="16" y="0"/>
                    </a:lnTo>
                    <a:lnTo>
                      <a:pt x="18" y="2"/>
                    </a:lnTo>
                    <a:lnTo>
                      <a:pt x="20" y="2"/>
                    </a:lnTo>
                    <a:lnTo>
                      <a:pt x="22" y="2"/>
                    </a:lnTo>
                    <a:lnTo>
                      <a:pt x="24" y="2"/>
                    </a:lnTo>
                    <a:lnTo>
                      <a:pt x="24" y="0"/>
                    </a:lnTo>
                    <a:close/>
                  </a:path>
                </a:pathLst>
              </a:custGeom>
              <a:solidFill>
                <a:srgbClr val="000000"/>
              </a:solidFill>
              <a:ln w="0">
                <a:solidFill>
                  <a:srgbClr val="000000"/>
                </a:solidFill>
                <a:round/>
                <a:headEnd/>
                <a:tailEnd/>
              </a:ln>
            </p:spPr>
            <p:txBody>
              <a:bodyPr/>
              <a:lstStyle/>
              <a:p>
                <a:endParaRPr lang="en-CA"/>
              </a:p>
            </p:txBody>
          </p:sp>
          <p:sp>
            <p:nvSpPr>
              <p:cNvPr id="14620" name="Rectangle 60"/>
              <p:cNvSpPr>
                <a:spLocks noChangeArrowheads="1"/>
              </p:cNvSpPr>
              <p:nvPr/>
            </p:nvSpPr>
            <p:spPr bwMode="auto">
              <a:xfrm>
                <a:off x="1848"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21" name="Rectangle 61"/>
              <p:cNvSpPr>
                <a:spLocks noChangeArrowheads="1"/>
              </p:cNvSpPr>
              <p:nvPr/>
            </p:nvSpPr>
            <p:spPr bwMode="auto">
              <a:xfrm>
                <a:off x="1864"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22" name="Freeform 62"/>
              <p:cNvSpPr>
                <a:spLocks/>
              </p:cNvSpPr>
              <p:nvPr/>
            </p:nvSpPr>
            <p:spPr bwMode="auto">
              <a:xfrm>
                <a:off x="1974" y="2246"/>
                <a:ext cx="24" cy="58"/>
              </a:xfrm>
              <a:custGeom>
                <a:avLst/>
                <a:gdLst>
                  <a:gd name="T0" fmla="*/ 0 w 24"/>
                  <a:gd name="T1" fmla="*/ 6 h 58"/>
                  <a:gd name="T2" fmla="*/ 14 w 24"/>
                  <a:gd name="T3" fmla="*/ 0 h 58"/>
                  <a:gd name="T4" fmla="*/ 16 w 24"/>
                  <a:gd name="T5" fmla="*/ 0 h 58"/>
                  <a:gd name="T6" fmla="*/ 16 w 24"/>
                  <a:gd name="T7" fmla="*/ 48 h 58"/>
                  <a:gd name="T8" fmla="*/ 16 w 24"/>
                  <a:gd name="T9" fmla="*/ 52 h 58"/>
                  <a:gd name="T10" fmla="*/ 16 w 24"/>
                  <a:gd name="T11" fmla="*/ 56 h 58"/>
                  <a:gd name="T12" fmla="*/ 16 w 24"/>
                  <a:gd name="T13" fmla="*/ 56 h 58"/>
                  <a:gd name="T14" fmla="*/ 18 w 24"/>
                  <a:gd name="T15" fmla="*/ 58 h 58"/>
                  <a:gd name="T16" fmla="*/ 20 w 24"/>
                  <a:gd name="T17" fmla="*/ 58 h 58"/>
                  <a:gd name="T18" fmla="*/ 24 w 24"/>
                  <a:gd name="T19" fmla="*/ 58 h 58"/>
                  <a:gd name="T20" fmla="*/ 24 w 24"/>
                  <a:gd name="T21" fmla="*/ 58 h 58"/>
                  <a:gd name="T22" fmla="*/ 2 w 24"/>
                  <a:gd name="T23" fmla="*/ 58 h 58"/>
                  <a:gd name="T24" fmla="*/ 2 w 24"/>
                  <a:gd name="T25" fmla="*/ 58 h 58"/>
                  <a:gd name="T26" fmla="*/ 4 w 24"/>
                  <a:gd name="T27" fmla="*/ 58 h 58"/>
                  <a:gd name="T28" fmla="*/ 6 w 24"/>
                  <a:gd name="T29" fmla="*/ 58 h 58"/>
                  <a:gd name="T30" fmla="*/ 8 w 24"/>
                  <a:gd name="T31" fmla="*/ 56 h 58"/>
                  <a:gd name="T32" fmla="*/ 8 w 24"/>
                  <a:gd name="T33" fmla="*/ 56 h 58"/>
                  <a:gd name="T34" fmla="*/ 8 w 24"/>
                  <a:gd name="T35" fmla="*/ 54 h 58"/>
                  <a:gd name="T36" fmla="*/ 8 w 24"/>
                  <a:gd name="T37" fmla="*/ 48 h 58"/>
                  <a:gd name="T38" fmla="*/ 8 w 24"/>
                  <a:gd name="T39" fmla="*/ 16 h 58"/>
                  <a:gd name="T40" fmla="*/ 8 w 24"/>
                  <a:gd name="T41" fmla="*/ 10 h 58"/>
                  <a:gd name="T42" fmla="*/ 8 w 24"/>
                  <a:gd name="T43" fmla="*/ 8 h 58"/>
                  <a:gd name="T44" fmla="*/ 8 w 24"/>
                  <a:gd name="T45" fmla="*/ 6 h 58"/>
                  <a:gd name="T46" fmla="*/ 6 w 24"/>
                  <a:gd name="T47" fmla="*/ 6 h 58"/>
                  <a:gd name="T48" fmla="*/ 6 w 24"/>
                  <a:gd name="T49" fmla="*/ 6 h 58"/>
                  <a:gd name="T50" fmla="*/ 6 w 24"/>
                  <a:gd name="T51" fmla="*/ 6 h 58"/>
                  <a:gd name="T52" fmla="*/ 4 w 24"/>
                  <a:gd name="T53" fmla="*/ 6 h 58"/>
                  <a:gd name="T54" fmla="*/ 0 w 24"/>
                  <a:gd name="T55" fmla="*/ 6 h 58"/>
                  <a:gd name="T56" fmla="*/ 0 w 24"/>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58"/>
                  <a:gd name="T89" fmla="*/ 24 w 24"/>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58">
                    <a:moveTo>
                      <a:pt x="0" y="6"/>
                    </a:moveTo>
                    <a:lnTo>
                      <a:pt x="14" y="0"/>
                    </a:lnTo>
                    <a:lnTo>
                      <a:pt x="16" y="0"/>
                    </a:lnTo>
                    <a:lnTo>
                      <a:pt x="16" y="48"/>
                    </a:lnTo>
                    <a:lnTo>
                      <a:pt x="16" y="52"/>
                    </a:lnTo>
                    <a:lnTo>
                      <a:pt x="16" y="56"/>
                    </a:lnTo>
                    <a:lnTo>
                      <a:pt x="18" y="58"/>
                    </a:lnTo>
                    <a:lnTo>
                      <a:pt x="20" y="58"/>
                    </a:lnTo>
                    <a:lnTo>
                      <a:pt x="24" y="58"/>
                    </a:lnTo>
                    <a:lnTo>
                      <a:pt x="2" y="58"/>
                    </a:lnTo>
                    <a:lnTo>
                      <a:pt x="4" y="58"/>
                    </a:lnTo>
                    <a:lnTo>
                      <a:pt x="6" y="58"/>
                    </a:lnTo>
                    <a:lnTo>
                      <a:pt x="8" y="56"/>
                    </a:lnTo>
                    <a:lnTo>
                      <a:pt x="8" y="54"/>
                    </a:lnTo>
                    <a:lnTo>
                      <a:pt x="8" y="48"/>
                    </a:lnTo>
                    <a:lnTo>
                      <a:pt x="8" y="16"/>
                    </a:lnTo>
                    <a:lnTo>
                      <a:pt x="8" y="10"/>
                    </a:lnTo>
                    <a:lnTo>
                      <a:pt x="8" y="8"/>
                    </a:lnTo>
                    <a:lnTo>
                      <a:pt x="8" y="6"/>
                    </a:lnTo>
                    <a:lnTo>
                      <a:pt x="6" y="6"/>
                    </a:lnTo>
                    <a:lnTo>
                      <a:pt x="4" y="6"/>
                    </a:lnTo>
                    <a:lnTo>
                      <a:pt x="0" y="6"/>
                    </a:lnTo>
                    <a:close/>
                  </a:path>
                </a:pathLst>
              </a:custGeom>
              <a:solidFill>
                <a:srgbClr val="000000"/>
              </a:solidFill>
              <a:ln w="0">
                <a:solidFill>
                  <a:srgbClr val="000000"/>
                </a:solidFill>
                <a:round/>
                <a:headEnd/>
                <a:tailEnd/>
              </a:ln>
            </p:spPr>
            <p:txBody>
              <a:bodyPr/>
              <a:lstStyle/>
              <a:p>
                <a:endParaRPr lang="en-CA"/>
              </a:p>
            </p:txBody>
          </p:sp>
          <p:sp>
            <p:nvSpPr>
              <p:cNvPr id="14623" name="Freeform 63"/>
              <p:cNvSpPr>
                <a:spLocks/>
              </p:cNvSpPr>
              <p:nvPr/>
            </p:nvSpPr>
            <p:spPr bwMode="auto">
              <a:xfrm>
                <a:off x="2012" y="2246"/>
                <a:ext cx="32" cy="60"/>
              </a:xfrm>
              <a:custGeom>
                <a:avLst/>
                <a:gdLst>
                  <a:gd name="T0" fmla="*/ 4 w 32"/>
                  <a:gd name="T1" fmla="*/ 6 h 60"/>
                  <a:gd name="T2" fmla="*/ 12 w 32"/>
                  <a:gd name="T3" fmla="*/ 0 h 60"/>
                  <a:gd name="T4" fmla="*/ 22 w 32"/>
                  <a:gd name="T5" fmla="*/ 0 h 60"/>
                  <a:gd name="T6" fmla="*/ 30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6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20 w 32"/>
                  <a:gd name="T37" fmla="*/ 56 h 60"/>
                  <a:gd name="T38" fmla="*/ 26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4 w 32"/>
                  <a:gd name="T51" fmla="*/ 28 h 60"/>
                  <a:gd name="T52" fmla="*/ 20 w 32"/>
                  <a:gd name="T53" fmla="*/ 24 h 60"/>
                  <a:gd name="T54" fmla="*/ 22 w 32"/>
                  <a:gd name="T55" fmla="*/ 18 h 60"/>
                  <a:gd name="T56" fmla="*/ 22 w 32"/>
                  <a:gd name="T57" fmla="*/ 10 h 60"/>
                  <a:gd name="T58" fmla="*/ 18 w 32"/>
                  <a:gd name="T59" fmla="*/ 6 h 60"/>
                  <a:gd name="T60" fmla="*/ 10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4" y="6"/>
                    </a:lnTo>
                    <a:lnTo>
                      <a:pt x="6" y="2"/>
                    </a:lnTo>
                    <a:lnTo>
                      <a:pt x="12" y="0"/>
                    </a:lnTo>
                    <a:lnTo>
                      <a:pt x="16" y="0"/>
                    </a:lnTo>
                    <a:lnTo>
                      <a:pt x="22" y="0"/>
                    </a:lnTo>
                    <a:lnTo>
                      <a:pt x="26" y="4"/>
                    </a:lnTo>
                    <a:lnTo>
                      <a:pt x="30" y="8"/>
                    </a:lnTo>
                    <a:lnTo>
                      <a:pt x="30" y="12"/>
                    </a:lnTo>
                    <a:lnTo>
                      <a:pt x="28" y="16"/>
                    </a:lnTo>
                    <a:lnTo>
                      <a:pt x="26" y="20"/>
                    </a:lnTo>
                    <a:lnTo>
                      <a:pt x="22" y="24"/>
                    </a:lnTo>
                    <a:lnTo>
                      <a:pt x="26" y="26"/>
                    </a:lnTo>
                    <a:lnTo>
                      <a:pt x="30" y="30"/>
                    </a:lnTo>
                    <a:lnTo>
                      <a:pt x="32" y="34"/>
                    </a:lnTo>
                    <a:lnTo>
                      <a:pt x="32" y="40"/>
                    </a:lnTo>
                    <a:lnTo>
                      <a:pt x="32" y="46"/>
                    </a:lnTo>
                    <a:lnTo>
                      <a:pt x="28" y="52"/>
                    </a:lnTo>
                    <a:lnTo>
                      <a:pt x="22" y="56"/>
                    </a:lnTo>
                    <a:lnTo>
                      <a:pt x="16" y="58"/>
                    </a:lnTo>
                    <a:lnTo>
                      <a:pt x="10" y="60"/>
                    </a:lnTo>
                    <a:lnTo>
                      <a:pt x="4" y="60"/>
                    </a:lnTo>
                    <a:lnTo>
                      <a:pt x="2" y="58"/>
                    </a:lnTo>
                    <a:lnTo>
                      <a:pt x="0" y="56"/>
                    </a:lnTo>
                    <a:lnTo>
                      <a:pt x="0" y="54"/>
                    </a:lnTo>
                    <a:lnTo>
                      <a:pt x="2" y="52"/>
                    </a:lnTo>
                    <a:lnTo>
                      <a:pt x="4" y="52"/>
                    </a:lnTo>
                    <a:lnTo>
                      <a:pt x="6" y="52"/>
                    </a:lnTo>
                    <a:lnTo>
                      <a:pt x="6" y="54"/>
                    </a:lnTo>
                    <a:lnTo>
                      <a:pt x="8" y="54"/>
                    </a:lnTo>
                    <a:lnTo>
                      <a:pt x="10" y="56"/>
                    </a:lnTo>
                    <a:lnTo>
                      <a:pt x="12" y="56"/>
                    </a:lnTo>
                    <a:lnTo>
                      <a:pt x="14" y="56"/>
                    </a:lnTo>
                    <a:lnTo>
                      <a:pt x="16" y="56"/>
                    </a:lnTo>
                    <a:lnTo>
                      <a:pt x="20" y="56"/>
                    </a:lnTo>
                    <a:lnTo>
                      <a:pt x="22" y="52"/>
                    </a:lnTo>
                    <a:lnTo>
                      <a:pt x="26" y="48"/>
                    </a:lnTo>
                    <a:lnTo>
                      <a:pt x="26" y="44"/>
                    </a:lnTo>
                    <a:lnTo>
                      <a:pt x="26" y="42"/>
                    </a:lnTo>
                    <a:lnTo>
                      <a:pt x="24" y="38"/>
                    </a:lnTo>
                    <a:lnTo>
                      <a:pt x="24" y="36"/>
                    </a:lnTo>
                    <a:lnTo>
                      <a:pt x="22" y="34"/>
                    </a:lnTo>
                    <a:lnTo>
                      <a:pt x="20" y="32"/>
                    </a:lnTo>
                    <a:lnTo>
                      <a:pt x="18" y="32"/>
                    </a:lnTo>
                    <a:lnTo>
                      <a:pt x="14" y="30"/>
                    </a:lnTo>
                    <a:lnTo>
                      <a:pt x="10" y="30"/>
                    </a:lnTo>
                    <a:lnTo>
                      <a:pt x="10" y="28"/>
                    </a:lnTo>
                    <a:lnTo>
                      <a:pt x="14" y="28"/>
                    </a:lnTo>
                    <a:lnTo>
                      <a:pt x="16" y="26"/>
                    </a:lnTo>
                    <a:lnTo>
                      <a:pt x="20" y="24"/>
                    </a:lnTo>
                    <a:lnTo>
                      <a:pt x="22" y="22"/>
                    </a:lnTo>
                    <a:lnTo>
                      <a:pt x="22" y="18"/>
                    </a:lnTo>
                    <a:lnTo>
                      <a:pt x="24" y="14"/>
                    </a:lnTo>
                    <a:lnTo>
                      <a:pt x="22" y="10"/>
                    </a:lnTo>
                    <a:lnTo>
                      <a:pt x="20" y="8"/>
                    </a:lnTo>
                    <a:lnTo>
                      <a:pt x="18" y="6"/>
                    </a:lnTo>
                    <a:lnTo>
                      <a:pt x="14" y="4"/>
                    </a:lnTo>
                    <a:lnTo>
                      <a:pt x="10" y="6"/>
                    </a:lnTo>
                    <a:lnTo>
                      <a:pt x="6" y="8"/>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624" name="Freeform 64"/>
              <p:cNvSpPr>
                <a:spLocks noEditPoints="1"/>
              </p:cNvSpPr>
              <p:nvPr/>
            </p:nvSpPr>
            <p:spPr bwMode="auto">
              <a:xfrm>
                <a:off x="2054" y="2246"/>
                <a:ext cx="38" cy="58"/>
              </a:xfrm>
              <a:custGeom>
                <a:avLst/>
                <a:gdLst>
                  <a:gd name="T0" fmla="*/ 38 w 38"/>
                  <a:gd name="T1" fmla="*/ 38 h 58"/>
                  <a:gd name="T2" fmla="*/ 38 w 38"/>
                  <a:gd name="T3" fmla="*/ 44 h 58"/>
                  <a:gd name="T4" fmla="*/ 30 w 38"/>
                  <a:gd name="T5" fmla="*/ 44 h 58"/>
                  <a:gd name="T6" fmla="*/ 30 w 38"/>
                  <a:gd name="T7" fmla="*/ 58 h 58"/>
                  <a:gd name="T8" fmla="*/ 22 w 38"/>
                  <a:gd name="T9" fmla="*/ 58 h 58"/>
                  <a:gd name="T10" fmla="*/ 22 w 38"/>
                  <a:gd name="T11" fmla="*/ 44 h 58"/>
                  <a:gd name="T12" fmla="*/ 0 w 38"/>
                  <a:gd name="T13" fmla="*/ 44 h 58"/>
                  <a:gd name="T14" fmla="*/ 0 w 38"/>
                  <a:gd name="T15" fmla="*/ 38 h 58"/>
                  <a:gd name="T16" fmla="*/ 24 w 38"/>
                  <a:gd name="T17" fmla="*/ 0 h 58"/>
                  <a:gd name="T18" fmla="*/ 30 w 38"/>
                  <a:gd name="T19" fmla="*/ 0 h 58"/>
                  <a:gd name="T20" fmla="*/ 30 w 38"/>
                  <a:gd name="T21" fmla="*/ 38 h 58"/>
                  <a:gd name="T22" fmla="*/ 38 w 38"/>
                  <a:gd name="T23" fmla="*/ 38 h 58"/>
                  <a:gd name="T24" fmla="*/ 22 w 38"/>
                  <a:gd name="T25" fmla="*/ 38 h 58"/>
                  <a:gd name="T26" fmla="*/ 22 w 38"/>
                  <a:gd name="T27" fmla="*/ 8 h 58"/>
                  <a:gd name="T28" fmla="*/ 4 w 38"/>
                  <a:gd name="T29" fmla="*/ 38 h 58"/>
                  <a:gd name="T30" fmla="*/ 22 w 38"/>
                  <a:gd name="T31" fmla="*/ 38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58"/>
                  <a:gd name="T50" fmla="*/ 38 w 38"/>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58">
                    <a:moveTo>
                      <a:pt x="38" y="38"/>
                    </a:moveTo>
                    <a:lnTo>
                      <a:pt x="38" y="44"/>
                    </a:lnTo>
                    <a:lnTo>
                      <a:pt x="30" y="44"/>
                    </a:lnTo>
                    <a:lnTo>
                      <a:pt x="30" y="58"/>
                    </a:lnTo>
                    <a:lnTo>
                      <a:pt x="22" y="58"/>
                    </a:lnTo>
                    <a:lnTo>
                      <a:pt x="22" y="44"/>
                    </a:lnTo>
                    <a:lnTo>
                      <a:pt x="0" y="44"/>
                    </a:lnTo>
                    <a:lnTo>
                      <a:pt x="0" y="38"/>
                    </a:lnTo>
                    <a:lnTo>
                      <a:pt x="24"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25" name="Freeform 65"/>
              <p:cNvSpPr>
                <a:spLocks/>
              </p:cNvSpPr>
              <p:nvPr/>
            </p:nvSpPr>
            <p:spPr bwMode="auto">
              <a:xfrm>
                <a:off x="2100" y="2246"/>
                <a:ext cx="32" cy="60"/>
              </a:xfrm>
              <a:custGeom>
                <a:avLst/>
                <a:gdLst>
                  <a:gd name="T0" fmla="*/ 2 w 32"/>
                  <a:gd name="T1" fmla="*/ 6 h 60"/>
                  <a:gd name="T2" fmla="*/ 10 w 32"/>
                  <a:gd name="T3" fmla="*/ 0 h 60"/>
                  <a:gd name="T4" fmla="*/ 22 w 32"/>
                  <a:gd name="T5" fmla="*/ 0 h 60"/>
                  <a:gd name="T6" fmla="*/ 28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6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20 w 32"/>
                  <a:gd name="T37" fmla="*/ 56 h 60"/>
                  <a:gd name="T38" fmla="*/ 24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2 w 32"/>
                  <a:gd name="T51" fmla="*/ 28 h 60"/>
                  <a:gd name="T52" fmla="*/ 20 w 32"/>
                  <a:gd name="T53" fmla="*/ 24 h 60"/>
                  <a:gd name="T54" fmla="*/ 22 w 32"/>
                  <a:gd name="T55" fmla="*/ 18 h 60"/>
                  <a:gd name="T56" fmla="*/ 22 w 32"/>
                  <a:gd name="T57" fmla="*/ 10 h 60"/>
                  <a:gd name="T58" fmla="*/ 16 w 32"/>
                  <a:gd name="T59" fmla="*/ 6 h 60"/>
                  <a:gd name="T60" fmla="*/ 8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2" y="6"/>
                    </a:lnTo>
                    <a:lnTo>
                      <a:pt x="6" y="2"/>
                    </a:lnTo>
                    <a:lnTo>
                      <a:pt x="10" y="0"/>
                    </a:lnTo>
                    <a:lnTo>
                      <a:pt x="16" y="0"/>
                    </a:lnTo>
                    <a:lnTo>
                      <a:pt x="22" y="0"/>
                    </a:lnTo>
                    <a:lnTo>
                      <a:pt x="26" y="4"/>
                    </a:lnTo>
                    <a:lnTo>
                      <a:pt x="28" y="8"/>
                    </a:lnTo>
                    <a:lnTo>
                      <a:pt x="30" y="12"/>
                    </a:lnTo>
                    <a:lnTo>
                      <a:pt x="28" y="16"/>
                    </a:lnTo>
                    <a:lnTo>
                      <a:pt x="26" y="20"/>
                    </a:lnTo>
                    <a:lnTo>
                      <a:pt x="22" y="24"/>
                    </a:lnTo>
                    <a:lnTo>
                      <a:pt x="26" y="26"/>
                    </a:lnTo>
                    <a:lnTo>
                      <a:pt x="30" y="30"/>
                    </a:lnTo>
                    <a:lnTo>
                      <a:pt x="32" y="34"/>
                    </a:lnTo>
                    <a:lnTo>
                      <a:pt x="32" y="40"/>
                    </a:lnTo>
                    <a:lnTo>
                      <a:pt x="30" y="46"/>
                    </a:lnTo>
                    <a:lnTo>
                      <a:pt x="28" y="52"/>
                    </a:lnTo>
                    <a:lnTo>
                      <a:pt x="22" y="56"/>
                    </a:lnTo>
                    <a:lnTo>
                      <a:pt x="16" y="58"/>
                    </a:lnTo>
                    <a:lnTo>
                      <a:pt x="10" y="60"/>
                    </a:lnTo>
                    <a:lnTo>
                      <a:pt x="4" y="60"/>
                    </a:lnTo>
                    <a:lnTo>
                      <a:pt x="2" y="58"/>
                    </a:lnTo>
                    <a:lnTo>
                      <a:pt x="0" y="56"/>
                    </a:lnTo>
                    <a:lnTo>
                      <a:pt x="0" y="54"/>
                    </a:lnTo>
                    <a:lnTo>
                      <a:pt x="2" y="52"/>
                    </a:lnTo>
                    <a:lnTo>
                      <a:pt x="4" y="52"/>
                    </a:lnTo>
                    <a:lnTo>
                      <a:pt x="6" y="54"/>
                    </a:lnTo>
                    <a:lnTo>
                      <a:pt x="8" y="54"/>
                    </a:lnTo>
                    <a:lnTo>
                      <a:pt x="10" y="56"/>
                    </a:lnTo>
                    <a:lnTo>
                      <a:pt x="12" y="56"/>
                    </a:lnTo>
                    <a:lnTo>
                      <a:pt x="14" y="56"/>
                    </a:lnTo>
                    <a:lnTo>
                      <a:pt x="20" y="56"/>
                    </a:lnTo>
                    <a:lnTo>
                      <a:pt x="22" y="52"/>
                    </a:lnTo>
                    <a:lnTo>
                      <a:pt x="24" y="48"/>
                    </a:lnTo>
                    <a:lnTo>
                      <a:pt x="26" y="44"/>
                    </a:lnTo>
                    <a:lnTo>
                      <a:pt x="26" y="42"/>
                    </a:lnTo>
                    <a:lnTo>
                      <a:pt x="24" y="38"/>
                    </a:lnTo>
                    <a:lnTo>
                      <a:pt x="24" y="36"/>
                    </a:lnTo>
                    <a:lnTo>
                      <a:pt x="22" y="34"/>
                    </a:lnTo>
                    <a:lnTo>
                      <a:pt x="20" y="32"/>
                    </a:lnTo>
                    <a:lnTo>
                      <a:pt x="16" y="32"/>
                    </a:lnTo>
                    <a:lnTo>
                      <a:pt x="14" y="30"/>
                    </a:lnTo>
                    <a:lnTo>
                      <a:pt x="10" y="30"/>
                    </a:lnTo>
                    <a:lnTo>
                      <a:pt x="10" y="28"/>
                    </a:lnTo>
                    <a:lnTo>
                      <a:pt x="12" y="28"/>
                    </a:lnTo>
                    <a:lnTo>
                      <a:pt x="16" y="26"/>
                    </a:lnTo>
                    <a:lnTo>
                      <a:pt x="20" y="24"/>
                    </a:lnTo>
                    <a:lnTo>
                      <a:pt x="22" y="22"/>
                    </a:lnTo>
                    <a:lnTo>
                      <a:pt x="22" y="18"/>
                    </a:lnTo>
                    <a:lnTo>
                      <a:pt x="22" y="14"/>
                    </a:lnTo>
                    <a:lnTo>
                      <a:pt x="22" y="10"/>
                    </a:lnTo>
                    <a:lnTo>
                      <a:pt x="20" y="8"/>
                    </a:lnTo>
                    <a:lnTo>
                      <a:pt x="16" y="6"/>
                    </a:lnTo>
                    <a:lnTo>
                      <a:pt x="14" y="4"/>
                    </a:lnTo>
                    <a:lnTo>
                      <a:pt x="8" y="6"/>
                    </a:lnTo>
                    <a:lnTo>
                      <a:pt x="4" y="8"/>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626" name="Rectangle 66"/>
              <p:cNvSpPr>
                <a:spLocks noChangeArrowheads="1"/>
              </p:cNvSpPr>
              <p:nvPr/>
            </p:nvSpPr>
            <p:spPr bwMode="auto">
              <a:xfrm>
                <a:off x="2232"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27" name="Freeform 67"/>
              <p:cNvSpPr>
                <a:spLocks/>
              </p:cNvSpPr>
              <p:nvPr/>
            </p:nvSpPr>
            <p:spPr bwMode="auto">
              <a:xfrm>
                <a:off x="2348" y="2296"/>
                <a:ext cx="10" cy="10"/>
              </a:xfrm>
              <a:custGeom>
                <a:avLst/>
                <a:gdLst>
                  <a:gd name="T0" fmla="*/ 4 w 10"/>
                  <a:gd name="T1" fmla="*/ 0 h 10"/>
                  <a:gd name="T2" fmla="*/ 6 w 10"/>
                  <a:gd name="T3" fmla="*/ 0 h 10"/>
                  <a:gd name="T4" fmla="*/ 8 w 10"/>
                  <a:gd name="T5" fmla="*/ 2 h 10"/>
                  <a:gd name="T6" fmla="*/ 10 w 10"/>
                  <a:gd name="T7" fmla="*/ 2 h 10"/>
                  <a:gd name="T8" fmla="*/ 10 w 10"/>
                  <a:gd name="T9" fmla="*/ 4 h 10"/>
                  <a:gd name="T10" fmla="*/ 10 w 10"/>
                  <a:gd name="T11" fmla="*/ 6 h 10"/>
                  <a:gd name="T12" fmla="*/ 8 w 10"/>
                  <a:gd name="T13" fmla="*/ 8 h 10"/>
                  <a:gd name="T14" fmla="*/ 6 w 10"/>
                  <a:gd name="T15" fmla="*/ 10 h 10"/>
                  <a:gd name="T16" fmla="*/ 4 w 10"/>
                  <a:gd name="T17" fmla="*/ 10 h 10"/>
                  <a:gd name="T18" fmla="*/ 2 w 10"/>
                  <a:gd name="T19" fmla="*/ 10 h 10"/>
                  <a:gd name="T20" fmla="*/ 0 w 10"/>
                  <a:gd name="T21" fmla="*/ 8 h 10"/>
                  <a:gd name="T22" fmla="*/ 0 w 10"/>
                  <a:gd name="T23" fmla="*/ 6 h 10"/>
                  <a:gd name="T24" fmla="*/ 0 w 10"/>
                  <a:gd name="T25" fmla="*/ 4 h 10"/>
                  <a:gd name="T26" fmla="*/ 0 w 10"/>
                  <a:gd name="T27" fmla="*/ 2 h 10"/>
                  <a:gd name="T28" fmla="*/ 0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2"/>
                    </a:lnTo>
                    <a:lnTo>
                      <a:pt x="10" y="2"/>
                    </a:lnTo>
                    <a:lnTo>
                      <a:pt x="10" y="4"/>
                    </a:lnTo>
                    <a:lnTo>
                      <a:pt x="10" y="6"/>
                    </a:lnTo>
                    <a:lnTo>
                      <a:pt x="8" y="8"/>
                    </a:lnTo>
                    <a:lnTo>
                      <a:pt x="6" y="10"/>
                    </a:lnTo>
                    <a:lnTo>
                      <a:pt x="4" y="10"/>
                    </a:lnTo>
                    <a:lnTo>
                      <a:pt x="2" y="10"/>
                    </a:lnTo>
                    <a:lnTo>
                      <a:pt x="0" y="8"/>
                    </a:lnTo>
                    <a:lnTo>
                      <a:pt x="0" y="6"/>
                    </a:lnTo>
                    <a:lnTo>
                      <a:pt x="0" y="4"/>
                    </a:lnTo>
                    <a:lnTo>
                      <a:pt x="0"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628" name="Freeform 68"/>
              <p:cNvSpPr>
                <a:spLocks noEditPoints="1"/>
              </p:cNvSpPr>
              <p:nvPr/>
            </p:nvSpPr>
            <p:spPr bwMode="auto">
              <a:xfrm>
                <a:off x="2366" y="2246"/>
                <a:ext cx="38" cy="60"/>
              </a:xfrm>
              <a:custGeom>
                <a:avLst/>
                <a:gdLst>
                  <a:gd name="T0" fmla="*/ 0 w 38"/>
                  <a:gd name="T1" fmla="*/ 30 h 60"/>
                  <a:gd name="T2" fmla="*/ 2 w 38"/>
                  <a:gd name="T3" fmla="*/ 20 h 60"/>
                  <a:gd name="T4" fmla="*/ 4 w 38"/>
                  <a:gd name="T5" fmla="*/ 12 h 60"/>
                  <a:gd name="T6" fmla="*/ 6 w 38"/>
                  <a:gd name="T7" fmla="*/ 6 h 60"/>
                  <a:gd name="T8" fmla="*/ 12 w 38"/>
                  <a:gd name="T9" fmla="*/ 2 h 60"/>
                  <a:gd name="T10" fmla="*/ 16 w 38"/>
                  <a:gd name="T11" fmla="*/ 0 h 60"/>
                  <a:gd name="T12" fmla="*/ 18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0 w 38"/>
                  <a:gd name="T31" fmla="*/ 52 h 60"/>
                  <a:gd name="T32" fmla="*/ 26 w 38"/>
                  <a:gd name="T33" fmla="*/ 56 h 60"/>
                  <a:gd name="T34" fmla="*/ 22 w 38"/>
                  <a:gd name="T35" fmla="*/ 58 h 60"/>
                  <a:gd name="T36" fmla="*/ 18 w 38"/>
                  <a:gd name="T37" fmla="*/ 60 h 60"/>
                  <a:gd name="T38" fmla="*/ 14 w 38"/>
                  <a:gd name="T39" fmla="*/ 58 h 60"/>
                  <a:gd name="T40" fmla="*/ 8 w 38"/>
                  <a:gd name="T41" fmla="*/ 56 h 60"/>
                  <a:gd name="T42" fmla="*/ 6 w 38"/>
                  <a:gd name="T43" fmla="*/ 50 h 60"/>
                  <a:gd name="T44" fmla="*/ 2 w 38"/>
                  <a:gd name="T45" fmla="*/ 40 h 60"/>
                  <a:gd name="T46" fmla="*/ 0 w 38"/>
                  <a:gd name="T47" fmla="*/ 30 h 60"/>
                  <a:gd name="T48" fmla="*/ 8 w 38"/>
                  <a:gd name="T49" fmla="*/ 32 h 60"/>
                  <a:gd name="T50" fmla="*/ 10 w 38"/>
                  <a:gd name="T51" fmla="*/ 42 h 60"/>
                  <a:gd name="T52" fmla="*/ 12 w 38"/>
                  <a:gd name="T53" fmla="*/ 50 h 60"/>
                  <a:gd name="T54" fmla="*/ 14 w 38"/>
                  <a:gd name="T55" fmla="*/ 54 h 60"/>
                  <a:gd name="T56" fmla="*/ 16 w 38"/>
                  <a:gd name="T57" fmla="*/ 56 h 60"/>
                  <a:gd name="T58" fmla="*/ 18 w 38"/>
                  <a:gd name="T59" fmla="*/ 56 h 60"/>
                  <a:gd name="T60" fmla="*/ 20 w 38"/>
                  <a:gd name="T61" fmla="*/ 56 h 60"/>
                  <a:gd name="T62" fmla="*/ 24 w 38"/>
                  <a:gd name="T63" fmla="*/ 54 h 60"/>
                  <a:gd name="T64" fmla="*/ 26 w 38"/>
                  <a:gd name="T65" fmla="*/ 52 h 60"/>
                  <a:gd name="T66" fmla="*/ 26 w 38"/>
                  <a:gd name="T67" fmla="*/ 48 h 60"/>
                  <a:gd name="T68" fmla="*/ 28 w 38"/>
                  <a:gd name="T69" fmla="*/ 40 h 60"/>
                  <a:gd name="T70" fmla="*/ 28 w 38"/>
                  <a:gd name="T71" fmla="*/ 28 h 60"/>
                  <a:gd name="T72" fmla="*/ 28 w 38"/>
                  <a:gd name="T73" fmla="*/ 18 h 60"/>
                  <a:gd name="T74" fmla="*/ 26 w 38"/>
                  <a:gd name="T75" fmla="*/ 10 h 60"/>
                  <a:gd name="T76" fmla="*/ 26 w 38"/>
                  <a:gd name="T77" fmla="*/ 6 h 60"/>
                  <a:gd name="T78" fmla="*/ 24 w 38"/>
                  <a:gd name="T79" fmla="*/ 4 h 60"/>
                  <a:gd name="T80" fmla="*/ 22 w 38"/>
                  <a:gd name="T81" fmla="*/ 2 h 60"/>
                  <a:gd name="T82" fmla="*/ 18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6" y="6"/>
                    </a:lnTo>
                    <a:lnTo>
                      <a:pt x="12" y="2"/>
                    </a:lnTo>
                    <a:lnTo>
                      <a:pt x="16" y="0"/>
                    </a:lnTo>
                    <a:lnTo>
                      <a:pt x="18" y="0"/>
                    </a:lnTo>
                    <a:lnTo>
                      <a:pt x="24" y="0"/>
                    </a:lnTo>
                    <a:lnTo>
                      <a:pt x="28" y="2"/>
                    </a:lnTo>
                    <a:lnTo>
                      <a:pt x="30" y="6"/>
                    </a:lnTo>
                    <a:lnTo>
                      <a:pt x="34" y="12"/>
                    </a:lnTo>
                    <a:lnTo>
                      <a:pt x="36" y="20"/>
                    </a:lnTo>
                    <a:lnTo>
                      <a:pt x="38" y="30"/>
                    </a:lnTo>
                    <a:lnTo>
                      <a:pt x="36" y="38"/>
                    </a:lnTo>
                    <a:lnTo>
                      <a:pt x="34" y="46"/>
                    </a:lnTo>
                    <a:lnTo>
                      <a:pt x="30" y="52"/>
                    </a:lnTo>
                    <a:lnTo>
                      <a:pt x="26" y="56"/>
                    </a:lnTo>
                    <a:lnTo>
                      <a:pt x="22" y="58"/>
                    </a:lnTo>
                    <a:lnTo>
                      <a:pt x="18" y="60"/>
                    </a:lnTo>
                    <a:lnTo>
                      <a:pt x="14" y="58"/>
                    </a:lnTo>
                    <a:lnTo>
                      <a:pt x="8" y="56"/>
                    </a:lnTo>
                    <a:lnTo>
                      <a:pt x="6" y="50"/>
                    </a:lnTo>
                    <a:lnTo>
                      <a:pt x="2" y="40"/>
                    </a:lnTo>
                    <a:lnTo>
                      <a:pt x="0" y="30"/>
                    </a:lnTo>
                    <a:close/>
                    <a:moveTo>
                      <a:pt x="8" y="32"/>
                    </a:moveTo>
                    <a:lnTo>
                      <a:pt x="10" y="42"/>
                    </a:lnTo>
                    <a:lnTo>
                      <a:pt x="12" y="50"/>
                    </a:lnTo>
                    <a:lnTo>
                      <a:pt x="14" y="54"/>
                    </a:lnTo>
                    <a:lnTo>
                      <a:pt x="16" y="56"/>
                    </a:lnTo>
                    <a:lnTo>
                      <a:pt x="18" y="56"/>
                    </a:lnTo>
                    <a:lnTo>
                      <a:pt x="20" y="56"/>
                    </a:lnTo>
                    <a:lnTo>
                      <a:pt x="24" y="54"/>
                    </a:lnTo>
                    <a:lnTo>
                      <a:pt x="26" y="52"/>
                    </a:lnTo>
                    <a:lnTo>
                      <a:pt x="26" y="48"/>
                    </a:lnTo>
                    <a:lnTo>
                      <a:pt x="28" y="40"/>
                    </a:lnTo>
                    <a:lnTo>
                      <a:pt x="28" y="28"/>
                    </a:lnTo>
                    <a:lnTo>
                      <a:pt x="28" y="18"/>
                    </a:lnTo>
                    <a:lnTo>
                      <a:pt x="26" y="10"/>
                    </a:lnTo>
                    <a:lnTo>
                      <a:pt x="26" y="6"/>
                    </a:lnTo>
                    <a:lnTo>
                      <a:pt x="24" y="4"/>
                    </a:lnTo>
                    <a:lnTo>
                      <a:pt x="22" y="2"/>
                    </a:lnTo>
                    <a:lnTo>
                      <a:pt x="18" y="2"/>
                    </a:lnTo>
                    <a:lnTo>
                      <a:pt x="16" y="2"/>
                    </a:lnTo>
                    <a:lnTo>
                      <a:pt x="14" y="4"/>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29" name="Freeform 69"/>
              <p:cNvSpPr>
                <a:spLocks noEditPoints="1"/>
              </p:cNvSpPr>
              <p:nvPr/>
            </p:nvSpPr>
            <p:spPr bwMode="auto">
              <a:xfrm>
                <a:off x="2410" y="2246"/>
                <a:ext cx="36" cy="60"/>
              </a:xfrm>
              <a:custGeom>
                <a:avLst/>
                <a:gdLst>
                  <a:gd name="T0" fmla="*/ 0 w 36"/>
                  <a:gd name="T1" fmla="*/ 30 h 60"/>
                  <a:gd name="T2" fmla="*/ 2 w 36"/>
                  <a:gd name="T3" fmla="*/ 20 h 60"/>
                  <a:gd name="T4" fmla="*/ 4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4 w 36"/>
                  <a:gd name="T39" fmla="*/ 58 h 60"/>
                  <a:gd name="T40" fmla="*/ 8 w 36"/>
                  <a:gd name="T41" fmla="*/ 56 h 60"/>
                  <a:gd name="T42" fmla="*/ 4 w 36"/>
                  <a:gd name="T43" fmla="*/ 50 h 60"/>
                  <a:gd name="T44" fmla="*/ 2 w 36"/>
                  <a:gd name="T45" fmla="*/ 40 h 60"/>
                  <a:gd name="T46" fmla="*/ 0 w 36"/>
                  <a:gd name="T47" fmla="*/ 30 h 60"/>
                  <a:gd name="T48" fmla="*/ 8 w 36"/>
                  <a:gd name="T49" fmla="*/ 32 h 60"/>
                  <a:gd name="T50" fmla="*/ 10 w 36"/>
                  <a:gd name="T51" fmla="*/ 42 h 60"/>
                  <a:gd name="T52" fmla="*/ 12 w 36"/>
                  <a:gd name="T53" fmla="*/ 50 h 60"/>
                  <a:gd name="T54" fmla="*/ 14 w 36"/>
                  <a:gd name="T55" fmla="*/ 54 h 60"/>
                  <a:gd name="T56" fmla="*/ 16 w 36"/>
                  <a:gd name="T57" fmla="*/ 56 h 60"/>
                  <a:gd name="T58" fmla="*/ 18 w 36"/>
                  <a:gd name="T59" fmla="*/ 56 h 60"/>
                  <a:gd name="T60" fmla="*/ 20 w 36"/>
                  <a:gd name="T61" fmla="*/ 56 h 60"/>
                  <a:gd name="T62" fmla="*/ 24 w 36"/>
                  <a:gd name="T63" fmla="*/ 54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0"/>
                    </a:lnTo>
                    <a:lnTo>
                      <a:pt x="4"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4" y="58"/>
                    </a:lnTo>
                    <a:lnTo>
                      <a:pt x="8" y="56"/>
                    </a:lnTo>
                    <a:lnTo>
                      <a:pt x="4" y="50"/>
                    </a:lnTo>
                    <a:lnTo>
                      <a:pt x="2" y="40"/>
                    </a:lnTo>
                    <a:lnTo>
                      <a:pt x="0" y="30"/>
                    </a:lnTo>
                    <a:close/>
                    <a:moveTo>
                      <a:pt x="8" y="32"/>
                    </a:moveTo>
                    <a:lnTo>
                      <a:pt x="10" y="42"/>
                    </a:lnTo>
                    <a:lnTo>
                      <a:pt x="12" y="50"/>
                    </a:lnTo>
                    <a:lnTo>
                      <a:pt x="14" y="54"/>
                    </a:lnTo>
                    <a:lnTo>
                      <a:pt x="16" y="56"/>
                    </a:lnTo>
                    <a:lnTo>
                      <a:pt x="18" y="56"/>
                    </a:lnTo>
                    <a:lnTo>
                      <a:pt x="20" y="56"/>
                    </a:lnTo>
                    <a:lnTo>
                      <a:pt x="24" y="54"/>
                    </a:lnTo>
                    <a:lnTo>
                      <a:pt x="26" y="52"/>
                    </a:lnTo>
                    <a:lnTo>
                      <a:pt x="26" y="48"/>
                    </a:lnTo>
                    <a:lnTo>
                      <a:pt x="28" y="40"/>
                    </a:lnTo>
                    <a:lnTo>
                      <a:pt x="28" y="28"/>
                    </a:lnTo>
                    <a:lnTo>
                      <a:pt x="28" y="18"/>
                    </a:lnTo>
                    <a:lnTo>
                      <a:pt x="26" y="10"/>
                    </a:lnTo>
                    <a:lnTo>
                      <a:pt x="24" y="6"/>
                    </a:lnTo>
                    <a:lnTo>
                      <a:pt x="22" y="4"/>
                    </a:lnTo>
                    <a:lnTo>
                      <a:pt x="20" y="2"/>
                    </a:lnTo>
                    <a:lnTo>
                      <a:pt x="18" y="2"/>
                    </a:lnTo>
                    <a:lnTo>
                      <a:pt x="16" y="2"/>
                    </a:lnTo>
                    <a:lnTo>
                      <a:pt x="14" y="4"/>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0" name="Freeform 70"/>
              <p:cNvSpPr>
                <a:spLocks noEditPoints="1"/>
              </p:cNvSpPr>
              <p:nvPr/>
            </p:nvSpPr>
            <p:spPr bwMode="auto">
              <a:xfrm>
                <a:off x="2454" y="2246"/>
                <a:ext cx="36" cy="60"/>
              </a:xfrm>
              <a:custGeom>
                <a:avLst/>
                <a:gdLst>
                  <a:gd name="T0" fmla="*/ 0 w 36"/>
                  <a:gd name="T1" fmla="*/ 30 h 60"/>
                  <a:gd name="T2" fmla="*/ 0 w 36"/>
                  <a:gd name="T3" fmla="*/ 20 h 60"/>
                  <a:gd name="T4" fmla="*/ 4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4 w 36"/>
                  <a:gd name="T39" fmla="*/ 58 h 60"/>
                  <a:gd name="T40" fmla="*/ 8 w 36"/>
                  <a:gd name="T41" fmla="*/ 56 h 60"/>
                  <a:gd name="T42" fmla="*/ 4 w 36"/>
                  <a:gd name="T43" fmla="*/ 50 h 60"/>
                  <a:gd name="T44" fmla="*/ 2 w 36"/>
                  <a:gd name="T45" fmla="*/ 40 h 60"/>
                  <a:gd name="T46" fmla="*/ 0 w 36"/>
                  <a:gd name="T47" fmla="*/ 30 h 60"/>
                  <a:gd name="T48" fmla="*/ 8 w 36"/>
                  <a:gd name="T49" fmla="*/ 32 h 60"/>
                  <a:gd name="T50" fmla="*/ 10 w 36"/>
                  <a:gd name="T51" fmla="*/ 42 h 60"/>
                  <a:gd name="T52" fmla="*/ 12 w 36"/>
                  <a:gd name="T53" fmla="*/ 50 h 60"/>
                  <a:gd name="T54" fmla="*/ 14 w 36"/>
                  <a:gd name="T55" fmla="*/ 54 h 60"/>
                  <a:gd name="T56" fmla="*/ 16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4"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4" y="58"/>
                    </a:lnTo>
                    <a:lnTo>
                      <a:pt x="8" y="56"/>
                    </a:lnTo>
                    <a:lnTo>
                      <a:pt x="4" y="50"/>
                    </a:lnTo>
                    <a:lnTo>
                      <a:pt x="2" y="40"/>
                    </a:lnTo>
                    <a:lnTo>
                      <a:pt x="0" y="30"/>
                    </a:lnTo>
                    <a:close/>
                    <a:moveTo>
                      <a:pt x="8" y="32"/>
                    </a:moveTo>
                    <a:lnTo>
                      <a:pt x="10" y="42"/>
                    </a:lnTo>
                    <a:lnTo>
                      <a:pt x="12" y="50"/>
                    </a:lnTo>
                    <a:lnTo>
                      <a:pt x="14" y="54"/>
                    </a:lnTo>
                    <a:lnTo>
                      <a:pt x="16" y="56"/>
                    </a:lnTo>
                    <a:lnTo>
                      <a:pt x="18" y="56"/>
                    </a:lnTo>
                    <a:lnTo>
                      <a:pt x="20" y="56"/>
                    </a:lnTo>
                    <a:lnTo>
                      <a:pt x="22" y="54"/>
                    </a:lnTo>
                    <a:lnTo>
                      <a:pt x="24" y="52"/>
                    </a:lnTo>
                    <a:lnTo>
                      <a:pt x="26" y="48"/>
                    </a:lnTo>
                    <a:lnTo>
                      <a:pt x="28" y="40"/>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1" name="Freeform 71"/>
              <p:cNvSpPr>
                <a:spLocks noEditPoints="1"/>
              </p:cNvSpPr>
              <p:nvPr/>
            </p:nvSpPr>
            <p:spPr bwMode="auto">
              <a:xfrm>
                <a:off x="2498" y="224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2 w 36"/>
                  <a:gd name="T45" fmla="*/ 40 h 60"/>
                  <a:gd name="T46" fmla="*/ 0 w 36"/>
                  <a:gd name="T47" fmla="*/ 30 h 60"/>
                  <a:gd name="T48" fmla="*/ 8 w 36"/>
                  <a:gd name="T49" fmla="*/ 32 h 60"/>
                  <a:gd name="T50" fmla="*/ 8 w 36"/>
                  <a:gd name="T51" fmla="*/ 42 h 60"/>
                  <a:gd name="T52" fmla="*/ 12 w 36"/>
                  <a:gd name="T53" fmla="*/ 50 h 60"/>
                  <a:gd name="T54" fmla="*/ 12 w 36"/>
                  <a:gd name="T55" fmla="*/ 54 h 60"/>
                  <a:gd name="T56" fmla="*/ 16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2" y="40"/>
                    </a:lnTo>
                    <a:lnTo>
                      <a:pt x="0" y="30"/>
                    </a:lnTo>
                    <a:close/>
                    <a:moveTo>
                      <a:pt x="8" y="32"/>
                    </a:moveTo>
                    <a:lnTo>
                      <a:pt x="8" y="42"/>
                    </a:lnTo>
                    <a:lnTo>
                      <a:pt x="12" y="50"/>
                    </a:lnTo>
                    <a:lnTo>
                      <a:pt x="12" y="54"/>
                    </a:lnTo>
                    <a:lnTo>
                      <a:pt x="16" y="56"/>
                    </a:lnTo>
                    <a:lnTo>
                      <a:pt x="18" y="56"/>
                    </a:lnTo>
                    <a:lnTo>
                      <a:pt x="20" y="56"/>
                    </a:lnTo>
                    <a:lnTo>
                      <a:pt x="22" y="54"/>
                    </a:lnTo>
                    <a:lnTo>
                      <a:pt x="24" y="52"/>
                    </a:lnTo>
                    <a:lnTo>
                      <a:pt x="26" y="48"/>
                    </a:lnTo>
                    <a:lnTo>
                      <a:pt x="28" y="40"/>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2" name="Freeform 72"/>
              <p:cNvSpPr>
                <a:spLocks/>
              </p:cNvSpPr>
              <p:nvPr/>
            </p:nvSpPr>
            <p:spPr bwMode="auto">
              <a:xfrm>
                <a:off x="2542" y="2246"/>
                <a:ext cx="32" cy="60"/>
              </a:xfrm>
              <a:custGeom>
                <a:avLst/>
                <a:gdLst>
                  <a:gd name="T0" fmla="*/ 4 w 32"/>
                  <a:gd name="T1" fmla="*/ 6 h 60"/>
                  <a:gd name="T2" fmla="*/ 12 w 32"/>
                  <a:gd name="T3" fmla="*/ 0 h 60"/>
                  <a:gd name="T4" fmla="*/ 22 w 32"/>
                  <a:gd name="T5" fmla="*/ 0 h 60"/>
                  <a:gd name="T6" fmla="*/ 30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8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20 w 32"/>
                  <a:gd name="T37" fmla="*/ 56 h 60"/>
                  <a:gd name="T38" fmla="*/ 26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4 w 32"/>
                  <a:gd name="T51" fmla="*/ 28 h 60"/>
                  <a:gd name="T52" fmla="*/ 20 w 32"/>
                  <a:gd name="T53" fmla="*/ 24 h 60"/>
                  <a:gd name="T54" fmla="*/ 24 w 32"/>
                  <a:gd name="T55" fmla="*/ 18 h 60"/>
                  <a:gd name="T56" fmla="*/ 22 w 32"/>
                  <a:gd name="T57" fmla="*/ 10 h 60"/>
                  <a:gd name="T58" fmla="*/ 18 w 32"/>
                  <a:gd name="T59" fmla="*/ 6 h 60"/>
                  <a:gd name="T60" fmla="*/ 10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4" y="6"/>
                    </a:lnTo>
                    <a:lnTo>
                      <a:pt x="6" y="2"/>
                    </a:lnTo>
                    <a:lnTo>
                      <a:pt x="12" y="0"/>
                    </a:lnTo>
                    <a:lnTo>
                      <a:pt x="16" y="0"/>
                    </a:lnTo>
                    <a:lnTo>
                      <a:pt x="22" y="0"/>
                    </a:lnTo>
                    <a:lnTo>
                      <a:pt x="28" y="4"/>
                    </a:lnTo>
                    <a:lnTo>
                      <a:pt x="30" y="8"/>
                    </a:lnTo>
                    <a:lnTo>
                      <a:pt x="30" y="12"/>
                    </a:lnTo>
                    <a:lnTo>
                      <a:pt x="28" y="16"/>
                    </a:lnTo>
                    <a:lnTo>
                      <a:pt x="26" y="20"/>
                    </a:lnTo>
                    <a:lnTo>
                      <a:pt x="22" y="24"/>
                    </a:lnTo>
                    <a:lnTo>
                      <a:pt x="26" y="26"/>
                    </a:lnTo>
                    <a:lnTo>
                      <a:pt x="30" y="30"/>
                    </a:lnTo>
                    <a:lnTo>
                      <a:pt x="32" y="34"/>
                    </a:lnTo>
                    <a:lnTo>
                      <a:pt x="32" y="40"/>
                    </a:lnTo>
                    <a:lnTo>
                      <a:pt x="32" y="46"/>
                    </a:lnTo>
                    <a:lnTo>
                      <a:pt x="28" y="52"/>
                    </a:lnTo>
                    <a:lnTo>
                      <a:pt x="24" y="56"/>
                    </a:lnTo>
                    <a:lnTo>
                      <a:pt x="18" y="58"/>
                    </a:lnTo>
                    <a:lnTo>
                      <a:pt x="10" y="60"/>
                    </a:lnTo>
                    <a:lnTo>
                      <a:pt x="4" y="60"/>
                    </a:lnTo>
                    <a:lnTo>
                      <a:pt x="2" y="58"/>
                    </a:lnTo>
                    <a:lnTo>
                      <a:pt x="0" y="56"/>
                    </a:lnTo>
                    <a:lnTo>
                      <a:pt x="0" y="54"/>
                    </a:lnTo>
                    <a:lnTo>
                      <a:pt x="2" y="52"/>
                    </a:lnTo>
                    <a:lnTo>
                      <a:pt x="4" y="52"/>
                    </a:lnTo>
                    <a:lnTo>
                      <a:pt x="6" y="52"/>
                    </a:lnTo>
                    <a:lnTo>
                      <a:pt x="6" y="54"/>
                    </a:lnTo>
                    <a:lnTo>
                      <a:pt x="8" y="54"/>
                    </a:lnTo>
                    <a:lnTo>
                      <a:pt x="10" y="56"/>
                    </a:lnTo>
                    <a:lnTo>
                      <a:pt x="12" y="56"/>
                    </a:lnTo>
                    <a:lnTo>
                      <a:pt x="14" y="56"/>
                    </a:lnTo>
                    <a:lnTo>
                      <a:pt x="16" y="56"/>
                    </a:lnTo>
                    <a:lnTo>
                      <a:pt x="20" y="56"/>
                    </a:lnTo>
                    <a:lnTo>
                      <a:pt x="24" y="52"/>
                    </a:lnTo>
                    <a:lnTo>
                      <a:pt x="26" y="48"/>
                    </a:lnTo>
                    <a:lnTo>
                      <a:pt x="26" y="44"/>
                    </a:lnTo>
                    <a:lnTo>
                      <a:pt x="26" y="42"/>
                    </a:lnTo>
                    <a:lnTo>
                      <a:pt x="24" y="38"/>
                    </a:lnTo>
                    <a:lnTo>
                      <a:pt x="24" y="36"/>
                    </a:lnTo>
                    <a:lnTo>
                      <a:pt x="22" y="34"/>
                    </a:lnTo>
                    <a:lnTo>
                      <a:pt x="20" y="32"/>
                    </a:lnTo>
                    <a:lnTo>
                      <a:pt x="18" y="32"/>
                    </a:lnTo>
                    <a:lnTo>
                      <a:pt x="14" y="30"/>
                    </a:lnTo>
                    <a:lnTo>
                      <a:pt x="12" y="30"/>
                    </a:lnTo>
                    <a:lnTo>
                      <a:pt x="10" y="30"/>
                    </a:lnTo>
                    <a:lnTo>
                      <a:pt x="10" y="28"/>
                    </a:lnTo>
                    <a:lnTo>
                      <a:pt x="14" y="28"/>
                    </a:lnTo>
                    <a:lnTo>
                      <a:pt x="16" y="26"/>
                    </a:lnTo>
                    <a:lnTo>
                      <a:pt x="20" y="24"/>
                    </a:lnTo>
                    <a:lnTo>
                      <a:pt x="22" y="22"/>
                    </a:lnTo>
                    <a:lnTo>
                      <a:pt x="24" y="18"/>
                    </a:lnTo>
                    <a:lnTo>
                      <a:pt x="24" y="14"/>
                    </a:lnTo>
                    <a:lnTo>
                      <a:pt x="22" y="10"/>
                    </a:lnTo>
                    <a:lnTo>
                      <a:pt x="20" y="8"/>
                    </a:lnTo>
                    <a:lnTo>
                      <a:pt x="18" y="6"/>
                    </a:lnTo>
                    <a:lnTo>
                      <a:pt x="14" y="4"/>
                    </a:lnTo>
                    <a:lnTo>
                      <a:pt x="10" y="6"/>
                    </a:lnTo>
                    <a:lnTo>
                      <a:pt x="6" y="8"/>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633" name="Freeform 73"/>
              <p:cNvSpPr>
                <a:spLocks/>
              </p:cNvSpPr>
              <p:nvPr/>
            </p:nvSpPr>
            <p:spPr bwMode="auto">
              <a:xfrm>
                <a:off x="2592" y="2246"/>
                <a:ext cx="22" cy="58"/>
              </a:xfrm>
              <a:custGeom>
                <a:avLst/>
                <a:gdLst>
                  <a:gd name="T0" fmla="*/ 0 w 22"/>
                  <a:gd name="T1" fmla="*/ 6 h 58"/>
                  <a:gd name="T2" fmla="*/ 14 w 22"/>
                  <a:gd name="T3" fmla="*/ 0 h 58"/>
                  <a:gd name="T4" fmla="*/ 16 w 22"/>
                  <a:gd name="T5" fmla="*/ 0 h 58"/>
                  <a:gd name="T6" fmla="*/ 16 w 22"/>
                  <a:gd name="T7" fmla="*/ 48 h 58"/>
                  <a:gd name="T8" fmla="*/ 16 w 22"/>
                  <a:gd name="T9" fmla="*/ 52 h 58"/>
                  <a:gd name="T10" fmla="*/ 16 w 22"/>
                  <a:gd name="T11" fmla="*/ 56 h 58"/>
                  <a:gd name="T12" fmla="*/ 16 w 22"/>
                  <a:gd name="T13" fmla="*/ 56 h 58"/>
                  <a:gd name="T14" fmla="*/ 18 w 22"/>
                  <a:gd name="T15" fmla="*/ 58 h 58"/>
                  <a:gd name="T16" fmla="*/ 20 w 22"/>
                  <a:gd name="T17" fmla="*/ 58 h 58"/>
                  <a:gd name="T18" fmla="*/ 22 w 22"/>
                  <a:gd name="T19" fmla="*/ 58 h 58"/>
                  <a:gd name="T20" fmla="*/ 22 w 22"/>
                  <a:gd name="T21" fmla="*/ 58 h 58"/>
                  <a:gd name="T22" fmla="*/ 0 w 22"/>
                  <a:gd name="T23" fmla="*/ 58 h 58"/>
                  <a:gd name="T24" fmla="*/ 0 w 22"/>
                  <a:gd name="T25" fmla="*/ 58 h 58"/>
                  <a:gd name="T26" fmla="*/ 4 w 22"/>
                  <a:gd name="T27" fmla="*/ 58 h 58"/>
                  <a:gd name="T28" fmla="*/ 6 w 22"/>
                  <a:gd name="T29" fmla="*/ 58 h 58"/>
                  <a:gd name="T30" fmla="*/ 8 w 22"/>
                  <a:gd name="T31" fmla="*/ 56 h 58"/>
                  <a:gd name="T32" fmla="*/ 8 w 22"/>
                  <a:gd name="T33" fmla="*/ 56 h 58"/>
                  <a:gd name="T34" fmla="*/ 8 w 22"/>
                  <a:gd name="T35" fmla="*/ 54 h 58"/>
                  <a:gd name="T36" fmla="*/ 8 w 22"/>
                  <a:gd name="T37" fmla="*/ 48 h 58"/>
                  <a:gd name="T38" fmla="*/ 8 w 22"/>
                  <a:gd name="T39" fmla="*/ 16 h 58"/>
                  <a:gd name="T40" fmla="*/ 8 w 22"/>
                  <a:gd name="T41" fmla="*/ 10 h 58"/>
                  <a:gd name="T42" fmla="*/ 8 w 22"/>
                  <a:gd name="T43" fmla="*/ 8 h 58"/>
                  <a:gd name="T44" fmla="*/ 8 w 22"/>
                  <a:gd name="T45" fmla="*/ 6 h 58"/>
                  <a:gd name="T46" fmla="*/ 6 w 22"/>
                  <a:gd name="T47" fmla="*/ 6 h 58"/>
                  <a:gd name="T48" fmla="*/ 6 w 22"/>
                  <a:gd name="T49" fmla="*/ 6 h 58"/>
                  <a:gd name="T50" fmla="*/ 4 w 22"/>
                  <a:gd name="T51" fmla="*/ 6 h 58"/>
                  <a:gd name="T52" fmla="*/ 2 w 22"/>
                  <a:gd name="T53" fmla="*/ 6 h 58"/>
                  <a:gd name="T54" fmla="*/ 0 w 22"/>
                  <a:gd name="T55" fmla="*/ 6 h 58"/>
                  <a:gd name="T56" fmla="*/ 0 w 22"/>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58"/>
                  <a:gd name="T89" fmla="*/ 22 w 22"/>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58">
                    <a:moveTo>
                      <a:pt x="0" y="6"/>
                    </a:moveTo>
                    <a:lnTo>
                      <a:pt x="14" y="0"/>
                    </a:lnTo>
                    <a:lnTo>
                      <a:pt x="16" y="0"/>
                    </a:lnTo>
                    <a:lnTo>
                      <a:pt x="16" y="48"/>
                    </a:lnTo>
                    <a:lnTo>
                      <a:pt x="16" y="52"/>
                    </a:lnTo>
                    <a:lnTo>
                      <a:pt x="16" y="56"/>
                    </a:lnTo>
                    <a:lnTo>
                      <a:pt x="18" y="58"/>
                    </a:lnTo>
                    <a:lnTo>
                      <a:pt x="20" y="58"/>
                    </a:lnTo>
                    <a:lnTo>
                      <a:pt x="22" y="58"/>
                    </a:lnTo>
                    <a:lnTo>
                      <a:pt x="0" y="58"/>
                    </a:lnTo>
                    <a:lnTo>
                      <a:pt x="4" y="58"/>
                    </a:lnTo>
                    <a:lnTo>
                      <a:pt x="6" y="58"/>
                    </a:lnTo>
                    <a:lnTo>
                      <a:pt x="8" y="56"/>
                    </a:lnTo>
                    <a:lnTo>
                      <a:pt x="8" y="54"/>
                    </a:lnTo>
                    <a:lnTo>
                      <a:pt x="8" y="48"/>
                    </a:lnTo>
                    <a:lnTo>
                      <a:pt x="8" y="16"/>
                    </a:lnTo>
                    <a:lnTo>
                      <a:pt x="8" y="10"/>
                    </a:lnTo>
                    <a:lnTo>
                      <a:pt x="8" y="8"/>
                    </a:lnTo>
                    <a:lnTo>
                      <a:pt x="8" y="6"/>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634" name="Freeform 74"/>
              <p:cNvSpPr>
                <a:spLocks/>
              </p:cNvSpPr>
              <p:nvPr/>
            </p:nvSpPr>
            <p:spPr bwMode="auto">
              <a:xfrm>
                <a:off x="2630" y="2246"/>
                <a:ext cx="34" cy="60"/>
              </a:xfrm>
              <a:custGeom>
                <a:avLst/>
                <a:gdLst>
                  <a:gd name="T0" fmla="*/ 34 w 34"/>
                  <a:gd name="T1" fmla="*/ 0 h 60"/>
                  <a:gd name="T2" fmla="*/ 30 w 34"/>
                  <a:gd name="T3" fmla="*/ 8 h 60"/>
                  <a:gd name="T4" fmla="*/ 12 w 34"/>
                  <a:gd name="T5" fmla="*/ 8 h 60"/>
                  <a:gd name="T6" fmla="*/ 8 w 34"/>
                  <a:gd name="T7" fmla="*/ 16 h 60"/>
                  <a:gd name="T8" fmla="*/ 16 w 34"/>
                  <a:gd name="T9" fmla="*/ 18 h 60"/>
                  <a:gd name="T10" fmla="*/ 22 w 34"/>
                  <a:gd name="T11" fmla="*/ 20 h 60"/>
                  <a:gd name="T12" fmla="*/ 26 w 34"/>
                  <a:gd name="T13" fmla="*/ 24 h 60"/>
                  <a:gd name="T14" fmla="*/ 30 w 34"/>
                  <a:gd name="T15" fmla="*/ 30 h 60"/>
                  <a:gd name="T16" fmla="*/ 32 w 34"/>
                  <a:gd name="T17" fmla="*/ 38 h 60"/>
                  <a:gd name="T18" fmla="*/ 32 w 34"/>
                  <a:gd name="T19" fmla="*/ 42 h 60"/>
                  <a:gd name="T20" fmla="*/ 30 w 34"/>
                  <a:gd name="T21" fmla="*/ 46 h 60"/>
                  <a:gd name="T22" fmla="*/ 28 w 34"/>
                  <a:gd name="T23" fmla="*/ 50 h 60"/>
                  <a:gd name="T24" fmla="*/ 26 w 34"/>
                  <a:gd name="T25" fmla="*/ 52 h 60"/>
                  <a:gd name="T26" fmla="*/ 22 w 34"/>
                  <a:gd name="T27" fmla="*/ 56 h 60"/>
                  <a:gd name="T28" fmla="*/ 20 w 34"/>
                  <a:gd name="T29" fmla="*/ 58 h 60"/>
                  <a:gd name="T30" fmla="*/ 14 w 34"/>
                  <a:gd name="T31" fmla="*/ 60 h 60"/>
                  <a:gd name="T32" fmla="*/ 10 w 34"/>
                  <a:gd name="T33" fmla="*/ 60 h 60"/>
                  <a:gd name="T34" fmla="*/ 6 w 34"/>
                  <a:gd name="T35" fmla="*/ 60 h 60"/>
                  <a:gd name="T36" fmla="*/ 2 w 34"/>
                  <a:gd name="T37" fmla="*/ 58 h 60"/>
                  <a:gd name="T38" fmla="*/ 0 w 34"/>
                  <a:gd name="T39" fmla="*/ 56 h 60"/>
                  <a:gd name="T40" fmla="*/ 0 w 34"/>
                  <a:gd name="T41" fmla="*/ 54 h 60"/>
                  <a:gd name="T42" fmla="*/ 0 w 34"/>
                  <a:gd name="T43" fmla="*/ 52 h 60"/>
                  <a:gd name="T44" fmla="*/ 2 w 34"/>
                  <a:gd name="T45" fmla="*/ 52 h 60"/>
                  <a:gd name="T46" fmla="*/ 2 w 34"/>
                  <a:gd name="T47" fmla="*/ 52 h 60"/>
                  <a:gd name="T48" fmla="*/ 4 w 34"/>
                  <a:gd name="T49" fmla="*/ 52 h 60"/>
                  <a:gd name="T50" fmla="*/ 4 w 34"/>
                  <a:gd name="T51" fmla="*/ 52 h 60"/>
                  <a:gd name="T52" fmla="*/ 6 w 34"/>
                  <a:gd name="T53" fmla="*/ 52 h 60"/>
                  <a:gd name="T54" fmla="*/ 6 w 34"/>
                  <a:gd name="T55" fmla="*/ 52 h 60"/>
                  <a:gd name="T56" fmla="*/ 8 w 34"/>
                  <a:gd name="T57" fmla="*/ 54 h 60"/>
                  <a:gd name="T58" fmla="*/ 12 w 34"/>
                  <a:gd name="T59" fmla="*/ 54 h 60"/>
                  <a:gd name="T60" fmla="*/ 14 w 34"/>
                  <a:gd name="T61" fmla="*/ 56 h 60"/>
                  <a:gd name="T62" fmla="*/ 20 w 34"/>
                  <a:gd name="T63" fmla="*/ 54 h 60"/>
                  <a:gd name="T64" fmla="*/ 24 w 34"/>
                  <a:gd name="T65" fmla="*/ 52 h 60"/>
                  <a:gd name="T66" fmla="*/ 26 w 34"/>
                  <a:gd name="T67" fmla="*/ 48 h 60"/>
                  <a:gd name="T68" fmla="*/ 26 w 34"/>
                  <a:gd name="T69" fmla="*/ 42 h 60"/>
                  <a:gd name="T70" fmla="*/ 26 w 34"/>
                  <a:gd name="T71" fmla="*/ 38 h 60"/>
                  <a:gd name="T72" fmla="*/ 24 w 34"/>
                  <a:gd name="T73" fmla="*/ 32 h 60"/>
                  <a:gd name="T74" fmla="*/ 20 w 34"/>
                  <a:gd name="T75" fmla="*/ 28 h 60"/>
                  <a:gd name="T76" fmla="*/ 14 w 34"/>
                  <a:gd name="T77" fmla="*/ 26 h 60"/>
                  <a:gd name="T78" fmla="*/ 8 w 34"/>
                  <a:gd name="T79" fmla="*/ 24 h 60"/>
                  <a:gd name="T80" fmla="*/ 2 w 34"/>
                  <a:gd name="T81" fmla="*/ 24 h 60"/>
                  <a:gd name="T82" fmla="*/ 12 w 34"/>
                  <a:gd name="T83" fmla="*/ 0 h 60"/>
                  <a:gd name="T84" fmla="*/ 34 w 34"/>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60"/>
                  <a:gd name="T131" fmla="*/ 34 w 34"/>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60">
                    <a:moveTo>
                      <a:pt x="34" y="0"/>
                    </a:moveTo>
                    <a:lnTo>
                      <a:pt x="30" y="8"/>
                    </a:lnTo>
                    <a:lnTo>
                      <a:pt x="12" y="8"/>
                    </a:lnTo>
                    <a:lnTo>
                      <a:pt x="8" y="16"/>
                    </a:lnTo>
                    <a:lnTo>
                      <a:pt x="16" y="18"/>
                    </a:lnTo>
                    <a:lnTo>
                      <a:pt x="22" y="20"/>
                    </a:lnTo>
                    <a:lnTo>
                      <a:pt x="26" y="24"/>
                    </a:lnTo>
                    <a:lnTo>
                      <a:pt x="30" y="30"/>
                    </a:lnTo>
                    <a:lnTo>
                      <a:pt x="32" y="38"/>
                    </a:lnTo>
                    <a:lnTo>
                      <a:pt x="32" y="42"/>
                    </a:lnTo>
                    <a:lnTo>
                      <a:pt x="30" y="46"/>
                    </a:lnTo>
                    <a:lnTo>
                      <a:pt x="28" y="50"/>
                    </a:lnTo>
                    <a:lnTo>
                      <a:pt x="26" y="52"/>
                    </a:lnTo>
                    <a:lnTo>
                      <a:pt x="22" y="56"/>
                    </a:lnTo>
                    <a:lnTo>
                      <a:pt x="20" y="58"/>
                    </a:lnTo>
                    <a:lnTo>
                      <a:pt x="14" y="60"/>
                    </a:lnTo>
                    <a:lnTo>
                      <a:pt x="10" y="60"/>
                    </a:lnTo>
                    <a:lnTo>
                      <a:pt x="6" y="60"/>
                    </a:lnTo>
                    <a:lnTo>
                      <a:pt x="2" y="58"/>
                    </a:lnTo>
                    <a:lnTo>
                      <a:pt x="0" y="56"/>
                    </a:lnTo>
                    <a:lnTo>
                      <a:pt x="0" y="54"/>
                    </a:lnTo>
                    <a:lnTo>
                      <a:pt x="0" y="52"/>
                    </a:lnTo>
                    <a:lnTo>
                      <a:pt x="2" y="52"/>
                    </a:lnTo>
                    <a:lnTo>
                      <a:pt x="4" y="52"/>
                    </a:lnTo>
                    <a:lnTo>
                      <a:pt x="6" y="52"/>
                    </a:lnTo>
                    <a:lnTo>
                      <a:pt x="8" y="54"/>
                    </a:lnTo>
                    <a:lnTo>
                      <a:pt x="12" y="54"/>
                    </a:lnTo>
                    <a:lnTo>
                      <a:pt x="14" y="56"/>
                    </a:lnTo>
                    <a:lnTo>
                      <a:pt x="20" y="54"/>
                    </a:lnTo>
                    <a:lnTo>
                      <a:pt x="24" y="52"/>
                    </a:lnTo>
                    <a:lnTo>
                      <a:pt x="26" y="48"/>
                    </a:lnTo>
                    <a:lnTo>
                      <a:pt x="26" y="42"/>
                    </a:lnTo>
                    <a:lnTo>
                      <a:pt x="26" y="38"/>
                    </a:lnTo>
                    <a:lnTo>
                      <a:pt x="24" y="32"/>
                    </a:lnTo>
                    <a:lnTo>
                      <a:pt x="20" y="28"/>
                    </a:lnTo>
                    <a:lnTo>
                      <a:pt x="14" y="26"/>
                    </a:lnTo>
                    <a:lnTo>
                      <a:pt x="8" y="24"/>
                    </a:lnTo>
                    <a:lnTo>
                      <a:pt x="2" y="24"/>
                    </a:lnTo>
                    <a:lnTo>
                      <a:pt x="12" y="0"/>
                    </a:lnTo>
                    <a:lnTo>
                      <a:pt x="34" y="0"/>
                    </a:lnTo>
                    <a:close/>
                  </a:path>
                </a:pathLst>
              </a:custGeom>
              <a:solidFill>
                <a:srgbClr val="000000"/>
              </a:solidFill>
              <a:ln w="0">
                <a:solidFill>
                  <a:srgbClr val="000000"/>
                </a:solidFill>
                <a:round/>
                <a:headEnd/>
                <a:tailEnd/>
              </a:ln>
            </p:spPr>
            <p:txBody>
              <a:bodyPr/>
              <a:lstStyle/>
              <a:p>
                <a:endParaRPr lang="en-CA"/>
              </a:p>
            </p:txBody>
          </p:sp>
          <p:sp>
            <p:nvSpPr>
              <p:cNvPr id="14635" name="Rectangle 75"/>
              <p:cNvSpPr>
                <a:spLocks noChangeArrowheads="1"/>
              </p:cNvSpPr>
              <p:nvPr/>
            </p:nvSpPr>
            <p:spPr bwMode="auto">
              <a:xfrm>
                <a:off x="2776"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36" name="Freeform 76"/>
              <p:cNvSpPr>
                <a:spLocks/>
              </p:cNvSpPr>
              <p:nvPr/>
            </p:nvSpPr>
            <p:spPr bwMode="auto">
              <a:xfrm>
                <a:off x="2890" y="2296"/>
                <a:ext cx="10" cy="10"/>
              </a:xfrm>
              <a:custGeom>
                <a:avLst/>
                <a:gdLst>
                  <a:gd name="T0" fmla="*/ 4 w 10"/>
                  <a:gd name="T1" fmla="*/ 0 h 10"/>
                  <a:gd name="T2" fmla="*/ 6 w 10"/>
                  <a:gd name="T3" fmla="*/ 0 h 10"/>
                  <a:gd name="T4" fmla="*/ 8 w 10"/>
                  <a:gd name="T5" fmla="*/ 2 h 10"/>
                  <a:gd name="T6" fmla="*/ 10 w 10"/>
                  <a:gd name="T7" fmla="*/ 2 h 10"/>
                  <a:gd name="T8" fmla="*/ 10 w 10"/>
                  <a:gd name="T9" fmla="*/ 4 h 10"/>
                  <a:gd name="T10" fmla="*/ 10 w 10"/>
                  <a:gd name="T11" fmla="*/ 6 h 10"/>
                  <a:gd name="T12" fmla="*/ 8 w 10"/>
                  <a:gd name="T13" fmla="*/ 8 h 10"/>
                  <a:gd name="T14" fmla="*/ 6 w 10"/>
                  <a:gd name="T15" fmla="*/ 10 h 10"/>
                  <a:gd name="T16" fmla="*/ 4 w 10"/>
                  <a:gd name="T17" fmla="*/ 10 h 10"/>
                  <a:gd name="T18" fmla="*/ 4 w 10"/>
                  <a:gd name="T19" fmla="*/ 10 h 10"/>
                  <a:gd name="T20" fmla="*/ 2 w 10"/>
                  <a:gd name="T21" fmla="*/ 8 h 10"/>
                  <a:gd name="T22" fmla="*/ 0 w 10"/>
                  <a:gd name="T23" fmla="*/ 6 h 10"/>
                  <a:gd name="T24" fmla="*/ 0 w 10"/>
                  <a:gd name="T25" fmla="*/ 4 h 10"/>
                  <a:gd name="T26" fmla="*/ 0 w 10"/>
                  <a:gd name="T27" fmla="*/ 2 h 10"/>
                  <a:gd name="T28" fmla="*/ 2 w 10"/>
                  <a:gd name="T29" fmla="*/ 2 h 10"/>
                  <a:gd name="T30" fmla="*/ 4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2"/>
                    </a:lnTo>
                    <a:lnTo>
                      <a:pt x="10" y="2"/>
                    </a:lnTo>
                    <a:lnTo>
                      <a:pt x="10" y="4"/>
                    </a:lnTo>
                    <a:lnTo>
                      <a:pt x="10" y="6"/>
                    </a:lnTo>
                    <a:lnTo>
                      <a:pt x="8" y="8"/>
                    </a:lnTo>
                    <a:lnTo>
                      <a:pt x="6" y="10"/>
                    </a:lnTo>
                    <a:lnTo>
                      <a:pt x="4" y="10"/>
                    </a:lnTo>
                    <a:lnTo>
                      <a:pt x="2" y="8"/>
                    </a:lnTo>
                    <a:lnTo>
                      <a:pt x="0" y="6"/>
                    </a:lnTo>
                    <a:lnTo>
                      <a:pt x="0" y="4"/>
                    </a:lnTo>
                    <a:lnTo>
                      <a:pt x="0" y="2"/>
                    </a:lnTo>
                    <a:lnTo>
                      <a:pt x="2" y="2"/>
                    </a:lnTo>
                    <a:lnTo>
                      <a:pt x="4" y="0"/>
                    </a:lnTo>
                    <a:close/>
                  </a:path>
                </a:pathLst>
              </a:custGeom>
              <a:solidFill>
                <a:srgbClr val="000000"/>
              </a:solidFill>
              <a:ln w="0">
                <a:solidFill>
                  <a:srgbClr val="000000"/>
                </a:solidFill>
                <a:round/>
                <a:headEnd/>
                <a:tailEnd/>
              </a:ln>
            </p:spPr>
            <p:txBody>
              <a:bodyPr/>
              <a:lstStyle/>
              <a:p>
                <a:endParaRPr lang="en-CA"/>
              </a:p>
            </p:txBody>
          </p:sp>
          <p:sp>
            <p:nvSpPr>
              <p:cNvPr id="14637" name="Freeform 77"/>
              <p:cNvSpPr>
                <a:spLocks noEditPoints="1"/>
              </p:cNvSpPr>
              <p:nvPr/>
            </p:nvSpPr>
            <p:spPr bwMode="auto">
              <a:xfrm>
                <a:off x="2910" y="224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2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6 w 36"/>
                  <a:gd name="T69" fmla="*/ 40 h 60"/>
                  <a:gd name="T70" fmla="*/ 28 w 36"/>
                  <a:gd name="T71" fmla="*/ 28 h 60"/>
                  <a:gd name="T72" fmla="*/ 26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4 w 36"/>
                  <a:gd name="T85" fmla="*/ 2 h 60"/>
                  <a:gd name="T86" fmla="*/ 12 w 36"/>
                  <a:gd name="T87" fmla="*/ 4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4" y="20"/>
                    </a:lnTo>
                    <a:lnTo>
                      <a:pt x="36" y="30"/>
                    </a:lnTo>
                    <a:lnTo>
                      <a:pt x="34" y="38"/>
                    </a:lnTo>
                    <a:lnTo>
                      <a:pt x="32" y="46"/>
                    </a:lnTo>
                    <a:lnTo>
                      <a:pt x="30" y="52"/>
                    </a:lnTo>
                    <a:lnTo>
                      <a:pt x="26" y="56"/>
                    </a:lnTo>
                    <a:lnTo>
                      <a:pt x="22" y="58"/>
                    </a:lnTo>
                    <a:lnTo>
                      <a:pt x="18" y="60"/>
                    </a:lnTo>
                    <a:lnTo>
                      <a:pt x="12" y="58"/>
                    </a:lnTo>
                    <a:lnTo>
                      <a:pt x="8" y="56"/>
                    </a:lnTo>
                    <a:lnTo>
                      <a:pt x="4" y="50"/>
                    </a:lnTo>
                    <a:lnTo>
                      <a:pt x="0" y="40"/>
                    </a:lnTo>
                    <a:lnTo>
                      <a:pt x="0" y="30"/>
                    </a:lnTo>
                    <a:close/>
                    <a:moveTo>
                      <a:pt x="8" y="32"/>
                    </a:moveTo>
                    <a:lnTo>
                      <a:pt x="8" y="42"/>
                    </a:lnTo>
                    <a:lnTo>
                      <a:pt x="10" y="50"/>
                    </a:lnTo>
                    <a:lnTo>
                      <a:pt x="12" y="54"/>
                    </a:lnTo>
                    <a:lnTo>
                      <a:pt x="14" y="56"/>
                    </a:lnTo>
                    <a:lnTo>
                      <a:pt x="18" y="56"/>
                    </a:lnTo>
                    <a:lnTo>
                      <a:pt x="20" y="56"/>
                    </a:lnTo>
                    <a:lnTo>
                      <a:pt x="22" y="54"/>
                    </a:lnTo>
                    <a:lnTo>
                      <a:pt x="24" y="52"/>
                    </a:lnTo>
                    <a:lnTo>
                      <a:pt x="26" y="48"/>
                    </a:lnTo>
                    <a:lnTo>
                      <a:pt x="26" y="40"/>
                    </a:lnTo>
                    <a:lnTo>
                      <a:pt x="28" y="28"/>
                    </a:lnTo>
                    <a:lnTo>
                      <a:pt x="26" y="18"/>
                    </a:lnTo>
                    <a:lnTo>
                      <a:pt x="26" y="10"/>
                    </a:lnTo>
                    <a:lnTo>
                      <a:pt x="24" y="6"/>
                    </a:lnTo>
                    <a:lnTo>
                      <a:pt x="22" y="4"/>
                    </a:lnTo>
                    <a:lnTo>
                      <a:pt x="20" y="2"/>
                    </a:lnTo>
                    <a:lnTo>
                      <a:pt x="18" y="2"/>
                    </a:lnTo>
                    <a:lnTo>
                      <a:pt x="14" y="2"/>
                    </a:lnTo>
                    <a:lnTo>
                      <a:pt x="12" y="4"/>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8" name="Freeform 78"/>
              <p:cNvSpPr>
                <a:spLocks noEditPoints="1"/>
              </p:cNvSpPr>
              <p:nvPr/>
            </p:nvSpPr>
            <p:spPr bwMode="auto">
              <a:xfrm>
                <a:off x="2952" y="2246"/>
                <a:ext cx="38" cy="60"/>
              </a:xfrm>
              <a:custGeom>
                <a:avLst/>
                <a:gdLst>
                  <a:gd name="T0" fmla="*/ 0 w 38"/>
                  <a:gd name="T1" fmla="*/ 30 h 60"/>
                  <a:gd name="T2" fmla="*/ 2 w 38"/>
                  <a:gd name="T3" fmla="*/ 20 h 60"/>
                  <a:gd name="T4" fmla="*/ 4 w 38"/>
                  <a:gd name="T5" fmla="*/ 12 h 60"/>
                  <a:gd name="T6" fmla="*/ 8 w 38"/>
                  <a:gd name="T7" fmla="*/ 6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6 h 60"/>
                  <a:gd name="T34" fmla="*/ 24 w 38"/>
                  <a:gd name="T35" fmla="*/ 58 h 60"/>
                  <a:gd name="T36" fmla="*/ 18 w 38"/>
                  <a:gd name="T37" fmla="*/ 60 h 60"/>
                  <a:gd name="T38" fmla="*/ 14 w 38"/>
                  <a:gd name="T39" fmla="*/ 58 h 60"/>
                  <a:gd name="T40" fmla="*/ 10 w 38"/>
                  <a:gd name="T41" fmla="*/ 56 h 60"/>
                  <a:gd name="T42" fmla="*/ 6 w 38"/>
                  <a:gd name="T43" fmla="*/ 50 h 60"/>
                  <a:gd name="T44" fmla="*/ 2 w 38"/>
                  <a:gd name="T45" fmla="*/ 40 h 60"/>
                  <a:gd name="T46" fmla="*/ 0 w 38"/>
                  <a:gd name="T47" fmla="*/ 30 h 60"/>
                  <a:gd name="T48" fmla="*/ 10 w 38"/>
                  <a:gd name="T49" fmla="*/ 32 h 60"/>
                  <a:gd name="T50" fmla="*/ 10 w 38"/>
                  <a:gd name="T51" fmla="*/ 42 h 60"/>
                  <a:gd name="T52" fmla="*/ 12 w 38"/>
                  <a:gd name="T53" fmla="*/ 50 h 60"/>
                  <a:gd name="T54" fmla="*/ 14 w 38"/>
                  <a:gd name="T55" fmla="*/ 54 h 60"/>
                  <a:gd name="T56" fmla="*/ 16 w 38"/>
                  <a:gd name="T57" fmla="*/ 56 h 60"/>
                  <a:gd name="T58" fmla="*/ 20 w 38"/>
                  <a:gd name="T59" fmla="*/ 56 h 60"/>
                  <a:gd name="T60" fmla="*/ 22 w 38"/>
                  <a:gd name="T61" fmla="*/ 56 h 60"/>
                  <a:gd name="T62" fmla="*/ 24 w 38"/>
                  <a:gd name="T63" fmla="*/ 54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0 h 60"/>
                  <a:gd name="T76" fmla="*/ 26 w 38"/>
                  <a:gd name="T77" fmla="*/ 6 h 60"/>
                  <a:gd name="T78" fmla="*/ 24 w 38"/>
                  <a:gd name="T79" fmla="*/ 4 h 60"/>
                  <a:gd name="T80" fmla="*/ 22 w 38"/>
                  <a:gd name="T81" fmla="*/ 2 h 60"/>
                  <a:gd name="T82" fmla="*/ 20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8" y="6"/>
                    </a:lnTo>
                    <a:lnTo>
                      <a:pt x="12" y="2"/>
                    </a:lnTo>
                    <a:lnTo>
                      <a:pt x="16" y="0"/>
                    </a:lnTo>
                    <a:lnTo>
                      <a:pt x="20" y="0"/>
                    </a:lnTo>
                    <a:lnTo>
                      <a:pt x="24" y="0"/>
                    </a:lnTo>
                    <a:lnTo>
                      <a:pt x="28" y="2"/>
                    </a:lnTo>
                    <a:lnTo>
                      <a:pt x="30" y="6"/>
                    </a:lnTo>
                    <a:lnTo>
                      <a:pt x="34" y="12"/>
                    </a:lnTo>
                    <a:lnTo>
                      <a:pt x="36" y="20"/>
                    </a:lnTo>
                    <a:lnTo>
                      <a:pt x="38" y="30"/>
                    </a:lnTo>
                    <a:lnTo>
                      <a:pt x="36" y="38"/>
                    </a:lnTo>
                    <a:lnTo>
                      <a:pt x="34" y="46"/>
                    </a:lnTo>
                    <a:lnTo>
                      <a:pt x="32" y="52"/>
                    </a:lnTo>
                    <a:lnTo>
                      <a:pt x="28" y="56"/>
                    </a:lnTo>
                    <a:lnTo>
                      <a:pt x="24" y="58"/>
                    </a:lnTo>
                    <a:lnTo>
                      <a:pt x="18" y="60"/>
                    </a:lnTo>
                    <a:lnTo>
                      <a:pt x="14" y="58"/>
                    </a:lnTo>
                    <a:lnTo>
                      <a:pt x="10" y="56"/>
                    </a:lnTo>
                    <a:lnTo>
                      <a:pt x="6" y="50"/>
                    </a:lnTo>
                    <a:lnTo>
                      <a:pt x="2" y="40"/>
                    </a:lnTo>
                    <a:lnTo>
                      <a:pt x="0" y="30"/>
                    </a:lnTo>
                    <a:close/>
                    <a:moveTo>
                      <a:pt x="10" y="32"/>
                    </a:moveTo>
                    <a:lnTo>
                      <a:pt x="10" y="42"/>
                    </a:lnTo>
                    <a:lnTo>
                      <a:pt x="12" y="50"/>
                    </a:lnTo>
                    <a:lnTo>
                      <a:pt x="14" y="54"/>
                    </a:lnTo>
                    <a:lnTo>
                      <a:pt x="16" y="56"/>
                    </a:lnTo>
                    <a:lnTo>
                      <a:pt x="20" y="56"/>
                    </a:lnTo>
                    <a:lnTo>
                      <a:pt x="22" y="56"/>
                    </a:lnTo>
                    <a:lnTo>
                      <a:pt x="24" y="54"/>
                    </a:lnTo>
                    <a:lnTo>
                      <a:pt x="26" y="52"/>
                    </a:lnTo>
                    <a:lnTo>
                      <a:pt x="28" y="48"/>
                    </a:lnTo>
                    <a:lnTo>
                      <a:pt x="28" y="40"/>
                    </a:lnTo>
                    <a:lnTo>
                      <a:pt x="30" y="28"/>
                    </a:lnTo>
                    <a:lnTo>
                      <a:pt x="28" y="18"/>
                    </a:lnTo>
                    <a:lnTo>
                      <a:pt x="28" y="10"/>
                    </a:lnTo>
                    <a:lnTo>
                      <a:pt x="26" y="6"/>
                    </a:lnTo>
                    <a:lnTo>
                      <a:pt x="24" y="4"/>
                    </a:lnTo>
                    <a:lnTo>
                      <a:pt x="22" y="2"/>
                    </a:lnTo>
                    <a:lnTo>
                      <a:pt x="20" y="2"/>
                    </a:lnTo>
                    <a:lnTo>
                      <a:pt x="16" y="2"/>
                    </a:lnTo>
                    <a:lnTo>
                      <a:pt x="14" y="4"/>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639" name="Freeform 79"/>
              <p:cNvSpPr>
                <a:spLocks noEditPoints="1"/>
              </p:cNvSpPr>
              <p:nvPr/>
            </p:nvSpPr>
            <p:spPr bwMode="auto">
              <a:xfrm>
                <a:off x="2996" y="2246"/>
                <a:ext cx="38" cy="60"/>
              </a:xfrm>
              <a:custGeom>
                <a:avLst/>
                <a:gdLst>
                  <a:gd name="T0" fmla="*/ 0 w 38"/>
                  <a:gd name="T1" fmla="*/ 30 h 60"/>
                  <a:gd name="T2" fmla="*/ 2 w 38"/>
                  <a:gd name="T3" fmla="*/ 20 h 60"/>
                  <a:gd name="T4" fmla="*/ 4 w 38"/>
                  <a:gd name="T5" fmla="*/ 12 h 60"/>
                  <a:gd name="T6" fmla="*/ 8 w 38"/>
                  <a:gd name="T7" fmla="*/ 6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6 h 60"/>
                  <a:gd name="T34" fmla="*/ 22 w 38"/>
                  <a:gd name="T35" fmla="*/ 58 h 60"/>
                  <a:gd name="T36" fmla="*/ 18 w 38"/>
                  <a:gd name="T37" fmla="*/ 60 h 60"/>
                  <a:gd name="T38" fmla="*/ 14 w 38"/>
                  <a:gd name="T39" fmla="*/ 58 h 60"/>
                  <a:gd name="T40" fmla="*/ 10 w 38"/>
                  <a:gd name="T41" fmla="*/ 56 h 60"/>
                  <a:gd name="T42" fmla="*/ 6 w 38"/>
                  <a:gd name="T43" fmla="*/ 50 h 60"/>
                  <a:gd name="T44" fmla="*/ 2 w 38"/>
                  <a:gd name="T45" fmla="*/ 40 h 60"/>
                  <a:gd name="T46" fmla="*/ 0 w 38"/>
                  <a:gd name="T47" fmla="*/ 30 h 60"/>
                  <a:gd name="T48" fmla="*/ 8 w 38"/>
                  <a:gd name="T49" fmla="*/ 32 h 60"/>
                  <a:gd name="T50" fmla="*/ 10 w 38"/>
                  <a:gd name="T51" fmla="*/ 42 h 60"/>
                  <a:gd name="T52" fmla="*/ 12 w 38"/>
                  <a:gd name="T53" fmla="*/ 50 h 60"/>
                  <a:gd name="T54" fmla="*/ 14 w 38"/>
                  <a:gd name="T55" fmla="*/ 54 h 60"/>
                  <a:gd name="T56" fmla="*/ 16 w 38"/>
                  <a:gd name="T57" fmla="*/ 56 h 60"/>
                  <a:gd name="T58" fmla="*/ 18 w 38"/>
                  <a:gd name="T59" fmla="*/ 56 h 60"/>
                  <a:gd name="T60" fmla="*/ 22 w 38"/>
                  <a:gd name="T61" fmla="*/ 56 h 60"/>
                  <a:gd name="T62" fmla="*/ 24 w 38"/>
                  <a:gd name="T63" fmla="*/ 54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0 h 60"/>
                  <a:gd name="T76" fmla="*/ 26 w 38"/>
                  <a:gd name="T77" fmla="*/ 6 h 60"/>
                  <a:gd name="T78" fmla="*/ 24 w 38"/>
                  <a:gd name="T79" fmla="*/ 4 h 60"/>
                  <a:gd name="T80" fmla="*/ 22 w 38"/>
                  <a:gd name="T81" fmla="*/ 2 h 60"/>
                  <a:gd name="T82" fmla="*/ 20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8" y="6"/>
                    </a:lnTo>
                    <a:lnTo>
                      <a:pt x="12" y="2"/>
                    </a:lnTo>
                    <a:lnTo>
                      <a:pt x="16" y="0"/>
                    </a:lnTo>
                    <a:lnTo>
                      <a:pt x="20" y="0"/>
                    </a:lnTo>
                    <a:lnTo>
                      <a:pt x="24" y="0"/>
                    </a:lnTo>
                    <a:lnTo>
                      <a:pt x="28" y="2"/>
                    </a:lnTo>
                    <a:lnTo>
                      <a:pt x="30" y="6"/>
                    </a:lnTo>
                    <a:lnTo>
                      <a:pt x="34" y="12"/>
                    </a:lnTo>
                    <a:lnTo>
                      <a:pt x="36" y="20"/>
                    </a:lnTo>
                    <a:lnTo>
                      <a:pt x="38" y="30"/>
                    </a:lnTo>
                    <a:lnTo>
                      <a:pt x="36" y="38"/>
                    </a:lnTo>
                    <a:lnTo>
                      <a:pt x="34" y="46"/>
                    </a:lnTo>
                    <a:lnTo>
                      <a:pt x="32" y="52"/>
                    </a:lnTo>
                    <a:lnTo>
                      <a:pt x="28" y="56"/>
                    </a:lnTo>
                    <a:lnTo>
                      <a:pt x="22" y="58"/>
                    </a:lnTo>
                    <a:lnTo>
                      <a:pt x="18" y="60"/>
                    </a:lnTo>
                    <a:lnTo>
                      <a:pt x="14" y="58"/>
                    </a:lnTo>
                    <a:lnTo>
                      <a:pt x="10" y="56"/>
                    </a:lnTo>
                    <a:lnTo>
                      <a:pt x="6" y="50"/>
                    </a:lnTo>
                    <a:lnTo>
                      <a:pt x="2" y="40"/>
                    </a:lnTo>
                    <a:lnTo>
                      <a:pt x="0" y="30"/>
                    </a:lnTo>
                    <a:close/>
                    <a:moveTo>
                      <a:pt x="8" y="32"/>
                    </a:moveTo>
                    <a:lnTo>
                      <a:pt x="10" y="42"/>
                    </a:lnTo>
                    <a:lnTo>
                      <a:pt x="12" y="50"/>
                    </a:lnTo>
                    <a:lnTo>
                      <a:pt x="14" y="54"/>
                    </a:lnTo>
                    <a:lnTo>
                      <a:pt x="16" y="56"/>
                    </a:lnTo>
                    <a:lnTo>
                      <a:pt x="18" y="56"/>
                    </a:lnTo>
                    <a:lnTo>
                      <a:pt x="22" y="56"/>
                    </a:lnTo>
                    <a:lnTo>
                      <a:pt x="24" y="54"/>
                    </a:lnTo>
                    <a:lnTo>
                      <a:pt x="26" y="52"/>
                    </a:lnTo>
                    <a:lnTo>
                      <a:pt x="28" y="48"/>
                    </a:lnTo>
                    <a:lnTo>
                      <a:pt x="28" y="40"/>
                    </a:lnTo>
                    <a:lnTo>
                      <a:pt x="30" y="28"/>
                    </a:lnTo>
                    <a:lnTo>
                      <a:pt x="28" y="18"/>
                    </a:lnTo>
                    <a:lnTo>
                      <a:pt x="28" y="10"/>
                    </a:lnTo>
                    <a:lnTo>
                      <a:pt x="26" y="6"/>
                    </a:lnTo>
                    <a:lnTo>
                      <a:pt x="24" y="4"/>
                    </a:lnTo>
                    <a:lnTo>
                      <a:pt x="22" y="2"/>
                    </a:lnTo>
                    <a:lnTo>
                      <a:pt x="20" y="2"/>
                    </a:lnTo>
                    <a:lnTo>
                      <a:pt x="16" y="2"/>
                    </a:lnTo>
                    <a:lnTo>
                      <a:pt x="14" y="4"/>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40" name="Freeform 80"/>
              <p:cNvSpPr>
                <a:spLocks/>
              </p:cNvSpPr>
              <p:nvPr/>
            </p:nvSpPr>
            <p:spPr bwMode="auto">
              <a:xfrm>
                <a:off x="3046" y="2246"/>
                <a:ext cx="24" cy="58"/>
              </a:xfrm>
              <a:custGeom>
                <a:avLst/>
                <a:gdLst>
                  <a:gd name="T0" fmla="*/ 0 w 24"/>
                  <a:gd name="T1" fmla="*/ 6 h 58"/>
                  <a:gd name="T2" fmla="*/ 14 w 24"/>
                  <a:gd name="T3" fmla="*/ 0 h 58"/>
                  <a:gd name="T4" fmla="*/ 16 w 24"/>
                  <a:gd name="T5" fmla="*/ 0 h 58"/>
                  <a:gd name="T6" fmla="*/ 16 w 24"/>
                  <a:gd name="T7" fmla="*/ 48 h 58"/>
                  <a:gd name="T8" fmla="*/ 16 w 24"/>
                  <a:gd name="T9" fmla="*/ 52 h 58"/>
                  <a:gd name="T10" fmla="*/ 16 w 24"/>
                  <a:gd name="T11" fmla="*/ 56 h 58"/>
                  <a:gd name="T12" fmla="*/ 18 w 24"/>
                  <a:gd name="T13" fmla="*/ 56 h 58"/>
                  <a:gd name="T14" fmla="*/ 18 w 24"/>
                  <a:gd name="T15" fmla="*/ 58 h 58"/>
                  <a:gd name="T16" fmla="*/ 20 w 24"/>
                  <a:gd name="T17" fmla="*/ 58 h 58"/>
                  <a:gd name="T18" fmla="*/ 24 w 24"/>
                  <a:gd name="T19" fmla="*/ 58 h 58"/>
                  <a:gd name="T20" fmla="*/ 24 w 24"/>
                  <a:gd name="T21" fmla="*/ 58 h 58"/>
                  <a:gd name="T22" fmla="*/ 2 w 24"/>
                  <a:gd name="T23" fmla="*/ 58 h 58"/>
                  <a:gd name="T24" fmla="*/ 2 w 24"/>
                  <a:gd name="T25" fmla="*/ 58 h 58"/>
                  <a:gd name="T26" fmla="*/ 6 w 24"/>
                  <a:gd name="T27" fmla="*/ 58 h 58"/>
                  <a:gd name="T28" fmla="*/ 8 w 24"/>
                  <a:gd name="T29" fmla="*/ 58 h 58"/>
                  <a:gd name="T30" fmla="*/ 8 w 24"/>
                  <a:gd name="T31" fmla="*/ 56 h 58"/>
                  <a:gd name="T32" fmla="*/ 8 w 24"/>
                  <a:gd name="T33" fmla="*/ 56 h 58"/>
                  <a:gd name="T34" fmla="*/ 10 w 24"/>
                  <a:gd name="T35" fmla="*/ 54 h 58"/>
                  <a:gd name="T36" fmla="*/ 10 w 24"/>
                  <a:gd name="T37" fmla="*/ 48 h 58"/>
                  <a:gd name="T38" fmla="*/ 10 w 24"/>
                  <a:gd name="T39" fmla="*/ 16 h 58"/>
                  <a:gd name="T40" fmla="*/ 10 w 24"/>
                  <a:gd name="T41" fmla="*/ 10 h 58"/>
                  <a:gd name="T42" fmla="*/ 8 w 24"/>
                  <a:gd name="T43" fmla="*/ 8 h 58"/>
                  <a:gd name="T44" fmla="*/ 8 w 24"/>
                  <a:gd name="T45" fmla="*/ 6 h 58"/>
                  <a:gd name="T46" fmla="*/ 8 w 24"/>
                  <a:gd name="T47" fmla="*/ 6 h 58"/>
                  <a:gd name="T48" fmla="*/ 6 w 24"/>
                  <a:gd name="T49" fmla="*/ 6 h 58"/>
                  <a:gd name="T50" fmla="*/ 6 w 24"/>
                  <a:gd name="T51" fmla="*/ 6 h 58"/>
                  <a:gd name="T52" fmla="*/ 4 w 24"/>
                  <a:gd name="T53" fmla="*/ 6 h 58"/>
                  <a:gd name="T54" fmla="*/ 2 w 24"/>
                  <a:gd name="T55" fmla="*/ 6 h 58"/>
                  <a:gd name="T56" fmla="*/ 0 w 24"/>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58"/>
                  <a:gd name="T89" fmla="*/ 24 w 24"/>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58">
                    <a:moveTo>
                      <a:pt x="0" y="6"/>
                    </a:moveTo>
                    <a:lnTo>
                      <a:pt x="14" y="0"/>
                    </a:lnTo>
                    <a:lnTo>
                      <a:pt x="16" y="0"/>
                    </a:lnTo>
                    <a:lnTo>
                      <a:pt x="16" y="48"/>
                    </a:lnTo>
                    <a:lnTo>
                      <a:pt x="16" y="52"/>
                    </a:lnTo>
                    <a:lnTo>
                      <a:pt x="16" y="56"/>
                    </a:lnTo>
                    <a:lnTo>
                      <a:pt x="18" y="56"/>
                    </a:lnTo>
                    <a:lnTo>
                      <a:pt x="18" y="58"/>
                    </a:lnTo>
                    <a:lnTo>
                      <a:pt x="20" y="58"/>
                    </a:lnTo>
                    <a:lnTo>
                      <a:pt x="24" y="58"/>
                    </a:lnTo>
                    <a:lnTo>
                      <a:pt x="2" y="58"/>
                    </a:lnTo>
                    <a:lnTo>
                      <a:pt x="6" y="58"/>
                    </a:lnTo>
                    <a:lnTo>
                      <a:pt x="8" y="58"/>
                    </a:lnTo>
                    <a:lnTo>
                      <a:pt x="8" y="56"/>
                    </a:lnTo>
                    <a:lnTo>
                      <a:pt x="10" y="54"/>
                    </a:lnTo>
                    <a:lnTo>
                      <a:pt x="10" y="48"/>
                    </a:lnTo>
                    <a:lnTo>
                      <a:pt x="10" y="16"/>
                    </a:lnTo>
                    <a:lnTo>
                      <a:pt x="10" y="10"/>
                    </a:lnTo>
                    <a:lnTo>
                      <a:pt x="8" y="8"/>
                    </a:lnTo>
                    <a:lnTo>
                      <a:pt x="8" y="6"/>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641" name="Freeform 81"/>
              <p:cNvSpPr>
                <a:spLocks/>
              </p:cNvSpPr>
              <p:nvPr/>
            </p:nvSpPr>
            <p:spPr bwMode="auto">
              <a:xfrm>
                <a:off x="3090" y="2246"/>
                <a:ext cx="24" cy="58"/>
              </a:xfrm>
              <a:custGeom>
                <a:avLst/>
                <a:gdLst>
                  <a:gd name="T0" fmla="*/ 0 w 24"/>
                  <a:gd name="T1" fmla="*/ 6 h 58"/>
                  <a:gd name="T2" fmla="*/ 14 w 24"/>
                  <a:gd name="T3" fmla="*/ 0 h 58"/>
                  <a:gd name="T4" fmla="*/ 16 w 24"/>
                  <a:gd name="T5" fmla="*/ 0 h 58"/>
                  <a:gd name="T6" fmla="*/ 16 w 24"/>
                  <a:gd name="T7" fmla="*/ 48 h 58"/>
                  <a:gd name="T8" fmla="*/ 16 w 24"/>
                  <a:gd name="T9" fmla="*/ 52 h 58"/>
                  <a:gd name="T10" fmla="*/ 16 w 24"/>
                  <a:gd name="T11" fmla="*/ 56 h 58"/>
                  <a:gd name="T12" fmla="*/ 18 w 24"/>
                  <a:gd name="T13" fmla="*/ 56 h 58"/>
                  <a:gd name="T14" fmla="*/ 18 w 24"/>
                  <a:gd name="T15" fmla="*/ 58 h 58"/>
                  <a:gd name="T16" fmla="*/ 20 w 24"/>
                  <a:gd name="T17" fmla="*/ 58 h 58"/>
                  <a:gd name="T18" fmla="*/ 24 w 24"/>
                  <a:gd name="T19" fmla="*/ 58 h 58"/>
                  <a:gd name="T20" fmla="*/ 24 w 24"/>
                  <a:gd name="T21" fmla="*/ 58 h 58"/>
                  <a:gd name="T22" fmla="*/ 2 w 24"/>
                  <a:gd name="T23" fmla="*/ 58 h 58"/>
                  <a:gd name="T24" fmla="*/ 2 w 24"/>
                  <a:gd name="T25" fmla="*/ 58 h 58"/>
                  <a:gd name="T26" fmla="*/ 4 w 24"/>
                  <a:gd name="T27" fmla="*/ 58 h 58"/>
                  <a:gd name="T28" fmla="*/ 6 w 24"/>
                  <a:gd name="T29" fmla="*/ 58 h 58"/>
                  <a:gd name="T30" fmla="*/ 8 w 24"/>
                  <a:gd name="T31" fmla="*/ 56 h 58"/>
                  <a:gd name="T32" fmla="*/ 8 w 24"/>
                  <a:gd name="T33" fmla="*/ 56 h 58"/>
                  <a:gd name="T34" fmla="*/ 8 w 24"/>
                  <a:gd name="T35" fmla="*/ 54 h 58"/>
                  <a:gd name="T36" fmla="*/ 8 w 24"/>
                  <a:gd name="T37" fmla="*/ 48 h 58"/>
                  <a:gd name="T38" fmla="*/ 8 w 24"/>
                  <a:gd name="T39" fmla="*/ 16 h 58"/>
                  <a:gd name="T40" fmla="*/ 8 w 24"/>
                  <a:gd name="T41" fmla="*/ 10 h 58"/>
                  <a:gd name="T42" fmla="*/ 8 w 24"/>
                  <a:gd name="T43" fmla="*/ 8 h 58"/>
                  <a:gd name="T44" fmla="*/ 8 w 24"/>
                  <a:gd name="T45" fmla="*/ 6 h 58"/>
                  <a:gd name="T46" fmla="*/ 8 w 24"/>
                  <a:gd name="T47" fmla="*/ 6 h 58"/>
                  <a:gd name="T48" fmla="*/ 6 w 24"/>
                  <a:gd name="T49" fmla="*/ 6 h 58"/>
                  <a:gd name="T50" fmla="*/ 6 w 24"/>
                  <a:gd name="T51" fmla="*/ 6 h 58"/>
                  <a:gd name="T52" fmla="*/ 4 w 24"/>
                  <a:gd name="T53" fmla="*/ 6 h 58"/>
                  <a:gd name="T54" fmla="*/ 2 w 24"/>
                  <a:gd name="T55" fmla="*/ 6 h 58"/>
                  <a:gd name="T56" fmla="*/ 0 w 24"/>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58"/>
                  <a:gd name="T89" fmla="*/ 24 w 24"/>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58">
                    <a:moveTo>
                      <a:pt x="0" y="6"/>
                    </a:moveTo>
                    <a:lnTo>
                      <a:pt x="14" y="0"/>
                    </a:lnTo>
                    <a:lnTo>
                      <a:pt x="16" y="0"/>
                    </a:lnTo>
                    <a:lnTo>
                      <a:pt x="16" y="48"/>
                    </a:lnTo>
                    <a:lnTo>
                      <a:pt x="16" y="52"/>
                    </a:lnTo>
                    <a:lnTo>
                      <a:pt x="16" y="56"/>
                    </a:lnTo>
                    <a:lnTo>
                      <a:pt x="18" y="56"/>
                    </a:lnTo>
                    <a:lnTo>
                      <a:pt x="18" y="58"/>
                    </a:lnTo>
                    <a:lnTo>
                      <a:pt x="20" y="58"/>
                    </a:lnTo>
                    <a:lnTo>
                      <a:pt x="24" y="58"/>
                    </a:lnTo>
                    <a:lnTo>
                      <a:pt x="2" y="58"/>
                    </a:lnTo>
                    <a:lnTo>
                      <a:pt x="4" y="58"/>
                    </a:lnTo>
                    <a:lnTo>
                      <a:pt x="6" y="58"/>
                    </a:lnTo>
                    <a:lnTo>
                      <a:pt x="8" y="56"/>
                    </a:lnTo>
                    <a:lnTo>
                      <a:pt x="8" y="54"/>
                    </a:lnTo>
                    <a:lnTo>
                      <a:pt x="8" y="48"/>
                    </a:lnTo>
                    <a:lnTo>
                      <a:pt x="8" y="16"/>
                    </a:lnTo>
                    <a:lnTo>
                      <a:pt x="8" y="10"/>
                    </a:lnTo>
                    <a:lnTo>
                      <a:pt x="8" y="8"/>
                    </a:lnTo>
                    <a:lnTo>
                      <a:pt x="8" y="6"/>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642" name="Freeform 82"/>
              <p:cNvSpPr>
                <a:spLocks/>
              </p:cNvSpPr>
              <p:nvPr/>
            </p:nvSpPr>
            <p:spPr bwMode="auto">
              <a:xfrm>
                <a:off x="3128" y="2246"/>
                <a:ext cx="36" cy="60"/>
              </a:xfrm>
              <a:custGeom>
                <a:avLst/>
                <a:gdLst>
                  <a:gd name="T0" fmla="*/ 6 w 36"/>
                  <a:gd name="T1" fmla="*/ 0 h 60"/>
                  <a:gd name="T2" fmla="*/ 36 w 36"/>
                  <a:gd name="T3" fmla="*/ 0 h 60"/>
                  <a:gd name="T4" fmla="*/ 36 w 36"/>
                  <a:gd name="T5" fmla="*/ 2 h 60"/>
                  <a:gd name="T6" fmla="*/ 16 w 36"/>
                  <a:gd name="T7" fmla="*/ 60 h 60"/>
                  <a:gd name="T8" fmla="*/ 10 w 36"/>
                  <a:gd name="T9" fmla="*/ 60 h 60"/>
                  <a:gd name="T10" fmla="*/ 30 w 36"/>
                  <a:gd name="T11" fmla="*/ 8 h 60"/>
                  <a:gd name="T12" fmla="*/ 14 w 36"/>
                  <a:gd name="T13" fmla="*/ 8 h 60"/>
                  <a:gd name="T14" fmla="*/ 10 w 36"/>
                  <a:gd name="T15" fmla="*/ 8 h 60"/>
                  <a:gd name="T16" fmla="*/ 6 w 36"/>
                  <a:gd name="T17" fmla="*/ 8 h 60"/>
                  <a:gd name="T18" fmla="*/ 4 w 36"/>
                  <a:gd name="T19" fmla="*/ 12 h 60"/>
                  <a:gd name="T20" fmla="*/ 2 w 36"/>
                  <a:gd name="T21" fmla="*/ 14 h 60"/>
                  <a:gd name="T22" fmla="*/ 0 w 36"/>
                  <a:gd name="T23" fmla="*/ 14 h 60"/>
                  <a:gd name="T24" fmla="*/ 6 w 3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0"/>
                  <a:gd name="T41" fmla="*/ 36 w 36"/>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0">
                    <a:moveTo>
                      <a:pt x="6" y="0"/>
                    </a:moveTo>
                    <a:lnTo>
                      <a:pt x="36" y="0"/>
                    </a:lnTo>
                    <a:lnTo>
                      <a:pt x="36" y="2"/>
                    </a:lnTo>
                    <a:lnTo>
                      <a:pt x="16" y="60"/>
                    </a:lnTo>
                    <a:lnTo>
                      <a:pt x="10" y="60"/>
                    </a:lnTo>
                    <a:lnTo>
                      <a:pt x="30" y="8"/>
                    </a:lnTo>
                    <a:lnTo>
                      <a:pt x="14" y="8"/>
                    </a:lnTo>
                    <a:lnTo>
                      <a:pt x="10" y="8"/>
                    </a:lnTo>
                    <a:lnTo>
                      <a:pt x="6" y="8"/>
                    </a:lnTo>
                    <a:lnTo>
                      <a:pt x="4" y="12"/>
                    </a:lnTo>
                    <a:lnTo>
                      <a:pt x="2" y="14"/>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643" name="Rectangle 83"/>
              <p:cNvSpPr>
                <a:spLocks noChangeArrowheads="1"/>
              </p:cNvSpPr>
              <p:nvPr/>
            </p:nvSpPr>
            <p:spPr bwMode="auto">
              <a:xfrm>
                <a:off x="3312"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44" name="Freeform 84"/>
              <p:cNvSpPr>
                <a:spLocks/>
              </p:cNvSpPr>
              <p:nvPr/>
            </p:nvSpPr>
            <p:spPr bwMode="auto">
              <a:xfrm>
                <a:off x="3430" y="2246"/>
                <a:ext cx="32" cy="60"/>
              </a:xfrm>
              <a:custGeom>
                <a:avLst/>
                <a:gdLst>
                  <a:gd name="T0" fmla="*/ 2 w 32"/>
                  <a:gd name="T1" fmla="*/ 6 h 60"/>
                  <a:gd name="T2" fmla="*/ 10 w 32"/>
                  <a:gd name="T3" fmla="*/ 0 h 60"/>
                  <a:gd name="T4" fmla="*/ 22 w 32"/>
                  <a:gd name="T5" fmla="*/ 0 h 60"/>
                  <a:gd name="T6" fmla="*/ 28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6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18 w 32"/>
                  <a:gd name="T37" fmla="*/ 56 h 60"/>
                  <a:gd name="T38" fmla="*/ 24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2 w 32"/>
                  <a:gd name="T51" fmla="*/ 28 h 60"/>
                  <a:gd name="T52" fmla="*/ 20 w 32"/>
                  <a:gd name="T53" fmla="*/ 24 h 60"/>
                  <a:gd name="T54" fmla="*/ 22 w 32"/>
                  <a:gd name="T55" fmla="*/ 18 h 60"/>
                  <a:gd name="T56" fmla="*/ 22 w 32"/>
                  <a:gd name="T57" fmla="*/ 10 h 60"/>
                  <a:gd name="T58" fmla="*/ 16 w 32"/>
                  <a:gd name="T59" fmla="*/ 6 h 60"/>
                  <a:gd name="T60" fmla="*/ 8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2" y="6"/>
                    </a:lnTo>
                    <a:lnTo>
                      <a:pt x="6" y="2"/>
                    </a:lnTo>
                    <a:lnTo>
                      <a:pt x="10" y="0"/>
                    </a:lnTo>
                    <a:lnTo>
                      <a:pt x="16" y="0"/>
                    </a:lnTo>
                    <a:lnTo>
                      <a:pt x="22" y="0"/>
                    </a:lnTo>
                    <a:lnTo>
                      <a:pt x="26" y="4"/>
                    </a:lnTo>
                    <a:lnTo>
                      <a:pt x="28" y="8"/>
                    </a:lnTo>
                    <a:lnTo>
                      <a:pt x="30" y="12"/>
                    </a:lnTo>
                    <a:lnTo>
                      <a:pt x="28" y="16"/>
                    </a:lnTo>
                    <a:lnTo>
                      <a:pt x="26" y="20"/>
                    </a:lnTo>
                    <a:lnTo>
                      <a:pt x="22" y="24"/>
                    </a:lnTo>
                    <a:lnTo>
                      <a:pt x="26" y="26"/>
                    </a:lnTo>
                    <a:lnTo>
                      <a:pt x="30" y="30"/>
                    </a:lnTo>
                    <a:lnTo>
                      <a:pt x="32" y="34"/>
                    </a:lnTo>
                    <a:lnTo>
                      <a:pt x="32" y="40"/>
                    </a:lnTo>
                    <a:lnTo>
                      <a:pt x="30" y="46"/>
                    </a:lnTo>
                    <a:lnTo>
                      <a:pt x="28" y="52"/>
                    </a:lnTo>
                    <a:lnTo>
                      <a:pt x="22" y="56"/>
                    </a:lnTo>
                    <a:lnTo>
                      <a:pt x="16" y="58"/>
                    </a:lnTo>
                    <a:lnTo>
                      <a:pt x="10" y="60"/>
                    </a:lnTo>
                    <a:lnTo>
                      <a:pt x="4" y="60"/>
                    </a:lnTo>
                    <a:lnTo>
                      <a:pt x="2" y="58"/>
                    </a:lnTo>
                    <a:lnTo>
                      <a:pt x="0" y="56"/>
                    </a:lnTo>
                    <a:lnTo>
                      <a:pt x="0" y="54"/>
                    </a:lnTo>
                    <a:lnTo>
                      <a:pt x="2" y="52"/>
                    </a:lnTo>
                    <a:lnTo>
                      <a:pt x="4" y="52"/>
                    </a:lnTo>
                    <a:lnTo>
                      <a:pt x="6" y="54"/>
                    </a:lnTo>
                    <a:lnTo>
                      <a:pt x="8" y="54"/>
                    </a:lnTo>
                    <a:lnTo>
                      <a:pt x="10" y="56"/>
                    </a:lnTo>
                    <a:lnTo>
                      <a:pt x="12" y="56"/>
                    </a:lnTo>
                    <a:lnTo>
                      <a:pt x="14" y="56"/>
                    </a:lnTo>
                    <a:lnTo>
                      <a:pt x="18" y="56"/>
                    </a:lnTo>
                    <a:lnTo>
                      <a:pt x="22" y="52"/>
                    </a:lnTo>
                    <a:lnTo>
                      <a:pt x="24" y="48"/>
                    </a:lnTo>
                    <a:lnTo>
                      <a:pt x="26" y="44"/>
                    </a:lnTo>
                    <a:lnTo>
                      <a:pt x="26" y="42"/>
                    </a:lnTo>
                    <a:lnTo>
                      <a:pt x="24" y="38"/>
                    </a:lnTo>
                    <a:lnTo>
                      <a:pt x="24" y="36"/>
                    </a:lnTo>
                    <a:lnTo>
                      <a:pt x="22" y="34"/>
                    </a:lnTo>
                    <a:lnTo>
                      <a:pt x="20" y="32"/>
                    </a:lnTo>
                    <a:lnTo>
                      <a:pt x="16" y="32"/>
                    </a:lnTo>
                    <a:lnTo>
                      <a:pt x="14" y="30"/>
                    </a:lnTo>
                    <a:lnTo>
                      <a:pt x="10" y="30"/>
                    </a:lnTo>
                    <a:lnTo>
                      <a:pt x="10" y="28"/>
                    </a:lnTo>
                    <a:lnTo>
                      <a:pt x="12" y="28"/>
                    </a:lnTo>
                    <a:lnTo>
                      <a:pt x="16" y="26"/>
                    </a:lnTo>
                    <a:lnTo>
                      <a:pt x="20" y="24"/>
                    </a:lnTo>
                    <a:lnTo>
                      <a:pt x="22" y="22"/>
                    </a:lnTo>
                    <a:lnTo>
                      <a:pt x="22" y="18"/>
                    </a:lnTo>
                    <a:lnTo>
                      <a:pt x="22" y="14"/>
                    </a:lnTo>
                    <a:lnTo>
                      <a:pt x="22" y="10"/>
                    </a:lnTo>
                    <a:lnTo>
                      <a:pt x="20" y="8"/>
                    </a:lnTo>
                    <a:lnTo>
                      <a:pt x="16" y="6"/>
                    </a:lnTo>
                    <a:lnTo>
                      <a:pt x="14" y="4"/>
                    </a:lnTo>
                    <a:lnTo>
                      <a:pt x="8" y="6"/>
                    </a:lnTo>
                    <a:lnTo>
                      <a:pt x="4" y="8"/>
                    </a:lnTo>
                    <a:lnTo>
                      <a:pt x="2" y="12"/>
                    </a:lnTo>
                    <a:lnTo>
                      <a:pt x="0" y="12"/>
                    </a:lnTo>
                    <a:close/>
                  </a:path>
                </a:pathLst>
              </a:custGeom>
              <a:solidFill>
                <a:srgbClr val="000000"/>
              </a:solidFill>
              <a:ln w="0">
                <a:solidFill>
                  <a:srgbClr val="000000"/>
                </a:solidFill>
                <a:round/>
                <a:headEnd/>
                <a:tailEnd/>
              </a:ln>
            </p:spPr>
            <p:txBody>
              <a:bodyPr/>
              <a:lstStyle/>
              <a:p>
                <a:endParaRPr lang="en-CA"/>
              </a:p>
            </p:txBody>
          </p:sp>
          <p:pic>
            <p:nvPicPr>
              <p:cNvPr id="14645" name="Picture 85"/>
              <p:cNvPicPr>
                <a:picLocks noChangeAspect="1" noChangeArrowheads="1"/>
              </p:cNvPicPr>
              <p:nvPr/>
            </p:nvPicPr>
            <p:blipFill>
              <a:blip r:embed="rId6" cstate="print"/>
              <a:srcRect/>
              <a:stretch>
                <a:fillRect/>
              </a:stretch>
            </p:blipFill>
            <p:spPr bwMode="auto">
              <a:xfrm>
                <a:off x="3476" y="2298"/>
                <a:ext cx="8" cy="8"/>
              </a:xfrm>
              <a:prstGeom prst="rect">
                <a:avLst/>
              </a:prstGeom>
              <a:noFill/>
              <a:ln w="9525">
                <a:noFill/>
                <a:miter lim="800000"/>
                <a:headEnd/>
                <a:tailEnd/>
              </a:ln>
            </p:spPr>
          </p:pic>
          <p:pic>
            <p:nvPicPr>
              <p:cNvPr id="14646" name="Picture 86"/>
              <p:cNvPicPr>
                <a:picLocks noChangeAspect="1" noChangeArrowheads="1"/>
              </p:cNvPicPr>
              <p:nvPr/>
            </p:nvPicPr>
            <p:blipFill>
              <a:blip r:embed="rId7" cstate="print"/>
              <a:srcRect/>
              <a:stretch>
                <a:fillRect/>
              </a:stretch>
            </p:blipFill>
            <p:spPr bwMode="auto">
              <a:xfrm>
                <a:off x="3476" y="2298"/>
                <a:ext cx="8" cy="8"/>
              </a:xfrm>
              <a:prstGeom prst="rect">
                <a:avLst/>
              </a:prstGeom>
              <a:noFill/>
              <a:ln w="9525">
                <a:noFill/>
                <a:miter lim="800000"/>
                <a:headEnd/>
                <a:tailEnd/>
              </a:ln>
            </p:spPr>
          </p:pic>
          <p:sp>
            <p:nvSpPr>
              <p:cNvPr id="14647" name="Freeform 87"/>
              <p:cNvSpPr>
                <a:spLocks noEditPoints="1"/>
              </p:cNvSpPr>
              <p:nvPr/>
            </p:nvSpPr>
            <p:spPr bwMode="auto">
              <a:xfrm>
                <a:off x="3498" y="2246"/>
                <a:ext cx="36" cy="60"/>
              </a:xfrm>
              <a:custGeom>
                <a:avLst/>
                <a:gdLst>
                  <a:gd name="T0" fmla="*/ 34 w 36"/>
                  <a:gd name="T1" fmla="*/ 0 h 60"/>
                  <a:gd name="T2" fmla="*/ 34 w 36"/>
                  <a:gd name="T3" fmla="*/ 2 h 60"/>
                  <a:gd name="T4" fmla="*/ 30 w 36"/>
                  <a:gd name="T5" fmla="*/ 2 h 60"/>
                  <a:gd name="T6" fmla="*/ 26 w 36"/>
                  <a:gd name="T7" fmla="*/ 4 h 60"/>
                  <a:gd name="T8" fmla="*/ 22 w 36"/>
                  <a:gd name="T9" fmla="*/ 6 h 60"/>
                  <a:gd name="T10" fmla="*/ 18 w 36"/>
                  <a:gd name="T11" fmla="*/ 8 h 60"/>
                  <a:gd name="T12" fmla="*/ 16 w 36"/>
                  <a:gd name="T13" fmla="*/ 12 h 60"/>
                  <a:gd name="T14" fmla="*/ 12 w 36"/>
                  <a:gd name="T15" fmla="*/ 16 h 60"/>
                  <a:gd name="T16" fmla="*/ 10 w 36"/>
                  <a:gd name="T17" fmla="*/ 22 h 60"/>
                  <a:gd name="T18" fmla="*/ 8 w 36"/>
                  <a:gd name="T19" fmla="*/ 26 h 60"/>
                  <a:gd name="T20" fmla="*/ 14 w 36"/>
                  <a:gd name="T21" fmla="*/ 24 h 60"/>
                  <a:gd name="T22" fmla="*/ 22 w 36"/>
                  <a:gd name="T23" fmla="*/ 22 h 60"/>
                  <a:gd name="T24" fmla="*/ 26 w 36"/>
                  <a:gd name="T25" fmla="*/ 24 h 60"/>
                  <a:gd name="T26" fmla="*/ 32 w 36"/>
                  <a:gd name="T27" fmla="*/ 28 h 60"/>
                  <a:gd name="T28" fmla="*/ 34 w 36"/>
                  <a:gd name="T29" fmla="*/ 32 h 60"/>
                  <a:gd name="T30" fmla="*/ 36 w 36"/>
                  <a:gd name="T31" fmla="*/ 40 h 60"/>
                  <a:gd name="T32" fmla="*/ 34 w 36"/>
                  <a:gd name="T33" fmla="*/ 46 h 60"/>
                  <a:gd name="T34" fmla="*/ 32 w 36"/>
                  <a:gd name="T35" fmla="*/ 52 h 60"/>
                  <a:gd name="T36" fmla="*/ 28 w 36"/>
                  <a:gd name="T37" fmla="*/ 56 h 60"/>
                  <a:gd name="T38" fmla="*/ 22 w 36"/>
                  <a:gd name="T39" fmla="*/ 58 h 60"/>
                  <a:gd name="T40" fmla="*/ 18 w 36"/>
                  <a:gd name="T41" fmla="*/ 60 h 60"/>
                  <a:gd name="T42" fmla="*/ 12 w 36"/>
                  <a:gd name="T43" fmla="*/ 58 h 60"/>
                  <a:gd name="T44" fmla="*/ 8 w 36"/>
                  <a:gd name="T45" fmla="*/ 56 h 60"/>
                  <a:gd name="T46" fmla="*/ 2 w 36"/>
                  <a:gd name="T47" fmla="*/ 50 h 60"/>
                  <a:gd name="T48" fmla="*/ 0 w 36"/>
                  <a:gd name="T49" fmla="*/ 44 h 60"/>
                  <a:gd name="T50" fmla="*/ 0 w 36"/>
                  <a:gd name="T51" fmla="*/ 36 h 60"/>
                  <a:gd name="T52" fmla="*/ 0 w 36"/>
                  <a:gd name="T53" fmla="*/ 28 h 60"/>
                  <a:gd name="T54" fmla="*/ 2 w 36"/>
                  <a:gd name="T55" fmla="*/ 22 h 60"/>
                  <a:gd name="T56" fmla="*/ 6 w 36"/>
                  <a:gd name="T57" fmla="*/ 14 h 60"/>
                  <a:gd name="T58" fmla="*/ 12 w 36"/>
                  <a:gd name="T59" fmla="*/ 8 h 60"/>
                  <a:gd name="T60" fmla="*/ 16 w 36"/>
                  <a:gd name="T61" fmla="*/ 4 h 60"/>
                  <a:gd name="T62" fmla="*/ 22 w 36"/>
                  <a:gd name="T63" fmla="*/ 2 h 60"/>
                  <a:gd name="T64" fmla="*/ 28 w 36"/>
                  <a:gd name="T65" fmla="*/ 0 h 60"/>
                  <a:gd name="T66" fmla="*/ 32 w 36"/>
                  <a:gd name="T67" fmla="*/ 0 h 60"/>
                  <a:gd name="T68" fmla="*/ 34 w 36"/>
                  <a:gd name="T69" fmla="*/ 0 h 60"/>
                  <a:gd name="T70" fmla="*/ 8 w 36"/>
                  <a:gd name="T71" fmla="*/ 30 h 60"/>
                  <a:gd name="T72" fmla="*/ 8 w 36"/>
                  <a:gd name="T73" fmla="*/ 34 h 60"/>
                  <a:gd name="T74" fmla="*/ 8 w 36"/>
                  <a:gd name="T75" fmla="*/ 38 h 60"/>
                  <a:gd name="T76" fmla="*/ 8 w 36"/>
                  <a:gd name="T77" fmla="*/ 42 h 60"/>
                  <a:gd name="T78" fmla="*/ 8 w 36"/>
                  <a:gd name="T79" fmla="*/ 48 h 60"/>
                  <a:gd name="T80" fmla="*/ 10 w 36"/>
                  <a:gd name="T81" fmla="*/ 52 h 60"/>
                  <a:gd name="T82" fmla="*/ 14 w 36"/>
                  <a:gd name="T83" fmla="*/ 54 h 60"/>
                  <a:gd name="T84" fmla="*/ 16 w 36"/>
                  <a:gd name="T85" fmla="*/ 56 h 60"/>
                  <a:gd name="T86" fmla="*/ 18 w 36"/>
                  <a:gd name="T87" fmla="*/ 56 h 60"/>
                  <a:gd name="T88" fmla="*/ 22 w 36"/>
                  <a:gd name="T89" fmla="*/ 56 h 60"/>
                  <a:gd name="T90" fmla="*/ 24 w 36"/>
                  <a:gd name="T91" fmla="*/ 54 h 60"/>
                  <a:gd name="T92" fmla="*/ 26 w 36"/>
                  <a:gd name="T93" fmla="*/ 50 h 60"/>
                  <a:gd name="T94" fmla="*/ 28 w 36"/>
                  <a:gd name="T95" fmla="*/ 44 h 60"/>
                  <a:gd name="T96" fmla="*/ 26 w 36"/>
                  <a:gd name="T97" fmla="*/ 36 h 60"/>
                  <a:gd name="T98" fmla="*/ 24 w 36"/>
                  <a:gd name="T99" fmla="*/ 32 h 60"/>
                  <a:gd name="T100" fmla="*/ 22 w 36"/>
                  <a:gd name="T101" fmla="*/ 28 h 60"/>
                  <a:gd name="T102" fmla="*/ 16 w 36"/>
                  <a:gd name="T103" fmla="*/ 26 h 60"/>
                  <a:gd name="T104" fmla="*/ 16 w 36"/>
                  <a:gd name="T105" fmla="*/ 26 h 60"/>
                  <a:gd name="T106" fmla="*/ 14 w 36"/>
                  <a:gd name="T107" fmla="*/ 26 h 60"/>
                  <a:gd name="T108" fmla="*/ 12 w 36"/>
                  <a:gd name="T109" fmla="*/ 28 h 60"/>
                  <a:gd name="T110" fmla="*/ 8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4" y="0"/>
                    </a:moveTo>
                    <a:lnTo>
                      <a:pt x="34" y="2"/>
                    </a:lnTo>
                    <a:lnTo>
                      <a:pt x="30" y="2"/>
                    </a:lnTo>
                    <a:lnTo>
                      <a:pt x="26" y="4"/>
                    </a:lnTo>
                    <a:lnTo>
                      <a:pt x="22" y="6"/>
                    </a:lnTo>
                    <a:lnTo>
                      <a:pt x="18" y="8"/>
                    </a:lnTo>
                    <a:lnTo>
                      <a:pt x="16" y="12"/>
                    </a:lnTo>
                    <a:lnTo>
                      <a:pt x="12" y="16"/>
                    </a:lnTo>
                    <a:lnTo>
                      <a:pt x="10" y="22"/>
                    </a:lnTo>
                    <a:lnTo>
                      <a:pt x="8" y="26"/>
                    </a:lnTo>
                    <a:lnTo>
                      <a:pt x="14" y="24"/>
                    </a:lnTo>
                    <a:lnTo>
                      <a:pt x="22" y="22"/>
                    </a:lnTo>
                    <a:lnTo>
                      <a:pt x="26" y="24"/>
                    </a:lnTo>
                    <a:lnTo>
                      <a:pt x="32" y="28"/>
                    </a:lnTo>
                    <a:lnTo>
                      <a:pt x="34" y="32"/>
                    </a:lnTo>
                    <a:lnTo>
                      <a:pt x="36" y="40"/>
                    </a:lnTo>
                    <a:lnTo>
                      <a:pt x="34" y="46"/>
                    </a:lnTo>
                    <a:lnTo>
                      <a:pt x="32" y="52"/>
                    </a:lnTo>
                    <a:lnTo>
                      <a:pt x="28" y="56"/>
                    </a:lnTo>
                    <a:lnTo>
                      <a:pt x="22" y="58"/>
                    </a:lnTo>
                    <a:lnTo>
                      <a:pt x="18" y="60"/>
                    </a:lnTo>
                    <a:lnTo>
                      <a:pt x="12" y="58"/>
                    </a:lnTo>
                    <a:lnTo>
                      <a:pt x="8" y="56"/>
                    </a:lnTo>
                    <a:lnTo>
                      <a:pt x="2" y="50"/>
                    </a:lnTo>
                    <a:lnTo>
                      <a:pt x="0" y="44"/>
                    </a:lnTo>
                    <a:lnTo>
                      <a:pt x="0" y="36"/>
                    </a:lnTo>
                    <a:lnTo>
                      <a:pt x="0" y="28"/>
                    </a:lnTo>
                    <a:lnTo>
                      <a:pt x="2" y="22"/>
                    </a:lnTo>
                    <a:lnTo>
                      <a:pt x="6" y="14"/>
                    </a:lnTo>
                    <a:lnTo>
                      <a:pt x="12" y="8"/>
                    </a:lnTo>
                    <a:lnTo>
                      <a:pt x="16" y="4"/>
                    </a:lnTo>
                    <a:lnTo>
                      <a:pt x="22" y="2"/>
                    </a:lnTo>
                    <a:lnTo>
                      <a:pt x="28" y="0"/>
                    </a:lnTo>
                    <a:lnTo>
                      <a:pt x="32" y="0"/>
                    </a:lnTo>
                    <a:lnTo>
                      <a:pt x="34" y="0"/>
                    </a:lnTo>
                    <a:close/>
                    <a:moveTo>
                      <a:pt x="8" y="30"/>
                    </a:moveTo>
                    <a:lnTo>
                      <a:pt x="8" y="34"/>
                    </a:lnTo>
                    <a:lnTo>
                      <a:pt x="8" y="38"/>
                    </a:lnTo>
                    <a:lnTo>
                      <a:pt x="8" y="42"/>
                    </a:lnTo>
                    <a:lnTo>
                      <a:pt x="8" y="48"/>
                    </a:lnTo>
                    <a:lnTo>
                      <a:pt x="10" y="52"/>
                    </a:lnTo>
                    <a:lnTo>
                      <a:pt x="14" y="54"/>
                    </a:lnTo>
                    <a:lnTo>
                      <a:pt x="16" y="56"/>
                    </a:lnTo>
                    <a:lnTo>
                      <a:pt x="18" y="56"/>
                    </a:lnTo>
                    <a:lnTo>
                      <a:pt x="22" y="56"/>
                    </a:lnTo>
                    <a:lnTo>
                      <a:pt x="24" y="54"/>
                    </a:lnTo>
                    <a:lnTo>
                      <a:pt x="26" y="50"/>
                    </a:lnTo>
                    <a:lnTo>
                      <a:pt x="28" y="44"/>
                    </a:lnTo>
                    <a:lnTo>
                      <a:pt x="26" y="36"/>
                    </a:lnTo>
                    <a:lnTo>
                      <a:pt x="24" y="32"/>
                    </a:lnTo>
                    <a:lnTo>
                      <a:pt x="22" y="28"/>
                    </a:lnTo>
                    <a:lnTo>
                      <a:pt x="16" y="26"/>
                    </a:lnTo>
                    <a:lnTo>
                      <a:pt x="14" y="26"/>
                    </a:lnTo>
                    <a:lnTo>
                      <a:pt x="12" y="28"/>
                    </a:lnTo>
                    <a:lnTo>
                      <a:pt x="8" y="30"/>
                    </a:lnTo>
                    <a:close/>
                  </a:path>
                </a:pathLst>
              </a:custGeom>
              <a:solidFill>
                <a:srgbClr val="000000"/>
              </a:solidFill>
              <a:ln w="0">
                <a:solidFill>
                  <a:srgbClr val="000000"/>
                </a:solidFill>
                <a:round/>
                <a:headEnd/>
                <a:tailEnd/>
              </a:ln>
            </p:spPr>
            <p:txBody>
              <a:bodyPr/>
              <a:lstStyle/>
              <a:p>
                <a:endParaRPr lang="en-CA"/>
              </a:p>
            </p:txBody>
          </p:sp>
          <p:sp>
            <p:nvSpPr>
              <p:cNvPr id="14648" name="Freeform 88"/>
              <p:cNvSpPr>
                <a:spLocks noEditPoints="1"/>
              </p:cNvSpPr>
              <p:nvPr/>
            </p:nvSpPr>
            <p:spPr bwMode="auto">
              <a:xfrm>
                <a:off x="3540" y="2246"/>
                <a:ext cx="38" cy="60"/>
              </a:xfrm>
              <a:custGeom>
                <a:avLst/>
                <a:gdLst>
                  <a:gd name="T0" fmla="*/ 2 w 38"/>
                  <a:gd name="T1" fmla="*/ 60 h 60"/>
                  <a:gd name="T2" fmla="*/ 2 w 38"/>
                  <a:gd name="T3" fmla="*/ 58 h 60"/>
                  <a:gd name="T4" fmla="*/ 8 w 38"/>
                  <a:gd name="T5" fmla="*/ 58 h 60"/>
                  <a:gd name="T6" fmla="*/ 12 w 38"/>
                  <a:gd name="T7" fmla="*/ 56 h 60"/>
                  <a:gd name="T8" fmla="*/ 16 w 38"/>
                  <a:gd name="T9" fmla="*/ 52 h 60"/>
                  <a:gd name="T10" fmla="*/ 22 w 38"/>
                  <a:gd name="T11" fmla="*/ 46 h 60"/>
                  <a:gd name="T12" fmla="*/ 26 w 38"/>
                  <a:gd name="T13" fmla="*/ 40 h 60"/>
                  <a:gd name="T14" fmla="*/ 28 w 38"/>
                  <a:gd name="T15" fmla="*/ 32 h 60"/>
                  <a:gd name="T16" fmla="*/ 22 w 38"/>
                  <a:gd name="T17" fmla="*/ 36 h 60"/>
                  <a:gd name="T18" fmla="*/ 16 w 38"/>
                  <a:gd name="T19" fmla="*/ 36 h 60"/>
                  <a:gd name="T20" fmla="*/ 10 w 38"/>
                  <a:gd name="T21" fmla="*/ 36 h 60"/>
                  <a:gd name="T22" fmla="*/ 6 w 38"/>
                  <a:gd name="T23" fmla="*/ 32 h 60"/>
                  <a:gd name="T24" fmla="*/ 2 w 38"/>
                  <a:gd name="T25" fmla="*/ 26 h 60"/>
                  <a:gd name="T26" fmla="*/ 0 w 38"/>
                  <a:gd name="T27" fmla="*/ 20 h 60"/>
                  <a:gd name="T28" fmla="*/ 2 w 38"/>
                  <a:gd name="T29" fmla="*/ 12 h 60"/>
                  <a:gd name="T30" fmla="*/ 6 w 38"/>
                  <a:gd name="T31" fmla="*/ 6 h 60"/>
                  <a:gd name="T32" fmla="*/ 10 w 38"/>
                  <a:gd name="T33" fmla="*/ 2 h 60"/>
                  <a:gd name="T34" fmla="*/ 14 w 38"/>
                  <a:gd name="T35" fmla="*/ 0 h 60"/>
                  <a:gd name="T36" fmla="*/ 18 w 38"/>
                  <a:gd name="T37" fmla="*/ 0 h 60"/>
                  <a:gd name="T38" fmla="*/ 26 w 38"/>
                  <a:gd name="T39" fmla="*/ 0 h 60"/>
                  <a:gd name="T40" fmla="*/ 32 w 38"/>
                  <a:gd name="T41" fmla="*/ 6 h 60"/>
                  <a:gd name="T42" fmla="*/ 34 w 38"/>
                  <a:gd name="T43" fmla="*/ 10 h 60"/>
                  <a:gd name="T44" fmla="*/ 36 w 38"/>
                  <a:gd name="T45" fmla="*/ 16 h 60"/>
                  <a:gd name="T46" fmla="*/ 38 w 38"/>
                  <a:gd name="T47" fmla="*/ 24 h 60"/>
                  <a:gd name="T48" fmla="*/ 36 w 38"/>
                  <a:gd name="T49" fmla="*/ 32 h 60"/>
                  <a:gd name="T50" fmla="*/ 32 w 38"/>
                  <a:gd name="T51" fmla="*/ 42 h 60"/>
                  <a:gd name="T52" fmla="*/ 26 w 38"/>
                  <a:gd name="T53" fmla="*/ 48 h 60"/>
                  <a:gd name="T54" fmla="*/ 20 w 38"/>
                  <a:gd name="T55" fmla="*/ 56 h 60"/>
                  <a:gd name="T56" fmla="*/ 12 w 38"/>
                  <a:gd name="T57" fmla="*/ 58 h 60"/>
                  <a:gd name="T58" fmla="*/ 4 w 38"/>
                  <a:gd name="T59" fmla="*/ 60 h 60"/>
                  <a:gd name="T60" fmla="*/ 2 w 38"/>
                  <a:gd name="T61" fmla="*/ 60 h 60"/>
                  <a:gd name="T62" fmla="*/ 28 w 38"/>
                  <a:gd name="T63" fmla="*/ 30 h 60"/>
                  <a:gd name="T64" fmla="*/ 28 w 38"/>
                  <a:gd name="T65" fmla="*/ 24 h 60"/>
                  <a:gd name="T66" fmla="*/ 30 w 38"/>
                  <a:gd name="T67" fmla="*/ 20 h 60"/>
                  <a:gd name="T68" fmla="*/ 28 w 38"/>
                  <a:gd name="T69" fmla="*/ 16 h 60"/>
                  <a:gd name="T70" fmla="*/ 28 w 38"/>
                  <a:gd name="T71" fmla="*/ 12 h 60"/>
                  <a:gd name="T72" fmla="*/ 26 w 38"/>
                  <a:gd name="T73" fmla="*/ 8 h 60"/>
                  <a:gd name="T74" fmla="*/ 24 w 38"/>
                  <a:gd name="T75" fmla="*/ 4 h 60"/>
                  <a:gd name="T76" fmla="*/ 22 w 38"/>
                  <a:gd name="T77" fmla="*/ 2 h 60"/>
                  <a:gd name="T78" fmla="*/ 18 w 38"/>
                  <a:gd name="T79" fmla="*/ 2 h 60"/>
                  <a:gd name="T80" fmla="*/ 14 w 38"/>
                  <a:gd name="T81" fmla="*/ 4 h 60"/>
                  <a:gd name="T82" fmla="*/ 12 w 38"/>
                  <a:gd name="T83" fmla="*/ 6 h 60"/>
                  <a:gd name="T84" fmla="*/ 10 w 38"/>
                  <a:gd name="T85" fmla="*/ 10 h 60"/>
                  <a:gd name="T86" fmla="*/ 10 w 38"/>
                  <a:gd name="T87" fmla="*/ 16 h 60"/>
                  <a:gd name="T88" fmla="*/ 10 w 38"/>
                  <a:gd name="T89" fmla="*/ 24 h 60"/>
                  <a:gd name="T90" fmla="*/ 12 w 38"/>
                  <a:gd name="T91" fmla="*/ 30 h 60"/>
                  <a:gd name="T92" fmla="*/ 16 w 38"/>
                  <a:gd name="T93" fmla="*/ 32 h 60"/>
                  <a:gd name="T94" fmla="*/ 20 w 38"/>
                  <a:gd name="T95" fmla="*/ 34 h 60"/>
                  <a:gd name="T96" fmla="*/ 22 w 38"/>
                  <a:gd name="T97" fmla="*/ 34 h 60"/>
                  <a:gd name="T98" fmla="*/ 24 w 38"/>
                  <a:gd name="T99" fmla="*/ 32 h 60"/>
                  <a:gd name="T100" fmla="*/ 26 w 38"/>
                  <a:gd name="T101" fmla="*/ 32 h 60"/>
                  <a:gd name="T102" fmla="*/ 28 w 38"/>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0"/>
                  <a:gd name="T158" fmla="*/ 38 w 38"/>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0">
                    <a:moveTo>
                      <a:pt x="2" y="60"/>
                    </a:moveTo>
                    <a:lnTo>
                      <a:pt x="2" y="58"/>
                    </a:lnTo>
                    <a:lnTo>
                      <a:pt x="8" y="58"/>
                    </a:lnTo>
                    <a:lnTo>
                      <a:pt x="12" y="56"/>
                    </a:lnTo>
                    <a:lnTo>
                      <a:pt x="16" y="52"/>
                    </a:lnTo>
                    <a:lnTo>
                      <a:pt x="22" y="46"/>
                    </a:lnTo>
                    <a:lnTo>
                      <a:pt x="26" y="40"/>
                    </a:lnTo>
                    <a:lnTo>
                      <a:pt x="28" y="32"/>
                    </a:lnTo>
                    <a:lnTo>
                      <a:pt x="22" y="36"/>
                    </a:lnTo>
                    <a:lnTo>
                      <a:pt x="16" y="36"/>
                    </a:lnTo>
                    <a:lnTo>
                      <a:pt x="10" y="36"/>
                    </a:lnTo>
                    <a:lnTo>
                      <a:pt x="6" y="32"/>
                    </a:lnTo>
                    <a:lnTo>
                      <a:pt x="2" y="26"/>
                    </a:lnTo>
                    <a:lnTo>
                      <a:pt x="0" y="20"/>
                    </a:lnTo>
                    <a:lnTo>
                      <a:pt x="2" y="12"/>
                    </a:lnTo>
                    <a:lnTo>
                      <a:pt x="6" y="6"/>
                    </a:lnTo>
                    <a:lnTo>
                      <a:pt x="10" y="2"/>
                    </a:lnTo>
                    <a:lnTo>
                      <a:pt x="14" y="0"/>
                    </a:lnTo>
                    <a:lnTo>
                      <a:pt x="18" y="0"/>
                    </a:lnTo>
                    <a:lnTo>
                      <a:pt x="26" y="0"/>
                    </a:lnTo>
                    <a:lnTo>
                      <a:pt x="32" y="6"/>
                    </a:lnTo>
                    <a:lnTo>
                      <a:pt x="34" y="10"/>
                    </a:lnTo>
                    <a:lnTo>
                      <a:pt x="36" y="16"/>
                    </a:lnTo>
                    <a:lnTo>
                      <a:pt x="38" y="24"/>
                    </a:lnTo>
                    <a:lnTo>
                      <a:pt x="36" y="32"/>
                    </a:lnTo>
                    <a:lnTo>
                      <a:pt x="32" y="42"/>
                    </a:lnTo>
                    <a:lnTo>
                      <a:pt x="26" y="48"/>
                    </a:lnTo>
                    <a:lnTo>
                      <a:pt x="20" y="56"/>
                    </a:lnTo>
                    <a:lnTo>
                      <a:pt x="12" y="58"/>
                    </a:lnTo>
                    <a:lnTo>
                      <a:pt x="4" y="60"/>
                    </a:lnTo>
                    <a:lnTo>
                      <a:pt x="2" y="60"/>
                    </a:lnTo>
                    <a:close/>
                    <a:moveTo>
                      <a:pt x="28" y="30"/>
                    </a:moveTo>
                    <a:lnTo>
                      <a:pt x="28" y="24"/>
                    </a:lnTo>
                    <a:lnTo>
                      <a:pt x="30" y="20"/>
                    </a:lnTo>
                    <a:lnTo>
                      <a:pt x="28" y="16"/>
                    </a:lnTo>
                    <a:lnTo>
                      <a:pt x="28" y="12"/>
                    </a:lnTo>
                    <a:lnTo>
                      <a:pt x="26" y="8"/>
                    </a:lnTo>
                    <a:lnTo>
                      <a:pt x="24" y="4"/>
                    </a:lnTo>
                    <a:lnTo>
                      <a:pt x="22" y="2"/>
                    </a:lnTo>
                    <a:lnTo>
                      <a:pt x="18" y="2"/>
                    </a:lnTo>
                    <a:lnTo>
                      <a:pt x="14" y="4"/>
                    </a:lnTo>
                    <a:lnTo>
                      <a:pt x="12" y="6"/>
                    </a:lnTo>
                    <a:lnTo>
                      <a:pt x="10" y="10"/>
                    </a:lnTo>
                    <a:lnTo>
                      <a:pt x="10" y="16"/>
                    </a:lnTo>
                    <a:lnTo>
                      <a:pt x="10" y="24"/>
                    </a:lnTo>
                    <a:lnTo>
                      <a:pt x="12" y="30"/>
                    </a:lnTo>
                    <a:lnTo>
                      <a:pt x="16" y="32"/>
                    </a:lnTo>
                    <a:lnTo>
                      <a:pt x="20" y="34"/>
                    </a:lnTo>
                    <a:lnTo>
                      <a:pt x="22" y="34"/>
                    </a:lnTo>
                    <a:lnTo>
                      <a:pt x="24" y="32"/>
                    </a:lnTo>
                    <a:lnTo>
                      <a:pt x="26" y="32"/>
                    </a:lnTo>
                    <a:lnTo>
                      <a:pt x="28" y="30"/>
                    </a:lnTo>
                    <a:close/>
                  </a:path>
                </a:pathLst>
              </a:custGeom>
              <a:solidFill>
                <a:srgbClr val="000000"/>
              </a:solidFill>
              <a:ln w="0">
                <a:solidFill>
                  <a:srgbClr val="000000"/>
                </a:solidFill>
                <a:round/>
                <a:headEnd/>
                <a:tailEnd/>
              </a:ln>
            </p:spPr>
            <p:txBody>
              <a:bodyPr/>
              <a:lstStyle/>
              <a:p>
                <a:endParaRPr lang="en-CA"/>
              </a:p>
            </p:txBody>
          </p:sp>
          <p:pic>
            <p:nvPicPr>
              <p:cNvPr id="14649" name="Picture 89"/>
              <p:cNvPicPr>
                <a:picLocks noChangeAspect="1" noChangeArrowheads="1"/>
              </p:cNvPicPr>
              <p:nvPr/>
            </p:nvPicPr>
            <p:blipFill>
              <a:blip r:embed="rId8" cstate="print"/>
              <a:srcRect/>
              <a:stretch>
                <a:fillRect/>
              </a:stretch>
            </p:blipFill>
            <p:spPr bwMode="auto">
              <a:xfrm>
                <a:off x="3606" y="2264"/>
                <a:ext cx="42" cy="42"/>
              </a:xfrm>
              <a:prstGeom prst="rect">
                <a:avLst/>
              </a:prstGeom>
              <a:noFill/>
              <a:ln w="9525">
                <a:noFill/>
                <a:miter lim="800000"/>
                <a:headEnd/>
                <a:tailEnd/>
              </a:ln>
            </p:spPr>
          </p:pic>
          <p:pic>
            <p:nvPicPr>
              <p:cNvPr id="14650" name="Picture 90"/>
              <p:cNvPicPr>
                <a:picLocks noChangeAspect="1" noChangeArrowheads="1"/>
              </p:cNvPicPr>
              <p:nvPr/>
            </p:nvPicPr>
            <p:blipFill>
              <a:blip r:embed="rId9" cstate="print"/>
              <a:srcRect/>
              <a:stretch>
                <a:fillRect/>
              </a:stretch>
            </p:blipFill>
            <p:spPr bwMode="auto">
              <a:xfrm>
                <a:off x="3606" y="2264"/>
                <a:ext cx="42" cy="42"/>
              </a:xfrm>
              <a:prstGeom prst="rect">
                <a:avLst/>
              </a:prstGeom>
              <a:noFill/>
              <a:ln w="9525">
                <a:noFill/>
                <a:miter lim="800000"/>
                <a:headEnd/>
                <a:tailEnd/>
              </a:ln>
            </p:spPr>
          </p:pic>
          <p:sp>
            <p:nvSpPr>
              <p:cNvPr id="14651" name="Freeform 91"/>
              <p:cNvSpPr>
                <a:spLocks/>
              </p:cNvSpPr>
              <p:nvPr/>
            </p:nvSpPr>
            <p:spPr bwMode="auto">
              <a:xfrm>
                <a:off x="3684" y="2246"/>
                <a:ext cx="22" cy="58"/>
              </a:xfrm>
              <a:custGeom>
                <a:avLst/>
                <a:gdLst>
                  <a:gd name="T0" fmla="*/ 0 w 22"/>
                  <a:gd name="T1" fmla="*/ 6 h 58"/>
                  <a:gd name="T2" fmla="*/ 14 w 22"/>
                  <a:gd name="T3" fmla="*/ 0 h 58"/>
                  <a:gd name="T4" fmla="*/ 16 w 22"/>
                  <a:gd name="T5" fmla="*/ 0 h 58"/>
                  <a:gd name="T6" fmla="*/ 16 w 22"/>
                  <a:gd name="T7" fmla="*/ 48 h 58"/>
                  <a:gd name="T8" fmla="*/ 16 w 22"/>
                  <a:gd name="T9" fmla="*/ 52 h 58"/>
                  <a:gd name="T10" fmla="*/ 16 w 22"/>
                  <a:gd name="T11" fmla="*/ 56 h 58"/>
                  <a:gd name="T12" fmla="*/ 16 w 22"/>
                  <a:gd name="T13" fmla="*/ 56 h 58"/>
                  <a:gd name="T14" fmla="*/ 18 w 22"/>
                  <a:gd name="T15" fmla="*/ 58 h 58"/>
                  <a:gd name="T16" fmla="*/ 20 w 22"/>
                  <a:gd name="T17" fmla="*/ 58 h 58"/>
                  <a:gd name="T18" fmla="*/ 22 w 22"/>
                  <a:gd name="T19" fmla="*/ 58 h 58"/>
                  <a:gd name="T20" fmla="*/ 22 w 22"/>
                  <a:gd name="T21" fmla="*/ 58 h 58"/>
                  <a:gd name="T22" fmla="*/ 2 w 22"/>
                  <a:gd name="T23" fmla="*/ 58 h 58"/>
                  <a:gd name="T24" fmla="*/ 2 w 22"/>
                  <a:gd name="T25" fmla="*/ 58 h 58"/>
                  <a:gd name="T26" fmla="*/ 4 w 22"/>
                  <a:gd name="T27" fmla="*/ 58 h 58"/>
                  <a:gd name="T28" fmla="*/ 6 w 22"/>
                  <a:gd name="T29" fmla="*/ 58 h 58"/>
                  <a:gd name="T30" fmla="*/ 8 w 22"/>
                  <a:gd name="T31" fmla="*/ 56 h 58"/>
                  <a:gd name="T32" fmla="*/ 8 w 22"/>
                  <a:gd name="T33" fmla="*/ 56 h 58"/>
                  <a:gd name="T34" fmla="*/ 8 w 22"/>
                  <a:gd name="T35" fmla="*/ 54 h 58"/>
                  <a:gd name="T36" fmla="*/ 8 w 22"/>
                  <a:gd name="T37" fmla="*/ 48 h 58"/>
                  <a:gd name="T38" fmla="*/ 8 w 22"/>
                  <a:gd name="T39" fmla="*/ 16 h 58"/>
                  <a:gd name="T40" fmla="*/ 8 w 22"/>
                  <a:gd name="T41" fmla="*/ 10 h 58"/>
                  <a:gd name="T42" fmla="*/ 8 w 22"/>
                  <a:gd name="T43" fmla="*/ 8 h 58"/>
                  <a:gd name="T44" fmla="*/ 8 w 22"/>
                  <a:gd name="T45" fmla="*/ 6 h 58"/>
                  <a:gd name="T46" fmla="*/ 6 w 22"/>
                  <a:gd name="T47" fmla="*/ 6 h 58"/>
                  <a:gd name="T48" fmla="*/ 6 w 22"/>
                  <a:gd name="T49" fmla="*/ 6 h 58"/>
                  <a:gd name="T50" fmla="*/ 6 w 22"/>
                  <a:gd name="T51" fmla="*/ 6 h 58"/>
                  <a:gd name="T52" fmla="*/ 4 w 22"/>
                  <a:gd name="T53" fmla="*/ 6 h 58"/>
                  <a:gd name="T54" fmla="*/ 0 w 22"/>
                  <a:gd name="T55" fmla="*/ 6 h 58"/>
                  <a:gd name="T56" fmla="*/ 0 w 22"/>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58"/>
                  <a:gd name="T89" fmla="*/ 22 w 22"/>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58">
                    <a:moveTo>
                      <a:pt x="0" y="6"/>
                    </a:moveTo>
                    <a:lnTo>
                      <a:pt x="14" y="0"/>
                    </a:lnTo>
                    <a:lnTo>
                      <a:pt x="16" y="0"/>
                    </a:lnTo>
                    <a:lnTo>
                      <a:pt x="16" y="48"/>
                    </a:lnTo>
                    <a:lnTo>
                      <a:pt x="16" y="52"/>
                    </a:lnTo>
                    <a:lnTo>
                      <a:pt x="16" y="56"/>
                    </a:lnTo>
                    <a:lnTo>
                      <a:pt x="18" y="58"/>
                    </a:lnTo>
                    <a:lnTo>
                      <a:pt x="20" y="58"/>
                    </a:lnTo>
                    <a:lnTo>
                      <a:pt x="22" y="58"/>
                    </a:lnTo>
                    <a:lnTo>
                      <a:pt x="2" y="58"/>
                    </a:lnTo>
                    <a:lnTo>
                      <a:pt x="4" y="58"/>
                    </a:lnTo>
                    <a:lnTo>
                      <a:pt x="6" y="58"/>
                    </a:lnTo>
                    <a:lnTo>
                      <a:pt x="8" y="56"/>
                    </a:lnTo>
                    <a:lnTo>
                      <a:pt x="8" y="54"/>
                    </a:lnTo>
                    <a:lnTo>
                      <a:pt x="8" y="48"/>
                    </a:lnTo>
                    <a:lnTo>
                      <a:pt x="8" y="16"/>
                    </a:lnTo>
                    <a:lnTo>
                      <a:pt x="8" y="10"/>
                    </a:lnTo>
                    <a:lnTo>
                      <a:pt x="8" y="8"/>
                    </a:lnTo>
                    <a:lnTo>
                      <a:pt x="8" y="6"/>
                    </a:lnTo>
                    <a:lnTo>
                      <a:pt x="6" y="6"/>
                    </a:lnTo>
                    <a:lnTo>
                      <a:pt x="4" y="6"/>
                    </a:lnTo>
                    <a:lnTo>
                      <a:pt x="0" y="6"/>
                    </a:lnTo>
                    <a:close/>
                  </a:path>
                </a:pathLst>
              </a:custGeom>
              <a:solidFill>
                <a:srgbClr val="000000"/>
              </a:solidFill>
              <a:ln w="0">
                <a:solidFill>
                  <a:srgbClr val="000000"/>
                </a:solidFill>
                <a:round/>
                <a:headEnd/>
                <a:tailEnd/>
              </a:ln>
            </p:spPr>
            <p:txBody>
              <a:bodyPr/>
              <a:lstStyle/>
              <a:p>
                <a:endParaRPr lang="en-CA"/>
              </a:p>
            </p:txBody>
          </p:sp>
          <p:sp>
            <p:nvSpPr>
              <p:cNvPr id="14652" name="Freeform 92"/>
              <p:cNvSpPr>
                <a:spLocks noEditPoints="1"/>
              </p:cNvSpPr>
              <p:nvPr/>
            </p:nvSpPr>
            <p:spPr bwMode="auto">
              <a:xfrm>
                <a:off x="3722" y="224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2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2"/>
                    </a:moveTo>
                    <a:lnTo>
                      <a:pt x="8" y="42"/>
                    </a:lnTo>
                    <a:lnTo>
                      <a:pt x="10" y="50"/>
                    </a:lnTo>
                    <a:lnTo>
                      <a:pt x="12" y="54"/>
                    </a:lnTo>
                    <a:lnTo>
                      <a:pt x="14" y="56"/>
                    </a:lnTo>
                    <a:lnTo>
                      <a:pt x="18" y="56"/>
                    </a:lnTo>
                    <a:lnTo>
                      <a:pt x="20" y="56"/>
                    </a:lnTo>
                    <a:lnTo>
                      <a:pt x="22" y="54"/>
                    </a:lnTo>
                    <a:lnTo>
                      <a:pt x="24" y="52"/>
                    </a:lnTo>
                    <a:lnTo>
                      <a:pt x="26" y="48"/>
                    </a:lnTo>
                    <a:lnTo>
                      <a:pt x="28" y="40"/>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653" name="Picture 93"/>
              <p:cNvPicPr>
                <a:picLocks noChangeAspect="1" noChangeArrowheads="1"/>
              </p:cNvPicPr>
              <p:nvPr/>
            </p:nvPicPr>
            <p:blipFill>
              <a:blip r:embed="rId10" cstate="print"/>
              <a:srcRect/>
              <a:stretch>
                <a:fillRect/>
              </a:stretch>
            </p:blipFill>
            <p:spPr bwMode="auto">
              <a:xfrm>
                <a:off x="3750" y="2258"/>
                <a:ext cx="38" cy="2"/>
              </a:xfrm>
              <a:prstGeom prst="rect">
                <a:avLst/>
              </a:prstGeom>
              <a:noFill/>
              <a:ln w="9525">
                <a:noFill/>
                <a:miter lim="800000"/>
                <a:headEnd/>
                <a:tailEnd/>
              </a:ln>
            </p:spPr>
          </p:pic>
          <p:pic>
            <p:nvPicPr>
              <p:cNvPr id="14654" name="Picture 94"/>
              <p:cNvPicPr>
                <a:picLocks noChangeAspect="1" noChangeArrowheads="1"/>
              </p:cNvPicPr>
              <p:nvPr/>
            </p:nvPicPr>
            <p:blipFill>
              <a:blip r:embed="rId11" cstate="print"/>
              <a:srcRect/>
              <a:stretch>
                <a:fillRect/>
              </a:stretch>
            </p:blipFill>
            <p:spPr bwMode="auto">
              <a:xfrm>
                <a:off x="3750" y="2258"/>
                <a:ext cx="38" cy="2"/>
              </a:xfrm>
              <a:prstGeom prst="rect">
                <a:avLst/>
              </a:prstGeom>
              <a:noFill/>
              <a:ln w="9525">
                <a:noFill/>
                <a:miter lim="800000"/>
                <a:headEnd/>
                <a:tailEnd/>
              </a:ln>
            </p:spPr>
          </p:pic>
          <p:sp>
            <p:nvSpPr>
              <p:cNvPr id="14655" name="Freeform 95"/>
              <p:cNvSpPr>
                <a:spLocks noEditPoints="1"/>
              </p:cNvSpPr>
              <p:nvPr/>
            </p:nvSpPr>
            <p:spPr bwMode="auto">
              <a:xfrm>
                <a:off x="3798" y="2230"/>
                <a:ext cx="26" cy="44"/>
              </a:xfrm>
              <a:custGeom>
                <a:avLst/>
                <a:gdLst>
                  <a:gd name="T0" fmla="*/ 0 w 26"/>
                  <a:gd name="T1" fmla="*/ 44 h 44"/>
                  <a:gd name="T2" fmla="*/ 0 w 26"/>
                  <a:gd name="T3" fmla="*/ 44 h 44"/>
                  <a:gd name="T4" fmla="*/ 4 w 26"/>
                  <a:gd name="T5" fmla="*/ 42 h 44"/>
                  <a:gd name="T6" fmla="*/ 8 w 26"/>
                  <a:gd name="T7" fmla="*/ 42 h 44"/>
                  <a:gd name="T8" fmla="*/ 12 w 26"/>
                  <a:gd name="T9" fmla="*/ 38 h 44"/>
                  <a:gd name="T10" fmla="*/ 14 w 26"/>
                  <a:gd name="T11" fmla="*/ 34 h 44"/>
                  <a:gd name="T12" fmla="*/ 18 w 26"/>
                  <a:gd name="T13" fmla="*/ 30 h 44"/>
                  <a:gd name="T14" fmla="*/ 20 w 26"/>
                  <a:gd name="T15" fmla="*/ 24 h 44"/>
                  <a:gd name="T16" fmla="*/ 14 w 26"/>
                  <a:gd name="T17" fmla="*/ 26 h 44"/>
                  <a:gd name="T18" fmla="*/ 10 w 26"/>
                  <a:gd name="T19" fmla="*/ 28 h 44"/>
                  <a:gd name="T20" fmla="*/ 6 w 26"/>
                  <a:gd name="T21" fmla="*/ 26 h 44"/>
                  <a:gd name="T22" fmla="*/ 2 w 26"/>
                  <a:gd name="T23" fmla="*/ 24 h 44"/>
                  <a:gd name="T24" fmla="*/ 0 w 26"/>
                  <a:gd name="T25" fmla="*/ 20 h 44"/>
                  <a:gd name="T26" fmla="*/ 0 w 26"/>
                  <a:gd name="T27" fmla="*/ 14 h 44"/>
                  <a:gd name="T28" fmla="*/ 0 w 26"/>
                  <a:gd name="T29" fmla="*/ 10 h 44"/>
                  <a:gd name="T30" fmla="*/ 2 w 26"/>
                  <a:gd name="T31" fmla="*/ 4 h 44"/>
                  <a:gd name="T32" fmla="*/ 8 w 26"/>
                  <a:gd name="T33" fmla="*/ 2 h 44"/>
                  <a:gd name="T34" fmla="*/ 12 w 26"/>
                  <a:gd name="T35" fmla="*/ 0 h 44"/>
                  <a:gd name="T36" fmla="*/ 18 w 26"/>
                  <a:gd name="T37" fmla="*/ 0 h 44"/>
                  <a:gd name="T38" fmla="*/ 22 w 26"/>
                  <a:gd name="T39" fmla="*/ 4 h 44"/>
                  <a:gd name="T40" fmla="*/ 26 w 26"/>
                  <a:gd name="T41" fmla="*/ 10 h 44"/>
                  <a:gd name="T42" fmla="*/ 26 w 26"/>
                  <a:gd name="T43" fmla="*/ 18 h 44"/>
                  <a:gd name="T44" fmla="*/ 26 w 26"/>
                  <a:gd name="T45" fmla="*/ 24 h 44"/>
                  <a:gd name="T46" fmla="*/ 22 w 26"/>
                  <a:gd name="T47" fmla="*/ 30 h 44"/>
                  <a:gd name="T48" fmla="*/ 18 w 26"/>
                  <a:gd name="T49" fmla="*/ 36 h 44"/>
                  <a:gd name="T50" fmla="*/ 14 w 26"/>
                  <a:gd name="T51" fmla="*/ 40 h 44"/>
                  <a:gd name="T52" fmla="*/ 8 w 26"/>
                  <a:gd name="T53" fmla="*/ 42 h 44"/>
                  <a:gd name="T54" fmla="*/ 2 w 26"/>
                  <a:gd name="T55" fmla="*/ 44 h 44"/>
                  <a:gd name="T56" fmla="*/ 0 w 26"/>
                  <a:gd name="T57" fmla="*/ 44 h 44"/>
                  <a:gd name="T58" fmla="*/ 20 w 26"/>
                  <a:gd name="T59" fmla="*/ 22 h 44"/>
                  <a:gd name="T60" fmla="*/ 20 w 26"/>
                  <a:gd name="T61" fmla="*/ 18 h 44"/>
                  <a:gd name="T62" fmla="*/ 20 w 26"/>
                  <a:gd name="T63" fmla="*/ 16 h 44"/>
                  <a:gd name="T64" fmla="*/ 20 w 26"/>
                  <a:gd name="T65" fmla="*/ 12 h 44"/>
                  <a:gd name="T66" fmla="*/ 20 w 26"/>
                  <a:gd name="T67" fmla="*/ 8 h 44"/>
                  <a:gd name="T68" fmla="*/ 18 w 26"/>
                  <a:gd name="T69" fmla="*/ 6 h 44"/>
                  <a:gd name="T70" fmla="*/ 16 w 26"/>
                  <a:gd name="T71" fmla="*/ 4 h 44"/>
                  <a:gd name="T72" fmla="*/ 14 w 26"/>
                  <a:gd name="T73" fmla="*/ 2 h 44"/>
                  <a:gd name="T74" fmla="*/ 12 w 26"/>
                  <a:gd name="T75" fmla="*/ 2 h 44"/>
                  <a:gd name="T76" fmla="*/ 10 w 26"/>
                  <a:gd name="T77" fmla="*/ 2 h 44"/>
                  <a:gd name="T78" fmla="*/ 8 w 26"/>
                  <a:gd name="T79" fmla="*/ 4 h 44"/>
                  <a:gd name="T80" fmla="*/ 6 w 26"/>
                  <a:gd name="T81" fmla="*/ 8 h 44"/>
                  <a:gd name="T82" fmla="*/ 6 w 26"/>
                  <a:gd name="T83" fmla="*/ 12 h 44"/>
                  <a:gd name="T84" fmla="*/ 6 w 26"/>
                  <a:gd name="T85" fmla="*/ 18 h 44"/>
                  <a:gd name="T86" fmla="*/ 8 w 26"/>
                  <a:gd name="T87" fmla="*/ 22 h 44"/>
                  <a:gd name="T88" fmla="*/ 10 w 26"/>
                  <a:gd name="T89" fmla="*/ 24 h 44"/>
                  <a:gd name="T90" fmla="*/ 12 w 26"/>
                  <a:gd name="T91" fmla="*/ 24 h 44"/>
                  <a:gd name="T92" fmla="*/ 14 w 26"/>
                  <a:gd name="T93" fmla="*/ 24 h 44"/>
                  <a:gd name="T94" fmla="*/ 16 w 26"/>
                  <a:gd name="T95" fmla="*/ 24 h 44"/>
                  <a:gd name="T96" fmla="*/ 18 w 26"/>
                  <a:gd name="T97" fmla="*/ 22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4"/>
                    </a:lnTo>
                    <a:lnTo>
                      <a:pt x="4" y="42"/>
                    </a:lnTo>
                    <a:lnTo>
                      <a:pt x="8" y="42"/>
                    </a:lnTo>
                    <a:lnTo>
                      <a:pt x="12" y="38"/>
                    </a:lnTo>
                    <a:lnTo>
                      <a:pt x="14" y="34"/>
                    </a:lnTo>
                    <a:lnTo>
                      <a:pt x="18" y="30"/>
                    </a:lnTo>
                    <a:lnTo>
                      <a:pt x="20" y="24"/>
                    </a:lnTo>
                    <a:lnTo>
                      <a:pt x="14" y="26"/>
                    </a:lnTo>
                    <a:lnTo>
                      <a:pt x="10" y="28"/>
                    </a:lnTo>
                    <a:lnTo>
                      <a:pt x="6" y="26"/>
                    </a:lnTo>
                    <a:lnTo>
                      <a:pt x="2" y="24"/>
                    </a:lnTo>
                    <a:lnTo>
                      <a:pt x="0" y="20"/>
                    </a:lnTo>
                    <a:lnTo>
                      <a:pt x="0" y="14"/>
                    </a:lnTo>
                    <a:lnTo>
                      <a:pt x="0" y="10"/>
                    </a:lnTo>
                    <a:lnTo>
                      <a:pt x="2" y="4"/>
                    </a:lnTo>
                    <a:lnTo>
                      <a:pt x="8" y="2"/>
                    </a:lnTo>
                    <a:lnTo>
                      <a:pt x="12" y="0"/>
                    </a:lnTo>
                    <a:lnTo>
                      <a:pt x="18" y="0"/>
                    </a:lnTo>
                    <a:lnTo>
                      <a:pt x="22" y="4"/>
                    </a:lnTo>
                    <a:lnTo>
                      <a:pt x="26" y="10"/>
                    </a:lnTo>
                    <a:lnTo>
                      <a:pt x="26" y="18"/>
                    </a:lnTo>
                    <a:lnTo>
                      <a:pt x="26" y="24"/>
                    </a:lnTo>
                    <a:lnTo>
                      <a:pt x="22" y="30"/>
                    </a:lnTo>
                    <a:lnTo>
                      <a:pt x="18" y="36"/>
                    </a:lnTo>
                    <a:lnTo>
                      <a:pt x="14" y="40"/>
                    </a:lnTo>
                    <a:lnTo>
                      <a:pt x="8" y="42"/>
                    </a:lnTo>
                    <a:lnTo>
                      <a:pt x="2" y="44"/>
                    </a:lnTo>
                    <a:lnTo>
                      <a:pt x="0" y="44"/>
                    </a:lnTo>
                    <a:close/>
                    <a:moveTo>
                      <a:pt x="20" y="22"/>
                    </a:moveTo>
                    <a:lnTo>
                      <a:pt x="20" y="18"/>
                    </a:lnTo>
                    <a:lnTo>
                      <a:pt x="20" y="16"/>
                    </a:lnTo>
                    <a:lnTo>
                      <a:pt x="20" y="12"/>
                    </a:lnTo>
                    <a:lnTo>
                      <a:pt x="20" y="8"/>
                    </a:lnTo>
                    <a:lnTo>
                      <a:pt x="18" y="6"/>
                    </a:lnTo>
                    <a:lnTo>
                      <a:pt x="16" y="4"/>
                    </a:lnTo>
                    <a:lnTo>
                      <a:pt x="14" y="2"/>
                    </a:lnTo>
                    <a:lnTo>
                      <a:pt x="12" y="2"/>
                    </a:lnTo>
                    <a:lnTo>
                      <a:pt x="10" y="2"/>
                    </a:lnTo>
                    <a:lnTo>
                      <a:pt x="8" y="4"/>
                    </a:lnTo>
                    <a:lnTo>
                      <a:pt x="6" y="8"/>
                    </a:lnTo>
                    <a:lnTo>
                      <a:pt x="6" y="12"/>
                    </a:lnTo>
                    <a:lnTo>
                      <a:pt x="6" y="18"/>
                    </a:lnTo>
                    <a:lnTo>
                      <a:pt x="8" y="22"/>
                    </a:lnTo>
                    <a:lnTo>
                      <a:pt x="10" y="24"/>
                    </a:lnTo>
                    <a:lnTo>
                      <a:pt x="12" y="24"/>
                    </a:lnTo>
                    <a:lnTo>
                      <a:pt x="14" y="24"/>
                    </a:lnTo>
                    <a:lnTo>
                      <a:pt x="16" y="24"/>
                    </a:lnTo>
                    <a:lnTo>
                      <a:pt x="18" y="22"/>
                    </a:lnTo>
                    <a:lnTo>
                      <a:pt x="20" y="22"/>
                    </a:lnTo>
                    <a:close/>
                  </a:path>
                </a:pathLst>
              </a:custGeom>
              <a:solidFill>
                <a:srgbClr val="000000"/>
              </a:solidFill>
              <a:ln w="0">
                <a:solidFill>
                  <a:srgbClr val="000000"/>
                </a:solidFill>
                <a:round/>
                <a:headEnd/>
                <a:tailEnd/>
              </a:ln>
            </p:spPr>
            <p:txBody>
              <a:bodyPr/>
              <a:lstStyle/>
              <a:p>
                <a:endParaRPr lang="en-CA"/>
              </a:p>
            </p:txBody>
          </p:sp>
          <p:sp>
            <p:nvSpPr>
              <p:cNvPr id="14656" name="Rectangle 96"/>
              <p:cNvSpPr>
                <a:spLocks noChangeArrowheads="1"/>
              </p:cNvSpPr>
              <p:nvPr/>
            </p:nvSpPr>
            <p:spPr bwMode="auto">
              <a:xfrm>
                <a:off x="3888"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57" name="Rectangle 97"/>
              <p:cNvSpPr>
                <a:spLocks noChangeArrowheads="1"/>
              </p:cNvSpPr>
              <p:nvPr/>
            </p:nvSpPr>
            <p:spPr bwMode="auto">
              <a:xfrm>
                <a:off x="3904"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58" name="Freeform 98"/>
              <p:cNvSpPr>
                <a:spLocks/>
              </p:cNvSpPr>
              <p:nvPr/>
            </p:nvSpPr>
            <p:spPr bwMode="auto">
              <a:xfrm>
                <a:off x="4006" y="2246"/>
                <a:ext cx="38" cy="60"/>
              </a:xfrm>
              <a:custGeom>
                <a:avLst/>
                <a:gdLst>
                  <a:gd name="T0" fmla="*/ 10 w 38"/>
                  <a:gd name="T1" fmla="*/ 28 h 60"/>
                  <a:gd name="T2" fmla="*/ 10 w 38"/>
                  <a:gd name="T3" fmla="*/ 26 h 60"/>
                  <a:gd name="T4" fmla="*/ 14 w 38"/>
                  <a:gd name="T5" fmla="*/ 26 h 60"/>
                  <a:gd name="T6" fmla="*/ 18 w 38"/>
                  <a:gd name="T7" fmla="*/ 24 h 60"/>
                  <a:gd name="T8" fmla="*/ 18 w 38"/>
                  <a:gd name="T9" fmla="*/ 22 h 60"/>
                  <a:gd name="T10" fmla="*/ 20 w 38"/>
                  <a:gd name="T11" fmla="*/ 20 h 60"/>
                  <a:gd name="T12" fmla="*/ 22 w 38"/>
                  <a:gd name="T13" fmla="*/ 18 h 60"/>
                  <a:gd name="T14" fmla="*/ 22 w 38"/>
                  <a:gd name="T15" fmla="*/ 14 h 60"/>
                  <a:gd name="T16" fmla="*/ 22 w 38"/>
                  <a:gd name="T17" fmla="*/ 12 h 60"/>
                  <a:gd name="T18" fmla="*/ 20 w 38"/>
                  <a:gd name="T19" fmla="*/ 8 h 60"/>
                  <a:gd name="T20" fmla="*/ 16 w 38"/>
                  <a:gd name="T21" fmla="*/ 6 h 60"/>
                  <a:gd name="T22" fmla="*/ 12 w 38"/>
                  <a:gd name="T23" fmla="*/ 6 h 60"/>
                  <a:gd name="T24" fmla="*/ 6 w 38"/>
                  <a:gd name="T25" fmla="*/ 8 h 60"/>
                  <a:gd name="T26" fmla="*/ 2 w 38"/>
                  <a:gd name="T27" fmla="*/ 12 h 60"/>
                  <a:gd name="T28" fmla="*/ 0 w 38"/>
                  <a:gd name="T29" fmla="*/ 12 h 60"/>
                  <a:gd name="T30" fmla="*/ 4 w 38"/>
                  <a:gd name="T31" fmla="*/ 6 h 60"/>
                  <a:gd name="T32" fmla="*/ 10 w 38"/>
                  <a:gd name="T33" fmla="*/ 2 h 60"/>
                  <a:gd name="T34" fmla="*/ 14 w 38"/>
                  <a:gd name="T35" fmla="*/ 0 h 60"/>
                  <a:gd name="T36" fmla="*/ 20 w 38"/>
                  <a:gd name="T37" fmla="*/ 0 h 60"/>
                  <a:gd name="T38" fmla="*/ 26 w 38"/>
                  <a:gd name="T39" fmla="*/ 0 h 60"/>
                  <a:gd name="T40" fmla="*/ 30 w 38"/>
                  <a:gd name="T41" fmla="*/ 2 h 60"/>
                  <a:gd name="T42" fmla="*/ 34 w 38"/>
                  <a:gd name="T43" fmla="*/ 6 h 60"/>
                  <a:gd name="T44" fmla="*/ 34 w 38"/>
                  <a:gd name="T45" fmla="*/ 10 h 60"/>
                  <a:gd name="T46" fmla="*/ 34 w 38"/>
                  <a:gd name="T47" fmla="*/ 14 h 60"/>
                  <a:gd name="T48" fmla="*/ 32 w 38"/>
                  <a:gd name="T49" fmla="*/ 16 h 60"/>
                  <a:gd name="T50" fmla="*/ 30 w 38"/>
                  <a:gd name="T51" fmla="*/ 20 h 60"/>
                  <a:gd name="T52" fmla="*/ 26 w 38"/>
                  <a:gd name="T53" fmla="*/ 22 h 60"/>
                  <a:gd name="T54" fmla="*/ 30 w 38"/>
                  <a:gd name="T55" fmla="*/ 24 h 60"/>
                  <a:gd name="T56" fmla="*/ 34 w 38"/>
                  <a:gd name="T57" fmla="*/ 28 h 60"/>
                  <a:gd name="T58" fmla="*/ 36 w 38"/>
                  <a:gd name="T59" fmla="*/ 32 h 60"/>
                  <a:gd name="T60" fmla="*/ 38 w 38"/>
                  <a:gd name="T61" fmla="*/ 36 h 60"/>
                  <a:gd name="T62" fmla="*/ 36 w 38"/>
                  <a:gd name="T63" fmla="*/ 42 h 60"/>
                  <a:gd name="T64" fmla="*/ 34 w 38"/>
                  <a:gd name="T65" fmla="*/ 48 h 60"/>
                  <a:gd name="T66" fmla="*/ 30 w 38"/>
                  <a:gd name="T67" fmla="*/ 54 h 60"/>
                  <a:gd name="T68" fmla="*/ 26 w 38"/>
                  <a:gd name="T69" fmla="*/ 56 h 60"/>
                  <a:gd name="T70" fmla="*/ 20 w 38"/>
                  <a:gd name="T71" fmla="*/ 58 h 60"/>
                  <a:gd name="T72" fmla="*/ 12 w 38"/>
                  <a:gd name="T73" fmla="*/ 60 h 60"/>
                  <a:gd name="T74" fmla="*/ 6 w 38"/>
                  <a:gd name="T75" fmla="*/ 58 h 60"/>
                  <a:gd name="T76" fmla="*/ 2 w 38"/>
                  <a:gd name="T77" fmla="*/ 56 h 60"/>
                  <a:gd name="T78" fmla="*/ 0 w 38"/>
                  <a:gd name="T79" fmla="*/ 54 h 60"/>
                  <a:gd name="T80" fmla="*/ 0 w 38"/>
                  <a:gd name="T81" fmla="*/ 52 h 60"/>
                  <a:gd name="T82" fmla="*/ 0 w 38"/>
                  <a:gd name="T83" fmla="*/ 50 h 60"/>
                  <a:gd name="T84" fmla="*/ 0 w 38"/>
                  <a:gd name="T85" fmla="*/ 48 h 60"/>
                  <a:gd name="T86" fmla="*/ 2 w 38"/>
                  <a:gd name="T87" fmla="*/ 46 h 60"/>
                  <a:gd name="T88" fmla="*/ 4 w 38"/>
                  <a:gd name="T89" fmla="*/ 46 h 60"/>
                  <a:gd name="T90" fmla="*/ 6 w 38"/>
                  <a:gd name="T91" fmla="*/ 46 h 60"/>
                  <a:gd name="T92" fmla="*/ 6 w 38"/>
                  <a:gd name="T93" fmla="*/ 46 h 60"/>
                  <a:gd name="T94" fmla="*/ 8 w 38"/>
                  <a:gd name="T95" fmla="*/ 48 h 60"/>
                  <a:gd name="T96" fmla="*/ 12 w 38"/>
                  <a:gd name="T97" fmla="*/ 50 h 60"/>
                  <a:gd name="T98" fmla="*/ 16 w 38"/>
                  <a:gd name="T99" fmla="*/ 52 h 60"/>
                  <a:gd name="T100" fmla="*/ 20 w 38"/>
                  <a:gd name="T101" fmla="*/ 54 h 60"/>
                  <a:gd name="T102" fmla="*/ 22 w 38"/>
                  <a:gd name="T103" fmla="*/ 52 h 60"/>
                  <a:gd name="T104" fmla="*/ 26 w 38"/>
                  <a:gd name="T105" fmla="*/ 50 h 60"/>
                  <a:gd name="T106" fmla="*/ 26 w 38"/>
                  <a:gd name="T107" fmla="*/ 48 h 60"/>
                  <a:gd name="T108" fmla="*/ 28 w 38"/>
                  <a:gd name="T109" fmla="*/ 44 h 60"/>
                  <a:gd name="T110" fmla="*/ 26 w 38"/>
                  <a:gd name="T111" fmla="*/ 40 h 60"/>
                  <a:gd name="T112" fmla="*/ 22 w 38"/>
                  <a:gd name="T113" fmla="*/ 34 h 60"/>
                  <a:gd name="T114" fmla="*/ 18 w 38"/>
                  <a:gd name="T115" fmla="*/ 30 h 60"/>
                  <a:gd name="T116" fmla="*/ 10 w 38"/>
                  <a:gd name="T117" fmla="*/ 28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60"/>
                  <a:gd name="T179" fmla="*/ 38 w 38"/>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60">
                    <a:moveTo>
                      <a:pt x="10" y="28"/>
                    </a:moveTo>
                    <a:lnTo>
                      <a:pt x="10" y="26"/>
                    </a:lnTo>
                    <a:lnTo>
                      <a:pt x="14" y="26"/>
                    </a:lnTo>
                    <a:lnTo>
                      <a:pt x="18" y="24"/>
                    </a:lnTo>
                    <a:lnTo>
                      <a:pt x="18" y="22"/>
                    </a:lnTo>
                    <a:lnTo>
                      <a:pt x="20" y="20"/>
                    </a:lnTo>
                    <a:lnTo>
                      <a:pt x="22" y="18"/>
                    </a:lnTo>
                    <a:lnTo>
                      <a:pt x="22" y="14"/>
                    </a:lnTo>
                    <a:lnTo>
                      <a:pt x="22" y="12"/>
                    </a:lnTo>
                    <a:lnTo>
                      <a:pt x="20" y="8"/>
                    </a:lnTo>
                    <a:lnTo>
                      <a:pt x="16" y="6"/>
                    </a:lnTo>
                    <a:lnTo>
                      <a:pt x="12" y="6"/>
                    </a:lnTo>
                    <a:lnTo>
                      <a:pt x="6" y="8"/>
                    </a:lnTo>
                    <a:lnTo>
                      <a:pt x="2" y="12"/>
                    </a:lnTo>
                    <a:lnTo>
                      <a:pt x="0" y="12"/>
                    </a:lnTo>
                    <a:lnTo>
                      <a:pt x="4" y="6"/>
                    </a:lnTo>
                    <a:lnTo>
                      <a:pt x="10" y="2"/>
                    </a:lnTo>
                    <a:lnTo>
                      <a:pt x="14" y="0"/>
                    </a:lnTo>
                    <a:lnTo>
                      <a:pt x="20" y="0"/>
                    </a:lnTo>
                    <a:lnTo>
                      <a:pt x="26" y="0"/>
                    </a:lnTo>
                    <a:lnTo>
                      <a:pt x="30" y="2"/>
                    </a:lnTo>
                    <a:lnTo>
                      <a:pt x="34" y="6"/>
                    </a:lnTo>
                    <a:lnTo>
                      <a:pt x="34" y="10"/>
                    </a:lnTo>
                    <a:lnTo>
                      <a:pt x="34" y="14"/>
                    </a:lnTo>
                    <a:lnTo>
                      <a:pt x="32" y="16"/>
                    </a:lnTo>
                    <a:lnTo>
                      <a:pt x="30" y="20"/>
                    </a:lnTo>
                    <a:lnTo>
                      <a:pt x="26" y="22"/>
                    </a:lnTo>
                    <a:lnTo>
                      <a:pt x="30" y="24"/>
                    </a:lnTo>
                    <a:lnTo>
                      <a:pt x="34" y="28"/>
                    </a:lnTo>
                    <a:lnTo>
                      <a:pt x="36" y="32"/>
                    </a:lnTo>
                    <a:lnTo>
                      <a:pt x="38" y="36"/>
                    </a:lnTo>
                    <a:lnTo>
                      <a:pt x="36" y="42"/>
                    </a:lnTo>
                    <a:lnTo>
                      <a:pt x="34" y="48"/>
                    </a:lnTo>
                    <a:lnTo>
                      <a:pt x="30" y="54"/>
                    </a:lnTo>
                    <a:lnTo>
                      <a:pt x="26" y="56"/>
                    </a:lnTo>
                    <a:lnTo>
                      <a:pt x="20" y="58"/>
                    </a:lnTo>
                    <a:lnTo>
                      <a:pt x="12" y="60"/>
                    </a:lnTo>
                    <a:lnTo>
                      <a:pt x="6" y="58"/>
                    </a:lnTo>
                    <a:lnTo>
                      <a:pt x="2" y="56"/>
                    </a:lnTo>
                    <a:lnTo>
                      <a:pt x="0" y="54"/>
                    </a:lnTo>
                    <a:lnTo>
                      <a:pt x="0" y="52"/>
                    </a:lnTo>
                    <a:lnTo>
                      <a:pt x="0" y="50"/>
                    </a:lnTo>
                    <a:lnTo>
                      <a:pt x="0" y="48"/>
                    </a:lnTo>
                    <a:lnTo>
                      <a:pt x="2" y="46"/>
                    </a:lnTo>
                    <a:lnTo>
                      <a:pt x="4" y="46"/>
                    </a:lnTo>
                    <a:lnTo>
                      <a:pt x="6" y="46"/>
                    </a:lnTo>
                    <a:lnTo>
                      <a:pt x="8" y="48"/>
                    </a:lnTo>
                    <a:lnTo>
                      <a:pt x="12" y="50"/>
                    </a:lnTo>
                    <a:lnTo>
                      <a:pt x="16" y="52"/>
                    </a:lnTo>
                    <a:lnTo>
                      <a:pt x="20" y="54"/>
                    </a:lnTo>
                    <a:lnTo>
                      <a:pt x="22" y="52"/>
                    </a:lnTo>
                    <a:lnTo>
                      <a:pt x="26" y="50"/>
                    </a:lnTo>
                    <a:lnTo>
                      <a:pt x="26" y="48"/>
                    </a:lnTo>
                    <a:lnTo>
                      <a:pt x="28" y="44"/>
                    </a:lnTo>
                    <a:lnTo>
                      <a:pt x="26" y="40"/>
                    </a:lnTo>
                    <a:lnTo>
                      <a:pt x="22" y="34"/>
                    </a:lnTo>
                    <a:lnTo>
                      <a:pt x="18" y="30"/>
                    </a:lnTo>
                    <a:lnTo>
                      <a:pt x="10" y="28"/>
                    </a:lnTo>
                    <a:close/>
                  </a:path>
                </a:pathLst>
              </a:custGeom>
              <a:solidFill>
                <a:srgbClr val="000000"/>
              </a:solidFill>
              <a:ln w="0">
                <a:solidFill>
                  <a:srgbClr val="000000"/>
                </a:solidFill>
                <a:round/>
                <a:headEnd/>
                <a:tailEnd/>
              </a:ln>
            </p:spPr>
            <p:txBody>
              <a:bodyPr/>
              <a:lstStyle/>
              <a:p>
                <a:endParaRPr lang="en-CA"/>
              </a:p>
            </p:txBody>
          </p:sp>
          <p:sp>
            <p:nvSpPr>
              <p:cNvPr id="14659" name="Freeform 99"/>
              <p:cNvSpPr>
                <a:spLocks/>
              </p:cNvSpPr>
              <p:nvPr/>
            </p:nvSpPr>
            <p:spPr bwMode="auto">
              <a:xfrm>
                <a:off x="4050" y="2246"/>
                <a:ext cx="38" cy="58"/>
              </a:xfrm>
              <a:custGeom>
                <a:avLst/>
                <a:gdLst>
                  <a:gd name="T0" fmla="*/ 14 w 38"/>
                  <a:gd name="T1" fmla="*/ 58 h 58"/>
                  <a:gd name="T2" fmla="*/ 30 w 38"/>
                  <a:gd name="T3" fmla="*/ 12 h 58"/>
                  <a:gd name="T4" fmla="*/ 18 w 38"/>
                  <a:gd name="T5" fmla="*/ 12 h 58"/>
                  <a:gd name="T6" fmla="*/ 10 w 38"/>
                  <a:gd name="T7" fmla="*/ 12 h 58"/>
                  <a:gd name="T8" fmla="*/ 6 w 38"/>
                  <a:gd name="T9" fmla="*/ 14 h 58"/>
                  <a:gd name="T10" fmla="*/ 4 w 38"/>
                  <a:gd name="T11" fmla="*/ 14 h 58"/>
                  <a:gd name="T12" fmla="*/ 2 w 38"/>
                  <a:gd name="T13" fmla="*/ 18 h 58"/>
                  <a:gd name="T14" fmla="*/ 0 w 38"/>
                  <a:gd name="T15" fmla="*/ 18 h 58"/>
                  <a:gd name="T16" fmla="*/ 4 w 38"/>
                  <a:gd name="T17" fmla="*/ 0 h 58"/>
                  <a:gd name="T18" fmla="*/ 38 w 38"/>
                  <a:gd name="T19" fmla="*/ 0 h 58"/>
                  <a:gd name="T20" fmla="*/ 18 w 38"/>
                  <a:gd name="T21" fmla="*/ 58 h 58"/>
                  <a:gd name="T22" fmla="*/ 14 w 38"/>
                  <a:gd name="T23" fmla="*/ 5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58"/>
                  <a:gd name="T38" fmla="*/ 38 w 3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58">
                    <a:moveTo>
                      <a:pt x="14" y="58"/>
                    </a:moveTo>
                    <a:lnTo>
                      <a:pt x="30" y="12"/>
                    </a:lnTo>
                    <a:lnTo>
                      <a:pt x="18" y="12"/>
                    </a:lnTo>
                    <a:lnTo>
                      <a:pt x="10" y="12"/>
                    </a:lnTo>
                    <a:lnTo>
                      <a:pt x="6" y="14"/>
                    </a:lnTo>
                    <a:lnTo>
                      <a:pt x="4" y="14"/>
                    </a:lnTo>
                    <a:lnTo>
                      <a:pt x="2" y="18"/>
                    </a:lnTo>
                    <a:lnTo>
                      <a:pt x="0" y="18"/>
                    </a:lnTo>
                    <a:lnTo>
                      <a:pt x="4" y="0"/>
                    </a:lnTo>
                    <a:lnTo>
                      <a:pt x="38" y="0"/>
                    </a:lnTo>
                    <a:lnTo>
                      <a:pt x="18" y="58"/>
                    </a:lnTo>
                    <a:lnTo>
                      <a:pt x="14" y="58"/>
                    </a:lnTo>
                    <a:close/>
                  </a:path>
                </a:pathLst>
              </a:custGeom>
              <a:solidFill>
                <a:srgbClr val="000000"/>
              </a:solidFill>
              <a:ln w="0">
                <a:solidFill>
                  <a:srgbClr val="000000"/>
                </a:solidFill>
                <a:round/>
                <a:headEnd/>
                <a:tailEnd/>
              </a:ln>
            </p:spPr>
            <p:txBody>
              <a:bodyPr/>
              <a:lstStyle/>
              <a:p>
                <a:endParaRPr lang="en-CA"/>
              </a:p>
            </p:txBody>
          </p:sp>
          <p:sp>
            <p:nvSpPr>
              <p:cNvPr id="14660" name="Freeform 100"/>
              <p:cNvSpPr>
                <a:spLocks noEditPoints="1"/>
              </p:cNvSpPr>
              <p:nvPr/>
            </p:nvSpPr>
            <p:spPr bwMode="auto">
              <a:xfrm>
                <a:off x="4098" y="2246"/>
                <a:ext cx="76" cy="60"/>
              </a:xfrm>
              <a:custGeom>
                <a:avLst/>
                <a:gdLst>
                  <a:gd name="T0" fmla="*/ 22 w 76"/>
                  <a:gd name="T1" fmla="*/ 60 h 60"/>
                  <a:gd name="T2" fmla="*/ 56 w 76"/>
                  <a:gd name="T3" fmla="*/ 0 h 60"/>
                  <a:gd name="T4" fmla="*/ 14 w 76"/>
                  <a:gd name="T5" fmla="*/ 0 h 60"/>
                  <a:gd name="T6" fmla="*/ 26 w 76"/>
                  <a:gd name="T7" fmla="*/ 4 h 60"/>
                  <a:gd name="T8" fmla="*/ 30 w 76"/>
                  <a:gd name="T9" fmla="*/ 14 h 60"/>
                  <a:gd name="T10" fmla="*/ 26 w 76"/>
                  <a:gd name="T11" fmla="*/ 26 h 60"/>
                  <a:gd name="T12" fmla="*/ 14 w 76"/>
                  <a:gd name="T13" fmla="*/ 30 h 60"/>
                  <a:gd name="T14" fmla="*/ 4 w 76"/>
                  <a:gd name="T15" fmla="*/ 26 h 60"/>
                  <a:gd name="T16" fmla="*/ 0 w 76"/>
                  <a:gd name="T17" fmla="*/ 14 h 60"/>
                  <a:gd name="T18" fmla="*/ 4 w 76"/>
                  <a:gd name="T19" fmla="*/ 4 h 60"/>
                  <a:gd name="T20" fmla="*/ 14 w 76"/>
                  <a:gd name="T21" fmla="*/ 0 h 60"/>
                  <a:gd name="T22" fmla="*/ 14 w 76"/>
                  <a:gd name="T23" fmla="*/ 2 h 60"/>
                  <a:gd name="T24" fmla="*/ 12 w 76"/>
                  <a:gd name="T25" fmla="*/ 4 h 60"/>
                  <a:gd name="T26" fmla="*/ 12 w 76"/>
                  <a:gd name="T27" fmla="*/ 8 h 60"/>
                  <a:gd name="T28" fmla="*/ 12 w 76"/>
                  <a:gd name="T29" fmla="*/ 20 h 60"/>
                  <a:gd name="T30" fmla="*/ 12 w 76"/>
                  <a:gd name="T31" fmla="*/ 26 h 60"/>
                  <a:gd name="T32" fmla="*/ 14 w 76"/>
                  <a:gd name="T33" fmla="*/ 28 h 60"/>
                  <a:gd name="T34" fmla="*/ 16 w 76"/>
                  <a:gd name="T35" fmla="*/ 28 h 60"/>
                  <a:gd name="T36" fmla="*/ 18 w 76"/>
                  <a:gd name="T37" fmla="*/ 26 h 60"/>
                  <a:gd name="T38" fmla="*/ 18 w 76"/>
                  <a:gd name="T39" fmla="*/ 20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4 h 60"/>
                  <a:gd name="T52" fmla="*/ 72 w 76"/>
                  <a:gd name="T53" fmla="*/ 56 h 60"/>
                  <a:gd name="T54" fmla="*/ 62 w 76"/>
                  <a:gd name="T55" fmla="*/ 60 h 60"/>
                  <a:gd name="T56" fmla="*/ 52 w 76"/>
                  <a:gd name="T57" fmla="*/ 56 h 60"/>
                  <a:gd name="T58" fmla="*/ 48 w 76"/>
                  <a:gd name="T59" fmla="*/ 44 h 60"/>
                  <a:gd name="T60" fmla="*/ 52 w 76"/>
                  <a:gd name="T61" fmla="*/ 34 h 60"/>
                  <a:gd name="T62" fmla="*/ 62 w 76"/>
                  <a:gd name="T63" fmla="*/ 30 h 60"/>
                  <a:gd name="T64" fmla="*/ 62 w 76"/>
                  <a:gd name="T65" fmla="*/ 32 h 60"/>
                  <a:gd name="T66" fmla="*/ 60 w 76"/>
                  <a:gd name="T67" fmla="*/ 34 h 60"/>
                  <a:gd name="T68" fmla="*/ 58 w 76"/>
                  <a:gd name="T69" fmla="*/ 38 h 60"/>
                  <a:gd name="T70" fmla="*/ 58 w 76"/>
                  <a:gd name="T71" fmla="*/ 50 h 60"/>
                  <a:gd name="T72" fmla="*/ 60 w 76"/>
                  <a:gd name="T73" fmla="*/ 56 h 60"/>
                  <a:gd name="T74" fmla="*/ 62 w 76"/>
                  <a:gd name="T75" fmla="*/ 58 h 60"/>
                  <a:gd name="T76" fmla="*/ 62 w 76"/>
                  <a:gd name="T77" fmla="*/ 58 h 60"/>
                  <a:gd name="T78" fmla="*/ 64 w 76"/>
                  <a:gd name="T79" fmla="*/ 56 h 60"/>
                  <a:gd name="T80" fmla="*/ 66 w 76"/>
                  <a:gd name="T81" fmla="*/ 50 h 60"/>
                  <a:gd name="T82" fmla="*/ 66 w 76"/>
                  <a:gd name="T83" fmla="*/ 38 h 60"/>
                  <a:gd name="T84" fmla="*/ 64 w 76"/>
                  <a:gd name="T85" fmla="*/ 34 h 60"/>
                  <a:gd name="T86" fmla="*/ 62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0"/>
                    </a:lnTo>
                    <a:lnTo>
                      <a:pt x="26" y="4"/>
                    </a:lnTo>
                    <a:lnTo>
                      <a:pt x="28" y="8"/>
                    </a:lnTo>
                    <a:lnTo>
                      <a:pt x="30" y="14"/>
                    </a:lnTo>
                    <a:lnTo>
                      <a:pt x="28" y="20"/>
                    </a:lnTo>
                    <a:lnTo>
                      <a:pt x="26" y="26"/>
                    </a:lnTo>
                    <a:lnTo>
                      <a:pt x="20" y="28"/>
                    </a:lnTo>
                    <a:lnTo>
                      <a:pt x="14" y="30"/>
                    </a:lnTo>
                    <a:lnTo>
                      <a:pt x="8" y="28"/>
                    </a:lnTo>
                    <a:lnTo>
                      <a:pt x="4" y="26"/>
                    </a:lnTo>
                    <a:lnTo>
                      <a:pt x="2" y="20"/>
                    </a:lnTo>
                    <a:lnTo>
                      <a:pt x="0" y="14"/>
                    </a:lnTo>
                    <a:lnTo>
                      <a:pt x="2" y="8"/>
                    </a:lnTo>
                    <a:lnTo>
                      <a:pt x="4" y="4"/>
                    </a:lnTo>
                    <a:lnTo>
                      <a:pt x="10" y="0"/>
                    </a:lnTo>
                    <a:lnTo>
                      <a:pt x="14" y="0"/>
                    </a:lnTo>
                    <a:close/>
                    <a:moveTo>
                      <a:pt x="14" y="2"/>
                    </a:moveTo>
                    <a:lnTo>
                      <a:pt x="14" y="2"/>
                    </a:lnTo>
                    <a:lnTo>
                      <a:pt x="12" y="4"/>
                    </a:lnTo>
                    <a:lnTo>
                      <a:pt x="12" y="6"/>
                    </a:lnTo>
                    <a:lnTo>
                      <a:pt x="12" y="8"/>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6"/>
                    </a:lnTo>
                    <a:lnTo>
                      <a:pt x="18" y="4"/>
                    </a:lnTo>
                    <a:lnTo>
                      <a:pt x="16" y="2"/>
                    </a:lnTo>
                    <a:lnTo>
                      <a:pt x="14" y="2"/>
                    </a:lnTo>
                    <a:close/>
                    <a:moveTo>
                      <a:pt x="62" y="30"/>
                    </a:moveTo>
                    <a:lnTo>
                      <a:pt x="68" y="30"/>
                    </a:lnTo>
                    <a:lnTo>
                      <a:pt x="72" y="34"/>
                    </a:lnTo>
                    <a:lnTo>
                      <a:pt x="76" y="38"/>
                    </a:lnTo>
                    <a:lnTo>
                      <a:pt x="76" y="44"/>
                    </a:lnTo>
                    <a:lnTo>
                      <a:pt x="76" y="50"/>
                    </a:lnTo>
                    <a:lnTo>
                      <a:pt x="72" y="56"/>
                    </a:lnTo>
                    <a:lnTo>
                      <a:pt x="68" y="58"/>
                    </a:lnTo>
                    <a:lnTo>
                      <a:pt x="62" y="60"/>
                    </a:lnTo>
                    <a:lnTo>
                      <a:pt x="56" y="58"/>
                    </a:lnTo>
                    <a:lnTo>
                      <a:pt x="52" y="56"/>
                    </a:lnTo>
                    <a:lnTo>
                      <a:pt x="48" y="50"/>
                    </a:lnTo>
                    <a:lnTo>
                      <a:pt x="48" y="44"/>
                    </a:lnTo>
                    <a:lnTo>
                      <a:pt x="48" y="38"/>
                    </a:lnTo>
                    <a:lnTo>
                      <a:pt x="52" y="34"/>
                    </a:lnTo>
                    <a:lnTo>
                      <a:pt x="56" y="30"/>
                    </a:lnTo>
                    <a:lnTo>
                      <a:pt x="62" y="30"/>
                    </a:lnTo>
                    <a:close/>
                    <a:moveTo>
                      <a:pt x="62" y="32"/>
                    </a:moveTo>
                    <a:lnTo>
                      <a:pt x="62" y="32"/>
                    </a:lnTo>
                    <a:lnTo>
                      <a:pt x="60" y="32"/>
                    </a:lnTo>
                    <a:lnTo>
                      <a:pt x="60" y="34"/>
                    </a:lnTo>
                    <a:lnTo>
                      <a:pt x="60" y="36"/>
                    </a:lnTo>
                    <a:lnTo>
                      <a:pt x="58" y="38"/>
                    </a:lnTo>
                    <a:lnTo>
                      <a:pt x="58" y="44"/>
                    </a:lnTo>
                    <a:lnTo>
                      <a:pt x="58" y="50"/>
                    </a:lnTo>
                    <a:lnTo>
                      <a:pt x="60" y="54"/>
                    </a:lnTo>
                    <a:lnTo>
                      <a:pt x="60" y="56"/>
                    </a:lnTo>
                    <a:lnTo>
                      <a:pt x="60" y="58"/>
                    </a:lnTo>
                    <a:lnTo>
                      <a:pt x="62" y="58"/>
                    </a:lnTo>
                    <a:lnTo>
                      <a:pt x="64" y="58"/>
                    </a:lnTo>
                    <a:lnTo>
                      <a:pt x="64" y="56"/>
                    </a:lnTo>
                    <a:lnTo>
                      <a:pt x="66" y="54"/>
                    </a:lnTo>
                    <a:lnTo>
                      <a:pt x="66" y="50"/>
                    </a:lnTo>
                    <a:lnTo>
                      <a:pt x="66" y="44"/>
                    </a:lnTo>
                    <a:lnTo>
                      <a:pt x="66" y="38"/>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661" name="Rectangle 101"/>
              <p:cNvSpPr>
                <a:spLocks noChangeArrowheads="1"/>
              </p:cNvSpPr>
              <p:nvPr/>
            </p:nvSpPr>
            <p:spPr bwMode="auto">
              <a:xfrm>
                <a:off x="4200"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62" name="Rectangle 102"/>
              <p:cNvSpPr>
                <a:spLocks noChangeArrowheads="1"/>
              </p:cNvSpPr>
              <p:nvPr/>
            </p:nvSpPr>
            <p:spPr bwMode="auto">
              <a:xfrm>
                <a:off x="1552"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63" name="Freeform 103"/>
              <p:cNvSpPr>
                <a:spLocks/>
              </p:cNvSpPr>
              <p:nvPr/>
            </p:nvSpPr>
            <p:spPr bwMode="auto">
              <a:xfrm>
                <a:off x="1586" y="2374"/>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6" y="4"/>
                    </a:lnTo>
                    <a:lnTo>
                      <a:pt x="12" y="0"/>
                    </a:lnTo>
                    <a:lnTo>
                      <a:pt x="18" y="0"/>
                    </a:lnTo>
                    <a:lnTo>
                      <a:pt x="24" y="0"/>
                    </a:lnTo>
                    <a:lnTo>
                      <a:pt x="28" y="2"/>
                    </a:lnTo>
                    <a:lnTo>
                      <a:pt x="30" y="6"/>
                    </a:lnTo>
                    <a:lnTo>
                      <a:pt x="30" y="8"/>
                    </a:lnTo>
                    <a:lnTo>
                      <a:pt x="30" y="10"/>
                    </a:lnTo>
                    <a:lnTo>
                      <a:pt x="28" y="12"/>
                    </a:lnTo>
                    <a:lnTo>
                      <a:pt x="26" y="12"/>
                    </a:lnTo>
                    <a:lnTo>
                      <a:pt x="24" y="10"/>
                    </a:lnTo>
                    <a:lnTo>
                      <a:pt x="22" y="10"/>
                    </a:lnTo>
                    <a:lnTo>
                      <a:pt x="22" y="6"/>
                    </a:lnTo>
                    <a:lnTo>
                      <a:pt x="22" y="4"/>
                    </a:lnTo>
                    <a:lnTo>
                      <a:pt x="20" y="4"/>
                    </a:lnTo>
                    <a:lnTo>
                      <a:pt x="20" y="2"/>
                    </a:lnTo>
                    <a:lnTo>
                      <a:pt x="16"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CA"/>
              </a:p>
            </p:txBody>
          </p:sp>
          <p:sp>
            <p:nvSpPr>
              <p:cNvPr id="14664" name="Freeform 104"/>
              <p:cNvSpPr>
                <a:spLocks/>
              </p:cNvSpPr>
              <p:nvPr/>
            </p:nvSpPr>
            <p:spPr bwMode="auto">
              <a:xfrm>
                <a:off x="1624" y="2374"/>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6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4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2 w 28"/>
                  <a:gd name="T85" fmla="*/ 4 h 40"/>
                  <a:gd name="T86" fmla="*/ 2 w 28"/>
                  <a:gd name="T87" fmla="*/ 4 h 40"/>
                  <a:gd name="T88" fmla="*/ 0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4" y="38"/>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CA"/>
              </a:p>
            </p:txBody>
          </p:sp>
          <p:sp>
            <p:nvSpPr>
              <p:cNvPr id="14665" name="Freeform 105"/>
              <p:cNvSpPr>
                <a:spLocks noEditPoints="1"/>
              </p:cNvSpPr>
              <p:nvPr/>
            </p:nvSpPr>
            <p:spPr bwMode="auto">
              <a:xfrm>
                <a:off x="1654" y="2374"/>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2"/>
                    </a:lnTo>
                    <a:lnTo>
                      <a:pt x="30" y="28"/>
                    </a:lnTo>
                    <a:lnTo>
                      <a:pt x="32" y="24"/>
                    </a:lnTo>
                    <a:lnTo>
                      <a:pt x="34" y="24"/>
                    </a:lnTo>
                    <a:lnTo>
                      <a:pt x="32" y="30"/>
                    </a:lnTo>
                    <a:lnTo>
                      <a:pt x="28" y="36"/>
                    </a:lnTo>
                    <a:lnTo>
                      <a:pt x="24" y="40"/>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CA"/>
              </a:p>
            </p:txBody>
          </p:sp>
          <p:sp>
            <p:nvSpPr>
              <p:cNvPr id="14666" name="Freeform 106"/>
              <p:cNvSpPr>
                <a:spLocks/>
              </p:cNvSpPr>
              <p:nvPr/>
            </p:nvSpPr>
            <p:spPr bwMode="auto">
              <a:xfrm>
                <a:off x="1696" y="2374"/>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6 h 40"/>
                  <a:gd name="T22" fmla="*/ 6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8" y="2"/>
                    </a:lnTo>
                    <a:lnTo>
                      <a:pt x="6" y="4"/>
                    </a:lnTo>
                    <a:lnTo>
                      <a:pt x="6" y="6"/>
                    </a:lnTo>
                    <a:lnTo>
                      <a:pt x="4" y="6"/>
                    </a:lnTo>
                    <a:lnTo>
                      <a:pt x="6"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8"/>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CA"/>
              </a:p>
            </p:txBody>
          </p:sp>
          <p:sp>
            <p:nvSpPr>
              <p:cNvPr id="14667" name="Freeform 107"/>
              <p:cNvSpPr>
                <a:spLocks/>
              </p:cNvSpPr>
              <p:nvPr/>
            </p:nvSpPr>
            <p:spPr bwMode="auto">
              <a:xfrm>
                <a:off x="1730" y="2374"/>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4 w 26"/>
                  <a:gd name="T19" fmla="*/ 6 h 40"/>
                  <a:gd name="T20" fmla="*/ 4 w 26"/>
                  <a:gd name="T21" fmla="*/ 6 h 40"/>
                  <a:gd name="T22" fmla="*/ 4 w 26"/>
                  <a:gd name="T23" fmla="*/ 8 h 40"/>
                  <a:gd name="T24" fmla="*/ 6 w 26"/>
                  <a:gd name="T25" fmla="*/ 10 h 40"/>
                  <a:gd name="T26" fmla="*/ 8 w 26"/>
                  <a:gd name="T27" fmla="*/ 12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0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0 h 40"/>
                  <a:gd name="T110" fmla="*/ 20 w 26"/>
                  <a:gd name="T111" fmla="*/ 0 h 40"/>
                  <a:gd name="T112" fmla="*/ 20 w 26"/>
                  <a:gd name="T113" fmla="*/ 0 h 40"/>
                  <a:gd name="T114" fmla="*/ 20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6"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8"/>
                    </a:lnTo>
                    <a:lnTo>
                      <a:pt x="18" y="36"/>
                    </a:lnTo>
                    <a:lnTo>
                      <a:pt x="18" y="34"/>
                    </a:lnTo>
                    <a:lnTo>
                      <a:pt x="20" y="32"/>
                    </a:lnTo>
                    <a:lnTo>
                      <a:pt x="18" y="28"/>
                    </a:lnTo>
                    <a:lnTo>
                      <a:pt x="18" y="26"/>
                    </a:lnTo>
                    <a:lnTo>
                      <a:pt x="14" y="24"/>
                    </a:lnTo>
                    <a:lnTo>
                      <a:pt x="10" y="22"/>
                    </a:lnTo>
                    <a:lnTo>
                      <a:pt x="4" y="18"/>
                    </a:lnTo>
                    <a:lnTo>
                      <a:pt x="0" y="16"/>
                    </a:lnTo>
                    <a:lnTo>
                      <a:pt x="0" y="14"/>
                    </a:lnTo>
                    <a:lnTo>
                      <a:pt x="0" y="10"/>
                    </a:lnTo>
                    <a:lnTo>
                      <a:pt x="0" y="6"/>
                    </a:lnTo>
                    <a:lnTo>
                      <a:pt x="2"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CA"/>
              </a:p>
            </p:txBody>
          </p:sp>
          <p:sp>
            <p:nvSpPr>
              <p:cNvPr id="14668" name="Rectangle 108"/>
              <p:cNvSpPr>
                <a:spLocks noChangeArrowheads="1"/>
              </p:cNvSpPr>
              <p:nvPr/>
            </p:nvSpPr>
            <p:spPr bwMode="auto">
              <a:xfrm>
                <a:off x="1848"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69" name="Rectangle 109"/>
              <p:cNvSpPr>
                <a:spLocks noChangeArrowheads="1"/>
              </p:cNvSpPr>
              <p:nvPr/>
            </p:nvSpPr>
            <p:spPr bwMode="auto">
              <a:xfrm>
                <a:off x="1864"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70" name="Freeform 110"/>
              <p:cNvSpPr>
                <a:spLocks noEditPoints="1"/>
              </p:cNvSpPr>
              <p:nvPr/>
            </p:nvSpPr>
            <p:spPr bwMode="auto">
              <a:xfrm>
                <a:off x="1966" y="2354"/>
                <a:ext cx="36" cy="60"/>
              </a:xfrm>
              <a:custGeom>
                <a:avLst/>
                <a:gdLst>
                  <a:gd name="T0" fmla="*/ 0 w 36"/>
                  <a:gd name="T1" fmla="*/ 30 h 60"/>
                  <a:gd name="T2" fmla="*/ 2 w 36"/>
                  <a:gd name="T3" fmla="*/ 22 h 60"/>
                  <a:gd name="T4" fmla="*/ 4 w 36"/>
                  <a:gd name="T5" fmla="*/ 14 h 60"/>
                  <a:gd name="T6" fmla="*/ 6 w 36"/>
                  <a:gd name="T7" fmla="*/ 8 h 60"/>
                  <a:gd name="T8" fmla="*/ 12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1" name="Rectangle 111"/>
              <p:cNvSpPr>
                <a:spLocks noChangeArrowheads="1"/>
              </p:cNvSpPr>
              <p:nvPr/>
            </p:nvSpPr>
            <p:spPr bwMode="auto">
              <a:xfrm>
                <a:off x="2232"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72" name="Freeform 112"/>
              <p:cNvSpPr>
                <a:spLocks/>
              </p:cNvSpPr>
              <p:nvPr/>
            </p:nvSpPr>
            <p:spPr bwMode="auto">
              <a:xfrm>
                <a:off x="2344" y="2404"/>
                <a:ext cx="10" cy="10"/>
              </a:xfrm>
              <a:custGeom>
                <a:avLst/>
                <a:gdLst>
                  <a:gd name="T0" fmla="*/ 6 w 10"/>
                  <a:gd name="T1" fmla="*/ 0 h 10"/>
                  <a:gd name="T2" fmla="*/ 8 w 10"/>
                  <a:gd name="T3" fmla="*/ 0 h 10"/>
                  <a:gd name="T4" fmla="*/ 8 w 10"/>
                  <a:gd name="T5" fmla="*/ 2 h 10"/>
                  <a:gd name="T6" fmla="*/ 10 w 10"/>
                  <a:gd name="T7" fmla="*/ 4 h 10"/>
                  <a:gd name="T8" fmla="*/ 10 w 10"/>
                  <a:gd name="T9" fmla="*/ 6 h 10"/>
                  <a:gd name="T10" fmla="*/ 10 w 10"/>
                  <a:gd name="T11" fmla="*/ 8 h 10"/>
                  <a:gd name="T12" fmla="*/ 8 w 10"/>
                  <a:gd name="T13" fmla="*/ 8 h 10"/>
                  <a:gd name="T14" fmla="*/ 8 w 10"/>
                  <a:gd name="T15" fmla="*/ 10 h 10"/>
                  <a:gd name="T16" fmla="*/ 6 w 10"/>
                  <a:gd name="T17" fmla="*/ 10 h 10"/>
                  <a:gd name="T18" fmla="*/ 4 w 10"/>
                  <a:gd name="T19" fmla="*/ 10 h 10"/>
                  <a:gd name="T20" fmla="*/ 2 w 10"/>
                  <a:gd name="T21" fmla="*/ 8 h 10"/>
                  <a:gd name="T22" fmla="*/ 0 w 10"/>
                  <a:gd name="T23" fmla="*/ 8 h 10"/>
                  <a:gd name="T24" fmla="*/ 0 w 10"/>
                  <a:gd name="T25" fmla="*/ 6 h 10"/>
                  <a:gd name="T26" fmla="*/ 0 w 10"/>
                  <a:gd name="T27" fmla="*/ 4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8" y="2"/>
                    </a:lnTo>
                    <a:lnTo>
                      <a:pt x="10" y="4"/>
                    </a:lnTo>
                    <a:lnTo>
                      <a:pt x="10" y="6"/>
                    </a:lnTo>
                    <a:lnTo>
                      <a:pt x="10" y="8"/>
                    </a:lnTo>
                    <a:lnTo>
                      <a:pt x="8" y="8"/>
                    </a:lnTo>
                    <a:lnTo>
                      <a:pt x="8" y="10"/>
                    </a:lnTo>
                    <a:lnTo>
                      <a:pt x="6" y="10"/>
                    </a:lnTo>
                    <a:lnTo>
                      <a:pt x="4" y="10"/>
                    </a:lnTo>
                    <a:lnTo>
                      <a:pt x="2" y="8"/>
                    </a:lnTo>
                    <a:lnTo>
                      <a:pt x="0" y="8"/>
                    </a:lnTo>
                    <a:lnTo>
                      <a:pt x="0" y="6"/>
                    </a:lnTo>
                    <a:lnTo>
                      <a:pt x="0" y="4"/>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673" name="Freeform 113"/>
              <p:cNvSpPr>
                <a:spLocks noEditPoints="1"/>
              </p:cNvSpPr>
              <p:nvPr/>
            </p:nvSpPr>
            <p:spPr bwMode="auto">
              <a:xfrm>
                <a:off x="2364"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4 h 60"/>
                  <a:gd name="T22" fmla="*/ 36 w 36"/>
                  <a:gd name="T23" fmla="*/ 20 h 60"/>
                  <a:gd name="T24" fmla="*/ 36 w 36"/>
                  <a:gd name="T25" fmla="*/ 30 h 60"/>
                  <a:gd name="T26" fmla="*/ 36 w 36"/>
                  <a:gd name="T27" fmla="*/ 38 h 60"/>
                  <a:gd name="T28" fmla="*/ 32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4 h 60"/>
                  <a:gd name="T56" fmla="*/ 14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2" y="14"/>
                    </a:lnTo>
                    <a:lnTo>
                      <a:pt x="36" y="20"/>
                    </a:lnTo>
                    <a:lnTo>
                      <a:pt x="36" y="30"/>
                    </a:lnTo>
                    <a:lnTo>
                      <a:pt x="36" y="38"/>
                    </a:lnTo>
                    <a:lnTo>
                      <a:pt x="32" y="46"/>
                    </a:lnTo>
                    <a:lnTo>
                      <a:pt x="30" y="52"/>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4"/>
                    </a:lnTo>
                    <a:lnTo>
                      <a:pt x="14" y="56"/>
                    </a:lnTo>
                    <a:lnTo>
                      <a:pt x="18" y="58"/>
                    </a:lnTo>
                    <a:lnTo>
                      <a:pt x="20" y="56"/>
                    </a:lnTo>
                    <a:lnTo>
                      <a:pt x="22" y="56"/>
                    </a:lnTo>
                    <a:lnTo>
                      <a:pt x="24" y="52"/>
                    </a:lnTo>
                    <a:lnTo>
                      <a:pt x="26" y="48"/>
                    </a:lnTo>
                    <a:lnTo>
                      <a:pt x="28" y="40"/>
                    </a:lnTo>
                    <a:lnTo>
                      <a:pt x="28" y="28"/>
                    </a:lnTo>
                    <a:lnTo>
                      <a:pt x="28" y="18"/>
                    </a:lnTo>
                    <a:lnTo>
                      <a:pt x="26" y="12"/>
                    </a:lnTo>
                    <a:lnTo>
                      <a:pt x="24" y="6"/>
                    </a:lnTo>
                    <a:lnTo>
                      <a:pt x="22" y="4"/>
                    </a:lnTo>
                    <a:lnTo>
                      <a:pt x="20" y="4"/>
                    </a:lnTo>
                    <a:lnTo>
                      <a:pt x="18" y="2"/>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4" name="Freeform 114"/>
              <p:cNvSpPr>
                <a:spLocks noEditPoints="1"/>
              </p:cNvSpPr>
              <p:nvPr/>
            </p:nvSpPr>
            <p:spPr bwMode="auto">
              <a:xfrm>
                <a:off x="2408"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4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4 h 60"/>
                  <a:gd name="T56" fmla="*/ 14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6 w 36"/>
                  <a:gd name="T69" fmla="*/ 40 h 60"/>
                  <a:gd name="T70" fmla="*/ 28 w 36"/>
                  <a:gd name="T71" fmla="*/ 28 h 60"/>
                  <a:gd name="T72" fmla="*/ 26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2" y="14"/>
                    </a:lnTo>
                    <a:lnTo>
                      <a:pt x="34" y="20"/>
                    </a:lnTo>
                    <a:lnTo>
                      <a:pt x="36" y="30"/>
                    </a:lnTo>
                    <a:lnTo>
                      <a:pt x="34" y="38"/>
                    </a:lnTo>
                    <a:lnTo>
                      <a:pt x="32" y="46"/>
                    </a:lnTo>
                    <a:lnTo>
                      <a:pt x="30" y="52"/>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4"/>
                    </a:lnTo>
                    <a:lnTo>
                      <a:pt x="14" y="56"/>
                    </a:lnTo>
                    <a:lnTo>
                      <a:pt x="18" y="58"/>
                    </a:lnTo>
                    <a:lnTo>
                      <a:pt x="20" y="56"/>
                    </a:lnTo>
                    <a:lnTo>
                      <a:pt x="22" y="56"/>
                    </a:lnTo>
                    <a:lnTo>
                      <a:pt x="24" y="52"/>
                    </a:lnTo>
                    <a:lnTo>
                      <a:pt x="26" y="48"/>
                    </a:lnTo>
                    <a:lnTo>
                      <a:pt x="26" y="40"/>
                    </a:lnTo>
                    <a:lnTo>
                      <a:pt x="28" y="28"/>
                    </a:lnTo>
                    <a:lnTo>
                      <a:pt x="26" y="18"/>
                    </a:lnTo>
                    <a:lnTo>
                      <a:pt x="26" y="12"/>
                    </a:lnTo>
                    <a:lnTo>
                      <a:pt x="24" y="6"/>
                    </a:lnTo>
                    <a:lnTo>
                      <a:pt x="22" y="4"/>
                    </a:lnTo>
                    <a:lnTo>
                      <a:pt x="20" y="4"/>
                    </a:lnTo>
                    <a:lnTo>
                      <a:pt x="18" y="2"/>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5" name="Freeform 115"/>
              <p:cNvSpPr>
                <a:spLocks noEditPoints="1"/>
              </p:cNvSpPr>
              <p:nvPr/>
            </p:nvSpPr>
            <p:spPr bwMode="auto">
              <a:xfrm>
                <a:off x="2450" y="2354"/>
                <a:ext cx="38" cy="60"/>
              </a:xfrm>
              <a:custGeom>
                <a:avLst/>
                <a:gdLst>
                  <a:gd name="T0" fmla="*/ 0 w 38"/>
                  <a:gd name="T1" fmla="*/ 30 h 60"/>
                  <a:gd name="T2" fmla="*/ 2 w 38"/>
                  <a:gd name="T3" fmla="*/ 22 h 60"/>
                  <a:gd name="T4" fmla="*/ 4 w 38"/>
                  <a:gd name="T5" fmla="*/ 14 h 60"/>
                  <a:gd name="T6" fmla="*/ 8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4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10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8"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4" y="60"/>
                    </a:lnTo>
                    <a:lnTo>
                      <a:pt x="18" y="60"/>
                    </a:lnTo>
                    <a:lnTo>
                      <a:pt x="14" y="60"/>
                    </a:lnTo>
                    <a:lnTo>
                      <a:pt x="10" y="56"/>
                    </a:lnTo>
                    <a:lnTo>
                      <a:pt x="6" y="50"/>
                    </a:lnTo>
                    <a:lnTo>
                      <a:pt x="2" y="42"/>
                    </a:lnTo>
                    <a:lnTo>
                      <a:pt x="0" y="30"/>
                    </a:lnTo>
                    <a:close/>
                    <a:moveTo>
                      <a:pt x="10" y="32"/>
                    </a:moveTo>
                    <a:lnTo>
                      <a:pt x="10" y="42"/>
                    </a:lnTo>
                    <a:lnTo>
                      <a:pt x="12" y="52"/>
                    </a:lnTo>
                    <a:lnTo>
                      <a:pt x="14" y="54"/>
                    </a:lnTo>
                    <a:lnTo>
                      <a:pt x="16" y="56"/>
                    </a:lnTo>
                    <a:lnTo>
                      <a:pt x="18" y="58"/>
                    </a:lnTo>
                    <a:lnTo>
                      <a:pt x="22" y="56"/>
                    </a:lnTo>
                    <a:lnTo>
                      <a:pt x="24" y="56"/>
                    </a:lnTo>
                    <a:lnTo>
                      <a:pt x="26" y="52"/>
                    </a:lnTo>
                    <a:lnTo>
                      <a:pt x="28" y="48"/>
                    </a:lnTo>
                    <a:lnTo>
                      <a:pt x="28" y="40"/>
                    </a:lnTo>
                    <a:lnTo>
                      <a:pt x="30" y="28"/>
                    </a:lnTo>
                    <a:lnTo>
                      <a:pt x="28" y="18"/>
                    </a:lnTo>
                    <a:lnTo>
                      <a:pt x="28" y="12"/>
                    </a:lnTo>
                    <a:lnTo>
                      <a:pt x="26" y="6"/>
                    </a:lnTo>
                    <a:lnTo>
                      <a:pt x="24" y="4"/>
                    </a:lnTo>
                    <a:lnTo>
                      <a:pt x="22" y="4"/>
                    </a:lnTo>
                    <a:lnTo>
                      <a:pt x="20" y="2"/>
                    </a:lnTo>
                    <a:lnTo>
                      <a:pt x="16" y="4"/>
                    </a:lnTo>
                    <a:lnTo>
                      <a:pt x="14" y="6"/>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676" name="Freeform 116"/>
              <p:cNvSpPr>
                <a:spLocks noEditPoints="1"/>
              </p:cNvSpPr>
              <p:nvPr/>
            </p:nvSpPr>
            <p:spPr bwMode="auto">
              <a:xfrm>
                <a:off x="2494" y="2354"/>
                <a:ext cx="38" cy="60"/>
              </a:xfrm>
              <a:custGeom>
                <a:avLst/>
                <a:gdLst>
                  <a:gd name="T0" fmla="*/ 0 w 38"/>
                  <a:gd name="T1" fmla="*/ 30 h 60"/>
                  <a:gd name="T2" fmla="*/ 2 w 38"/>
                  <a:gd name="T3" fmla="*/ 22 h 60"/>
                  <a:gd name="T4" fmla="*/ 4 w 38"/>
                  <a:gd name="T5" fmla="*/ 14 h 60"/>
                  <a:gd name="T6" fmla="*/ 6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28 w 38"/>
                  <a:gd name="T71" fmla="*/ 28 h 60"/>
                  <a:gd name="T72" fmla="*/ 28 w 38"/>
                  <a:gd name="T73" fmla="*/ 18 h 60"/>
                  <a:gd name="T74" fmla="*/ 26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4"/>
                    </a:lnTo>
                    <a:lnTo>
                      <a:pt x="16" y="56"/>
                    </a:lnTo>
                    <a:lnTo>
                      <a:pt x="18" y="58"/>
                    </a:lnTo>
                    <a:lnTo>
                      <a:pt x="22" y="56"/>
                    </a:lnTo>
                    <a:lnTo>
                      <a:pt x="24" y="56"/>
                    </a:lnTo>
                    <a:lnTo>
                      <a:pt x="26" y="52"/>
                    </a:lnTo>
                    <a:lnTo>
                      <a:pt x="28" y="48"/>
                    </a:lnTo>
                    <a:lnTo>
                      <a:pt x="28" y="40"/>
                    </a:lnTo>
                    <a:lnTo>
                      <a:pt x="28" y="28"/>
                    </a:lnTo>
                    <a:lnTo>
                      <a:pt x="28" y="18"/>
                    </a:lnTo>
                    <a:lnTo>
                      <a:pt x="26" y="12"/>
                    </a:lnTo>
                    <a:lnTo>
                      <a:pt x="26" y="6"/>
                    </a:lnTo>
                    <a:lnTo>
                      <a:pt x="24" y="4"/>
                    </a:lnTo>
                    <a:lnTo>
                      <a:pt x="22" y="4"/>
                    </a:lnTo>
                    <a:lnTo>
                      <a:pt x="20" y="2"/>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7" name="Freeform 117"/>
              <p:cNvSpPr>
                <a:spLocks noEditPoints="1"/>
              </p:cNvSpPr>
              <p:nvPr/>
            </p:nvSpPr>
            <p:spPr bwMode="auto">
              <a:xfrm>
                <a:off x="2538" y="2354"/>
                <a:ext cx="36" cy="60"/>
              </a:xfrm>
              <a:custGeom>
                <a:avLst/>
                <a:gdLst>
                  <a:gd name="T0" fmla="*/ 0 w 36"/>
                  <a:gd name="T1" fmla="*/ 30 h 60"/>
                  <a:gd name="T2" fmla="*/ 2 w 36"/>
                  <a:gd name="T3" fmla="*/ 22 h 60"/>
                  <a:gd name="T4" fmla="*/ 4 w 36"/>
                  <a:gd name="T5" fmla="*/ 14 h 60"/>
                  <a:gd name="T6" fmla="*/ 6 w 36"/>
                  <a:gd name="T7" fmla="*/ 8 h 60"/>
                  <a:gd name="T8" fmla="*/ 12 w 36"/>
                  <a:gd name="T9" fmla="*/ 2 h 60"/>
                  <a:gd name="T10" fmla="*/ 14 w 36"/>
                  <a:gd name="T11" fmla="*/ 0 h 60"/>
                  <a:gd name="T12" fmla="*/ 18 w 36"/>
                  <a:gd name="T13" fmla="*/ 0 h 60"/>
                  <a:gd name="T14" fmla="*/ 24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6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6 w 36"/>
                  <a:gd name="T77" fmla="*/ 6 h 60"/>
                  <a:gd name="T78" fmla="*/ 22 w 36"/>
                  <a:gd name="T79" fmla="*/ 4 h 60"/>
                  <a:gd name="T80" fmla="*/ 22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2"/>
                    </a:lnTo>
                    <a:lnTo>
                      <a:pt x="14" y="0"/>
                    </a:lnTo>
                    <a:lnTo>
                      <a:pt x="18" y="0"/>
                    </a:lnTo>
                    <a:lnTo>
                      <a:pt x="24"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6"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6" y="6"/>
                    </a:lnTo>
                    <a:lnTo>
                      <a:pt x="22"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8" name="Freeform 118"/>
              <p:cNvSpPr>
                <a:spLocks noEditPoints="1"/>
              </p:cNvSpPr>
              <p:nvPr/>
            </p:nvSpPr>
            <p:spPr bwMode="auto">
              <a:xfrm>
                <a:off x="2582" y="2354"/>
                <a:ext cx="36" cy="60"/>
              </a:xfrm>
              <a:custGeom>
                <a:avLst/>
                <a:gdLst>
                  <a:gd name="T0" fmla="*/ 0 w 36"/>
                  <a:gd name="T1" fmla="*/ 30 h 60"/>
                  <a:gd name="T2" fmla="*/ 0 w 36"/>
                  <a:gd name="T3" fmla="*/ 22 h 60"/>
                  <a:gd name="T4" fmla="*/ 4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9" name="Freeform 119"/>
              <p:cNvSpPr>
                <a:spLocks noEditPoints="1"/>
              </p:cNvSpPr>
              <p:nvPr/>
            </p:nvSpPr>
            <p:spPr bwMode="auto">
              <a:xfrm>
                <a:off x="2626"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2 w 36"/>
                  <a:gd name="T53" fmla="*/ 52 h 60"/>
                  <a:gd name="T54" fmla="*/ 12 w 36"/>
                  <a:gd name="T55" fmla="*/ 54 h 60"/>
                  <a:gd name="T56" fmla="*/ 16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2" y="60"/>
                    </a:lnTo>
                    <a:lnTo>
                      <a:pt x="8" y="56"/>
                    </a:lnTo>
                    <a:lnTo>
                      <a:pt x="4" y="50"/>
                    </a:lnTo>
                    <a:lnTo>
                      <a:pt x="2" y="42"/>
                    </a:lnTo>
                    <a:lnTo>
                      <a:pt x="0" y="30"/>
                    </a:lnTo>
                    <a:close/>
                    <a:moveTo>
                      <a:pt x="8" y="32"/>
                    </a:moveTo>
                    <a:lnTo>
                      <a:pt x="8" y="42"/>
                    </a:lnTo>
                    <a:lnTo>
                      <a:pt x="12" y="52"/>
                    </a:lnTo>
                    <a:lnTo>
                      <a:pt x="12" y="54"/>
                    </a:lnTo>
                    <a:lnTo>
                      <a:pt x="16" y="56"/>
                    </a:lnTo>
                    <a:lnTo>
                      <a:pt x="18" y="58"/>
                    </a:lnTo>
                    <a:lnTo>
                      <a:pt x="20" y="56"/>
                    </a:lnTo>
                    <a:lnTo>
                      <a:pt x="22" y="56"/>
                    </a:lnTo>
                    <a:lnTo>
                      <a:pt x="24"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0" name="Freeform 120"/>
              <p:cNvSpPr>
                <a:spLocks/>
              </p:cNvSpPr>
              <p:nvPr/>
            </p:nvSpPr>
            <p:spPr bwMode="auto">
              <a:xfrm>
                <a:off x="2676" y="2354"/>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6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6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8 h 60"/>
                  <a:gd name="T44" fmla="*/ 8 w 24"/>
                  <a:gd name="T45" fmla="*/ 8 h 60"/>
                  <a:gd name="T46" fmla="*/ 8 w 24"/>
                  <a:gd name="T47" fmla="*/ 6 h 60"/>
                  <a:gd name="T48" fmla="*/ 6 w 24"/>
                  <a:gd name="T49" fmla="*/ 6 h 60"/>
                  <a:gd name="T50" fmla="*/ 6 w 24"/>
                  <a:gd name="T51" fmla="*/ 6 h 60"/>
                  <a:gd name="T52" fmla="*/ 4 w 24"/>
                  <a:gd name="T53" fmla="*/ 6 h 60"/>
                  <a:gd name="T54" fmla="*/ 0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4" y="58"/>
                    </a:lnTo>
                    <a:lnTo>
                      <a:pt x="6" y="58"/>
                    </a:lnTo>
                    <a:lnTo>
                      <a:pt x="8" y="56"/>
                    </a:lnTo>
                    <a:lnTo>
                      <a:pt x="8" y="54"/>
                    </a:lnTo>
                    <a:lnTo>
                      <a:pt x="8" y="50"/>
                    </a:lnTo>
                    <a:lnTo>
                      <a:pt x="8" y="16"/>
                    </a:lnTo>
                    <a:lnTo>
                      <a:pt x="8" y="12"/>
                    </a:lnTo>
                    <a:lnTo>
                      <a:pt x="8" y="8"/>
                    </a:lnTo>
                    <a:lnTo>
                      <a:pt x="8" y="6"/>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681" name="Freeform 121"/>
              <p:cNvSpPr>
                <a:spLocks noEditPoints="1"/>
              </p:cNvSpPr>
              <p:nvPr/>
            </p:nvSpPr>
            <p:spPr bwMode="auto">
              <a:xfrm>
                <a:off x="2712" y="2354"/>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38 h 60"/>
                  <a:gd name="T16" fmla="*/ 26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38"/>
                    </a:lnTo>
                    <a:lnTo>
                      <a:pt x="26"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82" name="Rectangle 122"/>
              <p:cNvSpPr>
                <a:spLocks noChangeArrowheads="1"/>
              </p:cNvSpPr>
              <p:nvPr/>
            </p:nvSpPr>
            <p:spPr bwMode="auto">
              <a:xfrm>
                <a:off x="2776"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83" name="Freeform 123"/>
              <p:cNvSpPr>
                <a:spLocks/>
              </p:cNvSpPr>
              <p:nvPr/>
            </p:nvSpPr>
            <p:spPr bwMode="auto">
              <a:xfrm>
                <a:off x="2888" y="2404"/>
                <a:ext cx="10" cy="10"/>
              </a:xfrm>
              <a:custGeom>
                <a:avLst/>
                <a:gdLst>
                  <a:gd name="T0" fmla="*/ 4 w 10"/>
                  <a:gd name="T1" fmla="*/ 0 h 10"/>
                  <a:gd name="T2" fmla="*/ 6 w 10"/>
                  <a:gd name="T3" fmla="*/ 0 h 10"/>
                  <a:gd name="T4" fmla="*/ 8 w 10"/>
                  <a:gd name="T5" fmla="*/ 2 h 10"/>
                  <a:gd name="T6" fmla="*/ 10 w 10"/>
                  <a:gd name="T7" fmla="*/ 4 h 10"/>
                  <a:gd name="T8" fmla="*/ 10 w 10"/>
                  <a:gd name="T9" fmla="*/ 6 h 10"/>
                  <a:gd name="T10" fmla="*/ 10 w 10"/>
                  <a:gd name="T11" fmla="*/ 8 h 10"/>
                  <a:gd name="T12" fmla="*/ 8 w 10"/>
                  <a:gd name="T13" fmla="*/ 8 h 10"/>
                  <a:gd name="T14" fmla="*/ 6 w 10"/>
                  <a:gd name="T15" fmla="*/ 10 h 10"/>
                  <a:gd name="T16" fmla="*/ 4 w 10"/>
                  <a:gd name="T17" fmla="*/ 10 h 10"/>
                  <a:gd name="T18" fmla="*/ 2 w 10"/>
                  <a:gd name="T19" fmla="*/ 10 h 10"/>
                  <a:gd name="T20" fmla="*/ 2 w 10"/>
                  <a:gd name="T21" fmla="*/ 8 h 10"/>
                  <a:gd name="T22" fmla="*/ 0 w 10"/>
                  <a:gd name="T23" fmla="*/ 8 h 10"/>
                  <a:gd name="T24" fmla="*/ 0 w 10"/>
                  <a:gd name="T25" fmla="*/ 6 h 10"/>
                  <a:gd name="T26" fmla="*/ 0 w 10"/>
                  <a:gd name="T27" fmla="*/ 4 h 10"/>
                  <a:gd name="T28" fmla="*/ 2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2"/>
                    </a:lnTo>
                    <a:lnTo>
                      <a:pt x="10" y="4"/>
                    </a:lnTo>
                    <a:lnTo>
                      <a:pt x="10" y="6"/>
                    </a:lnTo>
                    <a:lnTo>
                      <a:pt x="10" y="8"/>
                    </a:lnTo>
                    <a:lnTo>
                      <a:pt x="8" y="8"/>
                    </a:lnTo>
                    <a:lnTo>
                      <a:pt x="6" y="10"/>
                    </a:lnTo>
                    <a:lnTo>
                      <a:pt x="4" y="10"/>
                    </a:lnTo>
                    <a:lnTo>
                      <a:pt x="2" y="10"/>
                    </a:lnTo>
                    <a:lnTo>
                      <a:pt x="2" y="8"/>
                    </a:lnTo>
                    <a:lnTo>
                      <a:pt x="0" y="8"/>
                    </a:lnTo>
                    <a:lnTo>
                      <a:pt x="0" y="6"/>
                    </a:lnTo>
                    <a:lnTo>
                      <a:pt x="0" y="4"/>
                    </a:lnTo>
                    <a:lnTo>
                      <a:pt x="2"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684" name="Freeform 124"/>
              <p:cNvSpPr>
                <a:spLocks noEditPoints="1"/>
              </p:cNvSpPr>
              <p:nvPr/>
            </p:nvSpPr>
            <p:spPr bwMode="auto">
              <a:xfrm>
                <a:off x="2908"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4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4 h 60"/>
                  <a:gd name="T56" fmla="*/ 14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6 w 36"/>
                  <a:gd name="T69" fmla="*/ 40 h 60"/>
                  <a:gd name="T70" fmla="*/ 28 w 36"/>
                  <a:gd name="T71" fmla="*/ 28 h 60"/>
                  <a:gd name="T72" fmla="*/ 26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2" y="14"/>
                    </a:lnTo>
                    <a:lnTo>
                      <a:pt x="34" y="20"/>
                    </a:lnTo>
                    <a:lnTo>
                      <a:pt x="36" y="30"/>
                    </a:lnTo>
                    <a:lnTo>
                      <a:pt x="34" y="38"/>
                    </a:lnTo>
                    <a:lnTo>
                      <a:pt x="32" y="46"/>
                    </a:lnTo>
                    <a:lnTo>
                      <a:pt x="30" y="52"/>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4"/>
                    </a:lnTo>
                    <a:lnTo>
                      <a:pt x="14" y="56"/>
                    </a:lnTo>
                    <a:lnTo>
                      <a:pt x="18" y="58"/>
                    </a:lnTo>
                    <a:lnTo>
                      <a:pt x="20" y="56"/>
                    </a:lnTo>
                    <a:lnTo>
                      <a:pt x="22" y="56"/>
                    </a:lnTo>
                    <a:lnTo>
                      <a:pt x="24" y="52"/>
                    </a:lnTo>
                    <a:lnTo>
                      <a:pt x="26" y="48"/>
                    </a:lnTo>
                    <a:lnTo>
                      <a:pt x="26" y="40"/>
                    </a:lnTo>
                    <a:lnTo>
                      <a:pt x="28" y="28"/>
                    </a:lnTo>
                    <a:lnTo>
                      <a:pt x="26" y="18"/>
                    </a:lnTo>
                    <a:lnTo>
                      <a:pt x="26" y="12"/>
                    </a:lnTo>
                    <a:lnTo>
                      <a:pt x="24" y="6"/>
                    </a:lnTo>
                    <a:lnTo>
                      <a:pt x="22" y="4"/>
                    </a:lnTo>
                    <a:lnTo>
                      <a:pt x="20" y="4"/>
                    </a:lnTo>
                    <a:lnTo>
                      <a:pt x="18" y="2"/>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5" name="Freeform 125"/>
              <p:cNvSpPr>
                <a:spLocks noEditPoints="1"/>
              </p:cNvSpPr>
              <p:nvPr/>
            </p:nvSpPr>
            <p:spPr bwMode="auto">
              <a:xfrm>
                <a:off x="2950" y="2354"/>
                <a:ext cx="38" cy="60"/>
              </a:xfrm>
              <a:custGeom>
                <a:avLst/>
                <a:gdLst>
                  <a:gd name="T0" fmla="*/ 0 w 38"/>
                  <a:gd name="T1" fmla="*/ 30 h 60"/>
                  <a:gd name="T2" fmla="*/ 2 w 38"/>
                  <a:gd name="T3" fmla="*/ 22 h 60"/>
                  <a:gd name="T4" fmla="*/ 4 w 38"/>
                  <a:gd name="T5" fmla="*/ 14 h 60"/>
                  <a:gd name="T6" fmla="*/ 8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10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8"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10" y="32"/>
                    </a:moveTo>
                    <a:lnTo>
                      <a:pt x="10" y="42"/>
                    </a:lnTo>
                    <a:lnTo>
                      <a:pt x="12" y="52"/>
                    </a:lnTo>
                    <a:lnTo>
                      <a:pt x="14" y="54"/>
                    </a:lnTo>
                    <a:lnTo>
                      <a:pt x="16" y="56"/>
                    </a:lnTo>
                    <a:lnTo>
                      <a:pt x="18" y="58"/>
                    </a:lnTo>
                    <a:lnTo>
                      <a:pt x="22" y="56"/>
                    </a:lnTo>
                    <a:lnTo>
                      <a:pt x="24" y="56"/>
                    </a:lnTo>
                    <a:lnTo>
                      <a:pt x="26" y="52"/>
                    </a:lnTo>
                    <a:lnTo>
                      <a:pt x="28" y="48"/>
                    </a:lnTo>
                    <a:lnTo>
                      <a:pt x="28" y="40"/>
                    </a:lnTo>
                    <a:lnTo>
                      <a:pt x="30" y="28"/>
                    </a:lnTo>
                    <a:lnTo>
                      <a:pt x="28" y="18"/>
                    </a:lnTo>
                    <a:lnTo>
                      <a:pt x="28" y="12"/>
                    </a:lnTo>
                    <a:lnTo>
                      <a:pt x="26" y="6"/>
                    </a:lnTo>
                    <a:lnTo>
                      <a:pt x="24" y="4"/>
                    </a:lnTo>
                    <a:lnTo>
                      <a:pt x="22" y="4"/>
                    </a:lnTo>
                    <a:lnTo>
                      <a:pt x="20" y="2"/>
                    </a:lnTo>
                    <a:lnTo>
                      <a:pt x="16" y="4"/>
                    </a:lnTo>
                    <a:lnTo>
                      <a:pt x="14" y="6"/>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686" name="Freeform 126"/>
              <p:cNvSpPr>
                <a:spLocks noEditPoints="1"/>
              </p:cNvSpPr>
              <p:nvPr/>
            </p:nvSpPr>
            <p:spPr bwMode="auto">
              <a:xfrm>
                <a:off x="2994" y="2354"/>
                <a:ext cx="38" cy="60"/>
              </a:xfrm>
              <a:custGeom>
                <a:avLst/>
                <a:gdLst>
                  <a:gd name="T0" fmla="*/ 0 w 38"/>
                  <a:gd name="T1" fmla="*/ 30 h 60"/>
                  <a:gd name="T2" fmla="*/ 2 w 38"/>
                  <a:gd name="T3" fmla="*/ 22 h 60"/>
                  <a:gd name="T4" fmla="*/ 4 w 38"/>
                  <a:gd name="T5" fmla="*/ 14 h 60"/>
                  <a:gd name="T6" fmla="*/ 6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28 w 38"/>
                  <a:gd name="T71" fmla="*/ 28 h 60"/>
                  <a:gd name="T72" fmla="*/ 28 w 38"/>
                  <a:gd name="T73" fmla="*/ 18 h 60"/>
                  <a:gd name="T74" fmla="*/ 26 w 38"/>
                  <a:gd name="T75" fmla="*/ 12 h 60"/>
                  <a:gd name="T76" fmla="*/ 26 w 38"/>
                  <a:gd name="T77" fmla="*/ 6 h 60"/>
                  <a:gd name="T78" fmla="*/ 24 w 38"/>
                  <a:gd name="T79" fmla="*/ 4 h 60"/>
                  <a:gd name="T80" fmla="*/ 22 w 38"/>
                  <a:gd name="T81" fmla="*/ 4 h 60"/>
                  <a:gd name="T82" fmla="*/ 18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4"/>
                    </a:lnTo>
                    <a:lnTo>
                      <a:pt x="16" y="56"/>
                    </a:lnTo>
                    <a:lnTo>
                      <a:pt x="18" y="58"/>
                    </a:lnTo>
                    <a:lnTo>
                      <a:pt x="22" y="56"/>
                    </a:lnTo>
                    <a:lnTo>
                      <a:pt x="24" y="56"/>
                    </a:lnTo>
                    <a:lnTo>
                      <a:pt x="26" y="52"/>
                    </a:lnTo>
                    <a:lnTo>
                      <a:pt x="28" y="48"/>
                    </a:lnTo>
                    <a:lnTo>
                      <a:pt x="28" y="40"/>
                    </a:lnTo>
                    <a:lnTo>
                      <a:pt x="28" y="28"/>
                    </a:lnTo>
                    <a:lnTo>
                      <a:pt x="28" y="18"/>
                    </a:lnTo>
                    <a:lnTo>
                      <a:pt x="26" y="12"/>
                    </a:lnTo>
                    <a:lnTo>
                      <a:pt x="26" y="6"/>
                    </a:lnTo>
                    <a:lnTo>
                      <a:pt x="24" y="4"/>
                    </a:lnTo>
                    <a:lnTo>
                      <a:pt x="22" y="4"/>
                    </a:lnTo>
                    <a:lnTo>
                      <a:pt x="18" y="2"/>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7" name="Freeform 127"/>
              <p:cNvSpPr>
                <a:spLocks noEditPoints="1"/>
              </p:cNvSpPr>
              <p:nvPr/>
            </p:nvSpPr>
            <p:spPr bwMode="auto">
              <a:xfrm>
                <a:off x="3038" y="2354"/>
                <a:ext cx="36" cy="60"/>
              </a:xfrm>
              <a:custGeom>
                <a:avLst/>
                <a:gdLst>
                  <a:gd name="T0" fmla="*/ 0 w 36"/>
                  <a:gd name="T1" fmla="*/ 30 h 60"/>
                  <a:gd name="T2" fmla="*/ 2 w 36"/>
                  <a:gd name="T3" fmla="*/ 22 h 60"/>
                  <a:gd name="T4" fmla="*/ 4 w 36"/>
                  <a:gd name="T5" fmla="*/ 14 h 60"/>
                  <a:gd name="T6" fmla="*/ 6 w 36"/>
                  <a:gd name="T7" fmla="*/ 8 h 60"/>
                  <a:gd name="T8" fmla="*/ 12 w 36"/>
                  <a:gd name="T9" fmla="*/ 2 h 60"/>
                  <a:gd name="T10" fmla="*/ 14 w 36"/>
                  <a:gd name="T11" fmla="*/ 0 h 60"/>
                  <a:gd name="T12" fmla="*/ 18 w 36"/>
                  <a:gd name="T13" fmla="*/ 0 h 60"/>
                  <a:gd name="T14" fmla="*/ 24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6 w 36"/>
                  <a:gd name="T77" fmla="*/ 6 h 60"/>
                  <a:gd name="T78" fmla="*/ 22 w 36"/>
                  <a:gd name="T79" fmla="*/ 4 h 60"/>
                  <a:gd name="T80" fmla="*/ 22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2"/>
                    </a:lnTo>
                    <a:lnTo>
                      <a:pt x="14" y="0"/>
                    </a:lnTo>
                    <a:lnTo>
                      <a:pt x="18" y="0"/>
                    </a:lnTo>
                    <a:lnTo>
                      <a:pt x="24"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6" y="6"/>
                    </a:lnTo>
                    <a:lnTo>
                      <a:pt x="22"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8" name="Freeform 128"/>
              <p:cNvSpPr>
                <a:spLocks noEditPoints="1"/>
              </p:cNvSpPr>
              <p:nvPr/>
            </p:nvSpPr>
            <p:spPr bwMode="auto">
              <a:xfrm>
                <a:off x="3082" y="2354"/>
                <a:ext cx="36" cy="60"/>
              </a:xfrm>
              <a:custGeom>
                <a:avLst/>
                <a:gdLst>
                  <a:gd name="T0" fmla="*/ 0 w 36"/>
                  <a:gd name="T1" fmla="*/ 30 h 60"/>
                  <a:gd name="T2" fmla="*/ 0 w 36"/>
                  <a:gd name="T3" fmla="*/ 22 h 60"/>
                  <a:gd name="T4" fmla="*/ 4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2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2" y="56"/>
                    </a:lnTo>
                    <a:lnTo>
                      <a:pt x="26"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9" name="Freeform 129"/>
              <p:cNvSpPr>
                <a:spLocks/>
              </p:cNvSpPr>
              <p:nvPr/>
            </p:nvSpPr>
            <p:spPr bwMode="auto">
              <a:xfrm>
                <a:off x="3132" y="2354"/>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6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6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8 h 60"/>
                  <a:gd name="T44" fmla="*/ 8 w 24"/>
                  <a:gd name="T45" fmla="*/ 8 h 60"/>
                  <a:gd name="T46" fmla="*/ 8 w 24"/>
                  <a:gd name="T47" fmla="*/ 6 h 60"/>
                  <a:gd name="T48" fmla="*/ 6 w 24"/>
                  <a:gd name="T49" fmla="*/ 6 h 60"/>
                  <a:gd name="T50" fmla="*/ 6 w 24"/>
                  <a:gd name="T51" fmla="*/ 6 h 60"/>
                  <a:gd name="T52" fmla="*/ 4 w 24"/>
                  <a:gd name="T53" fmla="*/ 6 h 60"/>
                  <a:gd name="T54" fmla="*/ 2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4" y="58"/>
                    </a:lnTo>
                    <a:lnTo>
                      <a:pt x="6" y="58"/>
                    </a:lnTo>
                    <a:lnTo>
                      <a:pt x="8" y="56"/>
                    </a:lnTo>
                    <a:lnTo>
                      <a:pt x="8" y="54"/>
                    </a:lnTo>
                    <a:lnTo>
                      <a:pt x="8" y="50"/>
                    </a:lnTo>
                    <a:lnTo>
                      <a:pt x="8" y="16"/>
                    </a:lnTo>
                    <a:lnTo>
                      <a:pt x="8" y="12"/>
                    </a:lnTo>
                    <a:lnTo>
                      <a:pt x="8" y="8"/>
                    </a:lnTo>
                    <a:lnTo>
                      <a:pt x="8" y="6"/>
                    </a:lnTo>
                    <a:lnTo>
                      <a:pt x="6" y="6"/>
                    </a:lnTo>
                    <a:lnTo>
                      <a:pt x="4" y="6"/>
                    </a:lnTo>
                    <a:lnTo>
                      <a:pt x="2" y="8"/>
                    </a:lnTo>
                    <a:lnTo>
                      <a:pt x="0" y="6"/>
                    </a:lnTo>
                    <a:close/>
                  </a:path>
                </a:pathLst>
              </a:custGeom>
              <a:solidFill>
                <a:srgbClr val="000000"/>
              </a:solidFill>
              <a:ln w="0">
                <a:solidFill>
                  <a:srgbClr val="000000"/>
                </a:solidFill>
                <a:round/>
                <a:headEnd/>
                <a:tailEnd/>
              </a:ln>
            </p:spPr>
            <p:txBody>
              <a:bodyPr/>
              <a:lstStyle/>
              <a:p>
                <a:endParaRPr lang="en-CA"/>
              </a:p>
            </p:txBody>
          </p:sp>
          <p:sp>
            <p:nvSpPr>
              <p:cNvPr id="14690" name="Freeform 130"/>
              <p:cNvSpPr>
                <a:spLocks noEditPoints="1"/>
              </p:cNvSpPr>
              <p:nvPr/>
            </p:nvSpPr>
            <p:spPr bwMode="auto">
              <a:xfrm>
                <a:off x="3168" y="2354"/>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38 h 60"/>
                  <a:gd name="T16" fmla="*/ 26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38"/>
                    </a:lnTo>
                    <a:lnTo>
                      <a:pt x="26"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91" name="Freeform 131"/>
              <p:cNvSpPr>
                <a:spLocks noEditPoints="1"/>
              </p:cNvSpPr>
              <p:nvPr/>
            </p:nvSpPr>
            <p:spPr bwMode="auto">
              <a:xfrm>
                <a:off x="3212" y="2354"/>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38 h 60"/>
                  <a:gd name="T16" fmla="*/ 26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38"/>
                    </a:lnTo>
                    <a:lnTo>
                      <a:pt x="26"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92" name="Rectangle 132"/>
              <p:cNvSpPr>
                <a:spLocks noChangeArrowheads="1"/>
              </p:cNvSpPr>
              <p:nvPr/>
            </p:nvSpPr>
            <p:spPr bwMode="auto">
              <a:xfrm>
                <a:off x="3312"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93" name="Freeform 133"/>
              <p:cNvSpPr>
                <a:spLocks/>
              </p:cNvSpPr>
              <p:nvPr/>
            </p:nvSpPr>
            <p:spPr bwMode="auto">
              <a:xfrm>
                <a:off x="3426" y="2354"/>
                <a:ext cx="38" cy="60"/>
              </a:xfrm>
              <a:custGeom>
                <a:avLst/>
                <a:gdLst>
                  <a:gd name="T0" fmla="*/ 38 w 38"/>
                  <a:gd name="T1" fmla="*/ 48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6 h 60"/>
                  <a:gd name="T16" fmla="*/ 28 w 38"/>
                  <a:gd name="T17" fmla="*/ 20 h 60"/>
                  <a:gd name="T18" fmla="*/ 28 w 38"/>
                  <a:gd name="T19" fmla="*/ 14 h 60"/>
                  <a:gd name="T20" fmla="*/ 24 w 38"/>
                  <a:gd name="T21" fmla="*/ 10 h 60"/>
                  <a:gd name="T22" fmla="*/ 20 w 38"/>
                  <a:gd name="T23" fmla="*/ 8 h 60"/>
                  <a:gd name="T24" fmla="*/ 16 w 38"/>
                  <a:gd name="T25" fmla="*/ 6 h 60"/>
                  <a:gd name="T26" fmla="*/ 12 w 38"/>
                  <a:gd name="T27" fmla="*/ 6 h 60"/>
                  <a:gd name="T28" fmla="*/ 8 w 38"/>
                  <a:gd name="T29" fmla="*/ 8 h 60"/>
                  <a:gd name="T30" fmla="*/ 6 w 38"/>
                  <a:gd name="T31" fmla="*/ 12 h 60"/>
                  <a:gd name="T32" fmla="*/ 4 w 38"/>
                  <a:gd name="T33" fmla="*/ 16 h 60"/>
                  <a:gd name="T34" fmla="*/ 2 w 38"/>
                  <a:gd name="T35" fmla="*/ 16 h 60"/>
                  <a:gd name="T36" fmla="*/ 4 w 38"/>
                  <a:gd name="T37" fmla="*/ 10 h 60"/>
                  <a:gd name="T38" fmla="*/ 8 w 38"/>
                  <a:gd name="T39" fmla="*/ 4 h 60"/>
                  <a:gd name="T40" fmla="*/ 12 w 38"/>
                  <a:gd name="T41" fmla="*/ 2 h 60"/>
                  <a:gd name="T42" fmla="*/ 18 w 38"/>
                  <a:gd name="T43" fmla="*/ 0 h 60"/>
                  <a:gd name="T44" fmla="*/ 24 w 38"/>
                  <a:gd name="T45" fmla="*/ 2 h 60"/>
                  <a:gd name="T46" fmla="*/ 30 w 38"/>
                  <a:gd name="T47" fmla="*/ 4 h 60"/>
                  <a:gd name="T48" fmla="*/ 34 w 38"/>
                  <a:gd name="T49" fmla="*/ 10 h 60"/>
                  <a:gd name="T50" fmla="*/ 36 w 38"/>
                  <a:gd name="T51" fmla="*/ 16 h 60"/>
                  <a:gd name="T52" fmla="*/ 34 w 38"/>
                  <a:gd name="T53" fmla="*/ 20 h 60"/>
                  <a:gd name="T54" fmla="*/ 34 w 38"/>
                  <a:gd name="T55" fmla="*/ 24 h 60"/>
                  <a:gd name="T56" fmla="*/ 28 w 38"/>
                  <a:gd name="T57" fmla="*/ 32 h 60"/>
                  <a:gd name="T58" fmla="*/ 22 w 38"/>
                  <a:gd name="T59" fmla="*/ 38 h 60"/>
                  <a:gd name="T60" fmla="*/ 16 w 38"/>
                  <a:gd name="T61" fmla="*/ 46 h 60"/>
                  <a:gd name="T62" fmla="*/ 12 w 38"/>
                  <a:gd name="T63" fmla="*/ 50 h 60"/>
                  <a:gd name="T64" fmla="*/ 8 w 38"/>
                  <a:gd name="T65" fmla="*/ 52 h 60"/>
                  <a:gd name="T66" fmla="*/ 24 w 38"/>
                  <a:gd name="T67" fmla="*/ 52 h 60"/>
                  <a:gd name="T68" fmla="*/ 28 w 38"/>
                  <a:gd name="T69" fmla="*/ 52 h 60"/>
                  <a:gd name="T70" fmla="*/ 30 w 38"/>
                  <a:gd name="T71" fmla="*/ 52 h 60"/>
                  <a:gd name="T72" fmla="*/ 32 w 38"/>
                  <a:gd name="T73" fmla="*/ 52 h 60"/>
                  <a:gd name="T74" fmla="*/ 34 w 38"/>
                  <a:gd name="T75" fmla="*/ 52 h 60"/>
                  <a:gd name="T76" fmla="*/ 36 w 38"/>
                  <a:gd name="T77" fmla="*/ 50 h 60"/>
                  <a:gd name="T78" fmla="*/ 38 w 38"/>
                  <a:gd name="T79" fmla="*/ 48 h 60"/>
                  <a:gd name="T80" fmla="*/ 38 w 38"/>
                  <a:gd name="T81" fmla="*/ 48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48"/>
                    </a:moveTo>
                    <a:lnTo>
                      <a:pt x="34" y="60"/>
                    </a:lnTo>
                    <a:lnTo>
                      <a:pt x="0" y="60"/>
                    </a:lnTo>
                    <a:lnTo>
                      <a:pt x="0" y="58"/>
                    </a:lnTo>
                    <a:lnTo>
                      <a:pt x="10" y="50"/>
                    </a:lnTo>
                    <a:lnTo>
                      <a:pt x="16" y="42"/>
                    </a:lnTo>
                    <a:lnTo>
                      <a:pt x="22" y="36"/>
                    </a:lnTo>
                    <a:lnTo>
                      <a:pt x="26" y="26"/>
                    </a:lnTo>
                    <a:lnTo>
                      <a:pt x="28" y="20"/>
                    </a:lnTo>
                    <a:lnTo>
                      <a:pt x="28" y="14"/>
                    </a:lnTo>
                    <a:lnTo>
                      <a:pt x="24" y="10"/>
                    </a:lnTo>
                    <a:lnTo>
                      <a:pt x="20" y="8"/>
                    </a:lnTo>
                    <a:lnTo>
                      <a:pt x="16" y="6"/>
                    </a:lnTo>
                    <a:lnTo>
                      <a:pt x="12" y="6"/>
                    </a:lnTo>
                    <a:lnTo>
                      <a:pt x="8" y="8"/>
                    </a:lnTo>
                    <a:lnTo>
                      <a:pt x="6" y="12"/>
                    </a:lnTo>
                    <a:lnTo>
                      <a:pt x="4" y="16"/>
                    </a:lnTo>
                    <a:lnTo>
                      <a:pt x="2" y="16"/>
                    </a:lnTo>
                    <a:lnTo>
                      <a:pt x="4" y="10"/>
                    </a:lnTo>
                    <a:lnTo>
                      <a:pt x="8" y="4"/>
                    </a:lnTo>
                    <a:lnTo>
                      <a:pt x="12" y="2"/>
                    </a:lnTo>
                    <a:lnTo>
                      <a:pt x="18" y="0"/>
                    </a:lnTo>
                    <a:lnTo>
                      <a:pt x="24" y="2"/>
                    </a:lnTo>
                    <a:lnTo>
                      <a:pt x="30" y="4"/>
                    </a:lnTo>
                    <a:lnTo>
                      <a:pt x="34" y="10"/>
                    </a:lnTo>
                    <a:lnTo>
                      <a:pt x="36" y="16"/>
                    </a:lnTo>
                    <a:lnTo>
                      <a:pt x="34" y="20"/>
                    </a:lnTo>
                    <a:lnTo>
                      <a:pt x="34" y="24"/>
                    </a:lnTo>
                    <a:lnTo>
                      <a:pt x="28" y="32"/>
                    </a:lnTo>
                    <a:lnTo>
                      <a:pt x="22" y="38"/>
                    </a:lnTo>
                    <a:lnTo>
                      <a:pt x="16" y="46"/>
                    </a:lnTo>
                    <a:lnTo>
                      <a:pt x="12" y="50"/>
                    </a:lnTo>
                    <a:lnTo>
                      <a:pt x="8" y="52"/>
                    </a:lnTo>
                    <a:lnTo>
                      <a:pt x="24" y="52"/>
                    </a:lnTo>
                    <a:lnTo>
                      <a:pt x="28" y="52"/>
                    </a:lnTo>
                    <a:lnTo>
                      <a:pt x="30" y="52"/>
                    </a:lnTo>
                    <a:lnTo>
                      <a:pt x="32" y="52"/>
                    </a:lnTo>
                    <a:lnTo>
                      <a:pt x="34" y="52"/>
                    </a:lnTo>
                    <a:lnTo>
                      <a:pt x="36" y="50"/>
                    </a:lnTo>
                    <a:lnTo>
                      <a:pt x="38" y="48"/>
                    </a:lnTo>
                    <a:close/>
                  </a:path>
                </a:pathLst>
              </a:custGeom>
              <a:solidFill>
                <a:srgbClr val="000000"/>
              </a:solidFill>
              <a:ln w="0">
                <a:solidFill>
                  <a:srgbClr val="000000"/>
                </a:solidFill>
                <a:round/>
                <a:headEnd/>
                <a:tailEnd/>
              </a:ln>
            </p:spPr>
            <p:txBody>
              <a:bodyPr/>
              <a:lstStyle/>
              <a:p>
                <a:endParaRPr lang="en-CA"/>
              </a:p>
            </p:txBody>
          </p:sp>
          <p:pic>
            <p:nvPicPr>
              <p:cNvPr id="14694" name="Picture 134"/>
              <p:cNvPicPr>
                <a:picLocks noChangeAspect="1" noChangeArrowheads="1"/>
              </p:cNvPicPr>
              <p:nvPr/>
            </p:nvPicPr>
            <p:blipFill>
              <a:blip r:embed="rId6" cstate="print"/>
              <a:srcRect/>
              <a:stretch>
                <a:fillRect/>
              </a:stretch>
            </p:blipFill>
            <p:spPr bwMode="auto">
              <a:xfrm>
                <a:off x="3476" y="2406"/>
                <a:ext cx="8" cy="8"/>
              </a:xfrm>
              <a:prstGeom prst="rect">
                <a:avLst/>
              </a:prstGeom>
              <a:noFill/>
              <a:ln w="9525">
                <a:noFill/>
                <a:miter lim="800000"/>
                <a:headEnd/>
                <a:tailEnd/>
              </a:ln>
            </p:spPr>
          </p:pic>
          <p:pic>
            <p:nvPicPr>
              <p:cNvPr id="14695" name="Picture 135"/>
              <p:cNvPicPr>
                <a:picLocks noChangeAspect="1" noChangeArrowheads="1"/>
              </p:cNvPicPr>
              <p:nvPr/>
            </p:nvPicPr>
            <p:blipFill>
              <a:blip r:embed="rId7" cstate="print"/>
              <a:srcRect/>
              <a:stretch>
                <a:fillRect/>
              </a:stretch>
            </p:blipFill>
            <p:spPr bwMode="auto">
              <a:xfrm>
                <a:off x="3476" y="2406"/>
                <a:ext cx="8" cy="8"/>
              </a:xfrm>
              <a:prstGeom prst="rect">
                <a:avLst/>
              </a:prstGeom>
              <a:noFill/>
              <a:ln w="9525">
                <a:noFill/>
                <a:miter lim="800000"/>
                <a:headEnd/>
                <a:tailEnd/>
              </a:ln>
            </p:spPr>
          </p:pic>
          <p:sp>
            <p:nvSpPr>
              <p:cNvPr id="14696" name="Freeform 136"/>
              <p:cNvSpPr>
                <a:spLocks noEditPoints="1"/>
              </p:cNvSpPr>
              <p:nvPr/>
            </p:nvSpPr>
            <p:spPr bwMode="auto">
              <a:xfrm>
                <a:off x="3496" y="2354"/>
                <a:ext cx="36" cy="60"/>
              </a:xfrm>
              <a:custGeom>
                <a:avLst/>
                <a:gdLst>
                  <a:gd name="T0" fmla="*/ 0 w 36"/>
                  <a:gd name="T1" fmla="*/ 30 h 60"/>
                  <a:gd name="T2" fmla="*/ 0 w 36"/>
                  <a:gd name="T3" fmla="*/ 22 h 60"/>
                  <a:gd name="T4" fmla="*/ 4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2" y="56"/>
                    </a:lnTo>
                    <a:lnTo>
                      <a:pt x="24"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97" name="Freeform 137"/>
              <p:cNvSpPr>
                <a:spLocks/>
              </p:cNvSpPr>
              <p:nvPr/>
            </p:nvSpPr>
            <p:spPr bwMode="auto">
              <a:xfrm>
                <a:off x="3538" y="2354"/>
                <a:ext cx="38" cy="60"/>
              </a:xfrm>
              <a:custGeom>
                <a:avLst/>
                <a:gdLst>
                  <a:gd name="T0" fmla="*/ 38 w 38"/>
                  <a:gd name="T1" fmla="*/ 48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6 h 60"/>
                  <a:gd name="T16" fmla="*/ 28 w 38"/>
                  <a:gd name="T17" fmla="*/ 20 h 60"/>
                  <a:gd name="T18" fmla="*/ 26 w 38"/>
                  <a:gd name="T19" fmla="*/ 14 h 60"/>
                  <a:gd name="T20" fmla="*/ 24 w 38"/>
                  <a:gd name="T21" fmla="*/ 10 h 60"/>
                  <a:gd name="T22" fmla="*/ 20 w 38"/>
                  <a:gd name="T23" fmla="*/ 8 h 60"/>
                  <a:gd name="T24" fmla="*/ 16 w 38"/>
                  <a:gd name="T25" fmla="*/ 6 h 60"/>
                  <a:gd name="T26" fmla="*/ 12 w 38"/>
                  <a:gd name="T27" fmla="*/ 6 h 60"/>
                  <a:gd name="T28" fmla="*/ 8 w 38"/>
                  <a:gd name="T29" fmla="*/ 8 h 60"/>
                  <a:gd name="T30" fmla="*/ 4 w 38"/>
                  <a:gd name="T31" fmla="*/ 12 h 60"/>
                  <a:gd name="T32" fmla="*/ 2 w 38"/>
                  <a:gd name="T33" fmla="*/ 16 h 60"/>
                  <a:gd name="T34" fmla="*/ 2 w 38"/>
                  <a:gd name="T35" fmla="*/ 16 h 60"/>
                  <a:gd name="T36" fmla="*/ 2 w 38"/>
                  <a:gd name="T37" fmla="*/ 10 h 60"/>
                  <a:gd name="T38" fmla="*/ 6 w 38"/>
                  <a:gd name="T39" fmla="*/ 4 h 60"/>
                  <a:gd name="T40" fmla="*/ 12 w 38"/>
                  <a:gd name="T41" fmla="*/ 2 h 60"/>
                  <a:gd name="T42" fmla="*/ 18 w 38"/>
                  <a:gd name="T43" fmla="*/ 0 h 60"/>
                  <a:gd name="T44" fmla="*/ 24 w 38"/>
                  <a:gd name="T45" fmla="*/ 2 h 60"/>
                  <a:gd name="T46" fmla="*/ 30 w 38"/>
                  <a:gd name="T47" fmla="*/ 4 h 60"/>
                  <a:gd name="T48" fmla="*/ 34 w 38"/>
                  <a:gd name="T49" fmla="*/ 10 h 60"/>
                  <a:gd name="T50" fmla="*/ 34 w 38"/>
                  <a:gd name="T51" fmla="*/ 16 h 60"/>
                  <a:gd name="T52" fmla="*/ 34 w 38"/>
                  <a:gd name="T53" fmla="*/ 20 h 60"/>
                  <a:gd name="T54" fmla="*/ 32 w 38"/>
                  <a:gd name="T55" fmla="*/ 24 h 60"/>
                  <a:gd name="T56" fmla="*/ 28 w 38"/>
                  <a:gd name="T57" fmla="*/ 32 h 60"/>
                  <a:gd name="T58" fmla="*/ 22 w 38"/>
                  <a:gd name="T59" fmla="*/ 38 h 60"/>
                  <a:gd name="T60" fmla="*/ 16 w 38"/>
                  <a:gd name="T61" fmla="*/ 46 h 60"/>
                  <a:gd name="T62" fmla="*/ 12 w 38"/>
                  <a:gd name="T63" fmla="*/ 50 h 60"/>
                  <a:gd name="T64" fmla="*/ 8 w 38"/>
                  <a:gd name="T65" fmla="*/ 52 h 60"/>
                  <a:gd name="T66" fmla="*/ 24 w 38"/>
                  <a:gd name="T67" fmla="*/ 52 h 60"/>
                  <a:gd name="T68" fmla="*/ 28 w 38"/>
                  <a:gd name="T69" fmla="*/ 52 h 60"/>
                  <a:gd name="T70" fmla="*/ 30 w 38"/>
                  <a:gd name="T71" fmla="*/ 52 h 60"/>
                  <a:gd name="T72" fmla="*/ 32 w 38"/>
                  <a:gd name="T73" fmla="*/ 52 h 60"/>
                  <a:gd name="T74" fmla="*/ 34 w 38"/>
                  <a:gd name="T75" fmla="*/ 52 h 60"/>
                  <a:gd name="T76" fmla="*/ 36 w 38"/>
                  <a:gd name="T77" fmla="*/ 50 h 60"/>
                  <a:gd name="T78" fmla="*/ 36 w 38"/>
                  <a:gd name="T79" fmla="*/ 48 h 60"/>
                  <a:gd name="T80" fmla="*/ 38 w 38"/>
                  <a:gd name="T81" fmla="*/ 48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48"/>
                    </a:moveTo>
                    <a:lnTo>
                      <a:pt x="34" y="60"/>
                    </a:lnTo>
                    <a:lnTo>
                      <a:pt x="0" y="60"/>
                    </a:lnTo>
                    <a:lnTo>
                      <a:pt x="0" y="58"/>
                    </a:lnTo>
                    <a:lnTo>
                      <a:pt x="10" y="50"/>
                    </a:lnTo>
                    <a:lnTo>
                      <a:pt x="16" y="42"/>
                    </a:lnTo>
                    <a:lnTo>
                      <a:pt x="22" y="36"/>
                    </a:lnTo>
                    <a:lnTo>
                      <a:pt x="26" y="26"/>
                    </a:lnTo>
                    <a:lnTo>
                      <a:pt x="28" y="20"/>
                    </a:lnTo>
                    <a:lnTo>
                      <a:pt x="26" y="14"/>
                    </a:lnTo>
                    <a:lnTo>
                      <a:pt x="24" y="10"/>
                    </a:lnTo>
                    <a:lnTo>
                      <a:pt x="20" y="8"/>
                    </a:lnTo>
                    <a:lnTo>
                      <a:pt x="16" y="6"/>
                    </a:lnTo>
                    <a:lnTo>
                      <a:pt x="12" y="6"/>
                    </a:lnTo>
                    <a:lnTo>
                      <a:pt x="8" y="8"/>
                    </a:lnTo>
                    <a:lnTo>
                      <a:pt x="4" y="12"/>
                    </a:lnTo>
                    <a:lnTo>
                      <a:pt x="2" y="16"/>
                    </a:lnTo>
                    <a:lnTo>
                      <a:pt x="2" y="10"/>
                    </a:lnTo>
                    <a:lnTo>
                      <a:pt x="6" y="4"/>
                    </a:lnTo>
                    <a:lnTo>
                      <a:pt x="12" y="2"/>
                    </a:lnTo>
                    <a:lnTo>
                      <a:pt x="18" y="0"/>
                    </a:lnTo>
                    <a:lnTo>
                      <a:pt x="24" y="2"/>
                    </a:lnTo>
                    <a:lnTo>
                      <a:pt x="30" y="4"/>
                    </a:lnTo>
                    <a:lnTo>
                      <a:pt x="34" y="10"/>
                    </a:lnTo>
                    <a:lnTo>
                      <a:pt x="34" y="16"/>
                    </a:lnTo>
                    <a:lnTo>
                      <a:pt x="34" y="20"/>
                    </a:lnTo>
                    <a:lnTo>
                      <a:pt x="32" y="24"/>
                    </a:lnTo>
                    <a:lnTo>
                      <a:pt x="28" y="32"/>
                    </a:lnTo>
                    <a:lnTo>
                      <a:pt x="22" y="38"/>
                    </a:lnTo>
                    <a:lnTo>
                      <a:pt x="16" y="46"/>
                    </a:lnTo>
                    <a:lnTo>
                      <a:pt x="12" y="50"/>
                    </a:lnTo>
                    <a:lnTo>
                      <a:pt x="8" y="52"/>
                    </a:lnTo>
                    <a:lnTo>
                      <a:pt x="24" y="52"/>
                    </a:lnTo>
                    <a:lnTo>
                      <a:pt x="28" y="52"/>
                    </a:lnTo>
                    <a:lnTo>
                      <a:pt x="30" y="52"/>
                    </a:lnTo>
                    <a:lnTo>
                      <a:pt x="32" y="52"/>
                    </a:lnTo>
                    <a:lnTo>
                      <a:pt x="34" y="52"/>
                    </a:lnTo>
                    <a:lnTo>
                      <a:pt x="36"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pic>
            <p:nvPicPr>
              <p:cNvPr id="14698" name="Picture 138"/>
              <p:cNvPicPr>
                <a:picLocks noChangeAspect="1" noChangeArrowheads="1"/>
              </p:cNvPicPr>
              <p:nvPr/>
            </p:nvPicPr>
            <p:blipFill>
              <a:blip r:embed="rId8" cstate="print"/>
              <a:srcRect/>
              <a:stretch>
                <a:fillRect/>
              </a:stretch>
            </p:blipFill>
            <p:spPr bwMode="auto">
              <a:xfrm>
                <a:off x="3606" y="2372"/>
                <a:ext cx="42" cy="42"/>
              </a:xfrm>
              <a:prstGeom prst="rect">
                <a:avLst/>
              </a:prstGeom>
              <a:noFill/>
              <a:ln w="9525">
                <a:noFill/>
                <a:miter lim="800000"/>
                <a:headEnd/>
                <a:tailEnd/>
              </a:ln>
            </p:spPr>
          </p:pic>
          <p:pic>
            <p:nvPicPr>
              <p:cNvPr id="14699" name="Picture 139"/>
              <p:cNvPicPr>
                <a:picLocks noChangeAspect="1" noChangeArrowheads="1"/>
              </p:cNvPicPr>
              <p:nvPr/>
            </p:nvPicPr>
            <p:blipFill>
              <a:blip r:embed="rId9" cstate="print"/>
              <a:srcRect/>
              <a:stretch>
                <a:fillRect/>
              </a:stretch>
            </p:blipFill>
            <p:spPr bwMode="auto">
              <a:xfrm>
                <a:off x="3606" y="2372"/>
                <a:ext cx="42" cy="42"/>
              </a:xfrm>
              <a:prstGeom prst="rect">
                <a:avLst/>
              </a:prstGeom>
              <a:noFill/>
              <a:ln w="9525">
                <a:noFill/>
                <a:miter lim="800000"/>
                <a:headEnd/>
                <a:tailEnd/>
              </a:ln>
            </p:spPr>
          </p:pic>
          <p:sp>
            <p:nvSpPr>
              <p:cNvPr id="14700" name="Freeform 140"/>
              <p:cNvSpPr>
                <a:spLocks/>
              </p:cNvSpPr>
              <p:nvPr/>
            </p:nvSpPr>
            <p:spPr bwMode="auto">
              <a:xfrm>
                <a:off x="3684" y="2354"/>
                <a:ext cx="22" cy="60"/>
              </a:xfrm>
              <a:custGeom>
                <a:avLst/>
                <a:gdLst>
                  <a:gd name="T0" fmla="*/ 0 w 22"/>
                  <a:gd name="T1" fmla="*/ 6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6 h 60"/>
                  <a:gd name="T14" fmla="*/ 16 w 22"/>
                  <a:gd name="T15" fmla="*/ 58 h 60"/>
                  <a:gd name="T16" fmla="*/ 18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6 w 22"/>
                  <a:gd name="T31" fmla="*/ 56 h 60"/>
                  <a:gd name="T32" fmla="*/ 6 w 22"/>
                  <a:gd name="T33" fmla="*/ 56 h 60"/>
                  <a:gd name="T34" fmla="*/ 8 w 22"/>
                  <a:gd name="T35" fmla="*/ 54 h 60"/>
                  <a:gd name="T36" fmla="*/ 8 w 22"/>
                  <a:gd name="T37" fmla="*/ 50 h 60"/>
                  <a:gd name="T38" fmla="*/ 8 w 22"/>
                  <a:gd name="T39" fmla="*/ 16 h 60"/>
                  <a:gd name="T40" fmla="*/ 8 w 22"/>
                  <a:gd name="T41" fmla="*/ 12 h 60"/>
                  <a:gd name="T42" fmla="*/ 8 w 22"/>
                  <a:gd name="T43" fmla="*/ 8 h 60"/>
                  <a:gd name="T44" fmla="*/ 6 w 22"/>
                  <a:gd name="T45" fmla="*/ 8 h 60"/>
                  <a:gd name="T46" fmla="*/ 6 w 22"/>
                  <a:gd name="T47" fmla="*/ 6 h 60"/>
                  <a:gd name="T48" fmla="*/ 6 w 22"/>
                  <a:gd name="T49" fmla="*/ 6 h 60"/>
                  <a:gd name="T50" fmla="*/ 4 w 22"/>
                  <a:gd name="T51" fmla="*/ 6 h 60"/>
                  <a:gd name="T52" fmla="*/ 2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4" y="50"/>
                    </a:lnTo>
                    <a:lnTo>
                      <a:pt x="14" y="54"/>
                    </a:lnTo>
                    <a:lnTo>
                      <a:pt x="16" y="56"/>
                    </a:lnTo>
                    <a:lnTo>
                      <a:pt x="16" y="58"/>
                    </a:lnTo>
                    <a:lnTo>
                      <a:pt x="18" y="58"/>
                    </a:lnTo>
                    <a:lnTo>
                      <a:pt x="22" y="58"/>
                    </a:lnTo>
                    <a:lnTo>
                      <a:pt x="22" y="60"/>
                    </a:lnTo>
                    <a:lnTo>
                      <a:pt x="0" y="60"/>
                    </a:lnTo>
                    <a:lnTo>
                      <a:pt x="0" y="58"/>
                    </a:lnTo>
                    <a:lnTo>
                      <a:pt x="4" y="58"/>
                    </a:lnTo>
                    <a:lnTo>
                      <a:pt x="6" y="58"/>
                    </a:lnTo>
                    <a:lnTo>
                      <a:pt x="6" y="56"/>
                    </a:lnTo>
                    <a:lnTo>
                      <a:pt x="8" y="54"/>
                    </a:lnTo>
                    <a:lnTo>
                      <a:pt x="8" y="50"/>
                    </a:lnTo>
                    <a:lnTo>
                      <a:pt x="8" y="16"/>
                    </a:lnTo>
                    <a:lnTo>
                      <a:pt x="8" y="12"/>
                    </a:lnTo>
                    <a:lnTo>
                      <a:pt x="8" y="8"/>
                    </a:lnTo>
                    <a:lnTo>
                      <a:pt x="6" y="8"/>
                    </a:lnTo>
                    <a:lnTo>
                      <a:pt x="6" y="6"/>
                    </a:lnTo>
                    <a:lnTo>
                      <a:pt x="4" y="6"/>
                    </a:lnTo>
                    <a:lnTo>
                      <a:pt x="2"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701" name="Freeform 141"/>
              <p:cNvSpPr>
                <a:spLocks noEditPoints="1"/>
              </p:cNvSpPr>
              <p:nvPr/>
            </p:nvSpPr>
            <p:spPr bwMode="auto">
              <a:xfrm>
                <a:off x="3720" y="2354"/>
                <a:ext cx="38" cy="60"/>
              </a:xfrm>
              <a:custGeom>
                <a:avLst/>
                <a:gdLst>
                  <a:gd name="T0" fmla="*/ 0 w 38"/>
                  <a:gd name="T1" fmla="*/ 30 h 60"/>
                  <a:gd name="T2" fmla="*/ 2 w 38"/>
                  <a:gd name="T3" fmla="*/ 22 h 60"/>
                  <a:gd name="T4" fmla="*/ 4 w 38"/>
                  <a:gd name="T5" fmla="*/ 14 h 60"/>
                  <a:gd name="T6" fmla="*/ 6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28 w 38"/>
                  <a:gd name="T71" fmla="*/ 28 h 60"/>
                  <a:gd name="T72" fmla="*/ 28 w 38"/>
                  <a:gd name="T73" fmla="*/ 18 h 60"/>
                  <a:gd name="T74" fmla="*/ 26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4"/>
                    </a:lnTo>
                    <a:lnTo>
                      <a:pt x="16" y="56"/>
                    </a:lnTo>
                    <a:lnTo>
                      <a:pt x="18" y="58"/>
                    </a:lnTo>
                    <a:lnTo>
                      <a:pt x="22" y="56"/>
                    </a:lnTo>
                    <a:lnTo>
                      <a:pt x="24" y="56"/>
                    </a:lnTo>
                    <a:lnTo>
                      <a:pt x="26" y="52"/>
                    </a:lnTo>
                    <a:lnTo>
                      <a:pt x="28" y="48"/>
                    </a:lnTo>
                    <a:lnTo>
                      <a:pt x="28" y="40"/>
                    </a:lnTo>
                    <a:lnTo>
                      <a:pt x="28" y="28"/>
                    </a:lnTo>
                    <a:lnTo>
                      <a:pt x="28" y="18"/>
                    </a:lnTo>
                    <a:lnTo>
                      <a:pt x="26" y="12"/>
                    </a:lnTo>
                    <a:lnTo>
                      <a:pt x="26" y="6"/>
                    </a:lnTo>
                    <a:lnTo>
                      <a:pt x="24" y="4"/>
                    </a:lnTo>
                    <a:lnTo>
                      <a:pt x="22" y="4"/>
                    </a:lnTo>
                    <a:lnTo>
                      <a:pt x="20" y="2"/>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702" name="Picture 142"/>
              <p:cNvPicPr>
                <a:picLocks noChangeAspect="1" noChangeArrowheads="1"/>
              </p:cNvPicPr>
              <p:nvPr/>
            </p:nvPicPr>
            <p:blipFill>
              <a:blip r:embed="rId10" cstate="print"/>
              <a:srcRect/>
              <a:stretch>
                <a:fillRect/>
              </a:stretch>
            </p:blipFill>
            <p:spPr bwMode="auto">
              <a:xfrm>
                <a:off x="3750" y="2366"/>
                <a:ext cx="38" cy="2"/>
              </a:xfrm>
              <a:prstGeom prst="rect">
                <a:avLst/>
              </a:prstGeom>
              <a:noFill/>
              <a:ln w="9525">
                <a:noFill/>
                <a:miter lim="800000"/>
                <a:headEnd/>
                <a:tailEnd/>
              </a:ln>
            </p:spPr>
          </p:pic>
          <p:pic>
            <p:nvPicPr>
              <p:cNvPr id="14703" name="Picture 143"/>
              <p:cNvPicPr>
                <a:picLocks noChangeAspect="1" noChangeArrowheads="1"/>
              </p:cNvPicPr>
              <p:nvPr/>
            </p:nvPicPr>
            <p:blipFill>
              <a:blip r:embed="rId11" cstate="print"/>
              <a:srcRect/>
              <a:stretch>
                <a:fillRect/>
              </a:stretch>
            </p:blipFill>
            <p:spPr bwMode="auto">
              <a:xfrm>
                <a:off x="3750" y="2366"/>
                <a:ext cx="38" cy="2"/>
              </a:xfrm>
              <a:prstGeom prst="rect">
                <a:avLst/>
              </a:prstGeom>
              <a:noFill/>
              <a:ln w="9525">
                <a:noFill/>
                <a:miter lim="800000"/>
                <a:headEnd/>
                <a:tailEnd/>
              </a:ln>
            </p:spPr>
          </p:pic>
          <p:sp>
            <p:nvSpPr>
              <p:cNvPr id="14704" name="Freeform 144"/>
              <p:cNvSpPr>
                <a:spLocks/>
              </p:cNvSpPr>
              <p:nvPr/>
            </p:nvSpPr>
            <p:spPr bwMode="auto">
              <a:xfrm>
                <a:off x="3802" y="2338"/>
                <a:ext cx="16" cy="44"/>
              </a:xfrm>
              <a:custGeom>
                <a:avLst/>
                <a:gdLst>
                  <a:gd name="T0" fmla="*/ 0 w 16"/>
                  <a:gd name="T1" fmla="*/ 4 h 44"/>
                  <a:gd name="T2" fmla="*/ 10 w 16"/>
                  <a:gd name="T3" fmla="*/ 0 h 44"/>
                  <a:gd name="T4" fmla="*/ 12 w 16"/>
                  <a:gd name="T5" fmla="*/ 0 h 44"/>
                  <a:gd name="T6" fmla="*/ 12 w 16"/>
                  <a:gd name="T7" fmla="*/ 36 h 44"/>
                  <a:gd name="T8" fmla="*/ 12 w 16"/>
                  <a:gd name="T9" fmla="*/ 40 h 44"/>
                  <a:gd name="T10" fmla="*/ 12 w 16"/>
                  <a:gd name="T11" fmla="*/ 40 h 44"/>
                  <a:gd name="T12" fmla="*/ 12 w 16"/>
                  <a:gd name="T13" fmla="*/ 42 h 44"/>
                  <a:gd name="T14" fmla="*/ 14 w 16"/>
                  <a:gd name="T15" fmla="*/ 42 h 44"/>
                  <a:gd name="T16" fmla="*/ 14 w 16"/>
                  <a:gd name="T17" fmla="*/ 42 h 44"/>
                  <a:gd name="T18" fmla="*/ 16 w 16"/>
                  <a:gd name="T19" fmla="*/ 42 h 44"/>
                  <a:gd name="T20" fmla="*/ 16 w 16"/>
                  <a:gd name="T21" fmla="*/ 44 h 44"/>
                  <a:gd name="T22" fmla="*/ 0 w 16"/>
                  <a:gd name="T23" fmla="*/ 44 h 44"/>
                  <a:gd name="T24" fmla="*/ 0 w 16"/>
                  <a:gd name="T25" fmla="*/ 42 h 44"/>
                  <a:gd name="T26" fmla="*/ 4 w 16"/>
                  <a:gd name="T27" fmla="*/ 42 h 44"/>
                  <a:gd name="T28" fmla="*/ 4 w 16"/>
                  <a:gd name="T29" fmla="*/ 42 h 44"/>
                  <a:gd name="T30" fmla="*/ 6 w 16"/>
                  <a:gd name="T31" fmla="*/ 42 h 44"/>
                  <a:gd name="T32" fmla="*/ 6 w 16"/>
                  <a:gd name="T33" fmla="*/ 42 h 44"/>
                  <a:gd name="T34" fmla="*/ 6 w 16"/>
                  <a:gd name="T35" fmla="*/ 40 h 44"/>
                  <a:gd name="T36" fmla="*/ 6 w 16"/>
                  <a:gd name="T37" fmla="*/ 36 h 44"/>
                  <a:gd name="T38" fmla="*/ 6 w 16"/>
                  <a:gd name="T39" fmla="*/ 12 h 44"/>
                  <a:gd name="T40" fmla="*/ 6 w 16"/>
                  <a:gd name="T41" fmla="*/ 8 h 44"/>
                  <a:gd name="T42" fmla="*/ 6 w 16"/>
                  <a:gd name="T43" fmla="*/ 6 h 44"/>
                  <a:gd name="T44" fmla="*/ 6 w 16"/>
                  <a:gd name="T45" fmla="*/ 6 h 44"/>
                  <a:gd name="T46" fmla="*/ 6 w 16"/>
                  <a:gd name="T47" fmla="*/ 6 h 44"/>
                  <a:gd name="T48" fmla="*/ 4 w 16"/>
                  <a:gd name="T49" fmla="*/ 4 h 44"/>
                  <a:gd name="T50" fmla="*/ 4 w 16"/>
                  <a:gd name="T51" fmla="*/ 4 h 44"/>
                  <a:gd name="T52" fmla="*/ 2 w 16"/>
                  <a:gd name="T53" fmla="*/ 4 h 44"/>
                  <a:gd name="T54" fmla="*/ 0 w 16"/>
                  <a:gd name="T55" fmla="*/ 6 h 44"/>
                  <a:gd name="T56" fmla="*/ 0 w 16"/>
                  <a:gd name="T57" fmla="*/ 4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4"/>
                  <a:gd name="T89" fmla="*/ 16 w 16"/>
                  <a:gd name="T90" fmla="*/ 44 h 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4">
                    <a:moveTo>
                      <a:pt x="0" y="4"/>
                    </a:moveTo>
                    <a:lnTo>
                      <a:pt x="10" y="0"/>
                    </a:lnTo>
                    <a:lnTo>
                      <a:pt x="12" y="0"/>
                    </a:lnTo>
                    <a:lnTo>
                      <a:pt x="12" y="36"/>
                    </a:lnTo>
                    <a:lnTo>
                      <a:pt x="12" y="40"/>
                    </a:lnTo>
                    <a:lnTo>
                      <a:pt x="12" y="42"/>
                    </a:lnTo>
                    <a:lnTo>
                      <a:pt x="14" y="42"/>
                    </a:lnTo>
                    <a:lnTo>
                      <a:pt x="16" y="42"/>
                    </a:lnTo>
                    <a:lnTo>
                      <a:pt x="16" y="44"/>
                    </a:lnTo>
                    <a:lnTo>
                      <a:pt x="0" y="44"/>
                    </a:lnTo>
                    <a:lnTo>
                      <a:pt x="0" y="42"/>
                    </a:lnTo>
                    <a:lnTo>
                      <a:pt x="4" y="42"/>
                    </a:lnTo>
                    <a:lnTo>
                      <a:pt x="6" y="42"/>
                    </a:lnTo>
                    <a:lnTo>
                      <a:pt x="6" y="40"/>
                    </a:lnTo>
                    <a:lnTo>
                      <a:pt x="6" y="36"/>
                    </a:lnTo>
                    <a:lnTo>
                      <a:pt x="6" y="12"/>
                    </a:lnTo>
                    <a:lnTo>
                      <a:pt x="6" y="8"/>
                    </a:lnTo>
                    <a:lnTo>
                      <a:pt x="6" y="6"/>
                    </a:lnTo>
                    <a:lnTo>
                      <a:pt x="4" y="4"/>
                    </a:lnTo>
                    <a:lnTo>
                      <a:pt x="2" y="4"/>
                    </a:lnTo>
                    <a:lnTo>
                      <a:pt x="0" y="6"/>
                    </a:lnTo>
                    <a:lnTo>
                      <a:pt x="0" y="4"/>
                    </a:lnTo>
                    <a:close/>
                  </a:path>
                </a:pathLst>
              </a:custGeom>
              <a:solidFill>
                <a:srgbClr val="000000"/>
              </a:solidFill>
              <a:ln w="0">
                <a:solidFill>
                  <a:srgbClr val="000000"/>
                </a:solidFill>
                <a:round/>
                <a:headEnd/>
                <a:tailEnd/>
              </a:ln>
            </p:spPr>
            <p:txBody>
              <a:bodyPr/>
              <a:lstStyle/>
              <a:p>
                <a:endParaRPr lang="en-CA"/>
              </a:p>
            </p:txBody>
          </p:sp>
          <p:sp>
            <p:nvSpPr>
              <p:cNvPr id="14705" name="Freeform 145"/>
              <p:cNvSpPr>
                <a:spLocks noEditPoints="1"/>
              </p:cNvSpPr>
              <p:nvPr/>
            </p:nvSpPr>
            <p:spPr bwMode="auto">
              <a:xfrm>
                <a:off x="3828" y="2338"/>
                <a:ext cx="28" cy="44"/>
              </a:xfrm>
              <a:custGeom>
                <a:avLst/>
                <a:gdLst>
                  <a:gd name="T0" fmla="*/ 28 w 28"/>
                  <a:gd name="T1" fmla="*/ 28 h 44"/>
                  <a:gd name="T2" fmla="*/ 28 w 28"/>
                  <a:gd name="T3" fmla="*/ 32 h 44"/>
                  <a:gd name="T4" fmla="*/ 22 w 28"/>
                  <a:gd name="T5" fmla="*/ 32 h 44"/>
                  <a:gd name="T6" fmla="*/ 22 w 28"/>
                  <a:gd name="T7" fmla="*/ 44 h 44"/>
                  <a:gd name="T8" fmla="*/ 16 w 28"/>
                  <a:gd name="T9" fmla="*/ 44 h 44"/>
                  <a:gd name="T10" fmla="*/ 16 w 28"/>
                  <a:gd name="T11" fmla="*/ 32 h 44"/>
                  <a:gd name="T12" fmla="*/ 0 w 28"/>
                  <a:gd name="T13" fmla="*/ 32 h 44"/>
                  <a:gd name="T14" fmla="*/ 0 w 28"/>
                  <a:gd name="T15" fmla="*/ 28 h 44"/>
                  <a:gd name="T16" fmla="*/ 18 w 28"/>
                  <a:gd name="T17" fmla="*/ 0 h 44"/>
                  <a:gd name="T18" fmla="*/ 22 w 28"/>
                  <a:gd name="T19" fmla="*/ 0 h 44"/>
                  <a:gd name="T20" fmla="*/ 22 w 28"/>
                  <a:gd name="T21" fmla="*/ 28 h 44"/>
                  <a:gd name="T22" fmla="*/ 28 w 28"/>
                  <a:gd name="T23" fmla="*/ 28 h 44"/>
                  <a:gd name="T24" fmla="*/ 16 w 28"/>
                  <a:gd name="T25" fmla="*/ 28 h 44"/>
                  <a:gd name="T26" fmla="*/ 16 w 28"/>
                  <a:gd name="T27" fmla="*/ 6 h 44"/>
                  <a:gd name="T28" fmla="*/ 4 w 28"/>
                  <a:gd name="T29" fmla="*/ 28 h 44"/>
                  <a:gd name="T30" fmla="*/ 16 w 28"/>
                  <a:gd name="T31" fmla="*/ 28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44"/>
                  <a:gd name="T50" fmla="*/ 28 w 28"/>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44">
                    <a:moveTo>
                      <a:pt x="28" y="28"/>
                    </a:moveTo>
                    <a:lnTo>
                      <a:pt x="28" y="32"/>
                    </a:lnTo>
                    <a:lnTo>
                      <a:pt x="22" y="32"/>
                    </a:lnTo>
                    <a:lnTo>
                      <a:pt x="22" y="44"/>
                    </a:lnTo>
                    <a:lnTo>
                      <a:pt x="16" y="44"/>
                    </a:lnTo>
                    <a:lnTo>
                      <a:pt x="16" y="32"/>
                    </a:lnTo>
                    <a:lnTo>
                      <a:pt x="0" y="32"/>
                    </a:lnTo>
                    <a:lnTo>
                      <a:pt x="0" y="28"/>
                    </a:lnTo>
                    <a:lnTo>
                      <a:pt x="18" y="0"/>
                    </a:lnTo>
                    <a:lnTo>
                      <a:pt x="22" y="0"/>
                    </a:lnTo>
                    <a:lnTo>
                      <a:pt x="22" y="28"/>
                    </a:lnTo>
                    <a:lnTo>
                      <a:pt x="28" y="28"/>
                    </a:lnTo>
                    <a:close/>
                    <a:moveTo>
                      <a:pt x="16" y="28"/>
                    </a:moveTo>
                    <a:lnTo>
                      <a:pt x="16" y="6"/>
                    </a:lnTo>
                    <a:lnTo>
                      <a:pt x="4" y="28"/>
                    </a:lnTo>
                    <a:lnTo>
                      <a:pt x="16" y="28"/>
                    </a:lnTo>
                    <a:close/>
                  </a:path>
                </a:pathLst>
              </a:custGeom>
              <a:solidFill>
                <a:srgbClr val="000000"/>
              </a:solidFill>
              <a:ln w="0">
                <a:solidFill>
                  <a:srgbClr val="000000"/>
                </a:solidFill>
                <a:round/>
                <a:headEnd/>
                <a:tailEnd/>
              </a:ln>
            </p:spPr>
            <p:txBody>
              <a:bodyPr/>
              <a:lstStyle/>
              <a:p>
                <a:endParaRPr lang="en-CA"/>
              </a:p>
            </p:txBody>
          </p:sp>
          <p:sp>
            <p:nvSpPr>
              <p:cNvPr id="14706" name="Rectangle 146"/>
              <p:cNvSpPr>
                <a:spLocks noChangeArrowheads="1"/>
              </p:cNvSpPr>
              <p:nvPr/>
            </p:nvSpPr>
            <p:spPr bwMode="auto">
              <a:xfrm>
                <a:off x="3888"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07" name="Rectangle 147"/>
              <p:cNvSpPr>
                <a:spLocks noChangeArrowheads="1"/>
              </p:cNvSpPr>
              <p:nvPr/>
            </p:nvSpPr>
            <p:spPr bwMode="auto">
              <a:xfrm>
                <a:off x="3904"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08" name="Freeform 148"/>
              <p:cNvSpPr>
                <a:spLocks noEditPoints="1"/>
              </p:cNvSpPr>
              <p:nvPr/>
            </p:nvSpPr>
            <p:spPr bwMode="auto">
              <a:xfrm>
                <a:off x="4006" y="2354"/>
                <a:ext cx="38" cy="60"/>
              </a:xfrm>
              <a:custGeom>
                <a:avLst/>
                <a:gdLst>
                  <a:gd name="T0" fmla="*/ 38 w 38"/>
                  <a:gd name="T1" fmla="*/ 30 h 60"/>
                  <a:gd name="T2" fmla="*/ 38 w 38"/>
                  <a:gd name="T3" fmla="*/ 38 h 60"/>
                  <a:gd name="T4" fmla="*/ 36 w 38"/>
                  <a:gd name="T5" fmla="*/ 46 h 60"/>
                  <a:gd name="T6" fmla="*/ 34 w 38"/>
                  <a:gd name="T7" fmla="*/ 50 h 60"/>
                  <a:gd name="T8" fmla="*/ 32 w 38"/>
                  <a:gd name="T9" fmla="*/ 54 h 60"/>
                  <a:gd name="T10" fmla="*/ 30 w 38"/>
                  <a:gd name="T11" fmla="*/ 56 h 60"/>
                  <a:gd name="T12" fmla="*/ 26 w 38"/>
                  <a:gd name="T13" fmla="*/ 58 h 60"/>
                  <a:gd name="T14" fmla="*/ 24 w 38"/>
                  <a:gd name="T15" fmla="*/ 60 h 60"/>
                  <a:gd name="T16" fmla="*/ 20 w 38"/>
                  <a:gd name="T17" fmla="*/ 60 h 60"/>
                  <a:gd name="T18" fmla="*/ 16 w 38"/>
                  <a:gd name="T19" fmla="*/ 60 h 60"/>
                  <a:gd name="T20" fmla="*/ 12 w 38"/>
                  <a:gd name="T21" fmla="*/ 58 h 60"/>
                  <a:gd name="T22" fmla="*/ 8 w 38"/>
                  <a:gd name="T23" fmla="*/ 56 h 60"/>
                  <a:gd name="T24" fmla="*/ 6 w 38"/>
                  <a:gd name="T25" fmla="*/ 52 h 60"/>
                  <a:gd name="T26" fmla="*/ 4 w 38"/>
                  <a:gd name="T27" fmla="*/ 48 h 60"/>
                  <a:gd name="T28" fmla="*/ 2 w 38"/>
                  <a:gd name="T29" fmla="*/ 44 h 60"/>
                  <a:gd name="T30" fmla="*/ 2 w 38"/>
                  <a:gd name="T31" fmla="*/ 38 h 60"/>
                  <a:gd name="T32" fmla="*/ 0 w 38"/>
                  <a:gd name="T33" fmla="*/ 30 h 60"/>
                  <a:gd name="T34" fmla="*/ 2 w 38"/>
                  <a:gd name="T35" fmla="*/ 22 h 60"/>
                  <a:gd name="T36" fmla="*/ 4 w 38"/>
                  <a:gd name="T37" fmla="*/ 14 h 60"/>
                  <a:gd name="T38" fmla="*/ 6 w 38"/>
                  <a:gd name="T39" fmla="*/ 8 h 60"/>
                  <a:gd name="T40" fmla="*/ 10 w 38"/>
                  <a:gd name="T41" fmla="*/ 4 h 60"/>
                  <a:gd name="T42" fmla="*/ 14 w 38"/>
                  <a:gd name="T43" fmla="*/ 0 h 60"/>
                  <a:gd name="T44" fmla="*/ 20 w 38"/>
                  <a:gd name="T45" fmla="*/ 0 h 60"/>
                  <a:gd name="T46" fmla="*/ 24 w 38"/>
                  <a:gd name="T47" fmla="*/ 0 h 60"/>
                  <a:gd name="T48" fmla="*/ 30 w 38"/>
                  <a:gd name="T49" fmla="*/ 4 h 60"/>
                  <a:gd name="T50" fmla="*/ 32 w 38"/>
                  <a:gd name="T51" fmla="*/ 8 h 60"/>
                  <a:gd name="T52" fmla="*/ 36 w 38"/>
                  <a:gd name="T53" fmla="*/ 12 h 60"/>
                  <a:gd name="T54" fmla="*/ 38 w 38"/>
                  <a:gd name="T55" fmla="*/ 20 h 60"/>
                  <a:gd name="T56" fmla="*/ 38 w 38"/>
                  <a:gd name="T57" fmla="*/ 30 h 60"/>
                  <a:gd name="T58" fmla="*/ 26 w 38"/>
                  <a:gd name="T59" fmla="*/ 30 h 60"/>
                  <a:gd name="T60" fmla="*/ 26 w 38"/>
                  <a:gd name="T61" fmla="*/ 22 h 60"/>
                  <a:gd name="T62" fmla="*/ 26 w 38"/>
                  <a:gd name="T63" fmla="*/ 16 h 60"/>
                  <a:gd name="T64" fmla="*/ 26 w 38"/>
                  <a:gd name="T65" fmla="*/ 12 h 60"/>
                  <a:gd name="T66" fmla="*/ 24 w 38"/>
                  <a:gd name="T67" fmla="*/ 8 h 60"/>
                  <a:gd name="T68" fmla="*/ 24 w 38"/>
                  <a:gd name="T69" fmla="*/ 4 h 60"/>
                  <a:gd name="T70" fmla="*/ 22 w 38"/>
                  <a:gd name="T71" fmla="*/ 4 h 60"/>
                  <a:gd name="T72" fmla="*/ 20 w 38"/>
                  <a:gd name="T73" fmla="*/ 2 h 60"/>
                  <a:gd name="T74" fmla="*/ 18 w 38"/>
                  <a:gd name="T75" fmla="*/ 2 h 60"/>
                  <a:gd name="T76" fmla="*/ 16 w 38"/>
                  <a:gd name="T77" fmla="*/ 4 h 60"/>
                  <a:gd name="T78" fmla="*/ 16 w 38"/>
                  <a:gd name="T79" fmla="*/ 6 h 60"/>
                  <a:gd name="T80" fmla="*/ 14 w 38"/>
                  <a:gd name="T81" fmla="*/ 10 h 60"/>
                  <a:gd name="T82" fmla="*/ 14 w 38"/>
                  <a:gd name="T83" fmla="*/ 12 h 60"/>
                  <a:gd name="T84" fmla="*/ 14 w 38"/>
                  <a:gd name="T85" fmla="*/ 18 h 60"/>
                  <a:gd name="T86" fmla="*/ 14 w 38"/>
                  <a:gd name="T87" fmla="*/ 26 h 60"/>
                  <a:gd name="T88" fmla="*/ 14 w 38"/>
                  <a:gd name="T89" fmla="*/ 36 h 60"/>
                  <a:gd name="T90" fmla="*/ 14 w 38"/>
                  <a:gd name="T91" fmla="*/ 44 h 60"/>
                  <a:gd name="T92" fmla="*/ 14 w 38"/>
                  <a:gd name="T93" fmla="*/ 48 h 60"/>
                  <a:gd name="T94" fmla="*/ 14 w 38"/>
                  <a:gd name="T95" fmla="*/ 52 h 60"/>
                  <a:gd name="T96" fmla="*/ 16 w 38"/>
                  <a:gd name="T97" fmla="*/ 54 h 60"/>
                  <a:gd name="T98" fmla="*/ 16 w 38"/>
                  <a:gd name="T99" fmla="*/ 56 h 60"/>
                  <a:gd name="T100" fmla="*/ 18 w 38"/>
                  <a:gd name="T101" fmla="*/ 58 h 60"/>
                  <a:gd name="T102" fmla="*/ 20 w 38"/>
                  <a:gd name="T103" fmla="*/ 58 h 60"/>
                  <a:gd name="T104" fmla="*/ 22 w 38"/>
                  <a:gd name="T105" fmla="*/ 58 h 60"/>
                  <a:gd name="T106" fmla="*/ 24 w 38"/>
                  <a:gd name="T107" fmla="*/ 56 h 60"/>
                  <a:gd name="T108" fmla="*/ 24 w 38"/>
                  <a:gd name="T109" fmla="*/ 54 h 60"/>
                  <a:gd name="T110" fmla="*/ 26 w 38"/>
                  <a:gd name="T111" fmla="*/ 48 h 60"/>
                  <a:gd name="T112" fmla="*/ 26 w 38"/>
                  <a:gd name="T113" fmla="*/ 30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60"/>
                  <a:gd name="T173" fmla="*/ 38 w 38"/>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60">
                    <a:moveTo>
                      <a:pt x="38" y="30"/>
                    </a:moveTo>
                    <a:lnTo>
                      <a:pt x="38" y="38"/>
                    </a:lnTo>
                    <a:lnTo>
                      <a:pt x="36" y="46"/>
                    </a:lnTo>
                    <a:lnTo>
                      <a:pt x="34" y="50"/>
                    </a:lnTo>
                    <a:lnTo>
                      <a:pt x="32" y="54"/>
                    </a:lnTo>
                    <a:lnTo>
                      <a:pt x="30" y="56"/>
                    </a:lnTo>
                    <a:lnTo>
                      <a:pt x="26" y="58"/>
                    </a:lnTo>
                    <a:lnTo>
                      <a:pt x="24" y="60"/>
                    </a:lnTo>
                    <a:lnTo>
                      <a:pt x="20" y="60"/>
                    </a:lnTo>
                    <a:lnTo>
                      <a:pt x="16" y="60"/>
                    </a:lnTo>
                    <a:lnTo>
                      <a:pt x="12" y="58"/>
                    </a:lnTo>
                    <a:lnTo>
                      <a:pt x="8" y="56"/>
                    </a:lnTo>
                    <a:lnTo>
                      <a:pt x="6" y="52"/>
                    </a:lnTo>
                    <a:lnTo>
                      <a:pt x="4" y="48"/>
                    </a:lnTo>
                    <a:lnTo>
                      <a:pt x="2" y="44"/>
                    </a:lnTo>
                    <a:lnTo>
                      <a:pt x="2" y="38"/>
                    </a:lnTo>
                    <a:lnTo>
                      <a:pt x="0" y="30"/>
                    </a:lnTo>
                    <a:lnTo>
                      <a:pt x="2" y="22"/>
                    </a:lnTo>
                    <a:lnTo>
                      <a:pt x="4" y="14"/>
                    </a:lnTo>
                    <a:lnTo>
                      <a:pt x="6" y="8"/>
                    </a:lnTo>
                    <a:lnTo>
                      <a:pt x="10" y="4"/>
                    </a:lnTo>
                    <a:lnTo>
                      <a:pt x="14" y="0"/>
                    </a:lnTo>
                    <a:lnTo>
                      <a:pt x="20" y="0"/>
                    </a:lnTo>
                    <a:lnTo>
                      <a:pt x="24" y="0"/>
                    </a:lnTo>
                    <a:lnTo>
                      <a:pt x="30" y="4"/>
                    </a:lnTo>
                    <a:lnTo>
                      <a:pt x="32" y="8"/>
                    </a:lnTo>
                    <a:lnTo>
                      <a:pt x="36" y="12"/>
                    </a:lnTo>
                    <a:lnTo>
                      <a:pt x="38" y="20"/>
                    </a:lnTo>
                    <a:lnTo>
                      <a:pt x="38" y="30"/>
                    </a:lnTo>
                    <a:close/>
                    <a:moveTo>
                      <a:pt x="26" y="30"/>
                    </a:moveTo>
                    <a:lnTo>
                      <a:pt x="26" y="22"/>
                    </a:lnTo>
                    <a:lnTo>
                      <a:pt x="26" y="16"/>
                    </a:lnTo>
                    <a:lnTo>
                      <a:pt x="26" y="12"/>
                    </a:lnTo>
                    <a:lnTo>
                      <a:pt x="24" y="8"/>
                    </a:lnTo>
                    <a:lnTo>
                      <a:pt x="24" y="4"/>
                    </a:lnTo>
                    <a:lnTo>
                      <a:pt x="22" y="4"/>
                    </a:lnTo>
                    <a:lnTo>
                      <a:pt x="20" y="2"/>
                    </a:lnTo>
                    <a:lnTo>
                      <a:pt x="18" y="2"/>
                    </a:lnTo>
                    <a:lnTo>
                      <a:pt x="16" y="4"/>
                    </a:lnTo>
                    <a:lnTo>
                      <a:pt x="16" y="6"/>
                    </a:lnTo>
                    <a:lnTo>
                      <a:pt x="14" y="10"/>
                    </a:lnTo>
                    <a:lnTo>
                      <a:pt x="14" y="12"/>
                    </a:lnTo>
                    <a:lnTo>
                      <a:pt x="14" y="18"/>
                    </a:lnTo>
                    <a:lnTo>
                      <a:pt x="14" y="26"/>
                    </a:lnTo>
                    <a:lnTo>
                      <a:pt x="14" y="36"/>
                    </a:lnTo>
                    <a:lnTo>
                      <a:pt x="14" y="44"/>
                    </a:lnTo>
                    <a:lnTo>
                      <a:pt x="14" y="48"/>
                    </a:lnTo>
                    <a:lnTo>
                      <a:pt x="14" y="52"/>
                    </a:lnTo>
                    <a:lnTo>
                      <a:pt x="16" y="54"/>
                    </a:lnTo>
                    <a:lnTo>
                      <a:pt x="16" y="56"/>
                    </a:lnTo>
                    <a:lnTo>
                      <a:pt x="18" y="58"/>
                    </a:lnTo>
                    <a:lnTo>
                      <a:pt x="20" y="58"/>
                    </a:lnTo>
                    <a:lnTo>
                      <a:pt x="22" y="58"/>
                    </a:lnTo>
                    <a:lnTo>
                      <a:pt x="24" y="56"/>
                    </a:lnTo>
                    <a:lnTo>
                      <a:pt x="24" y="54"/>
                    </a:lnTo>
                    <a:lnTo>
                      <a:pt x="26" y="48"/>
                    </a:lnTo>
                    <a:lnTo>
                      <a:pt x="26" y="30"/>
                    </a:lnTo>
                    <a:close/>
                  </a:path>
                </a:pathLst>
              </a:custGeom>
              <a:solidFill>
                <a:srgbClr val="000000"/>
              </a:solidFill>
              <a:ln w="0">
                <a:solidFill>
                  <a:srgbClr val="000000"/>
                </a:solidFill>
                <a:round/>
                <a:headEnd/>
                <a:tailEnd/>
              </a:ln>
            </p:spPr>
            <p:txBody>
              <a:bodyPr/>
              <a:lstStyle/>
              <a:p>
                <a:endParaRPr lang="en-CA"/>
              </a:p>
            </p:txBody>
          </p:sp>
          <p:sp>
            <p:nvSpPr>
              <p:cNvPr id="14709" name="Freeform 149"/>
              <p:cNvSpPr>
                <a:spLocks noEditPoints="1"/>
              </p:cNvSpPr>
              <p:nvPr/>
            </p:nvSpPr>
            <p:spPr bwMode="auto">
              <a:xfrm>
                <a:off x="4054" y="2354"/>
                <a:ext cx="76" cy="60"/>
              </a:xfrm>
              <a:custGeom>
                <a:avLst/>
                <a:gdLst>
                  <a:gd name="T0" fmla="*/ 22 w 76"/>
                  <a:gd name="T1" fmla="*/ 60 h 60"/>
                  <a:gd name="T2" fmla="*/ 56 w 76"/>
                  <a:gd name="T3" fmla="*/ 0 h 60"/>
                  <a:gd name="T4" fmla="*/ 14 w 76"/>
                  <a:gd name="T5" fmla="*/ 0 h 60"/>
                  <a:gd name="T6" fmla="*/ 26 w 76"/>
                  <a:gd name="T7" fmla="*/ 4 h 60"/>
                  <a:gd name="T8" fmla="*/ 30 w 76"/>
                  <a:gd name="T9" fmla="*/ 14 h 60"/>
                  <a:gd name="T10" fmla="*/ 26 w 76"/>
                  <a:gd name="T11" fmla="*/ 26 h 60"/>
                  <a:gd name="T12" fmla="*/ 14 w 76"/>
                  <a:gd name="T13" fmla="*/ 30 h 60"/>
                  <a:gd name="T14" fmla="*/ 4 w 76"/>
                  <a:gd name="T15" fmla="*/ 26 h 60"/>
                  <a:gd name="T16" fmla="*/ 0 w 76"/>
                  <a:gd name="T17" fmla="*/ 16 h 60"/>
                  <a:gd name="T18" fmla="*/ 4 w 76"/>
                  <a:gd name="T19" fmla="*/ 4 h 60"/>
                  <a:gd name="T20" fmla="*/ 14 w 76"/>
                  <a:gd name="T21" fmla="*/ 0 h 60"/>
                  <a:gd name="T22" fmla="*/ 14 w 76"/>
                  <a:gd name="T23" fmla="*/ 2 h 60"/>
                  <a:gd name="T24" fmla="*/ 12 w 76"/>
                  <a:gd name="T25" fmla="*/ 4 h 60"/>
                  <a:gd name="T26" fmla="*/ 12 w 76"/>
                  <a:gd name="T27" fmla="*/ 10 h 60"/>
                  <a:gd name="T28" fmla="*/ 12 w 76"/>
                  <a:gd name="T29" fmla="*/ 20 h 60"/>
                  <a:gd name="T30" fmla="*/ 12 w 76"/>
                  <a:gd name="T31" fmla="*/ 26 h 60"/>
                  <a:gd name="T32" fmla="*/ 14 w 76"/>
                  <a:gd name="T33" fmla="*/ 28 h 60"/>
                  <a:gd name="T34" fmla="*/ 16 w 76"/>
                  <a:gd name="T35" fmla="*/ 28 h 60"/>
                  <a:gd name="T36" fmla="*/ 18 w 76"/>
                  <a:gd name="T37" fmla="*/ 26 h 60"/>
                  <a:gd name="T38" fmla="*/ 18 w 76"/>
                  <a:gd name="T39" fmla="*/ 20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4 h 60"/>
                  <a:gd name="T52" fmla="*/ 72 w 76"/>
                  <a:gd name="T53" fmla="*/ 56 h 60"/>
                  <a:gd name="T54" fmla="*/ 62 w 76"/>
                  <a:gd name="T55" fmla="*/ 60 h 60"/>
                  <a:gd name="T56" fmla="*/ 52 w 76"/>
                  <a:gd name="T57" fmla="*/ 56 h 60"/>
                  <a:gd name="T58" fmla="*/ 48 w 76"/>
                  <a:gd name="T59" fmla="*/ 46 h 60"/>
                  <a:gd name="T60" fmla="*/ 52 w 76"/>
                  <a:gd name="T61" fmla="*/ 34 h 60"/>
                  <a:gd name="T62" fmla="*/ 62 w 76"/>
                  <a:gd name="T63" fmla="*/ 30 h 60"/>
                  <a:gd name="T64" fmla="*/ 62 w 76"/>
                  <a:gd name="T65" fmla="*/ 32 h 60"/>
                  <a:gd name="T66" fmla="*/ 60 w 76"/>
                  <a:gd name="T67" fmla="*/ 34 h 60"/>
                  <a:gd name="T68" fmla="*/ 58 w 76"/>
                  <a:gd name="T69" fmla="*/ 40 h 60"/>
                  <a:gd name="T70" fmla="*/ 58 w 76"/>
                  <a:gd name="T71" fmla="*/ 50 h 60"/>
                  <a:gd name="T72" fmla="*/ 60 w 76"/>
                  <a:gd name="T73" fmla="*/ 56 h 60"/>
                  <a:gd name="T74" fmla="*/ 62 w 76"/>
                  <a:gd name="T75" fmla="*/ 58 h 60"/>
                  <a:gd name="T76" fmla="*/ 64 w 76"/>
                  <a:gd name="T77" fmla="*/ 58 h 60"/>
                  <a:gd name="T78" fmla="*/ 64 w 76"/>
                  <a:gd name="T79" fmla="*/ 56 h 60"/>
                  <a:gd name="T80" fmla="*/ 66 w 76"/>
                  <a:gd name="T81" fmla="*/ 50 h 60"/>
                  <a:gd name="T82" fmla="*/ 66 w 76"/>
                  <a:gd name="T83" fmla="*/ 40 h 60"/>
                  <a:gd name="T84" fmla="*/ 64 w 76"/>
                  <a:gd name="T85" fmla="*/ 34 h 60"/>
                  <a:gd name="T86" fmla="*/ 64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2"/>
                    </a:lnTo>
                    <a:lnTo>
                      <a:pt x="26" y="4"/>
                    </a:lnTo>
                    <a:lnTo>
                      <a:pt x="28" y="8"/>
                    </a:lnTo>
                    <a:lnTo>
                      <a:pt x="30" y="14"/>
                    </a:lnTo>
                    <a:lnTo>
                      <a:pt x="28" y="22"/>
                    </a:lnTo>
                    <a:lnTo>
                      <a:pt x="26" y="26"/>
                    </a:lnTo>
                    <a:lnTo>
                      <a:pt x="20" y="30"/>
                    </a:lnTo>
                    <a:lnTo>
                      <a:pt x="14" y="30"/>
                    </a:lnTo>
                    <a:lnTo>
                      <a:pt x="10" y="30"/>
                    </a:lnTo>
                    <a:lnTo>
                      <a:pt x="4" y="26"/>
                    </a:lnTo>
                    <a:lnTo>
                      <a:pt x="2" y="22"/>
                    </a:lnTo>
                    <a:lnTo>
                      <a:pt x="0" y="16"/>
                    </a:lnTo>
                    <a:lnTo>
                      <a:pt x="2" y="10"/>
                    </a:lnTo>
                    <a:lnTo>
                      <a:pt x="4" y="4"/>
                    </a:lnTo>
                    <a:lnTo>
                      <a:pt x="10" y="2"/>
                    </a:lnTo>
                    <a:lnTo>
                      <a:pt x="14" y="0"/>
                    </a:lnTo>
                    <a:close/>
                    <a:moveTo>
                      <a:pt x="14" y="2"/>
                    </a:moveTo>
                    <a:lnTo>
                      <a:pt x="14" y="2"/>
                    </a:lnTo>
                    <a:lnTo>
                      <a:pt x="12" y="4"/>
                    </a:lnTo>
                    <a:lnTo>
                      <a:pt x="12" y="6"/>
                    </a:lnTo>
                    <a:lnTo>
                      <a:pt x="12" y="10"/>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6"/>
                    </a:lnTo>
                    <a:lnTo>
                      <a:pt x="18" y="4"/>
                    </a:lnTo>
                    <a:lnTo>
                      <a:pt x="16" y="2"/>
                    </a:lnTo>
                    <a:lnTo>
                      <a:pt x="14" y="2"/>
                    </a:lnTo>
                    <a:close/>
                    <a:moveTo>
                      <a:pt x="62" y="30"/>
                    </a:moveTo>
                    <a:lnTo>
                      <a:pt x="68" y="32"/>
                    </a:lnTo>
                    <a:lnTo>
                      <a:pt x="72" y="34"/>
                    </a:lnTo>
                    <a:lnTo>
                      <a:pt x="76" y="38"/>
                    </a:lnTo>
                    <a:lnTo>
                      <a:pt x="76" y="44"/>
                    </a:lnTo>
                    <a:lnTo>
                      <a:pt x="76" y="52"/>
                    </a:lnTo>
                    <a:lnTo>
                      <a:pt x="72" y="56"/>
                    </a:lnTo>
                    <a:lnTo>
                      <a:pt x="68" y="60"/>
                    </a:lnTo>
                    <a:lnTo>
                      <a:pt x="62" y="60"/>
                    </a:lnTo>
                    <a:lnTo>
                      <a:pt x="56" y="60"/>
                    </a:lnTo>
                    <a:lnTo>
                      <a:pt x="52" y="56"/>
                    </a:lnTo>
                    <a:lnTo>
                      <a:pt x="48" y="52"/>
                    </a:lnTo>
                    <a:lnTo>
                      <a:pt x="48" y="46"/>
                    </a:lnTo>
                    <a:lnTo>
                      <a:pt x="48" y="40"/>
                    </a:lnTo>
                    <a:lnTo>
                      <a:pt x="52" y="34"/>
                    </a:lnTo>
                    <a:lnTo>
                      <a:pt x="56" y="32"/>
                    </a:lnTo>
                    <a:lnTo>
                      <a:pt x="62" y="30"/>
                    </a:lnTo>
                    <a:close/>
                    <a:moveTo>
                      <a:pt x="62" y="32"/>
                    </a:moveTo>
                    <a:lnTo>
                      <a:pt x="62" y="32"/>
                    </a:lnTo>
                    <a:lnTo>
                      <a:pt x="60" y="32"/>
                    </a:lnTo>
                    <a:lnTo>
                      <a:pt x="60" y="34"/>
                    </a:lnTo>
                    <a:lnTo>
                      <a:pt x="60" y="36"/>
                    </a:lnTo>
                    <a:lnTo>
                      <a:pt x="58" y="40"/>
                    </a:lnTo>
                    <a:lnTo>
                      <a:pt x="58" y="44"/>
                    </a:lnTo>
                    <a:lnTo>
                      <a:pt x="58" y="50"/>
                    </a:lnTo>
                    <a:lnTo>
                      <a:pt x="60" y="54"/>
                    </a:lnTo>
                    <a:lnTo>
                      <a:pt x="60" y="56"/>
                    </a:lnTo>
                    <a:lnTo>
                      <a:pt x="60" y="58"/>
                    </a:lnTo>
                    <a:lnTo>
                      <a:pt x="62" y="58"/>
                    </a:lnTo>
                    <a:lnTo>
                      <a:pt x="64" y="58"/>
                    </a:lnTo>
                    <a:lnTo>
                      <a:pt x="64" y="56"/>
                    </a:lnTo>
                    <a:lnTo>
                      <a:pt x="66" y="54"/>
                    </a:lnTo>
                    <a:lnTo>
                      <a:pt x="66" y="50"/>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710" name="Rectangle 150"/>
              <p:cNvSpPr>
                <a:spLocks noChangeArrowheads="1"/>
              </p:cNvSpPr>
              <p:nvPr/>
            </p:nvSpPr>
            <p:spPr bwMode="auto">
              <a:xfrm>
                <a:off x="4200"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11" name="Rectangle 151"/>
              <p:cNvSpPr>
                <a:spLocks noChangeArrowheads="1"/>
              </p:cNvSpPr>
              <p:nvPr/>
            </p:nvSpPr>
            <p:spPr bwMode="auto">
              <a:xfrm>
                <a:off x="1552"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12" name="Freeform 152"/>
              <p:cNvSpPr>
                <a:spLocks/>
              </p:cNvSpPr>
              <p:nvPr/>
            </p:nvSpPr>
            <p:spPr bwMode="auto">
              <a:xfrm>
                <a:off x="1586" y="248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6 w 32"/>
                  <a:gd name="T25" fmla="*/ 6 h 40"/>
                  <a:gd name="T26" fmla="*/ 12 w 32"/>
                  <a:gd name="T27" fmla="*/ 2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8 w 32"/>
                  <a:gd name="T45" fmla="*/ 12 h 40"/>
                  <a:gd name="T46" fmla="*/ 26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20 w 32"/>
                  <a:gd name="T59" fmla="*/ 2 h 40"/>
                  <a:gd name="T60" fmla="*/ 16 w 32"/>
                  <a:gd name="T61" fmla="*/ 2 h 40"/>
                  <a:gd name="T62" fmla="*/ 14 w 32"/>
                  <a:gd name="T63" fmla="*/ 4 h 40"/>
                  <a:gd name="T64" fmla="*/ 10 w 32"/>
                  <a:gd name="T65" fmla="*/ 6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8 w 32"/>
                  <a:gd name="T81" fmla="*/ 30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6" y="6"/>
                    </a:lnTo>
                    <a:lnTo>
                      <a:pt x="12" y="2"/>
                    </a:lnTo>
                    <a:lnTo>
                      <a:pt x="18" y="0"/>
                    </a:lnTo>
                    <a:lnTo>
                      <a:pt x="24" y="0"/>
                    </a:lnTo>
                    <a:lnTo>
                      <a:pt x="28" y="2"/>
                    </a:lnTo>
                    <a:lnTo>
                      <a:pt x="30" y="6"/>
                    </a:lnTo>
                    <a:lnTo>
                      <a:pt x="30" y="8"/>
                    </a:lnTo>
                    <a:lnTo>
                      <a:pt x="30" y="10"/>
                    </a:lnTo>
                    <a:lnTo>
                      <a:pt x="30" y="12"/>
                    </a:lnTo>
                    <a:lnTo>
                      <a:pt x="28" y="12"/>
                    </a:lnTo>
                    <a:lnTo>
                      <a:pt x="26" y="12"/>
                    </a:lnTo>
                    <a:lnTo>
                      <a:pt x="24" y="10"/>
                    </a:lnTo>
                    <a:lnTo>
                      <a:pt x="22" y="10"/>
                    </a:lnTo>
                    <a:lnTo>
                      <a:pt x="22" y="8"/>
                    </a:lnTo>
                    <a:lnTo>
                      <a:pt x="22" y="6"/>
                    </a:lnTo>
                    <a:lnTo>
                      <a:pt x="20" y="4"/>
                    </a:lnTo>
                    <a:lnTo>
                      <a:pt x="20" y="2"/>
                    </a:lnTo>
                    <a:lnTo>
                      <a:pt x="16" y="2"/>
                    </a:lnTo>
                    <a:lnTo>
                      <a:pt x="14" y="4"/>
                    </a:lnTo>
                    <a:lnTo>
                      <a:pt x="10" y="6"/>
                    </a:lnTo>
                    <a:lnTo>
                      <a:pt x="8" y="10"/>
                    </a:lnTo>
                    <a:lnTo>
                      <a:pt x="8" y="16"/>
                    </a:lnTo>
                    <a:lnTo>
                      <a:pt x="8" y="22"/>
                    </a:lnTo>
                    <a:lnTo>
                      <a:pt x="10" y="28"/>
                    </a:lnTo>
                    <a:lnTo>
                      <a:pt x="14" y="32"/>
                    </a:lnTo>
                    <a:lnTo>
                      <a:pt x="20" y="34"/>
                    </a:lnTo>
                    <a:lnTo>
                      <a:pt x="24" y="32"/>
                    </a:lnTo>
                    <a:lnTo>
                      <a:pt x="28" y="30"/>
                    </a:lnTo>
                    <a:lnTo>
                      <a:pt x="30" y="28"/>
                    </a:lnTo>
                    <a:lnTo>
                      <a:pt x="32" y="24"/>
                    </a:lnTo>
                    <a:close/>
                  </a:path>
                </a:pathLst>
              </a:custGeom>
              <a:solidFill>
                <a:srgbClr val="000000"/>
              </a:solidFill>
              <a:ln w="0">
                <a:solidFill>
                  <a:srgbClr val="000000"/>
                </a:solidFill>
                <a:round/>
                <a:headEnd/>
                <a:tailEnd/>
              </a:ln>
            </p:spPr>
            <p:txBody>
              <a:bodyPr/>
              <a:lstStyle/>
              <a:p>
                <a:endParaRPr lang="en-CA"/>
              </a:p>
            </p:txBody>
          </p:sp>
          <p:sp>
            <p:nvSpPr>
              <p:cNvPr id="14713" name="Freeform 153"/>
              <p:cNvSpPr>
                <a:spLocks noEditPoints="1"/>
              </p:cNvSpPr>
              <p:nvPr/>
            </p:nvSpPr>
            <p:spPr bwMode="auto">
              <a:xfrm>
                <a:off x="1626" y="2482"/>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0 w 34"/>
                  <a:gd name="T15" fmla="*/ 14 h 40"/>
                  <a:gd name="T16" fmla="*/ 20 w 34"/>
                  <a:gd name="T17" fmla="*/ 8 h 40"/>
                  <a:gd name="T18" fmla="*/ 16 w 34"/>
                  <a:gd name="T19" fmla="*/ 2 h 40"/>
                  <a:gd name="T20" fmla="*/ 12 w 34"/>
                  <a:gd name="T21" fmla="*/ 2 h 40"/>
                  <a:gd name="T22" fmla="*/ 8 w 34"/>
                  <a:gd name="T23" fmla="*/ 6 h 40"/>
                  <a:gd name="T24" fmla="*/ 8 w 34"/>
                  <a:gd name="T25" fmla="*/ 10 h 40"/>
                  <a:gd name="T26" fmla="*/ 8 w 34"/>
                  <a:gd name="T27" fmla="*/ 14 h 40"/>
                  <a:gd name="T28" fmla="*/ 4 w 34"/>
                  <a:gd name="T29" fmla="*/ 14 h 40"/>
                  <a:gd name="T30" fmla="*/ 2 w 34"/>
                  <a:gd name="T31" fmla="*/ 14 h 40"/>
                  <a:gd name="T32" fmla="*/ 0 w 34"/>
                  <a:gd name="T33" fmla="*/ 10 h 40"/>
                  <a:gd name="T34" fmla="*/ 4 w 34"/>
                  <a:gd name="T35" fmla="*/ 2 h 40"/>
                  <a:gd name="T36" fmla="*/ 16 w 34"/>
                  <a:gd name="T37" fmla="*/ 0 h 40"/>
                  <a:gd name="T38" fmla="*/ 24 w 34"/>
                  <a:gd name="T39" fmla="*/ 2 h 40"/>
                  <a:gd name="T40" fmla="*/ 28 w 34"/>
                  <a:gd name="T41" fmla="*/ 6 h 40"/>
                  <a:gd name="T42" fmla="*/ 28 w 34"/>
                  <a:gd name="T43" fmla="*/ 12 h 40"/>
                  <a:gd name="T44" fmla="*/ 28 w 34"/>
                  <a:gd name="T45" fmla="*/ 30 h 40"/>
                  <a:gd name="T46" fmla="*/ 28 w 34"/>
                  <a:gd name="T47" fmla="*/ 34 h 40"/>
                  <a:gd name="T48" fmla="*/ 30 w 34"/>
                  <a:gd name="T49" fmla="*/ 36 h 40"/>
                  <a:gd name="T50" fmla="*/ 30 w 34"/>
                  <a:gd name="T51" fmla="*/ 36 h 40"/>
                  <a:gd name="T52" fmla="*/ 32 w 34"/>
                  <a:gd name="T53" fmla="*/ 34 h 40"/>
                  <a:gd name="T54" fmla="*/ 34 w 34"/>
                  <a:gd name="T55" fmla="*/ 34 h 40"/>
                  <a:gd name="T56" fmla="*/ 26 w 34"/>
                  <a:gd name="T57" fmla="*/ 40 h 40"/>
                  <a:gd name="T58" fmla="*/ 22 w 34"/>
                  <a:gd name="T59" fmla="*/ 40 h 40"/>
                  <a:gd name="T60" fmla="*/ 20 w 34"/>
                  <a:gd name="T61" fmla="*/ 34 h 40"/>
                  <a:gd name="T62" fmla="*/ 20 w 34"/>
                  <a:gd name="T63" fmla="*/ 16 h 40"/>
                  <a:gd name="T64" fmla="*/ 12 w 34"/>
                  <a:gd name="T65" fmla="*/ 20 h 40"/>
                  <a:gd name="T66" fmla="*/ 8 w 34"/>
                  <a:gd name="T67" fmla="*/ 24 h 40"/>
                  <a:gd name="T68" fmla="*/ 6 w 34"/>
                  <a:gd name="T69" fmla="*/ 28 h 40"/>
                  <a:gd name="T70" fmla="*/ 8 w 34"/>
                  <a:gd name="T71" fmla="*/ 34 h 40"/>
                  <a:gd name="T72" fmla="*/ 12 w 34"/>
                  <a:gd name="T73" fmla="*/ 36 h 40"/>
                  <a:gd name="T74" fmla="*/ 20 w 34"/>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0" y="34"/>
                    </a:moveTo>
                    <a:lnTo>
                      <a:pt x="18" y="36"/>
                    </a:lnTo>
                    <a:lnTo>
                      <a:pt x="14" y="38"/>
                    </a:lnTo>
                    <a:lnTo>
                      <a:pt x="14" y="40"/>
                    </a:lnTo>
                    <a:lnTo>
                      <a:pt x="10" y="40"/>
                    </a:lnTo>
                    <a:lnTo>
                      <a:pt x="8" y="40"/>
                    </a:lnTo>
                    <a:lnTo>
                      <a:pt x="4" y="40"/>
                    </a:lnTo>
                    <a:lnTo>
                      <a:pt x="2" y="38"/>
                    </a:lnTo>
                    <a:lnTo>
                      <a:pt x="0" y="34"/>
                    </a:lnTo>
                    <a:lnTo>
                      <a:pt x="0" y="30"/>
                    </a:lnTo>
                    <a:lnTo>
                      <a:pt x="0" y="28"/>
                    </a:lnTo>
                    <a:lnTo>
                      <a:pt x="0" y="26"/>
                    </a:lnTo>
                    <a:lnTo>
                      <a:pt x="2" y="24"/>
                    </a:lnTo>
                    <a:lnTo>
                      <a:pt x="6" y="20"/>
                    </a:lnTo>
                    <a:lnTo>
                      <a:pt x="12" y="18"/>
                    </a:lnTo>
                    <a:lnTo>
                      <a:pt x="20" y="14"/>
                    </a:lnTo>
                    <a:lnTo>
                      <a:pt x="20" y="12"/>
                    </a:lnTo>
                    <a:lnTo>
                      <a:pt x="20" y="8"/>
                    </a:lnTo>
                    <a:lnTo>
                      <a:pt x="20" y="4"/>
                    </a:lnTo>
                    <a:lnTo>
                      <a:pt x="16"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2"/>
                    </a:lnTo>
                    <a:lnTo>
                      <a:pt x="10" y="0"/>
                    </a:lnTo>
                    <a:lnTo>
                      <a:pt x="16" y="0"/>
                    </a:lnTo>
                    <a:lnTo>
                      <a:pt x="20" y="0"/>
                    </a:lnTo>
                    <a:lnTo>
                      <a:pt x="24" y="2"/>
                    </a:lnTo>
                    <a:lnTo>
                      <a:pt x="26" y="4"/>
                    </a:lnTo>
                    <a:lnTo>
                      <a:pt x="28" y="6"/>
                    </a:lnTo>
                    <a:lnTo>
                      <a:pt x="28" y="8"/>
                    </a:lnTo>
                    <a:lnTo>
                      <a:pt x="28" y="12"/>
                    </a:lnTo>
                    <a:lnTo>
                      <a:pt x="28" y="26"/>
                    </a:lnTo>
                    <a:lnTo>
                      <a:pt x="28" y="30"/>
                    </a:lnTo>
                    <a:lnTo>
                      <a:pt x="28" y="34"/>
                    </a:lnTo>
                    <a:lnTo>
                      <a:pt x="30" y="34"/>
                    </a:lnTo>
                    <a:lnTo>
                      <a:pt x="30" y="36"/>
                    </a:lnTo>
                    <a:lnTo>
                      <a:pt x="32" y="34"/>
                    </a:lnTo>
                    <a:lnTo>
                      <a:pt x="34" y="32"/>
                    </a:lnTo>
                    <a:lnTo>
                      <a:pt x="34" y="34"/>
                    </a:lnTo>
                    <a:lnTo>
                      <a:pt x="30" y="40"/>
                    </a:lnTo>
                    <a:lnTo>
                      <a:pt x="26" y="40"/>
                    </a:lnTo>
                    <a:lnTo>
                      <a:pt x="24" y="40"/>
                    </a:lnTo>
                    <a:lnTo>
                      <a:pt x="22" y="40"/>
                    </a:lnTo>
                    <a:lnTo>
                      <a:pt x="22" y="36"/>
                    </a:lnTo>
                    <a:lnTo>
                      <a:pt x="20" y="34"/>
                    </a:lnTo>
                    <a:close/>
                    <a:moveTo>
                      <a:pt x="20" y="32"/>
                    </a:moveTo>
                    <a:lnTo>
                      <a:pt x="20" y="16"/>
                    </a:lnTo>
                    <a:lnTo>
                      <a:pt x="16" y="20"/>
                    </a:lnTo>
                    <a:lnTo>
                      <a:pt x="12" y="20"/>
                    </a:lnTo>
                    <a:lnTo>
                      <a:pt x="10" y="22"/>
                    </a:lnTo>
                    <a:lnTo>
                      <a:pt x="8" y="24"/>
                    </a:lnTo>
                    <a:lnTo>
                      <a:pt x="6" y="26"/>
                    </a:lnTo>
                    <a:lnTo>
                      <a:pt x="6" y="28"/>
                    </a:lnTo>
                    <a:lnTo>
                      <a:pt x="6" y="32"/>
                    </a:lnTo>
                    <a:lnTo>
                      <a:pt x="8" y="34"/>
                    </a:lnTo>
                    <a:lnTo>
                      <a:pt x="10" y="34"/>
                    </a:lnTo>
                    <a:lnTo>
                      <a:pt x="12" y="36"/>
                    </a:lnTo>
                    <a:lnTo>
                      <a:pt x="16" y="34"/>
                    </a:lnTo>
                    <a:lnTo>
                      <a:pt x="20" y="32"/>
                    </a:lnTo>
                    <a:close/>
                  </a:path>
                </a:pathLst>
              </a:custGeom>
              <a:solidFill>
                <a:srgbClr val="000000"/>
              </a:solidFill>
              <a:ln w="0">
                <a:solidFill>
                  <a:srgbClr val="000000"/>
                </a:solidFill>
                <a:round/>
                <a:headEnd/>
                <a:tailEnd/>
              </a:ln>
            </p:spPr>
            <p:txBody>
              <a:bodyPr/>
              <a:lstStyle/>
              <a:p>
                <a:endParaRPr lang="en-CA"/>
              </a:p>
            </p:txBody>
          </p:sp>
          <p:sp>
            <p:nvSpPr>
              <p:cNvPr id="14714" name="Freeform 154"/>
              <p:cNvSpPr>
                <a:spLocks/>
              </p:cNvSpPr>
              <p:nvPr/>
            </p:nvSpPr>
            <p:spPr bwMode="auto">
              <a:xfrm>
                <a:off x="1662" y="2482"/>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6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6 h 40"/>
                  <a:gd name="T38" fmla="*/ 16 w 28"/>
                  <a:gd name="T39" fmla="*/ 10 h 40"/>
                  <a:gd name="T40" fmla="*/ 14 w 28"/>
                  <a:gd name="T41" fmla="*/ 14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6 w 28"/>
                  <a:gd name="T67" fmla="*/ 36 h 40"/>
                  <a:gd name="T68" fmla="*/ 6 w 28"/>
                  <a:gd name="T69" fmla="*/ 36 h 40"/>
                  <a:gd name="T70" fmla="*/ 6 w 28"/>
                  <a:gd name="T71" fmla="*/ 34 h 40"/>
                  <a:gd name="T72" fmla="*/ 6 w 28"/>
                  <a:gd name="T73" fmla="*/ 30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4 h 40"/>
                  <a:gd name="T86" fmla="*/ 4 w 28"/>
                  <a:gd name="T87" fmla="*/ 4 h 40"/>
                  <a:gd name="T88" fmla="*/ 2 w 28"/>
                  <a:gd name="T89" fmla="*/ 4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8"/>
                    </a:lnTo>
                    <a:lnTo>
                      <a:pt x="18" y="38"/>
                    </a:lnTo>
                    <a:lnTo>
                      <a:pt x="20" y="38"/>
                    </a:lnTo>
                    <a:lnTo>
                      <a:pt x="20" y="40"/>
                    </a:lnTo>
                    <a:lnTo>
                      <a:pt x="0" y="40"/>
                    </a:lnTo>
                    <a:lnTo>
                      <a:pt x="0" y="38"/>
                    </a:lnTo>
                    <a:lnTo>
                      <a:pt x="2" y="38"/>
                    </a:lnTo>
                    <a:lnTo>
                      <a:pt x="4" y="38"/>
                    </a:lnTo>
                    <a:lnTo>
                      <a:pt x="6" y="36"/>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715" name="Freeform 155"/>
              <p:cNvSpPr>
                <a:spLocks noEditPoints="1"/>
              </p:cNvSpPr>
              <p:nvPr/>
            </p:nvSpPr>
            <p:spPr bwMode="auto">
              <a:xfrm>
                <a:off x="1694" y="248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endParaRPr lang="en-CA"/>
              </a:p>
            </p:txBody>
          </p:sp>
          <p:sp>
            <p:nvSpPr>
              <p:cNvPr id="14716" name="Freeform 156"/>
              <p:cNvSpPr>
                <a:spLocks/>
              </p:cNvSpPr>
              <p:nvPr/>
            </p:nvSpPr>
            <p:spPr bwMode="auto">
              <a:xfrm>
                <a:off x="1734" y="2482"/>
                <a:ext cx="26" cy="40"/>
              </a:xfrm>
              <a:custGeom>
                <a:avLst/>
                <a:gdLst>
                  <a:gd name="T0" fmla="*/ 24 w 26"/>
                  <a:gd name="T1" fmla="*/ 0 h 40"/>
                  <a:gd name="T2" fmla="*/ 24 w 26"/>
                  <a:gd name="T3" fmla="*/ 14 h 40"/>
                  <a:gd name="T4" fmla="*/ 24 w 26"/>
                  <a:gd name="T5" fmla="*/ 14 h 40"/>
                  <a:gd name="T6" fmla="*/ 22 w 26"/>
                  <a:gd name="T7" fmla="*/ 8 h 40"/>
                  <a:gd name="T8" fmla="*/ 20 w 26"/>
                  <a:gd name="T9" fmla="*/ 4 h 40"/>
                  <a:gd name="T10" fmla="*/ 16 w 26"/>
                  <a:gd name="T11" fmla="*/ 2 h 40"/>
                  <a:gd name="T12" fmla="*/ 12 w 26"/>
                  <a:gd name="T13" fmla="*/ 2 h 40"/>
                  <a:gd name="T14" fmla="*/ 10 w 26"/>
                  <a:gd name="T15" fmla="*/ 2 h 40"/>
                  <a:gd name="T16" fmla="*/ 8 w 26"/>
                  <a:gd name="T17" fmla="*/ 4 h 40"/>
                  <a:gd name="T18" fmla="*/ 6 w 26"/>
                  <a:gd name="T19" fmla="*/ 6 h 40"/>
                  <a:gd name="T20" fmla="*/ 6 w 26"/>
                  <a:gd name="T21" fmla="*/ 8 h 40"/>
                  <a:gd name="T22" fmla="*/ 6 w 26"/>
                  <a:gd name="T23" fmla="*/ 10 h 40"/>
                  <a:gd name="T24" fmla="*/ 8 w 26"/>
                  <a:gd name="T25" fmla="*/ 12 h 40"/>
                  <a:gd name="T26" fmla="*/ 8 w 26"/>
                  <a:gd name="T27" fmla="*/ 14 h 40"/>
                  <a:gd name="T28" fmla="*/ 12 w 26"/>
                  <a:gd name="T29" fmla="*/ 14 h 40"/>
                  <a:gd name="T30" fmla="*/ 18 w 26"/>
                  <a:gd name="T31" fmla="*/ 18 h 40"/>
                  <a:gd name="T32" fmla="*/ 24 w 26"/>
                  <a:gd name="T33" fmla="*/ 20 h 40"/>
                  <a:gd name="T34" fmla="*/ 26 w 26"/>
                  <a:gd name="T35" fmla="*/ 24 h 40"/>
                  <a:gd name="T36" fmla="*/ 26 w 26"/>
                  <a:gd name="T37" fmla="*/ 28 h 40"/>
                  <a:gd name="T38" fmla="*/ 26 w 26"/>
                  <a:gd name="T39" fmla="*/ 34 h 40"/>
                  <a:gd name="T40" fmla="*/ 22 w 26"/>
                  <a:gd name="T41" fmla="*/ 38 h 40"/>
                  <a:gd name="T42" fmla="*/ 18 w 26"/>
                  <a:gd name="T43" fmla="*/ 40 h 40"/>
                  <a:gd name="T44" fmla="*/ 14 w 26"/>
                  <a:gd name="T45" fmla="*/ 40 h 40"/>
                  <a:gd name="T46" fmla="*/ 10 w 26"/>
                  <a:gd name="T47" fmla="*/ 40 h 40"/>
                  <a:gd name="T48" fmla="*/ 6 w 26"/>
                  <a:gd name="T49" fmla="*/ 40 h 40"/>
                  <a:gd name="T50" fmla="*/ 4 w 26"/>
                  <a:gd name="T51" fmla="*/ 38 h 40"/>
                  <a:gd name="T52" fmla="*/ 2 w 26"/>
                  <a:gd name="T53" fmla="*/ 38 h 40"/>
                  <a:gd name="T54" fmla="*/ 2 w 26"/>
                  <a:gd name="T55" fmla="*/ 40 h 40"/>
                  <a:gd name="T56" fmla="*/ 2 w 26"/>
                  <a:gd name="T57" fmla="*/ 40 h 40"/>
                  <a:gd name="T58" fmla="*/ 0 w 26"/>
                  <a:gd name="T59" fmla="*/ 40 h 40"/>
                  <a:gd name="T60" fmla="*/ 0 w 26"/>
                  <a:gd name="T61" fmla="*/ 26 h 40"/>
                  <a:gd name="T62" fmla="*/ 2 w 26"/>
                  <a:gd name="T63" fmla="*/ 26 h 40"/>
                  <a:gd name="T64" fmla="*/ 4 w 26"/>
                  <a:gd name="T65" fmla="*/ 32 h 40"/>
                  <a:gd name="T66" fmla="*/ 6 w 26"/>
                  <a:gd name="T67" fmla="*/ 36 h 40"/>
                  <a:gd name="T68" fmla="*/ 10 w 26"/>
                  <a:gd name="T69" fmla="*/ 38 h 40"/>
                  <a:gd name="T70" fmla="*/ 14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6 w 26"/>
                  <a:gd name="T85" fmla="*/ 24 h 40"/>
                  <a:gd name="T86" fmla="*/ 10 w 26"/>
                  <a:gd name="T87" fmla="*/ 22 h 40"/>
                  <a:gd name="T88" fmla="*/ 6 w 26"/>
                  <a:gd name="T89" fmla="*/ 20 h 40"/>
                  <a:gd name="T90" fmla="*/ 2 w 26"/>
                  <a:gd name="T91" fmla="*/ 16 h 40"/>
                  <a:gd name="T92" fmla="*/ 2 w 26"/>
                  <a:gd name="T93" fmla="*/ 14 h 40"/>
                  <a:gd name="T94" fmla="*/ 0 w 26"/>
                  <a:gd name="T95" fmla="*/ 10 h 40"/>
                  <a:gd name="T96" fmla="*/ 2 w 26"/>
                  <a:gd name="T97" fmla="*/ 6 h 40"/>
                  <a:gd name="T98" fmla="*/ 4 w 26"/>
                  <a:gd name="T99" fmla="*/ 2 h 40"/>
                  <a:gd name="T100" fmla="*/ 8 w 26"/>
                  <a:gd name="T101" fmla="*/ 0 h 40"/>
                  <a:gd name="T102" fmla="*/ 12 w 26"/>
                  <a:gd name="T103" fmla="*/ 0 h 40"/>
                  <a:gd name="T104" fmla="*/ 16 w 26"/>
                  <a:gd name="T105" fmla="*/ 0 h 40"/>
                  <a:gd name="T106" fmla="*/ 18 w 26"/>
                  <a:gd name="T107" fmla="*/ 0 h 40"/>
                  <a:gd name="T108" fmla="*/ 20 w 26"/>
                  <a:gd name="T109" fmla="*/ 2 h 40"/>
                  <a:gd name="T110" fmla="*/ 22 w 26"/>
                  <a:gd name="T111" fmla="*/ 2 h 40"/>
                  <a:gd name="T112" fmla="*/ 22 w 26"/>
                  <a:gd name="T113" fmla="*/ 2 h 40"/>
                  <a:gd name="T114" fmla="*/ 22 w 26"/>
                  <a:gd name="T115" fmla="*/ 2 h 40"/>
                  <a:gd name="T116" fmla="*/ 22 w 26"/>
                  <a:gd name="T117" fmla="*/ 0 h 40"/>
                  <a:gd name="T118" fmla="*/ 24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8" y="14"/>
                    </a:lnTo>
                    <a:lnTo>
                      <a:pt x="12" y="14"/>
                    </a:lnTo>
                    <a:lnTo>
                      <a:pt x="18" y="18"/>
                    </a:lnTo>
                    <a:lnTo>
                      <a:pt x="24" y="20"/>
                    </a:lnTo>
                    <a:lnTo>
                      <a:pt x="26" y="24"/>
                    </a:lnTo>
                    <a:lnTo>
                      <a:pt x="26" y="28"/>
                    </a:lnTo>
                    <a:lnTo>
                      <a:pt x="26" y="34"/>
                    </a:lnTo>
                    <a:lnTo>
                      <a:pt x="22" y="38"/>
                    </a:lnTo>
                    <a:lnTo>
                      <a:pt x="18" y="40"/>
                    </a:lnTo>
                    <a:lnTo>
                      <a:pt x="14" y="40"/>
                    </a:lnTo>
                    <a:lnTo>
                      <a:pt x="10" y="40"/>
                    </a:lnTo>
                    <a:lnTo>
                      <a:pt x="6" y="40"/>
                    </a:lnTo>
                    <a:lnTo>
                      <a:pt x="4" y="38"/>
                    </a:lnTo>
                    <a:lnTo>
                      <a:pt x="2"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CA"/>
              </a:p>
            </p:txBody>
          </p:sp>
          <p:sp>
            <p:nvSpPr>
              <p:cNvPr id="14717" name="Freeform 157"/>
              <p:cNvSpPr>
                <a:spLocks/>
              </p:cNvSpPr>
              <p:nvPr/>
            </p:nvSpPr>
            <p:spPr bwMode="auto">
              <a:xfrm>
                <a:off x="1768" y="2482"/>
                <a:ext cx="26" cy="40"/>
              </a:xfrm>
              <a:custGeom>
                <a:avLst/>
                <a:gdLst>
                  <a:gd name="T0" fmla="*/ 24 w 26"/>
                  <a:gd name="T1" fmla="*/ 0 h 40"/>
                  <a:gd name="T2" fmla="*/ 24 w 26"/>
                  <a:gd name="T3" fmla="*/ 14 h 40"/>
                  <a:gd name="T4" fmla="*/ 24 w 26"/>
                  <a:gd name="T5" fmla="*/ 14 h 40"/>
                  <a:gd name="T6" fmla="*/ 22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6 h 40"/>
                  <a:gd name="T20" fmla="*/ 6 w 26"/>
                  <a:gd name="T21" fmla="*/ 8 h 40"/>
                  <a:gd name="T22" fmla="*/ 6 w 26"/>
                  <a:gd name="T23" fmla="*/ 10 h 40"/>
                  <a:gd name="T24" fmla="*/ 6 w 26"/>
                  <a:gd name="T25" fmla="*/ 12 h 40"/>
                  <a:gd name="T26" fmla="*/ 8 w 26"/>
                  <a:gd name="T27" fmla="*/ 14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8 h 40"/>
                  <a:gd name="T42" fmla="*/ 18 w 26"/>
                  <a:gd name="T43" fmla="*/ 40 h 40"/>
                  <a:gd name="T44" fmla="*/ 14 w 26"/>
                  <a:gd name="T45" fmla="*/ 40 h 40"/>
                  <a:gd name="T46" fmla="*/ 10 w 26"/>
                  <a:gd name="T47" fmla="*/ 40 h 40"/>
                  <a:gd name="T48" fmla="*/ 6 w 26"/>
                  <a:gd name="T49" fmla="*/ 40 h 40"/>
                  <a:gd name="T50" fmla="*/ 4 w 26"/>
                  <a:gd name="T51" fmla="*/ 38 h 40"/>
                  <a:gd name="T52" fmla="*/ 2 w 26"/>
                  <a:gd name="T53" fmla="*/ 38 h 40"/>
                  <a:gd name="T54" fmla="*/ 2 w 26"/>
                  <a:gd name="T55" fmla="*/ 40 h 40"/>
                  <a:gd name="T56" fmla="*/ 2 w 26"/>
                  <a:gd name="T57" fmla="*/ 40 h 40"/>
                  <a:gd name="T58" fmla="*/ 0 w 26"/>
                  <a:gd name="T59" fmla="*/ 40 h 40"/>
                  <a:gd name="T60" fmla="*/ 0 w 26"/>
                  <a:gd name="T61" fmla="*/ 26 h 40"/>
                  <a:gd name="T62" fmla="*/ 2 w 26"/>
                  <a:gd name="T63" fmla="*/ 26 h 40"/>
                  <a:gd name="T64" fmla="*/ 2 w 26"/>
                  <a:gd name="T65" fmla="*/ 32 h 40"/>
                  <a:gd name="T66" fmla="*/ 6 w 26"/>
                  <a:gd name="T67" fmla="*/ 36 h 40"/>
                  <a:gd name="T68" fmla="*/ 10 w 26"/>
                  <a:gd name="T69" fmla="*/ 38 h 40"/>
                  <a:gd name="T70" fmla="*/ 14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6 w 26"/>
                  <a:gd name="T85" fmla="*/ 24 h 40"/>
                  <a:gd name="T86" fmla="*/ 10 w 26"/>
                  <a:gd name="T87" fmla="*/ 22 h 40"/>
                  <a:gd name="T88" fmla="*/ 6 w 26"/>
                  <a:gd name="T89" fmla="*/ 20 h 40"/>
                  <a:gd name="T90" fmla="*/ 2 w 26"/>
                  <a:gd name="T91" fmla="*/ 16 h 40"/>
                  <a:gd name="T92" fmla="*/ 0 w 26"/>
                  <a:gd name="T93" fmla="*/ 14 h 40"/>
                  <a:gd name="T94" fmla="*/ 0 w 26"/>
                  <a:gd name="T95" fmla="*/ 10 h 40"/>
                  <a:gd name="T96" fmla="*/ 2 w 26"/>
                  <a:gd name="T97" fmla="*/ 6 h 40"/>
                  <a:gd name="T98" fmla="*/ 4 w 26"/>
                  <a:gd name="T99" fmla="*/ 2 h 40"/>
                  <a:gd name="T100" fmla="*/ 8 w 26"/>
                  <a:gd name="T101" fmla="*/ 0 h 40"/>
                  <a:gd name="T102" fmla="*/ 12 w 26"/>
                  <a:gd name="T103" fmla="*/ 0 h 40"/>
                  <a:gd name="T104" fmla="*/ 16 w 26"/>
                  <a:gd name="T105" fmla="*/ 0 h 40"/>
                  <a:gd name="T106" fmla="*/ 18 w 26"/>
                  <a:gd name="T107" fmla="*/ 0 h 40"/>
                  <a:gd name="T108" fmla="*/ 20 w 26"/>
                  <a:gd name="T109" fmla="*/ 2 h 40"/>
                  <a:gd name="T110" fmla="*/ 22 w 26"/>
                  <a:gd name="T111" fmla="*/ 2 h 40"/>
                  <a:gd name="T112" fmla="*/ 22 w 26"/>
                  <a:gd name="T113" fmla="*/ 2 h 40"/>
                  <a:gd name="T114" fmla="*/ 22 w 26"/>
                  <a:gd name="T115" fmla="*/ 2 h 40"/>
                  <a:gd name="T116" fmla="*/ 22 w 26"/>
                  <a:gd name="T117" fmla="*/ 0 h 40"/>
                  <a:gd name="T118" fmla="*/ 24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8"/>
                    </a:lnTo>
                    <a:lnTo>
                      <a:pt x="18" y="4"/>
                    </a:lnTo>
                    <a:lnTo>
                      <a:pt x="16" y="2"/>
                    </a:lnTo>
                    <a:lnTo>
                      <a:pt x="12" y="2"/>
                    </a:lnTo>
                    <a:lnTo>
                      <a:pt x="10" y="2"/>
                    </a:lnTo>
                    <a:lnTo>
                      <a:pt x="8" y="4"/>
                    </a:lnTo>
                    <a:lnTo>
                      <a:pt x="6" y="6"/>
                    </a:lnTo>
                    <a:lnTo>
                      <a:pt x="6" y="8"/>
                    </a:lnTo>
                    <a:lnTo>
                      <a:pt x="6" y="10"/>
                    </a:lnTo>
                    <a:lnTo>
                      <a:pt x="6" y="12"/>
                    </a:lnTo>
                    <a:lnTo>
                      <a:pt x="8" y="14"/>
                    </a:lnTo>
                    <a:lnTo>
                      <a:pt x="12" y="14"/>
                    </a:lnTo>
                    <a:lnTo>
                      <a:pt x="18" y="18"/>
                    </a:lnTo>
                    <a:lnTo>
                      <a:pt x="22" y="20"/>
                    </a:lnTo>
                    <a:lnTo>
                      <a:pt x="26" y="24"/>
                    </a:lnTo>
                    <a:lnTo>
                      <a:pt x="26" y="28"/>
                    </a:lnTo>
                    <a:lnTo>
                      <a:pt x="26" y="34"/>
                    </a:lnTo>
                    <a:lnTo>
                      <a:pt x="22" y="38"/>
                    </a:lnTo>
                    <a:lnTo>
                      <a:pt x="18" y="40"/>
                    </a:lnTo>
                    <a:lnTo>
                      <a:pt x="14" y="40"/>
                    </a:lnTo>
                    <a:lnTo>
                      <a:pt x="10" y="40"/>
                    </a:lnTo>
                    <a:lnTo>
                      <a:pt x="6" y="40"/>
                    </a:lnTo>
                    <a:lnTo>
                      <a:pt x="4" y="38"/>
                    </a:lnTo>
                    <a:lnTo>
                      <a:pt x="2" y="38"/>
                    </a:lnTo>
                    <a:lnTo>
                      <a:pt x="2" y="40"/>
                    </a:lnTo>
                    <a:lnTo>
                      <a:pt x="0" y="40"/>
                    </a:lnTo>
                    <a:lnTo>
                      <a:pt x="0" y="26"/>
                    </a:lnTo>
                    <a:lnTo>
                      <a:pt x="2" y="26"/>
                    </a:lnTo>
                    <a:lnTo>
                      <a:pt x="2"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0" y="14"/>
                    </a:lnTo>
                    <a:lnTo>
                      <a:pt x="0" y="10"/>
                    </a:lnTo>
                    <a:lnTo>
                      <a:pt x="2" y="6"/>
                    </a:lnTo>
                    <a:lnTo>
                      <a:pt x="4" y="2"/>
                    </a:lnTo>
                    <a:lnTo>
                      <a:pt x="8" y="0"/>
                    </a:lnTo>
                    <a:lnTo>
                      <a:pt x="12" y="0"/>
                    </a:lnTo>
                    <a:lnTo>
                      <a:pt x="16"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CA"/>
              </a:p>
            </p:txBody>
          </p:sp>
          <p:sp>
            <p:nvSpPr>
              <p:cNvPr id="14718" name="Rectangle 158"/>
              <p:cNvSpPr>
                <a:spLocks noChangeArrowheads="1"/>
              </p:cNvSpPr>
              <p:nvPr/>
            </p:nvSpPr>
            <p:spPr bwMode="auto">
              <a:xfrm>
                <a:off x="1848"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19" name="Rectangle 159"/>
              <p:cNvSpPr>
                <a:spLocks noChangeArrowheads="1"/>
              </p:cNvSpPr>
              <p:nvPr/>
            </p:nvSpPr>
            <p:spPr bwMode="auto">
              <a:xfrm>
                <a:off x="1864"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20" name="Freeform 160"/>
              <p:cNvSpPr>
                <a:spLocks noEditPoints="1"/>
              </p:cNvSpPr>
              <p:nvPr/>
            </p:nvSpPr>
            <p:spPr bwMode="auto">
              <a:xfrm>
                <a:off x="1966" y="2462"/>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40 h 60"/>
                  <a:gd name="T16" fmla="*/ 24 w 38"/>
                  <a:gd name="T17" fmla="*/ 0 h 60"/>
                  <a:gd name="T18" fmla="*/ 30 w 38"/>
                  <a:gd name="T19" fmla="*/ 0 h 60"/>
                  <a:gd name="T20" fmla="*/ 30 w 38"/>
                  <a:gd name="T21" fmla="*/ 38 h 60"/>
                  <a:gd name="T22" fmla="*/ 38 w 38"/>
                  <a:gd name="T23" fmla="*/ 38 h 60"/>
                  <a:gd name="T24" fmla="*/ 22 w 38"/>
                  <a:gd name="T25" fmla="*/ 38 h 60"/>
                  <a:gd name="T26" fmla="*/ 22 w 38"/>
                  <a:gd name="T27" fmla="*/ 10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40"/>
                    </a:lnTo>
                    <a:lnTo>
                      <a:pt x="24" y="0"/>
                    </a:lnTo>
                    <a:lnTo>
                      <a:pt x="30" y="0"/>
                    </a:lnTo>
                    <a:lnTo>
                      <a:pt x="30" y="38"/>
                    </a:lnTo>
                    <a:lnTo>
                      <a:pt x="38" y="38"/>
                    </a:lnTo>
                    <a:close/>
                    <a:moveTo>
                      <a:pt x="22" y="38"/>
                    </a:moveTo>
                    <a:lnTo>
                      <a:pt x="22" y="10"/>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721" name="Rectangle 161"/>
              <p:cNvSpPr>
                <a:spLocks noChangeArrowheads="1"/>
              </p:cNvSpPr>
              <p:nvPr/>
            </p:nvSpPr>
            <p:spPr bwMode="auto">
              <a:xfrm>
                <a:off x="2232"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22" name="Freeform 162"/>
              <p:cNvSpPr>
                <a:spLocks/>
              </p:cNvSpPr>
              <p:nvPr/>
            </p:nvSpPr>
            <p:spPr bwMode="auto">
              <a:xfrm>
                <a:off x="2344" y="2512"/>
                <a:ext cx="10" cy="10"/>
              </a:xfrm>
              <a:custGeom>
                <a:avLst/>
                <a:gdLst>
                  <a:gd name="T0" fmla="*/ 6 w 10"/>
                  <a:gd name="T1" fmla="*/ 0 h 10"/>
                  <a:gd name="T2" fmla="*/ 8 w 10"/>
                  <a:gd name="T3" fmla="*/ 2 h 10"/>
                  <a:gd name="T4" fmla="*/ 10 w 10"/>
                  <a:gd name="T5" fmla="*/ 2 h 10"/>
                  <a:gd name="T6" fmla="*/ 10 w 10"/>
                  <a:gd name="T7" fmla="*/ 4 h 10"/>
                  <a:gd name="T8" fmla="*/ 10 w 10"/>
                  <a:gd name="T9" fmla="*/ 6 h 10"/>
                  <a:gd name="T10" fmla="*/ 10 w 10"/>
                  <a:gd name="T11" fmla="*/ 8 h 10"/>
                  <a:gd name="T12" fmla="*/ 10 w 10"/>
                  <a:gd name="T13" fmla="*/ 10 h 10"/>
                  <a:gd name="T14" fmla="*/ 8 w 10"/>
                  <a:gd name="T15" fmla="*/ 10 h 10"/>
                  <a:gd name="T16" fmla="*/ 6 w 10"/>
                  <a:gd name="T17" fmla="*/ 10 h 10"/>
                  <a:gd name="T18" fmla="*/ 4 w 10"/>
                  <a:gd name="T19" fmla="*/ 10 h 10"/>
                  <a:gd name="T20" fmla="*/ 2 w 10"/>
                  <a:gd name="T21" fmla="*/ 10 h 10"/>
                  <a:gd name="T22" fmla="*/ 2 w 10"/>
                  <a:gd name="T23" fmla="*/ 8 h 10"/>
                  <a:gd name="T24" fmla="*/ 0 w 10"/>
                  <a:gd name="T25" fmla="*/ 6 h 10"/>
                  <a:gd name="T26" fmla="*/ 2 w 10"/>
                  <a:gd name="T27" fmla="*/ 4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2"/>
                    </a:lnTo>
                    <a:lnTo>
                      <a:pt x="10" y="2"/>
                    </a:lnTo>
                    <a:lnTo>
                      <a:pt x="10" y="4"/>
                    </a:lnTo>
                    <a:lnTo>
                      <a:pt x="10" y="6"/>
                    </a:lnTo>
                    <a:lnTo>
                      <a:pt x="10" y="8"/>
                    </a:lnTo>
                    <a:lnTo>
                      <a:pt x="10" y="10"/>
                    </a:lnTo>
                    <a:lnTo>
                      <a:pt x="8" y="10"/>
                    </a:lnTo>
                    <a:lnTo>
                      <a:pt x="6" y="10"/>
                    </a:lnTo>
                    <a:lnTo>
                      <a:pt x="4" y="10"/>
                    </a:lnTo>
                    <a:lnTo>
                      <a:pt x="2" y="10"/>
                    </a:lnTo>
                    <a:lnTo>
                      <a:pt x="2" y="8"/>
                    </a:lnTo>
                    <a:lnTo>
                      <a:pt x="0" y="6"/>
                    </a:lnTo>
                    <a:lnTo>
                      <a:pt x="2" y="4"/>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723" name="Freeform 163"/>
              <p:cNvSpPr>
                <a:spLocks noEditPoints="1"/>
              </p:cNvSpPr>
              <p:nvPr/>
            </p:nvSpPr>
            <p:spPr bwMode="auto">
              <a:xfrm>
                <a:off x="2364" y="2462"/>
                <a:ext cx="36" cy="60"/>
              </a:xfrm>
              <a:custGeom>
                <a:avLst/>
                <a:gdLst>
                  <a:gd name="T0" fmla="*/ 0 w 36"/>
                  <a:gd name="T1" fmla="*/ 30 h 60"/>
                  <a:gd name="T2" fmla="*/ 0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4" name="Freeform 164"/>
              <p:cNvSpPr>
                <a:spLocks noEditPoints="1"/>
              </p:cNvSpPr>
              <p:nvPr/>
            </p:nvSpPr>
            <p:spPr bwMode="auto">
              <a:xfrm>
                <a:off x="2408"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8" y="42"/>
                    </a:lnTo>
                    <a:lnTo>
                      <a:pt x="10"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5" name="Freeform 165"/>
              <p:cNvSpPr>
                <a:spLocks noEditPoints="1"/>
              </p:cNvSpPr>
              <p:nvPr/>
            </p:nvSpPr>
            <p:spPr bwMode="auto">
              <a:xfrm>
                <a:off x="2452"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6" name="Freeform 166"/>
              <p:cNvSpPr>
                <a:spLocks noEditPoints="1"/>
              </p:cNvSpPr>
              <p:nvPr/>
            </p:nvSpPr>
            <p:spPr bwMode="auto">
              <a:xfrm>
                <a:off x="2496"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7" name="Freeform 167"/>
              <p:cNvSpPr>
                <a:spLocks noEditPoints="1"/>
              </p:cNvSpPr>
              <p:nvPr/>
            </p:nvSpPr>
            <p:spPr bwMode="auto">
              <a:xfrm>
                <a:off x="2540"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6 w 36"/>
                  <a:gd name="T23" fmla="*/ 22 h 60"/>
                  <a:gd name="T24" fmla="*/ 36 w 36"/>
                  <a:gd name="T25" fmla="*/ 30 h 60"/>
                  <a:gd name="T26" fmla="*/ 36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8" name="Freeform 168"/>
              <p:cNvSpPr>
                <a:spLocks noEditPoints="1"/>
              </p:cNvSpPr>
              <p:nvPr/>
            </p:nvSpPr>
            <p:spPr bwMode="auto">
              <a:xfrm>
                <a:off x="2584"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4 w 36"/>
                  <a:gd name="T23" fmla="*/ 22 h 60"/>
                  <a:gd name="T24" fmla="*/ 36 w 36"/>
                  <a:gd name="T25" fmla="*/ 30 h 60"/>
                  <a:gd name="T26" fmla="*/ 34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6 w 36"/>
                  <a:gd name="T69" fmla="*/ 40 h 60"/>
                  <a:gd name="T70" fmla="*/ 28 w 36"/>
                  <a:gd name="T71" fmla="*/ 28 h 60"/>
                  <a:gd name="T72" fmla="*/ 26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6" y="40"/>
                    </a:lnTo>
                    <a:lnTo>
                      <a:pt x="28" y="28"/>
                    </a:lnTo>
                    <a:lnTo>
                      <a:pt x="26" y="20"/>
                    </a:lnTo>
                    <a:lnTo>
                      <a:pt x="26" y="12"/>
                    </a:lnTo>
                    <a:lnTo>
                      <a:pt x="24" y="8"/>
                    </a:lnTo>
                    <a:lnTo>
                      <a:pt x="22" y="4"/>
                    </a:lnTo>
                    <a:lnTo>
                      <a:pt x="20" y="4"/>
                    </a:lnTo>
                    <a:lnTo>
                      <a:pt x="18" y="4"/>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9" name="Freeform 169"/>
              <p:cNvSpPr>
                <a:spLocks/>
              </p:cNvSpPr>
              <p:nvPr/>
            </p:nvSpPr>
            <p:spPr bwMode="auto">
              <a:xfrm>
                <a:off x="2634" y="2462"/>
                <a:ext cx="22" cy="60"/>
              </a:xfrm>
              <a:custGeom>
                <a:avLst/>
                <a:gdLst>
                  <a:gd name="T0" fmla="*/ 0 w 22"/>
                  <a:gd name="T1" fmla="*/ 6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8 h 60"/>
                  <a:gd name="T14" fmla="*/ 16 w 22"/>
                  <a:gd name="T15" fmla="*/ 58 h 60"/>
                  <a:gd name="T16" fmla="*/ 18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6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6 w 22"/>
                  <a:gd name="T45" fmla="*/ 8 h 60"/>
                  <a:gd name="T46" fmla="*/ 6 w 22"/>
                  <a:gd name="T47" fmla="*/ 8 h 60"/>
                  <a:gd name="T48" fmla="*/ 6 w 22"/>
                  <a:gd name="T49" fmla="*/ 6 h 60"/>
                  <a:gd name="T50" fmla="*/ 4 w 22"/>
                  <a:gd name="T51" fmla="*/ 6 h 60"/>
                  <a:gd name="T52" fmla="*/ 2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4" y="50"/>
                    </a:lnTo>
                    <a:lnTo>
                      <a:pt x="14" y="54"/>
                    </a:lnTo>
                    <a:lnTo>
                      <a:pt x="16" y="56"/>
                    </a:lnTo>
                    <a:lnTo>
                      <a:pt x="16" y="58"/>
                    </a:lnTo>
                    <a:lnTo>
                      <a:pt x="18" y="58"/>
                    </a:lnTo>
                    <a:lnTo>
                      <a:pt x="22" y="58"/>
                    </a:lnTo>
                    <a:lnTo>
                      <a:pt x="22" y="60"/>
                    </a:lnTo>
                    <a:lnTo>
                      <a:pt x="0" y="60"/>
                    </a:lnTo>
                    <a:lnTo>
                      <a:pt x="0" y="58"/>
                    </a:lnTo>
                    <a:lnTo>
                      <a:pt x="4" y="58"/>
                    </a:lnTo>
                    <a:lnTo>
                      <a:pt x="6" y="58"/>
                    </a:lnTo>
                    <a:lnTo>
                      <a:pt x="8" y="56"/>
                    </a:lnTo>
                    <a:lnTo>
                      <a:pt x="8" y="54"/>
                    </a:lnTo>
                    <a:lnTo>
                      <a:pt x="8" y="50"/>
                    </a:lnTo>
                    <a:lnTo>
                      <a:pt x="8" y="16"/>
                    </a:lnTo>
                    <a:lnTo>
                      <a:pt x="8" y="12"/>
                    </a:lnTo>
                    <a:lnTo>
                      <a:pt x="8" y="10"/>
                    </a:lnTo>
                    <a:lnTo>
                      <a:pt x="6" y="8"/>
                    </a:lnTo>
                    <a:lnTo>
                      <a:pt x="6" y="6"/>
                    </a:lnTo>
                    <a:lnTo>
                      <a:pt x="4" y="6"/>
                    </a:lnTo>
                    <a:lnTo>
                      <a:pt x="2"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730" name="Rectangle 170"/>
              <p:cNvSpPr>
                <a:spLocks noChangeArrowheads="1"/>
              </p:cNvSpPr>
              <p:nvPr/>
            </p:nvSpPr>
            <p:spPr bwMode="auto">
              <a:xfrm>
                <a:off x="2776"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31" name="Freeform 171"/>
              <p:cNvSpPr>
                <a:spLocks/>
              </p:cNvSpPr>
              <p:nvPr/>
            </p:nvSpPr>
            <p:spPr bwMode="auto">
              <a:xfrm>
                <a:off x="2888" y="2512"/>
                <a:ext cx="10" cy="10"/>
              </a:xfrm>
              <a:custGeom>
                <a:avLst/>
                <a:gdLst>
                  <a:gd name="T0" fmla="*/ 4 w 10"/>
                  <a:gd name="T1" fmla="*/ 0 h 10"/>
                  <a:gd name="T2" fmla="*/ 6 w 10"/>
                  <a:gd name="T3" fmla="*/ 2 h 10"/>
                  <a:gd name="T4" fmla="*/ 8 w 10"/>
                  <a:gd name="T5" fmla="*/ 2 h 10"/>
                  <a:gd name="T6" fmla="*/ 10 w 10"/>
                  <a:gd name="T7" fmla="*/ 4 h 10"/>
                  <a:gd name="T8" fmla="*/ 10 w 10"/>
                  <a:gd name="T9" fmla="*/ 6 h 10"/>
                  <a:gd name="T10" fmla="*/ 10 w 10"/>
                  <a:gd name="T11" fmla="*/ 8 h 10"/>
                  <a:gd name="T12" fmla="*/ 8 w 10"/>
                  <a:gd name="T13" fmla="*/ 10 h 10"/>
                  <a:gd name="T14" fmla="*/ 6 w 10"/>
                  <a:gd name="T15" fmla="*/ 10 h 10"/>
                  <a:gd name="T16" fmla="*/ 4 w 10"/>
                  <a:gd name="T17" fmla="*/ 10 h 10"/>
                  <a:gd name="T18" fmla="*/ 2 w 10"/>
                  <a:gd name="T19" fmla="*/ 10 h 10"/>
                  <a:gd name="T20" fmla="*/ 0 w 10"/>
                  <a:gd name="T21" fmla="*/ 10 h 10"/>
                  <a:gd name="T22" fmla="*/ 0 w 10"/>
                  <a:gd name="T23" fmla="*/ 8 h 10"/>
                  <a:gd name="T24" fmla="*/ 0 w 10"/>
                  <a:gd name="T25" fmla="*/ 6 h 10"/>
                  <a:gd name="T26" fmla="*/ 0 w 10"/>
                  <a:gd name="T27" fmla="*/ 4 h 10"/>
                  <a:gd name="T28" fmla="*/ 0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2"/>
                    </a:lnTo>
                    <a:lnTo>
                      <a:pt x="8" y="2"/>
                    </a:lnTo>
                    <a:lnTo>
                      <a:pt x="10" y="4"/>
                    </a:lnTo>
                    <a:lnTo>
                      <a:pt x="10" y="6"/>
                    </a:lnTo>
                    <a:lnTo>
                      <a:pt x="10" y="8"/>
                    </a:lnTo>
                    <a:lnTo>
                      <a:pt x="8" y="10"/>
                    </a:lnTo>
                    <a:lnTo>
                      <a:pt x="6" y="10"/>
                    </a:lnTo>
                    <a:lnTo>
                      <a:pt x="4" y="10"/>
                    </a:lnTo>
                    <a:lnTo>
                      <a:pt x="2" y="10"/>
                    </a:lnTo>
                    <a:lnTo>
                      <a:pt x="0" y="10"/>
                    </a:lnTo>
                    <a:lnTo>
                      <a:pt x="0" y="8"/>
                    </a:lnTo>
                    <a:lnTo>
                      <a:pt x="0" y="6"/>
                    </a:lnTo>
                    <a:lnTo>
                      <a:pt x="0" y="4"/>
                    </a:lnTo>
                    <a:lnTo>
                      <a:pt x="0"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732" name="Freeform 172"/>
              <p:cNvSpPr>
                <a:spLocks noEditPoints="1"/>
              </p:cNvSpPr>
              <p:nvPr/>
            </p:nvSpPr>
            <p:spPr bwMode="auto">
              <a:xfrm>
                <a:off x="2906" y="2462"/>
                <a:ext cx="38" cy="60"/>
              </a:xfrm>
              <a:custGeom>
                <a:avLst/>
                <a:gdLst>
                  <a:gd name="T0" fmla="*/ 0 w 38"/>
                  <a:gd name="T1" fmla="*/ 30 h 60"/>
                  <a:gd name="T2" fmla="*/ 2 w 38"/>
                  <a:gd name="T3" fmla="*/ 22 h 60"/>
                  <a:gd name="T4" fmla="*/ 4 w 38"/>
                  <a:gd name="T5" fmla="*/ 14 h 60"/>
                  <a:gd name="T6" fmla="*/ 6 w 38"/>
                  <a:gd name="T7" fmla="*/ 8 h 60"/>
                  <a:gd name="T8" fmla="*/ 12 w 38"/>
                  <a:gd name="T9" fmla="*/ 4 h 60"/>
                  <a:gd name="T10" fmla="*/ 16 w 38"/>
                  <a:gd name="T11" fmla="*/ 2 h 60"/>
                  <a:gd name="T12" fmla="*/ 20 w 38"/>
                  <a:gd name="T13" fmla="*/ 0 h 60"/>
                  <a:gd name="T14" fmla="*/ 24 w 38"/>
                  <a:gd name="T15" fmla="*/ 2 h 60"/>
                  <a:gd name="T16" fmla="*/ 28 w 38"/>
                  <a:gd name="T17" fmla="*/ 4 h 60"/>
                  <a:gd name="T18" fmla="*/ 30 w 38"/>
                  <a:gd name="T19" fmla="*/ 8 h 60"/>
                  <a:gd name="T20" fmla="*/ 34 w 38"/>
                  <a:gd name="T21" fmla="*/ 14 h 60"/>
                  <a:gd name="T22" fmla="*/ 36 w 38"/>
                  <a:gd name="T23" fmla="*/ 22 h 60"/>
                  <a:gd name="T24" fmla="*/ 38 w 38"/>
                  <a:gd name="T25" fmla="*/ 30 h 60"/>
                  <a:gd name="T26" fmla="*/ 36 w 38"/>
                  <a:gd name="T27" fmla="*/ 40 h 60"/>
                  <a:gd name="T28" fmla="*/ 34 w 38"/>
                  <a:gd name="T29" fmla="*/ 48 h 60"/>
                  <a:gd name="T30" fmla="*/ 32 w 38"/>
                  <a:gd name="T31" fmla="*/ 54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6 h 60"/>
                  <a:gd name="T56" fmla="*/ 16 w 38"/>
                  <a:gd name="T57" fmla="*/ 58 h 60"/>
                  <a:gd name="T58" fmla="*/ 18 w 38"/>
                  <a:gd name="T59" fmla="*/ 58 h 60"/>
                  <a:gd name="T60" fmla="*/ 22 w 38"/>
                  <a:gd name="T61" fmla="*/ 58 h 60"/>
                  <a:gd name="T62" fmla="*/ 24 w 38"/>
                  <a:gd name="T63" fmla="*/ 56 h 60"/>
                  <a:gd name="T64" fmla="*/ 26 w 38"/>
                  <a:gd name="T65" fmla="*/ 54 h 60"/>
                  <a:gd name="T66" fmla="*/ 28 w 38"/>
                  <a:gd name="T67" fmla="*/ 48 h 60"/>
                  <a:gd name="T68" fmla="*/ 28 w 38"/>
                  <a:gd name="T69" fmla="*/ 40 h 60"/>
                  <a:gd name="T70" fmla="*/ 28 w 38"/>
                  <a:gd name="T71" fmla="*/ 28 h 60"/>
                  <a:gd name="T72" fmla="*/ 28 w 38"/>
                  <a:gd name="T73" fmla="*/ 20 h 60"/>
                  <a:gd name="T74" fmla="*/ 26 w 38"/>
                  <a:gd name="T75" fmla="*/ 12 h 60"/>
                  <a:gd name="T76" fmla="*/ 26 w 38"/>
                  <a:gd name="T77" fmla="*/ 8 h 60"/>
                  <a:gd name="T78" fmla="*/ 24 w 38"/>
                  <a:gd name="T79" fmla="*/ 4 h 60"/>
                  <a:gd name="T80" fmla="*/ 22 w 38"/>
                  <a:gd name="T81" fmla="*/ 4 h 60"/>
                  <a:gd name="T82" fmla="*/ 20 w 38"/>
                  <a:gd name="T83" fmla="*/ 4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6"/>
                    </a:lnTo>
                    <a:lnTo>
                      <a:pt x="16" y="58"/>
                    </a:lnTo>
                    <a:lnTo>
                      <a:pt x="18" y="58"/>
                    </a:lnTo>
                    <a:lnTo>
                      <a:pt x="22" y="58"/>
                    </a:lnTo>
                    <a:lnTo>
                      <a:pt x="24" y="56"/>
                    </a:lnTo>
                    <a:lnTo>
                      <a:pt x="26" y="54"/>
                    </a:lnTo>
                    <a:lnTo>
                      <a:pt x="28" y="48"/>
                    </a:lnTo>
                    <a:lnTo>
                      <a:pt x="28" y="40"/>
                    </a:lnTo>
                    <a:lnTo>
                      <a:pt x="28" y="28"/>
                    </a:lnTo>
                    <a:lnTo>
                      <a:pt x="28" y="20"/>
                    </a:lnTo>
                    <a:lnTo>
                      <a:pt x="26" y="12"/>
                    </a:lnTo>
                    <a:lnTo>
                      <a:pt x="26" y="8"/>
                    </a:lnTo>
                    <a:lnTo>
                      <a:pt x="24" y="4"/>
                    </a:lnTo>
                    <a:lnTo>
                      <a:pt x="22" y="4"/>
                    </a:lnTo>
                    <a:lnTo>
                      <a:pt x="20" y="4"/>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3" name="Freeform 173"/>
              <p:cNvSpPr>
                <a:spLocks noEditPoints="1"/>
              </p:cNvSpPr>
              <p:nvPr/>
            </p:nvSpPr>
            <p:spPr bwMode="auto">
              <a:xfrm>
                <a:off x="2950" y="2462"/>
                <a:ext cx="36" cy="60"/>
              </a:xfrm>
              <a:custGeom>
                <a:avLst/>
                <a:gdLst>
                  <a:gd name="T0" fmla="*/ 0 w 36"/>
                  <a:gd name="T1" fmla="*/ 30 h 60"/>
                  <a:gd name="T2" fmla="*/ 2 w 36"/>
                  <a:gd name="T3" fmla="*/ 22 h 60"/>
                  <a:gd name="T4" fmla="*/ 4 w 36"/>
                  <a:gd name="T5" fmla="*/ 14 h 60"/>
                  <a:gd name="T6" fmla="*/ 6 w 36"/>
                  <a:gd name="T7" fmla="*/ 8 h 60"/>
                  <a:gd name="T8" fmla="*/ 12 w 36"/>
                  <a:gd name="T9" fmla="*/ 4 h 60"/>
                  <a:gd name="T10" fmla="*/ 14 w 36"/>
                  <a:gd name="T11" fmla="*/ 2 h 60"/>
                  <a:gd name="T12" fmla="*/ 18 w 36"/>
                  <a:gd name="T13" fmla="*/ 0 h 60"/>
                  <a:gd name="T14" fmla="*/ 24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6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6 w 36"/>
                  <a:gd name="T77" fmla="*/ 8 h 60"/>
                  <a:gd name="T78" fmla="*/ 22 w 36"/>
                  <a:gd name="T79" fmla="*/ 4 h 60"/>
                  <a:gd name="T80" fmla="*/ 22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4"/>
                    </a:lnTo>
                    <a:lnTo>
                      <a:pt x="14" y="2"/>
                    </a:lnTo>
                    <a:lnTo>
                      <a:pt x="18" y="0"/>
                    </a:lnTo>
                    <a:lnTo>
                      <a:pt x="24"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6"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6" y="8"/>
                    </a:lnTo>
                    <a:lnTo>
                      <a:pt x="22"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4" name="Freeform 174"/>
              <p:cNvSpPr>
                <a:spLocks noEditPoints="1"/>
              </p:cNvSpPr>
              <p:nvPr/>
            </p:nvSpPr>
            <p:spPr bwMode="auto">
              <a:xfrm>
                <a:off x="2994" y="2462"/>
                <a:ext cx="36" cy="60"/>
              </a:xfrm>
              <a:custGeom>
                <a:avLst/>
                <a:gdLst>
                  <a:gd name="T0" fmla="*/ 0 w 36"/>
                  <a:gd name="T1" fmla="*/ 30 h 60"/>
                  <a:gd name="T2" fmla="*/ 2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5" name="Freeform 175"/>
              <p:cNvSpPr>
                <a:spLocks noEditPoints="1"/>
              </p:cNvSpPr>
              <p:nvPr/>
            </p:nvSpPr>
            <p:spPr bwMode="auto">
              <a:xfrm>
                <a:off x="3038" y="2462"/>
                <a:ext cx="36" cy="60"/>
              </a:xfrm>
              <a:custGeom>
                <a:avLst/>
                <a:gdLst>
                  <a:gd name="T0" fmla="*/ 0 w 36"/>
                  <a:gd name="T1" fmla="*/ 30 h 60"/>
                  <a:gd name="T2" fmla="*/ 0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10" y="42"/>
                    </a:lnTo>
                    <a:lnTo>
                      <a:pt x="12"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6" name="Freeform 176"/>
              <p:cNvSpPr>
                <a:spLocks noEditPoints="1"/>
              </p:cNvSpPr>
              <p:nvPr/>
            </p:nvSpPr>
            <p:spPr bwMode="auto">
              <a:xfrm>
                <a:off x="3082"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8" y="42"/>
                    </a:lnTo>
                    <a:lnTo>
                      <a:pt x="10"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7" name="Freeform 177"/>
              <p:cNvSpPr>
                <a:spLocks/>
              </p:cNvSpPr>
              <p:nvPr/>
            </p:nvSpPr>
            <p:spPr bwMode="auto">
              <a:xfrm>
                <a:off x="3132" y="2462"/>
                <a:ext cx="22" cy="60"/>
              </a:xfrm>
              <a:custGeom>
                <a:avLst/>
                <a:gdLst>
                  <a:gd name="T0" fmla="*/ 0 w 22"/>
                  <a:gd name="T1" fmla="*/ 6 h 60"/>
                  <a:gd name="T2" fmla="*/ 14 w 22"/>
                  <a:gd name="T3" fmla="*/ 0 h 60"/>
                  <a:gd name="T4" fmla="*/ 16 w 22"/>
                  <a:gd name="T5" fmla="*/ 0 h 60"/>
                  <a:gd name="T6" fmla="*/ 16 w 22"/>
                  <a:gd name="T7" fmla="*/ 50 h 60"/>
                  <a:gd name="T8" fmla="*/ 16 w 22"/>
                  <a:gd name="T9" fmla="*/ 54 h 60"/>
                  <a:gd name="T10" fmla="*/ 16 w 22"/>
                  <a:gd name="T11" fmla="*/ 56 h 60"/>
                  <a:gd name="T12" fmla="*/ 16 w 22"/>
                  <a:gd name="T13" fmla="*/ 58 h 60"/>
                  <a:gd name="T14" fmla="*/ 18 w 22"/>
                  <a:gd name="T15" fmla="*/ 58 h 60"/>
                  <a:gd name="T16" fmla="*/ 20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8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8 w 22"/>
                  <a:gd name="T45" fmla="*/ 8 h 60"/>
                  <a:gd name="T46" fmla="*/ 6 w 22"/>
                  <a:gd name="T47" fmla="*/ 8 h 60"/>
                  <a:gd name="T48" fmla="*/ 6 w 22"/>
                  <a:gd name="T49" fmla="*/ 6 h 60"/>
                  <a:gd name="T50" fmla="*/ 4 w 22"/>
                  <a:gd name="T51" fmla="*/ 6 h 60"/>
                  <a:gd name="T52" fmla="*/ 4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6" y="0"/>
                    </a:lnTo>
                    <a:lnTo>
                      <a:pt x="16" y="50"/>
                    </a:lnTo>
                    <a:lnTo>
                      <a:pt x="16" y="54"/>
                    </a:lnTo>
                    <a:lnTo>
                      <a:pt x="16" y="56"/>
                    </a:lnTo>
                    <a:lnTo>
                      <a:pt x="16" y="58"/>
                    </a:lnTo>
                    <a:lnTo>
                      <a:pt x="18" y="58"/>
                    </a:lnTo>
                    <a:lnTo>
                      <a:pt x="20" y="58"/>
                    </a:lnTo>
                    <a:lnTo>
                      <a:pt x="22" y="58"/>
                    </a:lnTo>
                    <a:lnTo>
                      <a:pt x="22" y="60"/>
                    </a:lnTo>
                    <a:lnTo>
                      <a:pt x="0" y="60"/>
                    </a:lnTo>
                    <a:lnTo>
                      <a:pt x="0" y="58"/>
                    </a:lnTo>
                    <a:lnTo>
                      <a:pt x="4" y="58"/>
                    </a:lnTo>
                    <a:lnTo>
                      <a:pt x="6" y="58"/>
                    </a:lnTo>
                    <a:lnTo>
                      <a:pt x="8" y="58"/>
                    </a:lnTo>
                    <a:lnTo>
                      <a:pt x="8" y="56"/>
                    </a:lnTo>
                    <a:lnTo>
                      <a:pt x="8" y="54"/>
                    </a:lnTo>
                    <a:lnTo>
                      <a:pt x="8" y="50"/>
                    </a:lnTo>
                    <a:lnTo>
                      <a:pt x="8" y="16"/>
                    </a:lnTo>
                    <a:lnTo>
                      <a:pt x="8" y="12"/>
                    </a:lnTo>
                    <a:lnTo>
                      <a:pt x="8" y="10"/>
                    </a:lnTo>
                    <a:lnTo>
                      <a:pt x="8" y="8"/>
                    </a:lnTo>
                    <a:lnTo>
                      <a:pt x="6" y="8"/>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738" name="Freeform 178"/>
              <p:cNvSpPr>
                <a:spLocks noEditPoints="1"/>
              </p:cNvSpPr>
              <p:nvPr/>
            </p:nvSpPr>
            <p:spPr bwMode="auto">
              <a:xfrm>
                <a:off x="3170" y="2462"/>
                <a:ext cx="36" cy="60"/>
              </a:xfrm>
              <a:custGeom>
                <a:avLst/>
                <a:gdLst>
                  <a:gd name="T0" fmla="*/ 36 w 36"/>
                  <a:gd name="T1" fmla="*/ 0 h 60"/>
                  <a:gd name="T2" fmla="*/ 36 w 36"/>
                  <a:gd name="T3" fmla="*/ 2 h 60"/>
                  <a:gd name="T4" fmla="*/ 30 w 36"/>
                  <a:gd name="T5" fmla="*/ 4 h 60"/>
                  <a:gd name="T6" fmla="*/ 26 w 36"/>
                  <a:gd name="T7" fmla="*/ 4 h 60"/>
                  <a:gd name="T8" fmla="*/ 22 w 36"/>
                  <a:gd name="T9" fmla="*/ 6 h 60"/>
                  <a:gd name="T10" fmla="*/ 18 w 36"/>
                  <a:gd name="T11" fmla="*/ 10 h 60"/>
                  <a:gd name="T12" fmla="*/ 16 w 36"/>
                  <a:gd name="T13" fmla="*/ 14 h 60"/>
                  <a:gd name="T14" fmla="*/ 14 w 36"/>
                  <a:gd name="T15" fmla="*/ 18 h 60"/>
                  <a:gd name="T16" fmla="*/ 10 w 36"/>
                  <a:gd name="T17" fmla="*/ 22 h 60"/>
                  <a:gd name="T18" fmla="*/ 10 w 36"/>
                  <a:gd name="T19" fmla="*/ 28 h 60"/>
                  <a:gd name="T20" fmla="*/ 16 w 36"/>
                  <a:gd name="T21" fmla="*/ 24 h 60"/>
                  <a:gd name="T22" fmla="*/ 22 w 36"/>
                  <a:gd name="T23" fmla="*/ 24 h 60"/>
                  <a:gd name="T24" fmla="*/ 26 w 36"/>
                  <a:gd name="T25" fmla="*/ 24 h 60"/>
                  <a:gd name="T26" fmla="*/ 32 w 36"/>
                  <a:gd name="T27" fmla="*/ 28 h 60"/>
                  <a:gd name="T28" fmla="*/ 34 w 36"/>
                  <a:gd name="T29" fmla="*/ 34 h 60"/>
                  <a:gd name="T30" fmla="*/ 36 w 36"/>
                  <a:gd name="T31" fmla="*/ 40 h 60"/>
                  <a:gd name="T32" fmla="*/ 34 w 36"/>
                  <a:gd name="T33" fmla="*/ 48 h 60"/>
                  <a:gd name="T34" fmla="*/ 32 w 36"/>
                  <a:gd name="T35" fmla="*/ 54 h 60"/>
                  <a:gd name="T36" fmla="*/ 28 w 36"/>
                  <a:gd name="T37" fmla="*/ 58 h 60"/>
                  <a:gd name="T38" fmla="*/ 24 w 36"/>
                  <a:gd name="T39" fmla="*/ 60 h 60"/>
                  <a:gd name="T40" fmla="*/ 18 w 36"/>
                  <a:gd name="T41" fmla="*/ 60 h 60"/>
                  <a:gd name="T42" fmla="*/ 12 w 36"/>
                  <a:gd name="T43" fmla="*/ 60 h 60"/>
                  <a:gd name="T44" fmla="*/ 8 w 36"/>
                  <a:gd name="T45" fmla="*/ 56 h 60"/>
                  <a:gd name="T46" fmla="*/ 4 w 36"/>
                  <a:gd name="T47" fmla="*/ 52 h 60"/>
                  <a:gd name="T48" fmla="*/ 0 w 36"/>
                  <a:gd name="T49" fmla="*/ 44 h 60"/>
                  <a:gd name="T50" fmla="*/ 0 w 36"/>
                  <a:gd name="T51" fmla="*/ 36 h 60"/>
                  <a:gd name="T52" fmla="*/ 0 w 36"/>
                  <a:gd name="T53" fmla="*/ 30 h 60"/>
                  <a:gd name="T54" fmla="*/ 2 w 36"/>
                  <a:gd name="T55" fmla="*/ 22 h 60"/>
                  <a:gd name="T56" fmla="*/ 6 w 36"/>
                  <a:gd name="T57" fmla="*/ 16 h 60"/>
                  <a:gd name="T58" fmla="*/ 12 w 36"/>
                  <a:gd name="T59" fmla="*/ 10 h 60"/>
                  <a:gd name="T60" fmla="*/ 18 w 36"/>
                  <a:gd name="T61" fmla="*/ 6 h 60"/>
                  <a:gd name="T62" fmla="*/ 22 w 36"/>
                  <a:gd name="T63" fmla="*/ 2 h 60"/>
                  <a:gd name="T64" fmla="*/ 28 w 36"/>
                  <a:gd name="T65" fmla="*/ 0 h 60"/>
                  <a:gd name="T66" fmla="*/ 32 w 36"/>
                  <a:gd name="T67" fmla="*/ 0 h 60"/>
                  <a:gd name="T68" fmla="*/ 36 w 36"/>
                  <a:gd name="T69" fmla="*/ 0 h 60"/>
                  <a:gd name="T70" fmla="*/ 8 w 36"/>
                  <a:gd name="T71" fmla="*/ 30 h 60"/>
                  <a:gd name="T72" fmla="*/ 8 w 36"/>
                  <a:gd name="T73" fmla="*/ 36 h 60"/>
                  <a:gd name="T74" fmla="*/ 8 w 36"/>
                  <a:gd name="T75" fmla="*/ 40 h 60"/>
                  <a:gd name="T76" fmla="*/ 8 w 36"/>
                  <a:gd name="T77" fmla="*/ 44 h 60"/>
                  <a:gd name="T78" fmla="*/ 10 w 36"/>
                  <a:gd name="T79" fmla="*/ 48 h 60"/>
                  <a:gd name="T80" fmla="*/ 10 w 36"/>
                  <a:gd name="T81" fmla="*/ 52 h 60"/>
                  <a:gd name="T82" fmla="*/ 14 w 36"/>
                  <a:gd name="T83" fmla="*/ 56 h 60"/>
                  <a:gd name="T84" fmla="*/ 16 w 36"/>
                  <a:gd name="T85" fmla="*/ 58 h 60"/>
                  <a:gd name="T86" fmla="*/ 18 w 36"/>
                  <a:gd name="T87" fmla="*/ 58 h 60"/>
                  <a:gd name="T88" fmla="*/ 22 w 36"/>
                  <a:gd name="T89" fmla="*/ 58 h 60"/>
                  <a:gd name="T90" fmla="*/ 24 w 36"/>
                  <a:gd name="T91" fmla="*/ 54 h 60"/>
                  <a:gd name="T92" fmla="*/ 28 w 36"/>
                  <a:gd name="T93" fmla="*/ 50 h 60"/>
                  <a:gd name="T94" fmla="*/ 28 w 36"/>
                  <a:gd name="T95" fmla="*/ 44 h 60"/>
                  <a:gd name="T96" fmla="*/ 28 w 36"/>
                  <a:gd name="T97" fmla="*/ 38 h 60"/>
                  <a:gd name="T98" fmla="*/ 26 w 36"/>
                  <a:gd name="T99" fmla="*/ 32 h 60"/>
                  <a:gd name="T100" fmla="*/ 22 w 36"/>
                  <a:gd name="T101" fmla="*/ 28 h 60"/>
                  <a:gd name="T102" fmla="*/ 18 w 36"/>
                  <a:gd name="T103" fmla="*/ 26 h 60"/>
                  <a:gd name="T104" fmla="*/ 16 w 36"/>
                  <a:gd name="T105" fmla="*/ 28 h 60"/>
                  <a:gd name="T106" fmla="*/ 14 w 36"/>
                  <a:gd name="T107" fmla="*/ 28 h 60"/>
                  <a:gd name="T108" fmla="*/ 12 w 36"/>
                  <a:gd name="T109" fmla="*/ 28 h 60"/>
                  <a:gd name="T110" fmla="*/ 8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6" y="0"/>
                    </a:moveTo>
                    <a:lnTo>
                      <a:pt x="36" y="2"/>
                    </a:lnTo>
                    <a:lnTo>
                      <a:pt x="30" y="4"/>
                    </a:lnTo>
                    <a:lnTo>
                      <a:pt x="26" y="4"/>
                    </a:lnTo>
                    <a:lnTo>
                      <a:pt x="22" y="6"/>
                    </a:lnTo>
                    <a:lnTo>
                      <a:pt x="18" y="10"/>
                    </a:lnTo>
                    <a:lnTo>
                      <a:pt x="16" y="14"/>
                    </a:lnTo>
                    <a:lnTo>
                      <a:pt x="14" y="18"/>
                    </a:lnTo>
                    <a:lnTo>
                      <a:pt x="10" y="22"/>
                    </a:lnTo>
                    <a:lnTo>
                      <a:pt x="10" y="28"/>
                    </a:lnTo>
                    <a:lnTo>
                      <a:pt x="16" y="24"/>
                    </a:lnTo>
                    <a:lnTo>
                      <a:pt x="22" y="24"/>
                    </a:lnTo>
                    <a:lnTo>
                      <a:pt x="26" y="24"/>
                    </a:lnTo>
                    <a:lnTo>
                      <a:pt x="32" y="28"/>
                    </a:lnTo>
                    <a:lnTo>
                      <a:pt x="34" y="34"/>
                    </a:lnTo>
                    <a:lnTo>
                      <a:pt x="36" y="40"/>
                    </a:lnTo>
                    <a:lnTo>
                      <a:pt x="34" y="48"/>
                    </a:lnTo>
                    <a:lnTo>
                      <a:pt x="32" y="54"/>
                    </a:lnTo>
                    <a:lnTo>
                      <a:pt x="28" y="58"/>
                    </a:lnTo>
                    <a:lnTo>
                      <a:pt x="24" y="60"/>
                    </a:lnTo>
                    <a:lnTo>
                      <a:pt x="18" y="60"/>
                    </a:lnTo>
                    <a:lnTo>
                      <a:pt x="12" y="60"/>
                    </a:lnTo>
                    <a:lnTo>
                      <a:pt x="8" y="56"/>
                    </a:lnTo>
                    <a:lnTo>
                      <a:pt x="4" y="52"/>
                    </a:lnTo>
                    <a:lnTo>
                      <a:pt x="0" y="44"/>
                    </a:lnTo>
                    <a:lnTo>
                      <a:pt x="0" y="36"/>
                    </a:lnTo>
                    <a:lnTo>
                      <a:pt x="0" y="30"/>
                    </a:lnTo>
                    <a:lnTo>
                      <a:pt x="2" y="22"/>
                    </a:lnTo>
                    <a:lnTo>
                      <a:pt x="6" y="16"/>
                    </a:lnTo>
                    <a:lnTo>
                      <a:pt x="12" y="10"/>
                    </a:lnTo>
                    <a:lnTo>
                      <a:pt x="18" y="6"/>
                    </a:lnTo>
                    <a:lnTo>
                      <a:pt x="22" y="2"/>
                    </a:lnTo>
                    <a:lnTo>
                      <a:pt x="28" y="0"/>
                    </a:lnTo>
                    <a:lnTo>
                      <a:pt x="32" y="0"/>
                    </a:lnTo>
                    <a:lnTo>
                      <a:pt x="36" y="0"/>
                    </a:lnTo>
                    <a:close/>
                    <a:moveTo>
                      <a:pt x="8" y="30"/>
                    </a:moveTo>
                    <a:lnTo>
                      <a:pt x="8" y="36"/>
                    </a:lnTo>
                    <a:lnTo>
                      <a:pt x="8" y="40"/>
                    </a:lnTo>
                    <a:lnTo>
                      <a:pt x="8" y="44"/>
                    </a:lnTo>
                    <a:lnTo>
                      <a:pt x="10" y="48"/>
                    </a:lnTo>
                    <a:lnTo>
                      <a:pt x="10" y="52"/>
                    </a:lnTo>
                    <a:lnTo>
                      <a:pt x="14" y="56"/>
                    </a:lnTo>
                    <a:lnTo>
                      <a:pt x="16" y="58"/>
                    </a:lnTo>
                    <a:lnTo>
                      <a:pt x="18" y="58"/>
                    </a:lnTo>
                    <a:lnTo>
                      <a:pt x="22" y="58"/>
                    </a:lnTo>
                    <a:lnTo>
                      <a:pt x="24" y="54"/>
                    </a:lnTo>
                    <a:lnTo>
                      <a:pt x="28" y="50"/>
                    </a:lnTo>
                    <a:lnTo>
                      <a:pt x="28" y="44"/>
                    </a:lnTo>
                    <a:lnTo>
                      <a:pt x="28" y="38"/>
                    </a:lnTo>
                    <a:lnTo>
                      <a:pt x="26" y="32"/>
                    </a:lnTo>
                    <a:lnTo>
                      <a:pt x="22" y="28"/>
                    </a:lnTo>
                    <a:lnTo>
                      <a:pt x="18" y="26"/>
                    </a:lnTo>
                    <a:lnTo>
                      <a:pt x="16" y="28"/>
                    </a:lnTo>
                    <a:lnTo>
                      <a:pt x="14" y="28"/>
                    </a:lnTo>
                    <a:lnTo>
                      <a:pt x="12" y="28"/>
                    </a:lnTo>
                    <a:lnTo>
                      <a:pt x="8" y="30"/>
                    </a:lnTo>
                    <a:close/>
                  </a:path>
                </a:pathLst>
              </a:custGeom>
              <a:solidFill>
                <a:srgbClr val="000000"/>
              </a:solidFill>
              <a:ln w="0">
                <a:solidFill>
                  <a:srgbClr val="000000"/>
                </a:solidFill>
                <a:round/>
                <a:headEnd/>
                <a:tailEnd/>
              </a:ln>
            </p:spPr>
            <p:txBody>
              <a:bodyPr/>
              <a:lstStyle/>
              <a:p>
                <a:endParaRPr lang="en-CA"/>
              </a:p>
            </p:txBody>
          </p:sp>
          <p:sp>
            <p:nvSpPr>
              <p:cNvPr id="14739" name="Freeform 179"/>
              <p:cNvSpPr>
                <a:spLocks noEditPoints="1"/>
              </p:cNvSpPr>
              <p:nvPr/>
            </p:nvSpPr>
            <p:spPr bwMode="auto">
              <a:xfrm>
                <a:off x="3212" y="2462"/>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40 h 60"/>
                  <a:gd name="T16" fmla="*/ 24 w 38"/>
                  <a:gd name="T17" fmla="*/ 0 h 60"/>
                  <a:gd name="T18" fmla="*/ 30 w 38"/>
                  <a:gd name="T19" fmla="*/ 0 h 60"/>
                  <a:gd name="T20" fmla="*/ 30 w 38"/>
                  <a:gd name="T21" fmla="*/ 38 h 60"/>
                  <a:gd name="T22" fmla="*/ 38 w 38"/>
                  <a:gd name="T23" fmla="*/ 38 h 60"/>
                  <a:gd name="T24" fmla="*/ 22 w 38"/>
                  <a:gd name="T25" fmla="*/ 38 h 60"/>
                  <a:gd name="T26" fmla="*/ 22 w 38"/>
                  <a:gd name="T27" fmla="*/ 10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40"/>
                    </a:lnTo>
                    <a:lnTo>
                      <a:pt x="24" y="0"/>
                    </a:lnTo>
                    <a:lnTo>
                      <a:pt x="30" y="0"/>
                    </a:lnTo>
                    <a:lnTo>
                      <a:pt x="30" y="38"/>
                    </a:lnTo>
                    <a:lnTo>
                      <a:pt x="38" y="38"/>
                    </a:lnTo>
                    <a:close/>
                    <a:moveTo>
                      <a:pt x="22" y="38"/>
                    </a:moveTo>
                    <a:lnTo>
                      <a:pt x="22" y="10"/>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740" name="Rectangle 180"/>
              <p:cNvSpPr>
                <a:spLocks noChangeArrowheads="1"/>
              </p:cNvSpPr>
              <p:nvPr/>
            </p:nvSpPr>
            <p:spPr bwMode="auto">
              <a:xfrm>
                <a:off x="3312"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41" name="Freeform 181"/>
              <p:cNvSpPr>
                <a:spLocks/>
              </p:cNvSpPr>
              <p:nvPr/>
            </p:nvSpPr>
            <p:spPr bwMode="auto">
              <a:xfrm>
                <a:off x="3434" y="2462"/>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8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10 h 60"/>
                  <a:gd name="T44" fmla="*/ 8 w 24"/>
                  <a:gd name="T45" fmla="*/ 8 h 60"/>
                  <a:gd name="T46" fmla="*/ 8 w 24"/>
                  <a:gd name="T47" fmla="*/ 8 h 60"/>
                  <a:gd name="T48" fmla="*/ 6 w 24"/>
                  <a:gd name="T49" fmla="*/ 6 h 60"/>
                  <a:gd name="T50" fmla="*/ 6 w 24"/>
                  <a:gd name="T51" fmla="*/ 6 h 60"/>
                  <a:gd name="T52" fmla="*/ 4 w 24"/>
                  <a:gd name="T53" fmla="*/ 6 h 60"/>
                  <a:gd name="T54" fmla="*/ 0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6" y="58"/>
                    </a:lnTo>
                    <a:lnTo>
                      <a:pt x="18" y="58"/>
                    </a:lnTo>
                    <a:lnTo>
                      <a:pt x="20" y="58"/>
                    </a:lnTo>
                    <a:lnTo>
                      <a:pt x="24" y="58"/>
                    </a:lnTo>
                    <a:lnTo>
                      <a:pt x="24" y="60"/>
                    </a:lnTo>
                    <a:lnTo>
                      <a:pt x="2" y="60"/>
                    </a:lnTo>
                    <a:lnTo>
                      <a:pt x="2" y="58"/>
                    </a:lnTo>
                    <a:lnTo>
                      <a:pt x="4" y="58"/>
                    </a:lnTo>
                    <a:lnTo>
                      <a:pt x="6" y="58"/>
                    </a:lnTo>
                    <a:lnTo>
                      <a:pt x="8" y="58"/>
                    </a:lnTo>
                    <a:lnTo>
                      <a:pt x="8" y="56"/>
                    </a:lnTo>
                    <a:lnTo>
                      <a:pt x="8" y="54"/>
                    </a:lnTo>
                    <a:lnTo>
                      <a:pt x="8" y="50"/>
                    </a:lnTo>
                    <a:lnTo>
                      <a:pt x="8" y="16"/>
                    </a:lnTo>
                    <a:lnTo>
                      <a:pt x="8" y="12"/>
                    </a:lnTo>
                    <a:lnTo>
                      <a:pt x="8" y="10"/>
                    </a:lnTo>
                    <a:lnTo>
                      <a:pt x="8" y="8"/>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pic>
            <p:nvPicPr>
              <p:cNvPr id="14742" name="Picture 182"/>
              <p:cNvPicPr>
                <a:picLocks noChangeAspect="1" noChangeArrowheads="1"/>
              </p:cNvPicPr>
              <p:nvPr/>
            </p:nvPicPr>
            <p:blipFill>
              <a:blip r:embed="rId6" cstate="print"/>
              <a:srcRect/>
              <a:stretch>
                <a:fillRect/>
              </a:stretch>
            </p:blipFill>
            <p:spPr bwMode="auto">
              <a:xfrm>
                <a:off x="3474" y="2514"/>
                <a:ext cx="8" cy="8"/>
              </a:xfrm>
              <a:prstGeom prst="rect">
                <a:avLst/>
              </a:prstGeom>
              <a:noFill/>
              <a:ln w="9525">
                <a:noFill/>
                <a:miter lim="800000"/>
                <a:headEnd/>
                <a:tailEnd/>
              </a:ln>
            </p:spPr>
          </p:pic>
          <p:pic>
            <p:nvPicPr>
              <p:cNvPr id="14743" name="Picture 183"/>
              <p:cNvPicPr>
                <a:picLocks noChangeAspect="1" noChangeArrowheads="1"/>
              </p:cNvPicPr>
              <p:nvPr/>
            </p:nvPicPr>
            <p:blipFill>
              <a:blip r:embed="rId7" cstate="print"/>
              <a:srcRect/>
              <a:stretch>
                <a:fillRect/>
              </a:stretch>
            </p:blipFill>
            <p:spPr bwMode="auto">
              <a:xfrm>
                <a:off x="3474" y="2514"/>
                <a:ext cx="8" cy="8"/>
              </a:xfrm>
              <a:prstGeom prst="rect">
                <a:avLst/>
              </a:prstGeom>
              <a:noFill/>
              <a:ln w="9525">
                <a:noFill/>
                <a:miter lim="800000"/>
                <a:headEnd/>
                <a:tailEnd/>
              </a:ln>
            </p:spPr>
          </p:pic>
          <p:sp>
            <p:nvSpPr>
              <p:cNvPr id="14744" name="Freeform 184"/>
              <p:cNvSpPr>
                <a:spLocks noEditPoints="1"/>
              </p:cNvSpPr>
              <p:nvPr/>
            </p:nvSpPr>
            <p:spPr bwMode="auto">
              <a:xfrm>
                <a:off x="3496" y="2462"/>
                <a:ext cx="36" cy="60"/>
              </a:xfrm>
              <a:custGeom>
                <a:avLst/>
                <a:gdLst>
                  <a:gd name="T0" fmla="*/ 36 w 36"/>
                  <a:gd name="T1" fmla="*/ 0 h 60"/>
                  <a:gd name="T2" fmla="*/ 36 w 36"/>
                  <a:gd name="T3" fmla="*/ 2 h 60"/>
                  <a:gd name="T4" fmla="*/ 30 w 36"/>
                  <a:gd name="T5" fmla="*/ 4 h 60"/>
                  <a:gd name="T6" fmla="*/ 26 w 36"/>
                  <a:gd name="T7" fmla="*/ 4 h 60"/>
                  <a:gd name="T8" fmla="*/ 22 w 36"/>
                  <a:gd name="T9" fmla="*/ 6 h 60"/>
                  <a:gd name="T10" fmla="*/ 20 w 36"/>
                  <a:gd name="T11" fmla="*/ 10 h 60"/>
                  <a:gd name="T12" fmla="*/ 16 w 36"/>
                  <a:gd name="T13" fmla="*/ 14 h 60"/>
                  <a:gd name="T14" fmla="*/ 14 w 36"/>
                  <a:gd name="T15" fmla="*/ 18 h 60"/>
                  <a:gd name="T16" fmla="*/ 12 w 36"/>
                  <a:gd name="T17" fmla="*/ 22 h 60"/>
                  <a:gd name="T18" fmla="*/ 10 w 36"/>
                  <a:gd name="T19" fmla="*/ 28 h 60"/>
                  <a:gd name="T20" fmla="*/ 16 w 36"/>
                  <a:gd name="T21" fmla="*/ 24 h 60"/>
                  <a:gd name="T22" fmla="*/ 22 w 36"/>
                  <a:gd name="T23" fmla="*/ 24 h 60"/>
                  <a:gd name="T24" fmla="*/ 28 w 36"/>
                  <a:gd name="T25" fmla="*/ 24 h 60"/>
                  <a:gd name="T26" fmla="*/ 32 w 36"/>
                  <a:gd name="T27" fmla="*/ 28 h 60"/>
                  <a:gd name="T28" fmla="*/ 36 w 36"/>
                  <a:gd name="T29" fmla="*/ 34 h 60"/>
                  <a:gd name="T30" fmla="*/ 36 w 36"/>
                  <a:gd name="T31" fmla="*/ 40 h 60"/>
                  <a:gd name="T32" fmla="*/ 36 w 36"/>
                  <a:gd name="T33" fmla="*/ 48 h 60"/>
                  <a:gd name="T34" fmla="*/ 32 w 36"/>
                  <a:gd name="T35" fmla="*/ 54 h 60"/>
                  <a:gd name="T36" fmla="*/ 28 w 36"/>
                  <a:gd name="T37" fmla="*/ 58 h 60"/>
                  <a:gd name="T38" fmla="*/ 24 w 36"/>
                  <a:gd name="T39" fmla="*/ 60 h 60"/>
                  <a:gd name="T40" fmla="*/ 18 w 36"/>
                  <a:gd name="T41" fmla="*/ 60 h 60"/>
                  <a:gd name="T42" fmla="*/ 12 w 36"/>
                  <a:gd name="T43" fmla="*/ 60 h 60"/>
                  <a:gd name="T44" fmla="*/ 8 w 36"/>
                  <a:gd name="T45" fmla="*/ 56 h 60"/>
                  <a:gd name="T46" fmla="*/ 4 w 36"/>
                  <a:gd name="T47" fmla="*/ 52 h 60"/>
                  <a:gd name="T48" fmla="*/ 0 w 36"/>
                  <a:gd name="T49" fmla="*/ 44 h 60"/>
                  <a:gd name="T50" fmla="*/ 0 w 36"/>
                  <a:gd name="T51" fmla="*/ 36 h 60"/>
                  <a:gd name="T52" fmla="*/ 0 w 36"/>
                  <a:gd name="T53" fmla="*/ 30 h 60"/>
                  <a:gd name="T54" fmla="*/ 2 w 36"/>
                  <a:gd name="T55" fmla="*/ 22 h 60"/>
                  <a:gd name="T56" fmla="*/ 6 w 36"/>
                  <a:gd name="T57" fmla="*/ 16 h 60"/>
                  <a:gd name="T58" fmla="*/ 12 w 36"/>
                  <a:gd name="T59" fmla="*/ 10 h 60"/>
                  <a:gd name="T60" fmla="*/ 18 w 36"/>
                  <a:gd name="T61" fmla="*/ 6 h 60"/>
                  <a:gd name="T62" fmla="*/ 22 w 36"/>
                  <a:gd name="T63" fmla="*/ 2 h 60"/>
                  <a:gd name="T64" fmla="*/ 28 w 36"/>
                  <a:gd name="T65" fmla="*/ 0 h 60"/>
                  <a:gd name="T66" fmla="*/ 32 w 36"/>
                  <a:gd name="T67" fmla="*/ 0 h 60"/>
                  <a:gd name="T68" fmla="*/ 36 w 36"/>
                  <a:gd name="T69" fmla="*/ 0 h 60"/>
                  <a:gd name="T70" fmla="*/ 8 w 36"/>
                  <a:gd name="T71" fmla="*/ 30 h 60"/>
                  <a:gd name="T72" fmla="*/ 8 w 36"/>
                  <a:gd name="T73" fmla="*/ 36 h 60"/>
                  <a:gd name="T74" fmla="*/ 8 w 36"/>
                  <a:gd name="T75" fmla="*/ 40 h 60"/>
                  <a:gd name="T76" fmla="*/ 8 w 36"/>
                  <a:gd name="T77" fmla="*/ 44 h 60"/>
                  <a:gd name="T78" fmla="*/ 10 w 36"/>
                  <a:gd name="T79" fmla="*/ 48 h 60"/>
                  <a:gd name="T80" fmla="*/ 12 w 36"/>
                  <a:gd name="T81" fmla="*/ 52 h 60"/>
                  <a:gd name="T82" fmla="*/ 14 w 36"/>
                  <a:gd name="T83" fmla="*/ 56 h 60"/>
                  <a:gd name="T84" fmla="*/ 16 w 36"/>
                  <a:gd name="T85" fmla="*/ 58 h 60"/>
                  <a:gd name="T86" fmla="*/ 18 w 36"/>
                  <a:gd name="T87" fmla="*/ 58 h 60"/>
                  <a:gd name="T88" fmla="*/ 22 w 36"/>
                  <a:gd name="T89" fmla="*/ 58 h 60"/>
                  <a:gd name="T90" fmla="*/ 26 w 36"/>
                  <a:gd name="T91" fmla="*/ 54 h 60"/>
                  <a:gd name="T92" fmla="*/ 28 w 36"/>
                  <a:gd name="T93" fmla="*/ 50 h 60"/>
                  <a:gd name="T94" fmla="*/ 28 w 36"/>
                  <a:gd name="T95" fmla="*/ 44 h 60"/>
                  <a:gd name="T96" fmla="*/ 28 w 36"/>
                  <a:gd name="T97" fmla="*/ 38 h 60"/>
                  <a:gd name="T98" fmla="*/ 26 w 36"/>
                  <a:gd name="T99" fmla="*/ 32 h 60"/>
                  <a:gd name="T100" fmla="*/ 22 w 36"/>
                  <a:gd name="T101" fmla="*/ 28 h 60"/>
                  <a:gd name="T102" fmla="*/ 18 w 36"/>
                  <a:gd name="T103" fmla="*/ 26 h 60"/>
                  <a:gd name="T104" fmla="*/ 16 w 36"/>
                  <a:gd name="T105" fmla="*/ 28 h 60"/>
                  <a:gd name="T106" fmla="*/ 14 w 36"/>
                  <a:gd name="T107" fmla="*/ 28 h 60"/>
                  <a:gd name="T108" fmla="*/ 12 w 36"/>
                  <a:gd name="T109" fmla="*/ 28 h 60"/>
                  <a:gd name="T110" fmla="*/ 8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6" y="0"/>
                    </a:moveTo>
                    <a:lnTo>
                      <a:pt x="36" y="2"/>
                    </a:lnTo>
                    <a:lnTo>
                      <a:pt x="30" y="4"/>
                    </a:lnTo>
                    <a:lnTo>
                      <a:pt x="26" y="4"/>
                    </a:lnTo>
                    <a:lnTo>
                      <a:pt x="22" y="6"/>
                    </a:lnTo>
                    <a:lnTo>
                      <a:pt x="20" y="10"/>
                    </a:lnTo>
                    <a:lnTo>
                      <a:pt x="16" y="14"/>
                    </a:lnTo>
                    <a:lnTo>
                      <a:pt x="14" y="18"/>
                    </a:lnTo>
                    <a:lnTo>
                      <a:pt x="12" y="22"/>
                    </a:lnTo>
                    <a:lnTo>
                      <a:pt x="10" y="28"/>
                    </a:lnTo>
                    <a:lnTo>
                      <a:pt x="16" y="24"/>
                    </a:lnTo>
                    <a:lnTo>
                      <a:pt x="22" y="24"/>
                    </a:lnTo>
                    <a:lnTo>
                      <a:pt x="28" y="24"/>
                    </a:lnTo>
                    <a:lnTo>
                      <a:pt x="32" y="28"/>
                    </a:lnTo>
                    <a:lnTo>
                      <a:pt x="36" y="34"/>
                    </a:lnTo>
                    <a:lnTo>
                      <a:pt x="36" y="40"/>
                    </a:lnTo>
                    <a:lnTo>
                      <a:pt x="36" y="48"/>
                    </a:lnTo>
                    <a:lnTo>
                      <a:pt x="32" y="54"/>
                    </a:lnTo>
                    <a:lnTo>
                      <a:pt x="28" y="58"/>
                    </a:lnTo>
                    <a:lnTo>
                      <a:pt x="24" y="60"/>
                    </a:lnTo>
                    <a:lnTo>
                      <a:pt x="18" y="60"/>
                    </a:lnTo>
                    <a:lnTo>
                      <a:pt x="12" y="60"/>
                    </a:lnTo>
                    <a:lnTo>
                      <a:pt x="8" y="56"/>
                    </a:lnTo>
                    <a:lnTo>
                      <a:pt x="4" y="52"/>
                    </a:lnTo>
                    <a:lnTo>
                      <a:pt x="0" y="44"/>
                    </a:lnTo>
                    <a:lnTo>
                      <a:pt x="0" y="36"/>
                    </a:lnTo>
                    <a:lnTo>
                      <a:pt x="0" y="30"/>
                    </a:lnTo>
                    <a:lnTo>
                      <a:pt x="2" y="22"/>
                    </a:lnTo>
                    <a:lnTo>
                      <a:pt x="6" y="16"/>
                    </a:lnTo>
                    <a:lnTo>
                      <a:pt x="12" y="10"/>
                    </a:lnTo>
                    <a:lnTo>
                      <a:pt x="18" y="6"/>
                    </a:lnTo>
                    <a:lnTo>
                      <a:pt x="22" y="2"/>
                    </a:lnTo>
                    <a:lnTo>
                      <a:pt x="28" y="0"/>
                    </a:lnTo>
                    <a:lnTo>
                      <a:pt x="32" y="0"/>
                    </a:lnTo>
                    <a:lnTo>
                      <a:pt x="36" y="0"/>
                    </a:lnTo>
                    <a:close/>
                    <a:moveTo>
                      <a:pt x="8" y="30"/>
                    </a:moveTo>
                    <a:lnTo>
                      <a:pt x="8" y="36"/>
                    </a:lnTo>
                    <a:lnTo>
                      <a:pt x="8" y="40"/>
                    </a:lnTo>
                    <a:lnTo>
                      <a:pt x="8" y="44"/>
                    </a:lnTo>
                    <a:lnTo>
                      <a:pt x="10" y="48"/>
                    </a:lnTo>
                    <a:lnTo>
                      <a:pt x="12" y="52"/>
                    </a:lnTo>
                    <a:lnTo>
                      <a:pt x="14" y="56"/>
                    </a:lnTo>
                    <a:lnTo>
                      <a:pt x="16" y="58"/>
                    </a:lnTo>
                    <a:lnTo>
                      <a:pt x="18" y="58"/>
                    </a:lnTo>
                    <a:lnTo>
                      <a:pt x="22" y="58"/>
                    </a:lnTo>
                    <a:lnTo>
                      <a:pt x="26" y="54"/>
                    </a:lnTo>
                    <a:lnTo>
                      <a:pt x="28" y="50"/>
                    </a:lnTo>
                    <a:lnTo>
                      <a:pt x="28" y="44"/>
                    </a:lnTo>
                    <a:lnTo>
                      <a:pt x="28" y="38"/>
                    </a:lnTo>
                    <a:lnTo>
                      <a:pt x="26" y="32"/>
                    </a:lnTo>
                    <a:lnTo>
                      <a:pt x="22" y="28"/>
                    </a:lnTo>
                    <a:lnTo>
                      <a:pt x="18" y="26"/>
                    </a:lnTo>
                    <a:lnTo>
                      <a:pt x="16" y="28"/>
                    </a:lnTo>
                    <a:lnTo>
                      <a:pt x="14" y="28"/>
                    </a:lnTo>
                    <a:lnTo>
                      <a:pt x="12" y="28"/>
                    </a:lnTo>
                    <a:lnTo>
                      <a:pt x="8" y="30"/>
                    </a:lnTo>
                    <a:close/>
                  </a:path>
                </a:pathLst>
              </a:custGeom>
              <a:solidFill>
                <a:srgbClr val="000000"/>
              </a:solidFill>
              <a:ln w="0">
                <a:solidFill>
                  <a:srgbClr val="000000"/>
                </a:solidFill>
                <a:round/>
                <a:headEnd/>
                <a:tailEnd/>
              </a:ln>
            </p:spPr>
            <p:txBody>
              <a:bodyPr/>
              <a:lstStyle/>
              <a:p>
                <a:endParaRPr lang="en-CA"/>
              </a:p>
            </p:txBody>
          </p:sp>
          <p:sp>
            <p:nvSpPr>
              <p:cNvPr id="14745" name="Freeform 185"/>
              <p:cNvSpPr>
                <a:spLocks noEditPoints="1"/>
              </p:cNvSpPr>
              <p:nvPr/>
            </p:nvSpPr>
            <p:spPr bwMode="auto">
              <a:xfrm>
                <a:off x="3538" y="2462"/>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40 h 60"/>
                  <a:gd name="T16" fmla="*/ 24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40"/>
                    </a:lnTo>
                    <a:lnTo>
                      <a:pt x="24"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pic>
            <p:nvPicPr>
              <p:cNvPr id="14746" name="Picture 186"/>
              <p:cNvPicPr>
                <a:picLocks noChangeAspect="1" noChangeArrowheads="1"/>
              </p:cNvPicPr>
              <p:nvPr/>
            </p:nvPicPr>
            <p:blipFill>
              <a:blip r:embed="rId8" cstate="print"/>
              <a:srcRect/>
              <a:stretch>
                <a:fillRect/>
              </a:stretch>
            </p:blipFill>
            <p:spPr bwMode="auto">
              <a:xfrm>
                <a:off x="3604" y="2480"/>
                <a:ext cx="42" cy="42"/>
              </a:xfrm>
              <a:prstGeom prst="rect">
                <a:avLst/>
              </a:prstGeom>
              <a:noFill/>
              <a:ln w="9525">
                <a:noFill/>
                <a:miter lim="800000"/>
                <a:headEnd/>
                <a:tailEnd/>
              </a:ln>
            </p:spPr>
          </p:pic>
          <p:pic>
            <p:nvPicPr>
              <p:cNvPr id="14747" name="Picture 187"/>
              <p:cNvPicPr>
                <a:picLocks noChangeAspect="1" noChangeArrowheads="1"/>
              </p:cNvPicPr>
              <p:nvPr/>
            </p:nvPicPr>
            <p:blipFill>
              <a:blip r:embed="rId9" cstate="print"/>
              <a:srcRect/>
              <a:stretch>
                <a:fillRect/>
              </a:stretch>
            </p:blipFill>
            <p:spPr bwMode="auto">
              <a:xfrm>
                <a:off x="3604" y="2480"/>
                <a:ext cx="42" cy="42"/>
              </a:xfrm>
              <a:prstGeom prst="rect">
                <a:avLst/>
              </a:prstGeom>
              <a:noFill/>
              <a:ln w="9525">
                <a:noFill/>
                <a:miter lim="800000"/>
                <a:headEnd/>
                <a:tailEnd/>
              </a:ln>
            </p:spPr>
          </p:pic>
          <p:sp>
            <p:nvSpPr>
              <p:cNvPr id="14748" name="Freeform 188"/>
              <p:cNvSpPr>
                <a:spLocks/>
              </p:cNvSpPr>
              <p:nvPr/>
            </p:nvSpPr>
            <p:spPr bwMode="auto">
              <a:xfrm>
                <a:off x="3682" y="2462"/>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6 w 24"/>
                  <a:gd name="T27" fmla="*/ 58 h 60"/>
                  <a:gd name="T28" fmla="*/ 6 w 24"/>
                  <a:gd name="T29" fmla="*/ 58 h 60"/>
                  <a:gd name="T30" fmla="*/ 8 w 24"/>
                  <a:gd name="T31" fmla="*/ 58 h 60"/>
                  <a:gd name="T32" fmla="*/ 8 w 24"/>
                  <a:gd name="T33" fmla="*/ 56 h 60"/>
                  <a:gd name="T34" fmla="*/ 8 w 24"/>
                  <a:gd name="T35" fmla="*/ 54 h 60"/>
                  <a:gd name="T36" fmla="*/ 10 w 24"/>
                  <a:gd name="T37" fmla="*/ 50 h 60"/>
                  <a:gd name="T38" fmla="*/ 10 w 24"/>
                  <a:gd name="T39" fmla="*/ 16 h 60"/>
                  <a:gd name="T40" fmla="*/ 8 w 24"/>
                  <a:gd name="T41" fmla="*/ 12 h 60"/>
                  <a:gd name="T42" fmla="*/ 8 w 24"/>
                  <a:gd name="T43" fmla="*/ 10 h 60"/>
                  <a:gd name="T44" fmla="*/ 8 w 24"/>
                  <a:gd name="T45" fmla="*/ 8 h 60"/>
                  <a:gd name="T46" fmla="*/ 8 w 24"/>
                  <a:gd name="T47" fmla="*/ 8 h 60"/>
                  <a:gd name="T48" fmla="*/ 6 w 24"/>
                  <a:gd name="T49" fmla="*/ 6 h 60"/>
                  <a:gd name="T50" fmla="*/ 6 w 24"/>
                  <a:gd name="T51" fmla="*/ 6 h 60"/>
                  <a:gd name="T52" fmla="*/ 4 w 24"/>
                  <a:gd name="T53" fmla="*/ 6 h 60"/>
                  <a:gd name="T54" fmla="*/ 2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6" y="58"/>
                    </a:lnTo>
                    <a:lnTo>
                      <a:pt x="8" y="58"/>
                    </a:lnTo>
                    <a:lnTo>
                      <a:pt x="8" y="56"/>
                    </a:lnTo>
                    <a:lnTo>
                      <a:pt x="8" y="54"/>
                    </a:lnTo>
                    <a:lnTo>
                      <a:pt x="10" y="50"/>
                    </a:lnTo>
                    <a:lnTo>
                      <a:pt x="10" y="16"/>
                    </a:lnTo>
                    <a:lnTo>
                      <a:pt x="8" y="12"/>
                    </a:lnTo>
                    <a:lnTo>
                      <a:pt x="8" y="10"/>
                    </a:lnTo>
                    <a:lnTo>
                      <a:pt x="8" y="8"/>
                    </a:lnTo>
                    <a:lnTo>
                      <a:pt x="6" y="6"/>
                    </a:lnTo>
                    <a:lnTo>
                      <a:pt x="4" y="6"/>
                    </a:lnTo>
                    <a:lnTo>
                      <a:pt x="2" y="8"/>
                    </a:lnTo>
                    <a:lnTo>
                      <a:pt x="0" y="6"/>
                    </a:lnTo>
                    <a:close/>
                  </a:path>
                </a:pathLst>
              </a:custGeom>
              <a:solidFill>
                <a:srgbClr val="000000"/>
              </a:solidFill>
              <a:ln w="0">
                <a:solidFill>
                  <a:srgbClr val="000000"/>
                </a:solidFill>
                <a:round/>
                <a:headEnd/>
                <a:tailEnd/>
              </a:ln>
            </p:spPr>
            <p:txBody>
              <a:bodyPr/>
              <a:lstStyle/>
              <a:p>
                <a:endParaRPr lang="en-CA"/>
              </a:p>
            </p:txBody>
          </p:sp>
          <p:sp>
            <p:nvSpPr>
              <p:cNvPr id="14749" name="Freeform 189"/>
              <p:cNvSpPr>
                <a:spLocks noEditPoints="1"/>
              </p:cNvSpPr>
              <p:nvPr/>
            </p:nvSpPr>
            <p:spPr bwMode="auto">
              <a:xfrm>
                <a:off x="3720" y="2462"/>
                <a:ext cx="36" cy="60"/>
              </a:xfrm>
              <a:custGeom>
                <a:avLst/>
                <a:gdLst>
                  <a:gd name="T0" fmla="*/ 0 w 36"/>
                  <a:gd name="T1" fmla="*/ 30 h 60"/>
                  <a:gd name="T2" fmla="*/ 2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750" name="Picture 190"/>
              <p:cNvPicPr>
                <a:picLocks noChangeAspect="1" noChangeArrowheads="1"/>
              </p:cNvPicPr>
              <p:nvPr/>
            </p:nvPicPr>
            <p:blipFill>
              <a:blip r:embed="rId10" cstate="print"/>
              <a:srcRect/>
              <a:stretch>
                <a:fillRect/>
              </a:stretch>
            </p:blipFill>
            <p:spPr bwMode="auto">
              <a:xfrm>
                <a:off x="3750" y="2474"/>
                <a:ext cx="38" cy="2"/>
              </a:xfrm>
              <a:prstGeom prst="rect">
                <a:avLst/>
              </a:prstGeom>
              <a:noFill/>
              <a:ln w="9525">
                <a:noFill/>
                <a:miter lim="800000"/>
                <a:headEnd/>
                <a:tailEnd/>
              </a:ln>
            </p:spPr>
          </p:pic>
          <p:pic>
            <p:nvPicPr>
              <p:cNvPr id="14751" name="Picture 191"/>
              <p:cNvPicPr>
                <a:picLocks noChangeAspect="1" noChangeArrowheads="1"/>
              </p:cNvPicPr>
              <p:nvPr/>
            </p:nvPicPr>
            <p:blipFill>
              <a:blip r:embed="rId11" cstate="print"/>
              <a:srcRect/>
              <a:stretch>
                <a:fillRect/>
              </a:stretch>
            </p:blipFill>
            <p:spPr bwMode="auto">
              <a:xfrm>
                <a:off x="3750" y="2474"/>
                <a:ext cx="38" cy="2"/>
              </a:xfrm>
              <a:prstGeom prst="rect">
                <a:avLst/>
              </a:prstGeom>
              <a:noFill/>
              <a:ln w="9525">
                <a:noFill/>
                <a:miter lim="800000"/>
                <a:headEnd/>
                <a:tailEnd/>
              </a:ln>
            </p:spPr>
          </p:pic>
          <p:sp>
            <p:nvSpPr>
              <p:cNvPr id="14752" name="Freeform 192"/>
              <p:cNvSpPr>
                <a:spLocks/>
              </p:cNvSpPr>
              <p:nvPr/>
            </p:nvSpPr>
            <p:spPr bwMode="auto">
              <a:xfrm>
                <a:off x="3802" y="2446"/>
                <a:ext cx="16" cy="44"/>
              </a:xfrm>
              <a:custGeom>
                <a:avLst/>
                <a:gdLst>
                  <a:gd name="T0" fmla="*/ 0 w 16"/>
                  <a:gd name="T1" fmla="*/ 6 h 44"/>
                  <a:gd name="T2" fmla="*/ 10 w 16"/>
                  <a:gd name="T3" fmla="*/ 0 h 44"/>
                  <a:gd name="T4" fmla="*/ 12 w 16"/>
                  <a:gd name="T5" fmla="*/ 0 h 44"/>
                  <a:gd name="T6" fmla="*/ 12 w 16"/>
                  <a:gd name="T7" fmla="*/ 36 h 44"/>
                  <a:gd name="T8" fmla="*/ 12 w 16"/>
                  <a:gd name="T9" fmla="*/ 40 h 44"/>
                  <a:gd name="T10" fmla="*/ 12 w 16"/>
                  <a:gd name="T11" fmla="*/ 42 h 44"/>
                  <a:gd name="T12" fmla="*/ 12 w 16"/>
                  <a:gd name="T13" fmla="*/ 42 h 44"/>
                  <a:gd name="T14" fmla="*/ 14 w 16"/>
                  <a:gd name="T15" fmla="*/ 42 h 44"/>
                  <a:gd name="T16" fmla="*/ 14 w 16"/>
                  <a:gd name="T17" fmla="*/ 44 h 44"/>
                  <a:gd name="T18" fmla="*/ 16 w 16"/>
                  <a:gd name="T19" fmla="*/ 44 h 44"/>
                  <a:gd name="T20" fmla="*/ 16 w 16"/>
                  <a:gd name="T21" fmla="*/ 44 h 44"/>
                  <a:gd name="T22" fmla="*/ 0 w 16"/>
                  <a:gd name="T23" fmla="*/ 44 h 44"/>
                  <a:gd name="T24" fmla="*/ 0 w 16"/>
                  <a:gd name="T25" fmla="*/ 44 h 44"/>
                  <a:gd name="T26" fmla="*/ 4 w 16"/>
                  <a:gd name="T27" fmla="*/ 44 h 44"/>
                  <a:gd name="T28" fmla="*/ 4 w 16"/>
                  <a:gd name="T29" fmla="*/ 42 h 44"/>
                  <a:gd name="T30" fmla="*/ 6 w 16"/>
                  <a:gd name="T31" fmla="*/ 42 h 44"/>
                  <a:gd name="T32" fmla="*/ 6 w 16"/>
                  <a:gd name="T33" fmla="*/ 42 h 44"/>
                  <a:gd name="T34" fmla="*/ 6 w 16"/>
                  <a:gd name="T35" fmla="*/ 40 h 44"/>
                  <a:gd name="T36" fmla="*/ 6 w 16"/>
                  <a:gd name="T37" fmla="*/ 36 h 44"/>
                  <a:gd name="T38" fmla="*/ 6 w 16"/>
                  <a:gd name="T39" fmla="*/ 12 h 44"/>
                  <a:gd name="T40" fmla="*/ 6 w 16"/>
                  <a:gd name="T41" fmla="*/ 10 h 44"/>
                  <a:gd name="T42" fmla="*/ 6 w 16"/>
                  <a:gd name="T43" fmla="*/ 8 h 44"/>
                  <a:gd name="T44" fmla="*/ 6 w 16"/>
                  <a:gd name="T45" fmla="*/ 6 h 44"/>
                  <a:gd name="T46" fmla="*/ 6 w 16"/>
                  <a:gd name="T47" fmla="*/ 6 h 44"/>
                  <a:gd name="T48" fmla="*/ 4 w 16"/>
                  <a:gd name="T49" fmla="*/ 6 h 44"/>
                  <a:gd name="T50" fmla="*/ 4 w 16"/>
                  <a:gd name="T51" fmla="*/ 6 h 44"/>
                  <a:gd name="T52" fmla="*/ 2 w 16"/>
                  <a:gd name="T53" fmla="*/ 6 h 44"/>
                  <a:gd name="T54" fmla="*/ 0 w 16"/>
                  <a:gd name="T55" fmla="*/ 6 h 44"/>
                  <a:gd name="T56" fmla="*/ 0 w 16"/>
                  <a:gd name="T57" fmla="*/ 6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4"/>
                  <a:gd name="T89" fmla="*/ 16 w 16"/>
                  <a:gd name="T90" fmla="*/ 44 h 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4">
                    <a:moveTo>
                      <a:pt x="0" y="6"/>
                    </a:moveTo>
                    <a:lnTo>
                      <a:pt x="10" y="0"/>
                    </a:lnTo>
                    <a:lnTo>
                      <a:pt x="12" y="0"/>
                    </a:lnTo>
                    <a:lnTo>
                      <a:pt x="12" y="36"/>
                    </a:lnTo>
                    <a:lnTo>
                      <a:pt x="12" y="40"/>
                    </a:lnTo>
                    <a:lnTo>
                      <a:pt x="12" y="42"/>
                    </a:lnTo>
                    <a:lnTo>
                      <a:pt x="14" y="42"/>
                    </a:lnTo>
                    <a:lnTo>
                      <a:pt x="14" y="44"/>
                    </a:lnTo>
                    <a:lnTo>
                      <a:pt x="16" y="44"/>
                    </a:lnTo>
                    <a:lnTo>
                      <a:pt x="0" y="44"/>
                    </a:lnTo>
                    <a:lnTo>
                      <a:pt x="4" y="44"/>
                    </a:lnTo>
                    <a:lnTo>
                      <a:pt x="4" y="42"/>
                    </a:lnTo>
                    <a:lnTo>
                      <a:pt x="6" y="42"/>
                    </a:lnTo>
                    <a:lnTo>
                      <a:pt x="6" y="40"/>
                    </a:lnTo>
                    <a:lnTo>
                      <a:pt x="6" y="36"/>
                    </a:lnTo>
                    <a:lnTo>
                      <a:pt x="6" y="12"/>
                    </a:lnTo>
                    <a:lnTo>
                      <a:pt x="6" y="10"/>
                    </a:lnTo>
                    <a:lnTo>
                      <a:pt x="6" y="8"/>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753" name="Freeform 193"/>
              <p:cNvSpPr>
                <a:spLocks/>
              </p:cNvSpPr>
              <p:nvPr/>
            </p:nvSpPr>
            <p:spPr bwMode="auto">
              <a:xfrm>
                <a:off x="3830" y="2446"/>
                <a:ext cx="24" cy="44"/>
              </a:xfrm>
              <a:custGeom>
                <a:avLst/>
                <a:gdLst>
                  <a:gd name="T0" fmla="*/ 0 w 24"/>
                  <a:gd name="T1" fmla="*/ 10 h 44"/>
                  <a:gd name="T2" fmla="*/ 2 w 24"/>
                  <a:gd name="T3" fmla="*/ 6 h 44"/>
                  <a:gd name="T4" fmla="*/ 4 w 24"/>
                  <a:gd name="T5" fmla="*/ 4 h 44"/>
                  <a:gd name="T6" fmla="*/ 8 w 24"/>
                  <a:gd name="T7" fmla="*/ 2 h 44"/>
                  <a:gd name="T8" fmla="*/ 12 w 24"/>
                  <a:gd name="T9" fmla="*/ 0 h 44"/>
                  <a:gd name="T10" fmla="*/ 16 w 24"/>
                  <a:gd name="T11" fmla="*/ 2 h 44"/>
                  <a:gd name="T12" fmla="*/ 20 w 24"/>
                  <a:gd name="T13" fmla="*/ 4 h 44"/>
                  <a:gd name="T14" fmla="*/ 22 w 24"/>
                  <a:gd name="T15" fmla="*/ 6 h 44"/>
                  <a:gd name="T16" fmla="*/ 22 w 24"/>
                  <a:gd name="T17" fmla="*/ 10 h 44"/>
                  <a:gd name="T18" fmla="*/ 20 w 24"/>
                  <a:gd name="T19" fmla="*/ 14 h 44"/>
                  <a:gd name="T20" fmla="*/ 16 w 24"/>
                  <a:gd name="T21" fmla="*/ 18 h 44"/>
                  <a:gd name="T22" fmla="*/ 20 w 24"/>
                  <a:gd name="T23" fmla="*/ 20 h 44"/>
                  <a:gd name="T24" fmla="*/ 22 w 24"/>
                  <a:gd name="T25" fmla="*/ 24 h 44"/>
                  <a:gd name="T26" fmla="*/ 24 w 24"/>
                  <a:gd name="T27" fmla="*/ 26 h 44"/>
                  <a:gd name="T28" fmla="*/ 24 w 24"/>
                  <a:gd name="T29" fmla="*/ 30 h 44"/>
                  <a:gd name="T30" fmla="*/ 22 w 24"/>
                  <a:gd name="T31" fmla="*/ 36 h 44"/>
                  <a:gd name="T32" fmla="*/ 20 w 24"/>
                  <a:gd name="T33" fmla="*/ 40 h 44"/>
                  <a:gd name="T34" fmla="*/ 16 w 24"/>
                  <a:gd name="T35" fmla="*/ 42 h 44"/>
                  <a:gd name="T36" fmla="*/ 12 w 24"/>
                  <a:gd name="T37" fmla="*/ 44 h 44"/>
                  <a:gd name="T38" fmla="*/ 6 w 24"/>
                  <a:gd name="T39" fmla="*/ 44 h 44"/>
                  <a:gd name="T40" fmla="*/ 4 w 24"/>
                  <a:gd name="T41" fmla="*/ 44 h 44"/>
                  <a:gd name="T42" fmla="*/ 2 w 24"/>
                  <a:gd name="T43" fmla="*/ 44 h 44"/>
                  <a:gd name="T44" fmla="*/ 0 w 24"/>
                  <a:gd name="T45" fmla="*/ 42 h 44"/>
                  <a:gd name="T46" fmla="*/ 0 w 24"/>
                  <a:gd name="T47" fmla="*/ 42 h 44"/>
                  <a:gd name="T48" fmla="*/ 0 w 24"/>
                  <a:gd name="T49" fmla="*/ 40 h 44"/>
                  <a:gd name="T50" fmla="*/ 0 w 24"/>
                  <a:gd name="T51" fmla="*/ 40 h 44"/>
                  <a:gd name="T52" fmla="*/ 2 w 24"/>
                  <a:gd name="T53" fmla="*/ 40 h 44"/>
                  <a:gd name="T54" fmla="*/ 2 w 24"/>
                  <a:gd name="T55" fmla="*/ 40 h 44"/>
                  <a:gd name="T56" fmla="*/ 2 w 24"/>
                  <a:gd name="T57" fmla="*/ 40 h 44"/>
                  <a:gd name="T58" fmla="*/ 4 w 24"/>
                  <a:gd name="T59" fmla="*/ 40 h 44"/>
                  <a:gd name="T60" fmla="*/ 4 w 24"/>
                  <a:gd name="T61" fmla="*/ 40 h 44"/>
                  <a:gd name="T62" fmla="*/ 6 w 24"/>
                  <a:gd name="T63" fmla="*/ 40 h 44"/>
                  <a:gd name="T64" fmla="*/ 8 w 24"/>
                  <a:gd name="T65" fmla="*/ 42 h 44"/>
                  <a:gd name="T66" fmla="*/ 8 w 24"/>
                  <a:gd name="T67" fmla="*/ 42 h 44"/>
                  <a:gd name="T68" fmla="*/ 10 w 24"/>
                  <a:gd name="T69" fmla="*/ 42 h 44"/>
                  <a:gd name="T70" fmla="*/ 12 w 24"/>
                  <a:gd name="T71" fmla="*/ 42 h 44"/>
                  <a:gd name="T72" fmla="*/ 14 w 24"/>
                  <a:gd name="T73" fmla="*/ 42 h 44"/>
                  <a:gd name="T74" fmla="*/ 16 w 24"/>
                  <a:gd name="T75" fmla="*/ 40 h 44"/>
                  <a:gd name="T76" fmla="*/ 18 w 24"/>
                  <a:gd name="T77" fmla="*/ 36 h 44"/>
                  <a:gd name="T78" fmla="*/ 18 w 24"/>
                  <a:gd name="T79" fmla="*/ 34 h 44"/>
                  <a:gd name="T80" fmla="*/ 18 w 24"/>
                  <a:gd name="T81" fmla="*/ 32 h 44"/>
                  <a:gd name="T82" fmla="*/ 18 w 24"/>
                  <a:gd name="T83" fmla="*/ 28 h 44"/>
                  <a:gd name="T84" fmla="*/ 16 w 24"/>
                  <a:gd name="T85" fmla="*/ 28 h 44"/>
                  <a:gd name="T86" fmla="*/ 16 w 24"/>
                  <a:gd name="T87" fmla="*/ 26 h 44"/>
                  <a:gd name="T88" fmla="*/ 14 w 24"/>
                  <a:gd name="T89" fmla="*/ 24 h 44"/>
                  <a:gd name="T90" fmla="*/ 12 w 24"/>
                  <a:gd name="T91" fmla="*/ 24 h 44"/>
                  <a:gd name="T92" fmla="*/ 10 w 24"/>
                  <a:gd name="T93" fmla="*/ 24 h 44"/>
                  <a:gd name="T94" fmla="*/ 8 w 24"/>
                  <a:gd name="T95" fmla="*/ 22 h 44"/>
                  <a:gd name="T96" fmla="*/ 6 w 24"/>
                  <a:gd name="T97" fmla="*/ 22 h 44"/>
                  <a:gd name="T98" fmla="*/ 6 w 24"/>
                  <a:gd name="T99" fmla="*/ 22 h 44"/>
                  <a:gd name="T100" fmla="*/ 10 w 24"/>
                  <a:gd name="T101" fmla="*/ 22 h 44"/>
                  <a:gd name="T102" fmla="*/ 12 w 24"/>
                  <a:gd name="T103" fmla="*/ 20 h 44"/>
                  <a:gd name="T104" fmla="*/ 14 w 24"/>
                  <a:gd name="T105" fmla="*/ 18 h 44"/>
                  <a:gd name="T106" fmla="*/ 16 w 24"/>
                  <a:gd name="T107" fmla="*/ 16 h 44"/>
                  <a:gd name="T108" fmla="*/ 16 w 24"/>
                  <a:gd name="T109" fmla="*/ 14 h 44"/>
                  <a:gd name="T110" fmla="*/ 16 w 24"/>
                  <a:gd name="T111" fmla="*/ 12 h 44"/>
                  <a:gd name="T112" fmla="*/ 16 w 24"/>
                  <a:gd name="T113" fmla="*/ 10 h 44"/>
                  <a:gd name="T114" fmla="*/ 14 w 24"/>
                  <a:gd name="T115" fmla="*/ 6 h 44"/>
                  <a:gd name="T116" fmla="*/ 12 w 24"/>
                  <a:gd name="T117" fmla="*/ 6 h 44"/>
                  <a:gd name="T118" fmla="*/ 10 w 24"/>
                  <a:gd name="T119" fmla="*/ 4 h 44"/>
                  <a:gd name="T120" fmla="*/ 6 w 24"/>
                  <a:gd name="T121" fmla="*/ 6 h 44"/>
                  <a:gd name="T122" fmla="*/ 2 w 24"/>
                  <a:gd name="T123" fmla="*/ 10 h 44"/>
                  <a:gd name="T124" fmla="*/ 0 w 24"/>
                  <a:gd name="T125" fmla="*/ 10 h 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
                  <a:gd name="T190" fmla="*/ 0 h 44"/>
                  <a:gd name="T191" fmla="*/ 24 w 24"/>
                  <a:gd name="T192" fmla="*/ 44 h 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 h="44">
                    <a:moveTo>
                      <a:pt x="0" y="10"/>
                    </a:moveTo>
                    <a:lnTo>
                      <a:pt x="2" y="6"/>
                    </a:lnTo>
                    <a:lnTo>
                      <a:pt x="4" y="4"/>
                    </a:lnTo>
                    <a:lnTo>
                      <a:pt x="8" y="2"/>
                    </a:lnTo>
                    <a:lnTo>
                      <a:pt x="12" y="0"/>
                    </a:lnTo>
                    <a:lnTo>
                      <a:pt x="16" y="2"/>
                    </a:lnTo>
                    <a:lnTo>
                      <a:pt x="20" y="4"/>
                    </a:lnTo>
                    <a:lnTo>
                      <a:pt x="22" y="6"/>
                    </a:lnTo>
                    <a:lnTo>
                      <a:pt x="22" y="10"/>
                    </a:lnTo>
                    <a:lnTo>
                      <a:pt x="20" y="14"/>
                    </a:lnTo>
                    <a:lnTo>
                      <a:pt x="16" y="18"/>
                    </a:lnTo>
                    <a:lnTo>
                      <a:pt x="20" y="20"/>
                    </a:lnTo>
                    <a:lnTo>
                      <a:pt x="22" y="24"/>
                    </a:lnTo>
                    <a:lnTo>
                      <a:pt x="24" y="26"/>
                    </a:lnTo>
                    <a:lnTo>
                      <a:pt x="24" y="30"/>
                    </a:lnTo>
                    <a:lnTo>
                      <a:pt x="22" y="36"/>
                    </a:lnTo>
                    <a:lnTo>
                      <a:pt x="20" y="40"/>
                    </a:lnTo>
                    <a:lnTo>
                      <a:pt x="16" y="42"/>
                    </a:lnTo>
                    <a:lnTo>
                      <a:pt x="12" y="44"/>
                    </a:lnTo>
                    <a:lnTo>
                      <a:pt x="6" y="44"/>
                    </a:lnTo>
                    <a:lnTo>
                      <a:pt x="4" y="44"/>
                    </a:lnTo>
                    <a:lnTo>
                      <a:pt x="2" y="44"/>
                    </a:lnTo>
                    <a:lnTo>
                      <a:pt x="0" y="42"/>
                    </a:lnTo>
                    <a:lnTo>
                      <a:pt x="0" y="40"/>
                    </a:lnTo>
                    <a:lnTo>
                      <a:pt x="2" y="40"/>
                    </a:lnTo>
                    <a:lnTo>
                      <a:pt x="4" y="40"/>
                    </a:lnTo>
                    <a:lnTo>
                      <a:pt x="6" y="40"/>
                    </a:lnTo>
                    <a:lnTo>
                      <a:pt x="8" y="42"/>
                    </a:lnTo>
                    <a:lnTo>
                      <a:pt x="10" y="42"/>
                    </a:lnTo>
                    <a:lnTo>
                      <a:pt x="12" y="42"/>
                    </a:lnTo>
                    <a:lnTo>
                      <a:pt x="14" y="42"/>
                    </a:lnTo>
                    <a:lnTo>
                      <a:pt x="16" y="40"/>
                    </a:lnTo>
                    <a:lnTo>
                      <a:pt x="18" y="36"/>
                    </a:lnTo>
                    <a:lnTo>
                      <a:pt x="18" y="34"/>
                    </a:lnTo>
                    <a:lnTo>
                      <a:pt x="18" y="32"/>
                    </a:lnTo>
                    <a:lnTo>
                      <a:pt x="18" y="28"/>
                    </a:lnTo>
                    <a:lnTo>
                      <a:pt x="16" y="28"/>
                    </a:lnTo>
                    <a:lnTo>
                      <a:pt x="16" y="26"/>
                    </a:lnTo>
                    <a:lnTo>
                      <a:pt x="14" y="24"/>
                    </a:lnTo>
                    <a:lnTo>
                      <a:pt x="12" y="24"/>
                    </a:lnTo>
                    <a:lnTo>
                      <a:pt x="10" y="24"/>
                    </a:lnTo>
                    <a:lnTo>
                      <a:pt x="8" y="22"/>
                    </a:lnTo>
                    <a:lnTo>
                      <a:pt x="6" y="22"/>
                    </a:lnTo>
                    <a:lnTo>
                      <a:pt x="10" y="22"/>
                    </a:lnTo>
                    <a:lnTo>
                      <a:pt x="12" y="20"/>
                    </a:lnTo>
                    <a:lnTo>
                      <a:pt x="14" y="18"/>
                    </a:lnTo>
                    <a:lnTo>
                      <a:pt x="16" y="16"/>
                    </a:lnTo>
                    <a:lnTo>
                      <a:pt x="16" y="14"/>
                    </a:lnTo>
                    <a:lnTo>
                      <a:pt x="16" y="12"/>
                    </a:lnTo>
                    <a:lnTo>
                      <a:pt x="16" y="10"/>
                    </a:lnTo>
                    <a:lnTo>
                      <a:pt x="14" y="6"/>
                    </a:lnTo>
                    <a:lnTo>
                      <a:pt x="12" y="6"/>
                    </a:lnTo>
                    <a:lnTo>
                      <a:pt x="10" y="4"/>
                    </a:lnTo>
                    <a:lnTo>
                      <a:pt x="6" y="6"/>
                    </a:lnTo>
                    <a:lnTo>
                      <a:pt x="2" y="10"/>
                    </a:lnTo>
                    <a:lnTo>
                      <a:pt x="0" y="10"/>
                    </a:lnTo>
                    <a:close/>
                  </a:path>
                </a:pathLst>
              </a:custGeom>
              <a:solidFill>
                <a:srgbClr val="000000"/>
              </a:solidFill>
              <a:ln w="0">
                <a:solidFill>
                  <a:srgbClr val="000000"/>
                </a:solidFill>
                <a:round/>
                <a:headEnd/>
                <a:tailEnd/>
              </a:ln>
            </p:spPr>
            <p:txBody>
              <a:bodyPr/>
              <a:lstStyle/>
              <a:p>
                <a:endParaRPr lang="en-CA"/>
              </a:p>
            </p:txBody>
          </p:sp>
          <p:sp>
            <p:nvSpPr>
              <p:cNvPr id="14754" name="Rectangle 194"/>
              <p:cNvSpPr>
                <a:spLocks noChangeArrowheads="1"/>
              </p:cNvSpPr>
              <p:nvPr/>
            </p:nvSpPr>
            <p:spPr bwMode="auto">
              <a:xfrm>
                <a:off x="3888"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55" name="Rectangle 195"/>
              <p:cNvSpPr>
                <a:spLocks noChangeArrowheads="1"/>
              </p:cNvSpPr>
              <p:nvPr/>
            </p:nvSpPr>
            <p:spPr bwMode="auto">
              <a:xfrm>
                <a:off x="3904"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56" name="Freeform 196"/>
              <p:cNvSpPr>
                <a:spLocks noEditPoints="1"/>
              </p:cNvSpPr>
              <p:nvPr/>
            </p:nvSpPr>
            <p:spPr bwMode="auto">
              <a:xfrm>
                <a:off x="4006" y="2462"/>
                <a:ext cx="38" cy="60"/>
              </a:xfrm>
              <a:custGeom>
                <a:avLst/>
                <a:gdLst>
                  <a:gd name="T0" fmla="*/ 38 w 38"/>
                  <a:gd name="T1" fmla="*/ 30 h 60"/>
                  <a:gd name="T2" fmla="*/ 38 w 38"/>
                  <a:gd name="T3" fmla="*/ 38 h 60"/>
                  <a:gd name="T4" fmla="*/ 36 w 38"/>
                  <a:gd name="T5" fmla="*/ 46 h 60"/>
                  <a:gd name="T6" fmla="*/ 34 w 38"/>
                  <a:gd name="T7" fmla="*/ 50 h 60"/>
                  <a:gd name="T8" fmla="*/ 32 w 38"/>
                  <a:gd name="T9" fmla="*/ 54 h 60"/>
                  <a:gd name="T10" fmla="*/ 30 w 38"/>
                  <a:gd name="T11" fmla="*/ 56 h 60"/>
                  <a:gd name="T12" fmla="*/ 26 w 38"/>
                  <a:gd name="T13" fmla="*/ 58 h 60"/>
                  <a:gd name="T14" fmla="*/ 24 w 38"/>
                  <a:gd name="T15" fmla="*/ 60 h 60"/>
                  <a:gd name="T16" fmla="*/ 20 w 38"/>
                  <a:gd name="T17" fmla="*/ 60 h 60"/>
                  <a:gd name="T18" fmla="*/ 16 w 38"/>
                  <a:gd name="T19" fmla="*/ 60 h 60"/>
                  <a:gd name="T20" fmla="*/ 12 w 38"/>
                  <a:gd name="T21" fmla="*/ 58 h 60"/>
                  <a:gd name="T22" fmla="*/ 8 w 38"/>
                  <a:gd name="T23" fmla="*/ 56 h 60"/>
                  <a:gd name="T24" fmla="*/ 6 w 38"/>
                  <a:gd name="T25" fmla="*/ 52 h 60"/>
                  <a:gd name="T26" fmla="*/ 4 w 38"/>
                  <a:gd name="T27" fmla="*/ 50 h 60"/>
                  <a:gd name="T28" fmla="*/ 2 w 38"/>
                  <a:gd name="T29" fmla="*/ 44 h 60"/>
                  <a:gd name="T30" fmla="*/ 2 w 38"/>
                  <a:gd name="T31" fmla="*/ 38 h 60"/>
                  <a:gd name="T32" fmla="*/ 0 w 38"/>
                  <a:gd name="T33" fmla="*/ 32 h 60"/>
                  <a:gd name="T34" fmla="*/ 2 w 38"/>
                  <a:gd name="T35" fmla="*/ 22 h 60"/>
                  <a:gd name="T36" fmla="*/ 4 w 38"/>
                  <a:gd name="T37" fmla="*/ 14 h 60"/>
                  <a:gd name="T38" fmla="*/ 6 w 38"/>
                  <a:gd name="T39" fmla="*/ 8 h 60"/>
                  <a:gd name="T40" fmla="*/ 10 w 38"/>
                  <a:gd name="T41" fmla="*/ 4 h 60"/>
                  <a:gd name="T42" fmla="*/ 14 w 38"/>
                  <a:gd name="T43" fmla="*/ 2 h 60"/>
                  <a:gd name="T44" fmla="*/ 20 w 38"/>
                  <a:gd name="T45" fmla="*/ 0 h 60"/>
                  <a:gd name="T46" fmla="*/ 24 w 38"/>
                  <a:gd name="T47" fmla="*/ 2 h 60"/>
                  <a:gd name="T48" fmla="*/ 30 w 38"/>
                  <a:gd name="T49" fmla="*/ 4 h 60"/>
                  <a:gd name="T50" fmla="*/ 32 w 38"/>
                  <a:gd name="T51" fmla="*/ 8 h 60"/>
                  <a:gd name="T52" fmla="*/ 36 w 38"/>
                  <a:gd name="T53" fmla="*/ 14 h 60"/>
                  <a:gd name="T54" fmla="*/ 38 w 38"/>
                  <a:gd name="T55" fmla="*/ 22 h 60"/>
                  <a:gd name="T56" fmla="*/ 38 w 38"/>
                  <a:gd name="T57" fmla="*/ 30 h 60"/>
                  <a:gd name="T58" fmla="*/ 26 w 38"/>
                  <a:gd name="T59" fmla="*/ 30 h 60"/>
                  <a:gd name="T60" fmla="*/ 26 w 38"/>
                  <a:gd name="T61" fmla="*/ 22 h 60"/>
                  <a:gd name="T62" fmla="*/ 26 w 38"/>
                  <a:gd name="T63" fmla="*/ 16 h 60"/>
                  <a:gd name="T64" fmla="*/ 26 w 38"/>
                  <a:gd name="T65" fmla="*/ 12 h 60"/>
                  <a:gd name="T66" fmla="*/ 24 w 38"/>
                  <a:gd name="T67" fmla="*/ 8 h 60"/>
                  <a:gd name="T68" fmla="*/ 24 w 38"/>
                  <a:gd name="T69" fmla="*/ 4 h 60"/>
                  <a:gd name="T70" fmla="*/ 22 w 38"/>
                  <a:gd name="T71" fmla="*/ 4 h 60"/>
                  <a:gd name="T72" fmla="*/ 20 w 38"/>
                  <a:gd name="T73" fmla="*/ 4 h 60"/>
                  <a:gd name="T74" fmla="*/ 18 w 38"/>
                  <a:gd name="T75" fmla="*/ 4 h 60"/>
                  <a:gd name="T76" fmla="*/ 16 w 38"/>
                  <a:gd name="T77" fmla="*/ 4 h 60"/>
                  <a:gd name="T78" fmla="*/ 16 w 38"/>
                  <a:gd name="T79" fmla="*/ 6 h 60"/>
                  <a:gd name="T80" fmla="*/ 14 w 38"/>
                  <a:gd name="T81" fmla="*/ 10 h 60"/>
                  <a:gd name="T82" fmla="*/ 14 w 38"/>
                  <a:gd name="T83" fmla="*/ 12 h 60"/>
                  <a:gd name="T84" fmla="*/ 14 w 38"/>
                  <a:gd name="T85" fmla="*/ 18 h 60"/>
                  <a:gd name="T86" fmla="*/ 14 w 38"/>
                  <a:gd name="T87" fmla="*/ 26 h 60"/>
                  <a:gd name="T88" fmla="*/ 14 w 38"/>
                  <a:gd name="T89" fmla="*/ 36 h 60"/>
                  <a:gd name="T90" fmla="*/ 14 w 38"/>
                  <a:gd name="T91" fmla="*/ 44 h 60"/>
                  <a:gd name="T92" fmla="*/ 14 w 38"/>
                  <a:gd name="T93" fmla="*/ 50 h 60"/>
                  <a:gd name="T94" fmla="*/ 14 w 38"/>
                  <a:gd name="T95" fmla="*/ 52 h 60"/>
                  <a:gd name="T96" fmla="*/ 16 w 38"/>
                  <a:gd name="T97" fmla="*/ 56 h 60"/>
                  <a:gd name="T98" fmla="*/ 16 w 38"/>
                  <a:gd name="T99" fmla="*/ 56 h 60"/>
                  <a:gd name="T100" fmla="*/ 18 w 38"/>
                  <a:gd name="T101" fmla="*/ 58 h 60"/>
                  <a:gd name="T102" fmla="*/ 20 w 38"/>
                  <a:gd name="T103" fmla="*/ 58 h 60"/>
                  <a:gd name="T104" fmla="*/ 22 w 38"/>
                  <a:gd name="T105" fmla="*/ 58 h 60"/>
                  <a:gd name="T106" fmla="*/ 24 w 38"/>
                  <a:gd name="T107" fmla="*/ 56 h 60"/>
                  <a:gd name="T108" fmla="*/ 24 w 38"/>
                  <a:gd name="T109" fmla="*/ 54 h 60"/>
                  <a:gd name="T110" fmla="*/ 26 w 38"/>
                  <a:gd name="T111" fmla="*/ 50 h 60"/>
                  <a:gd name="T112" fmla="*/ 26 w 38"/>
                  <a:gd name="T113" fmla="*/ 30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60"/>
                  <a:gd name="T173" fmla="*/ 38 w 38"/>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60">
                    <a:moveTo>
                      <a:pt x="38" y="30"/>
                    </a:moveTo>
                    <a:lnTo>
                      <a:pt x="38" y="38"/>
                    </a:lnTo>
                    <a:lnTo>
                      <a:pt x="36" y="46"/>
                    </a:lnTo>
                    <a:lnTo>
                      <a:pt x="34" y="50"/>
                    </a:lnTo>
                    <a:lnTo>
                      <a:pt x="32" y="54"/>
                    </a:lnTo>
                    <a:lnTo>
                      <a:pt x="30" y="56"/>
                    </a:lnTo>
                    <a:lnTo>
                      <a:pt x="26" y="58"/>
                    </a:lnTo>
                    <a:lnTo>
                      <a:pt x="24" y="60"/>
                    </a:lnTo>
                    <a:lnTo>
                      <a:pt x="20" y="60"/>
                    </a:lnTo>
                    <a:lnTo>
                      <a:pt x="16" y="60"/>
                    </a:lnTo>
                    <a:lnTo>
                      <a:pt x="12" y="58"/>
                    </a:lnTo>
                    <a:lnTo>
                      <a:pt x="8" y="56"/>
                    </a:lnTo>
                    <a:lnTo>
                      <a:pt x="6" y="52"/>
                    </a:lnTo>
                    <a:lnTo>
                      <a:pt x="4" y="50"/>
                    </a:lnTo>
                    <a:lnTo>
                      <a:pt x="2" y="44"/>
                    </a:lnTo>
                    <a:lnTo>
                      <a:pt x="2" y="38"/>
                    </a:lnTo>
                    <a:lnTo>
                      <a:pt x="0" y="32"/>
                    </a:lnTo>
                    <a:lnTo>
                      <a:pt x="2" y="22"/>
                    </a:lnTo>
                    <a:lnTo>
                      <a:pt x="4" y="14"/>
                    </a:lnTo>
                    <a:lnTo>
                      <a:pt x="6" y="8"/>
                    </a:lnTo>
                    <a:lnTo>
                      <a:pt x="10" y="4"/>
                    </a:lnTo>
                    <a:lnTo>
                      <a:pt x="14" y="2"/>
                    </a:lnTo>
                    <a:lnTo>
                      <a:pt x="20" y="0"/>
                    </a:lnTo>
                    <a:lnTo>
                      <a:pt x="24" y="2"/>
                    </a:lnTo>
                    <a:lnTo>
                      <a:pt x="30" y="4"/>
                    </a:lnTo>
                    <a:lnTo>
                      <a:pt x="32" y="8"/>
                    </a:lnTo>
                    <a:lnTo>
                      <a:pt x="36" y="14"/>
                    </a:lnTo>
                    <a:lnTo>
                      <a:pt x="38" y="22"/>
                    </a:lnTo>
                    <a:lnTo>
                      <a:pt x="38" y="30"/>
                    </a:lnTo>
                    <a:close/>
                    <a:moveTo>
                      <a:pt x="26" y="30"/>
                    </a:moveTo>
                    <a:lnTo>
                      <a:pt x="26" y="22"/>
                    </a:lnTo>
                    <a:lnTo>
                      <a:pt x="26" y="16"/>
                    </a:lnTo>
                    <a:lnTo>
                      <a:pt x="26" y="12"/>
                    </a:lnTo>
                    <a:lnTo>
                      <a:pt x="24" y="8"/>
                    </a:lnTo>
                    <a:lnTo>
                      <a:pt x="24" y="4"/>
                    </a:lnTo>
                    <a:lnTo>
                      <a:pt x="22" y="4"/>
                    </a:lnTo>
                    <a:lnTo>
                      <a:pt x="20" y="4"/>
                    </a:lnTo>
                    <a:lnTo>
                      <a:pt x="18" y="4"/>
                    </a:lnTo>
                    <a:lnTo>
                      <a:pt x="16" y="4"/>
                    </a:lnTo>
                    <a:lnTo>
                      <a:pt x="16" y="6"/>
                    </a:lnTo>
                    <a:lnTo>
                      <a:pt x="14" y="10"/>
                    </a:lnTo>
                    <a:lnTo>
                      <a:pt x="14" y="12"/>
                    </a:lnTo>
                    <a:lnTo>
                      <a:pt x="14" y="18"/>
                    </a:lnTo>
                    <a:lnTo>
                      <a:pt x="14" y="26"/>
                    </a:lnTo>
                    <a:lnTo>
                      <a:pt x="14" y="36"/>
                    </a:lnTo>
                    <a:lnTo>
                      <a:pt x="14" y="44"/>
                    </a:lnTo>
                    <a:lnTo>
                      <a:pt x="14" y="50"/>
                    </a:lnTo>
                    <a:lnTo>
                      <a:pt x="14" y="52"/>
                    </a:lnTo>
                    <a:lnTo>
                      <a:pt x="16" y="56"/>
                    </a:lnTo>
                    <a:lnTo>
                      <a:pt x="18" y="58"/>
                    </a:lnTo>
                    <a:lnTo>
                      <a:pt x="20" y="58"/>
                    </a:lnTo>
                    <a:lnTo>
                      <a:pt x="22" y="58"/>
                    </a:lnTo>
                    <a:lnTo>
                      <a:pt x="24" y="56"/>
                    </a:lnTo>
                    <a:lnTo>
                      <a:pt x="24" y="54"/>
                    </a:lnTo>
                    <a:lnTo>
                      <a:pt x="26" y="50"/>
                    </a:lnTo>
                    <a:lnTo>
                      <a:pt x="26" y="30"/>
                    </a:lnTo>
                    <a:close/>
                  </a:path>
                </a:pathLst>
              </a:custGeom>
              <a:solidFill>
                <a:srgbClr val="000000"/>
              </a:solidFill>
              <a:ln w="0">
                <a:solidFill>
                  <a:srgbClr val="000000"/>
                </a:solidFill>
                <a:round/>
                <a:headEnd/>
                <a:tailEnd/>
              </a:ln>
            </p:spPr>
            <p:txBody>
              <a:bodyPr/>
              <a:lstStyle/>
              <a:p>
                <a:endParaRPr lang="en-CA"/>
              </a:p>
            </p:txBody>
          </p:sp>
          <p:sp>
            <p:nvSpPr>
              <p:cNvPr id="14757" name="Freeform 197"/>
              <p:cNvSpPr>
                <a:spLocks noEditPoints="1"/>
              </p:cNvSpPr>
              <p:nvPr/>
            </p:nvSpPr>
            <p:spPr bwMode="auto">
              <a:xfrm>
                <a:off x="4054" y="2462"/>
                <a:ext cx="76" cy="60"/>
              </a:xfrm>
              <a:custGeom>
                <a:avLst/>
                <a:gdLst>
                  <a:gd name="T0" fmla="*/ 22 w 76"/>
                  <a:gd name="T1" fmla="*/ 60 h 60"/>
                  <a:gd name="T2" fmla="*/ 56 w 76"/>
                  <a:gd name="T3" fmla="*/ 0 h 60"/>
                  <a:gd name="T4" fmla="*/ 14 w 76"/>
                  <a:gd name="T5" fmla="*/ 0 h 60"/>
                  <a:gd name="T6" fmla="*/ 26 w 76"/>
                  <a:gd name="T7" fmla="*/ 4 h 60"/>
                  <a:gd name="T8" fmla="*/ 30 w 76"/>
                  <a:gd name="T9" fmla="*/ 16 h 60"/>
                  <a:gd name="T10" fmla="*/ 26 w 76"/>
                  <a:gd name="T11" fmla="*/ 26 h 60"/>
                  <a:gd name="T12" fmla="*/ 14 w 76"/>
                  <a:gd name="T13" fmla="*/ 30 h 60"/>
                  <a:gd name="T14" fmla="*/ 4 w 76"/>
                  <a:gd name="T15" fmla="*/ 26 h 60"/>
                  <a:gd name="T16" fmla="*/ 0 w 76"/>
                  <a:gd name="T17" fmla="*/ 16 h 60"/>
                  <a:gd name="T18" fmla="*/ 4 w 76"/>
                  <a:gd name="T19" fmla="*/ 4 h 60"/>
                  <a:gd name="T20" fmla="*/ 14 w 76"/>
                  <a:gd name="T21" fmla="*/ 0 h 60"/>
                  <a:gd name="T22" fmla="*/ 14 w 76"/>
                  <a:gd name="T23" fmla="*/ 2 h 60"/>
                  <a:gd name="T24" fmla="*/ 12 w 76"/>
                  <a:gd name="T25" fmla="*/ 4 h 60"/>
                  <a:gd name="T26" fmla="*/ 12 w 76"/>
                  <a:gd name="T27" fmla="*/ 10 h 60"/>
                  <a:gd name="T28" fmla="*/ 12 w 76"/>
                  <a:gd name="T29" fmla="*/ 22 h 60"/>
                  <a:gd name="T30" fmla="*/ 12 w 76"/>
                  <a:gd name="T31" fmla="*/ 28 h 60"/>
                  <a:gd name="T32" fmla="*/ 14 w 76"/>
                  <a:gd name="T33" fmla="*/ 28 h 60"/>
                  <a:gd name="T34" fmla="*/ 16 w 76"/>
                  <a:gd name="T35" fmla="*/ 28 h 60"/>
                  <a:gd name="T36" fmla="*/ 18 w 76"/>
                  <a:gd name="T37" fmla="*/ 28 h 60"/>
                  <a:gd name="T38" fmla="*/ 18 w 76"/>
                  <a:gd name="T39" fmla="*/ 22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6 h 60"/>
                  <a:gd name="T52" fmla="*/ 72 w 76"/>
                  <a:gd name="T53" fmla="*/ 56 h 60"/>
                  <a:gd name="T54" fmla="*/ 62 w 76"/>
                  <a:gd name="T55" fmla="*/ 60 h 60"/>
                  <a:gd name="T56" fmla="*/ 52 w 76"/>
                  <a:gd name="T57" fmla="*/ 56 h 60"/>
                  <a:gd name="T58" fmla="*/ 48 w 76"/>
                  <a:gd name="T59" fmla="*/ 46 h 60"/>
                  <a:gd name="T60" fmla="*/ 52 w 76"/>
                  <a:gd name="T61" fmla="*/ 34 h 60"/>
                  <a:gd name="T62" fmla="*/ 62 w 76"/>
                  <a:gd name="T63" fmla="*/ 30 h 60"/>
                  <a:gd name="T64" fmla="*/ 62 w 76"/>
                  <a:gd name="T65" fmla="*/ 32 h 60"/>
                  <a:gd name="T66" fmla="*/ 60 w 76"/>
                  <a:gd name="T67" fmla="*/ 34 h 60"/>
                  <a:gd name="T68" fmla="*/ 58 w 76"/>
                  <a:gd name="T69" fmla="*/ 40 h 60"/>
                  <a:gd name="T70" fmla="*/ 58 w 76"/>
                  <a:gd name="T71" fmla="*/ 52 h 60"/>
                  <a:gd name="T72" fmla="*/ 60 w 76"/>
                  <a:gd name="T73" fmla="*/ 58 h 60"/>
                  <a:gd name="T74" fmla="*/ 62 w 76"/>
                  <a:gd name="T75" fmla="*/ 58 h 60"/>
                  <a:gd name="T76" fmla="*/ 64 w 76"/>
                  <a:gd name="T77" fmla="*/ 58 h 60"/>
                  <a:gd name="T78" fmla="*/ 64 w 76"/>
                  <a:gd name="T79" fmla="*/ 58 h 60"/>
                  <a:gd name="T80" fmla="*/ 66 w 76"/>
                  <a:gd name="T81" fmla="*/ 52 h 60"/>
                  <a:gd name="T82" fmla="*/ 66 w 76"/>
                  <a:gd name="T83" fmla="*/ 40 h 60"/>
                  <a:gd name="T84" fmla="*/ 64 w 76"/>
                  <a:gd name="T85" fmla="*/ 34 h 60"/>
                  <a:gd name="T86" fmla="*/ 64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2"/>
                    </a:lnTo>
                    <a:lnTo>
                      <a:pt x="26" y="4"/>
                    </a:lnTo>
                    <a:lnTo>
                      <a:pt x="28" y="10"/>
                    </a:lnTo>
                    <a:lnTo>
                      <a:pt x="30" y="16"/>
                    </a:lnTo>
                    <a:lnTo>
                      <a:pt x="28" y="22"/>
                    </a:lnTo>
                    <a:lnTo>
                      <a:pt x="26" y="26"/>
                    </a:lnTo>
                    <a:lnTo>
                      <a:pt x="20" y="30"/>
                    </a:lnTo>
                    <a:lnTo>
                      <a:pt x="14" y="30"/>
                    </a:lnTo>
                    <a:lnTo>
                      <a:pt x="10" y="30"/>
                    </a:lnTo>
                    <a:lnTo>
                      <a:pt x="4" y="26"/>
                    </a:lnTo>
                    <a:lnTo>
                      <a:pt x="2" y="22"/>
                    </a:lnTo>
                    <a:lnTo>
                      <a:pt x="0" y="16"/>
                    </a:lnTo>
                    <a:lnTo>
                      <a:pt x="2" y="10"/>
                    </a:lnTo>
                    <a:lnTo>
                      <a:pt x="4" y="4"/>
                    </a:lnTo>
                    <a:lnTo>
                      <a:pt x="10" y="2"/>
                    </a:lnTo>
                    <a:lnTo>
                      <a:pt x="14" y="0"/>
                    </a:lnTo>
                    <a:close/>
                    <a:moveTo>
                      <a:pt x="14" y="2"/>
                    </a:moveTo>
                    <a:lnTo>
                      <a:pt x="14" y="2"/>
                    </a:lnTo>
                    <a:lnTo>
                      <a:pt x="12" y="4"/>
                    </a:lnTo>
                    <a:lnTo>
                      <a:pt x="12" y="6"/>
                    </a:lnTo>
                    <a:lnTo>
                      <a:pt x="12" y="10"/>
                    </a:lnTo>
                    <a:lnTo>
                      <a:pt x="12" y="16"/>
                    </a:lnTo>
                    <a:lnTo>
                      <a:pt x="12" y="22"/>
                    </a:lnTo>
                    <a:lnTo>
                      <a:pt x="12" y="26"/>
                    </a:lnTo>
                    <a:lnTo>
                      <a:pt x="12" y="28"/>
                    </a:lnTo>
                    <a:lnTo>
                      <a:pt x="14" y="28"/>
                    </a:lnTo>
                    <a:lnTo>
                      <a:pt x="16" y="28"/>
                    </a:lnTo>
                    <a:lnTo>
                      <a:pt x="18" y="28"/>
                    </a:lnTo>
                    <a:lnTo>
                      <a:pt x="18" y="26"/>
                    </a:lnTo>
                    <a:lnTo>
                      <a:pt x="18" y="22"/>
                    </a:lnTo>
                    <a:lnTo>
                      <a:pt x="18" y="16"/>
                    </a:lnTo>
                    <a:lnTo>
                      <a:pt x="18" y="10"/>
                    </a:lnTo>
                    <a:lnTo>
                      <a:pt x="18" y="6"/>
                    </a:lnTo>
                    <a:lnTo>
                      <a:pt x="18" y="4"/>
                    </a:lnTo>
                    <a:lnTo>
                      <a:pt x="16" y="2"/>
                    </a:lnTo>
                    <a:lnTo>
                      <a:pt x="14" y="2"/>
                    </a:lnTo>
                    <a:close/>
                    <a:moveTo>
                      <a:pt x="62" y="30"/>
                    </a:moveTo>
                    <a:lnTo>
                      <a:pt x="68" y="32"/>
                    </a:lnTo>
                    <a:lnTo>
                      <a:pt x="72" y="34"/>
                    </a:lnTo>
                    <a:lnTo>
                      <a:pt x="76" y="40"/>
                    </a:lnTo>
                    <a:lnTo>
                      <a:pt x="76" y="46"/>
                    </a:lnTo>
                    <a:lnTo>
                      <a:pt x="76" y="52"/>
                    </a:lnTo>
                    <a:lnTo>
                      <a:pt x="72" y="56"/>
                    </a:lnTo>
                    <a:lnTo>
                      <a:pt x="68" y="60"/>
                    </a:lnTo>
                    <a:lnTo>
                      <a:pt x="62" y="60"/>
                    </a:lnTo>
                    <a:lnTo>
                      <a:pt x="56" y="60"/>
                    </a:lnTo>
                    <a:lnTo>
                      <a:pt x="52" y="56"/>
                    </a:lnTo>
                    <a:lnTo>
                      <a:pt x="48" y="52"/>
                    </a:lnTo>
                    <a:lnTo>
                      <a:pt x="48" y="46"/>
                    </a:lnTo>
                    <a:lnTo>
                      <a:pt x="48" y="40"/>
                    </a:lnTo>
                    <a:lnTo>
                      <a:pt x="52" y="34"/>
                    </a:lnTo>
                    <a:lnTo>
                      <a:pt x="56" y="32"/>
                    </a:lnTo>
                    <a:lnTo>
                      <a:pt x="62" y="30"/>
                    </a:lnTo>
                    <a:close/>
                    <a:moveTo>
                      <a:pt x="62" y="32"/>
                    </a:moveTo>
                    <a:lnTo>
                      <a:pt x="62" y="32"/>
                    </a:lnTo>
                    <a:lnTo>
                      <a:pt x="60" y="32"/>
                    </a:lnTo>
                    <a:lnTo>
                      <a:pt x="60" y="34"/>
                    </a:lnTo>
                    <a:lnTo>
                      <a:pt x="60" y="36"/>
                    </a:lnTo>
                    <a:lnTo>
                      <a:pt x="58" y="40"/>
                    </a:lnTo>
                    <a:lnTo>
                      <a:pt x="58" y="46"/>
                    </a:lnTo>
                    <a:lnTo>
                      <a:pt x="58" y="52"/>
                    </a:lnTo>
                    <a:lnTo>
                      <a:pt x="60" y="56"/>
                    </a:lnTo>
                    <a:lnTo>
                      <a:pt x="60" y="58"/>
                    </a:lnTo>
                    <a:lnTo>
                      <a:pt x="62" y="58"/>
                    </a:lnTo>
                    <a:lnTo>
                      <a:pt x="64" y="58"/>
                    </a:lnTo>
                    <a:lnTo>
                      <a:pt x="66" y="56"/>
                    </a:lnTo>
                    <a:lnTo>
                      <a:pt x="66" y="52"/>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758" name="Rectangle 198"/>
              <p:cNvSpPr>
                <a:spLocks noChangeArrowheads="1"/>
              </p:cNvSpPr>
              <p:nvPr/>
            </p:nvSpPr>
            <p:spPr bwMode="auto">
              <a:xfrm>
                <a:off x="4200"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59" name="Rectangle 199"/>
              <p:cNvSpPr>
                <a:spLocks noChangeArrowheads="1"/>
              </p:cNvSpPr>
              <p:nvPr/>
            </p:nvSpPr>
            <p:spPr bwMode="auto">
              <a:xfrm>
                <a:off x="1552"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60" name="Freeform 200"/>
              <p:cNvSpPr>
                <a:spLocks noEditPoints="1"/>
              </p:cNvSpPr>
              <p:nvPr/>
            </p:nvSpPr>
            <p:spPr bwMode="auto">
              <a:xfrm>
                <a:off x="1586" y="259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2" y="18"/>
                    </a:lnTo>
                    <a:lnTo>
                      <a:pt x="22" y="14"/>
                    </a:lnTo>
                    <a:lnTo>
                      <a:pt x="22" y="8"/>
                    </a:lnTo>
                    <a:lnTo>
                      <a:pt x="20" y="6"/>
                    </a:lnTo>
                    <a:lnTo>
                      <a:pt x="18" y="4"/>
                    </a:lnTo>
                    <a:lnTo>
                      <a:pt x="14" y="2"/>
                    </a:lnTo>
                    <a:lnTo>
                      <a:pt x="12" y="4"/>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30" y="32"/>
                    </a:lnTo>
                    <a:lnTo>
                      <a:pt x="30" y="34"/>
                    </a:lnTo>
                    <a:lnTo>
                      <a:pt x="30" y="36"/>
                    </a:lnTo>
                    <a:lnTo>
                      <a:pt x="32" y="36"/>
                    </a:lnTo>
                    <a:lnTo>
                      <a:pt x="34" y="34"/>
                    </a:lnTo>
                    <a:lnTo>
                      <a:pt x="36" y="32"/>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8" y="34"/>
                    </a:lnTo>
                    <a:lnTo>
                      <a:pt x="10" y="36"/>
                    </a:lnTo>
                    <a:lnTo>
                      <a:pt x="14" y="36"/>
                    </a:lnTo>
                    <a:lnTo>
                      <a:pt x="16" y="34"/>
                    </a:lnTo>
                    <a:lnTo>
                      <a:pt x="22" y="32"/>
                    </a:lnTo>
                    <a:close/>
                  </a:path>
                </a:pathLst>
              </a:custGeom>
              <a:solidFill>
                <a:srgbClr val="000000"/>
              </a:solidFill>
              <a:ln w="0">
                <a:solidFill>
                  <a:srgbClr val="000000"/>
                </a:solidFill>
                <a:round/>
                <a:headEnd/>
                <a:tailEnd/>
              </a:ln>
            </p:spPr>
            <p:txBody>
              <a:bodyPr/>
              <a:lstStyle/>
              <a:p>
                <a:endParaRPr lang="en-CA"/>
              </a:p>
            </p:txBody>
          </p:sp>
          <p:sp>
            <p:nvSpPr>
              <p:cNvPr id="14761" name="Freeform 201"/>
              <p:cNvSpPr>
                <a:spLocks/>
              </p:cNvSpPr>
              <p:nvPr/>
            </p:nvSpPr>
            <p:spPr bwMode="auto">
              <a:xfrm>
                <a:off x="1626" y="2590"/>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4 h 42"/>
                  <a:gd name="T22" fmla="*/ 2 w 32"/>
                  <a:gd name="T23" fmla="*/ 10 h 42"/>
                  <a:gd name="T24" fmla="*/ 4 w 32"/>
                  <a:gd name="T25" fmla="*/ 6 h 42"/>
                  <a:gd name="T26" fmla="*/ 10 w 32"/>
                  <a:gd name="T27" fmla="*/ 2 h 42"/>
                  <a:gd name="T28" fmla="*/ 18 w 32"/>
                  <a:gd name="T29" fmla="*/ 0 h 42"/>
                  <a:gd name="T30" fmla="*/ 22 w 32"/>
                  <a:gd name="T31" fmla="*/ 0 h 42"/>
                  <a:gd name="T32" fmla="*/ 26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2 h 42"/>
                  <a:gd name="T62" fmla="*/ 12 w 32"/>
                  <a:gd name="T63" fmla="*/ 4 h 42"/>
                  <a:gd name="T64" fmla="*/ 10 w 32"/>
                  <a:gd name="T65" fmla="*/ 6 h 42"/>
                  <a:gd name="T66" fmla="*/ 8 w 32"/>
                  <a:gd name="T67" fmla="*/ 10 h 42"/>
                  <a:gd name="T68" fmla="*/ 6 w 32"/>
                  <a:gd name="T69" fmla="*/ 16 h 42"/>
                  <a:gd name="T70" fmla="*/ 8 w 32"/>
                  <a:gd name="T71" fmla="*/ 24 h 42"/>
                  <a:gd name="T72" fmla="*/ 10 w 32"/>
                  <a:gd name="T73" fmla="*/ 28 h 42"/>
                  <a:gd name="T74" fmla="*/ 14 w 32"/>
                  <a:gd name="T75" fmla="*/ 32 h 42"/>
                  <a:gd name="T76" fmla="*/ 18 w 32"/>
                  <a:gd name="T77" fmla="*/ 34 h 42"/>
                  <a:gd name="T78" fmla="*/ 22 w 32"/>
                  <a:gd name="T79" fmla="*/ 34 h 42"/>
                  <a:gd name="T80" fmla="*/ 26 w 32"/>
                  <a:gd name="T81" fmla="*/ 32 h 42"/>
                  <a:gd name="T82" fmla="*/ 28 w 32"/>
                  <a:gd name="T83" fmla="*/ 28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6"/>
                    </a:lnTo>
                    <a:lnTo>
                      <a:pt x="0" y="20"/>
                    </a:lnTo>
                    <a:lnTo>
                      <a:pt x="0" y="14"/>
                    </a:lnTo>
                    <a:lnTo>
                      <a:pt x="2" y="10"/>
                    </a:lnTo>
                    <a:lnTo>
                      <a:pt x="4" y="6"/>
                    </a:lnTo>
                    <a:lnTo>
                      <a:pt x="10" y="2"/>
                    </a:lnTo>
                    <a:lnTo>
                      <a:pt x="18" y="0"/>
                    </a:lnTo>
                    <a:lnTo>
                      <a:pt x="22" y="0"/>
                    </a:lnTo>
                    <a:lnTo>
                      <a:pt x="26" y="4"/>
                    </a:lnTo>
                    <a:lnTo>
                      <a:pt x="30" y="6"/>
                    </a:lnTo>
                    <a:lnTo>
                      <a:pt x="30" y="10"/>
                    </a:lnTo>
                    <a:lnTo>
                      <a:pt x="30" y="12"/>
                    </a:lnTo>
                    <a:lnTo>
                      <a:pt x="28" y="12"/>
                    </a:lnTo>
                    <a:lnTo>
                      <a:pt x="26" y="12"/>
                    </a:lnTo>
                    <a:lnTo>
                      <a:pt x="24" y="12"/>
                    </a:lnTo>
                    <a:lnTo>
                      <a:pt x="22" y="10"/>
                    </a:lnTo>
                    <a:lnTo>
                      <a:pt x="22" y="8"/>
                    </a:lnTo>
                    <a:lnTo>
                      <a:pt x="22" y="6"/>
                    </a:lnTo>
                    <a:lnTo>
                      <a:pt x="20" y="4"/>
                    </a:lnTo>
                    <a:lnTo>
                      <a:pt x="18" y="4"/>
                    </a:lnTo>
                    <a:lnTo>
                      <a:pt x="16" y="2"/>
                    </a:lnTo>
                    <a:lnTo>
                      <a:pt x="12" y="4"/>
                    </a:lnTo>
                    <a:lnTo>
                      <a:pt x="10" y="6"/>
                    </a:lnTo>
                    <a:lnTo>
                      <a:pt x="8" y="10"/>
                    </a:lnTo>
                    <a:lnTo>
                      <a:pt x="6" y="16"/>
                    </a:lnTo>
                    <a:lnTo>
                      <a:pt x="8" y="24"/>
                    </a:lnTo>
                    <a:lnTo>
                      <a:pt x="10" y="28"/>
                    </a:lnTo>
                    <a:lnTo>
                      <a:pt x="14" y="32"/>
                    </a:lnTo>
                    <a:lnTo>
                      <a:pt x="18" y="34"/>
                    </a:lnTo>
                    <a:lnTo>
                      <a:pt x="22" y="34"/>
                    </a:lnTo>
                    <a:lnTo>
                      <a:pt x="26" y="32"/>
                    </a:lnTo>
                    <a:lnTo>
                      <a:pt x="28" y="28"/>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762" name="Freeform 202"/>
              <p:cNvSpPr>
                <a:spLocks/>
              </p:cNvSpPr>
              <p:nvPr/>
            </p:nvSpPr>
            <p:spPr bwMode="auto">
              <a:xfrm>
                <a:off x="1664" y="2590"/>
                <a:ext cx="34" cy="42"/>
              </a:xfrm>
              <a:custGeom>
                <a:avLst/>
                <a:gdLst>
                  <a:gd name="T0" fmla="*/ 34 w 34"/>
                  <a:gd name="T1" fmla="*/ 24 h 42"/>
                  <a:gd name="T2" fmla="*/ 30 w 34"/>
                  <a:gd name="T3" fmla="*/ 32 h 42"/>
                  <a:gd name="T4" fmla="*/ 26 w 34"/>
                  <a:gd name="T5" fmla="*/ 38 h 42"/>
                  <a:gd name="T6" fmla="*/ 22 w 34"/>
                  <a:gd name="T7" fmla="*/ 40 h 42"/>
                  <a:gd name="T8" fmla="*/ 16 w 34"/>
                  <a:gd name="T9" fmla="*/ 42 h 42"/>
                  <a:gd name="T10" fmla="*/ 10 w 34"/>
                  <a:gd name="T11" fmla="*/ 40 h 42"/>
                  <a:gd name="T12" fmla="*/ 6 w 34"/>
                  <a:gd name="T13" fmla="*/ 36 h 42"/>
                  <a:gd name="T14" fmla="*/ 2 w 34"/>
                  <a:gd name="T15" fmla="*/ 32 h 42"/>
                  <a:gd name="T16" fmla="*/ 0 w 34"/>
                  <a:gd name="T17" fmla="*/ 26 h 42"/>
                  <a:gd name="T18" fmla="*/ 0 w 34"/>
                  <a:gd name="T19" fmla="*/ 20 h 42"/>
                  <a:gd name="T20" fmla="*/ 0 w 34"/>
                  <a:gd name="T21" fmla="*/ 14 h 42"/>
                  <a:gd name="T22" fmla="*/ 2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2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0 w 34"/>
                  <a:gd name="T65" fmla="*/ 6 h 42"/>
                  <a:gd name="T66" fmla="*/ 8 w 34"/>
                  <a:gd name="T67" fmla="*/ 10 h 42"/>
                  <a:gd name="T68" fmla="*/ 8 w 34"/>
                  <a:gd name="T69" fmla="*/ 16 h 42"/>
                  <a:gd name="T70" fmla="*/ 8 w 34"/>
                  <a:gd name="T71" fmla="*/ 24 h 42"/>
                  <a:gd name="T72" fmla="*/ 10 w 34"/>
                  <a:gd name="T73" fmla="*/ 28 h 42"/>
                  <a:gd name="T74" fmla="*/ 14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0" y="32"/>
                    </a:lnTo>
                    <a:lnTo>
                      <a:pt x="26" y="38"/>
                    </a:lnTo>
                    <a:lnTo>
                      <a:pt x="22" y="40"/>
                    </a:lnTo>
                    <a:lnTo>
                      <a:pt x="16" y="42"/>
                    </a:lnTo>
                    <a:lnTo>
                      <a:pt x="10" y="40"/>
                    </a:lnTo>
                    <a:lnTo>
                      <a:pt x="6" y="36"/>
                    </a:lnTo>
                    <a:lnTo>
                      <a:pt x="2" y="32"/>
                    </a:lnTo>
                    <a:lnTo>
                      <a:pt x="0" y="26"/>
                    </a:lnTo>
                    <a:lnTo>
                      <a:pt x="0" y="20"/>
                    </a:lnTo>
                    <a:lnTo>
                      <a:pt x="0" y="14"/>
                    </a:lnTo>
                    <a:lnTo>
                      <a:pt x="2"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2" y="8"/>
                    </a:lnTo>
                    <a:lnTo>
                      <a:pt x="22" y="6"/>
                    </a:lnTo>
                    <a:lnTo>
                      <a:pt x="22" y="4"/>
                    </a:lnTo>
                    <a:lnTo>
                      <a:pt x="20" y="4"/>
                    </a:lnTo>
                    <a:lnTo>
                      <a:pt x="18"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CA"/>
              </a:p>
            </p:txBody>
          </p:sp>
          <p:sp>
            <p:nvSpPr>
              <p:cNvPr id="14763" name="Freeform 203"/>
              <p:cNvSpPr>
                <a:spLocks noEditPoints="1"/>
              </p:cNvSpPr>
              <p:nvPr/>
            </p:nvSpPr>
            <p:spPr bwMode="auto">
              <a:xfrm>
                <a:off x="1704" y="259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CA"/>
              </a:p>
            </p:txBody>
          </p:sp>
          <p:sp>
            <p:nvSpPr>
              <p:cNvPr id="14764" name="Freeform 204"/>
              <p:cNvSpPr>
                <a:spLocks/>
              </p:cNvSpPr>
              <p:nvPr/>
            </p:nvSpPr>
            <p:spPr bwMode="auto">
              <a:xfrm>
                <a:off x="1744" y="2590"/>
                <a:ext cx="28" cy="42"/>
              </a:xfrm>
              <a:custGeom>
                <a:avLst/>
                <a:gdLst>
                  <a:gd name="T0" fmla="*/ 24 w 28"/>
                  <a:gd name="T1" fmla="*/ 0 h 42"/>
                  <a:gd name="T2" fmla="*/ 24 w 28"/>
                  <a:gd name="T3" fmla="*/ 14 h 42"/>
                  <a:gd name="T4" fmla="*/ 24 w 28"/>
                  <a:gd name="T5" fmla="*/ 14 h 42"/>
                  <a:gd name="T6" fmla="*/ 22 w 28"/>
                  <a:gd name="T7" fmla="*/ 8 h 42"/>
                  <a:gd name="T8" fmla="*/ 20 w 28"/>
                  <a:gd name="T9" fmla="*/ 6 h 42"/>
                  <a:gd name="T10" fmla="*/ 16 w 28"/>
                  <a:gd name="T11" fmla="*/ 4 h 42"/>
                  <a:gd name="T12" fmla="*/ 12 w 28"/>
                  <a:gd name="T13" fmla="*/ 2 h 42"/>
                  <a:gd name="T14" fmla="*/ 10 w 28"/>
                  <a:gd name="T15" fmla="*/ 4 h 42"/>
                  <a:gd name="T16" fmla="*/ 8 w 28"/>
                  <a:gd name="T17" fmla="*/ 4 h 42"/>
                  <a:gd name="T18" fmla="*/ 6 w 28"/>
                  <a:gd name="T19" fmla="*/ 6 h 42"/>
                  <a:gd name="T20" fmla="*/ 6 w 28"/>
                  <a:gd name="T21" fmla="*/ 8 h 42"/>
                  <a:gd name="T22" fmla="*/ 6 w 28"/>
                  <a:gd name="T23" fmla="*/ 10 h 42"/>
                  <a:gd name="T24" fmla="*/ 8 w 28"/>
                  <a:gd name="T25" fmla="*/ 12 h 42"/>
                  <a:gd name="T26" fmla="*/ 8 w 28"/>
                  <a:gd name="T27" fmla="*/ 14 h 42"/>
                  <a:gd name="T28" fmla="*/ 12 w 28"/>
                  <a:gd name="T29" fmla="*/ 16 h 42"/>
                  <a:gd name="T30" fmla="*/ 18 w 28"/>
                  <a:gd name="T31" fmla="*/ 18 h 42"/>
                  <a:gd name="T32" fmla="*/ 24 w 28"/>
                  <a:gd name="T33" fmla="*/ 22 h 42"/>
                  <a:gd name="T34" fmla="*/ 26 w 28"/>
                  <a:gd name="T35" fmla="*/ 26 h 42"/>
                  <a:gd name="T36" fmla="*/ 28 w 28"/>
                  <a:gd name="T37" fmla="*/ 30 h 42"/>
                  <a:gd name="T38" fmla="*/ 26 w 28"/>
                  <a:gd name="T39" fmla="*/ 34 h 42"/>
                  <a:gd name="T40" fmla="*/ 22 w 28"/>
                  <a:gd name="T41" fmla="*/ 38 h 42"/>
                  <a:gd name="T42" fmla="*/ 18 w 28"/>
                  <a:gd name="T43" fmla="*/ 40 h 42"/>
                  <a:gd name="T44" fmla="*/ 14 w 28"/>
                  <a:gd name="T45" fmla="*/ 42 h 42"/>
                  <a:gd name="T46" fmla="*/ 10 w 28"/>
                  <a:gd name="T47" fmla="*/ 40 h 42"/>
                  <a:gd name="T48" fmla="*/ 6 w 28"/>
                  <a:gd name="T49" fmla="*/ 40 h 42"/>
                  <a:gd name="T50" fmla="*/ 4 w 28"/>
                  <a:gd name="T51" fmla="*/ 40 h 42"/>
                  <a:gd name="T52" fmla="*/ 4 w 28"/>
                  <a:gd name="T53" fmla="*/ 40 h 42"/>
                  <a:gd name="T54" fmla="*/ 2 w 28"/>
                  <a:gd name="T55" fmla="*/ 40 h 42"/>
                  <a:gd name="T56" fmla="*/ 2 w 28"/>
                  <a:gd name="T57" fmla="*/ 42 h 42"/>
                  <a:gd name="T58" fmla="*/ 0 w 28"/>
                  <a:gd name="T59" fmla="*/ 42 h 42"/>
                  <a:gd name="T60" fmla="*/ 0 w 28"/>
                  <a:gd name="T61" fmla="*/ 28 h 42"/>
                  <a:gd name="T62" fmla="*/ 2 w 28"/>
                  <a:gd name="T63" fmla="*/ 28 h 42"/>
                  <a:gd name="T64" fmla="*/ 4 w 28"/>
                  <a:gd name="T65" fmla="*/ 32 h 42"/>
                  <a:gd name="T66" fmla="*/ 6 w 28"/>
                  <a:gd name="T67" fmla="*/ 36 h 42"/>
                  <a:gd name="T68" fmla="*/ 10 w 28"/>
                  <a:gd name="T69" fmla="*/ 38 h 42"/>
                  <a:gd name="T70" fmla="*/ 14 w 28"/>
                  <a:gd name="T71" fmla="*/ 38 h 42"/>
                  <a:gd name="T72" fmla="*/ 16 w 28"/>
                  <a:gd name="T73" fmla="*/ 38 h 42"/>
                  <a:gd name="T74" fmla="*/ 18 w 28"/>
                  <a:gd name="T75" fmla="*/ 36 h 42"/>
                  <a:gd name="T76" fmla="*/ 20 w 28"/>
                  <a:gd name="T77" fmla="*/ 34 h 42"/>
                  <a:gd name="T78" fmla="*/ 20 w 28"/>
                  <a:gd name="T79" fmla="*/ 32 h 42"/>
                  <a:gd name="T80" fmla="*/ 20 w 28"/>
                  <a:gd name="T81" fmla="*/ 30 h 42"/>
                  <a:gd name="T82" fmla="*/ 18 w 28"/>
                  <a:gd name="T83" fmla="*/ 28 h 42"/>
                  <a:gd name="T84" fmla="*/ 16 w 28"/>
                  <a:gd name="T85" fmla="*/ 26 h 42"/>
                  <a:gd name="T86" fmla="*/ 10 w 28"/>
                  <a:gd name="T87" fmla="*/ 22 h 42"/>
                  <a:gd name="T88" fmla="*/ 6 w 28"/>
                  <a:gd name="T89" fmla="*/ 20 h 42"/>
                  <a:gd name="T90" fmla="*/ 2 w 28"/>
                  <a:gd name="T91" fmla="*/ 18 h 42"/>
                  <a:gd name="T92" fmla="*/ 2 w 28"/>
                  <a:gd name="T93" fmla="*/ 14 h 42"/>
                  <a:gd name="T94" fmla="*/ 0 w 28"/>
                  <a:gd name="T95" fmla="*/ 12 h 42"/>
                  <a:gd name="T96" fmla="*/ 2 w 28"/>
                  <a:gd name="T97" fmla="*/ 6 h 42"/>
                  <a:gd name="T98" fmla="*/ 4 w 28"/>
                  <a:gd name="T99" fmla="*/ 4 h 42"/>
                  <a:gd name="T100" fmla="*/ 8 w 28"/>
                  <a:gd name="T101" fmla="*/ 0 h 42"/>
                  <a:gd name="T102" fmla="*/ 12 w 28"/>
                  <a:gd name="T103" fmla="*/ 0 h 42"/>
                  <a:gd name="T104" fmla="*/ 16 w 28"/>
                  <a:gd name="T105" fmla="*/ 0 h 42"/>
                  <a:gd name="T106" fmla="*/ 18 w 28"/>
                  <a:gd name="T107" fmla="*/ 2 h 42"/>
                  <a:gd name="T108" fmla="*/ 20 w 28"/>
                  <a:gd name="T109" fmla="*/ 2 h 42"/>
                  <a:gd name="T110" fmla="*/ 22 w 28"/>
                  <a:gd name="T111" fmla="*/ 2 h 42"/>
                  <a:gd name="T112" fmla="*/ 22 w 28"/>
                  <a:gd name="T113" fmla="*/ 2 h 42"/>
                  <a:gd name="T114" fmla="*/ 22 w 28"/>
                  <a:gd name="T115" fmla="*/ 2 h 42"/>
                  <a:gd name="T116" fmla="*/ 22 w 28"/>
                  <a:gd name="T117" fmla="*/ 2 h 42"/>
                  <a:gd name="T118" fmla="*/ 24 w 28"/>
                  <a:gd name="T119" fmla="*/ 0 h 42"/>
                  <a:gd name="T120" fmla="*/ 24 w 28"/>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2"/>
                  <a:gd name="T185" fmla="*/ 28 w 28"/>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2">
                    <a:moveTo>
                      <a:pt x="24" y="0"/>
                    </a:moveTo>
                    <a:lnTo>
                      <a:pt x="24" y="14"/>
                    </a:lnTo>
                    <a:lnTo>
                      <a:pt x="22" y="8"/>
                    </a:lnTo>
                    <a:lnTo>
                      <a:pt x="20" y="6"/>
                    </a:lnTo>
                    <a:lnTo>
                      <a:pt x="16" y="4"/>
                    </a:lnTo>
                    <a:lnTo>
                      <a:pt x="12" y="2"/>
                    </a:lnTo>
                    <a:lnTo>
                      <a:pt x="10" y="4"/>
                    </a:lnTo>
                    <a:lnTo>
                      <a:pt x="8" y="4"/>
                    </a:lnTo>
                    <a:lnTo>
                      <a:pt x="6" y="6"/>
                    </a:lnTo>
                    <a:lnTo>
                      <a:pt x="6" y="8"/>
                    </a:lnTo>
                    <a:lnTo>
                      <a:pt x="6" y="10"/>
                    </a:lnTo>
                    <a:lnTo>
                      <a:pt x="8" y="12"/>
                    </a:lnTo>
                    <a:lnTo>
                      <a:pt x="8" y="14"/>
                    </a:lnTo>
                    <a:lnTo>
                      <a:pt x="12" y="16"/>
                    </a:lnTo>
                    <a:lnTo>
                      <a:pt x="18" y="18"/>
                    </a:lnTo>
                    <a:lnTo>
                      <a:pt x="24" y="22"/>
                    </a:lnTo>
                    <a:lnTo>
                      <a:pt x="26" y="26"/>
                    </a:lnTo>
                    <a:lnTo>
                      <a:pt x="28" y="30"/>
                    </a:lnTo>
                    <a:lnTo>
                      <a:pt x="26" y="34"/>
                    </a:lnTo>
                    <a:lnTo>
                      <a:pt x="22" y="38"/>
                    </a:lnTo>
                    <a:lnTo>
                      <a:pt x="18" y="40"/>
                    </a:lnTo>
                    <a:lnTo>
                      <a:pt x="14" y="42"/>
                    </a:lnTo>
                    <a:lnTo>
                      <a:pt x="10" y="40"/>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6"/>
                    </a:lnTo>
                    <a:lnTo>
                      <a:pt x="20" y="34"/>
                    </a:lnTo>
                    <a:lnTo>
                      <a:pt x="20" y="32"/>
                    </a:lnTo>
                    <a:lnTo>
                      <a:pt x="20" y="30"/>
                    </a:lnTo>
                    <a:lnTo>
                      <a:pt x="18" y="28"/>
                    </a:lnTo>
                    <a:lnTo>
                      <a:pt x="16" y="26"/>
                    </a:lnTo>
                    <a:lnTo>
                      <a:pt x="10" y="22"/>
                    </a:lnTo>
                    <a:lnTo>
                      <a:pt x="6" y="20"/>
                    </a:lnTo>
                    <a:lnTo>
                      <a:pt x="2" y="18"/>
                    </a:lnTo>
                    <a:lnTo>
                      <a:pt x="2" y="14"/>
                    </a:lnTo>
                    <a:lnTo>
                      <a:pt x="0" y="12"/>
                    </a:lnTo>
                    <a:lnTo>
                      <a:pt x="2" y="6"/>
                    </a:lnTo>
                    <a:lnTo>
                      <a:pt x="4" y="4"/>
                    </a:lnTo>
                    <a:lnTo>
                      <a:pt x="8" y="0"/>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765" name="Freeform 205"/>
              <p:cNvSpPr>
                <a:spLocks/>
              </p:cNvSpPr>
              <p:nvPr/>
            </p:nvSpPr>
            <p:spPr bwMode="auto">
              <a:xfrm>
                <a:off x="1778" y="2590"/>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2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0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4 w 26"/>
                  <a:gd name="T65" fmla="*/ 32 h 42"/>
                  <a:gd name="T66" fmla="*/ 6 w 26"/>
                  <a:gd name="T67" fmla="*/ 36 h 42"/>
                  <a:gd name="T68" fmla="*/ 10 w 26"/>
                  <a:gd name="T69" fmla="*/ 38 h 42"/>
                  <a:gd name="T70" fmla="*/ 14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6 w 26"/>
                  <a:gd name="T85" fmla="*/ 26 h 42"/>
                  <a:gd name="T86" fmla="*/ 10 w 26"/>
                  <a:gd name="T87" fmla="*/ 22 h 42"/>
                  <a:gd name="T88" fmla="*/ 6 w 26"/>
                  <a:gd name="T89" fmla="*/ 20 h 42"/>
                  <a:gd name="T90" fmla="*/ 2 w 26"/>
                  <a:gd name="T91" fmla="*/ 18 h 42"/>
                  <a:gd name="T92" fmla="*/ 0 w 26"/>
                  <a:gd name="T93" fmla="*/ 14 h 42"/>
                  <a:gd name="T94" fmla="*/ 0 w 26"/>
                  <a:gd name="T95" fmla="*/ 12 h 42"/>
                  <a:gd name="T96" fmla="*/ 2 w 26"/>
                  <a:gd name="T97" fmla="*/ 6 h 42"/>
                  <a:gd name="T98" fmla="*/ 4 w 26"/>
                  <a:gd name="T99" fmla="*/ 4 h 42"/>
                  <a:gd name="T100" fmla="*/ 8 w 26"/>
                  <a:gd name="T101" fmla="*/ 0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2"/>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0"/>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6"/>
                    </a:lnTo>
                    <a:lnTo>
                      <a:pt x="20" y="34"/>
                    </a:lnTo>
                    <a:lnTo>
                      <a:pt x="20" y="32"/>
                    </a:lnTo>
                    <a:lnTo>
                      <a:pt x="20" y="30"/>
                    </a:lnTo>
                    <a:lnTo>
                      <a:pt x="18" y="28"/>
                    </a:lnTo>
                    <a:lnTo>
                      <a:pt x="16" y="26"/>
                    </a:lnTo>
                    <a:lnTo>
                      <a:pt x="10" y="22"/>
                    </a:lnTo>
                    <a:lnTo>
                      <a:pt x="6" y="20"/>
                    </a:lnTo>
                    <a:lnTo>
                      <a:pt x="2" y="18"/>
                    </a:lnTo>
                    <a:lnTo>
                      <a:pt x="0" y="14"/>
                    </a:lnTo>
                    <a:lnTo>
                      <a:pt x="0" y="12"/>
                    </a:lnTo>
                    <a:lnTo>
                      <a:pt x="2" y="6"/>
                    </a:lnTo>
                    <a:lnTo>
                      <a:pt x="4" y="4"/>
                    </a:lnTo>
                    <a:lnTo>
                      <a:pt x="8" y="0"/>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766" name="Rectangle 206"/>
              <p:cNvSpPr>
                <a:spLocks noChangeArrowheads="1"/>
              </p:cNvSpPr>
              <p:nvPr/>
            </p:nvSpPr>
            <p:spPr bwMode="auto">
              <a:xfrm>
                <a:off x="1848"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67" name="Rectangle 207"/>
              <p:cNvSpPr>
                <a:spLocks noChangeArrowheads="1"/>
              </p:cNvSpPr>
              <p:nvPr/>
            </p:nvSpPr>
            <p:spPr bwMode="auto">
              <a:xfrm>
                <a:off x="1864" y="2552"/>
                <a:ext cx="4" cy="108"/>
              </a:xfrm>
              <a:prstGeom prst="rect">
                <a:avLst/>
              </a:prstGeom>
              <a:solidFill>
                <a:srgbClr val="000000"/>
              </a:solidFill>
              <a:ln w="0">
                <a:solidFill>
                  <a:srgbClr val="000000"/>
                </a:solidFill>
                <a:miter lim="800000"/>
                <a:headEnd/>
                <a:tailEnd/>
              </a:ln>
            </p:spPr>
            <p:txBody>
              <a:bodyPr/>
              <a:lstStyle/>
              <a:p>
                <a:endParaRPr lang="en-US"/>
              </a:p>
            </p:txBody>
          </p:sp>
        </p:grpSp>
        <p:sp>
          <p:nvSpPr>
            <p:cNvPr id="14381" name="Freeform 209"/>
            <p:cNvSpPr>
              <a:spLocks/>
            </p:cNvSpPr>
            <p:nvPr/>
          </p:nvSpPr>
          <p:spPr bwMode="auto">
            <a:xfrm>
              <a:off x="1966" y="2570"/>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2 w 38"/>
                <a:gd name="T13" fmla="*/ 36 h 60"/>
                <a:gd name="T14" fmla="*/ 26 w 38"/>
                <a:gd name="T15" fmla="*/ 28 h 60"/>
                <a:gd name="T16" fmla="*/ 28 w 38"/>
                <a:gd name="T17" fmla="*/ 20 h 60"/>
                <a:gd name="T18" fmla="*/ 26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2 w 38"/>
                <a:gd name="T41" fmla="*/ 2 h 60"/>
                <a:gd name="T42" fmla="*/ 18 w 38"/>
                <a:gd name="T43" fmla="*/ 0 h 60"/>
                <a:gd name="T44" fmla="*/ 24 w 38"/>
                <a:gd name="T45" fmla="*/ 2 h 60"/>
                <a:gd name="T46" fmla="*/ 30 w 38"/>
                <a:gd name="T47" fmla="*/ 6 h 60"/>
                <a:gd name="T48" fmla="*/ 34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2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6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2" y="36"/>
                  </a:lnTo>
                  <a:lnTo>
                    <a:pt x="26" y="28"/>
                  </a:lnTo>
                  <a:lnTo>
                    <a:pt x="28" y="20"/>
                  </a:lnTo>
                  <a:lnTo>
                    <a:pt x="26" y="16"/>
                  </a:lnTo>
                  <a:lnTo>
                    <a:pt x="24" y="10"/>
                  </a:lnTo>
                  <a:lnTo>
                    <a:pt x="20" y="8"/>
                  </a:lnTo>
                  <a:lnTo>
                    <a:pt x="16" y="8"/>
                  </a:lnTo>
                  <a:lnTo>
                    <a:pt x="12" y="8"/>
                  </a:lnTo>
                  <a:lnTo>
                    <a:pt x="8" y="10"/>
                  </a:lnTo>
                  <a:lnTo>
                    <a:pt x="4" y="14"/>
                  </a:lnTo>
                  <a:lnTo>
                    <a:pt x="2" y="18"/>
                  </a:lnTo>
                  <a:lnTo>
                    <a:pt x="0" y="18"/>
                  </a:lnTo>
                  <a:lnTo>
                    <a:pt x="2" y="10"/>
                  </a:lnTo>
                  <a:lnTo>
                    <a:pt x="6" y="6"/>
                  </a:lnTo>
                  <a:lnTo>
                    <a:pt x="12" y="2"/>
                  </a:lnTo>
                  <a:lnTo>
                    <a:pt x="18" y="0"/>
                  </a:lnTo>
                  <a:lnTo>
                    <a:pt x="24" y="2"/>
                  </a:lnTo>
                  <a:lnTo>
                    <a:pt x="30" y="6"/>
                  </a:lnTo>
                  <a:lnTo>
                    <a:pt x="34" y="10"/>
                  </a:lnTo>
                  <a:lnTo>
                    <a:pt x="34" y="16"/>
                  </a:lnTo>
                  <a:lnTo>
                    <a:pt x="34" y="20"/>
                  </a:lnTo>
                  <a:lnTo>
                    <a:pt x="32" y="26"/>
                  </a:lnTo>
                  <a:lnTo>
                    <a:pt x="28" y="32"/>
                  </a:lnTo>
                  <a:lnTo>
                    <a:pt x="22" y="40"/>
                  </a:lnTo>
                  <a:lnTo>
                    <a:pt x="16" y="46"/>
                  </a:lnTo>
                  <a:lnTo>
                    <a:pt x="12" y="52"/>
                  </a:lnTo>
                  <a:lnTo>
                    <a:pt x="8" y="54"/>
                  </a:lnTo>
                  <a:lnTo>
                    <a:pt x="24" y="54"/>
                  </a:lnTo>
                  <a:lnTo>
                    <a:pt x="28" y="54"/>
                  </a:lnTo>
                  <a:lnTo>
                    <a:pt x="30" y="54"/>
                  </a:lnTo>
                  <a:lnTo>
                    <a:pt x="32" y="52"/>
                  </a:lnTo>
                  <a:lnTo>
                    <a:pt x="34" y="52"/>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382" name="Freeform 210"/>
            <p:cNvSpPr>
              <a:spLocks/>
            </p:cNvSpPr>
            <p:nvPr/>
          </p:nvSpPr>
          <p:spPr bwMode="auto">
            <a:xfrm>
              <a:off x="2010" y="2570"/>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0 w 38"/>
                <a:gd name="T13" fmla="*/ 36 h 60"/>
                <a:gd name="T14" fmla="*/ 26 w 38"/>
                <a:gd name="T15" fmla="*/ 28 h 60"/>
                <a:gd name="T16" fmla="*/ 26 w 38"/>
                <a:gd name="T17" fmla="*/ 20 h 60"/>
                <a:gd name="T18" fmla="*/ 26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2 w 38"/>
                <a:gd name="T41" fmla="*/ 2 h 60"/>
                <a:gd name="T42" fmla="*/ 18 w 38"/>
                <a:gd name="T43" fmla="*/ 0 h 60"/>
                <a:gd name="T44" fmla="*/ 24 w 38"/>
                <a:gd name="T45" fmla="*/ 2 h 60"/>
                <a:gd name="T46" fmla="*/ 30 w 38"/>
                <a:gd name="T47" fmla="*/ 6 h 60"/>
                <a:gd name="T48" fmla="*/ 34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0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4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0" y="36"/>
                  </a:lnTo>
                  <a:lnTo>
                    <a:pt x="26" y="28"/>
                  </a:lnTo>
                  <a:lnTo>
                    <a:pt x="26" y="20"/>
                  </a:lnTo>
                  <a:lnTo>
                    <a:pt x="26" y="16"/>
                  </a:lnTo>
                  <a:lnTo>
                    <a:pt x="24" y="10"/>
                  </a:lnTo>
                  <a:lnTo>
                    <a:pt x="20" y="8"/>
                  </a:lnTo>
                  <a:lnTo>
                    <a:pt x="16" y="8"/>
                  </a:lnTo>
                  <a:lnTo>
                    <a:pt x="12" y="8"/>
                  </a:lnTo>
                  <a:lnTo>
                    <a:pt x="8" y="10"/>
                  </a:lnTo>
                  <a:lnTo>
                    <a:pt x="4" y="14"/>
                  </a:lnTo>
                  <a:lnTo>
                    <a:pt x="2" y="18"/>
                  </a:lnTo>
                  <a:lnTo>
                    <a:pt x="0" y="18"/>
                  </a:lnTo>
                  <a:lnTo>
                    <a:pt x="2" y="10"/>
                  </a:lnTo>
                  <a:lnTo>
                    <a:pt x="6" y="6"/>
                  </a:lnTo>
                  <a:lnTo>
                    <a:pt x="12" y="2"/>
                  </a:lnTo>
                  <a:lnTo>
                    <a:pt x="18" y="0"/>
                  </a:lnTo>
                  <a:lnTo>
                    <a:pt x="24" y="2"/>
                  </a:lnTo>
                  <a:lnTo>
                    <a:pt x="30" y="6"/>
                  </a:lnTo>
                  <a:lnTo>
                    <a:pt x="34" y="10"/>
                  </a:lnTo>
                  <a:lnTo>
                    <a:pt x="34" y="16"/>
                  </a:lnTo>
                  <a:lnTo>
                    <a:pt x="34" y="20"/>
                  </a:lnTo>
                  <a:lnTo>
                    <a:pt x="32" y="26"/>
                  </a:lnTo>
                  <a:lnTo>
                    <a:pt x="28" y="32"/>
                  </a:lnTo>
                  <a:lnTo>
                    <a:pt x="22" y="40"/>
                  </a:lnTo>
                  <a:lnTo>
                    <a:pt x="16" y="46"/>
                  </a:lnTo>
                  <a:lnTo>
                    <a:pt x="10" y="52"/>
                  </a:lnTo>
                  <a:lnTo>
                    <a:pt x="8" y="54"/>
                  </a:lnTo>
                  <a:lnTo>
                    <a:pt x="24" y="54"/>
                  </a:lnTo>
                  <a:lnTo>
                    <a:pt x="28" y="54"/>
                  </a:lnTo>
                  <a:lnTo>
                    <a:pt x="30" y="54"/>
                  </a:lnTo>
                  <a:lnTo>
                    <a:pt x="32" y="52"/>
                  </a:lnTo>
                  <a:lnTo>
                    <a:pt x="34" y="52"/>
                  </a:lnTo>
                  <a:lnTo>
                    <a:pt x="34" y="50"/>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383" name="Freeform 211"/>
            <p:cNvSpPr>
              <a:spLocks noEditPoints="1"/>
            </p:cNvSpPr>
            <p:nvPr/>
          </p:nvSpPr>
          <p:spPr bwMode="auto">
            <a:xfrm>
              <a:off x="2058" y="2570"/>
              <a:ext cx="32" cy="62"/>
            </a:xfrm>
            <a:custGeom>
              <a:avLst/>
              <a:gdLst>
                <a:gd name="T0" fmla="*/ 6 w 32"/>
                <a:gd name="T1" fmla="*/ 26 h 62"/>
                <a:gd name="T2" fmla="*/ 0 w 32"/>
                <a:gd name="T3" fmla="*/ 18 h 62"/>
                <a:gd name="T4" fmla="*/ 2 w 32"/>
                <a:gd name="T5" fmla="*/ 10 h 62"/>
                <a:gd name="T6" fmla="*/ 10 w 32"/>
                <a:gd name="T7" fmla="*/ 2 h 62"/>
                <a:gd name="T8" fmla="*/ 22 w 32"/>
                <a:gd name="T9" fmla="*/ 2 h 62"/>
                <a:gd name="T10" fmla="*/ 30 w 32"/>
                <a:gd name="T11" fmla="*/ 8 h 62"/>
                <a:gd name="T12" fmla="*/ 32 w 32"/>
                <a:gd name="T13" fmla="*/ 16 h 62"/>
                <a:gd name="T14" fmla="*/ 26 w 32"/>
                <a:gd name="T15" fmla="*/ 24 h 62"/>
                <a:gd name="T16" fmla="*/ 26 w 32"/>
                <a:gd name="T17" fmla="*/ 34 h 62"/>
                <a:gd name="T18" fmla="*/ 32 w 32"/>
                <a:gd name="T19" fmla="*/ 42 h 62"/>
                <a:gd name="T20" fmla="*/ 32 w 32"/>
                <a:gd name="T21" fmla="*/ 52 h 62"/>
                <a:gd name="T22" fmla="*/ 22 w 32"/>
                <a:gd name="T23" fmla="*/ 60 h 62"/>
                <a:gd name="T24" fmla="*/ 10 w 32"/>
                <a:gd name="T25" fmla="*/ 60 h 62"/>
                <a:gd name="T26" fmla="*/ 2 w 32"/>
                <a:gd name="T27" fmla="*/ 56 h 62"/>
                <a:gd name="T28" fmla="*/ 0 w 32"/>
                <a:gd name="T29" fmla="*/ 46 h 62"/>
                <a:gd name="T30" fmla="*/ 2 w 32"/>
                <a:gd name="T31" fmla="*/ 40 h 62"/>
                <a:gd name="T32" fmla="*/ 10 w 32"/>
                <a:gd name="T33" fmla="*/ 32 h 62"/>
                <a:gd name="T34" fmla="*/ 20 w 32"/>
                <a:gd name="T35" fmla="*/ 22 h 62"/>
                <a:gd name="T36" fmla="*/ 24 w 32"/>
                <a:gd name="T37" fmla="*/ 16 h 62"/>
                <a:gd name="T38" fmla="*/ 24 w 32"/>
                <a:gd name="T39" fmla="*/ 10 h 62"/>
                <a:gd name="T40" fmla="*/ 20 w 32"/>
                <a:gd name="T41" fmla="*/ 4 h 62"/>
                <a:gd name="T42" fmla="*/ 12 w 32"/>
                <a:gd name="T43" fmla="*/ 4 h 62"/>
                <a:gd name="T44" fmla="*/ 8 w 32"/>
                <a:gd name="T45" fmla="*/ 8 h 62"/>
                <a:gd name="T46" fmla="*/ 8 w 32"/>
                <a:gd name="T47" fmla="*/ 14 h 62"/>
                <a:gd name="T48" fmla="*/ 10 w 32"/>
                <a:gd name="T49" fmla="*/ 18 h 62"/>
                <a:gd name="T50" fmla="*/ 18 w 32"/>
                <a:gd name="T51" fmla="*/ 26 h 62"/>
                <a:gd name="T52" fmla="*/ 10 w 32"/>
                <a:gd name="T53" fmla="*/ 36 h 62"/>
                <a:gd name="T54" fmla="*/ 8 w 32"/>
                <a:gd name="T55" fmla="*/ 42 h 62"/>
                <a:gd name="T56" fmla="*/ 8 w 32"/>
                <a:gd name="T57" fmla="*/ 52 h 62"/>
                <a:gd name="T58" fmla="*/ 12 w 32"/>
                <a:gd name="T59" fmla="*/ 58 h 62"/>
                <a:gd name="T60" fmla="*/ 20 w 32"/>
                <a:gd name="T61" fmla="*/ 58 h 62"/>
                <a:gd name="T62" fmla="*/ 24 w 32"/>
                <a:gd name="T63" fmla="*/ 54 h 62"/>
                <a:gd name="T64" fmla="*/ 24 w 32"/>
                <a:gd name="T65" fmla="*/ 46 h 62"/>
                <a:gd name="T66" fmla="*/ 20 w 32"/>
                <a:gd name="T67" fmla="*/ 40 h 62"/>
                <a:gd name="T68" fmla="*/ 12 w 32"/>
                <a:gd name="T69" fmla="*/ 32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62"/>
                <a:gd name="T107" fmla="*/ 32 w 32"/>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62">
                  <a:moveTo>
                    <a:pt x="10" y="32"/>
                  </a:moveTo>
                  <a:lnTo>
                    <a:pt x="6" y="26"/>
                  </a:lnTo>
                  <a:lnTo>
                    <a:pt x="2" y="22"/>
                  </a:lnTo>
                  <a:lnTo>
                    <a:pt x="0" y="18"/>
                  </a:lnTo>
                  <a:lnTo>
                    <a:pt x="0" y="14"/>
                  </a:lnTo>
                  <a:lnTo>
                    <a:pt x="2" y="10"/>
                  </a:lnTo>
                  <a:lnTo>
                    <a:pt x="4" y="6"/>
                  </a:lnTo>
                  <a:lnTo>
                    <a:pt x="10" y="2"/>
                  </a:lnTo>
                  <a:lnTo>
                    <a:pt x="16" y="0"/>
                  </a:lnTo>
                  <a:lnTo>
                    <a:pt x="22" y="2"/>
                  </a:lnTo>
                  <a:lnTo>
                    <a:pt x="28" y="4"/>
                  </a:lnTo>
                  <a:lnTo>
                    <a:pt x="30" y="8"/>
                  </a:lnTo>
                  <a:lnTo>
                    <a:pt x="32" y="14"/>
                  </a:lnTo>
                  <a:lnTo>
                    <a:pt x="32" y="16"/>
                  </a:lnTo>
                  <a:lnTo>
                    <a:pt x="30" y="20"/>
                  </a:lnTo>
                  <a:lnTo>
                    <a:pt x="26" y="24"/>
                  </a:lnTo>
                  <a:lnTo>
                    <a:pt x="20" y="28"/>
                  </a:lnTo>
                  <a:lnTo>
                    <a:pt x="26" y="34"/>
                  </a:lnTo>
                  <a:lnTo>
                    <a:pt x="30" y="38"/>
                  </a:lnTo>
                  <a:lnTo>
                    <a:pt x="32" y="42"/>
                  </a:lnTo>
                  <a:lnTo>
                    <a:pt x="32" y="46"/>
                  </a:lnTo>
                  <a:lnTo>
                    <a:pt x="32" y="52"/>
                  </a:lnTo>
                  <a:lnTo>
                    <a:pt x="28" y="56"/>
                  </a:lnTo>
                  <a:lnTo>
                    <a:pt x="22" y="60"/>
                  </a:lnTo>
                  <a:lnTo>
                    <a:pt x="16" y="62"/>
                  </a:lnTo>
                  <a:lnTo>
                    <a:pt x="10" y="60"/>
                  </a:lnTo>
                  <a:lnTo>
                    <a:pt x="6" y="58"/>
                  </a:lnTo>
                  <a:lnTo>
                    <a:pt x="2" y="56"/>
                  </a:lnTo>
                  <a:lnTo>
                    <a:pt x="0" y="52"/>
                  </a:lnTo>
                  <a:lnTo>
                    <a:pt x="0" y="46"/>
                  </a:lnTo>
                  <a:lnTo>
                    <a:pt x="0" y="44"/>
                  </a:lnTo>
                  <a:lnTo>
                    <a:pt x="2" y="40"/>
                  </a:lnTo>
                  <a:lnTo>
                    <a:pt x="6" y="36"/>
                  </a:lnTo>
                  <a:lnTo>
                    <a:pt x="10" y="32"/>
                  </a:lnTo>
                  <a:close/>
                  <a:moveTo>
                    <a:pt x="18" y="26"/>
                  </a:moveTo>
                  <a:lnTo>
                    <a:pt x="20" y="22"/>
                  </a:lnTo>
                  <a:lnTo>
                    <a:pt x="22" y="20"/>
                  </a:lnTo>
                  <a:lnTo>
                    <a:pt x="24" y="16"/>
                  </a:lnTo>
                  <a:lnTo>
                    <a:pt x="24" y="14"/>
                  </a:lnTo>
                  <a:lnTo>
                    <a:pt x="24" y="10"/>
                  </a:lnTo>
                  <a:lnTo>
                    <a:pt x="22" y="6"/>
                  </a:lnTo>
                  <a:lnTo>
                    <a:pt x="20" y="4"/>
                  </a:lnTo>
                  <a:lnTo>
                    <a:pt x="16" y="4"/>
                  </a:lnTo>
                  <a:lnTo>
                    <a:pt x="12" y="4"/>
                  </a:lnTo>
                  <a:lnTo>
                    <a:pt x="10" y="6"/>
                  </a:lnTo>
                  <a:lnTo>
                    <a:pt x="8" y="8"/>
                  </a:lnTo>
                  <a:lnTo>
                    <a:pt x="8" y="12"/>
                  </a:lnTo>
                  <a:lnTo>
                    <a:pt x="8" y="14"/>
                  </a:lnTo>
                  <a:lnTo>
                    <a:pt x="10" y="16"/>
                  </a:lnTo>
                  <a:lnTo>
                    <a:pt x="10" y="18"/>
                  </a:lnTo>
                  <a:lnTo>
                    <a:pt x="12" y="20"/>
                  </a:lnTo>
                  <a:lnTo>
                    <a:pt x="18" y="26"/>
                  </a:lnTo>
                  <a:close/>
                  <a:moveTo>
                    <a:pt x="12" y="32"/>
                  </a:moveTo>
                  <a:lnTo>
                    <a:pt x="10" y="36"/>
                  </a:lnTo>
                  <a:lnTo>
                    <a:pt x="8" y="40"/>
                  </a:lnTo>
                  <a:lnTo>
                    <a:pt x="8" y="42"/>
                  </a:lnTo>
                  <a:lnTo>
                    <a:pt x="8" y="46"/>
                  </a:lnTo>
                  <a:lnTo>
                    <a:pt x="8" y="52"/>
                  </a:lnTo>
                  <a:lnTo>
                    <a:pt x="10" y="56"/>
                  </a:lnTo>
                  <a:lnTo>
                    <a:pt x="12" y="58"/>
                  </a:lnTo>
                  <a:lnTo>
                    <a:pt x="16" y="58"/>
                  </a:lnTo>
                  <a:lnTo>
                    <a:pt x="20" y="58"/>
                  </a:lnTo>
                  <a:lnTo>
                    <a:pt x="22" y="56"/>
                  </a:lnTo>
                  <a:lnTo>
                    <a:pt x="24" y="54"/>
                  </a:lnTo>
                  <a:lnTo>
                    <a:pt x="24" y="50"/>
                  </a:lnTo>
                  <a:lnTo>
                    <a:pt x="24" y="46"/>
                  </a:lnTo>
                  <a:lnTo>
                    <a:pt x="24" y="44"/>
                  </a:lnTo>
                  <a:lnTo>
                    <a:pt x="20" y="40"/>
                  </a:lnTo>
                  <a:lnTo>
                    <a:pt x="18" y="38"/>
                  </a:lnTo>
                  <a:lnTo>
                    <a:pt x="12" y="32"/>
                  </a:lnTo>
                  <a:close/>
                </a:path>
              </a:pathLst>
            </a:custGeom>
            <a:solidFill>
              <a:srgbClr val="000000"/>
            </a:solidFill>
            <a:ln w="0">
              <a:solidFill>
                <a:srgbClr val="000000"/>
              </a:solidFill>
              <a:round/>
              <a:headEnd/>
              <a:tailEnd/>
            </a:ln>
          </p:spPr>
          <p:txBody>
            <a:bodyPr/>
            <a:lstStyle/>
            <a:p>
              <a:endParaRPr lang="en-CA"/>
            </a:p>
          </p:txBody>
        </p:sp>
        <p:sp>
          <p:nvSpPr>
            <p:cNvPr id="14384" name="Freeform 212"/>
            <p:cNvSpPr>
              <a:spLocks noEditPoints="1"/>
            </p:cNvSpPr>
            <p:nvPr/>
          </p:nvSpPr>
          <p:spPr bwMode="auto">
            <a:xfrm>
              <a:off x="2100"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4 w 36"/>
                <a:gd name="T23" fmla="*/ 22 h 62"/>
                <a:gd name="T24" fmla="*/ 36 w 36"/>
                <a:gd name="T25" fmla="*/ 30 h 62"/>
                <a:gd name="T26" fmla="*/ 34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6 w 36"/>
                <a:gd name="T69" fmla="*/ 40 h 62"/>
                <a:gd name="T70" fmla="*/ 28 w 36"/>
                <a:gd name="T71" fmla="*/ 28 h 62"/>
                <a:gd name="T72" fmla="*/ 26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4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6" y="40"/>
                  </a:lnTo>
                  <a:lnTo>
                    <a:pt x="28" y="28"/>
                  </a:lnTo>
                  <a:lnTo>
                    <a:pt x="26" y="20"/>
                  </a:lnTo>
                  <a:lnTo>
                    <a:pt x="26" y="12"/>
                  </a:lnTo>
                  <a:lnTo>
                    <a:pt x="24" y="8"/>
                  </a:lnTo>
                  <a:lnTo>
                    <a:pt x="22" y="6"/>
                  </a:lnTo>
                  <a:lnTo>
                    <a:pt x="20" y="4"/>
                  </a:lnTo>
                  <a:lnTo>
                    <a:pt x="18" y="4"/>
                  </a:lnTo>
                  <a:lnTo>
                    <a:pt x="14"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85" name="Rectangle 213"/>
            <p:cNvSpPr>
              <a:spLocks noChangeArrowheads="1"/>
            </p:cNvSpPr>
            <p:nvPr/>
          </p:nvSpPr>
          <p:spPr bwMode="auto">
            <a:xfrm>
              <a:off x="2232"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386" name="Freeform 214"/>
            <p:cNvSpPr>
              <a:spLocks/>
            </p:cNvSpPr>
            <p:nvPr/>
          </p:nvSpPr>
          <p:spPr bwMode="auto">
            <a:xfrm>
              <a:off x="2348" y="2622"/>
              <a:ext cx="10" cy="10"/>
            </a:xfrm>
            <a:custGeom>
              <a:avLst/>
              <a:gdLst>
                <a:gd name="T0" fmla="*/ 4 w 10"/>
                <a:gd name="T1" fmla="*/ 0 h 10"/>
                <a:gd name="T2" fmla="*/ 6 w 10"/>
                <a:gd name="T3" fmla="*/ 0 h 10"/>
                <a:gd name="T4" fmla="*/ 8 w 10"/>
                <a:gd name="T5" fmla="*/ 0 h 10"/>
                <a:gd name="T6" fmla="*/ 8 w 10"/>
                <a:gd name="T7" fmla="*/ 2 h 10"/>
                <a:gd name="T8" fmla="*/ 10 w 10"/>
                <a:gd name="T9" fmla="*/ 4 h 10"/>
                <a:gd name="T10" fmla="*/ 8 w 10"/>
                <a:gd name="T11" fmla="*/ 6 h 10"/>
                <a:gd name="T12" fmla="*/ 8 w 10"/>
                <a:gd name="T13" fmla="*/ 8 h 10"/>
                <a:gd name="T14" fmla="*/ 6 w 10"/>
                <a:gd name="T15" fmla="*/ 8 h 10"/>
                <a:gd name="T16" fmla="*/ 4 w 10"/>
                <a:gd name="T17" fmla="*/ 10 h 10"/>
                <a:gd name="T18" fmla="*/ 2 w 10"/>
                <a:gd name="T19" fmla="*/ 8 h 10"/>
                <a:gd name="T20" fmla="*/ 0 w 10"/>
                <a:gd name="T21" fmla="*/ 8 h 10"/>
                <a:gd name="T22" fmla="*/ 0 w 10"/>
                <a:gd name="T23" fmla="*/ 6 h 10"/>
                <a:gd name="T24" fmla="*/ 0 w 10"/>
                <a:gd name="T25" fmla="*/ 4 h 10"/>
                <a:gd name="T26" fmla="*/ 0 w 10"/>
                <a:gd name="T27" fmla="*/ 2 h 10"/>
                <a:gd name="T28" fmla="*/ 0 w 10"/>
                <a:gd name="T29" fmla="*/ 0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0"/>
                  </a:lnTo>
                  <a:lnTo>
                    <a:pt x="8" y="2"/>
                  </a:lnTo>
                  <a:lnTo>
                    <a:pt x="10" y="4"/>
                  </a:lnTo>
                  <a:lnTo>
                    <a:pt x="8" y="6"/>
                  </a:lnTo>
                  <a:lnTo>
                    <a:pt x="8" y="8"/>
                  </a:lnTo>
                  <a:lnTo>
                    <a:pt x="6" y="8"/>
                  </a:lnTo>
                  <a:lnTo>
                    <a:pt x="4" y="10"/>
                  </a:lnTo>
                  <a:lnTo>
                    <a:pt x="2" y="8"/>
                  </a:lnTo>
                  <a:lnTo>
                    <a:pt x="0" y="8"/>
                  </a:lnTo>
                  <a:lnTo>
                    <a:pt x="0" y="6"/>
                  </a:lnTo>
                  <a:lnTo>
                    <a:pt x="0" y="4"/>
                  </a:lnTo>
                  <a:lnTo>
                    <a:pt x="0" y="2"/>
                  </a:lnTo>
                  <a:lnTo>
                    <a:pt x="0" y="0"/>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387" name="Freeform 215"/>
            <p:cNvSpPr>
              <a:spLocks noEditPoints="1"/>
            </p:cNvSpPr>
            <p:nvPr/>
          </p:nvSpPr>
          <p:spPr bwMode="auto">
            <a:xfrm>
              <a:off x="2366" y="2570"/>
              <a:ext cx="36" cy="62"/>
            </a:xfrm>
            <a:custGeom>
              <a:avLst/>
              <a:gdLst>
                <a:gd name="T0" fmla="*/ 0 w 36"/>
                <a:gd name="T1" fmla="*/ 32 h 62"/>
                <a:gd name="T2" fmla="*/ 2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4 w 36"/>
                <a:gd name="T63" fmla="*/ 56 h 62"/>
                <a:gd name="T64" fmla="*/ 26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2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4" y="56"/>
                  </a:lnTo>
                  <a:lnTo>
                    <a:pt x="26"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2"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88" name="Freeform 216"/>
            <p:cNvSpPr>
              <a:spLocks noEditPoints="1"/>
            </p:cNvSpPr>
            <p:nvPr/>
          </p:nvSpPr>
          <p:spPr bwMode="auto">
            <a:xfrm>
              <a:off x="2410" y="2570"/>
              <a:ext cx="36" cy="62"/>
            </a:xfrm>
            <a:custGeom>
              <a:avLst/>
              <a:gdLst>
                <a:gd name="T0" fmla="*/ 0 w 36"/>
                <a:gd name="T1" fmla="*/ 32 h 62"/>
                <a:gd name="T2" fmla="*/ 0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89" name="Freeform 217"/>
            <p:cNvSpPr>
              <a:spLocks noEditPoints="1"/>
            </p:cNvSpPr>
            <p:nvPr/>
          </p:nvSpPr>
          <p:spPr bwMode="auto">
            <a:xfrm>
              <a:off x="2454"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8 w 36"/>
                <a:gd name="T51" fmla="*/ 44 h 62"/>
                <a:gd name="T52" fmla="*/ 12 w 36"/>
                <a:gd name="T53" fmla="*/ 52 h 62"/>
                <a:gd name="T54" fmla="*/ 12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2" y="42"/>
                  </a:lnTo>
                  <a:lnTo>
                    <a:pt x="0" y="32"/>
                  </a:lnTo>
                  <a:close/>
                  <a:moveTo>
                    <a:pt x="8" y="32"/>
                  </a:moveTo>
                  <a:lnTo>
                    <a:pt x="8" y="44"/>
                  </a:lnTo>
                  <a:lnTo>
                    <a:pt x="12" y="52"/>
                  </a:lnTo>
                  <a:lnTo>
                    <a:pt x="12"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0" name="Freeform 218"/>
            <p:cNvSpPr>
              <a:spLocks noEditPoints="1"/>
            </p:cNvSpPr>
            <p:nvPr/>
          </p:nvSpPr>
          <p:spPr bwMode="auto">
            <a:xfrm>
              <a:off x="2498"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1" name="Freeform 219"/>
            <p:cNvSpPr>
              <a:spLocks/>
            </p:cNvSpPr>
            <p:nvPr/>
          </p:nvSpPr>
          <p:spPr bwMode="auto">
            <a:xfrm>
              <a:off x="2542" y="2572"/>
              <a:ext cx="34" cy="60"/>
            </a:xfrm>
            <a:custGeom>
              <a:avLst/>
              <a:gdLst>
                <a:gd name="T0" fmla="*/ 34 w 34"/>
                <a:gd name="T1" fmla="*/ 0 h 60"/>
                <a:gd name="T2" fmla="*/ 30 w 34"/>
                <a:gd name="T3" fmla="*/ 8 h 60"/>
                <a:gd name="T4" fmla="*/ 12 w 34"/>
                <a:gd name="T5" fmla="*/ 8 h 60"/>
                <a:gd name="T6" fmla="*/ 8 w 34"/>
                <a:gd name="T7" fmla="*/ 16 h 60"/>
                <a:gd name="T8" fmla="*/ 16 w 34"/>
                <a:gd name="T9" fmla="*/ 16 h 60"/>
                <a:gd name="T10" fmla="*/ 22 w 34"/>
                <a:gd name="T11" fmla="*/ 20 h 60"/>
                <a:gd name="T12" fmla="*/ 26 w 34"/>
                <a:gd name="T13" fmla="*/ 24 h 60"/>
                <a:gd name="T14" fmla="*/ 32 w 34"/>
                <a:gd name="T15" fmla="*/ 30 h 60"/>
                <a:gd name="T16" fmla="*/ 32 w 34"/>
                <a:gd name="T17" fmla="*/ 38 h 60"/>
                <a:gd name="T18" fmla="*/ 32 w 34"/>
                <a:gd name="T19" fmla="*/ 42 h 60"/>
                <a:gd name="T20" fmla="*/ 30 w 34"/>
                <a:gd name="T21" fmla="*/ 46 h 60"/>
                <a:gd name="T22" fmla="*/ 28 w 34"/>
                <a:gd name="T23" fmla="*/ 50 h 60"/>
                <a:gd name="T24" fmla="*/ 26 w 34"/>
                <a:gd name="T25" fmla="*/ 52 h 60"/>
                <a:gd name="T26" fmla="*/ 24 w 34"/>
                <a:gd name="T27" fmla="*/ 54 h 60"/>
                <a:gd name="T28" fmla="*/ 20 w 34"/>
                <a:gd name="T29" fmla="*/ 56 h 60"/>
                <a:gd name="T30" fmla="*/ 16 w 34"/>
                <a:gd name="T31" fmla="*/ 58 h 60"/>
                <a:gd name="T32" fmla="*/ 10 w 34"/>
                <a:gd name="T33" fmla="*/ 60 h 60"/>
                <a:gd name="T34" fmla="*/ 6 w 34"/>
                <a:gd name="T35" fmla="*/ 58 h 60"/>
                <a:gd name="T36" fmla="*/ 2 w 34"/>
                <a:gd name="T37" fmla="*/ 58 h 60"/>
                <a:gd name="T38" fmla="*/ 2 w 34"/>
                <a:gd name="T39" fmla="*/ 56 h 60"/>
                <a:gd name="T40" fmla="*/ 0 w 34"/>
                <a:gd name="T41" fmla="*/ 54 h 60"/>
                <a:gd name="T42" fmla="*/ 0 w 34"/>
                <a:gd name="T43" fmla="*/ 52 h 60"/>
                <a:gd name="T44" fmla="*/ 2 w 34"/>
                <a:gd name="T45" fmla="*/ 52 h 60"/>
                <a:gd name="T46" fmla="*/ 2 w 34"/>
                <a:gd name="T47" fmla="*/ 50 h 60"/>
                <a:gd name="T48" fmla="*/ 4 w 34"/>
                <a:gd name="T49" fmla="*/ 50 h 60"/>
                <a:gd name="T50" fmla="*/ 4 w 34"/>
                <a:gd name="T51" fmla="*/ 50 h 60"/>
                <a:gd name="T52" fmla="*/ 6 w 34"/>
                <a:gd name="T53" fmla="*/ 50 h 60"/>
                <a:gd name="T54" fmla="*/ 6 w 34"/>
                <a:gd name="T55" fmla="*/ 52 h 60"/>
                <a:gd name="T56" fmla="*/ 8 w 34"/>
                <a:gd name="T57" fmla="*/ 52 h 60"/>
                <a:gd name="T58" fmla="*/ 12 w 34"/>
                <a:gd name="T59" fmla="*/ 54 h 60"/>
                <a:gd name="T60" fmla="*/ 14 w 34"/>
                <a:gd name="T61" fmla="*/ 54 h 60"/>
                <a:gd name="T62" fmla="*/ 20 w 34"/>
                <a:gd name="T63" fmla="*/ 54 h 60"/>
                <a:gd name="T64" fmla="*/ 24 w 34"/>
                <a:gd name="T65" fmla="*/ 50 h 60"/>
                <a:gd name="T66" fmla="*/ 26 w 34"/>
                <a:gd name="T67" fmla="*/ 46 h 60"/>
                <a:gd name="T68" fmla="*/ 28 w 34"/>
                <a:gd name="T69" fmla="*/ 42 h 60"/>
                <a:gd name="T70" fmla="*/ 26 w 34"/>
                <a:gd name="T71" fmla="*/ 36 h 60"/>
                <a:gd name="T72" fmla="*/ 24 w 34"/>
                <a:gd name="T73" fmla="*/ 32 h 60"/>
                <a:gd name="T74" fmla="*/ 20 w 34"/>
                <a:gd name="T75" fmla="*/ 28 h 60"/>
                <a:gd name="T76" fmla="*/ 14 w 34"/>
                <a:gd name="T77" fmla="*/ 24 h 60"/>
                <a:gd name="T78" fmla="*/ 10 w 34"/>
                <a:gd name="T79" fmla="*/ 24 h 60"/>
                <a:gd name="T80" fmla="*/ 2 w 34"/>
                <a:gd name="T81" fmla="*/ 22 h 60"/>
                <a:gd name="T82" fmla="*/ 12 w 34"/>
                <a:gd name="T83" fmla="*/ 0 h 60"/>
                <a:gd name="T84" fmla="*/ 34 w 34"/>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60"/>
                <a:gd name="T131" fmla="*/ 34 w 34"/>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60">
                  <a:moveTo>
                    <a:pt x="34" y="0"/>
                  </a:moveTo>
                  <a:lnTo>
                    <a:pt x="30" y="8"/>
                  </a:lnTo>
                  <a:lnTo>
                    <a:pt x="12" y="8"/>
                  </a:lnTo>
                  <a:lnTo>
                    <a:pt x="8" y="16"/>
                  </a:lnTo>
                  <a:lnTo>
                    <a:pt x="16" y="16"/>
                  </a:lnTo>
                  <a:lnTo>
                    <a:pt x="22" y="20"/>
                  </a:lnTo>
                  <a:lnTo>
                    <a:pt x="26" y="24"/>
                  </a:lnTo>
                  <a:lnTo>
                    <a:pt x="32" y="30"/>
                  </a:lnTo>
                  <a:lnTo>
                    <a:pt x="32" y="38"/>
                  </a:lnTo>
                  <a:lnTo>
                    <a:pt x="32" y="42"/>
                  </a:lnTo>
                  <a:lnTo>
                    <a:pt x="30" y="46"/>
                  </a:lnTo>
                  <a:lnTo>
                    <a:pt x="28" y="50"/>
                  </a:lnTo>
                  <a:lnTo>
                    <a:pt x="26" y="52"/>
                  </a:lnTo>
                  <a:lnTo>
                    <a:pt x="24" y="54"/>
                  </a:lnTo>
                  <a:lnTo>
                    <a:pt x="20" y="56"/>
                  </a:lnTo>
                  <a:lnTo>
                    <a:pt x="16" y="58"/>
                  </a:lnTo>
                  <a:lnTo>
                    <a:pt x="10" y="60"/>
                  </a:lnTo>
                  <a:lnTo>
                    <a:pt x="6" y="58"/>
                  </a:lnTo>
                  <a:lnTo>
                    <a:pt x="2" y="58"/>
                  </a:lnTo>
                  <a:lnTo>
                    <a:pt x="2" y="56"/>
                  </a:lnTo>
                  <a:lnTo>
                    <a:pt x="0" y="54"/>
                  </a:lnTo>
                  <a:lnTo>
                    <a:pt x="0" y="52"/>
                  </a:lnTo>
                  <a:lnTo>
                    <a:pt x="2" y="52"/>
                  </a:lnTo>
                  <a:lnTo>
                    <a:pt x="2" y="50"/>
                  </a:lnTo>
                  <a:lnTo>
                    <a:pt x="4" y="50"/>
                  </a:lnTo>
                  <a:lnTo>
                    <a:pt x="6" y="50"/>
                  </a:lnTo>
                  <a:lnTo>
                    <a:pt x="6" y="52"/>
                  </a:lnTo>
                  <a:lnTo>
                    <a:pt x="8" y="52"/>
                  </a:lnTo>
                  <a:lnTo>
                    <a:pt x="12" y="54"/>
                  </a:lnTo>
                  <a:lnTo>
                    <a:pt x="14" y="54"/>
                  </a:lnTo>
                  <a:lnTo>
                    <a:pt x="20" y="54"/>
                  </a:lnTo>
                  <a:lnTo>
                    <a:pt x="24" y="50"/>
                  </a:lnTo>
                  <a:lnTo>
                    <a:pt x="26" y="46"/>
                  </a:lnTo>
                  <a:lnTo>
                    <a:pt x="28" y="42"/>
                  </a:lnTo>
                  <a:lnTo>
                    <a:pt x="26" y="36"/>
                  </a:lnTo>
                  <a:lnTo>
                    <a:pt x="24" y="32"/>
                  </a:lnTo>
                  <a:lnTo>
                    <a:pt x="20" y="28"/>
                  </a:lnTo>
                  <a:lnTo>
                    <a:pt x="14" y="24"/>
                  </a:lnTo>
                  <a:lnTo>
                    <a:pt x="10" y="24"/>
                  </a:lnTo>
                  <a:lnTo>
                    <a:pt x="2" y="22"/>
                  </a:lnTo>
                  <a:lnTo>
                    <a:pt x="12" y="0"/>
                  </a:lnTo>
                  <a:lnTo>
                    <a:pt x="34" y="0"/>
                  </a:lnTo>
                  <a:close/>
                </a:path>
              </a:pathLst>
            </a:custGeom>
            <a:solidFill>
              <a:srgbClr val="000000"/>
            </a:solidFill>
            <a:ln w="0">
              <a:solidFill>
                <a:srgbClr val="000000"/>
              </a:solidFill>
              <a:round/>
              <a:headEnd/>
              <a:tailEnd/>
            </a:ln>
          </p:spPr>
          <p:txBody>
            <a:bodyPr/>
            <a:lstStyle/>
            <a:p>
              <a:endParaRPr lang="en-CA"/>
            </a:p>
          </p:txBody>
        </p:sp>
        <p:sp>
          <p:nvSpPr>
            <p:cNvPr id="14392" name="Freeform 220"/>
            <p:cNvSpPr>
              <a:spLocks noEditPoints="1"/>
            </p:cNvSpPr>
            <p:nvPr/>
          </p:nvSpPr>
          <p:spPr bwMode="auto">
            <a:xfrm>
              <a:off x="2588" y="2570"/>
              <a:ext cx="32" cy="62"/>
            </a:xfrm>
            <a:custGeom>
              <a:avLst/>
              <a:gdLst>
                <a:gd name="T0" fmla="*/ 6 w 32"/>
                <a:gd name="T1" fmla="*/ 26 h 62"/>
                <a:gd name="T2" fmla="*/ 0 w 32"/>
                <a:gd name="T3" fmla="*/ 18 h 62"/>
                <a:gd name="T4" fmla="*/ 2 w 32"/>
                <a:gd name="T5" fmla="*/ 10 h 62"/>
                <a:gd name="T6" fmla="*/ 10 w 32"/>
                <a:gd name="T7" fmla="*/ 2 h 62"/>
                <a:gd name="T8" fmla="*/ 22 w 32"/>
                <a:gd name="T9" fmla="*/ 2 h 62"/>
                <a:gd name="T10" fmla="*/ 30 w 32"/>
                <a:gd name="T11" fmla="*/ 8 h 62"/>
                <a:gd name="T12" fmla="*/ 32 w 32"/>
                <a:gd name="T13" fmla="*/ 16 h 62"/>
                <a:gd name="T14" fmla="*/ 26 w 32"/>
                <a:gd name="T15" fmla="*/ 24 h 62"/>
                <a:gd name="T16" fmla="*/ 26 w 32"/>
                <a:gd name="T17" fmla="*/ 34 h 62"/>
                <a:gd name="T18" fmla="*/ 32 w 32"/>
                <a:gd name="T19" fmla="*/ 42 h 62"/>
                <a:gd name="T20" fmla="*/ 32 w 32"/>
                <a:gd name="T21" fmla="*/ 52 h 62"/>
                <a:gd name="T22" fmla="*/ 22 w 32"/>
                <a:gd name="T23" fmla="*/ 60 h 62"/>
                <a:gd name="T24" fmla="*/ 10 w 32"/>
                <a:gd name="T25" fmla="*/ 60 h 62"/>
                <a:gd name="T26" fmla="*/ 2 w 32"/>
                <a:gd name="T27" fmla="*/ 56 h 62"/>
                <a:gd name="T28" fmla="*/ 0 w 32"/>
                <a:gd name="T29" fmla="*/ 46 h 62"/>
                <a:gd name="T30" fmla="*/ 2 w 32"/>
                <a:gd name="T31" fmla="*/ 40 h 62"/>
                <a:gd name="T32" fmla="*/ 10 w 32"/>
                <a:gd name="T33" fmla="*/ 32 h 62"/>
                <a:gd name="T34" fmla="*/ 20 w 32"/>
                <a:gd name="T35" fmla="*/ 22 h 62"/>
                <a:gd name="T36" fmla="*/ 24 w 32"/>
                <a:gd name="T37" fmla="*/ 16 h 62"/>
                <a:gd name="T38" fmla="*/ 24 w 32"/>
                <a:gd name="T39" fmla="*/ 10 h 62"/>
                <a:gd name="T40" fmla="*/ 20 w 32"/>
                <a:gd name="T41" fmla="*/ 4 h 62"/>
                <a:gd name="T42" fmla="*/ 14 w 32"/>
                <a:gd name="T43" fmla="*/ 4 h 62"/>
                <a:gd name="T44" fmla="*/ 8 w 32"/>
                <a:gd name="T45" fmla="*/ 8 h 62"/>
                <a:gd name="T46" fmla="*/ 8 w 32"/>
                <a:gd name="T47" fmla="*/ 14 h 62"/>
                <a:gd name="T48" fmla="*/ 10 w 32"/>
                <a:gd name="T49" fmla="*/ 18 h 62"/>
                <a:gd name="T50" fmla="*/ 18 w 32"/>
                <a:gd name="T51" fmla="*/ 26 h 62"/>
                <a:gd name="T52" fmla="*/ 10 w 32"/>
                <a:gd name="T53" fmla="*/ 36 h 62"/>
                <a:gd name="T54" fmla="*/ 8 w 32"/>
                <a:gd name="T55" fmla="*/ 42 h 62"/>
                <a:gd name="T56" fmla="*/ 8 w 32"/>
                <a:gd name="T57" fmla="*/ 52 h 62"/>
                <a:gd name="T58" fmla="*/ 12 w 32"/>
                <a:gd name="T59" fmla="*/ 58 h 62"/>
                <a:gd name="T60" fmla="*/ 20 w 32"/>
                <a:gd name="T61" fmla="*/ 58 h 62"/>
                <a:gd name="T62" fmla="*/ 24 w 32"/>
                <a:gd name="T63" fmla="*/ 54 h 62"/>
                <a:gd name="T64" fmla="*/ 24 w 32"/>
                <a:gd name="T65" fmla="*/ 46 h 62"/>
                <a:gd name="T66" fmla="*/ 22 w 32"/>
                <a:gd name="T67" fmla="*/ 40 h 62"/>
                <a:gd name="T68" fmla="*/ 12 w 32"/>
                <a:gd name="T69" fmla="*/ 32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62"/>
                <a:gd name="T107" fmla="*/ 32 w 32"/>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62">
                  <a:moveTo>
                    <a:pt x="10" y="32"/>
                  </a:moveTo>
                  <a:lnTo>
                    <a:pt x="6" y="26"/>
                  </a:lnTo>
                  <a:lnTo>
                    <a:pt x="2" y="22"/>
                  </a:lnTo>
                  <a:lnTo>
                    <a:pt x="0" y="18"/>
                  </a:lnTo>
                  <a:lnTo>
                    <a:pt x="0" y="14"/>
                  </a:lnTo>
                  <a:lnTo>
                    <a:pt x="2" y="10"/>
                  </a:lnTo>
                  <a:lnTo>
                    <a:pt x="4" y="6"/>
                  </a:lnTo>
                  <a:lnTo>
                    <a:pt x="10" y="2"/>
                  </a:lnTo>
                  <a:lnTo>
                    <a:pt x="16" y="0"/>
                  </a:lnTo>
                  <a:lnTo>
                    <a:pt x="22" y="2"/>
                  </a:lnTo>
                  <a:lnTo>
                    <a:pt x="28" y="4"/>
                  </a:lnTo>
                  <a:lnTo>
                    <a:pt x="30" y="8"/>
                  </a:lnTo>
                  <a:lnTo>
                    <a:pt x="32" y="14"/>
                  </a:lnTo>
                  <a:lnTo>
                    <a:pt x="32" y="16"/>
                  </a:lnTo>
                  <a:lnTo>
                    <a:pt x="30" y="20"/>
                  </a:lnTo>
                  <a:lnTo>
                    <a:pt x="26" y="24"/>
                  </a:lnTo>
                  <a:lnTo>
                    <a:pt x="20" y="28"/>
                  </a:lnTo>
                  <a:lnTo>
                    <a:pt x="26" y="34"/>
                  </a:lnTo>
                  <a:lnTo>
                    <a:pt x="30" y="38"/>
                  </a:lnTo>
                  <a:lnTo>
                    <a:pt x="32" y="42"/>
                  </a:lnTo>
                  <a:lnTo>
                    <a:pt x="32" y="46"/>
                  </a:lnTo>
                  <a:lnTo>
                    <a:pt x="32" y="52"/>
                  </a:lnTo>
                  <a:lnTo>
                    <a:pt x="28" y="56"/>
                  </a:lnTo>
                  <a:lnTo>
                    <a:pt x="22" y="60"/>
                  </a:lnTo>
                  <a:lnTo>
                    <a:pt x="16" y="62"/>
                  </a:lnTo>
                  <a:lnTo>
                    <a:pt x="10" y="60"/>
                  </a:lnTo>
                  <a:lnTo>
                    <a:pt x="6" y="58"/>
                  </a:lnTo>
                  <a:lnTo>
                    <a:pt x="2" y="56"/>
                  </a:lnTo>
                  <a:lnTo>
                    <a:pt x="0" y="52"/>
                  </a:lnTo>
                  <a:lnTo>
                    <a:pt x="0" y="46"/>
                  </a:lnTo>
                  <a:lnTo>
                    <a:pt x="0" y="44"/>
                  </a:lnTo>
                  <a:lnTo>
                    <a:pt x="2" y="40"/>
                  </a:lnTo>
                  <a:lnTo>
                    <a:pt x="6" y="36"/>
                  </a:lnTo>
                  <a:lnTo>
                    <a:pt x="10" y="32"/>
                  </a:lnTo>
                  <a:close/>
                  <a:moveTo>
                    <a:pt x="18" y="26"/>
                  </a:moveTo>
                  <a:lnTo>
                    <a:pt x="20" y="22"/>
                  </a:lnTo>
                  <a:lnTo>
                    <a:pt x="22" y="20"/>
                  </a:lnTo>
                  <a:lnTo>
                    <a:pt x="24" y="16"/>
                  </a:lnTo>
                  <a:lnTo>
                    <a:pt x="24" y="14"/>
                  </a:lnTo>
                  <a:lnTo>
                    <a:pt x="24" y="10"/>
                  </a:lnTo>
                  <a:lnTo>
                    <a:pt x="22" y="6"/>
                  </a:lnTo>
                  <a:lnTo>
                    <a:pt x="20" y="4"/>
                  </a:lnTo>
                  <a:lnTo>
                    <a:pt x="16" y="4"/>
                  </a:lnTo>
                  <a:lnTo>
                    <a:pt x="14" y="4"/>
                  </a:lnTo>
                  <a:lnTo>
                    <a:pt x="10" y="6"/>
                  </a:lnTo>
                  <a:lnTo>
                    <a:pt x="8" y="8"/>
                  </a:lnTo>
                  <a:lnTo>
                    <a:pt x="8" y="12"/>
                  </a:lnTo>
                  <a:lnTo>
                    <a:pt x="8" y="14"/>
                  </a:lnTo>
                  <a:lnTo>
                    <a:pt x="10" y="16"/>
                  </a:lnTo>
                  <a:lnTo>
                    <a:pt x="10" y="18"/>
                  </a:lnTo>
                  <a:lnTo>
                    <a:pt x="12" y="20"/>
                  </a:lnTo>
                  <a:lnTo>
                    <a:pt x="18" y="26"/>
                  </a:lnTo>
                  <a:close/>
                  <a:moveTo>
                    <a:pt x="12" y="32"/>
                  </a:moveTo>
                  <a:lnTo>
                    <a:pt x="10" y="36"/>
                  </a:lnTo>
                  <a:lnTo>
                    <a:pt x="8" y="40"/>
                  </a:lnTo>
                  <a:lnTo>
                    <a:pt x="8" y="42"/>
                  </a:lnTo>
                  <a:lnTo>
                    <a:pt x="8" y="46"/>
                  </a:lnTo>
                  <a:lnTo>
                    <a:pt x="8" y="52"/>
                  </a:lnTo>
                  <a:lnTo>
                    <a:pt x="10" y="56"/>
                  </a:lnTo>
                  <a:lnTo>
                    <a:pt x="12" y="58"/>
                  </a:lnTo>
                  <a:lnTo>
                    <a:pt x="16" y="58"/>
                  </a:lnTo>
                  <a:lnTo>
                    <a:pt x="20" y="58"/>
                  </a:lnTo>
                  <a:lnTo>
                    <a:pt x="22" y="56"/>
                  </a:lnTo>
                  <a:lnTo>
                    <a:pt x="24" y="54"/>
                  </a:lnTo>
                  <a:lnTo>
                    <a:pt x="24" y="50"/>
                  </a:lnTo>
                  <a:lnTo>
                    <a:pt x="24" y="46"/>
                  </a:lnTo>
                  <a:lnTo>
                    <a:pt x="24" y="44"/>
                  </a:lnTo>
                  <a:lnTo>
                    <a:pt x="22" y="40"/>
                  </a:lnTo>
                  <a:lnTo>
                    <a:pt x="18" y="38"/>
                  </a:lnTo>
                  <a:lnTo>
                    <a:pt x="12" y="32"/>
                  </a:lnTo>
                  <a:close/>
                </a:path>
              </a:pathLst>
            </a:custGeom>
            <a:solidFill>
              <a:srgbClr val="000000"/>
            </a:solidFill>
            <a:ln w="0">
              <a:solidFill>
                <a:srgbClr val="000000"/>
              </a:solidFill>
              <a:round/>
              <a:headEnd/>
              <a:tailEnd/>
            </a:ln>
          </p:spPr>
          <p:txBody>
            <a:bodyPr/>
            <a:lstStyle/>
            <a:p>
              <a:endParaRPr lang="en-CA"/>
            </a:p>
          </p:txBody>
        </p:sp>
        <p:sp>
          <p:nvSpPr>
            <p:cNvPr id="14393" name="Rectangle 221"/>
            <p:cNvSpPr>
              <a:spLocks noChangeArrowheads="1"/>
            </p:cNvSpPr>
            <p:nvPr/>
          </p:nvSpPr>
          <p:spPr bwMode="auto">
            <a:xfrm>
              <a:off x="2776"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394" name="Freeform 222"/>
            <p:cNvSpPr>
              <a:spLocks/>
            </p:cNvSpPr>
            <p:nvPr/>
          </p:nvSpPr>
          <p:spPr bwMode="auto">
            <a:xfrm>
              <a:off x="2890" y="2622"/>
              <a:ext cx="10" cy="10"/>
            </a:xfrm>
            <a:custGeom>
              <a:avLst/>
              <a:gdLst>
                <a:gd name="T0" fmla="*/ 4 w 10"/>
                <a:gd name="T1" fmla="*/ 0 h 10"/>
                <a:gd name="T2" fmla="*/ 6 w 10"/>
                <a:gd name="T3" fmla="*/ 0 h 10"/>
                <a:gd name="T4" fmla="*/ 8 w 10"/>
                <a:gd name="T5" fmla="*/ 0 h 10"/>
                <a:gd name="T6" fmla="*/ 8 w 10"/>
                <a:gd name="T7" fmla="*/ 2 h 10"/>
                <a:gd name="T8" fmla="*/ 10 w 10"/>
                <a:gd name="T9" fmla="*/ 4 h 10"/>
                <a:gd name="T10" fmla="*/ 8 w 10"/>
                <a:gd name="T11" fmla="*/ 6 h 10"/>
                <a:gd name="T12" fmla="*/ 8 w 10"/>
                <a:gd name="T13" fmla="*/ 8 h 10"/>
                <a:gd name="T14" fmla="*/ 6 w 10"/>
                <a:gd name="T15" fmla="*/ 8 h 10"/>
                <a:gd name="T16" fmla="*/ 4 w 10"/>
                <a:gd name="T17" fmla="*/ 10 h 10"/>
                <a:gd name="T18" fmla="*/ 2 w 10"/>
                <a:gd name="T19" fmla="*/ 8 h 10"/>
                <a:gd name="T20" fmla="*/ 0 w 10"/>
                <a:gd name="T21" fmla="*/ 8 h 10"/>
                <a:gd name="T22" fmla="*/ 0 w 10"/>
                <a:gd name="T23" fmla="*/ 6 h 10"/>
                <a:gd name="T24" fmla="*/ 0 w 10"/>
                <a:gd name="T25" fmla="*/ 4 h 10"/>
                <a:gd name="T26" fmla="*/ 0 w 10"/>
                <a:gd name="T27" fmla="*/ 2 h 10"/>
                <a:gd name="T28" fmla="*/ 0 w 10"/>
                <a:gd name="T29" fmla="*/ 0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0"/>
                  </a:lnTo>
                  <a:lnTo>
                    <a:pt x="8" y="2"/>
                  </a:lnTo>
                  <a:lnTo>
                    <a:pt x="10" y="4"/>
                  </a:lnTo>
                  <a:lnTo>
                    <a:pt x="8" y="6"/>
                  </a:lnTo>
                  <a:lnTo>
                    <a:pt x="8" y="8"/>
                  </a:lnTo>
                  <a:lnTo>
                    <a:pt x="6" y="8"/>
                  </a:lnTo>
                  <a:lnTo>
                    <a:pt x="4" y="10"/>
                  </a:lnTo>
                  <a:lnTo>
                    <a:pt x="2" y="8"/>
                  </a:lnTo>
                  <a:lnTo>
                    <a:pt x="0" y="8"/>
                  </a:lnTo>
                  <a:lnTo>
                    <a:pt x="0" y="6"/>
                  </a:lnTo>
                  <a:lnTo>
                    <a:pt x="0" y="4"/>
                  </a:lnTo>
                  <a:lnTo>
                    <a:pt x="0" y="2"/>
                  </a:lnTo>
                  <a:lnTo>
                    <a:pt x="0" y="0"/>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395" name="Freeform 223"/>
            <p:cNvSpPr>
              <a:spLocks noEditPoints="1"/>
            </p:cNvSpPr>
            <p:nvPr/>
          </p:nvSpPr>
          <p:spPr bwMode="auto">
            <a:xfrm>
              <a:off x="2908" y="2570"/>
              <a:ext cx="36" cy="62"/>
            </a:xfrm>
            <a:custGeom>
              <a:avLst/>
              <a:gdLst>
                <a:gd name="T0" fmla="*/ 0 w 36"/>
                <a:gd name="T1" fmla="*/ 32 h 62"/>
                <a:gd name="T2" fmla="*/ 2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4 w 36"/>
                <a:gd name="T63" fmla="*/ 56 h 62"/>
                <a:gd name="T64" fmla="*/ 26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2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4" y="56"/>
                  </a:lnTo>
                  <a:lnTo>
                    <a:pt x="26"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2"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6" name="Freeform 224"/>
            <p:cNvSpPr>
              <a:spLocks noEditPoints="1"/>
            </p:cNvSpPr>
            <p:nvPr/>
          </p:nvSpPr>
          <p:spPr bwMode="auto">
            <a:xfrm>
              <a:off x="2952" y="2570"/>
              <a:ext cx="36" cy="62"/>
            </a:xfrm>
            <a:custGeom>
              <a:avLst/>
              <a:gdLst>
                <a:gd name="T0" fmla="*/ 0 w 36"/>
                <a:gd name="T1" fmla="*/ 32 h 62"/>
                <a:gd name="T2" fmla="*/ 0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7" name="Freeform 225"/>
            <p:cNvSpPr>
              <a:spLocks noEditPoints="1"/>
            </p:cNvSpPr>
            <p:nvPr/>
          </p:nvSpPr>
          <p:spPr bwMode="auto">
            <a:xfrm>
              <a:off x="2996"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2" y="42"/>
                  </a:lnTo>
                  <a:lnTo>
                    <a:pt x="0" y="32"/>
                  </a:lnTo>
                  <a:close/>
                  <a:moveTo>
                    <a:pt x="8" y="32"/>
                  </a:moveTo>
                  <a:lnTo>
                    <a:pt x="8" y="44"/>
                  </a:lnTo>
                  <a:lnTo>
                    <a:pt x="10" y="52"/>
                  </a:lnTo>
                  <a:lnTo>
                    <a:pt x="12"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8" name="Freeform 226"/>
            <p:cNvSpPr>
              <a:spLocks noEditPoints="1"/>
            </p:cNvSpPr>
            <p:nvPr/>
          </p:nvSpPr>
          <p:spPr bwMode="auto">
            <a:xfrm>
              <a:off x="3040"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9" name="Freeform 227"/>
            <p:cNvSpPr>
              <a:spLocks noEditPoints="1"/>
            </p:cNvSpPr>
            <p:nvPr/>
          </p:nvSpPr>
          <p:spPr bwMode="auto">
            <a:xfrm>
              <a:off x="3084"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00" name="Freeform 228"/>
            <p:cNvSpPr>
              <a:spLocks noEditPoints="1"/>
            </p:cNvSpPr>
            <p:nvPr/>
          </p:nvSpPr>
          <p:spPr bwMode="auto">
            <a:xfrm>
              <a:off x="3128"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6 w 36"/>
                <a:gd name="T23" fmla="*/ 22 h 62"/>
                <a:gd name="T24" fmla="*/ 36 w 36"/>
                <a:gd name="T25" fmla="*/ 30 h 62"/>
                <a:gd name="T26" fmla="*/ 36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01" name="Freeform 229"/>
            <p:cNvSpPr>
              <a:spLocks/>
            </p:cNvSpPr>
            <p:nvPr/>
          </p:nvSpPr>
          <p:spPr bwMode="auto">
            <a:xfrm>
              <a:off x="3170" y="2570"/>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0 w 38"/>
                <a:gd name="T13" fmla="*/ 36 h 60"/>
                <a:gd name="T14" fmla="*/ 26 w 38"/>
                <a:gd name="T15" fmla="*/ 28 h 60"/>
                <a:gd name="T16" fmla="*/ 26 w 38"/>
                <a:gd name="T17" fmla="*/ 20 h 60"/>
                <a:gd name="T18" fmla="*/ 26 w 38"/>
                <a:gd name="T19" fmla="*/ 16 h 60"/>
                <a:gd name="T20" fmla="*/ 24 w 38"/>
                <a:gd name="T21" fmla="*/ 10 h 60"/>
                <a:gd name="T22" fmla="*/ 20 w 38"/>
                <a:gd name="T23" fmla="*/ 8 h 60"/>
                <a:gd name="T24" fmla="*/ 14 w 38"/>
                <a:gd name="T25" fmla="*/ 8 h 60"/>
                <a:gd name="T26" fmla="*/ 10 w 38"/>
                <a:gd name="T27" fmla="*/ 8 h 60"/>
                <a:gd name="T28" fmla="*/ 6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0 w 38"/>
                <a:gd name="T41" fmla="*/ 2 h 60"/>
                <a:gd name="T42" fmla="*/ 18 w 38"/>
                <a:gd name="T43" fmla="*/ 0 h 60"/>
                <a:gd name="T44" fmla="*/ 24 w 38"/>
                <a:gd name="T45" fmla="*/ 2 h 60"/>
                <a:gd name="T46" fmla="*/ 30 w 38"/>
                <a:gd name="T47" fmla="*/ 6 h 60"/>
                <a:gd name="T48" fmla="*/ 32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0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4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0" y="36"/>
                  </a:lnTo>
                  <a:lnTo>
                    <a:pt x="26" y="28"/>
                  </a:lnTo>
                  <a:lnTo>
                    <a:pt x="26" y="20"/>
                  </a:lnTo>
                  <a:lnTo>
                    <a:pt x="26" y="16"/>
                  </a:lnTo>
                  <a:lnTo>
                    <a:pt x="24" y="10"/>
                  </a:lnTo>
                  <a:lnTo>
                    <a:pt x="20" y="8"/>
                  </a:lnTo>
                  <a:lnTo>
                    <a:pt x="14" y="8"/>
                  </a:lnTo>
                  <a:lnTo>
                    <a:pt x="10" y="8"/>
                  </a:lnTo>
                  <a:lnTo>
                    <a:pt x="6" y="10"/>
                  </a:lnTo>
                  <a:lnTo>
                    <a:pt x="4" y="14"/>
                  </a:lnTo>
                  <a:lnTo>
                    <a:pt x="2" y="18"/>
                  </a:lnTo>
                  <a:lnTo>
                    <a:pt x="0" y="18"/>
                  </a:lnTo>
                  <a:lnTo>
                    <a:pt x="2" y="10"/>
                  </a:lnTo>
                  <a:lnTo>
                    <a:pt x="6" y="6"/>
                  </a:lnTo>
                  <a:lnTo>
                    <a:pt x="10" y="2"/>
                  </a:lnTo>
                  <a:lnTo>
                    <a:pt x="18" y="0"/>
                  </a:lnTo>
                  <a:lnTo>
                    <a:pt x="24" y="2"/>
                  </a:lnTo>
                  <a:lnTo>
                    <a:pt x="30" y="6"/>
                  </a:lnTo>
                  <a:lnTo>
                    <a:pt x="32" y="10"/>
                  </a:lnTo>
                  <a:lnTo>
                    <a:pt x="34" y="16"/>
                  </a:lnTo>
                  <a:lnTo>
                    <a:pt x="34" y="20"/>
                  </a:lnTo>
                  <a:lnTo>
                    <a:pt x="32" y="26"/>
                  </a:lnTo>
                  <a:lnTo>
                    <a:pt x="28" y="32"/>
                  </a:lnTo>
                  <a:lnTo>
                    <a:pt x="22" y="40"/>
                  </a:lnTo>
                  <a:lnTo>
                    <a:pt x="16" y="46"/>
                  </a:lnTo>
                  <a:lnTo>
                    <a:pt x="10" y="52"/>
                  </a:lnTo>
                  <a:lnTo>
                    <a:pt x="8" y="54"/>
                  </a:lnTo>
                  <a:lnTo>
                    <a:pt x="24" y="54"/>
                  </a:lnTo>
                  <a:lnTo>
                    <a:pt x="28" y="54"/>
                  </a:lnTo>
                  <a:lnTo>
                    <a:pt x="30" y="54"/>
                  </a:lnTo>
                  <a:lnTo>
                    <a:pt x="32" y="52"/>
                  </a:lnTo>
                  <a:lnTo>
                    <a:pt x="34" y="52"/>
                  </a:lnTo>
                  <a:lnTo>
                    <a:pt x="34" y="50"/>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402" name="Freeform 230"/>
            <p:cNvSpPr>
              <a:spLocks noEditPoints="1"/>
            </p:cNvSpPr>
            <p:nvPr/>
          </p:nvSpPr>
          <p:spPr bwMode="auto">
            <a:xfrm>
              <a:off x="3214" y="2570"/>
              <a:ext cx="38" cy="62"/>
            </a:xfrm>
            <a:custGeom>
              <a:avLst/>
              <a:gdLst>
                <a:gd name="T0" fmla="*/ 0 w 38"/>
                <a:gd name="T1" fmla="*/ 32 h 62"/>
                <a:gd name="T2" fmla="*/ 2 w 38"/>
                <a:gd name="T3" fmla="*/ 22 h 62"/>
                <a:gd name="T4" fmla="*/ 4 w 38"/>
                <a:gd name="T5" fmla="*/ 14 h 62"/>
                <a:gd name="T6" fmla="*/ 8 w 38"/>
                <a:gd name="T7" fmla="*/ 8 h 62"/>
                <a:gd name="T8" fmla="*/ 12 w 38"/>
                <a:gd name="T9" fmla="*/ 4 h 62"/>
                <a:gd name="T10" fmla="*/ 16 w 38"/>
                <a:gd name="T11" fmla="*/ 2 h 62"/>
                <a:gd name="T12" fmla="*/ 20 w 38"/>
                <a:gd name="T13" fmla="*/ 0 h 62"/>
                <a:gd name="T14" fmla="*/ 24 w 38"/>
                <a:gd name="T15" fmla="*/ 2 h 62"/>
                <a:gd name="T16" fmla="*/ 28 w 38"/>
                <a:gd name="T17" fmla="*/ 4 h 62"/>
                <a:gd name="T18" fmla="*/ 30 w 38"/>
                <a:gd name="T19" fmla="*/ 8 h 62"/>
                <a:gd name="T20" fmla="*/ 34 w 38"/>
                <a:gd name="T21" fmla="*/ 14 h 62"/>
                <a:gd name="T22" fmla="*/ 36 w 38"/>
                <a:gd name="T23" fmla="*/ 22 h 62"/>
                <a:gd name="T24" fmla="*/ 38 w 38"/>
                <a:gd name="T25" fmla="*/ 30 h 62"/>
                <a:gd name="T26" fmla="*/ 36 w 38"/>
                <a:gd name="T27" fmla="*/ 40 h 62"/>
                <a:gd name="T28" fmla="*/ 34 w 38"/>
                <a:gd name="T29" fmla="*/ 48 h 62"/>
                <a:gd name="T30" fmla="*/ 32 w 38"/>
                <a:gd name="T31" fmla="*/ 54 h 62"/>
                <a:gd name="T32" fmla="*/ 28 w 38"/>
                <a:gd name="T33" fmla="*/ 58 h 62"/>
                <a:gd name="T34" fmla="*/ 24 w 38"/>
                <a:gd name="T35" fmla="*/ 60 h 62"/>
                <a:gd name="T36" fmla="*/ 18 w 38"/>
                <a:gd name="T37" fmla="*/ 62 h 62"/>
                <a:gd name="T38" fmla="*/ 14 w 38"/>
                <a:gd name="T39" fmla="*/ 60 h 62"/>
                <a:gd name="T40" fmla="*/ 10 w 38"/>
                <a:gd name="T41" fmla="*/ 56 h 62"/>
                <a:gd name="T42" fmla="*/ 6 w 38"/>
                <a:gd name="T43" fmla="*/ 52 h 62"/>
                <a:gd name="T44" fmla="*/ 2 w 38"/>
                <a:gd name="T45" fmla="*/ 42 h 62"/>
                <a:gd name="T46" fmla="*/ 0 w 38"/>
                <a:gd name="T47" fmla="*/ 32 h 62"/>
                <a:gd name="T48" fmla="*/ 10 w 38"/>
                <a:gd name="T49" fmla="*/ 32 h 62"/>
                <a:gd name="T50" fmla="*/ 10 w 38"/>
                <a:gd name="T51" fmla="*/ 44 h 62"/>
                <a:gd name="T52" fmla="*/ 12 w 38"/>
                <a:gd name="T53" fmla="*/ 52 h 62"/>
                <a:gd name="T54" fmla="*/ 14 w 38"/>
                <a:gd name="T55" fmla="*/ 56 h 62"/>
                <a:gd name="T56" fmla="*/ 16 w 38"/>
                <a:gd name="T57" fmla="*/ 58 h 62"/>
                <a:gd name="T58" fmla="*/ 20 w 38"/>
                <a:gd name="T59" fmla="*/ 58 h 62"/>
                <a:gd name="T60" fmla="*/ 22 w 38"/>
                <a:gd name="T61" fmla="*/ 58 h 62"/>
                <a:gd name="T62" fmla="*/ 24 w 38"/>
                <a:gd name="T63" fmla="*/ 56 h 62"/>
                <a:gd name="T64" fmla="*/ 26 w 38"/>
                <a:gd name="T65" fmla="*/ 54 h 62"/>
                <a:gd name="T66" fmla="*/ 28 w 38"/>
                <a:gd name="T67" fmla="*/ 50 h 62"/>
                <a:gd name="T68" fmla="*/ 28 w 38"/>
                <a:gd name="T69" fmla="*/ 40 h 62"/>
                <a:gd name="T70" fmla="*/ 30 w 38"/>
                <a:gd name="T71" fmla="*/ 28 h 62"/>
                <a:gd name="T72" fmla="*/ 28 w 38"/>
                <a:gd name="T73" fmla="*/ 20 h 62"/>
                <a:gd name="T74" fmla="*/ 28 w 38"/>
                <a:gd name="T75" fmla="*/ 12 h 62"/>
                <a:gd name="T76" fmla="*/ 26 w 38"/>
                <a:gd name="T77" fmla="*/ 8 h 62"/>
                <a:gd name="T78" fmla="*/ 24 w 38"/>
                <a:gd name="T79" fmla="*/ 6 h 62"/>
                <a:gd name="T80" fmla="*/ 22 w 38"/>
                <a:gd name="T81" fmla="*/ 4 h 62"/>
                <a:gd name="T82" fmla="*/ 20 w 38"/>
                <a:gd name="T83" fmla="*/ 4 h 62"/>
                <a:gd name="T84" fmla="*/ 16 w 38"/>
                <a:gd name="T85" fmla="*/ 4 h 62"/>
                <a:gd name="T86" fmla="*/ 14 w 38"/>
                <a:gd name="T87" fmla="*/ 6 h 62"/>
                <a:gd name="T88" fmla="*/ 12 w 38"/>
                <a:gd name="T89" fmla="*/ 10 h 62"/>
                <a:gd name="T90" fmla="*/ 10 w 38"/>
                <a:gd name="T91" fmla="*/ 18 h 62"/>
                <a:gd name="T92" fmla="*/ 10 w 38"/>
                <a:gd name="T93" fmla="*/ 26 h 62"/>
                <a:gd name="T94" fmla="*/ 10 w 38"/>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2"/>
                <a:gd name="T146" fmla="*/ 38 w 38"/>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2">
                  <a:moveTo>
                    <a:pt x="0" y="32"/>
                  </a:moveTo>
                  <a:lnTo>
                    <a:pt x="2" y="22"/>
                  </a:lnTo>
                  <a:lnTo>
                    <a:pt x="4" y="14"/>
                  </a:lnTo>
                  <a:lnTo>
                    <a:pt x="8"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4" y="60"/>
                  </a:lnTo>
                  <a:lnTo>
                    <a:pt x="18" y="62"/>
                  </a:lnTo>
                  <a:lnTo>
                    <a:pt x="14" y="60"/>
                  </a:lnTo>
                  <a:lnTo>
                    <a:pt x="10" y="56"/>
                  </a:lnTo>
                  <a:lnTo>
                    <a:pt x="6" y="52"/>
                  </a:lnTo>
                  <a:lnTo>
                    <a:pt x="2" y="42"/>
                  </a:lnTo>
                  <a:lnTo>
                    <a:pt x="0" y="32"/>
                  </a:lnTo>
                  <a:close/>
                  <a:moveTo>
                    <a:pt x="10" y="32"/>
                  </a:moveTo>
                  <a:lnTo>
                    <a:pt x="10" y="44"/>
                  </a:lnTo>
                  <a:lnTo>
                    <a:pt x="12" y="52"/>
                  </a:lnTo>
                  <a:lnTo>
                    <a:pt x="14" y="56"/>
                  </a:lnTo>
                  <a:lnTo>
                    <a:pt x="16" y="58"/>
                  </a:lnTo>
                  <a:lnTo>
                    <a:pt x="20" y="58"/>
                  </a:lnTo>
                  <a:lnTo>
                    <a:pt x="22" y="58"/>
                  </a:lnTo>
                  <a:lnTo>
                    <a:pt x="24" y="56"/>
                  </a:lnTo>
                  <a:lnTo>
                    <a:pt x="26" y="54"/>
                  </a:lnTo>
                  <a:lnTo>
                    <a:pt x="28" y="50"/>
                  </a:lnTo>
                  <a:lnTo>
                    <a:pt x="28" y="40"/>
                  </a:lnTo>
                  <a:lnTo>
                    <a:pt x="30" y="28"/>
                  </a:lnTo>
                  <a:lnTo>
                    <a:pt x="28" y="20"/>
                  </a:lnTo>
                  <a:lnTo>
                    <a:pt x="28" y="12"/>
                  </a:lnTo>
                  <a:lnTo>
                    <a:pt x="26" y="8"/>
                  </a:lnTo>
                  <a:lnTo>
                    <a:pt x="24" y="6"/>
                  </a:lnTo>
                  <a:lnTo>
                    <a:pt x="22" y="4"/>
                  </a:lnTo>
                  <a:lnTo>
                    <a:pt x="20" y="4"/>
                  </a:lnTo>
                  <a:lnTo>
                    <a:pt x="16" y="4"/>
                  </a:lnTo>
                  <a:lnTo>
                    <a:pt x="14" y="6"/>
                  </a:lnTo>
                  <a:lnTo>
                    <a:pt x="12" y="10"/>
                  </a:lnTo>
                  <a:lnTo>
                    <a:pt x="10" y="18"/>
                  </a:lnTo>
                  <a:lnTo>
                    <a:pt x="10" y="26"/>
                  </a:lnTo>
                  <a:lnTo>
                    <a:pt x="10" y="32"/>
                  </a:lnTo>
                  <a:close/>
                </a:path>
              </a:pathLst>
            </a:custGeom>
            <a:solidFill>
              <a:srgbClr val="000000"/>
            </a:solidFill>
            <a:ln w="0">
              <a:solidFill>
                <a:srgbClr val="000000"/>
              </a:solidFill>
              <a:round/>
              <a:headEnd/>
              <a:tailEnd/>
            </a:ln>
          </p:spPr>
          <p:txBody>
            <a:bodyPr/>
            <a:lstStyle/>
            <a:p>
              <a:endParaRPr lang="en-CA"/>
            </a:p>
          </p:txBody>
        </p:sp>
        <p:sp>
          <p:nvSpPr>
            <p:cNvPr id="14403" name="Freeform 231"/>
            <p:cNvSpPr>
              <a:spLocks noEditPoints="1"/>
            </p:cNvSpPr>
            <p:nvPr/>
          </p:nvSpPr>
          <p:spPr bwMode="auto">
            <a:xfrm>
              <a:off x="3258" y="2570"/>
              <a:ext cx="38" cy="62"/>
            </a:xfrm>
            <a:custGeom>
              <a:avLst/>
              <a:gdLst>
                <a:gd name="T0" fmla="*/ 2 w 38"/>
                <a:gd name="T1" fmla="*/ 62 h 62"/>
                <a:gd name="T2" fmla="*/ 2 w 38"/>
                <a:gd name="T3" fmla="*/ 60 h 62"/>
                <a:gd name="T4" fmla="*/ 8 w 38"/>
                <a:gd name="T5" fmla="*/ 60 h 62"/>
                <a:gd name="T6" fmla="*/ 12 w 38"/>
                <a:gd name="T7" fmla="*/ 58 h 62"/>
                <a:gd name="T8" fmla="*/ 16 w 38"/>
                <a:gd name="T9" fmla="*/ 54 h 62"/>
                <a:gd name="T10" fmla="*/ 22 w 38"/>
                <a:gd name="T11" fmla="*/ 48 h 62"/>
                <a:gd name="T12" fmla="*/ 26 w 38"/>
                <a:gd name="T13" fmla="*/ 42 h 62"/>
                <a:gd name="T14" fmla="*/ 28 w 38"/>
                <a:gd name="T15" fmla="*/ 34 h 62"/>
                <a:gd name="T16" fmla="*/ 22 w 38"/>
                <a:gd name="T17" fmla="*/ 38 h 62"/>
                <a:gd name="T18" fmla="*/ 16 w 38"/>
                <a:gd name="T19" fmla="*/ 38 h 62"/>
                <a:gd name="T20" fmla="*/ 10 w 38"/>
                <a:gd name="T21" fmla="*/ 38 h 62"/>
                <a:gd name="T22" fmla="*/ 6 w 38"/>
                <a:gd name="T23" fmla="*/ 34 h 62"/>
                <a:gd name="T24" fmla="*/ 2 w 38"/>
                <a:gd name="T25" fmla="*/ 28 h 62"/>
                <a:gd name="T26" fmla="*/ 0 w 38"/>
                <a:gd name="T27" fmla="*/ 22 h 62"/>
                <a:gd name="T28" fmla="*/ 2 w 38"/>
                <a:gd name="T29" fmla="*/ 14 h 62"/>
                <a:gd name="T30" fmla="*/ 6 w 38"/>
                <a:gd name="T31" fmla="*/ 8 h 62"/>
                <a:gd name="T32" fmla="*/ 8 w 38"/>
                <a:gd name="T33" fmla="*/ 4 h 62"/>
                <a:gd name="T34" fmla="*/ 14 w 38"/>
                <a:gd name="T35" fmla="*/ 2 h 62"/>
                <a:gd name="T36" fmla="*/ 18 w 38"/>
                <a:gd name="T37" fmla="*/ 0 h 62"/>
                <a:gd name="T38" fmla="*/ 26 w 38"/>
                <a:gd name="T39" fmla="*/ 2 h 62"/>
                <a:gd name="T40" fmla="*/ 30 w 38"/>
                <a:gd name="T41" fmla="*/ 6 h 62"/>
                <a:gd name="T42" fmla="*/ 34 w 38"/>
                <a:gd name="T43" fmla="*/ 12 h 62"/>
                <a:gd name="T44" fmla="*/ 36 w 38"/>
                <a:gd name="T45" fmla="*/ 18 h 62"/>
                <a:gd name="T46" fmla="*/ 38 w 38"/>
                <a:gd name="T47" fmla="*/ 24 h 62"/>
                <a:gd name="T48" fmla="*/ 36 w 38"/>
                <a:gd name="T49" fmla="*/ 34 h 62"/>
                <a:gd name="T50" fmla="*/ 32 w 38"/>
                <a:gd name="T51" fmla="*/ 42 h 62"/>
                <a:gd name="T52" fmla="*/ 26 w 38"/>
                <a:gd name="T53" fmla="*/ 50 h 62"/>
                <a:gd name="T54" fmla="*/ 20 w 38"/>
                <a:gd name="T55" fmla="*/ 56 h 62"/>
                <a:gd name="T56" fmla="*/ 12 w 38"/>
                <a:gd name="T57" fmla="*/ 60 h 62"/>
                <a:gd name="T58" fmla="*/ 4 w 38"/>
                <a:gd name="T59" fmla="*/ 62 h 62"/>
                <a:gd name="T60" fmla="*/ 2 w 38"/>
                <a:gd name="T61" fmla="*/ 62 h 62"/>
                <a:gd name="T62" fmla="*/ 28 w 38"/>
                <a:gd name="T63" fmla="*/ 32 h 62"/>
                <a:gd name="T64" fmla="*/ 28 w 38"/>
                <a:gd name="T65" fmla="*/ 26 h 62"/>
                <a:gd name="T66" fmla="*/ 30 w 38"/>
                <a:gd name="T67" fmla="*/ 22 h 62"/>
                <a:gd name="T68" fmla="*/ 28 w 38"/>
                <a:gd name="T69" fmla="*/ 18 h 62"/>
                <a:gd name="T70" fmla="*/ 28 w 38"/>
                <a:gd name="T71" fmla="*/ 14 h 62"/>
                <a:gd name="T72" fmla="*/ 26 w 38"/>
                <a:gd name="T73" fmla="*/ 10 h 62"/>
                <a:gd name="T74" fmla="*/ 24 w 38"/>
                <a:gd name="T75" fmla="*/ 6 h 62"/>
                <a:gd name="T76" fmla="*/ 22 w 38"/>
                <a:gd name="T77" fmla="*/ 4 h 62"/>
                <a:gd name="T78" fmla="*/ 18 w 38"/>
                <a:gd name="T79" fmla="*/ 4 h 62"/>
                <a:gd name="T80" fmla="*/ 14 w 38"/>
                <a:gd name="T81" fmla="*/ 4 h 62"/>
                <a:gd name="T82" fmla="*/ 12 w 38"/>
                <a:gd name="T83" fmla="*/ 8 h 62"/>
                <a:gd name="T84" fmla="*/ 10 w 38"/>
                <a:gd name="T85" fmla="*/ 12 h 62"/>
                <a:gd name="T86" fmla="*/ 8 w 38"/>
                <a:gd name="T87" fmla="*/ 18 h 62"/>
                <a:gd name="T88" fmla="*/ 10 w 38"/>
                <a:gd name="T89" fmla="*/ 26 h 62"/>
                <a:gd name="T90" fmla="*/ 12 w 38"/>
                <a:gd name="T91" fmla="*/ 32 h 62"/>
                <a:gd name="T92" fmla="*/ 16 w 38"/>
                <a:gd name="T93" fmla="*/ 34 h 62"/>
                <a:gd name="T94" fmla="*/ 20 w 38"/>
                <a:gd name="T95" fmla="*/ 34 h 62"/>
                <a:gd name="T96" fmla="*/ 22 w 38"/>
                <a:gd name="T97" fmla="*/ 34 h 62"/>
                <a:gd name="T98" fmla="*/ 24 w 38"/>
                <a:gd name="T99" fmla="*/ 34 h 62"/>
                <a:gd name="T100" fmla="*/ 26 w 38"/>
                <a:gd name="T101" fmla="*/ 32 h 62"/>
                <a:gd name="T102" fmla="*/ 28 w 38"/>
                <a:gd name="T103" fmla="*/ 32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2"/>
                <a:gd name="T158" fmla="*/ 38 w 38"/>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2">
                  <a:moveTo>
                    <a:pt x="2" y="62"/>
                  </a:moveTo>
                  <a:lnTo>
                    <a:pt x="2" y="60"/>
                  </a:lnTo>
                  <a:lnTo>
                    <a:pt x="8" y="60"/>
                  </a:lnTo>
                  <a:lnTo>
                    <a:pt x="12" y="58"/>
                  </a:lnTo>
                  <a:lnTo>
                    <a:pt x="16" y="54"/>
                  </a:lnTo>
                  <a:lnTo>
                    <a:pt x="22" y="48"/>
                  </a:lnTo>
                  <a:lnTo>
                    <a:pt x="26" y="42"/>
                  </a:lnTo>
                  <a:lnTo>
                    <a:pt x="28" y="34"/>
                  </a:lnTo>
                  <a:lnTo>
                    <a:pt x="22" y="38"/>
                  </a:lnTo>
                  <a:lnTo>
                    <a:pt x="16" y="38"/>
                  </a:lnTo>
                  <a:lnTo>
                    <a:pt x="10" y="38"/>
                  </a:lnTo>
                  <a:lnTo>
                    <a:pt x="6" y="34"/>
                  </a:lnTo>
                  <a:lnTo>
                    <a:pt x="2" y="28"/>
                  </a:lnTo>
                  <a:lnTo>
                    <a:pt x="0" y="22"/>
                  </a:lnTo>
                  <a:lnTo>
                    <a:pt x="2" y="14"/>
                  </a:lnTo>
                  <a:lnTo>
                    <a:pt x="6" y="8"/>
                  </a:lnTo>
                  <a:lnTo>
                    <a:pt x="8" y="4"/>
                  </a:lnTo>
                  <a:lnTo>
                    <a:pt x="14" y="2"/>
                  </a:lnTo>
                  <a:lnTo>
                    <a:pt x="18" y="0"/>
                  </a:lnTo>
                  <a:lnTo>
                    <a:pt x="26" y="2"/>
                  </a:lnTo>
                  <a:lnTo>
                    <a:pt x="30" y="6"/>
                  </a:lnTo>
                  <a:lnTo>
                    <a:pt x="34" y="12"/>
                  </a:lnTo>
                  <a:lnTo>
                    <a:pt x="36" y="18"/>
                  </a:lnTo>
                  <a:lnTo>
                    <a:pt x="38" y="24"/>
                  </a:lnTo>
                  <a:lnTo>
                    <a:pt x="36" y="34"/>
                  </a:lnTo>
                  <a:lnTo>
                    <a:pt x="32" y="42"/>
                  </a:lnTo>
                  <a:lnTo>
                    <a:pt x="26" y="50"/>
                  </a:lnTo>
                  <a:lnTo>
                    <a:pt x="20" y="56"/>
                  </a:lnTo>
                  <a:lnTo>
                    <a:pt x="12" y="60"/>
                  </a:lnTo>
                  <a:lnTo>
                    <a:pt x="4" y="62"/>
                  </a:lnTo>
                  <a:lnTo>
                    <a:pt x="2" y="62"/>
                  </a:lnTo>
                  <a:close/>
                  <a:moveTo>
                    <a:pt x="28" y="32"/>
                  </a:moveTo>
                  <a:lnTo>
                    <a:pt x="28" y="26"/>
                  </a:lnTo>
                  <a:lnTo>
                    <a:pt x="30" y="22"/>
                  </a:lnTo>
                  <a:lnTo>
                    <a:pt x="28" y="18"/>
                  </a:lnTo>
                  <a:lnTo>
                    <a:pt x="28" y="14"/>
                  </a:lnTo>
                  <a:lnTo>
                    <a:pt x="26" y="10"/>
                  </a:lnTo>
                  <a:lnTo>
                    <a:pt x="24" y="6"/>
                  </a:lnTo>
                  <a:lnTo>
                    <a:pt x="22" y="4"/>
                  </a:lnTo>
                  <a:lnTo>
                    <a:pt x="18" y="4"/>
                  </a:lnTo>
                  <a:lnTo>
                    <a:pt x="14" y="4"/>
                  </a:lnTo>
                  <a:lnTo>
                    <a:pt x="12" y="8"/>
                  </a:lnTo>
                  <a:lnTo>
                    <a:pt x="10" y="12"/>
                  </a:lnTo>
                  <a:lnTo>
                    <a:pt x="8" y="18"/>
                  </a:lnTo>
                  <a:lnTo>
                    <a:pt x="10" y="26"/>
                  </a:lnTo>
                  <a:lnTo>
                    <a:pt x="12" y="32"/>
                  </a:lnTo>
                  <a:lnTo>
                    <a:pt x="16" y="34"/>
                  </a:lnTo>
                  <a:lnTo>
                    <a:pt x="20" y="34"/>
                  </a:lnTo>
                  <a:lnTo>
                    <a:pt x="22" y="34"/>
                  </a:lnTo>
                  <a:lnTo>
                    <a:pt x="24" y="34"/>
                  </a:lnTo>
                  <a:lnTo>
                    <a:pt x="26" y="32"/>
                  </a:lnTo>
                  <a:lnTo>
                    <a:pt x="28" y="32"/>
                  </a:lnTo>
                  <a:close/>
                </a:path>
              </a:pathLst>
            </a:custGeom>
            <a:solidFill>
              <a:srgbClr val="000000"/>
            </a:solidFill>
            <a:ln w="0">
              <a:solidFill>
                <a:srgbClr val="000000"/>
              </a:solidFill>
              <a:round/>
              <a:headEnd/>
              <a:tailEnd/>
            </a:ln>
          </p:spPr>
          <p:txBody>
            <a:bodyPr/>
            <a:lstStyle/>
            <a:p>
              <a:endParaRPr lang="en-CA"/>
            </a:p>
          </p:txBody>
        </p:sp>
        <p:sp>
          <p:nvSpPr>
            <p:cNvPr id="14404" name="Rectangle 232"/>
            <p:cNvSpPr>
              <a:spLocks noChangeArrowheads="1"/>
            </p:cNvSpPr>
            <p:nvPr/>
          </p:nvSpPr>
          <p:spPr bwMode="auto">
            <a:xfrm>
              <a:off x="3312"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05" name="Freeform 233"/>
            <p:cNvSpPr>
              <a:spLocks/>
            </p:cNvSpPr>
            <p:nvPr/>
          </p:nvSpPr>
          <p:spPr bwMode="auto">
            <a:xfrm>
              <a:off x="3436" y="2570"/>
              <a:ext cx="24" cy="60"/>
            </a:xfrm>
            <a:custGeom>
              <a:avLst/>
              <a:gdLst>
                <a:gd name="T0" fmla="*/ 0 w 24"/>
                <a:gd name="T1" fmla="*/ 8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60 h 60"/>
                <a:gd name="T18" fmla="*/ 24 w 24"/>
                <a:gd name="T19" fmla="*/ 60 h 60"/>
                <a:gd name="T20" fmla="*/ 24 w 24"/>
                <a:gd name="T21" fmla="*/ 60 h 60"/>
                <a:gd name="T22" fmla="*/ 2 w 24"/>
                <a:gd name="T23" fmla="*/ 60 h 60"/>
                <a:gd name="T24" fmla="*/ 2 w 24"/>
                <a:gd name="T25" fmla="*/ 60 h 60"/>
                <a:gd name="T26" fmla="*/ 4 w 24"/>
                <a:gd name="T27" fmla="*/ 60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8 h 60"/>
                <a:gd name="T40" fmla="*/ 8 w 24"/>
                <a:gd name="T41" fmla="*/ 12 h 60"/>
                <a:gd name="T42" fmla="*/ 8 w 24"/>
                <a:gd name="T43" fmla="*/ 10 h 60"/>
                <a:gd name="T44" fmla="*/ 8 w 24"/>
                <a:gd name="T45" fmla="*/ 8 h 60"/>
                <a:gd name="T46" fmla="*/ 8 w 24"/>
                <a:gd name="T47" fmla="*/ 8 h 60"/>
                <a:gd name="T48" fmla="*/ 6 w 24"/>
                <a:gd name="T49" fmla="*/ 8 h 60"/>
                <a:gd name="T50" fmla="*/ 6 w 24"/>
                <a:gd name="T51" fmla="*/ 6 h 60"/>
                <a:gd name="T52" fmla="*/ 4 w 24"/>
                <a:gd name="T53" fmla="*/ 8 h 60"/>
                <a:gd name="T54" fmla="*/ 2 w 24"/>
                <a:gd name="T55" fmla="*/ 8 h 60"/>
                <a:gd name="T56" fmla="*/ 0 w 24"/>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8"/>
                  </a:moveTo>
                  <a:lnTo>
                    <a:pt x="14" y="0"/>
                  </a:lnTo>
                  <a:lnTo>
                    <a:pt x="16" y="0"/>
                  </a:lnTo>
                  <a:lnTo>
                    <a:pt x="16" y="50"/>
                  </a:lnTo>
                  <a:lnTo>
                    <a:pt x="16" y="54"/>
                  </a:lnTo>
                  <a:lnTo>
                    <a:pt x="16" y="56"/>
                  </a:lnTo>
                  <a:lnTo>
                    <a:pt x="18" y="58"/>
                  </a:lnTo>
                  <a:lnTo>
                    <a:pt x="20" y="60"/>
                  </a:lnTo>
                  <a:lnTo>
                    <a:pt x="24" y="60"/>
                  </a:lnTo>
                  <a:lnTo>
                    <a:pt x="2" y="60"/>
                  </a:lnTo>
                  <a:lnTo>
                    <a:pt x="4" y="60"/>
                  </a:lnTo>
                  <a:lnTo>
                    <a:pt x="6" y="58"/>
                  </a:lnTo>
                  <a:lnTo>
                    <a:pt x="8" y="58"/>
                  </a:lnTo>
                  <a:lnTo>
                    <a:pt x="8" y="56"/>
                  </a:lnTo>
                  <a:lnTo>
                    <a:pt x="8" y="54"/>
                  </a:lnTo>
                  <a:lnTo>
                    <a:pt x="8" y="50"/>
                  </a:lnTo>
                  <a:lnTo>
                    <a:pt x="8" y="18"/>
                  </a:lnTo>
                  <a:lnTo>
                    <a:pt x="8" y="12"/>
                  </a:lnTo>
                  <a:lnTo>
                    <a:pt x="8" y="10"/>
                  </a:lnTo>
                  <a:lnTo>
                    <a:pt x="8" y="8"/>
                  </a:lnTo>
                  <a:lnTo>
                    <a:pt x="6" y="8"/>
                  </a:lnTo>
                  <a:lnTo>
                    <a:pt x="6" y="6"/>
                  </a:lnTo>
                  <a:lnTo>
                    <a:pt x="4" y="8"/>
                  </a:lnTo>
                  <a:lnTo>
                    <a:pt x="2" y="8"/>
                  </a:lnTo>
                  <a:lnTo>
                    <a:pt x="0" y="8"/>
                  </a:lnTo>
                  <a:close/>
                </a:path>
              </a:pathLst>
            </a:custGeom>
            <a:solidFill>
              <a:srgbClr val="000000"/>
            </a:solidFill>
            <a:ln w="0">
              <a:solidFill>
                <a:srgbClr val="000000"/>
              </a:solidFill>
              <a:round/>
              <a:headEnd/>
              <a:tailEnd/>
            </a:ln>
          </p:spPr>
          <p:txBody>
            <a:bodyPr/>
            <a:lstStyle/>
            <a:p>
              <a:endParaRPr lang="en-CA"/>
            </a:p>
          </p:txBody>
        </p:sp>
        <p:pic>
          <p:nvPicPr>
            <p:cNvPr id="14406" name="Picture 234"/>
            <p:cNvPicPr>
              <a:picLocks noChangeAspect="1" noChangeArrowheads="1"/>
            </p:cNvPicPr>
            <p:nvPr/>
          </p:nvPicPr>
          <p:blipFill>
            <a:blip r:embed="rId6" cstate="print"/>
            <a:srcRect/>
            <a:stretch>
              <a:fillRect/>
            </a:stretch>
          </p:blipFill>
          <p:spPr bwMode="auto">
            <a:xfrm>
              <a:off x="3478" y="2622"/>
              <a:ext cx="8" cy="8"/>
            </a:xfrm>
            <a:prstGeom prst="rect">
              <a:avLst/>
            </a:prstGeom>
            <a:noFill/>
            <a:ln w="9525">
              <a:noFill/>
              <a:miter lim="800000"/>
              <a:headEnd/>
              <a:tailEnd/>
            </a:ln>
          </p:spPr>
        </p:pic>
        <p:pic>
          <p:nvPicPr>
            <p:cNvPr id="14407" name="Picture 235"/>
            <p:cNvPicPr>
              <a:picLocks noChangeAspect="1" noChangeArrowheads="1"/>
            </p:cNvPicPr>
            <p:nvPr/>
          </p:nvPicPr>
          <p:blipFill>
            <a:blip r:embed="rId7" cstate="print"/>
            <a:srcRect/>
            <a:stretch>
              <a:fillRect/>
            </a:stretch>
          </p:blipFill>
          <p:spPr bwMode="auto">
            <a:xfrm>
              <a:off x="3478" y="2622"/>
              <a:ext cx="8" cy="8"/>
            </a:xfrm>
            <a:prstGeom prst="rect">
              <a:avLst/>
            </a:prstGeom>
            <a:noFill/>
            <a:ln w="9525">
              <a:noFill/>
              <a:miter lim="800000"/>
              <a:headEnd/>
              <a:tailEnd/>
            </a:ln>
          </p:spPr>
        </p:pic>
        <p:sp>
          <p:nvSpPr>
            <p:cNvPr id="14408" name="Freeform 236"/>
            <p:cNvSpPr>
              <a:spLocks/>
            </p:cNvSpPr>
            <p:nvPr/>
          </p:nvSpPr>
          <p:spPr bwMode="auto">
            <a:xfrm>
              <a:off x="3496" y="2570"/>
              <a:ext cx="38" cy="60"/>
            </a:xfrm>
            <a:custGeom>
              <a:avLst/>
              <a:gdLst>
                <a:gd name="T0" fmla="*/ 38 w 38"/>
                <a:gd name="T1" fmla="*/ 50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8 h 60"/>
                <a:gd name="T16" fmla="*/ 28 w 38"/>
                <a:gd name="T17" fmla="*/ 20 h 60"/>
                <a:gd name="T18" fmla="*/ 26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4 w 38"/>
                <a:gd name="T31" fmla="*/ 14 h 60"/>
                <a:gd name="T32" fmla="*/ 2 w 38"/>
                <a:gd name="T33" fmla="*/ 18 h 60"/>
                <a:gd name="T34" fmla="*/ 2 w 38"/>
                <a:gd name="T35" fmla="*/ 18 h 60"/>
                <a:gd name="T36" fmla="*/ 4 w 38"/>
                <a:gd name="T37" fmla="*/ 10 h 60"/>
                <a:gd name="T38" fmla="*/ 6 w 38"/>
                <a:gd name="T39" fmla="*/ 6 h 60"/>
                <a:gd name="T40" fmla="*/ 12 w 38"/>
                <a:gd name="T41" fmla="*/ 2 h 60"/>
                <a:gd name="T42" fmla="*/ 18 w 38"/>
                <a:gd name="T43" fmla="*/ 0 h 60"/>
                <a:gd name="T44" fmla="*/ 24 w 38"/>
                <a:gd name="T45" fmla="*/ 2 h 60"/>
                <a:gd name="T46" fmla="*/ 30 w 38"/>
                <a:gd name="T47" fmla="*/ 6 h 60"/>
                <a:gd name="T48" fmla="*/ 34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2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6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10" y="50"/>
                  </a:lnTo>
                  <a:lnTo>
                    <a:pt x="16" y="42"/>
                  </a:lnTo>
                  <a:lnTo>
                    <a:pt x="22" y="36"/>
                  </a:lnTo>
                  <a:lnTo>
                    <a:pt x="26" y="28"/>
                  </a:lnTo>
                  <a:lnTo>
                    <a:pt x="28" y="20"/>
                  </a:lnTo>
                  <a:lnTo>
                    <a:pt x="26" y="16"/>
                  </a:lnTo>
                  <a:lnTo>
                    <a:pt x="24" y="10"/>
                  </a:lnTo>
                  <a:lnTo>
                    <a:pt x="20" y="8"/>
                  </a:lnTo>
                  <a:lnTo>
                    <a:pt x="16" y="8"/>
                  </a:lnTo>
                  <a:lnTo>
                    <a:pt x="12" y="8"/>
                  </a:lnTo>
                  <a:lnTo>
                    <a:pt x="8" y="10"/>
                  </a:lnTo>
                  <a:lnTo>
                    <a:pt x="4" y="14"/>
                  </a:lnTo>
                  <a:lnTo>
                    <a:pt x="2" y="18"/>
                  </a:lnTo>
                  <a:lnTo>
                    <a:pt x="4" y="10"/>
                  </a:lnTo>
                  <a:lnTo>
                    <a:pt x="6" y="6"/>
                  </a:lnTo>
                  <a:lnTo>
                    <a:pt x="12" y="2"/>
                  </a:lnTo>
                  <a:lnTo>
                    <a:pt x="18" y="0"/>
                  </a:lnTo>
                  <a:lnTo>
                    <a:pt x="24" y="2"/>
                  </a:lnTo>
                  <a:lnTo>
                    <a:pt x="30" y="6"/>
                  </a:lnTo>
                  <a:lnTo>
                    <a:pt x="34" y="10"/>
                  </a:lnTo>
                  <a:lnTo>
                    <a:pt x="34" y="16"/>
                  </a:lnTo>
                  <a:lnTo>
                    <a:pt x="34" y="20"/>
                  </a:lnTo>
                  <a:lnTo>
                    <a:pt x="32" y="26"/>
                  </a:lnTo>
                  <a:lnTo>
                    <a:pt x="28" y="32"/>
                  </a:lnTo>
                  <a:lnTo>
                    <a:pt x="22" y="40"/>
                  </a:lnTo>
                  <a:lnTo>
                    <a:pt x="16" y="46"/>
                  </a:lnTo>
                  <a:lnTo>
                    <a:pt x="12" y="52"/>
                  </a:lnTo>
                  <a:lnTo>
                    <a:pt x="8" y="54"/>
                  </a:lnTo>
                  <a:lnTo>
                    <a:pt x="24" y="54"/>
                  </a:lnTo>
                  <a:lnTo>
                    <a:pt x="28" y="54"/>
                  </a:lnTo>
                  <a:lnTo>
                    <a:pt x="30" y="54"/>
                  </a:lnTo>
                  <a:lnTo>
                    <a:pt x="32" y="52"/>
                  </a:lnTo>
                  <a:lnTo>
                    <a:pt x="34" y="52"/>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409" name="Freeform 237"/>
            <p:cNvSpPr>
              <a:spLocks/>
            </p:cNvSpPr>
            <p:nvPr/>
          </p:nvSpPr>
          <p:spPr bwMode="auto">
            <a:xfrm>
              <a:off x="3548" y="2570"/>
              <a:ext cx="24" cy="60"/>
            </a:xfrm>
            <a:custGeom>
              <a:avLst/>
              <a:gdLst>
                <a:gd name="T0" fmla="*/ 0 w 24"/>
                <a:gd name="T1" fmla="*/ 8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8 h 60"/>
                <a:gd name="T14" fmla="*/ 18 w 24"/>
                <a:gd name="T15" fmla="*/ 58 h 60"/>
                <a:gd name="T16" fmla="*/ 20 w 24"/>
                <a:gd name="T17" fmla="*/ 60 h 60"/>
                <a:gd name="T18" fmla="*/ 24 w 24"/>
                <a:gd name="T19" fmla="*/ 60 h 60"/>
                <a:gd name="T20" fmla="*/ 24 w 24"/>
                <a:gd name="T21" fmla="*/ 60 h 60"/>
                <a:gd name="T22" fmla="*/ 2 w 24"/>
                <a:gd name="T23" fmla="*/ 60 h 60"/>
                <a:gd name="T24" fmla="*/ 2 w 24"/>
                <a:gd name="T25" fmla="*/ 60 h 60"/>
                <a:gd name="T26" fmla="*/ 4 w 24"/>
                <a:gd name="T27" fmla="*/ 60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8 h 60"/>
                <a:gd name="T40" fmla="*/ 8 w 24"/>
                <a:gd name="T41" fmla="*/ 12 h 60"/>
                <a:gd name="T42" fmla="*/ 8 w 24"/>
                <a:gd name="T43" fmla="*/ 10 h 60"/>
                <a:gd name="T44" fmla="*/ 8 w 24"/>
                <a:gd name="T45" fmla="*/ 8 h 60"/>
                <a:gd name="T46" fmla="*/ 6 w 24"/>
                <a:gd name="T47" fmla="*/ 8 h 60"/>
                <a:gd name="T48" fmla="*/ 6 w 24"/>
                <a:gd name="T49" fmla="*/ 8 h 60"/>
                <a:gd name="T50" fmla="*/ 6 w 24"/>
                <a:gd name="T51" fmla="*/ 6 h 60"/>
                <a:gd name="T52" fmla="*/ 4 w 24"/>
                <a:gd name="T53" fmla="*/ 8 h 60"/>
                <a:gd name="T54" fmla="*/ 0 w 24"/>
                <a:gd name="T55" fmla="*/ 8 h 60"/>
                <a:gd name="T56" fmla="*/ 0 w 24"/>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8"/>
                  </a:moveTo>
                  <a:lnTo>
                    <a:pt x="14" y="0"/>
                  </a:lnTo>
                  <a:lnTo>
                    <a:pt x="16" y="0"/>
                  </a:lnTo>
                  <a:lnTo>
                    <a:pt x="16" y="50"/>
                  </a:lnTo>
                  <a:lnTo>
                    <a:pt x="16" y="54"/>
                  </a:lnTo>
                  <a:lnTo>
                    <a:pt x="16" y="56"/>
                  </a:lnTo>
                  <a:lnTo>
                    <a:pt x="16" y="58"/>
                  </a:lnTo>
                  <a:lnTo>
                    <a:pt x="18" y="58"/>
                  </a:lnTo>
                  <a:lnTo>
                    <a:pt x="20" y="60"/>
                  </a:lnTo>
                  <a:lnTo>
                    <a:pt x="24" y="60"/>
                  </a:lnTo>
                  <a:lnTo>
                    <a:pt x="2" y="60"/>
                  </a:lnTo>
                  <a:lnTo>
                    <a:pt x="4" y="60"/>
                  </a:lnTo>
                  <a:lnTo>
                    <a:pt x="6" y="58"/>
                  </a:lnTo>
                  <a:lnTo>
                    <a:pt x="8" y="58"/>
                  </a:lnTo>
                  <a:lnTo>
                    <a:pt x="8" y="56"/>
                  </a:lnTo>
                  <a:lnTo>
                    <a:pt x="8" y="54"/>
                  </a:lnTo>
                  <a:lnTo>
                    <a:pt x="8" y="50"/>
                  </a:lnTo>
                  <a:lnTo>
                    <a:pt x="8" y="18"/>
                  </a:lnTo>
                  <a:lnTo>
                    <a:pt x="8" y="12"/>
                  </a:lnTo>
                  <a:lnTo>
                    <a:pt x="8" y="10"/>
                  </a:lnTo>
                  <a:lnTo>
                    <a:pt x="8" y="8"/>
                  </a:lnTo>
                  <a:lnTo>
                    <a:pt x="6" y="8"/>
                  </a:lnTo>
                  <a:lnTo>
                    <a:pt x="6" y="6"/>
                  </a:lnTo>
                  <a:lnTo>
                    <a:pt x="4" y="8"/>
                  </a:lnTo>
                  <a:lnTo>
                    <a:pt x="0" y="8"/>
                  </a:lnTo>
                  <a:close/>
                </a:path>
              </a:pathLst>
            </a:custGeom>
            <a:solidFill>
              <a:srgbClr val="000000"/>
            </a:solidFill>
            <a:ln w="0">
              <a:solidFill>
                <a:srgbClr val="000000"/>
              </a:solidFill>
              <a:round/>
              <a:headEnd/>
              <a:tailEnd/>
            </a:ln>
          </p:spPr>
          <p:txBody>
            <a:bodyPr/>
            <a:lstStyle/>
            <a:p>
              <a:endParaRPr lang="en-CA"/>
            </a:p>
          </p:txBody>
        </p:sp>
        <p:pic>
          <p:nvPicPr>
            <p:cNvPr id="14410" name="Picture 238"/>
            <p:cNvPicPr>
              <a:picLocks noChangeAspect="1" noChangeArrowheads="1"/>
            </p:cNvPicPr>
            <p:nvPr/>
          </p:nvPicPr>
          <p:blipFill>
            <a:blip r:embed="rId8" cstate="print"/>
            <a:srcRect/>
            <a:stretch>
              <a:fillRect/>
            </a:stretch>
          </p:blipFill>
          <p:spPr bwMode="auto">
            <a:xfrm>
              <a:off x="3608" y="2590"/>
              <a:ext cx="42" cy="42"/>
            </a:xfrm>
            <a:prstGeom prst="rect">
              <a:avLst/>
            </a:prstGeom>
            <a:noFill/>
            <a:ln w="9525">
              <a:noFill/>
              <a:miter lim="800000"/>
              <a:headEnd/>
              <a:tailEnd/>
            </a:ln>
          </p:spPr>
        </p:pic>
        <p:pic>
          <p:nvPicPr>
            <p:cNvPr id="14411" name="Picture 239"/>
            <p:cNvPicPr>
              <a:picLocks noChangeAspect="1" noChangeArrowheads="1"/>
            </p:cNvPicPr>
            <p:nvPr/>
          </p:nvPicPr>
          <p:blipFill>
            <a:blip r:embed="rId9" cstate="print"/>
            <a:srcRect/>
            <a:stretch>
              <a:fillRect/>
            </a:stretch>
          </p:blipFill>
          <p:spPr bwMode="auto">
            <a:xfrm>
              <a:off x="3608" y="2590"/>
              <a:ext cx="42" cy="42"/>
            </a:xfrm>
            <a:prstGeom prst="rect">
              <a:avLst/>
            </a:prstGeom>
            <a:noFill/>
            <a:ln w="9525">
              <a:noFill/>
              <a:miter lim="800000"/>
              <a:headEnd/>
              <a:tailEnd/>
            </a:ln>
          </p:spPr>
        </p:pic>
        <p:sp>
          <p:nvSpPr>
            <p:cNvPr id="14412" name="Freeform 240"/>
            <p:cNvSpPr>
              <a:spLocks/>
            </p:cNvSpPr>
            <p:nvPr/>
          </p:nvSpPr>
          <p:spPr bwMode="auto">
            <a:xfrm>
              <a:off x="3686" y="2570"/>
              <a:ext cx="22" cy="60"/>
            </a:xfrm>
            <a:custGeom>
              <a:avLst/>
              <a:gdLst>
                <a:gd name="T0" fmla="*/ 0 w 22"/>
                <a:gd name="T1" fmla="*/ 8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8 h 60"/>
                <a:gd name="T14" fmla="*/ 16 w 22"/>
                <a:gd name="T15" fmla="*/ 58 h 60"/>
                <a:gd name="T16" fmla="*/ 18 w 22"/>
                <a:gd name="T17" fmla="*/ 60 h 60"/>
                <a:gd name="T18" fmla="*/ 22 w 22"/>
                <a:gd name="T19" fmla="*/ 60 h 60"/>
                <a:gd name="T20" fmla="*/ 22 w 22"/>
                <a:gd name="T21" fmla="*/ 60 h 60"/>
                <a:gd name="T22" fmla="*/ 0 w 22"/>
                <a:gd name="T23" fmla="*/ 60 h 60"/>
                <a:gd name="T24" fmla="*/ 0 w 22"/>
                <a:gd name="T25" fmla="*/ 60 h 60"/>
                <a:gd name="T26" fmla="*/ 4 w 22"/>
                <a:gd name="T27" fmla="*/ 60 h 60"/>
                <a:gd name="T28" fmla="*/ 6 w 22"/>
                <a:gd name="T29" fmla="*/ 58 h 60"/>
                <a:gd name="T30" fmla="*/ 6 w 22"/>
                <a:gd name="T31" fmla="*/ 58 h 60"/>
                <a:gd name="T32" fmla="*/ 6 w 22"/>
                <a:gd name="T33" fmla="*/ 56 h 60"/>
                <a:gd name="T34" fmla="*/ 8 w 22"/>
                <a:gd name="T35" fmla="*/ 54 h 60"/>
                <a:gd name="T36" fmla="*/ 8 w 22"/>
                <a:gd name="T37" fmla="*/ 50 h 60"/>
                <a:gd name="T38" fmla="*/ 8 w 22"/>
                <a:gd name="T39" fmla="*/ 18 h 60"/>
                <a:gd name="T40" fmla="*/ 8 w 22"/>
                <a:gd name="T41" fmla="*/ 12 h 60"/>
                <a:gd name="T42" fmla="*/ 6 w 22"/>
                <a:gd name="T43" fmla="*/ 10 h 60"/>
                <a:gd name="T44" fmla="*/ 6 w 22"/>
                <a:gd name="T45" fmla="*/ 8 h 60"/>
                <a:gd name="T46" fmla="*/ 6 w 22"/>
                <a:gd name="T47" fmla="*/ 8 h 60"/>
                <a:gd name="T48" fmla="*/ 6 w 22"/>
                <a:gd name="T49" fmla="*/ 8 h 60"/>
                <a:gd name="T50" fmla="*/ 4 w 22"/>
                <a:gd name="T51" fmla="*/ 6 h 60"/>
                <a:gd name="T52" fmla="*/ 2 w 22"/>
                <a:gd name="T53" fmla="*/ 8 h 60"/>
                <a:gd name="T54" fmla="*/ 0 w 22"/>
                <a:gd name="T55" fmla="*/ 8 h 60"/>
                <a:gd name="T56" fmla="*/ 0 w 22"/>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8"/>
                  </a:moveTo>
                  <a:lnTo>
                    <a:pt x="14" y="0"/>
                  </a:lnTo>
                  <a:lnTo>
                    <a:pt x="14" y="50"/>
                  </a:lnTo>
                  <a:lnTo>
                    <a:pt x="14" y="54"/>
                  </a:lnTo>
                  <a:lnTo>
                    <a:pt x="16" y="56"/>
                  </a:lnTo>
                  <a:lnTo>
                    <a:pt x="16" y="58"/>
                  </a:lnTo>
                  <a:lnTo>
                    <a:pt x="18" y="60"/>
                  </a:lnTo>
                  <a:lnTo>
                    <a:pt x="22" y="60"/>
                  </a:lnTo>
                  <a:lnTo>
                    <a:pt x="0" y="60"/>
                  </a:lnTo>
                  <a:lnTo>
                    <a:pt x="4" y="60"/>
                  </a:lnTo>
                  <a:lnTo>
                    <a:pt x="6" y="58"/>
                  </a:lnTo>
                  <a:lnTo>
                    <a:pt x="6" y="56"/>
                  </a:lnTo>
                  <a:lnTo>
                    <a:pt x="8" y="54"/>
                  </a:lnTo>
                  <a:lnTo>
                    <a:pt x="8" y="50"/>
                  </a:lnTo>
                  <a:lnTo>
                    <a:pt x="8" y="18"/>
                  </a:lnTo>
                  <a:lnTo>
                    <a:pt x="8" y="12"/>
                  </a:lnTo>
                  <a:lnTo>
                    <a:pt x="6" y="10"/>
                  </a:lnTo>
                  <a:lnTo>
                    <a:pt x="6" y="8"/>
                  </a:lnTo>
                  <a:lnTo>
                    <a:pt x="4" y="6"/>
                  </a:lnTo>
                  <a:lnTo>
                    <a:pt x="2" y="8"/>
                  </a:lnTo>
                  <a:lnTo>
                    <a:pt x="0" y="8"/>
                  </a:lnTo>
                  <a:close/>
                </a:path>
              </a:pathLst>
            </a:custGeom>
            <a:solidFill>
              <a:srgbClr val="000000"/>
            </a:solidFill>
            <a:ln w="0">
              <a:solidFill>
                <a:srgbClr val="000000"/>
              </a:solidFill>
              <a:round/>
              <a:headEnd/>
              <a:tailEnd/>
            </a:ln>
          </p:spPr>
          <p:txBody>
            <a:bodyPr/>
            <a:lstStyle/>
            <a:p>
              <a:endParaRPr lang="en-CA"/>
            </a:p>
          </p:txBody>
        </p:sp>
        <p:sp>
          <p:nvSpPr>
            <p:cNvPr id="14413" name="Freeform 241"/>
            <p:cNvSpPr>
              <a:spLocks noEditPoints="1"/>
            </p:cNvSpPr>
            <p:nvPr/>
          </p:nvSpPr>
          <p:spPr bwMode="auto">
            <a:xfrm>
              <a:off x="3722" y="2570"/>
              <a:ext cx="38" cy="62"/>
            </a:xfrm>
            <a:custGeom>
              <a:avLst/>
              <a:gdLst>
                <a:gd name="T0" fmla="*/ 0 w 38"/>
                <a:gd name="T1" fmla="*/ 32 h 62"/>
                <a:gd name="T2" fmla="*/ 2 w 38"/>
                <a:gd name="T3" fmla="*/ 22 h 62"/>
                <a:gd name="T4" fmla="*/ 4 w 38"/>
                <a:gd name="T5" fmla="*/ 14 h 62"/>
                <a:gd name="T6" fmla="*/ 6 w 38"/>
                <a:gd name="T7" fmla="*/ 8 h 62"/>
                <a:gd name="T8" fmla="*/ 12 w 38"/>
                <a:gd name="T9" fmla="*/ 4 h 62"/>
                <a:gd name="T10" fmla="*/ 14 w 38"/>
                <a:gd name="T11" fmla="*/ 2 h 62"/>
                <a:gd name="T12" fmla="*/ 18 w 38"/>
                <a:gd name="T13" fmla="*/ 0 h 62"/>
                <a:gd name="T14" fmla="*/ 24 w 38"/>
                <a:gd name="T15" fmla="*/ 2 h 62"/>
                <a:gd name="T16" fmla="*/ 26 w 38"/>
                <a:gd name="T17" fmla="*/ 4 h 62"/>
                <a:gd name="T18" fmla="*/ 30 w 38"/>
                <a:gd name="T19" fmla="*/ 8 h 62"/>
                <a:gd name="T20" fmla="*/ 34 w 38"/>
                <a:gd name="T21" fmla="*/ 14 h 62"/>
                <a:gd name="T22" fmla="*/ 36 w 38"/>
                <a:gd name="T23" fmla="*/ 22 h 62"/>
                <a:gd name="T24" fmla="*/ 38 w 38"/>
                <a:gd name="T25" fmla="*/ 30 h 62"/>
                <a:gd name="T26" fmla="*/ 36 w 38"/>
                <a:gd name="T27" fmla="*/ 40 h 62"/>
                <a:gd name="T28" fmla="*/ 34 w 38"/>
                <a:gd name="T29" fmla="*/ 48 h 62"/>
                <a:gd name="T30" fmla="*/ 30 w 38"/>
                <a:gd name="T31" fmla="*/ 54 h 62"/>
                <a:gd name="T32" fmla="*/ 26 w 38"/>
                <a:gd name="T33" fmla="*/ 58 h 62"/>
                <a:gd name="T34" fmla="*/ 22 w 38"/>
                <a:gd name="T35" fmla="*/ 60 h 62"/>
                <a:gd name="T36" fmla="*/ 18 w 38"/>
                <a:gd name="T37" fmla="*/ 62 h 62"/>
                <a:gd name="T38" fmla="*/ 14 w 38"/>
                <a:gd name="T39" fmla="*/ 60 h 62"/>
                <a:gd name="T40" fmla="*/ 8 w 38"/>
                <a:gd name="T41" fmla="*/ 56 h 62"/>
                <a:gd name="T42" fmla="*/ 6 w 38"/>
                <a:gd name="T43" fmla="*/ 52 h 62"/>
                <a:gd name="T44" fmla="*/ 2 w 38"/>
                <a:gd name="T45" fmla="*/ 42 h 62"/>
                <a:gd name="T46" fmla="*/ 0 w 38"/>
                <a:gd name="T47" fmla="*/ 32 h 62"/>
                <a:gd name="T48" fmla="*/ 8 w 38"/>
                <a:gd name="T49" fmla="*/ 32 h 62"/>
                <a:gd name="T50" fmla="*/ 10 w 38"/>
                <a:gd name="T51" fmla="*/ 44 h 62"/>
                <a:gd name="T52" fmla="*/ 12 w 38"/>
                <a:gd name="T53" fmla="*/ 52 h 62"/>
                <a:gd name="T54" fmla="*/ 14 w 38"/>
                <a:gd name="T55" fmla="*/ 56 h 62"/>
                <a:gd name="T56" fmla="*/ 16 w 38"/>
                <a:gd name="T57" fmla="*/ 58 h 62"/>
                <a:gd name="T58" fmla="*/ 18 w 38"/>
                <a:gd name="T59" fmla="*/ 58 h 62"/>
                <a:gd name="T60" fmla="*/ 20 w 38"/>
                <a:gd name="T61" fmla="*/ 58 h 62"/>
                <a:gd name="T62" fmla="*/ 24 w 38"/>
                <a:gd name="T63" fmla="*/ 56 h 62"/>
                <a:gd name="T64" fmla="*/ 26 w 38"/>
                <a:gd name="T65" fmla="*/ 54 h 62"/>
                <a:gd name="T66" fmla="*/ 26 w 38"/>
                <a:gd name="T67" fmla="*/ 50 h 62"/>
                <a:gd name="T68" fmla="*/ 28 w 38"/>
                <a:gd name="T69" fmla="*/ 40 h 62"/>
                <a:gd name="T70" fmla="*/ 28 w 38"/>
                <a:gd name="T71" fmla="*/ 28 h 62"/>
                <a:gd name="T72" fmla="*/ 28 w 38"/>
                <a:gd name="T73" fmla="*/ 20 h 62"/>
                <a:gd name="T74" fmla="*/ 26 w 38"/>
                <a:gd name="T75" fmla="*/ 12 h 62"/>
                <a:gd name="T76" fmla="*/ 26 w 38"/>
                <a:gd name="T77" fmla="*/ 8 h 62"/>
                <a:gd name="T78" fmla="*/ 22 w 38"/>
                <a:gd name="T79" fmla="*/ 6 h 62"/>
                <a:gd name="T80" fmla="*/ 22 w 38"/>
                <a:gd name="T81" fmla="*/ 4 h 62"/>
                <a:gd name="T82" fmla="*/ 18 w 38"/>
                <a:gd name="T83" fmla="*/ 4 h 62"/>
                <a:gd name="T84" fmla="*/ 16 w 38"/>
                <a:gd name="T85" fmla="*/ 4 h 62"/>
                <a:gd name="T86" fmla="*/ 14 w 38"/>
                <a:gd name="T87" fmla="*/ 6 h 62"/>
                <a:gd name="T88" fmla="*/ 12 w 38"/>
                <a:gd name="T89" fmla="*/ 10 h 62"/>
                <a:gd name="T90" fmla="*/ 10 w 38"/>
                <a:gd name="T91" fmla="*/ 18 h 62"/>
                <a:gd name="T92" fmla="*/ 10 w 38"/>
                <a:gd name="T93" fmla="*/ 26 h 62"/>
                <a:gd name="T94" fmla="*/ 8 w 38"/>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2"/>
                <a:gd name="T146" fmla="*/ 38 w 38"/>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2">
                  <a:moveTo>
                    <a:pt x="0" y="32"/>
                  </a:moveTo>
                  <a:lnTo>
                    <a:pt x="2" y="22"/>
                  </a:lnTo>
                  <a:lnTo>
                    <a:pt x="4" y="14"/>
                  </a:lnTo>
                  <a:lnTo>
                    <a:pt x="6" y="8"/>
                  </a:lnTo>
                  <a:lnTo>
                    <a:pt x="12" y="4"/>
                  </a:lnTo>
                  <a:lnTo>
                    <a:pt x="14" y="2"/>
                  </a:lnTo>
                  <a:lnTo>
                    <a:pt x="18" y="0"/>
                  </a:lnTo>
                  <a:lnTo>
                    <a:pt x="24" y="2"/>
                  </a:lnTo>
                  <a:lnTo>
                    <a:pt x="26" y="4"/>
                  </a:lnTo>
                  <a:lnTo>
                    <a:pt x="30" y="8"/>
                  </a:lnTo>
                  <a:lnTo>
                    <a:pt x="34" y="14"/>
                  </a:lnTo>
                  <a:lnTo>
                    <a:pt x="36" y="22"/>
                  </a:lnTo>
                  <a:lnTo>
                    <a:pt x="38" y="30"/>
                  </a:lnTo>
                  <a:lnTo>
                    <a:pt x="36" y="40"/>
                  </a:lnTo>
                  <a:lnTo>
                    <a:pt x="34" y="48"/>
                  </a:lnTo>
                  <a:lnTo>
                    <a:pt x="30" y="54"/>
                  </a:lnTo>
                  <a:lnTo>
                    <a:pt x="26" y="58"/>
                  </a:lnTo>
                  <a:lnTo>
                    <a:pt x="22" y="60"/>
                  </a:lnTo>
                  <a:lnTo>
                    <a:pt x="18" y="62"/>
                  </a:lnTo>
                  <a:lnTo>
                    <a:pt x="14" y="60"/>
                  </a:lnTo>
                  <a:lnTo>
                    <a:pt x="8" y="56"/>
                  </a:lnTo>
                  <a:lnTo>
                    <a:pt x="6" y="52"/>
                  </a:lnTo>
                  <a:lnTo>
                    <a:pt x="2" y="42"/>
                  </a:lnTo>
                  <a:lnTo>
                    <a:pt x="0" y="32"/>
                  </a:lnTo>
                  <a:close/>
                  <a:moveTo>
                    <a:pt x="8" y="32"/>
                  </a:moveTo>
                  <a:lnTo>
                    <a:pt x="10" y="44"/>
                  </a:lnTo>
                  <a:lnTo>
                    <a:pt x="12" y="52"/>
                  </a:lnTo>
                  <a:lnTo>
                    <a:pt x="14" y="56"/>
                  </a:lnTo>
                  <a:lnTo>
                    <a:pt x="16" y="58"/>
                  </a:lnTo>
                  <a:lnTo>
                    <a:pt x="18" y="58"/>
                  </a:lnTo>
                  <a:lnTo>
                    <a:pt x="20" y="58"/>
                  </a:lnTo>
                  <a:lnTo>
                    <a:pt x="24" y="56"/>
                  </a:lnTo>
                  <a:lnTo>
                    <a:pt x="26" y="54"/>
                  </a:lnTo>
                  <a:lnTo>
                    <a:pt x="26" y="50"/>
                  </a:lnTo>
                  <a:lnTo>
                    <a:pt x="28" y="40"/>
                  </a:lnTo>
                  <a:lnTo>
                    <a:pt x="28" y="28"/>
                  </a:lnTo>
                  <a:lnTo>
                    <a:pt x="28" y="20"/>
                  </a:lnTo>
                  <a:lnTo>
                    <a:pt x="26" y="12"/>
                  </a:lnTo>
                  <a:lnTo>
                    <a:pt x="26" y="8"/>
                  </a:lnTo>
                  <a:lnTo>
                    <a:pt x="22" y="6"/>
                  </a:lnTo>
                  <a:lnTo>
                    <a:pt x="22" y="4"/>
                  </a:lnTo>
                  <a:lnTo>
                    <a:pt x="18" y="4"/>
                  </a:lnTo>
                  <a:lnTo>
                    <a:pt x="16" y="4"/>
                  </a:lnTo>
                  <a:lnTo>
                    <a:pt x="14" y="6"/>
                  </a:lnTo>
                  <a:lnTo>
                    <a:pt x="12" y="10"/>
                  </a:lnTo>
                  <a:lnTo>
                    <a:pt x="10" y="18"/>
                  </a:lnTo>
                  <a:lnTo>
                    <a:pt x="10" y="26"/>
                  </a:lnTo>
                  <a:lnTo>
                    <a:pt x="8" y="32"/>
                  </a:lnTo>
                  <a:close/>
                </a:path>
              </a:pathLst>
            </a:custGeom>
            <a:solidFill>
              <a:srgbClr val="000000"/>
            </a:solidFill>
            <a:ln w="0">
              <a:solidFill>
                <a:srgbClr val="000000"/>
              </a:solidFill>
              <a:round/>
              <a:headEnd/>
              <a:tailEnd/>
            </a:ln>
          </p:spPr>
          <p:txBody>
            <a:bodyPr/>
            <a:lstStyle/>
            <a:p>
              <a:endParaRPr lang="en-CA"/>
            </a:p>
          </p:txBody>
        </p:sp>
        <p:pic>
          <p:nvPicPr>
            <p:cNvPr id="14414" name="Picture 242"/>
            <p:cNvPicPr>
              <a:picLocks noChangeAspect="1" noChangeArrowheads="1"/>
            </p:cNvPicPr>
            <p:nvPr/>
          </p:nvPicPr>
          <p:blipFill>
            <a:blip r:embed="rId10" cstate="print"/>
            <a:srcRect/>
            <a:stretch>
              <a:fillRect/>
            </a:stretch>
          </p:blipFill>
          <p:spPr bwMode="auto">
            <a:xfrm>
              <a:off x="3750" y="2584"/>
              <a:ext cx="38" cy="2"/>
            </a:xfrm>
            <a:prstGeom prst="rect">
              <a:avLst/>
            </a:prstGeom>
            <a:noFill/>
            <a:ln w="9525">
              <a:noFill/>
              <a:miter lim="800000"/>
              <a:headEnd/>
              <a:tailEnd/>
            </a:ln>
          </p:spPr>
        </p:pic>
        <p:pic>
          <p:nvPicPr>
            <p:cNvPr id="14415" name="Picture 243"/>
            <p:cNvPicPr>
              <a:picLocks noChangeAspect="1" noChangeArrowheads="1"/>
            </p:cNvPicPr>
            <p:nvPr/>
          </p:nvPicPr>
          <p:blipFill>
            <a:blip r:embed="rId11" cstate="print"/>
            <a:srcRect/>
            <a:stretch>
              <a:fillRect/>
            </a:stretch>
          </p:blipFill>
          <p:spPr bwMode="auto">
            <a:xfrm>
              <a:off x="3750" y="2584"/>
              <a:ext cx="38" cy="2"/>
            </a:xfrm>
            <a:prstGeom prst="rect">
              <a:avLst/>
            </a:prstGeom>
            <a:noFill/>
            <a:ln w="9525">
              <a:noFill/>
              <a:miter lim="800000"/>
              <a:headEnd/>
              <a:tailEnd/>
            </a:ln>
          </p:spPr>
        </p:pic>
        <p:sp>
          <p:nvSpPr>
            <p:cNvPr id="14416" name="Freeform 244"/>
            <p:cNvSpPr>
              <a:spLocks/>
            </p:cNvSpPr>
            <p:nvPr/>
          </p:nvSpPr>
          <p:spPr bwMode="auto">
            <a:xfrm>
              <a:off x="3802" y="2556"/>
              <a:ext cx="16" cy="42"/>
            </a:xfrm>
            <a:custGeom>
              <a:avLst/>
              <a:gdLst>
                <a:gd name="T0" fmla="*/ 0 w 16"/>
                <a:gd name="T1" fmla="*/ 4 h 42"/>
                <a:gd name="T2" fmla="*/ 10 w 16"/>
                <a:gd name="T3" fmla="*/ 0 h 42"/>
                <a:gd name="T4" fmla="*/ 12 w 16"/>
                <a:gd name="T5" fmla="*/ 0 h 42"/>
                <a:gd name="T6" fmla="*/ 12 w 16"/>
                <a:gd name="T7" fmla="*/ 36 h 42"/>
                <a:gd name="T8" fmla="*/ 12 w 16"/>
                <a:gd name="T9" fmla="*/ 38 h 42"/>
                <a:gd name="T10" fmla="*/ 12 w 16"/>
                <a:gd name="T11" fmla="*/ 40 h 42"/>
                <a:gd name="T12" fmla="*/ 12 w 16"/>
                <a:gd name="T13" fmla="*/ 40 h 42"/>
                <a:gd name="T14" fmla="*/ 14 w 16"/>
                <a:gd name="T15" fmla="*/ 42 h 42"/>
                <a:gd name="T16" fmla="*/ 14 w 16"/>
                <a:gd name="T17" fmla="*/ 42 h 42"/>
                <a:gd name="T18" fmla="*/ 16 w 16"/>
                <a:gd name="T19" fmla="*/ 42 h 42"/>
                <a:gd name="T20" fmla="*/ 16 w 16"/>
                <a:gd name="T21" fmla="*/ 42 h 42"/>
                <a:gd name="T22" fmla="*/ 0 w 16"/>
                <a:gd name="T23" fmla="*/ 42 h 42"/>
                <a:gd name="T24" fmla="*/ 0 w 16"/>
                <a:gd name="T25" fmla="*/ 42 h 42"/>
                <a:gd name="T26" fmla="*/ 4 w 16"/>
                <a:gd name="T27" fmla="*/ 42 h 42"/>
                <a:gd name="T28" fmla="*/ 4 w 16"/>
                <a:gd name="T29" fmla="*/ 42 h 42"/>
                <a:gd name="T30" fmla="*/ 6 w 16"/>
                <a:gd name="T31" fmla="*/ 40 h 42"/>
                <a:gd name="T32" fmla="*/ 6 w 16"/>
                <a:gd name="T33" fmla="*/ 40 h 42"/>
                <a:gd name="T34" fmla="*/ 6 w 16"/>
                <a:gd name="T35" fmla="*/ 38 h 42"/>
                <a:gd name="T36" fmla="*/ 6 w 16"/>
                <a:gd name="T37" fmla="*/ 36 h 42"/>
                <a:gd name="T38" fmla="*/ 6 w 16"/>
                <a:gd name="T39" fmla="*/ 12 h 42"/>
                <a:gd name="T40" fmla="*/ 6 w 16"/>
                <a:gd name="T41" fmla="*/ 8 h 42"/>
                <a:gd name="T42" fmla="*/ 6 w 16"/>
                <a:gd name="T43" fmla="*/ 6 h 42"/>
                <a:gd name="T44" fmla="*/ 6 w 16"/>
                <a:gd name="T45" fmla="*/ 4 h 42"/>
                <a:gd name="T46" fmla="*/ 6 w 16"/>
                <a:gd name="T47" fmla="*/ 4 h 42"/>
                <a:gd name="T48" fmla="*/ 4 w 16"/>
                <a:gd name="T49" fmla="*/ 4 h 42"/>
                <a:gd name="T50" fmla="*/ 4 w 16"/>
                <a:gd name="T51" fmla="*/ 4 h 42"/>
                <a:gd name="T52" fmla="*/ 2 w 16"/>
                <a:gd name="T53" fmla="*/ 4 h 42"/>
                <a:gd name="T54" fmla="*/ 0 w 16"/>
                <a:gd name="T55" fmla="*/ 4 h 42"/>
                <a:gd name="T56" fmla="*/ 0 w 16"/>
                <a:gd name="T57" fmla="*/ 4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2"/>
                <a:gd name="T89" fmla="*/ 16 w 16"/>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2">
                  <a:moveTo>
                    <a:pt x="0" y="4"/>
                  </a:moveTo>
                  <a:lnTo>
                    <a:pt x="10" y="0"/>
                  </a:lnTo>
                  <a:lnTo>
                    <a:pt x="12" y="0"/>
                  </a:lnTo>
                  <a:lnTo>
                    <a:pt x="12" y="36"/>
                  </a:lnTo>
                  <a:lnTo>
                    <a:pt x="12" y="38"/>
                  </a:lnTo>
                  <a:lnTo>
                    <a:pt x="12" y="40"/>
                  </a:lnTo>
                  <a:lnTo>
                    <a:pt x="14" y="42"/>
                  </a:lnTo>
                  <a:lnTo>
                    <a:pt x="16" y="42"/>
                  </a:lnTo>
                  <a:lnTo>
                    <a:pt x="0" y="42"/>
                  </a:lnTo>
                  <a:lnTo>
                    <a:pt x="4" y="42"/>
                  </a:lnTo>
                  <a:lnTo>
                    <a:pt x="6" y="40"/>
                  </a:lnTo>
                  <a:lnTo>
                    <a:pt x="6" y="38"/>
                  </a:lnTo>
                  <a:lnTo>
                    <a:pt x="6" y="36"/>
                  </a:lnTo>
                  <a:lnTo>
                    <a:pt x="6" y="12"/>
                  </a:lnTo>
                  <a:lnTo>
                    <a:pt x="6" y="8"/>
                  </a:lnTo>
                  <a:lnTo>
                    <a:pt x="6" y="6"/>
                  </a:lnTo>
                  <a:lnTo>
                    <a:pt x="6" y="4"/>
                  </a:lnTo>
                  <a:lnTo>
                    <a:pt x="4" y="4"/>
                  </a:lnTo>
                  <a:lnTo>
                    <a:pt x="2" y="4"/>
                  </a:lnTo>
                  <a:lnTo>
                    <a:pt x="0" y="4"/>
                  </a:lnTo>
                  <a:close/>
                </a:path>
              </a:pathLst>
            </a:custGeom>
            <a:solidFill>
              <a:srgbClr val="000000"/>
            </a:solidFill>
            <a:ln w="0">
              <a:solidFill>
                <a:srgbClr val="000000"/>
              </a:solidFill>
              <a:round/>
              <a:headEnd/>
              <a:tailEnd/>
            </a:ln>
          </p:spPr>
          <p:txBody>
            <a:bodyPr/>
            <a:lstStyle/>
            <a:p>
              <a:endParaRPr lang="en-CA"/>
            </a:p>
          </p:txBody>
        </p:sp>
        <p:sp>
          <p:nvSpPr>
            <p:cNvPr id="14417" name="Freeform 245"/>
            <p:cNvSpPr>
              <a:spLocks/>
            </p:cNvSpPr>
            <p:nvPr/>
          </p:nvSpPr>
          <p:spPr bwMode="auto">
            <a:xfrm>
              <a:off x="3834" y="2556"/>
              <a:ext cx="16" cy="42"/>
            </a:xfrm>
            <a:custGeom>
              <a:avLst/>
              <a:gdLst>
                <a:gd name="T0" fmla="*/ 0 w 16"/>
                <a:gd name="T1" fmla="*/ 4 h 42"/>
                <a:gd name="T2" fmla="*/ 10 w 16"/>
                <a:gd name="T3" fmla="*/ 0 h 42"/>
                <a:gd name="T4" fmla="*/ 12 w 16"/>
                <a:gd name="T5" fmla="*/ 0 h 42"/>
                <a:gd name="T6" fmla="*/ 12 w 16"/>
                <a:gd name="T7" fmla="*/ 36 h 42"/>
                <a:gd name="T8" fmla="*/ 12 w 16"/>
                <a:gd name="T9" fmla="*/ 38 h 42"/>
                <a:gd name="T10" fmla="*/ 12 w 16"/>
                <a:gd name="T11" fmla="*/ 40 h 42"/>
                <a:gd name="T12" fmla="*/ 12 w 16"/>
                <a:gd name="T13" fmla="*/ 40 h 42"/>
                <a:gd name="T14" fmla="*/ 14 w 16"/>
                <a:gd name="T15" fmla="*/ 42 h 42"/>
                <a:gd name="T16" fmla="*/ 14 w 16"/>
                <a:gd name="T17" fmla="*/ 42 h 42"/>
                <a:gd name="T18" fmla="*/ 16 w 16"/>
                <a:gd name="T19" fmla="*/ 42 h 42"/>
                <a:gd name="T20" fmla="*/ 16 w 16"/>
                <a:gd name="T21" fmla="*/ 42 h 42"/>
                <a:gd name="T22" fmla="*/ 0 w 16"/>
                <a:gd name="T23" fmla="*/ 42 h 42"/>
                <a:gd name="T24" fmla="*/ 0 w 16"/>
                <a:gd name="T25" fmla="*/ 42 h 42"/>
                <a:gd name="T26" fmla="*/ 4 w 16"/>
                <a:gd name="T27" fmla="*/ 42 h 42"/>
                <a:gd name="T28" fmla="*/ 4 w 16"/>
                <a:gd name="T29" fmla="*/ 42 h 42"/>
                <a:gd name="T30" fmla="*/ 6 w 16"/>
                <a:gd name="T31" fmla="*/ 40 h 42"/>
                <a:gd name="T32" fmla="*/ 6 w 16"/>
                <a:gd name="T33" fmla="*/ 40 h 42"/>
                <a:gd name="T34" fmla="*/ 6 w 16"/>
                <a:gd name="T35" fmla="*/ 38 h 42"/>
                <a:gd name="T36" fmla="*/ 6 w 16"/>
                <a:gd name="T37" fmla="*/ 36 h 42"/>
                <a:gd name="T38" fmla="*/ 6 w 16"/>
                <a:gd name="T39" fmla="*/ 12 h 42"/>
                <a:gd name="T40" fmla="*/ 6 w 16"/>
                <a:gd name="T41" fmla="*/ 8 h 42"/>
                <a:gd name="T42" fmla="*/ 6 w 16"/>
                <a:gd name="T43" fmla="*/ 6 h 42"/>
                <a:gd name="T44" fmla="*/ 6 w 16"/>
                <a:gd name="T45" fmla="*/ 4 h 42"/>
                <a:gd name="T46" fmla="*/ 6 w 16"/>
                <a:gd name="T47" fmla="*/ 4 h 42"/>
                <a:gd name="T48" fmla="*/ 4 w 16"/>
                <a:gd name="T49" fmla="*/ 4 h 42"/>
                <a:gd name="T50" fmla="*/ 4 w 16"/>
                <a:gd name="T51" fmla="*/ 4 h 42"/>
                <a:gd name="T52" fmla="*/ 2 w 16"/>
                <a:gd name="T53" fmla="*/ 4 h 42"/>
                <a:gd name="T54" fmla="*/ 0 w 16"/>
                <a:gd name="T55" fmla="*/ 4 h 42"/>
                <a:gd name="T56" fmla="*/ 0 w 16"/>
                <a:gd name="T57" fmla="*/ 4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2"/>
                <a:gd name="T89" fmla="*/ 16 w 16"/>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2">
                  <a:moveTo>
                    <a:pt x="0" y="4"/>
                  </a:moveTo>
                  <a:lnTo>
                    <a:pt x="10" y="0"/>
                  </a:lnTo>
                  <a:lnTo>
                    <a:pt x="12" y="0"/>
                  </a:lnTo>
                  <a:lnTo>
                    <a:pt x="12" y="36"/>
                  </a:lnTo>
                  <a:lnTo>
                    <a:pt x="12" y="38"/>
                  </a:lnTo>
                  <a:lnTo>
                    <a:pt x="12" y="40"/>
                  </a:lnTo>
                  <a:lnTo>
                    <a:pt x="14" y="42"/>
                  </a:lnTo>
                  <a:lnTo>
                    <a:pt x="16" y="42"/>
                  </a:lnTo>
                  <a:lnTo>
                    <a:pt x="0" y="42"/>
                  </a:lnTo>
                  <a:lnTo>
                    <a:pt x="4" y="42"/>
                  </a:lnTo>
                  <a:lnTo>
                    <a:pt x="6" y="40"/>
                  </a:lnTo>
                  <a:lnTo>
                    <a:pt x="6" y="38"/>
                  </a:lnTo>
                  <a:lnTo>
                    <a:pt x="6" y="36"/>
                  </a:lnTo>
                  <a:lnTo>
                    <a:pt x="6" y="12"/>
                  </a:lnTo>
                  <a:lnTo>
                    <a:pt x="6" y="8"/>
                  </a:lnTo>
                  <a:lnTo>
                    <a:pt x="6" y="6"/>
                  </a:lnTo>
                  <a:lnTo>
                    <a:pt x="6" y="4"/>
                  </a:lnTo>
                  <a:lnTo>
                    <a:pt x="4" y="4"/>
                  </a:lnTo>
                  <a:lnTo>
                    <a:pt x="2" y="4"/>
                  </a:lnTo>
                  <a:lnTo>
                    <a:pt x="0" y="4"/>
                  </a:lnTo>
                  <a:close/>
                </a:path>
              </a:pathLst>
            </a:custGeom>
            <a:solidFill>
              <a:srgbClr val="000000"/>
            </a:solidFill>
            <a:ln w="0">
              <a:solidFill>
                <a:srgbClr val="000000"/>
              </a:solidFill>
              <a:round/>
              <a:headEnd/>
              <a:tailEnd/>
            </a:ln>
          </p:spPr>
          <p:txBody>
            <a:bodyPr/>
            <a:lstStyle/>
            <a:p>
              <a:endParaRPr lang="en-CA"/>
            </a:p>
          </p:txBody>
        </p:sp>
        <p:sp>
          <p:nvSpPr>
            <p:cNvPr id="14418" name="Rectangle 246"/>
            <p:cNvSpPr>
              <a:spLocks noChangeArrowheads="1"/>
            </p:cNvSpPr>
            <p:nvPr/>
          </p:nvSpPr>
          <p:spPr bwMode="auto">
            <a:xfrm>
              <a:off x="3888"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19" name="Rectangle 247"/>
            <p:cNvSpPr>
              <a:spLocks noChangeArrowheads="1"/>
            </p:cNvSpPr>
            <p:nvPr/>
          </p:nvSpPr>
          <p:spPr bwMode="auto">
            <a:xfrm>
              <a:off x="3904"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20" name="Freeform 248"/>
            <p:cNvSpPr>
              <a:spLocks noEditPoints="1"/>
            </p:cNvSpPr>
            <p:nvPr/>
          </p:nvSpPr>
          <p:spPr bwMode="auto">
            <a:xfrm>
              <a:off x="4006" y="2570"/>
              <a:ext cx="38" cy="62"/>
            </a:xfrm>
            <a:custGeom>
              <a:avLst/>
              <a:gdLst>
                <a:gd name="T0" fmla="*/ 38 w 38"/>
                <a:gd name="T1" fmla="*/ 32 h 62"/>
                <a:gd name="T2" fmla="*/ 38 w 38"/>
                <a:gd name="T3" fmla="*/ 40 h 62"/>
                <a:gd name="T4" fmla="*/ 36 w 38"/>
                <a:gd name="T5" fmla="*/ 48 h 62"/>
                <a:gd name="T6" fmla="*/ 34 w 38"/>
                <a:gd name="T7" fmla="*/ 52 h 62"/>
                <a:gd name="T8" fmla="*/ 32 w 38"/>
                <a:gd name="T9" fmla="*/ 54 h 62"/>
                <a:gd name="T10" fmla="*/ 30 w 38"/>
                <a:gd name="T11" fmla="*/ 58 h 62"/>
                <a:gd name="T12" fmla="*/ 26 w 38"/>
                <a:gd name="T13" fmla="*/ 60 h 62"/>
                <a:gd name="T14" fmla="*/ 24 w 38"/>
                <a:gd name="T15" fmla="*/ 60 h 62"/>
                <a:gd name="T16" fmla="*/ 20 w 38"/>
                <a:gd name="T17" fmla="*/ 62 h 62"/>
                <a:gd name="T18" fmla="*/ 16 w 38"/>
                <a:gd name="T19" fmla="*/ 60 h 62"/>
                <a:gd name="T20" fmla="*/ 12 w 38"/>
                <a:gd name="T21" fmla="*/ 60 h 62"/>
                <a:gd name="T22" fmla="*/ 8 w 38"/>
                <a:gd name="T23" fmla="*/ 56 h 62"/>
                <a:gd name="T24" fmla="*/ 6 w 38"/>
                <a:gd name="T25" fmla="*/ 52 h 62"/>
                <a:gd name="T26" fmla="*/ 4 w 38"/>
                <a:gd name="T27" fmla="*/ 50 h 62"/>
                <a:gd name="T28" fmla="*/ 2 w 38"/>
                <a:gd name="T29" fmla="*/ 46 h 62"/>
                <a:gd name="T30" fmla="*/ 2 w 38"/>
                <a:gd name="T31" fmla="*/ 38 h 62"/>
                <a:gd name="T32" fmla="*/ 0 w 38"/>
                <a:gd name="T33" fmla="*/ 32 h 62"/>
                <a:gd name="T34" fmla="*/ 2 w 38"/>
                <a:gd name="T35" fmla="*/ 22 h 62"/>
                <a:gd name="T36" fmla="*/ 4 w 38"/>
                <a:gd name="T37" fmla="*/ 14 h 62"/>
                <a:gd name="T38" fmla="*/ 6 w 38"/>
                <a:gd name="T39" fmla="*/ 8 h 62"/>
                <a:gd name="T40" fmla="*/ 10 w 38"/>
                <a:gd name="T41" fmla="*/ 4 h 62"/>
                <a:gd name="T42" fmla="*/ 14 w 38"/>
                <a:gd name="T43" fmla="*/ 2 h 62"/>
                <a:gd name="T44" fmla="*/ 20 w 38"/>
                <a:gd name="T45" fmla="*/ 0 h 62"/>
                <a:gd name="T46" fmla="*/ 24 w 38"/>
                <a:gd name="T47" fmla="*/ 2 h 62"/>
                <a:gd name="T48" fmla="*/ 30 w 38"/>
                <a:gd name="T49" fmla="*/ 4 h 62"/>
                <a:gd name="T50" fmla="*/ 32 w 38"/>
                <a:gd name="T51" fmla="*/ 8 h 62"/>
                <a:gd name="T52" fmla="*/ 36 w 38"/>
                <a:gd name="T53" fmla="*/ 14 h 62"/>
                <a:gd name="T54" fmla="*/ 38 w 38"/>
                <a:gd name="T55" fmla="*/ 22 h 62"/>
                <a:gd name="T56" fmla="*/ 38 w 38"/>
                <a:gd name="T57" fmla="*/ 32 h 62"/>
                <a:gd name="T58" fmla="*/ 26 w 38"/>
                <a:gd name="T59" fmla="*/ 32 h 62"/>
                <a:gd name="T60" fmla="*/ 26 w 38"/>
                <a:gd name="T61" fmla="*/ 22 h 62"/>
                <a:gd name="T62" fmla="*/ 26 w 38"/>
                <a:gd name="T63" fmla="*/ 16 h 62"/>
                <a:gd name="T64" fmla="*/ 26 w 38"/>
                <a:gd name="T65" fmla="*/ 14 h 62"/>
                <a:gd name="T66" fmla="*/ 24 w 38"/>
                <a:gd name="T67" fmla="*/ 8 h 62"/>
                <a:gd name="T68" fmla="*/ 24 w 38"/>
                <a:gd name="T69" fmla="*/ 6 h 62"/>
                <a:gd name="T70" fmla="*/ 22 w 38"/>
                <a:gd name="T71" fmla="*/ 4 h 62"/>
                <a:gd name="T72" fmla="*/ 20 w 38"/>
                <a:gd name="T73" fmla="*/ 4 h 62"/>
                <a:gd name="T74" fmla="*/ 18 w 38"/>
                <a:gd name="T75" fmla="*/ 4 h 62"/>
                <a:gd name="T76" fmla="*/ 16 w 38"/>
                <a:gd name="T77" fmla="*/ 4 h 62"/>
                <a:gd name="T78" fmla="*/ 16 w 38"/>
                <a:gd name="T79" fmla="*/ 6 h 62"/>
                <a:gd name="T80" fmla="*/ 14 w 38"/>
                <a:gd name="T81" fmla="*/ 10 h 62"/>
                <a:gd name="T82" fmla="*/ 14 w 38"/>
                <a:gd name="T83" fmla="*/ 14 h 62"/>
                <a:gd name="T84" fmla="*/ 14 w 38"/>
                <a:gd name="T85" fmla="*/ 18 h 62"/>
                <a:gd name="T86" fmla="*/ 14 w 38"/>
                <a:gd name="T87" fmla="*/ 26 h 62"/>
                <a:gd name="T88" fmla="*/ 14 w 38"/>
                <a:gd name="T89" fmla="*/ 36 h 62"/>
                <a:gd name="T90" fmla="*/ 14 w 38"/>
                <a:gd name="T91" fmla="*/ 44 h 62"/>
                <a:gd name="T92" fmla="*/ 14 w 38"/>
                <a:gd name="T93" fmla="*/ 50 h 62"/>
                <a:gd name="T94" fmla="*/ 14 w 38"/>
                <a:gd name="T95" fmla="*/ 54 h 62"/>
                <a:gd name="T96" fmla="*/ 16 w 38"/>
                <a:gd name="T97" fmla="*/ 56 h 62"/>
                <a:gd name="T98" fmla="*/ 16 w 38"/>
                <a:gd name="T99" fmla="*/ 58 h 62"/>
                <a:gd name="T100" fmla="*/ 18 w 38"/>
                <a:gd name="T101" fmla="*/ 58 h 62"/>
                <a:gd name="T102" fmla="*/ 20 w 38"/>
                <a:gd name="T103" fmla="*/ 58 h 62"/>
                <a:gd name="T104" fmla="*/ 22 w 38"/>
                <a:gd name="T105" fmla="*/ 58 h 62"/>
                <a:gd name="T106" fmla="*/ 24 w 38"/>
                <a:gd name="T107" fmla="*/ 58 h 62"/>
                <a:gd name="T108" fmla="*/ 24 w 38"/>
                <a:gd name="T109" fmla="*/ 54 h 62"/>
                <a:gd name="T110" fmla="*/ 26 w 38"/>
                <a:gd name="T111" fmla="*/ 50 h 62"/>
                <a:gd name="T112" fmla="*/ 26 w 38"/>
                <a:gd name="T113" fmla="*/ 32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62"/>
                <a:gd name="T173" fmla="*/ 38 w 38"/>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62">
                  <a:moveTo>
                    <a:pt x="38" y="32"/>
                  </a:moveTo>
                  <a:lnTo>
                    <a:pt x="38" y="40"/>
                  </a:lnTo>
                  <a:lnTo>
                    <a:pt x="36" y="48"/>
                  </a:lnTo>
                  <a:lnTo>
                    <a:pt x="34" y="52"/>
                  </a:lnTo>
                  <a:lnTo>
                    <a:pt x="32" y="54"/>
                  </a:lnTo>
                  <a:lnTo>
                    <a:pt x="30" y="58"/>
                  </a:lnTo>
                  <a:lnTo>
                    <a:pt x="26" y="60"/>
                  </a:lnTo>
                  <a:lnTo>
                    <a:pt x="24" y="60"/>
                  </a:lnTo>
                  <a:lnTo>
                    <a:pt x="20" y="62"/>
                  </a:lnTo>
                  <a:lnTo>
                    <a:pt x="16" y="60"/>
                  </a:lnTo>
                  <a:lnTo>
                    <a:pt x="12" y="60"/>
                  </a:lnTo>
                  <a:lnTo>
                    <a:pt x="8" y="56"/>
                  </a:lnTo>
                  <a:lnTo>
                    <a:pt x="6" y="52"/>
                  </a:lnTo>
                  <a:lnTo>
                    <a:pt x="4" y="50"/>
                  </a:lnTo>
                  <a:lnTo>
                    <a:pt x="2" y="46"/>
                  </a:lnTo>
                  <a:lnTo>
                    <a:pt x="2" y="38"/>
                  </a:lnTo>
                  <a:lnTo>
                    <a:pt x="0" y="32"/>
                  </a:lnTo>
                  <a:lnTo>
                    <a:pt x="2" y="22"/>
                  </a:lnTo>
                  <a:lnTo>
                    <a:pt x="4" y="14"/>
                  </a:lnTo>
                  <a:lnTo>
                    <a:pt x="6" y="8"/>
                  </a:lnTo>
                  <a:lnTo>
                    <a:pt x="10" y="4"/>
                  </a:lnTo>
                  <a:lnTo>
                    <a:pt x="14" y="2"/>
                  </a:lnTo>
                  <a:lnTo>
                    <a:pt x="20" y="0"/>
                  </a:lnTo>
                  <a:lnTo>
                    <a:pt x="24" y="2"/>
                  </a:lnTo>
                  <a:lnTo>
                    <a:pt x="30" y="4"/>
                  </a:lnTo>
                  <a:lnTo>
                    <a:pt x="32" y="8"/>
                  </a:lnTo>
                  <a:lnTo>
                    <a:pt x="36" y="14"/>
                  </a:lnTo>
                  <a:lnTo>
                    <a:pt x="38" y="22"/>
                  </a:lnTo>
                  <a:lnTo>
                    <a:pt x="38" y="32"/>
                  </a:lnTo>
                  <a:close/>
                  <a:moveTo>
                    <a:pt x="26" y="32"/>
                  </a:moveTo>
                  <a:lnTo>
                    <a:pt x="26" y="22"/>
                  </a:lnTo>
                  <a:lnTo>
                    <a:pt x="26" y="16"/>
                  </a:lnTo>
                  <a:lnTo>
                    <a:pt x="26" y="14"/>
                  </a:lnTo>
                  <a:lnTo>
                    <a:pt x="24" y="8"/>
                  </a:lnTo>
                  <a:lnTo>
                    <a:pt x="24" y="6"/>
                  </a:lnTo>
                  <a:lnTo>
                    <a:pt x="22" y="4"/>
                  </a:lnTo>
                  <a:lnTo>
                    <a:pt x="20" y="4"/>
                  </a:lnTo>
                  <a:lnTo>
                    <a:pt x="18" y="4"/>
                  </a:lnTo>
                  <a:lnTo>
                    <a:pt x="16" y="4"/>
                  </a:lnTo>
                  <a:lnTo>
                    <a:pt x="16" y="6"/>
                  </a:lnTo>
                  <a:lnTo>
                    <a:pt x="14" y="10"/>
                  </a:lnTo>
                  <a:lnTo>
                    <a:pt x="14" y="14"/>
                  </a:lnTo>
                  <a:lnTo>
                    <a:pt x="14" y="18"/>
                  </a:lnTo>
                  <a:lnTo>
                    <a:pt x="14" y="26"/>
                  </a:lnTo>
                  <a:lnTo>
                    <a:pt x="14" y="36"/>
                  </a:lnTo>
                  <a:lnTo>
                    <a:pt x="14" y="44"/>
                  </a:lnTo>
                  <a:lnTo>
                    <a:pt x="14" y="50"/>
                  </a:lnTo>
                  <a:lnTo>
                    <a:pt x="14" y="54"/>
                  </a:lnTo>
                  <a:lnTo>
                    <a:pt x="16" y="56"/>
                  </a:lnTo>
                  <a:lnTo>
                    <a:pt x="16" y="58"/>
                  </a:lnTo>
                  <a:lnTo>
                    <a:pt x="18" y="58"/>
                  </a:lnTo>
                  <a:lnTo>
                    <a:pt x="20" y="58"/>
                  </a:lnTo>
                  <a:lnTo>
                    <a:pt x="22" y="58"/>
                  </a:lnTo>
                  <a:lnTo>
                    <a:pt x="24" y="58"/>
                  </a:lnTo>
                  <a:lnTo>
                    <a:pt x="24" y="54"/>
                  </a:lnTo>
                  <a:lnTo>
                    <a:pt x="26" y="50"/>
                  </a:lnTo>
                  <a:lnTo>
                    <a:pt x="26" y="32"/>
                  </a:lnTo>
                  <a:close/>
                </a:path>
              </a:pathLst>
            </a:custGeom>
            <a:solidFill>
              <a:srgbClr val="000000"/>
            </a:solidFill>
            <a:ln w="0">
              <a:solidFill>
                <a:srgbClr val="000000"/>
              </a:solidFill>
              <a:round/>
              <a:headEnd/>
              <a:tailEnd/>
            </a:ln>
          </p:spPr>
          <p:txBody>
            <a:bodyPr/>
            <a:lstStyle/>
            <a:p>
              <a:endParaRPr lang="en-CA"/>
            </a:p>
          </p:txBody>
        </p:sp>
        <p:sp>
          <p:nvSpPr>
            <p:cNvPr id="14421" name="Freeform 249"/>
            <p:cNvSpPr>
              <a:spLocks noEditPoints="1"/>
            </p:cNvSpPr>
            <p:nvPr/>
          </p:nvSpPr>
          <p:spPr bwMode="auto">
            <a:xfrm>
              <a:off x="4054" y="2570"/>
              <a:ext cx="76" cy="62"/>
            </a:xfrm>
            <a:custGeom>
              <a:avLst/>
              <a:gdLst>
                <a:gd name="T0" fmla="*/ 22 w 76"/>
                <a:gd name="T1" fmla="*/ 62 h 62"/>
                <a:gd name="T2" fmla="*/ 56 w 76"/>
                <a:gd name="T3" fmla="*/ 0 h 62"/>
                <a:gd name="T4" fmla="*/ 14 w 76"/>
                <a:gd name="T5" fmla="*/ 0 h 62"/>
                <a:gd name="T6" fmla="*/ 26 w 76"/>
                <a:gd name="T7" fmla="*/ 6 h 62"/>
                <a:gd name="T8" fmla="*/ 30 w 76"/>
                <a:gd name="T9" fmla="*/ 16 h 62"/>
                <a:gd name="T10" fmla="*/ 26 w 76"/>
                <a:gd name="T11" fmla="*/ 26 h 62"/>
                <a:gd name="T12" fmla="*/ 14 w 76"/>
                <a:gd name="T13" fmla="*/ 32 h 62"/>
                <a:gd name="T14" fmla="*/ 4 w 76"/>
                <a:gd name="T15" fmla="*/ 26 h 62"/>
                <a:gd name="T16" fmla="*/ 0 w 76"/>
                <a:gd name="T17" fmla="*/ 16 h 62"/>
                <a:gd name="T18" fmla="*/ 4 w 76"/>
                <a:gd name="T19" fmla="*/ 6 h 62"/>
                <a:gd name="T20" fmla="*/ 14 w 76"/>
                <a:gd name="T21" fmla="*/ 0 h 62"/>
                <a:gd name="T22" fmla="*/ 14 w 76"/>
                <a:gd name="T23" fmla="*/ 2 h 62"/>
                <a:gd name="T24" fmla="*/ 12 w 76"/>
                <a:gd name="T25" fmla="*/ 4 h 62"/>
                <a:gd name="T26" fmla="*/ 12 w 76"/>
                <a:gd name="T27" fmla="*/ 10 h 62"/>
                <a:gd name="T28" fmla="*/ 12 w 76"/>
                <a:gd name="T29" fmla="*/ 22 h 62"/>
                <a:gd name="T30" fmla="*/ 12 w 76"/>
                <a:gd name="T31" fmla="*/ 28 h 62"/>
                <a:gd name="T32" fmla="*/ 14 w 76"/>
                <a:gd name="T33" fmla="*/ 30 h 62"/>
                <a:gd name="T34" fmla="*/ 16 w 76"/>
                <a:gd name="T35" fmla="*/ 30 h 62"/>
                <a:gd name="T36" fmla="*/ 18 w 76"/>
                <a:gd name="T37" fmla="*/ 28 h 62"/>
                <a:gd name="T38" fmla="*/ 18 w 76"/>
                <a:gd name="T39" fmla="*/ 22 h 62"/>
                <a:gd name="T40" fmla="*/ 18 w 76"/>
                <a:gd name="T41" fmla="*/ 10 h 62"/>
                <a:gd name="T42" fmla="*/ 18 w 76"/>
                <a:gd name="T43" fmla="*/ 4 h 62"/>
                <a:gd name="T44" fmla="*/ 16 w 76"/>
                <a:gd name="T45" fmla="*/ 2 h 62"/>
                <a:gd name="T46" fmla="*/ 62 w 76"/>
                <a:gd name="T47" fmla="*/ 32 h 62"/>
                <a:gd name="T48" fmla="*/ 72 w 76"/>
                <a:gd name="T49" fmla="*/ 36 h 62"/>
                <a:gd name="T50" fmla="*/ 76 w 76"/>
                <a:gd name="T51" fmla="*/ 46 h 62"/>
                <a:gd name="T52" fmla="*/ 72 w 76"/>
                <a:gd name="T53" fmla="*/ 56 h 62"/>
                <a:gd name="T54" fmla="*/ 62 w 76"/>
                <a:gd name="T55" fmla="*/ 62 h 62"/>
                <a:gd name="T56" fmla="*/ 52 w 76"/>
                <a:gd name="T57" fmla="*/ 56 h 62"/>
                <a:gd name="T58" fmla="*/ 48 w 76"/>
                <a:gd name="T59" fmla="*/ 46 h 62"/>
                <a:gd name="T60" fmla="*/ 52 w 76"/>
                <a:gd name="T61" fmla="*/ 36 h 62"/>
                <a:gd name="T62" fmla="*/ 62 w 76"/>
                <a:gd name="T63" fmla="*/ 32 h 62"/>
                <a:gd name="T64" fmla="*/ 62 w 76"/>
                <a:gd name="T65" fmla="*/ 32 h 62"/>
                <a:gd name="T66" fmla="*/ 60 w 76"/>
                <a:gd name="T67" fmla="*/ 34 h 62"/>
                <a:gd name="T68" fmla="*/ 58 w 76"/>
                <a:gd name="T69" fmla="*/ 40 h 62"/>
                <a:gd name="T70" fmla="*/ 58 w 76"/>
                <a:gd name="T71" fmla="*/ 52 h 62"/>
                <a:gd name="T72" fmla="*/ 60 w 76"/>
                <a:gd name="T73" fmla="*/ 58 h 62"/>
                <a:gd name="T74" fmla="*/ 62 w 76"/>
                <a:gd name="T75" fmla="*/ 60 h 62"/>
                <a:gd name="T76" fmla="*/ 64 w 76"/>
                <a:gd name="T77" fmla="*/ 60 h 62"/>
                <a:gd name="T78" fmla="*/ 64 w 76"/>
                <a:gd name="T79" fmla="*/ 58 h 62"/>
                <a:gd name="T80" fmla="*/ 66 w 76"/>
                <a:gd name="T81" fmla="*/ 52 h 62"/>
                <a:gd name="T82" fmla="*/ 66 w 76"/>
                <a:gd name="T83" fmla="*/ 40 h 62"/>
                <a:gd name="T84" fmla="*/ 64 w 76"/>
                <a:gd name="T85" fmla="*/ 34 h 62"/>
                <a:gd name="T86" fmla="*/ 64 w 76"/>
                <a:gd name="T87" fmla="*/ 32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2"/>
                <a:gd name="T134" fmla="*/ 76 w 76"/>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2">
                  <a:moveTo>
                    <a:pt x="62" y="0"/>
                  </a:moveTo>
                  <a:lnTo>
                    <a:pt x="22" y="62"/>
                  </a:lnTo>
                  <a:lnTo>
                    <a:pt x="16" y="62"/>
                  </a:lnTo>
                  <a:lnTo>
                    <a:pt x="56" y="0"/>
                  </a:lnTo>
                  <a:lnTo>
                    <a:pt x="62" y="0"/>
                  </a:lnTo>
                  <a:close/>
                  <a:moveTo>
                    <a:pt x="14" y="0"/>
                  </a:moveTo>
                  <a:lnTo>
                    <a:pt x="20" y="2"/>
                  </a:lnTo>
                  <a:lnTo>
                    <a:pt x="26" y="6"/>
                  </a:lnTo>
                  <a:lnTo>
                    <a:pt x="28" y="10"/>
                  </a:lnTo>
                  <a:lnTo>
                    <a:pt x="30" y="16"/>
                  </a:lnTo>
                  <a:lnTo>
                    <a:pt x="28" y="22"/>
                  </a:lnTo>
                  <a:lnTo>
                    <a:pt x="26" y="26"/>
                  </a:lnTo>
                  <a:lnTo>
                    <a:pt x="20" y="30"/>
                  </a:lnTo>
                  <a:lnTo>
                    <a:pt x="14" y="32"/>
                  </a:lnTo>
                  <a:lnTo>
                    <a:pt x="10" y="30"/>
                  </a:lnTo>
                  <a:lnTo>
                    <a:pt x="4" y="26"/>
                  </a:lnTo>
                  <a:lnTo>
                    <a:pt x="2" y="22"/>
                  </a:lnTo>
                  <a:lnTo>
                    <a:pt x="0" y="16"/>
                  </a:lnTo>
                  <a:lnTo>
                    <a:pt x="2" y="10"/>
                  </a:lnTo>
                  <a:lnTo>
                    <a:pt x="4" y="6"/>
                  </a:lnTo>
                  <a:lnTo>
                    <a:pt x="10" y="2"/>
                  </a:lnTo>
                  <a:lnTo>
                    <a:pt x="14" y="0"/>
                  </a:lnTo>
                  <a:close/>
                  <a:moveTo>
                    <a:pt x="14" y="2"/>
                  </a:moveTo>
                  <a:lnTo>
                    <a:pt x="14" y="2"/>
                  </a:lnTo>
                  <a:lnTo>
                    <a:pt x="14" y="4"/>
                  </a:lnTo>
                  <a:lnTo>
                    <a:pt x="12" y="4"/>
                  </a:lnTo>
                  <a:lnTo>
                    <a:pt x="12" y="6"/>
                  </a:lnTo>
                  <a:lnTo>
                    <a:pt x="12" y="10"/>
                  </a:lnTo>
                  <a:lnTo>
                    <a:pt x="12" y="16"/>
                  </a:lnTo>
                  <a:lnTo>
                    <a:pt x="12" y="22"/>
                  </a:lnTo>
                  <a:lnTo>
                    <a:pt x="12" y="26"/>
                  </a:lnTo>
                  <a:lnTo>
                    <a:pt x="12" y="28"/>
                  </a:lnTo>
                  <a:lnTo>
                    <a:pt x="14" y="28"/>
                  </a:lnTo>
                  <a:lnTo>
                    <a:pt x="14" y="30"/>
                  </a:lnTo>
                  <a:lnTo>
                    <a:pt x="16" y="30"/>
                  </a:lnTo>
                  <a:lnTo>
                    <a:pt x="16" y="28"/>
                  </a:lnTo>
                  <a:lnTo>
                    <a:pt x="18" y="28"/>
                  </a:lnTo>
                  <a:lnTo>
                    <a:pt x="18" y="26"/>
                  </a:lnTo>
                  <a:lnTo>
                    <a:pt x="18" y="22"/>
                  </a:lnTo>
                  <a:lnTo>
                    <a:pt x="18" y="16"/>
                  </a:lnTo>
                  <a:lnTo>
                    <a:pt x="18" y="10"/>
                  </a:lnTo>
                  <a:lnTo>
                    <a:pt x="18" y="6"/>
                  </a:lnTo>
                  <a:lnTo>
                    <a:pt x="18" y="4"/>
                  </a:lnTo>
                  <a:lnTo>
                    <a:pt x="16" y="4"/>
                  </a:lnTo>
                  <a:lnTo>
                    <a:pt x="16" y="2"/>
                  </a:lnTo>
                  <a:lnTo>
                    <a:pt x="14" y="2"/>
                  </a:lnTo>
                  <a:close/>
                  <a:moveTo>
                    <a:pt x="62" y="32"/>
                  </a:moveTo>
                  <a:lnTo>
                    <a:pt x="68" y="32"/>
                  </a:lnTo>
                  <a:lnTo>
                    <a:pt x="72" y="36"/>
                  </a:lnTo>
                  <a:lnTo>
                    <a:pt x="76" y="40"/>
                  </a:lnTo>
                  <a:lnTo>
                    <a:pt x="76" y="46"/>
                  </a:lnTo>
                  <a:lnTo>
                    <a:pt x="76" y="52"/>
                  </a:lnTo>
                  <a:lnTo>
                    <a:pt x="72" y="56"/>
                  </a:lnTo>
                  <a:lnTo>
                    <a:pt x="68" y="60"/>
                  </a:lnTo>
                  <a:lnTo>
                    <a:pt x="62" y="62"/>
                  </a:lnTo>
                  <a:lnTo>
                    <a:pt x="56" y="60"/>
                  </a:lnTo>
                  <a:lnTo>
                    <a:pt x="52" y="56"/>
                  </a:lnTo>
                  <a:lnTo>
                    <a:pt x="48" y="52"/>
                  </a:lnTo>
                  <a:lnTo>
                    <a:pt x="48" y="46"/>
                  </a:lnTo>
                  <a:lnTo>
                    <a:pt x="48" y="40"/>
                  </a:lnTo>
                  <a:lnTo>
                    <a:pt x="52" y="36"/>
                  </a:lnTo>
                  <a:lnTo>
                    <a:pt x="56" y="32"/>
                  </a:lnTo>
                  <a:lnTo>
                    <a:pt x="62" y="32"/>
                  </a:lnTo>
                  <a:close/>
                  <a:moveTo>
                    <a:pt x="62" y="32"/>
                  </a:moveTo>
                  <a:lnTo>
                    <a:pt x="62" y="32"/>
                  </a:lnTo>
                  <a:lnTo>
                    <a:pt x="60" y="34"/>
                  </a:lnTo>
                  <a:lnTo>
                    <a:pt x="60" y="36"/>
                  </a:lnTo>
                  <a:lnTo>
                    <a:pt x="58" y="40"/>
                  </a:lnTo>
                  <a:lnTo>
                    <a:pt x="58" y="46"/>
                  </a:lnTo>
                  <a:lnTo>
                    <a:pt x="58" y="52"/>
                  </a:lnTo>
                  <a:lnTo>
                    <a:pt x="60" y="56"/>
                  </a:lnTo>
                  <a:lnTo>
                    <a:pt x="60" y="58"/>
                  </a:lnTo>
                  <a:lnTo>
                    <a:pt x="62" y="60"/>
                  </a:lnTo>
                  <a:lnTo>
                    <a:pt x="64" y="60"/>
                  </a:lnTo>
                  <a:lnTo>
                    <a:pt x="64" y="58"/>
                  </a:lnTo>
                  <a:lnTo>
                    <a:pt x="66" y="56"/>
                  </a:lnTo>
                  <a:lnTo>
                    <a:pt x="66" y="52"/>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422" name="Rectangle 250"/>
            <p:cNvSpPr>
              <a:spLocks noChangeArrowheads="1"/>
            </p:cNvSpPr>
            <p:nvPr/>
          </p:nvSpPr>
          <p:spPr bwMode="auto">
            <a:xfrm>
              <a:off x="4200"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23" name="Rectangle 251"/>
            <p:cNvSpPr>
              <a:spLocks noChangeArrowheads="1"/>
            </p:cNvSpPr>
            <p:nvPr/>
          </p:nvSpPr>
          <p:spPr bwMode="auto">
            <a:xfrm>
              <a:off x="1552"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24" name="Freeform 252"/>
            <p:cNvSpPr>
              <a:spLocks noEditPoints="1"/>
            </p:cNvSpPr>
            <p:nvPr/>
          </p:nvSpPr>
          <p:spPr bwMode="auto">
            <a:xfrm>
              <a:off x="1586" y="269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8 w 36"/>
                <a:gd name="T69" fmla="*/ 28 h 40"/>
                <a:gd name="T70" fmla="*/ 8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30"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8" y="28"/>
                  </a:lnTo>
                  <a:lnTo>
                    <a:pt x="8" y="32"/>
                  </a:lnTo>
                  <a:lnTo>
                    <a:pt x="8" y="34"/>
                  </a:lnTo>
                  <a:lnTo>
                    <a:pt x="10" y="34"/>
                  </a:lnTo>
                  <a:lnTo>
                    <a:pt x="14" y="36"/>
                  </a:lnTo>
                  <a:lnTo>
                    <a:pt x="16" y="34"/>
                  </a:lnTo>
                  <a:lnTo>
                    <a:pt x="22" y="32"/>
                  </a:lnTo>
                  <a:close/>
                </a:path>
              </a:pathLst>
            </a:custGeom>
            <a:solidFill>
              <a:srgbClr val="000000"/>
            </a:solidFill>
            <a:ln w="0">
              <a:solidFill>
                <a:srgbClr val="000000"/>
              </a:solidFill>
              <a:round/>
              <a:headEnd/>
              <a:tailEnd/>
            </a:ln>
          </p:spPr>
          <p:txBody>
            <a:bodyPr/>
            <a:lstStyle/>
            <a:p>
              <a:endParaRPr lang="en-CA"/>
            </a:p>
          </p:txBody>
        </p:sp>
        <p:sp>
          <p:nvSpPr>
            <p:cNvPr id="14425" name="Freeform 253"/>
            <p:cNvSpPr>
              <a:spLocks/>
            </p:cNvSpPr>
            <p:nvPr/>
          </p:nvSpPr>
          <p:spPr bwMode="auto">
            <a:xfrm>
              <a:off x="1626" y="2698"/>
              <a:ext cx="32" cy="40"/>
            </a:xfrm>
            <a:custGeom>
              <a:avLst/>
              <a:gdLst>
                <a:gd name="T0" fmla="*/ 32 w 32"/>
                <a:gd name="T1" fmla="*/ 24 h 40"/>
                <a:gd name="T2" fmla="*/ 30 w 32"/>
                <a:gd name="T3" fmla="*/ 32 h 40"/>
                <a:gd name="T4" fmla="*/ 26 w 32"/>
                <a:gd name="T5" fmla="*/ 36 h 40"/>
                <a:gd name="T6" fmla="*/ 20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18 w 32"/>
                <a:gd name="T77" fmla="*/ 34 h 40"/>
                <a:gd name="T78" fmla="*/ 22 w 32"/>
                <a:gd name="T79" fmla="*/ 32 h 40"/>
                <a:gd name="T80" fmla="*/ 26 w 32"/>
                <a:gd name="T81" fmla="*/ 30 h 40"/>
                <a:gd name="T82" fmla="*/ 28 w 32"/>
                <a:gd name="T83" fmla="*/ 28 h 40"/>
                <a:gd name="T84" fmla="*/ 30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0"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18" y="34"/>
                  </a:lnTo>
                  <a:lnTo>
                    <a:pt x="22" y="32"/>
                  </a:lnTo>
                  <a:lnTo>
                    <a:pt x="26" y="30"/>
                  </a:lnTo>
                  <a:lnTo>
                    <a:pt x="28" y="28"/>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426" name="Freeform 254"/>
            <p:cNvSpPr>
              <a:spLocks/>
            </p:cNvSpPr>
            <p:nvPr/>
          </p:nvSpPr>
          <p:spPr bwMode="auto">
            <a:xfrm>
              <a:off x="1662" y="269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6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6 h 40"/>
                <a:gd name="T38" fmla="*/ 16 w 28"/>
                <a:gd name="T39" fmla="*/ 10 h 40"/>
                <a:gd name="T40" fmla="*/ 14 w 28"/>
                <a:gd name="T41" fmla="*/ 14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6 w 28"/>
                <a:gd name="T67" fmla="*/ 36 h 40"/>
                <a:gd name="T68" fmla="*/ 6 w 28"/>
                <a:gd name="T69" fmla="*/ 36 h 40"/>
                <a:gd name="T70" fmla="*/ 6 w 28"/>
                <a:gd name="T71" fmla="*/ 34 h 40"/>
                <a:gd name="T72" fmla="*/ 6 w 28"/>
                <a:gd name="T73" fmla="*/ 30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4 h 40"/>
                <a:gd name="T86" fmla="*/ 4 w 28"/>
                <a:gd name="T87" fmla="*/ 4 h 40"/>
                <a:gd name="T88" fmla="*/ 2 w 28"/>
                <a:gd name="T89" fmla="*/ 4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8"/>
                  </a:lnTo>
                  <a:lnTo>
                    <a:pt x="18" y="38"/>
                  </a:lnTo>
                  <a:lnTo>
                    <a:pt x="20" y="38"/>
                  </a:lnTo>
                  <a:lnTo>
                    <a:pt x="20" y="40"/>
                  </a:lnTo>
                  <a:lnTo>
                    <a:pt x="0" y="40"/>
                  </a:lnTo>
                  <a:lnTo>
                    <a:pt x="0" y="38"/>
                  </a:lnTo>
                  <a:lnTo>
                    <a:pt x="2" y="38"/>
                  </a:lnTo>
                  <a:lnTo>
                    <a:pt x="4" y="38"/>
                  </a:lnTo>
                  <a:lnTo>
                    <a:pt x="6" y="36"/>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427" name="Freeform 255"/>
            <p:cNvSpPr>
              <a:spLocks noEditPoints="1"/>
            </p:cNvSpPr>
            <p:nvPr/>
          </p:nvSpPr>
          <p:spPr bwMode="auto">
            <a:xfrm>
              <a:off x="1694" y="269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20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8 h 40"/>
                <a:gd name="T32" fmla="*/ 0 w 36"/>
                <a:gd name="T33" fmla="*/ 20 h 40"/>
                <a:gd name="T34" fmla="*/ 0 w 36"/>
                <a:gd name="T35" fmla="*/ 16 h 40"/>
                <a:gd name="T36" fmla="*/ 2 w 36"/>
                <a:gd name="T37" fmla="*/ 10 h 40"/>
                <a:gd name="T38" fmla="*/ 6 w 36"/>
                <a:gd name="T39" fmla="*/ 6 h 40"/>
                <a:gd name="T40" fmla="*/ 10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8 h 40"/>
                <a:gd name="T60" fmla="*/ 8 w 36"/>
                <a:gd name="T61" fmla="*/ 24 h 40"/>
                <a:gd name="T62" fmla="*/ 10 w 36"/>
                <a:gd name="T63" fmla="*/ 32 h 40"/>
                <a:gd name="T64" fmla="*/ 12 w 36"/>
                <a:gd name="T65" fmla="*/ 36 h 40"/>
                <a:gd name="T66" fmla="*/ 16 w 36"/>
                <a:gd name="T67" fmla="*/ 38 h 40"/>
                <a:gd name="T68" fmla="*/ 20 w 36"/>
                <a:gd name="T69" fmla="*/ 38 h 40"/>
                <a:gd name="T70" fmla="*/ 24 w 36"/>
                <a:gd name="T71" fmla="*/ 38 h 40"/>
                <a:gd name="T72" fmla="*/ 26 w 36"/>
                <a:gd name="T73" fmla="*/ 34 h 40"/>
                <a:gd name="T74" fmla="*/ 28 w 36"/>
                <a:gd name="T75" fmla="*/ 30 h 40"/>
                <a:gd name="T76" fmla="*/ 30 w 36"/>
                <a:gd name="T77" fmla="*/ 22 h 40"/>
                <a:gd name="T78" fmla="*/ 30 w 36"/>
                <a:gd name="T79" fmla="*/ 16 h 40"/>
                <a:gd name="T80" fmla="*/ 28 w 36"/>
                <a:gd name="T81" fmla="*/ 10 h 40"/>
                <a:gd name="T82" fmla="*/ 24 w 36"/>
                <a:gd name="T83" fmla="*/ 6 h 40"/>
                <a:gd name="T84" fmla="*/ 22 w 36"/>
                <a:gd name="T85" fmla="*/ 4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4"/>
                  </a:lnTo>
                  <a:lnTo>
                    <a:pt x="10" y="32"/>
                  </a:lnTo>
                  <a:lnTo>
                    <a:pt x="12" y="36"/>
                  </a:lnTo>
                  <a:lnTo>
                    <a:pt x="16" y="38"/>
                  </a:lnTo>
                  <a:lnTo>
                    <a:pt x="20" y="38"/>
                  </a:lnTo>
                  <a:lnTo>
                    <a:pt x="24" y="38"/>
                  </a:lnTo>
                  <a:lnTo>
                    <a:pt x="26" y="34"/>
                  </a:lnTo>
                  <a:lnTo>
                    <a:pt x="28" y="30"/>
                  </a:lnTo>
                  <a:lnTo>
                    <a:pt x="30" y="22"/>
                  </a:lnTo>
                  <a:lnTo>
                    <a:pt x="30" y="16"/>
                  </a:lnTo>
                  <a:lnTo>
                    <a:pt x="28" y="10"/>
                  </a:lnTo>
                  <a:lnTo>
                    <a:pt x="24" y="6"/>
                  </a:lnTo>
                  <a:lnTo>
                    <a:pt x="22" y="4"/>
                  </a:lnTo>
                  <a:lnTo>
                    <a:pt x="16" y="2"/>
                  </a:lnTo>
                  <a:close/>
                </a:path>
              </a:pathLst>
            </a:custGeom>
            <a:solidFill>
              <a:srgbClr val="000000"/>
            </a:solidFill>
            <a:ln w="0">
              <a:solidFill>
                <a:srgbClr val="000000"/>
              </a:solidFill>
              <a:round/>
              <a:headEnd/>
              <a:tailEnd/>
            </a:ln>
          </p:spPr>
          <p:txBody>
            <a:bodyPr/>
            <a:lstStyle/>
            <a:p>
              <a:endParaRPr lang="en-CA"/>
            </a:p>
          </p:txBody>
        </p:sp>
        <p:sp>
          <p:nvSpPr>
            <p:cNvPr id="14428" name="Freeform 256"/>
            <p:cNvSpPr>
              <a:spLocks/>
            </p:cNvSpPr>
            <p:nvPr/>
          </p:nvSpPr>
          <p:spPr bwMode="auto">
            <a:xfrm>
              <a:off x="1740" y="2698"/>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endParaRPr lang="en-CA"/>
            </a:p>
          </p:txBody>
        </p:sp>
        <p:sp>
          <p:nvSpPr>
            <p:cNvPr id="14429" name="Freeform 257"/>
            <p:cNvSpPr>
              <a:spLocks/>
            </p:cNvSpPr>
            <p:nvPr/>
          </p:nvSpPr>
          <p:spPr bwMode="auto">
            <a:xfrm>
              <a:off x="1772" y="2698"/>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20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20"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430" name="Rectangle 258"/>
            <p:cNvSpPr>
              <a:spLocks noChangeArrowheads="1"/>
            </p:cNvSpPr>
            <p:nvPr/>
          </p:nvSpPr>
          <p:spPr bwMode="auto">
            <a:xfrm>
              <a:off x="1848"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31" name="Rectangle 259"/>
            <p:cNvSpPr>
              <a:spLocks noChangeArrowheads="1"/>
            </p:cNvSpPr>
            <p:nvPr/>
          </p:nvSpPr>
          <p:spPr bwMode="auto">
            <a:xfrm>
              <a:off x="1864"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32" name="Freeform 260"/>
            <p:cNvSpPr>
              <a:spLocks noEditPoints="1"/>
            </p:cNvSpPr>
            <p:nvPr/>
          </p:nvSpPr>
          <p:spPr bwMode="auto">
            <a:xfrm>
              <a:off x="1968" y="2678"/>
              <a:ext cx="34" cy="60"/>
            </a:xfrm>
            <a:custGeom>
              <a:avLst/>
              <a:gdLst>
                <a:gd name="T0" fmla="*/ 6 w 34"/>
                <a:gd name="T1" fmla="*/ 26 h 60"/>
                <a:gd name="T2" fmla="*/ 2 w 34"/>
                <a:gd name="T3" fmla="*/ 18 h 60"/>
                <a:gd name="T4" fmla="*/ 2 w 34"/>
                <a:gd name="T5" fmla="*/ 10 h 60"/>
                <a:gd name="T6" fmla="*/ 12 w 34"/>
                <a:gd name="T7" fmla="*/ 2 h 60"/>
                <a:gd name="T8" fmla="*/ 24 w 34"/>
                <a:gd name="T9" fmla="*/ 2 h 60"/>
                <a:gd name="T10" fmla="*/ 32 w 34"/>
                <a:gd name="T11" fmla="*/ 8 h 60"/>
                <a:gd name="T12" fmla="*/ 34 w 34"/>
                <a:gd name="T13" fmla="*/ 16 h 60"/>
                <a:gd name="T14" fmla="*/ 28 w 34"/>
                <a:gd name="T15" fmla="*/ 24 h 60"/>
                <a:gd name="T16" fmla="*/ 28 w 34"/>
                <a:gd name="T17" fmla="*/ 32 h 60"/>
                <a:gd name="T18" fmla="*/ 34 w 34"/>
                <a:gd name="T19" fmla="*/ 42 h 60"/>
                <a:gd name="T20" fmla="*/ 34 w 34"/>
                <a:gd name="T21" fmla="*/ 52 h 60"/>
                <a:gd name="T22" fmla="*/ 24 w 34"/>
                <a:gd name="T23" fmla="*/ 60 h 60"/>
                <a:gd name="T24" fmla="*/ 12 w 34"/>
                <a:gd name="T25" fmla="*/ 60 h 60"/>
                <a:gd name="T26" fmla="*/ 4 w 34"/>
                <a:gd name="T27" fmla="*/ 56 h 60"/>
                <a:gd name="T28" fmla="*/ 0 w 34"/>
                <a:gd name="T29" fmla="*/ 46 h 60"/>
                <a:gd name="T30" fmla="*/ 4 w 34"/>
                <a:gd name="T31" fmla="*/ 38 h 60"/>
                <a:gd name="T32" fmla="*/ 12 w 34"/>
                <a:gd name="T33" fmla="*/ 30 h 60"/>
                <a:gd name="T34" fmla="*/ 22 w 34"/>
                <a:gd name="T35" fmla="*/ 22 h 60"/>
                <a:gd name="T36" fmla="*/ 26 w 34"/>
                <a:gd name="T37" fmla="*/ 16 h 60"/>
                <a:gd name="T38" fmla="*/ 24 w 34"/>
                <a:gd name="T39" fmla="*/ 8 h 60"/>
                <a:gd name="T40" fmla="*/ 20 w 34"/>
                <a:gd name="T41" fmla="*/ 4 h 60"/>
                <a:gd name="T42" fmla="*/ 14 w 34"/>
                <a:gd name="T43" fmla="*/ 4 h 60"/>
                <a:gd name="T44" fmla="*/ 10 w 34"/>
                <a:gd name="T45" fmla="*/ 8 h 60"/>
                <a:gd name="T46" fmla="*/ 10 w 34"/>
                <a:gd name="T47" fmla="*/ 14 h 60"/>
                <a:gd name="T48" fmla="*/ 12 w 34"/>
                <a:gd name="T49" fmla="*/ 18 h 60"/>
                <a:gd name="T50" fmla="*/ 20 w 34"/>
                <a:gd name="T51" fmla="*/ 26 h 60"/>
                <a:gd name="T52" fmla="*/ 12 w 34"/>
                <a:gd name="T53" fmla="*/ 36 h 60"/>
                <a:gd name="T54" fmla="*/ 10 w 34"/>
                <a:gd name="T55" fmla="*/ 42 h 60"/>
                <a:gd name="T56" fmla="*/ 10 w 34"/>
                <a:gd name="T57" fmla="*/ 50 h 60"/>
                <a:gd name="T58" fmla="*/ 14 w 34"/>
                <a:gd name="T59" fmla="*/ 58 h 60"/>
                <a:gd name="T60" fmla="*/ 22 w 34"/>
                <a:gd name="T61" fmla="*/ 58 h 60"/>
                <a:gd name="T62" fmla="*/ 26 w 34"/>
                <a:gd name="T63" fmla="*/ 52 h 60"/>
                <a:gd name="T64" fmla="*/ 26 w 34"/>
                <a:gd name="T65" fmla="*/ 46 h 60"/>
                <a:gd name="T66" fmla="*/ 22 w 34"/>
                <a:gd name="T67" fmla="*/ 40 h 60"/>
                <a:gd name="T68" fmla="*/ 14 w 34"/>
                <a:gd name="T69" fmla="*/ 3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60"/>
                <a:gd name="T107" fmla="*/ 34 w 34"/>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60">
                  <a:moveTo>
                    <a:pt x="12" y="30"/>
                  </a:moveTo>
                  <a:lnTo>
                    <a:pt x="6" y="26"/>
                  </a:lnTo>
                  <a:lnTo>
                    <a:pt x="4" y="22"/>
                  </a:lnTo>
                  <a:lnTo>
                    <a:pt x="2" y="18"/>
                  </a:lnTo>
                  <a:lnTo>
                    <a:pt x="2" y="14"/>
                  </a:lnTo>
                  <a:lnTo>
                    <a:pt x="2" y="10"/>
                  </a:lnTo>
                  <a:lnTo>
                    <a:pt x="6" y="4"/>
                  </a:lnTo>
                  <a:lnTo>
                    <a:pt x="12" y="2"/>
                  </a:lnTo>
                  <a:lnTo>
                    <a:pt x="18" y="0"/>
                  </a:lnTo>
                  <a:lnTo>
                    <a:pt x="24" y="2"/>
                  </a:lnTo>
                  <a:lnTo>
                    <a:pt x="30" y="4"/>
                  </a:lnTo>
                  <a:lnTo>
                    <a:pt x="32" y="8"/>
                  </a:lnTo>
                  <a:lnTo>
                    <a:pt x="34" y="12"/>
                  </a:lnTo>
                  <a:lnTo>
                    <a:pt x="34" y="16"/>
                  </a:lnTo>
                  <a:lnTo>
                    <a:pt x="32" y="20"/>
                  </a:lnTo>
                  <a:lnTo>
                    <a:pt x="28" y="24"/>
                  </a:lnTo>
                  <a:lnTo>
                    <a:pt x="22" y="28"/>
                  </a:lnTo>
                  <a:lnTo>
                    <a:pt x="28" y="32"/>
                  </a:lnTo>
                  <a:lnTo>
                    <a:pt x="32" y="36"/>
                  </a:lnTo>
                  <a:lnTo>
                    <a:pt x="34" y="42"/>
                  </a:lnTo>
                  <a:lnTo>
                    <a:pt x="34" y="46"/>
                  </a:lnTo>
                  <a:lnTo>
                    <a:pt x="34" y="52"/>
                  </a:lnTo>
                  <a:lnTo>
                    <a:pt x="30" y="56"/>
                  </a:lnTo>
                  <a:lnTo>
                    <a:pt x="24" y="60"/>
                  </a:lnTo>
                  <a:lnTo>
                    <a:pt x="18" y="60"/>
                  </a:lnTo>
                  <a:lnTo>
                    <a:pt x="12" y="60"/>
                  </a:lnTo>
                  <a:lnTo>
                    <a:pt x="8" y="58"/>
                  </a:lnTo>
                  <a:lnTo>
                    <a:pt x="4" y="56"/>
                  </a:lnTo>
                  <a:lnTo>
                    <a:pt x="2" y="52"/>
                  </a:lnTo>
                  <a:lnTo>
                    <a:pt x="0" y="46"/>
                  </a:lnTo>
                  <a:lnTo>
                    <a:pt x="2" y="42"/>
                  </a:lnTo>
                  <a:lnTo>
                    <a:pt x="4" y="38"/>
                  </a:lnTo>
                  <a:lnTo>
                    <a:pt x="6" y="34"/>
                  </a:lnTo>
                  <a:lnTo>
                    <a:pt x="12" y="30"/>
                  </a:lnTo>
                  <a:close/>
                  <a:moveTo>
                    <a:pt x="20" y="26"/>
                  </a:moveTo>
                  <a:lnTo>
                    <a:pt x="22" y="22"/>
                  </a:lnTo>
                  <a:lnTo>
                    <a:pt x="24" y="18"/>
                  </a:lnTo>
                  <a:lnTo>
                    <a:pt x="26" y="16"/>
                  </a:lnTo>
                  <a:lnTo>
                    <a:pt x="26" y="12"/>
                  </a:lnTo>
                  <a:lnTo>
                    <a:pt x="24" y="8"/>
                  </a:lnTo>
                  <a:lnTo>
                    <a:pt x="24" y="6"/>
                  </a:lnTo>
                  <a:lnTo>
                    <a:pt x="20" y="4"/>
                  </a:lnTo>
                  <a:lnTo>
                    <a:pt x="18" y="4"/>
                  </a:lnTo>
                  <a:lnTo>
                    <a:pt x="14" y="4"/>
                  </a:lnTo>
                  <a:lnTo>
                    <a:pt x="12" y="6"/>
                  </a:lnTo>
                  <a:lnTo>
                    <a:pt x="10" y="8"/>
                  </a:lnTo>
                  <a:lnTo>
                    <a:pt x="10" y="12"/>
                  </a:lnTo>
                  <a:lnTo>
                    <a:pt x="10" y="14"/>
                  </a:lnTo>
                  <a:lnTo>
                    <a:pt x="10" y="16"/>
                  </a:lnTo>
                  <a:lnTo>
                    <a:pt x="12" y="18"/>
                  </a:lnTo>
                  <a:lnTo>
                    <a:pt x="14" y="20"/>
                  </a:lnTo>
                  <a:lnTo>
                    <a:pt x="20" y="26"/>
                  </a:lnTo>
                  <a:close/>
                  <a:moveTo>
                    <a:pt x="14" y="32"/>
                  </a:moveTo>
                  <a:lnTo>
                    <a:pt x="12" y="36"/>
                  </a:lnTo>
                  <a:lnTo>
                    <a:pt x="10" y="38"/>
                  </a:lnTo>
                  <a:lnTo>
                    <a:pt x="10" y="42"/>
                  </a:lnTo>
                  <a:lnTo>
                    <a:pt x="10" y="46"/>
                  </a:lnTo>
                  <a:lnTo>
                    <a:pt x="10" y="50"/>
                  </a:lnTo>
                  <a:lnTo>
                    <a:pt x="12" y="54"/>
                  </a:lnTo>
                  <a:lnTo>
                    <a:pt x="14" y="58"/>
                  </a:lnTo>
                  <a:lnTo>
                    <a:pt x="18" y="58"/>
                  </a:lnTo>
                  <a:lnTo>
                    <a:pt x="22" y="58"/>
                  </a:lnTo>
                  <a:lnTo>
                    <a:pt x="24" y="56"/>
                  </a:lnTo>
                  <a:lnTo>
                    <a:pt x="26" y="52"/>
                  </a:lnTo>
                  <a:lnTo>
                    <a:pt x="26" y="50"/>
                  </a:lnTo>
                  <a:lnTo>
                    <a:pt x="26" y="46"/>
                  </a:lnTo>
                  <a:lnTo>
                    <a:pt x="24" y="44"/>
                  </a:lnTo>
                  <a:lnTo>
                    <a:pt x="22" y="40"/>
                  </a:lnTo>
                  <a:lnTo>
                    <a:pt x="20" y="36"/>
                  </a:lnTo>
                  <a:lnTo>
                    <a:pt x="14" y="32"/>
                  </a:lnTo>
                  <a:close/>
                </a:path>
              </a:pathLst>
            </a:custGeom>
            <a:solidFill>
              <a:srgbClr val="000000"/>
            </a:solidFill>
            <a:ln w="0">
              <a:solidFill>
                <a:srgbClr val="000000"/>
              </a:solidFill>
              <a:round/>
              <a:headEnd/>
              <a:tailEnd/>
            </a:ln>
          </p:spPr>
          <p:txBody>
            <a:bodyPr/>
            <a:lstStyle/>
            <a:p>
              <a:endParaRPr lang="en-CA"/>
            </a:p>
          </p:txBody>
        </p:sp>
        <p:sp>
          <p:nvSpPr>
            <p:cNvPr id="14433" name="Freeform 261"/>
            <p:cNvSpPr>
              <a:spLocks noEditPoints="1"/>
            </p:cNvSpPr>
            <p:nvPr/>
          </p:nvSpPr>
          <p:spPr bwMode="auto">
            <a:xfrm>
              <a:off x="2008" y="2678"/>
              <a:ext cx="40" cy="60"/>
            </a:xfrm>
            <a:custGeom>
              <a:avLst/>
              <a:gdLst>
                <a:gd name="T0" fmla="*/ 40 w 40"/>
                <a:gd name="T1" fmla="*/ 38 h 60"/>
                <a:gd name="T2" fmla="*/ 40 w 40"/>
                <a:gd name="T3" fmla="*/ 44 h 60"/>
                <a:gd name="T4" fmla="*/ 32 w 40"/>
                <a:gd name="T5" fmla="*/ 44 h 60"/>
                <a:gd name="T6" fmla="*/ 32 w 40"/>
                <a:gd name="T7" fmla="*/ 60 h 60"/>
                <a:gd name="T8" fmla="*/ 24 w 40"/>
                <a:gd name="T9" fmla="*/ 60 h 60"/>
                <a:gd name="T10" fmla="*/ 24 w 40"/>
                <a:gd name="T11" fmla="*/ 44 h 60"/>
                <a:gd name="T12" fmla="*/ 0 w 40"/>
                <a:gd name="T13" fmla="*/ 44 h 60"/>
                <a:gd name="T14" fmla="*/ 0 w 40"/>
                <a:gd name="T15" fmla="*/ 40 h 60"/>
                <a:gd name="T16" fmla="*/ 26 w 40"/>
                <a:gd name="T17" fmla="*/ 0 h 60"/>
                <a:gd name="T18" fmla="*/ 32 w 40"/>
                <a:gd name="T19" fmla="*/ 0 h 60"/>
                <a:gd name="T20" fmla="*/ 32 w 40"/>
                <a:gd name="T21" fmla="*/ 38 h 60"/>
                <a:gd name="T22" fmla="*/ 40 w 40"/>
                <a:gd name="T23" fmla="*/ 38 h 60"/>
                <a:gd name="T24" fmla="*/ 24 w 40"/>
                <a:gd name="T25" fmla="*/ 38 h 60"/>
                <a:gd name="T26" fmla="*/ 24 w 40"/>
                <a:gd name="T27" fmla="*/ 10 h 60"/>
                <a:gd name="T28" fmla="*/ 4 w 40"/>
                <a:gd name="T29" fmla="*/ 38 h 60"/>
                <a:gd name="T30" fmla="*/ 24 w 40"/>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0"/>
                <a:gd name="T50" fmla="*/ 40 w 40"/>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0">
                  <a:moveTo>
                    <a:pt x="40" y="38"/>
                  </a:moveTo>
                  <a:lnTo>
                    <a:pt x="40" y="44"/>
                  </a:lnTo>
                  <a:lnTo>
                    <a:pt x="32" y="44"/>
                  </a:lnTo>
                  <a:lnTo>
                    <a:pt x="32" y="60"/>
                  </a:lnTo>
                  <a:lnTo>
                    <a:pt x="24" y="60"/>
                  </a:lnTo>
                  <a:lnTo>
                    <a:pt x="24" y="44"/>
                  </a:lnTo>
                  <a:lnTo>
                    <a:pt x="0" y="44"/>
                  </a:lnTo>
                  <a:lnTo>
                    <a:pt x="0" y="40"/>
                  </a:lnTo>
                  <a:lnTo>
                    <a:pt x="26" y="0"/>
                  </a:lnTo>
                  <a:lnTo>
                    <a:pt x="32" y="0"/>
                  </a:lnTo>
                  <a:lnTo>
                    <a:pt x="32" y="38"/>
                  </a:lnTo>
                  <a:lnTo>
                    <a:pt x="40" y="38"/>
                  </a:lnTo>
                  <a:close/>
                  <a:moveTo>
                    <a:pt x="24" y="38"/>
                  </a:moveTo>
                  <a:lnTo>
                    <a:pt x="24" y="10"/>
                  </a:lnTo>
                  <a:lnTo>
                    <a:pt x="4" y="38"/>
                  </a:lnTo>
                  <a:lnTo>
                    <a:pt x="24" y="38"/>
                  </a:lnTo>
                  <a:close/>
                </a:path>
              </a:pathLst>
            </a:custGeom>
            <a:solidFill>
              <a:srgbClr val="000000"/>
            </a:solidFill>
            <a:ln w="0">
              <a:solidFill>
                <a:srgbClr val="000000"/>
              </a:solidFill>
              <a:round/>
              <a:headEnd/>
              <a:tailEnd/>
            </a:ln>
          </p:spPr>
          <p:txBody>
            <a:bodyPr/>
            <a:lstStyle/>
            <a:p>
              <a:endParaRPr lang="en-CA"/>
            </a:p>
          </p:txBody>
        </p:sp>
        <p:sp>
          <p:nvSpPr>
            <p:cNvPr id="14434" name="Freeform 262"/>
            <p:cNvSpPr>
              <a:spLocks/>
            </p:cNvSpPr>
            <p:nvPr/>
          </p:nvSpPr>
          <p:spPr bwMode="auto">
            <a:xfrm>
              <a:off x="2054" y="2678"/>
              <a:ext cx="34" cy="60"/>
            </a:xfrm>
            <a:custGeom>
              <a:avLst/>
              <a:gdLst>
                <a:gd name="T0" fmla="*/ 4 w 34"/>
                <a:gd name="T1" fmla="*/ 8 h 60"/>
                <a:gd name="T2" fmla="*/ 12 w 34"/>
                <a:gd name="T3" fmla="*/ 2 h 60"/>
                <a:gd name="T4" fmla="*/ 24 w 34"/>
                <a:gd name="T5" fmla="*/ 2 h 60"/>
                <a:gd name="T6" fmla="*/ 30 w 34"/>
                <a:gd name="T7" fmla="*/ 8 h 60"/>
                <a:gd name="T8" fmla="*/ 30 w 34"/>
                <a:gd name="T9" fmla="*/ 16 h 60"/>
                <a:gd name="T10" fmla="*/ 22 w 34"/>
                <a:gd name="T11" fmla="*/ 26 h 60"/>
                <a:gd name="T12" fmla="*/ 30 w 34"/>
                <a:gd name="T13" fmla="*/ 32 h 60"/>
                <a:gd name="T14" fmla="*/ 34 w 34"/>
                <a:gd name="T15" fmla="*/ 40 h 60"/>
                <a:gd name="T16" fmla="*/ 28 w 34"/>
                <a:gd name="T17" fmla="*/ 54 h 60"/>
                <a:gd name="T18" fmla="*/ 18 w 34"/>
                <a:gd name="T19" fmla="*/ 60 h 60"/>
                <a:gd name="T20" fmla="*/ 6 w 34"/>
                <a:gd name="T21" fmla="*/ 60 h 60"/>
                <a:gd name="T22" fmla="*/ 2 w 34"/>
                <a:gd name="T23" fmla="*/ 58 h 60"/>
                <a:gd name="T24" fmla="*/ 0 w 34"/>
                <a:gd name="T25" fmla="*/ 56 h 60"/>
                <a:gd name="T26" fmla="*/ 2 w 34"/>
                <a:gd name="T27" fmla="*/ 54 h 60"/>
                <a:gd name="T28" fmla="*/ 6 w 34"/>
                <a:gd name="T29" fmla="*/ 54 h 60"/>
                <a:gd name="T30" fmla="*/ 8 w 34"/>
                <a:gd name="T31" fmla="*/ 54 h 60"/>
                <a:gd name="T32" fmla="*/ 12 w 34"/>
                <a:gd name="T33" fmla="*/ 56 h 60"/>
                <a:gd name="T34" fmla="*/ 14 w 34"/>
                <a:gd name="T35" fmla="*/ 56 h 60"/>
                <a:gd name="T36" fmla="*/ 20 w 34"/>
                <a:gd name="T37" fmla="*/ 56 h 60"/>
                <a:gd name="T38" fmla="*/ 26 w 34"/>
                <a:gd name="T39" fmla="*/ 50 h 60"/>
                <a:gd name="T40" fmla="*/ 26 w 34"/>
                <a:gd name="T41" fmla="*/ 42 h 60"/>
                <a:gd name="T42" fmla="*/ 24 w 34"/>
                <a:gd name="T43" fmla="*/ 36 h 60"/>
                <a:gd name="T44" fmla="*/ 22 w 34"/>
                <a:gd name="T45" fmla="*/ 34 h 60"/>
                <a:gd name="T46" fmla="*/ 16 w 34"/>
                <a:gd name="T47" fmla="*/ 30 h 60"/>
                <a:gd name="T48" fmla="*/ 10 w 34"/>
                <a:gd name="T49" fmla="*/ 30 h 60"/>
                <a:gd name="T50" fmla="*/ 14 w 34"/>
                <a:gd name="T51" fmla="*/ 28 h 60"/>
                <a:gd name="T52" fmla="*/ 20 w 34"/>
                <a:gd name="T53" fmla="*/ 24 h 60"/>
                <a:gd name="T54" fmla="*/ 24 w 34"/>
                <a:gd name="T55" fmla="*/ 20 h 60"/>
                <a:gd name="T56" fmla="*/ 24 w 34"/>
                <a:gd name="T57" fmla="*/ 12 h 60"/>
                <a:gd name="T58" fmla="*/ 18 w 34"/>
                <a:gd name="T59" fmla="*/ 6 h 60"/>
                <a:gd name="T60" fmla="*/ 10 w 34"/>
                <a:gd name="T61" fmla="*/ 6 h 60"/>
                <a:gd name="T62" fmla="*/ 2 w 34"/>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60"/>
                <a:gd name="T98" fmla="*/ 34 w 34"/>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60">
                  <a:moveTo>
                    <a:pt x="2" y="12"/>
                  </a:moveTo>
                  <a:lnTo>
                    <a:pt x="4" y="8"/>
                  </a:lnTo>
                  <a:lnTo>
                    <a:pt x="8" y="4"/>
                  </a:lnTo>
                  <a:lnTo>
                    <a:pt x="12" y="2"/>
                  </a:lnTo>
                  <a:lnTo>
                    <a:pt x="18" y="0"/>
                  </a:lnTo>
                  <a:lnTo>
                    <a:pt x="24" y="2"/>
                  </a:lnTo>
                  <a:lnTo>
                    <a:pt x="28" y="4"/>
                  </a:lnTo>
                  <a:lnTo>
                    <a:pt x="30" y="8"/>
                  </a:lnTo>
                  <a:lnTo>
                    <a:pt x="30" y="12"/>
                  </a:lnTo>
                  <a:lnTo>
                    <a:pt x="30" y="16"/>
                  </a:lnTo>
                  <a:lnTo>
                    <a:pt x="28" y="20"/>
                  </a:lnTo>
                  <a:lnTo>
                    <a:pt x="22" y="26"/>
                  </a:lnTo>
                  <a:lnTo>
                    <a:pt x="28" y="28"/>
                  </a:lnTo>
                  <a:lnTo>
                    <a:pt x="30" y="32"/>
                  </a:lnTo>
                  <a:lnTo>
                    <a:pt x="32" y="36"/>
                  </a:lnTo>
                  <a:lnTo>
                    <a:pt x="34" y="40"/>
                  </a:lnTo>
                  <a:lnTo>
                    <a:pt x="32" y="48"/>
                  </a:lnTo>
                  <a:lnTo>
                    <a:pt x="28" y="54"/>
                  </a:lnTo>
                  <a:lnTo>
                    <a:pt x="24" y="58"/>
                  </a:lnTo>
                  <a:lnTo>
                    <a:pt x="18" y="60"/>
                  </a:lnTo>
                  <a:lnTo>
                    <a:pt x="10" y="60"/>
                  </a:lnTo>
                  <a:lnTo>
                    <a:pt x="6" y="60"/>
                  </a:lnTo>
                  <a:lnTo>
                    <a:pt x="2" y="60"/>
                  </a:lnTo>
                  <a:lnTo>
                    <a:pt x="2" y="58"/>
                  </a:lnTo>
                  <a:lnTo>
                    <a:pt x="0" y="56"/>
                  </a:lnTo>
                  <a:lnTo>
                    <a:pt x="2" y="54"/>
                  </a:lnTo>
                  <a:lnTo>
                    <a:pt x="4" y="54"/>
                  </a:lnTo>
                  <a:lnTo>
                    <a:pt x="6" y="54"/>
                  </a:lnTo>
                  <a:lnTo>
                    <a:pt x="8" y="54"/>
                  </a:lnTo>
                  <a:lnTo>
                    <a:pt x="10" y="56"/>
                  </a:lnTo>
                  <a:lnTo>
                    <a:pt x="12" y="56"/>
                  </a:lnTo>
                  <a:lnTo>
                    <a:pt x="14" y="56"/>
                  </a:lnTo>
                  <a:lnTo>
                    <a:pt x="16" y="58"/>
                  </a:lnTo>
                  <a:lnTo>
                    <a:pt x="20" y="56"/>
                  </a:lnTo>
                  <a:lnTo>
                    <a:pt x="24" y="54"/>
                  </a:lnTo>
                  <a:lnTo>
                    <a:pt x="26" y="50"/>
                  </a:lnTo>
                  <a:lnTo>
                    <a:pt x="28" y="46"/>
                  </a:lnTo>
                  <a:lnTo>
                    <a:pt x="26" y="42"/>
                  </a:lnTo>
                  <a:lnTo>
                    <a:pt x="26" y="38"/>
                  </a:lnTo>
                  <a:lnTo>
                    <a:pt x="24" y="36"/>
                  </a:lnTo>
                  <a:lnTo>
                    <a:pt x="22" y="34"/>
                  </a:lnTo>
                  <a:lnTo>
                    <a:pt x="18" y="32"/>
                  </a:lnTo>
                  <a:lnTo>
                    <a:pt x="16" y="30"/>
                  </a:lnTo>
                  <a:lnTo>
                    <a:pt x="12" y="30"/>
                  </a:lnTo>
                  <a:lnTo>
                    <a:pt x="10" y="30"/>
                  </a:lnTo>
                  <a:lnTo>
                    <a:pt x="14" y="28"/>
                  </a:lnTo>
                  <a:lnTo>
                    <a:pt x="18" y="28"/>
                  </a:lnTo>
                  <a:lnTo>
                    <a:pt x="20" y="24"/>
                  </a:lnTo>
                  <a:lnTo>
                    <a:pt x="22" y="22"/>
                  </a:lnTo>
                  <a:lnTo>
                    <a:pt x="24" y="20"/>
                  </a:lnTo>
                  <a:lnTo>
                    <a:pt x="24" y="16"/>
                  </a:lnTo>
                  <a:lnTo>
                    <a:pt x="24" y="12"/>
                  </a:lnTo>
                  <a:lnTo>
                    <a:pt x="22" y="8"/>
                  </a:lnTo>
                  <a:lnTo>
                    <a:pt x="18" y="6"/>
                  </a:lnTo>
                  <a:lnTo>
                    <a:pt x="14" y="6"/>
                  </a:lnTo>
                  <a:lnTo>
                    <a:pt x="10" y="6"/>
                  </a:lnTo>
                  <a:lnTo>
                    <a:pt x="6" y="10"/>
                  </a:lnTo>
                  <a:lnTo>
                    <a:pt x="2" y="12"/>
                  </a:lnTo>
                  <a:close/>
                </a:path>
              </a:pathLst>
            </a:custGeom>
            <a:solidFill>
              <a:srgbClr val="000000"/>
            </a:solidFill>
            <a:ln w="0">
              <a:solidFill>
                <a:srgbClr val="000000"/>
              </a:solidFill>
              <a:round/>
              <a:headEnd/>
              <a:tailEnd/>
            </a:ln>
          </p:spPr>
          <p:txBody>
            <a:bodyPr/>
            <a:lstStyle/>
            <a:p>
              <a:endParaRPr lang="en-CA"/>
            </a:p>
          </p:txBody>
        </p:sp>
        <p:sp>
          <p:nvSpPr>
            <p:cNvPr id="14435" name="Freeform 263"/>
            <p:cNvSpPr>
              <a:spLocks noEditPoints="1"/>
            </p:cNvSpPr>
            <p:nvPr/>
          </p:nvSpPr>
          <p:spPr bwMode="auto">
            <a:xfrm>
              <a:off x="2098" y="2678"/>
              <a:ext cx="36" cy="60"/>
            </a:xfrm>
            <a:custGeom>
              <a:avLst/>
              <a:gdLst>
                <a:gd name="T0" fmla="*/ 36 w 36"/>
                <a:gd name="T1" fmla="*/ 0 h 60"/>
                <a:gd name="T2" fmla="*/ 36 w 36"/>
                <a:gd name="T3" fmla="*/ 2 h 60"/>
                <a:gd name="T4" fmla="*/ 30 w 36"/>
                <a:gd name="T5" fmla="*/ 4 h 60"/>
                <a:gd name="T6" fmla="*/ 26 w 36"/>
                <a:gd name="T7" fmla="*/ 4 h 60"/>
                <a:gd name="T8" fmla="*/ 24 w 36"/>
                <a:gd name="T9" fmla="*/ 6 h 60"/>
                <a:gd name="T10" fmla="*/ 20 w 36"/>
                <a:gd name="T11" fmla="*/ 10 h 60"/>
                <a:gd name="T12" fmla="*/ 16 w 36"/>
                <a:gd name="T13" fmla="*/ 14 h 60"/>
                <a:gd name="T14" fmla="*/ 14 w 36"/>
                <a:gd name="T15" fmla="*/ 18 h 60"/>
                <a:gd name="T16" fmla="*/ 12 w 36"/>
                <a:gd name="T17" fmla="*/ 22 h 60"/>
                <a:gd name="T18" fmla="*/ 10 w 36"/>
                <a:gd name="T19" fmla="*/ 28 h 60"/>
                <a:gd name="T20" fmla="*/ 16 w 36"/>
                <a:gd name="T21" fmla="*/ 24 h 60"/>
                <a:gd name="T22" fmla="*/ 22 w 36"/>
                <a:gd name="T23" fmla="*/ 24 h 60"/>
                <a:gd name="T24" fmla="*/ 28 w 36"/>
                <a:gd name="T25" fmla="*/ 24 h 60"/>
                <a:gd name="T26" fmla="*/ 32 w 36"/>
                <a:gd name="T27" fmla="*/ 28 h 60"/>
                <a:gd name="T28" fmla="*/ 36 w 36"/>
                <a:gd name="T29" fmla="*/ 34 h 60"/>
                <a:gd name="T30" fmla="*/ 36 w 36"/>
                <a:gd name="T31" fmla="*/ 40 h 60"/>
                <a:gd name="T32" fmla="*/ 36 w 36"/>
                <a:gd name="T33" fmla="*/ 48 h 60"/>
                <a:gd name="T34" fmla="*/ 32 w 36"/>
                <a:gd name="T35" fmla="*/ 54 h 60"/>
                <a:gd name="T36" fmla="*/ 28 w 36"/>
                <a:gd name="T37" fmla="*/ 58 h 60"/>
                <a:gd name="T38" fmla="*/ 24 w 36"/>
                <a:gd name="T39" fmla="*/ 60 h 60"/>
                <a:gd name="T40" fmla="*/ 18 w 36"/>
                <a:gd name="T41" fmla="*/ 60 h 60"/>
                <a:gd name="T42" fmla="*/ 14 w 36"/>
                <a:gd name="T43" fmla="*/ 60 h 60"/>
                <a:gd name="T44" fmla="*/ 8 w 36"/>
                <a:gd name="T45" fmla="*/ 56 h 60"/>
                <a:gd name="T46" fmla="*/ 4 w 36"/>
                <a:gd name="T47" fmla="*/ 52 h 60"/>
                <a:gd name="T48" fmla="*/ 2 w 36"/>
                <a:gd name="T49" fmla="*/ 44 h 60"/>
                <a:gd name="T50" fmla="*/ 0 w 36"/>
                <a:gd name="T51" fmla="*/ 36 h 60"/>
                <a:gd name="T52" fmla="*/ 2 w 36"/>
                <a:gd name="T53" fmla="*/ 30 h 60"/>
                <a:gd name="T54" fmla="*/ 4 w 36"/>
                <a:gd name="T55" fmla="*/ 22 h 60"/>
                <a:gd name="T56" fmla="*/ 8 w 36"/>
                <a:gd name="T57" fmla="*/ 16 h 60"/>
                <a:gd name="T58" fmla="*/ 12 w 36"/>
                <a:gd name="T59" fmla="*/ 10 h 60"/>
                <a:gd name="T60" fmla="*/ 18 w 36"/>
                <a:gd name="T61" fmla="*/ 6 h 60"/>
                <a:gd name="T62" fmla="*/ 24 w 36"/>
                <a:gd name="T63" fmla="*/ 2 h 60"/>
                <a:gd name="T64" fmla="*/ 28 w 36"/>
                <a:gd name="T65" fmla="*/ 0 h 60"/>
                <a:gd name="T66" fmla="*/ 34 w 36"/>
                <a:gd name="T67" fmla="*/ 0 h 60"/>
                <a:gd name="T68" fmla="*/ 36 w 36"/>
                <a:gd name="T69" fmla="*/ 0 h 60"/>
                <a:gd name="T70" fmla="*/ 10 w 36"/>
                <a:gd name="T71" fmla="*/ 30 h 60"/>
                <a:gd name="T72" fmla="*/ 8 w 36"/>
                <a:gd name="T73" fmla="*/ 36 h 60"/>
                <a:gd name="T74" fmla="*/ 8 w 36"/>
                <a:gd name="T75" fmla="*/ 40 h 60"/>
                <a:gd name="T76" fmla="*/ 8 w 36"/>
                <a:gd name="T77" fmla="*/ 44 h 60"/>
                <a:gd name="T78" fmla="*/ 10 w 36"/>
                <a:gd name="T79" fmla="*/ 48 h 60"/>
                <a:gd name="T80" fmla="*/ 12 w 36"/>
                <a:gd name="T81" fmla="*/ 52 h 60"/>
                <a:gd name="T82" fmla="*/ 14 w 36"/>
                <a:gd name="T83" fmla="*/ 56 h 60"/>
                <a:gd name="T84" fmla="*/ 16 w 36"/>
                <a:gd name="T85" fmla="*/ 58 h 60"/>
                <a:gd name="T86" fmla="*/ 20 w 36"/>
                <a:gd name="T87" fmla="*/ 58 h 60"/>
                <a:gd name="T88" fmla="*/ 22 w 36"/>
                <a:gd name="T89" fmla="*/ 58 h 60"/>
                <a:gd name="T90" fmla="*/ 26 w 36"/>
                <a:gd name="T91" fmla="*/ 54 h 60"/>
                <a:gd name="T92" fmla="*/ 28 w 36"/>
                <a:gd name="T93" fmla="*/ 50 h 60"/>
                <a:gd name="T94" fmla="*/ 28 w 36"/>
                <a:gd name="T95" fmla="*/ 44 h 60"/>
                <a:gd name="T96" fmla="*/ 28 w 36"/>
                <a:gd name="T97" fmla="*/ 38 h 60"/>
                <a:gd name="T98" fmla="*/ 26 w 36"/>
                <a:gd name="T99" fmla="*/ 32 h 60"/>
                <a:gd name="T100" fmla="*/ 22 w 36"/>
                <a:gd name="T101" fmla="*/ 28 h 60"/>
                <a:gd name="T102" fmla="*/ 18 w 36"/>
                <a:gd name="T103" fmla="*/ 26 h 60"/>
                <a:gd name="T104" fmla="*/ 16 w 36"/>
                <a:gd name="T105" fmla="*/ 28 h 60"/>
                <a:gd name="T106" fmla="*/ 14 w 36"/>
                <a:gd name="T107" fmla="*/ 28 h 60"/>
                <a:gd name="T108" fmla="*/ 12 w 36"/>
                <a:gd name="T109" fmla="*/ 28 h 60"/>
                <a:gd name="T110" fmla="*/ 10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6" y="0"/>
                  </a:moveTo>
                  <a:lnTo>
                    <a:pt x="36" y="2"/>
                  </a:lnTo>
                  <a:lnTo>
                    <a:pt x="30" y="4"/>
                  </a:lnTo>
                  <a:lnTo>
                    <a:pt x="26" y="4"/>
                  </a:lnTo>
                  <a:lnTo>
                    <a:pt x="24" y="6"/>
                  </a:lnTo>
                  <a:lnTo>
                    <a:pt x="20" y="10"/>
                  </a:lnTo>
                  <a:lnTo>
                    <a:pt x="16" y="14"/>
                  </a:lnTo>
                  <a:lnTo>
                    <a:pt x="14" y="18"/>
                  </a:lnTo>
                  <a:lnTo>
                    <a:pt x="12" y="22"/>
                  </a:lnTo>
                  <a:lnTo>
                    <a:pt x="10" y="28"/>
                  </a:lnTo>
                  <a:lnTo>
                    <a:pt x="16" y="24"/>
                  </a:lnTo>
                  <a:lnTo>
                    <a:pt x="22" y="24"/>
                  </a:lnTo>
                  <a:lnTo>
                    <a:pt x="28" y="24"/>
                  </a:lnTo>
                  <a:lnTo>
                    <a:pt x="32" y="28"/>
                  </a:lnTo>
                  <a:lnTo>
                    <a:pt x="36" y="34"/>
                  </a:lnTo>
                  <a:lnTo>
                    <a:pt x="36" y="40"/>
                  </a:lnTo>
                  <a:lnTo>
                    <a:pt x="36" y="48"/>
                  </a:lnTo>
                  <a:lnTo>
                    <a:pt x="32" y="54"/>
                  </a:lnTo>
                  <a:lnTo>
                    <a:pt x="28" y="58"/>
                  </a:lnTo>
                  <a:lnTo>
                    <a:pt x="24" y="60"/>
                  </a:lnTo>
                  <a:lnTo>
                    <a:pt x="18" y="60"/>
                  </a:lnTo>
                  <a:lnTo>
                    <a:pt x="14" y="60"/>
                  </a:lnTo>
                  <a:lnTo>
                    <a:pt x="8" y="56"/>
                  </a:lnTo>
                  <a:lnTo>
                    <a:pt x="4" y="52"/>
                  </a:lnTo>
                  <a:lnTo>
                    <a:pt x="2" y="44"/>
                  </a:lnTo>
                  <a:lnTo>
                    <a:pt x="0" y="36"/>
                  </a:lnTo>
                  <a:lnTo>
                    <a:pt x="2" y="30"/>
                  </a:lnTo>
                  <a:lnTo>
                    <a:pt x="4" y="22"/>
                  </a:lnTo>
                  <a:lnTo>
                    <a:pt x="8" y="16"/>
                  </a:lnTo>
                  <a:lnTo>
                    <a:pt x="12" y="10"/>
                  </a:lnTo>
                  <a:lnTo>
                    <a:pt x="18" y="6"/>
                  </a:lnTo>
                  <a:lnTo>
                    <a:pt x="24" y="2"/>
                  </a:lnTo>
                  <a:lnTo>
                    <a:pt x="28" y="0"/>
                  </a:lnTo>
                  <a:lnTo>
                    <a:pt x="34" y="0"/>
                  </a:lnTo>
                  <a:lnTo>
                    <a:pt x="36" y="0"/>
                  </a:lnTo>
                  <a:close/>
                  <a:moveTo>
                    <a:pt x="10" y="30"/>
                  </a:moveTo>
                  <a:lnTo>
                    <a:pt x="8" y="36"/>
                  </a:lnTo>
                  <a:lnTo>
                    <a:pt x="8" y="40"/>
                  </a:lnTo>
                  <a:lnTo>
                    <a:pt x="8" y="44"/>
                  </a:lnTo>
                  <a:lnTo>
                    <a:pt x="10" y="48"/>
                  </a:lnTo>
                  <a:lnTo>
                    <a:pt x="12" y="52"/>
                  </a:lnTo>
                  <a:lnTo>
                    <a:pt x="14" y="56"/>
                  </a:lnTo>
                  <a:lnTo>
                    <a:pt x="16" y="58"/>
                  </a:lnTo>
                  <a:lnTo>
                    <a:pt x="20" y="58"/>
                  </a:lnTo>
                  <a:lnTo>
                    <a:pt x="22" y="58"/>
                  </a:lnTo>
                  <a:lnTo>
                    <a:pt x="26" y="54"/>
                  </a:lnTo>
                  <a:lnTo>
                    <a:pt x="28" y="50"/>
                  </a:lnTo>
                  <a:lnTo>
                    <a:pt x="28" y="44"/>
                  </a:lnTo>
                  <a:lnTo>
                    <a:pt x="28" y="38"/>
                  </a:lnTo>
                  <a:lnTo>
                    <a:pt x="26" y="32"/>
                  </a:lnTo>
                  <a:lnTo>
                    <a:pt x="22" y="28"/>
                  </a:lnTo>
                  <a:lnTo>
                    <a:pt x="18" y="26"/>
                  </a:lnTo>
                  <a:lnTo>
                    <a:pt x="16" y="28"/>
                  </a:lnTo>
                  <a:lnTo>
                    <a:pt x="14" y="28"/>
                  </a:lnTo>
                  <a:lnTo>
                    <a:pt x="12" y="28"/>
                  </a:lnTo>
                  <a:lnTo>
                    <a:pt x="10" y="30"/>
                  </a:lnTo>
                  <a:close/>
                </a:path>
              </a:pathLst>
            </a:custGeom>
            <a:solidFill>
              <a:srgbClr val="000000"/>
            </a:solidFill>
            <a:ln w="0">
              <a:solidFill>
                <a:srgbClr val="000000"/>
              </a:solidFill>
              <a:round/>
              <a:headEnd/>
              <a:tailEnd/>
            </a:ln>
          </p:spPr>
          <p:txBody>
            <a:bodyPr/>
            <a:lstStyle/>
            <a:p>
              <a:endParaRPr lang="en-CA"/>
            </a:p>
          </p:txBody>
        </p:sp>
        <p:sp>
          <p:nvSpPr>
            <p:cNvPr id="14436" name="Rectangle 264"/>
            <p:cNvSpPr>
              <a:spLocks noChangeArrowheads="1"/>
            </p:cNvSpPr>
            <p:nvPr/>
          </p:nvSpPr>
          <p:spPr bwMode="auto">
            <a:xfrm>
              <a:off x="2232"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37" name="Freeform 265"/>
            <p:cNvSpPr>
              <a:spLocks/>
            </p:cNvSpPr>
            <p:nvPr/>
          </p:nvSpPr>
          <p:spPr bwMode="auto">
            <a:xfrm>
              <a:off x="2346" y="2728"/>
              <a:ext cx="10" cy="10"/>
            </a:xfrm>
            <a:custGeom>
              <a:avLst/>
              <a:gdLst>
                <a:gd name="T0" fmla="*/ 6 w 10"/>
                <a:gd name="T1" fmla="*/ 0 h 10"/>
                <a:gd name="T2" fmla="*/ 8 w 10"/>
                <a:gd name="T3" fmla="*/ 2 h 10"/>
                <a:gd name="T4" fmla="*/ 10 w 10"/>
                <a:gd name="T5" fmla="*/ 2 h 10"/>
                <a:gd name="T6" fmla="*/ 10 w 10"/>
                <a:gd name="T7" fmla="*/ 4 h 10"/>
                <a:gd name="T8" fmla="*/ 10 w 10"/>
                <a:gd name="T9" fmla="*/ 6 h 10"/>
                <a:gd name="T10" fmla="*/ 10 w 10"/>
                <a:gd name="T11" fmla="*/ 8 h 10"/>
                <a:gd name="T12" fmla="*/ 10 w 10"/>
                <a:gd name="T13" fmla="*/ 10 h 10"/>
                <a:gd name="T14" fmla="*/ 8 w 10"/>
                <a:gd name="T15" fmla="*/ 10 h 10"/>
                <a:gd name="T16" fmla="*/ 6 w 10"/>
                <a:gd name="T17" fmla="*/ 10 h 10"/>
                <a:gd name="T18" fmla="*/ 4 w 10"/>
                <a:gd name="T19" fmla="*/ 10 h 10"/>
                <a:gd name="T20" fmla="*/ 2 w 10"/>
                <a:gd name="T21" fmla="*/ 10 h 10"/>
                <a:gd name="T22" fmla="*/ 0 w 10"/>
                <a:gd name="T23" fmla="*/ 8 h 10"/>
                <a:gd name="T24" fmla="*/ 0 w 10"/>
                <a:gd name="T25" fmla="*/ 6 h 10"/>
                <a:gd name="T26" fmla="*/ 0 w 10"/>
                <a:gd name="T27" fmla="*/ 4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2"/>
                  </a:lnTo>
                  <a:lnTo>
                    <a:pt x="10" y="2"/>
                  </a:lnTo>
                  <a:lnTo>
                    <a:pt x="10" y="4"/>
                  </a:lnTo>
                  <a:lnTo>
                    <a:pt x="10" y="6"/>
                  </a:lnTo>
                  <a:lnTo>
                    <a:pt x="10" y="8"/>
                  </a:lnTo>
                  <a:lnTo>
                    <a:pt x="10" y="10"/>
                  </a:lnTo>
                  <a:lnTo>
                    <a:pt x="8" y="10"/>
                  </a:lnTo>
                  <a:lnTo>
                    <a:pt x="6" y="10"/>
                  </a:lnTo>
                  <a:lnTo>
                    <a:pt x="4" y="10"/>
                  </a:lnTo>
                  <a:lnTo>
                    <a:pt x="2" y="10"/>
                  </a:lnTo>
                  <a:lnTo>
                    <a:pt x="0" y="8"/>
                  </a:lnTo>
                  <a:lnTo>
                    <a:pt x="0" y="6"/>
                  </a:lnTo>
                  <a:lnTo>
                    <a:pt x="0" y="4"/>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438" name="Freeform 266"/>
            <p:cNvSpPr>
              <a:spLocks noEditPoints="1"/>
            </p:cNvSpPr>
            <p:nvPr/>
          </p:nvSpPr>
          <p:spPr bwMode="auto">
            <a:xfrm>
              <a:off x="2366"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39" name="Freeform 267"/>
            <p:cNvSpPr>
              <a:spLocks noEditPoints="1"/>
            </p:cNvSpPr>
            <p:nvPr/>
          </p:nvSpPr>
          <p:spPr bwMode="auto">
            <a:xfrm>
              <a:off x="2410"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0" name="Freeform 268"/>
            <p:cNvSpPr>
              <a:spLocks noEditPoints="1"/>
            </p:cNvSpPr>
            <p:nvPr/>
          </p:nvSpPr>
          <p:spPr bwMode="auto">
            <a:xfrm>
              <a:off x="2454"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6 w 36"/>
                <a:gd name="T23" fmla="*/ 22 h 60"/>
                <a:gd name="T24" fmla="*/ 36 w 36"/>
                <a:gd name="T25" fmla="*/ 30 h 60"/>
                <a:gd name="T26" fmla="*/ 36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1" name="Freeform 269"/>
            <p:cNvSpPr>
              <a:spLocks/>
            </p:cNvSpPr>
            <p:nvPr/>
          </p:nvSpPr>
          <p:spPr bwMode="auto">
            <a:xfrm>
              <a:off x="2504" y="2678"/>
              <a:ext cx="22" cy="60"/>
            </a:xfrm>
            <a:custGeom>
              <a:avLst/>
              <a:gdLst>
                <a:gd name="T0" fmla="*/ 0 w 22"/>
                <a:gd name="T1" fmla="*/ 6 h 60"/>
                <a:gd name="T2" fmla="*/ 14 w 22"/>
                <a:gd name="T3" fmla="*/ 0 h 60"/>
                <a:gd name="T4" fmla="*/ 14 w 22"/>
                <a:gd name="T5" fmla="*/ 0 h 60"/>
                <a:gd name="T6" fmla="*/ 14 w 22"/>
                <a:gd name="T7" fmla="*/ 50 h 60"/>
                <a:gd name="T8" fmla="*/ 16 w 22"/>
                <a:gd name="T9" fmla="*/ 54 h 60"/>
                <a:gd name="T10" fmla="*/ 16 w 22"/>
                <a:gd name="T11" fmla="*/ 56 h 60"/>
                <a:gd name="T12" fmla="*/ 16 w 22"/>
                <a:gd name="T13" fmla="*/ 58 h 60"/>
                <a:gd name="T14" fmla="*/ 18 w 22"/>
                <a:gd name="T15" fmla="*/ 58 h 60"/>
                <a:gd name="T16" fmla="*/ 20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6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6 w 22"/>
                <a:gd name="T45" fmla="*/ 8 h 60"/>
                <a:gd name="T46" fmla="*/ 6 w 22"/>
                <a:gd name="T47" fmla="*/ 8 h 60"/>
                <a:gd name="T48" fmla="*/ 6 w 22"/>
                <a:gd name="T49" fmla="*/ 6 h 60"/>
                <a:gd name="T50" fmla="*/ 4 w 22"/>
                <a:gd name="T51" fmla="*/ 6 h 60"/>
                <a:gd name="T52" fmla="*/ 2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4" y="50"/>
                  </a:lnTo>
                  <a:lnTo>
                    <a:pt x="16" y="54"/>
                  </a:lnTo>
                  <a:lnTo>
                    <a:pt x="16" y="56"/>
                  </a:lnTo>
                  <a:lnTo>
                    <a:pt x="16" y="58"/>
                  </a:lnTo>
                  <a:lnTo>
                    <a:pt x="18" y="58"/>
                  </a:lnTo>
                  <a:lnTo>
                    <a:pt x="20" y="58"/>
                  </a:lnTo>
                  <a:lnTo>
                    <a:pt x="22" y="58"/>
                  </a:lnTo>
                  <a:lnTo>
                    <a:pt x="22" y="60"/>
                  </a:lnTo>
                  <a:lnTo>
                    <a:pt x="0" y="60"/>
                  </a:lnTo>
                  <a:lnTo>
                    <a:pt x="0" y="58"/>
                  </a:lnTo>
                  <a:lnTo>
                    <a:pt x="4" y="58"/>
                  </a:lnTo>
                  <a:lnTo>
                    <a:pt x="6" y="58"/>
                  </a:lnTo>
                  <a:lnTo>
                    <a:pt x="8" y="56"/>
                  </a:lnTo>
                  <a:lnTo>
                    <a:pt x="8" y="54"/>
                  </a:lnTo>
                  <a:lnTo>
                    <a:pt x="8" y="50"/>
                  </a:lnTo>
                  <a:lnTo>
                    <a:pt x="8" y="16"/>
                  </a:lnTo>
                  <a:lnTo>
                    <a:pt x="8" y="12"/>
                  </a:lnTo>
                  <a:lnTo>
                    <a:pt x="8" y="10"/>
                  </a:lnTo>
                  <a:lnTo>
                    <a:pt x="6" y="8"/>
                  </a:lnTo>
                  <a:lnTo>
                    <a:pt x="6" y="6"/>
                  </a:lnTo>
                  <a:lnTo>
                    <a:pt x="4" y="6"/>
                  </a:lnTo>
                  <a:lnTo>
                    <a:pt x="2"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442" name="Freeform 270"/>
            <p:cNvSpPr>
              <a:spLocks noEditPoints="1"/>
            </p:cNvSpPr>
            <p:nvPr/>
          </p:nvSpPr>
          <p:spPr bwMode="auto">
            <a:xfrm>
              <a:off x="2540" y="2678"/>
              <a:ext cx="38" cy="60"/>
            </a:xfrm>
            <a:custGeom>
              <a:avLst/>
              <a:gdLst>
                <a:gd name="T0" fmla="*/ 2 w 38"/>
                <a:gd name="T1" fmla="*/ 60 h 60"/>
                <a:gd name="T2" fmla="*/ 2 w 38"/>
                <a:gd name="T3" fmla="*/ 60 h 60"/>
                <a:gd name="T4" fmla="*/ 8 w 38"/>
                <a:gd name="T5" fmla="*/ 60 h 60"/>
                <a:gd name="T6" fmla="*/ 12 w 38"/>
                <a:gd name="T7" fmla="*/ 58 h 60"/>
                <a:gd name="T8" fmla="*/ 16 w 38"/>
                <a:gd name="T9" fmla="*/ 54 h 60"/>
                <a:gd name="T10" fmla="*/ 22 w 38"/>
                <a:gd name="T11" fmla="*/ 48 h 60"/>
                <a:gd name="T12" fmla="*/ 26 w 38"/>
                <a:gd name="T13" fmla="*/ 40 h 60"/>
                <a:gd name="T14" fmla="*/ 28 w 38"/>
                <a:gd name="T15" fmla="*/ 34 h 60"/>
                <a:gd name="T16" fmla="*/ 22 w 38"/>
                <a:gd name="T17" fmla="*/ 36 h 60"/>
                <a:gd name="T18" fmla="*/ 16 w 38"/>
                <a:gd name="T19" fmla="*/ 38 h 60"/>
                <a:gd name="T20" fmla="*/ 10 w 38"/>
                <a:gd name="T21" fmla="*/ 36 h 60"/>
                <a:gd name="T22" fmla="*/ 6 w 38"/>
                <a:gd name="T23" fmla="*/ 34 h 60"/>
                <a:gd name="T24" fmla="*/ 2 w 38"/>
                <a:gd name="T25" fmla="*/ 28 h 60"/>
                <a:gd name="T26" fmla="*/ 0 w 38"/>
                <a:gd name="T27" fmla="*/ 20 h 60"/>
                <a:gd name="T28" fmla="*/ 2 w 38"/>
                <a:gd name="T29" fmla="*/ 14 h 60"/>
                <a:gd name="T30" fmla="*/ 6 w 38"/>
                <a:gd name="T31" fmla="*/ 8 h 60"/>
                <a:gd name="T32" fmla="*/ 10 w 38"/>
                <a:gd name="T33" fmla="*/ 4 h 60"/>
                <a:gd name="T34" fmla="*/ 14 w 38"/>
                <a:gd name="T35" fmla="*/ 2 h 60"/>
                <a:gd name="T36" fmla="*/ 18 w 38"/>
                <a:gd name="T37" fmla="*/ 0 h 60"/>
                <a:gd name="T38" fmla="*/ 26 w 38"/>
                <a:gd name="T39" fmla="*/ 2 h 60"/>
                <a:gd name="T40" fmla="*/ 32 w 38"/>
                <a:gd name="T41" fmla="*/ 6 h 60"/>
                <a:gd name="T42" fmla="*/ 34 w 38"/>
                <a:gd name="T43" fmla="*/ 12 h 60"/>
                <a:gd name="T44" fmla="*/ 36 w 38"/>
                <a:gd name="T45" fmla="*/ 18 h 60"/>
                <a:gd name="T46" fmla="*/ 38 w 38"/>
                <a:gd name="T47" fmla="*/ 24 h 60"/>
                <a:gd name="T48" fmla="*/ 36 w 38"/>
                <a:gd name="T49" fmla="*/ 34 h 60"/>
                <a:gd name="T50" fmla="*/ 32 w 38"/>
                <a:gd name="T51" fmla="*/ 42 h 60"/>
                <a:gd name="T52" fmla="*/ 26 w 38"/>
                <a:gd name="T53" fmla="*/ 50 h 60"/>
                <a:gd name="T54" fmla="*/ 20 w 38"/>
                <a:gd name="T55" fmla="*/ 56 h 60"/>
                <a:gd name="T56" fmla="*/ 12 w 38"/>
                <a:gd name="T57" fmla="*/ 60 h 60"/>
                <a:gd name="T58" fmla="*/ 4 w 38"/>
                <a:gd name="T59" fmla="*/ 60 h 60"/>
                <a:gd name="T60" fmla="*/ 2 w 38"/>
                <a:gd name="T61" fmla="*/ 60 h 60"/>
                <a:gd name="T62" fmla="*/ 28 w 38"/>
                <a:gd name="T63" fmla="*/ 30 h 60"/>
                <a:gd name="T64" fmla="*/ 28 w 38"/>
                <a:gd name="T65" fmla="*/ 26 h 60"/>
                <a:gd name="T66" fmla="*/ 30 w 38"/>
                <a:gd name="T67" fmla="*/ 22 h 60"/>
                <a:gd name="T68" fmla="*/ 28 w 38"/>
                <a:gd name="T69" fmla="*/ 18 h 60"/>
                <a:gd name="T70" fmla="*/ 28 w 38"/>
                <a:gd name="T71" fmla="*/ 14 h 60"/>
                <a:gd name="T72" fmla="*/ 26 w 38"/>
                <a:gd name="T73" fmla="*/ 8 h 60"/>
                <a:gd name="T74" fmla="*/ 24 w 38"/>
                <a:gd name="T75" fmla="*/ 6 h 60"/>
                <a:gd name="T76" fmla="*/ 22 w 38"/>
                <a:gd name="T77" fmla="*/ 4 h 60"/>
                <a:gd name="T78" fmla="*/ 18 w 38"/>
                <a:gd name="T79" fmla="*/ 4 h 60"/>
                <a:gd name="T80" fmla="*/ 14 w 38"/>
                <a:gd name="T81" fmla="*/ 4 h 60"/>
                <a:gd name="T82" fmla="*/ 12 w 38"/>
                <a:gd name="T83" fmla="*/ 6 h 60"/>
                <a:gd name="T84" fmla="*/ 10 w 38"/>
                <a:gd name="T85" fmla="*/ 10 h 60"/>
                <a:gd name="T86" fmla="*/ 10 w 38"/>
                <a:gd name="T87" fmla="*/ 16 h 60"/>
                <a:gd name="T88" fmla="*/ 10 w 38"/>
                <a:gd name="T89" fmla="*/ 24 h 60"/>
                <a:gd name="T90" fmla="*/ 12 w 38"/>
                <a:gd name="T91" fmla="*/ 30 h 60"/>
                <a:gd name="T92" fmla="*/ 16 w 38"/>
                <a:gd name="T93" fmla="*/ 34 h 60"/>
                <a:gd name="T94" fmla="*/ 20 w 38"/>
                <a:gd name="T95" fmla="*/ 34 h 60"/>
                <a:gd name="T96" fmla="*/ 22 w 38"/>
                <a:gd name="T97" fmla="*/ 34 h 60"/>
                <a:gd name="T98" fmla="*/ 24 w 38"/>
                <a:gd name="T99" fmla="*/ 34 h 60"/>
                <a:gd name="T100" fmla="*/ 26 w 38"/>
                <a:gd name="T101" fmla="*/ 32 h 60"/>
                <a:gd name="T102" fmla="*/ 28 w 38"/>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0"/>
                <a:gd name="T158" fmla="*/ 38 w 38"/>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0">
                  <a:moveTo>
                    <a:pt x="2" y="60"/>
                  </a:moveTo>
                  <a:lnTo>
                    <a:pt x="2" y="60"/>
                  </a:lnTo>
                  <a:lnTo>
                    <a:pt x="8" y="60"/>
                  </a:lnTo>
                  <a:lnTo>
                    <a:pt x="12" y="58"/>
                  </a:lnTo>
                  <a:lnTo>
                    <a:pt x="16" y="54"/>
                  </a:lnTo>
                  <a:lnTo>
                    <a:pt x="22" y="48"/>
                  </a:lnTo>
                  <a:lnTo>
                    <a:pt x="26" y="40"/>
                  </a:lnTo>
                  <a:lnTo>
                    <a:pt x="28" y="34"/>
                  </a:lnTo>
                  <a:lnTo>
                    <a:pt x="22" y="36"/>
                  </a:lnTo>
                  <a:lnTo>
                    <a:pt x="16" y="38"/>
                  </a:lnTo>
                  <a:lnTo>
                    <a:pt x="10" y="36"/>
                  </a:lnTo>
                  <a:lnTo>
                    <a:pt x="6" y="34"/>
                  </a:lnTo>
                  <a:lnTo>
                    <a:pt x="2" y="28"/>
                  </a:lnTo>
                  <a:lnTo>
                    <a:pt x="0" y="20"/>
                  </a:lnTo>
                  <a:lnTo>
                    <a:pt x="2" y="14"/>
                  </a:lnTo>
                  <a:lnTo>
                    <a:pt x="6" y="8"/>
                  </a:lnTo>
                  <a:lnTo>
                    <a:pt x="10" y="4"/>
                  </a:lnTo>
                  <a:lnTo>
                    <a:pt x="14" y="2"/>
                  </a:lnTo>
                  <a:lnTo>
                    <a:pt x="18" y="0"/>
                  </a:lnTo>
                  <a:lnTo>
                    <a:pt x="26" y="2"/>
                  </a:lnTo>
                  <a:lnTo>
                    <a:pt x="32" y="6"/>
                  </a:lnTo>
                  <a:lnTo>
                    <a:pt x="34" y="12"/>
                  </a:lnTo>
                  <a:lnTo>
                    <a:pt x="36" y="18"/>
                  </a:lnTo>
                  <a:lnTo>
                    <a:pt x="38" y="24"/>
                  </a:lnTo>
                  <a:lnTo>
                    <a:pt x="36" y="34"/>
                  </a:lnTo>
                  <a:lnTo>
                    <a:pt x="32" y="42"/>
                  </a:lnTo>
                  <a:lnTo>
                    <a:pt x="26" y="50"/>
                  </a:lnTo>
                  <a:lnTo>
                    <a:pt x="20" y="56"/>
                  </a:lnTo>
                  <a:lnTo>
                    <a:pt x="12" y="60"/>
                  </a:lnTo>
                  <a:lnTo>
                    <a:pt x="4" y="60"/>
                  </a:lnTo>
                  <a:lnTo>
                    <a:pt x="2" y="60"/>
                  </a:lnTo>
                  <a:close/>
                  <a:moveTo>
                    <a:pt x="28" y="30"/>
                  </a:moveTo>
                  <a:lnTo>
                    <a:pt x="28" y="26"/>
                  </a:lnTo>
                  <a:lnTo>
                    <a:pt x="30" y="22"/>
                  </a:lnTo>
                  <a:lnTo>
                    <a:pt x="28" y="18"/>
                  </a:lnTo>
                  <a:lnTo>
                    <a:pt x="28" y="14"/>
                  </a:lnTo>
                  <a:lnTo>
                    <a:pt x="26" y="8"/>
                  </a:lnTo>
                  <a:lnTo>
                    <a:pt x="24" y="6"/>
                  </a:lnTo>
                  <a:lnTo>
                    <a:pt x="22" y="4"/>
                  </a:lnTo>
                  <a:lnTo>
                    <a:pt x="18" y="4"/>
                  </a:lnTo>
                  <a:lnTo>
                    <a:pt x="14" y="4"/>
                  </a:lnTo>
                  <a:lnTo>
                    <a:pt x="12" y="6"/>
                  </a:lnTo>
                  <a:lnTo>
                    <a:pt x="10" y="10"/>
                  </a:lnTo>
                  <a:lnTo>
                    <a:pt x="10" y="16"/>
                  </a:lnTo>
                  <a:lnTo>
                    <a:pt x="10" y="24"/>
                  </a:lnTo>
                  <a:lnTo>
                    <a:pt x="12" y="30"/>
                  </a:lnTo>
                  <a:lnTo>
                    <a:pt x="16" y="34"/>
                  </a:lnTo>
                  <a:lnTo>
                    <a:pt x="20" y="34"/>
                  </a:lnTo>
                  <a:lnTo>
                    <a:pt x="22" y="34"/>
                  </a:lnTo>
                  <a:lnTo>
                    <a:pt x="24" y="34"/>
                  </a:lnTo>
                  <a:lnTo>
                    <a:pt x="26" y="32"/>
                  </a:lnTo>
                  <a:lnTo>
                    <a:pt x="28" y="30"/>
                  </a:lnTo>
                  <a:close/>
                </a:path>
              </a:pathLst>
            </a:custGeom>
            <a:solidFill>
              <a:srgbClr val="000000"/>
            </a:solidFill>
            <a:ln w="0">
              <a:solidFill>
                <a:srgbClr val="000000"/>
              </a:solidFill>
              <a:round/>
              <a:headEnd/>
              <a:tailEnd/>
            </a:ln>
          </p:spPr>
          <p:txBody>
            <a:bodyPr/>
            <a:lstStyle/>
            <a:p>
              <a:endParaRPr lang="en-CA"/>
            </a:p>
          </p:txBody>
        </p:sp>
        <p:sp>
          <p:nvSpPr>
            <p:cNvPr id="14443" name="Rectangle 271"/>
            <p:cNvSpPr>
              <a:spLocks noChangeArrowheads="1"/>
            </p:cNvSpPr>
            <p:nvPr/>
          </p:nvSpPr>
          <p:spPr bwMode="auto">
            <a:xfrm>
              <a:off x="2776"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44" name="Freeform 272"/>
            <p:cNvSpPr>
              <a:spLocks/>
            </p:cNvSpPr>
            <p:nvPr/>
          </p:nvSpPr>
          <p:spPr bwMode="auto">
            <a:xfrm>
              <a:off x="2888" y="2728"/>
              <a:ext cx="10" cy="10"/>
            </a:xfrm>
            <a:custGeom>
              <a:avLst/>
              <a:gdLst>
                <a:gd name="T0" fmla="*/ 4 w 10"/>
                <a:gd name="T1" fmla="*/ 0 h 10"/>
                <a:gd name="T2" fmla="*/ 6 w 10"/>
                <a:gd name="T3" fmla="*/ 2 h 10"/>
                <a:gd name="T4" fmla="*/ 8 w 10"/>
                <a:gd name="T5" fmla="*/ 2 h 10"/>
                <a:gd name="T6" fmla="*/ 10 w 10"/>
                <a:gd name="T7" fmla="*/ 4 h 10"/>
                <a:gd name="T8" fmla="*/ 10 w 10"/>
                <a:gd name="T9" fmla="*/ 6 h 10"/>
                <a:gd name="T10" fmla="*/ 10 w 10"/>
                <a:gd name="T11" fmla="*/ 8 h 10"/>
                <a:gd name="T12" fmla="*/ 8 w 10"/>
                <a:gd name="T13" fmla="*/ 10 h 10"/>
                <a:gd name="T14" fmla="*/ 6 w 10"/>
                <a:gd name="T15" fmla="*/ 10 h 10"/>
                <a:gd name="T16" fmla="*/ 4 w 10"/>
                <a:gd name="T17" fmla="*/ 10 h 10"/>
                <a:gd name="T18" fmla="*/ 2 w 10"/>
                <a:gd name="T19" fmla="*/ 10 h 10"/>
                <a:gd name="T20" fmla="*/ 2 w 10"/>
                <a:gd name="T21" fmla="*/ 10 h 10"/>
                <a:gd name="T22" fmla="*/ 0 w 10"/>
                <a:gd name="T23" fmla="*/ 8 h 10"/>
                <a:gd name="T24" fmla="*/ 0 w 10"/>
                <a:gd name="T25" fmla="*/ 6 h 10"/>
                <a:gd name="T26" fmla="*/ 0 w 10"/>
                <a:gd name="T27" fmla="*/ 4 h 10"/>
                <a:gd name="T28" fmla="*/ 2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2"/>
                  </a:lnTo>
                  <a:lnTo>
                    <a:pt x="8" y="2"/>
                  </a:lnTo>
                  <a:lnTo>
                    <a:pt x="10" y="4"/>
                  </a:lnTo>
                  <a:lnTo>
                    <a:pt x="10" y="6"/>
                  </a:lnTo>
                  <a:lnTo>
                    <a:pt x="10" y="8"/>
                  </a:lnTo>
                  <a:lnTo>
                    <a:pt x="8" y="10"/>
                  </a:lnTo>
                  <a:lnTo>
                    <a:pt x="6" y="10"/>
                  </a:lnTo>
                  <a:lnTo>
                    <a:pt x="4" y="10"/>
                  </a:lnTo>
                  <a:lnTo>
                    <a:pt x="2" y="10"/>
                  </a:lnTo>
                  <a:lnTo>
                    <a:pt x="0" y="8"/>
                  </a:lnTo>
                  <a:lnTo>
                    <a:pt x="0" y="6"/>
                  </a:lnTo>
                  <a:lnTo>
                    <a:pt x="0" y="4"/>
                  </a:lnTo>
                  <a:lnTo>
                    <a:pt x="2"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445" name="Freeform 273"/>
            <p:cNvSpPr>
              <a:spLocks noEditPoints="1"/>
            </p:cNvSpPr>
            <p:nvPr/>
          </p:nvSpPr>
          <p:spPr bwMode="auto">
            <a:xfrm>
              <a:off x="2908"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4 w 36"/>
                <a:gd name="T23" fmla="*/ 22 h 60"/>
                <a:gd name="T24" fmla="*/ 36 w 36"/>
                <a:gd name="T25" fmla="*/ 30 h 60"/>
                <a:gd name="T26" fmla="*/ 34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6 w 36"/>
                <a:gd name="T69" fmla="*/ 40 h 60"/>
                <a:gd name="T70" fmla="*/ 28 w 36"/>
                <a:gd name="T71" fmla="*/ 28 h 60"/>
                <a:gd name="T72" fmla="*/ 26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6" y="40"/>
                  </a:lnTo>
                  <a:lnTo>
                    <a:pt x="28" y="28"/>
                  </a:lnTo>
                  <a:lnTo>
                    <a:pt x="26" y="20"/>
                  </a:lnTo>
                  <a:lnTo>
                    <a:pt x="26" y="12"/>
                  </a:lnTo>
                  <a:lnTo>
                    <a:pt x="24" y="8"/>
                  </a:lnTo>
                  <a:lnTo>
                    <a:pt x="22" y="4"/>
                  </a:lnTo>
                  <a:lnTo>
                    <a:pt x="20" y="4"/>
                  </a:lnTo>
                  <a:lnTo>
                    <a:pt x="18" y="4"/>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6" name="Freeform 274"/>
            <p:cNvSpPr>
              <a:spLocks noEditPoints="1"/>
            </p:cNvSpPr>
            <p:nvPr/>
          </p:nvSpPr>
          <p:spPr bwMode="auto">
            <a:xfrm>
              <a:off x="2950" y="2678"/>
              <a:ext cx="38" cy="60"/>
            </a:xfrm>
            <a:custGeom>
              <a:avLst/>
              <a:gdLst>
                <a:gd name="T0" fmla="*/ 0 w 38"/>
                <a:gd name="T1" fmla="*/ 30 h 60"/>
                <a:gd name="T2" fmla="*/ 2 w 38"/>
                <a:gd name="T3" fmla="*/ 22 h 60"/>
                <a:gd name="T4" fmla="*/ 4 w 38"/>
                <a:gd name="T5" fmla="*/ 14 h 60"/>
                <a:gd name="T6" fmla="*/ 8 w 38"/>
                <a:gd name="T7" fmla="*/ 8 h 60"/>
                <a:gd name="T8" fmla="*/ 12 w 38"/>
                <a:gd name="T9" fmla="*/ 4 h 60"/>
                <a:gd name="T10" fmla="*/ 16 w 38"/>
                <a:gd name="T11" fmla="*/ 2 h 60"/>
                <a:gd name="T12" fmla="*/ 20 w 38"/>
                <a:gd name="T13" fmla="*/ 0 h 60"/>
                <a:gd name="T14" fmla="*/ 24 w 38"/>
                <a:gd name="T15" fmla="*/ 2 h 60"/>
                <a:gd name="T16" fmla="*/ 28 w 38"/>
                <a:gd name="T17" fmla="*/ 4 h 60"/>
                <a:gd name="T18" fmla="*/ 30 w 38"/>
                <a:gd name="T19" fmla="*/ 8 h 60"/>
                <a:gd name="T20" fmla="*/ 34 w 38"/>
                <a:gd name="T21" fmla="*/ 14 h 60"/>
                <a:gd name="T22" fmla="*/ 36 w 38"/>
                <a:gd name="T23" fmla="*/ 22 h 60"/>
                <a:gd name="T24" fmla="*/ 38 w 38"/>
                <a:gd name="T25" fmla="*/ 30 h 60"/>
                <a:gd name="T26" fmla="*/ 36 w 38"/>
                <a:gd name="T27" fmla="*/ 40 h 60"/>
                <a:gd name="T28" fmla="*/ 34 w 38"/>
                <a:gd name="T29" fmla="*/ 48 h 60"/>
                <a:gd name="T30" fmla="*/ 32 w 38"/>
                <a:gd name="T31" fmla="*/ 54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10 w 38"/>
                <a:gd name="T49" fmla="*/ 32 h 60"/>
                <a:gd name="T50" fmla="*/ 10 w 38"/>
                <a:gd name="T51" fmla="*/ 42 h 60"/>
                <a:gd name="T52" fmla="*/ 12 w 38"/>
                <a:gd name="T53" fmla="*/ 52 h 60"/>
                <a:gd name="T54" fmla="*/ 14 w 38"/>
                <a:gd name="T55" fmla="*/ 56 h 60"/>
                <a:gd name="T56" fmla="*/ 16 w 38"/>
                <a:gd name="T57" fmla="*/ 58 h 60"/>
                <a:gd name="T58" fmla="*/ 18 w 38"/>
                <a:gd name="T59" fmla="*/ 58 h 60"/>
                <a:gd name="T60" fmla="*/ 22 w 38"/>
                <a:gd name="T61" fmla="*/ 58 h 60"/>
                <a:gd name="T62" fmla="*/ 24 w 38"/>
                <a:gd name="T63" fmla="*/ 56 h 60"/>
                <a:gd name="T64" fmla="*/ 26 w 38"/>
                <a:gd name="T65" fmla="*/ 54 h 60"/>
                <a:gd name="T66" fmla="*/ 28 w 38"/>
                <a:gd name="T67" fmla="*/ 48 h 60"/>
                <a:gd name="T68" fmla="*/ 28 w 38"/>
                <a:gd name="T69" fmla="*/ 40 h 60"/>
                <a:gd name="T70" fmla="*/ 30 w 38"/>
                <a:gd name="T71" fmla="*/ 28 h 60"/>
                <a:gd name="T72" fmla="*/ 28 w 38"/>
                <a:gd name="T73" fmla="*/ 20 h 60"/>
                <a:gd name="T74" fmla="*/ 28 w 38"/>
                <a:gd name="T75" fmla="*/ 12 h 60"/>
                <a:gd name="T76" fmla="*/ 26 w 38"/>
                <a:gd name="T77" fmla="*/ 8 h 60"/>
                <a:gd name="T78" fmla="*/ 24 w 38"/>
                <a:gd name="T79" fmla="*/ 4 h 60"/>
                <a:gd name="T80" fmla="*/ 22 w 38"/>
                <a:gd name="T81" fmla="*/ 4 h 60"/>
                <a:gd name="T82" fmla="*/ 20 w 38"/>
                <a:gd name="T83" fmla="*/ 4 h 60"/>
                <a:gd name="T84" fmla="*/ 16 w 38"/>
                <a:gd name="T85" fmla="*/ 4 h 60"/>
                <a:gd name="T86" fmla="*/ 14 w 38"/>
                <a:gd name="T87" fmla="*/ 6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8"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0"/>
                  </a:lnTo>
                  <a:lnTo>
                    <a:pt x="14" y="60"/>
                  </a:lnTo>
                  <a:lnTo>
                    <a:pt x="10" y="56"/>
                  </a:lnTo>
                  <a:lnTo>
                    <a:pt x="6" y="50"/>
                  </a:lnTo>
                  <a:lnTo>
                    <a:pt x="2" y="42"/>
                  </a:lnTo>
                  <a:lnTo>
                    <a:pt x="0" y="30"/>
                  </a:lnTo>
                  <a:close/>
                  <a:moveTo>
                    <a:pt x="10" y="32"/>
                  </a:moveTo>
                  <a:lnTo>
                    <a:pt x="10" y="42"/>
                  </a:lnTo>
                  <a:lnTo>
                    <a:pt x="12" y="52"/>
                  </a:lnTo>
                  <a:lnTo>
                    <a:pt x="14" y="56"/>
                  </a:lnTo>
                  <a:lnTo>
                    <a:pt x="16" y="58"/>
                  </a:lnTo>
                  <a:lnTo>
                    <a:pt x="18" y="58"/>
                  </a:lnTo>
                  <a:lnTo>
                    <a:pt x="22" y="58"/>
                  </a:lnTo>
                  <a:lnTo>
                    <a:pt x="24" y="56"/>
                  </a:lnTo>
                  <a:lnTo>
                    <a:pt x="26" y="54"/>
                  </a:lnTo>
                  <a:lnTo>
                    <a:pt x="28" y="48"/>
                  </a:lnTo>
                  <a:lnTo>
                    <a:pt x="28" y="40"/>
                  </a:lnTo>
                  <a:lnTo>
                    <a:pt x="30" y="28"/>
                  </a:lnTo>
                  <a:lnTo>
                    <a:pt x="28" y="20"/>
                  </a:lnTo>
                  <a:lnTo>
                    <a:pt x="28" y="12"/>
                  </a:lnTo>
                  <a:lnTo>
                    <a:pt x="26" y="8"/>
                  </a:lnTo>
                  <a:lnTo>
                    <a:pt x="24" y="4"/>
                  </a:lnTo>
                  <a:lnTo>
                    <a:pt x="22" y="4"/>
                  </a:lnTo>
                  <a:lnTo>
                    <a:pt x="20" y="4"/>
                  </a:lnTo>
                  <a:lnTo>
                    <a:pt x="16" y="4"/>
                  </a:lnTo>
                  <a:lnTo>
                    <a:pt x="14" y="6"/>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447" name="Freeform 275"/>
            <p:cNvSpPr>
              <a:spLocks noEditPoints="1"/>
            </p:cNvSpPr>
            <p:nvPr/>
          </p:nvSpPr>
          <p:spPr bwMode="auto">
            <a:xfrm>
              <a:off x="2994" y="2678"/>
              <a:ext cx="38" cy="60"/>
            </a:xfrm>
            <a:custGeom>
              <a:avLst/>
              <a:gdLst>
                <a:gd name="T0" fmla="*/ 0 w 38"/>
                <a:gd name="T1" fmla="*/ 30 h 60"/>
                <a:gd name="T2" fmla="*/ 2 w 38"/>
                <a:gd name="T3" fmla="*/ 22 h 60"/>
                <a:gd name="T4" fmla="*/ 4 w 38"/>
                <a:gd name="T5" fmla="*/ 14 h 60"/>
                <a:gd name="T6" fmla="*/ 6 w 38"/>
                <a:gd name="T7" fmla="*/ 8 h 60"/>
                <a:gd name="T8" fmla="*/ 12 w 38"/>
                <a:gd name="T9" fmla="*/ 4 h 60"/>
                <a:gd name="T10" fmla="*/ 16 w 38"/>
                <a:gd name="T11" fmla="*/ 2 h 60"/>
                <a:gd name="T12" fmla="*/ 20 w 38"/>
                <a:gd name="T13" fmla="*/ 0 h 60"/>
                <a:gd name="T14" fmla="*/ 24 w 38"/>
                <a:gd name="T15" fmla="*/ 2 h 60"/>
                <a:gd name="T16" fmla="*/ 28 w 38"/>
                <a:gd name="T17" fmla="*/ 4 h 60"/>
                <a:gd name="T18" fmla="*/ 30 w 38"/>
                <a:gd name="T19" fmla="*/ 8 h 60"/>
                <a:gd name="T20" fmla="*/ 34 w 38"/>
                <a:gd name="T21" fmla="*/ 14 h 60"/>
                <a:gd name="T22" fmla="*/ 36 w 38"/>
                <a:gd name="T23" fmla="*/ 22 h 60"/>
                <a:gd name="T24" fmla="*/ 38 w 38"/>
                <a:gd name="T25" fmla="*/ 30 h 60"/>
                <a:gd name="T26" fmla="*/ 36 w 38"/>
                <a:gd name="T27" fmla="*/ 40 h 60"/>
                <a:gd name="T28" fmla="*/ 34 w 38"/>
                <a:gd name="T29" fmla="*/ 48 h 60"/>
                <a:gd name="T30" fmla="*/ 32 w 38"/>
                <a:gd name="T31" fmla="*/ 54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6 h 60"/>
                <a:gd name="T56" fmla="*/ 16 w 38"/>
                <a:gd name="T57" fmla="*/ 58 h 60"/>
                <a:gd name="T58" fmla="*/ 18 w 38"/>
                <a:gd name="T59" fmla="*/ 58 h 60"/>
                <a:gd name="T60" fmla="*/ 22 w 38"/>
                <a:gd name="T61" fmla="*/ 58 h 60"/>
                <a:gd name="T62" fmla="*/ 24 w 38"/>
                <a:gd name="T63" fmla="*/ 56 h 60"/>
                <a:gd name="T64" fmla="*/ 26 w 38"/>
                <a:gd name="T65" fmla="*/ 54 h 60"/>
                <a:gd name="T66" fmla="*/ 28 w 38"/>
                <a:gd name="T67" fmla="*/ 48 h 60"/>
                <a:gd name="T68" fmla="*/ 28 w 38"/>
                <a:gd name="T69" fmla="*/ 40 h 60"/>
                <a:gd name="T70" fmla="*/ 28 w 38"/>
                <a:gd name="T71" fmla="*/ 28 h 60"/>
                <a:gd name="T72" fmla="*/ 28 w 38"/>
                <a:gd name="T73" fmla="*/ 20 h 60"/>
                <a:gd name="T74" fmla="*/ 26 w 38"/>
                <a:gd name="T75" fmla="*/ 12 h 60"/>
                <a:gd name="T76" fmla="*/ 26 w 38"/>
                <a:gd name="T77" fmla="*/ 8 h 60"/>
                <a:gd name="T78" fmla="*/ 24 w 38"/>
                <a:gd name="T79" fmla="*/ 4 h 60"/>
                <a:gd name="T80" fmla="*/ 22 w 38"/>
                <a:gd name="T81" fmla="*/ 4 h 60"/>
                <a:gd name="T82" fmla="*/ 20 w 38"/>
                <a:gd name="T83" fmla="*/ 4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6"/>
                  </a:lnTo>
                  <a:lnTo>
                    <a:pt x="16" y="58"/>
                  </a:lnTo>
                  <a:lnTo>
                    <a:pt x="18" y="58"/>
                  </a:lnTo>
                  <a:lnTo>
                    <a:pt x="22" y="58"/>
                  </a:lnTo>
                  <a:lnTo>
                    <a:pt x="24" y="56"/>
                  </a:lnTo>
                  <a:lnTo>
                    <a:pt x="26" y="54"/>
                  </a:lnTo>
                  <a:lnTo>
                    <a:pt x="28" y="48"/>
                  </a:lnTo>
                  <a:lnTo>
                    <a:pt x="28" y="40"/>
                  </a:lnTo>
                  <a:lnTo>
                    <a:pt x="28" y="28"/>
                  </a:lnTo>
                  <a:lnTo>
                    <a:pt x="28" y="20"/>
                  </a:lnTo>
                  <a:lnTo>
                    <a:pt x="26" y="12"/>
                  </a:lnTo>
                  <a:lnTo>
                    <a:pt x="26" y="8"/>
                  </a:lnTo>
                  <a:lnTo>
                    <a:pt x="24" y="4"/>
                  </a:lnTo>
                  <a:lnTo>
                    <a:pt x="22" y="4"/>
                  </a:lnTo>
                  <a:lnTo>
                    <a:pt x="20" y="4"/>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8" name="Freeform 276"/>
            <p:cNvSpPr>
              <a:spLocks noEditPoints="1"/>
            </p:cNvSpPr>
            <p:nvPr/>
          </p:nvSpPr>
          <p:spPr bwMode="auto">
            <a:xfrm>
              <a:off x="3038" y="2678"/>
              <a:ext cx="36" cy="60"/>
            </a:xfrm>
            <a:custGeom>
              <a:avLst/>
              <a:gdLst>
                <a:gd name="T0" fmla="*/ 0 w 36"/>
                <a:gd name="T1" fmla="*/ 30 h 60"/>
                <a:gd name="T2" fmla="*/ 2 w 36"/>
                <a:gd name="T3" fmla="*/ 22 h 60"/>
                <a:gd name="T4" fmla="*/ 4 w 36"/>
                <a:gd name="T5" fmla="*/ 14 h 60"/>
                <a:gd name="T6" fmla="*/ 6 w 36"/>
                <a:gd name="T7" fmla="*/ 8 h 60"/>
                <a:gd name="T8" fmla="*/ 12 w 36"/>
                <a:gd name="T9" fmla="*/ 4 h 60"/>
                <a:gd name="T10" fmla="*/ 14 w 36"/>
                <a:gd name="T11" fmla="*/ 2 h 60"/>
                <a:gd name="T12" fmla="*/ 18 w 36"/>
                <a:gd name="T13" fmla="*/ 0 h 60"/>
                <a:gd name="T14" fmla="*/ 24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6 w 36"/>
                <a:gd name="T77" fmla="*/ 8 h 60"/>
                <a:gd name="T78" fmla="*/ 22 w 36"/>
                <a:gd name="T79" fmla="*/ 4 h 60"/>
                <a:gd name="T80" fmla="*/ 22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4"/>
                  </a:lnTo>
                  <a:lnTo>
                    <a:pt x="14" y="2"/>
                  </a:lnTo>
                  <a:lnTo>
                    <a:pt x="18" y="0"/>
                  </a:lnTo>
                  <a:lnTo>
                    <a:pt x="24"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6" y="8"/>
                  </a:lnTo>
                  <a:lnTo>
                    <a:pt x="22"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9" name="Freeform 277"/>
            <p:cNvSpPr>
              <a:spLocks noEditPoints="1"/>
            </p:cNvSpPr>
            <p:nvPr/>
          </p:nvSpPr>
          <p:spPr bwMode="auto">
            <a:xfrm>
              <a:off x="3082" y="2678"/>
              <a:ext cx="36" cy="60"/>
            </a:xfrm>
            <a:custGeom>
              <a:avLst/>
              <a:gdLst>
                <a:gd name="T0" fmla="*/ 0 w 36"/>
                <a:gd name="T1" fmla="*/ 30 h 60"/>
                <a:gd name="T2" fmla="*/ 0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2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2" y="56"/>
                  </a:lnTo>
                  <a:lnTo>
                    <a:pt x="26"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50" name="Freeform 278"/>
            <p:cNvSpPr>
              <a:spLocks noEditPoints="1"/>
            </p:cNvSpPr>
            <p:nvPr/>
          </p:nvSpPr>
          <p:spPr bwMode="auto">
            <a:xfrm>
              <a:off x="3126" y="2678"/>
              <a:ext cx="36" cy="60"/>
            </a:xfrm>
            <a:custGeom>
              <a:avLst/>
              <a:gdLst>
                <a:gd name="T0" fmla="*/ 0 w 36"/>
                <a:gd name="T1" fmla="*/ 60 h 60"/>
                <a:gd name="T2" fmla="*/ 0 w 36"/>
                <a:gd name="T3" fmla="*/ 60 h 60"/>
                <a:gd name="T4" fmla="*/ 6 w 36"/>
                <a:gd name="T5" fmla="*/ 60 h 60"/>
                <a:gd name="T6" fmla="*/ 12 w 36"/>
                <a:gd name="T7" fmla="*/ 58 h 60"/>
                <a:gd name="T8" fmla="*/ 16 w 36"/>
                <a:gd name="T9" fmla="*/ 54 h 60"/>
                <a:gd name="T10" fmla="*/ 20 w 36"/>
                <a:gd name="T11" fmla="*/ 48 h 60"/>
                <a:gd name="T12" fmla="*/ 24 w 36"/>
                <a:gd name="T13" fmla="*/ 40 h 60"/>
                <a:gd name="T14" fmla="*/ 26 w 36"/>
                <a:gd name="T15" fmla="*/ 34 h 60"/>
                <a:gd name="T16" fmla="*/ 20 w 36"/>
                <a:gd name="T17" fmla="*/ 36 h 60"/>
                <a:gd name="T18" fmla="*/ 14 w 36"/>
                <a:gd name="T19" fmla="*/ 38 h 60"/>
                <a:gd name="T20" fmla="*/ 10 w 36"/>
                <a:gd name="T21" fmla="*/ 36 h 60"/>
                <a:gd name="T22" fmla="*/ 4 w 36"/>
                <a:gd name="T23" fmla="*/ 34 h 60"/>
                <a:gd name="T24" fmla="*/ 2 w 36"/>
                <a:gd name="T25" fmla="*/ 28 h 60"/>
                <a:gd name="T26" fmla="*/ 0 w 36"/>
                <a:gd name="T27" fmla="*/ 20 h 60"/>
                <a:gd name="T28" fmla="*/ 2 w 36"/>
                <a:gd name="T29" fmla="*/ 14 h 60"/>
                <a:gd name="T30" fmla="*/ 4 w 36"/>
                <a:gd name="T31" fmla="*/ 8 h 60"/>
                <a:gd name="T32" fmla="*/ 8 w 36"/>
                <a:gd name="T33" fmla="*/ 4 h 60"/>
                <a:gd name="T34" fmla="*/ 12 w 36"/>
                <a:gd name="T35" fmla="*/ 2 h 60"/>
                <a:gd name="T36" fmla="*/ 18 w 36"/>
                <a:gd name="T37" fmla="*/ 0 h 60"/>
                <a:gd name="T38" fmla="*/ 24 w 36"/>
                <a:gd name="T39" fmla="*/ 2 h 60"/>
                <a:gd name="T40" fmla="*/ 30 w 36"/>
                <a:gd name="T41" fmla="*/ 6 h 60"/>
                <a:gd name="T42" fmla="*/ 34 w 36"/>
                <a:gd name="T43" fmla="*/ 12 h 60"/>
                <a:gd name="T44" fmla="*/ 36 w 36"/>
                <a:gd name="T45" fmla="*/ 18 h 60"/>
                <a:gd name="T46" fmla="*/ 36 w 36"/>
                <a:gd name="T47" fmla="*/ 24 h 60"/>
                <a:gd name="T48" fmla="*/ 36 w 36"/>
                <a:gd name="T49" fmla="*/ 34 h 60"/>
                <a:gd name="T50" fmla="*/ 32 w 36"/>
                <a:gd name="T51" fmla="*/ 42 h 60"/>
                <a:gd name="T52" fmla="*/ 26 w 36"/>
                <a:gd name="T53" fmla="*/ 50 h 60"/>
                <a:gd name="T54" fmla="*/ 18 w 36"/>
                <a:gd name="T55" fmla="*/ 56 h 60"/>
                <a:gd name="T56" fmla="*/ 12 w 36"/>
                <a:gd name="T57" fmla="*/ 60 h 60"/>
                <a:gd name="T58" fmla="*/ 4 w 36"/>
                <a:gd name="T59" fmla="*/ 60 h 60"/>
                <a:gd name="T60" fmla="*/ 0 w 36"/>
                <a:gd name="T61" fmla="*/ 60 h 60"/>
                <a:gd name="T62" fmla="*/ 28 w 36"/>
                <a:gd name="T63" fmla="*/ 30 h 60"/>
                <a:gd name="T64" fmla="*/ 28 w 36"/>
                <a:gd name="T65" fmla="*/ 26 h 60"/>
                <a:gd name="T66" fmla="*/ 28 w 36"/>
                <a:gd name="T67" fmla="*/ 22 h 60"/>
                <a:gd name="T68" fmla="*/ 28 w 36"/>
                <a:gd name="T69" fmla="*/ 18 h 60"/>
                <a:gd name="T70" fmla="*/ 26 w 36"/>
                <a:gd name="T71" fmla="*/ 14 h 60"/>
                <a:gd name="T72" fmla="*/ 26 w 36"/>
                <a:gd name="T73" fmla="*/ 8 h 60"/>
                <a:gd name="T74" fmla="*/ 24 w 36"/>
                <a:gd name="T75" fmla="*/ 6 h 60"/>
                <a:gd name="T76" fmla="*/ 20 w 36"/>
                <a:gd name="T77" fmla="*/ 4 h 60"/>
                <a:gd name="T78" fmla="*/ 18 w 36"/>
                <a:gd name="T79" fmla="*/ 4 h 60"/>
                <a:gd name="T80" fmla="*/ 14 w 36"/>
                <a:gd name="T81" fmla="*/ 4 h 60"/>
                <a:gd name="T82" fmla="*/ 12 w 36"/>
                <a:gd name="T83" fmla="*/ 6 h 60"/>
                <a:gd name="T84" fmla="*/ 8 w 36"/>
                <a:gd name="T85" fmla="*/ 10 h 60"/>
                <a:gd name="T86" fmla="*/ 8 w 36"/>
                <a:gd name="T87" fmla="*/ 16 h 60"/>
                <a:gd name="T88" fmla="*/ 10 w 36"/>
                <a:gd name="T89" fmla="*/ 24 h 60"/>
                <a:gd name="T90" fmla="*/ 12 w 36"/>
                <a:gd name="T91" fmla="*/ 30 h 60"/>
                <a:gd name="T92" fmla="*/ 14 w 36"/>
                <a:gd name="T93" fmla="*/ 34 h 60"/>
                <a:gd name="T94" fmla="*/ 18 w 36"/>
                <a:gd name="T95" fmla="*/ 34 h 60"/>
                <a:gd name="T96" fmla="*/ 20 w 36"/>
                <a:gd name="T97" fmla="*/ 34 h 60"/>
                <a:gd name="T98" fmla="*/ 22 w 36"/>
                <a:gd name="T99" fmla="*/ 34 h 60"/>
                <a:gd name="T100" fmla="*/ 26 w 36"/>
                <a:gd name="T101" fmla="*/ 32 h 60"/>
                <a:gd name="T102" fmla="*/ 28 w 36"/>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0"/>
                <a:gd name="T158" fmla="*/ 36 w 36"/>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0">
                  <a:moveTo>
                    <a:pt x="0" y="60"/>
                  </a:moveTo>
                  <a:lnTo>
                    <a:pt x="0" y="60"/>
                  </a:lnTo>
                  <a:lnTo>
                    <a:pt x="6" y="60"/>
                  </a:lnTo>
                  <a:lnTo>
                    <a:pt x="12" y="58"/>
                  </a:lnTo>
                  <a:lnTo>
                    <a:pt x="16" y="54"/>
                  </a:lnTo>
                  <a:lnTo>
                    <a:pt x="20" y="48"/>
                  </a:lnTo>
                  <a:lnTo>
                    <a:pt x="24" y="40"/>
                  </a:lnTo>
                  <a:lnTo>
                    <a:pt x="26" y="34"/>
                  </a:lnTo>
                  <a:lnTo>
                    <a:pt x="20" y="36"/>
                  </a:lnTo>
                  <a:lnTo>
                    <a:pt x="14" y="38"/>
                  </a:lnTo>
                  <a:lnTo>
                    <a:pt x="10" y="36"/>
                  </a:lnTo>
                  <a:lnTo>
                    <a:pt x="4" y="34"/>
                  </a:lnTo>
                  <a:lnTo>
                    <a:pt x="2" y="28"/>
                  </a:lnTo>
                  <a:lnTo>
                    <a:pt x="0" y="20"/>
                  </a:lnTo>
                  <a:lnTo>
                    <a:pt x="2" y="14"/>
                  </a:lnTo>
                  <a:lnTo>
                    <a:pt x="4" y="8"/>
                  </a:lnTo>
                  <a:lnTo>
                    <a:pt x="8" y="4"/>
                  </a:lnTo>
                  <a:lnTo>
                    <a:pt x="12" y="2"/>
                  </a:lnTo>
                  <a:lnTo>
                    <a:pt x="18" y="0"/>
                  </a:lnTo>
                  <a:lnTo>
                    <a:pt x="24" y="2"/>
                  </a:lnTo>
                  <a:lnTo>
                    <a:pt x="30" y="6"/>
                  </a:lnTo>
                  <a:lnTo>
                    <a:pt x="34" y="12"/>
                  </a:lnTo>
                  <a:lnTo>
                    <a:pt x="36" y="18"/>
                  </a:lnTo>
                  <a:lnTo>
                    <a:pt x="36" y="24"/>
                  </a:lnTo>
                  <a:lnTo>
                    <a:pt x="36" y="34"/>
                  </a:lnTo>
                  <a:lnTo>
                    <a:pt x="32" y="42"/>
                  </a:lnTo>
                  <a:lnTo>
                    <a:pt x="26" y="50"/>
                  </a:lnTo>
                  <a:lnTo>
                    <a:pt x="18" y="56"/>
                  </a:lnTo>
                  <a:lnTo>
                    <a:pt x="12" y="60"/>
                  </a:lnTo>
                  <a:lnTo>
                    <a:pt x="4" y="60"/>
                  </a:lnTo>
                  <a:lnTo>
                    <a:pt x="0" y="60"/>
                  </a:lnTo>
                  <a:close/>
                  <a:moveTo>
                    <a:pt x="28" y="30"/>
                  </a:moveTo>
                  <a:lnTo>
                    <a:pt x="28" y="26"/>
                  </a:lnTo>
                  <a:lnTo>
                    <a:pt x="28" y="22"/>
                  </a:lnTo>
                  <a:lnTo>
                    <a:pt x="28" y="18"/>
                  </a:lnTo>
                  <a:lnTo>
                    <a:pt x="26" y="14"/>
                  </a:lnTo>
                  <a:lnTo>
                    <a:pt x="26" y="8"/>
                  </a:lnTo>
                  <a:lnTo>
                    <a:pt x="24" y="6"/>
                  </a:lnTo>
                  <a:lnTo>
                    <a:pt x="20" y="4"/>
                  </a:lnTo>
                  <a:lnTo>
                    <a:pt x="18" y="4"/>
                  </a:lnTo>
                  <a:lnTo>
                    <a:pt x="14" y="4"/>
                  </a:lnTo>
                  <a:lnTo>
                    <a:pt x="12" y="6"/>
                  </a:lnTo>
                  <a:lnTo>
                    <a:pt x="8" y="10"/>
                  </a:lnTo>
                  <a:lnTo>
                    <a:pt x="8" y="16"/>
                  </a:lnTo>
                  <a:lnTo>
                    <a:pt x="10" y="24"/>
                  </a:lnTo>
                  <a:lnTo>
                    <a:pt x="12" y="30"/>
                  </a:lnTo>
                  <a:lnTo>
                    <a:pt x="14" y="34"/>
                  </a:lnTo>
                  <a:lnTo>
                    <a:pt x="18" y="34"/>
                  </a:lnTo>
                  <a:lnTo>
                    <a:pt x="20" y="34"/>
                  </a:lnTo>
                  <a:lnTo>
                    <a:pt x="22" y="34"/>
                  </a:lnTo>
                  <a:lnTo>
                    <a:pt x="26" y="32"/>
                  </a:lnTo>
                  <a:lnTo>
                    <a:pt x="28" y="30"/>
                  </a:lnTo>
                  <a:close/>
                </a:path>
              </a:pathLst>
            </a:custGeom>
            <a:solidFill>
              <a:srgbClr val="000000"/>
            </a:solidFill>
            <a:ln w="0">
              <a:solidFill>
                <a:srgbClr val="000000"/>
              </a:solidFill>
              <a:round/>
              <a:headEnd/>
              <a:tailEnd/>
            </a:ln>
          </p:spPr>
          <p:txBody>
            <a:bodyPr/>
            <a:lstStyle/>
            <a:p>
              <a:endParaRPr lang="en-CA"/>
            </a:p>
          </p:txBody>
        </p:sp>
        <p:sp>
          <p:nvSpPr>
            <p:cNvPr id="14451" name="Freeform 279"/>
            <p:cNvSpPr>
              <a:spLocks/>
            </p:cNvSpPr>
            <p:nvPr/>
          </p:nvSpPr>
          <p:spPr bwMode="auto">
            <a:xfrm>
              <a:off x="3170" y="2678"/>
              <a:ext cx="32" cy="60"/>
            </a:xfrm>
            <a:custGeom>
              <a:avLst/>
              <a:gdLst>
                <a:gd name="T0" fmla="*/ 4 w 32"/>
                <a:gd name="T1" fmla="*/ 8 h 60"/>
                <a:gd name="T2" fmla="*/ 12 w 32"/>
                <a:gd name="T3" fmla="*/ 2 h 60"/>
                <a:gd name="T4" fmla="*/ 22 w 32"/>
                <a:gd name="T5" fmla="*/ 2 h 60"/>
                <a:gd name="T6" fmla="*/ 30 w 32"/>
                <a:gd name="T7" fmla="*/ 8 h 60"/>
                <a:gd name="T8" fmla="*/ 30 w 32"/>
                <a:gd name="T9" fmla="*/ 16 h 60"/>
                <a:gd name="T10" fmla="*/ 22 w 32"/>
                <a:gd name="T11" fmla="*/ 26 h 60"/>
                <a:gd name="T12" fmla="*/ 30 w 32"/>
                <a:gd name="T13" fmla="*/ 32 h 60"/>
                <a:gd name="T14" fmla="*/ 32 w 32"/>
                <a:gd name="T15" fmla="*/ 40 h 60"/>
                <a:gd name="T16" fmla="*/ 28 w 32"/>
                <a:gd name="T17" fmla="*/ 54 h 60"/>
                <a:gd name="T18" fmla="*/ 18 w 32"/>
                <a:gd name="T19" fmla="*/ 60 h 60"/>
                <a:gd name="T20" fmla="*/ 6 w 32"/>
                <a:gd name="T21" fmla="*/ 60 h 60"/>
                <a:gd name="T22" fmla="*/ 0 w 32"/>
                <a:gd name="T23" fmla="*/ 58 h 60"/>
                <a:gd name="T24" fmla="*/ 0 w 32"/>
                <a:gd name="T25" fmla="*/ 56 h 60"/>
                <a:gd name="T26" fmla="*/ 2 w 32"/>
                <a:gd name="T27" fmla="*/ 54 h 60"/>
                <a:gd name="T28" fmla="*/ 4 w 32"/>
                <a:gd name="T29" fmla="*/ 54 h 60"/>
                <a:gd name="T30" fmla="*/ 6 w 32"/>
                <a:gd name="T31" fmla="*/ 54 h 60"/>
                <a:gd name="T32" fmla="*/ 10 w 32"/>
                <a:gd name="T33" fmla="*/ 56 h 60"/>
                <a:gd name="T34" fmla="*/ 14 w 32"/>
                <a:gd name="T35" fmla="*/ 56 h 60"/>
                <a:gd name="T36" fmla="*/ 20 w 32"/>
                <a:gd name="T37" fmla="*/ 56 h 60"/>
                <a:gd name="T38" fmla="*/ 26 w 32"/>
                <a:gd name="T39" fmla="*/ 50 h 60"/>
                <a:gd name="T40" fmla="*/ 26 w 32"/>
                <a:gd name="T41" fmla="*/ 42 h 60"/>
                <a:gd name="T42" fmla="*/ 24 w 32"/>
                <a:gd name="T43" fmla="*/ 36 h 60"/>
                <a:gd name="T44" fmla="*/ 20 w 32"/>
                <a:gd name="T45" fmla="*/ 34 h 60"/>
                <a:gd name="T46" fmla="*/ 14 w 32"/>
                <a:gd name="T47" fmla="*/ 30 h 60"/>
                <a:gd name="T48" fmla="*/ 10 w 32"/>
                <a:gd name="T49" fmla="*/ 30 h 60"/>
                <a:gd name="T50" fmla="*/ 14 w 32"/>
                <a:gd name="T51" fmla="*/ 28 h 60"/>
                <a:gd name="T52" fmla="*/ 20 w 32"/>
                <a:gd name="T53" fmla="*/ 24 h 60"/>
                <a:gd name="T54" fmla="*/ 24 w 32"/>
                <a:gd name="T55" fmla="*/ 20 h 60"/>
                <a:gd name="T56" fmla="*/ 22 w 32"/>
                <a:gd name="T57" fmla="*/ 12 h 60"/>
                <a:gd name="T58" fmla="*/ 18 w 32"/>
                <a:gd name="T59" fmla="*/ 6 h 60"/>
                <a:gd name="T60" fmla="*/ 10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4" y="8"/>
                  </a:lnTo>
                  <a:lnTo>
                    <a:pt x="8" y="4"/>
                  </a:lnTo>
                  <a:lnTo>
                    <a:pt x="12" y="2"/>
                  </a:lnTo>
                  <a:lnTo>
                    <a:pt x="16" y="0"/>
                  </a:lnTo>
                  <a:lnTo>
                    <a:pt x="22" y="2"/>
                  </a:lnTo>
                  <a:lnTo>
                    <a:pt x="28" y="4"/>
                  </a:lnTo>
                  <a:lnTo>
                    <a:pt x="30" y="8"/>
                  </a:lnTo>
                  <a:lnTo>
                    <a:pt x="30" y="12"/>
                  </a:lnTo>
                  <a:lnTo>
                    <a:pt x="30" y="16"/>
                  </a:lnTo>
                  <a:lnTo>
                    <a:pt x="26" y="20"/>
                  </a:lnTo>
                  <a:lnTo>
                    <a:pt x="22" y="26"/>
                  </a:lnTo>
                  <a:lnTo>
                    <a:pt x="26" y="28"/>
                  </a:lnTo>
                  <a:lnTo>
                    <a:pt x="30" y="32"/>
                  </a:lnTo>
                  <a:lnTo>
                    <a:pt x="32" y="36"/>
                  </a:lnTo>
                  <a:lnTo>
                    <a:pt x="32" y="40"/>
                  </a:lnTo>
                  <a:lnTo>
                    <a:pt x="32" y="48"/>
                  </a:lnTo>
                  <a:lnTo>
                    <a:pt x="28" y="54"/>
                  </a:lnTo>
                  <a:lnTo>
                    <a:pt x="24" y="58"/>
                  </a:lnTo>
                  <a:lnTo>
                    <a:pt x="18" y="60"/>
                  </a:lnTo>
                  <a:lnTo>
                    <a:pt x="10" y="60"/>
                  </a:lnTo>
                  <a:lnTo>
                    <a:pt x="6" y="60"/>
                  </a:lnTo>
                  <a:lnTo>
                    <a:pt x="2" y="60"/>
                  </a:lnTo>
                  <a:lnTo>
                    <a:pt x="0" y="58"/>
                  </a:lnTo>
                  <a:lnTo>
                    <a:pt x="0" y="56"/>
                  </a:lnTo>
                  <a:lnTo>
                    <a:pt x="0" y="54"/>
                  </a:lnTo>
                  <a:lnTo>
                    <a:pt x="2" y="54"/>
                  </a:lnTo>
                  <a:lnTo>
                    <a:pt x="4" y="54"/>
                  </a:lnTo>
                  <a:lnTo>
                    <a:pt x="6" y="54"/>
                  </a:lnTo>
                  <a:lnTo>
                    <a:pt x="8" y="56"/>
                  </a:lnTo>
                  <a:lnTo>
                    <a:pt x="10" y="56"/>
                  </a:lnTo>
                  <a:lnTo>
                    <a:pt x="12" y="56"/>
                  </a:lnTo>
                  <a:lnTo>
                    <a:pt x="14" y="56"/>
                  </a:lnTo>
                  <a:lnTo>
                    <a:pt x="16" y="58"/>
                  </a:lnTo>
                  <a:lnTo>
                    <a:pt x="20" y="56"/>
                  </a:lnTo>
                  <a:lnTo>
                    <a:pt x="24" y="54"/>
                  </a:lnTo>
                  <a:lnTo>
                    <a:pt x="26" y="50"/>
                  </a:lnTo>
                  <a:lnTo>
                    <a:pt x="26" y="46"/>
                  </a:lnTo>
                  <a:lnTo>
                    <a:pt x="26" y="42"/>
                  </a:lnTo>
                  <a:lnTo>
                    <a:pt x="24" y="38"/>
                  </a:lnTo>
                  <a:lnTo>
                    <a:pt x="24" y="36"/>
                  </a:lnTo>
                  <a:lnTo>
                    <a:pt x="22" y="36"/>
                  </a:lnTo>
                  <a:lnTo>
                    <a:pt x="20" y="34"/>
                  </a:lnTo>
                  <a:lnTo>
                    <a:pt x="18" y="32"/>
                  </a:lnTo>
                  <a:lnTo>
                    <a:pt x="14" y="30"/>
                  </a:lnTo>
                  <a:lnTo>
                    <a:pt x="12" y="30"/>
                  </a:lnTo>
                  <a:lnTo>
                    <a:pt x="10" y="30"/>
                  </a:lnTo>
                  <a:lnTo>
                    <a:pt x="14" y="28"/>
                  </a:lnTo>
                  <a:lnTo>
                    <a:pt x="16" y="28"/>
                  </a:lnTo>
                  <a:lnTo>
                    <a:pt x="20" y="24"/>
                  </a:lnTo>
                  <a:lnTo>
                    <a:pt x="22" y="22"/>
                  </a:lnTo>
                  <a:lnTo>
                    <a:pt x="24" y="20"/>
                  </a:lnTo>
                  <a:lnTo>
                    <a:pt x="24" y="16"/>
                  </a:lnTo>
                  <a:lnTo>
                    <a:pt x="22" y="12"/>
                  </a:lnTo>
                  <a:lnTo>
                    <a:pt x="20" y="8"/>
                  </a:lnTo>
                  <a:lnTo>
                    <a:pt x="18" y="6"/>
                  </a:lnTo>
                  <a:lnTo>
                    <a:pt x="14" y="6"/>
                  </a:lnTo>
                  <a:lnTo>
                    <a:pt x="10" y="6"/>
                  </a:lnTo>
                  <a:lnTo>
                    <a:pt x="6" y="10"/>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452" name="Rectangle 280"/>
            <p:cNvSpPr>
              <a:spLocks noChangeArrowheads="1"/>
            </p:cNvSpPr>
            <p:nvPr/>
          </p:nvSpPr>
          <p:spPr bwMode="auto">
            <a:xfrm>
              <a:off x="3312"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53" name="Freeform 281"/>
            <p:cNvSpPr>
              <a:spLocks/>
            </p:cNvSpPr>
            <p:nvPr/>
          </p:nvSpPr>
          <p:spPr bwMode="auto">
            <a:xfrm>
              <a:off x="3434" y="2678"/>
              <a:ext cx="22" cy="60"/>
            </a:xfrm>
            <a:custGeom>
              <a:avLst/>
              <a:gdLst>
                <a:gd name="T0" fmla="*/ 0 w 22"/>
                <a:gd name="T1" fmla="*/ 6 h 60"/>
                <a:gd name="T2" fmla="*/ 14 w 22"/>
                <a:gd name="T3" fmla="*/ 0 h 60"/>
                <a:gd name="T4" fmla="*/ 16 w 22"/>
                <a:gd name="T5" fmla="*/ 0 h 60"/>
                <a:gd name="T6" fmla="*/ 16 w 22"/>
                <a:gd name="T7" fmla="*/ 50 h 60"/>
                <a:gd name="T8" fmla="*/ 16 w 22"/>
                <a:gd name="T9" fmla="*/ 54 h 60"/>
                <a:gd name="T10" fmla="*/ 16 w 22"/>
                <a:gd name="T11" fmla="*/ 56 h 60"/>
                <a:gd name="T12" fmla="*/ 16 w 22"/>
                <a:gd name="T13" fmla="*/ 58 h 60"/>
                <a:gd name="T14" fmla="*/ 18 w 22"/>
                <a:gd name="T15" fmla="*/ 58 h 60"/>
                <a:gd name="T16" fmla="*/ 20 w 22"/>
                <a:gd name="T17" fmla="*/ 58 h 60"/>
                <a:gd name="T18" fmla="*/ 22 w 22"/>
                <a:gd name="T19" fmla="*/ 58 h 60"/>
                <a:gd name="T20" fmla="*/ 22 w 22"/>
                <a:gd name="T21" fmla="*/ 60 h 60"/>
                <a:gd name="T22" fmla="*/ 2 w 22"/>
                <a:gd name="T23" fmla="*/ 60 h 60"/>
                <a:gd name="T24" fmla="*/ 2 w 22"/>
                <a:gd name="T25" fmla="*/ 58 h 60"/>
                <a:gd name="T26" fmla="*/ 4 w 22"/>
                <a:gd name="T27" fmla="*/ 58 h 60"/>
                <a:gd name="T28" fmla="*/ 6 w 22"/>
                <a:gd name="T29" fmla="*/ 58 h 60"/>
                <a:gd name="T30" fmla="*/ 8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8 w 22"/>
                <a:gd name="T45" fmla="*/ 8 h 60"/>
                <a:gd name="T46" fmla="*/ 6 w 22"/>
                <a:gd name="T47" fmla="*/ 8 h 60"/>
                <a:gd name="T48" fmla="*/ 6 w 22"/>
                <a:gd name="T49" fmla="*/ 6 h 60"/>
                <a:gd name="T50" fmla="*/ 6 w 22"/>
                <a:gd name="T51" fmla="*/ 6 h 60"/>
                <a:gd name="T52" fmla="*/ 4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6" y="0"/>
                  </a:lnTo>
                  <a:lnTo>
                    <a:pt x="16" y="50"/>
                  </a:lnTo>
                  <a:lnTo>
                    <a:pt x="16" y="54"/>
                  </a:lnTo>
                  <a:lnTo>
                    <a:pt x="16" y="56"/>
                  </a:lnTo>
                  <a:lnTo>
                    <a:pt x="16" y="58"/>
                  </a:lnTo>
                  <a:lnTo>
                    <a:pt x="18" y="58"/>
                  </a:lnTo>
                  <a:lnTo>
                    <a:pt x="20" y="58"/>
                  </a:lnTo>
                  <a:lnTo>
                    <a:pt x="22" y="58"/>
                  </a:lnTo>
                  <a:lnTo>
                    <a:pt x="22" y="60"/>
                  </a:lnTo>
                  <a:lnTo>
                    <a:pt x="2" y="60"/>
                  </a:lnTo>
                  <a:lnTo>
                    <a:pt x="2" y="58"/>
                  </a:lnTo>
                  <a:lnTo>
                    <a:pt x="4" y="58"/>
                  </a:lnTo>
                  <a:lnTo>
                    <a:pt x="6" y="58"/>
                  </a:lnTo>
                  <a:lnTo>
                    <a:pt x="8" y="58"/>
                  </a:lnTo>
                  <a:lnTo>
                    <a:pt x="8" y="56"/>
                  </a:lnTo>
                  <a:lnTo>
                    <a:pt x="8" y="54"/>
                  </a:lnTo>
                  <a:lnTo>
                    <a:pt x="8" y="50"/>
                  </a:lnTo>
                  <a:lnTo>
                    <a:pt x="8" y="16"/>
                  </a:lnTo>
                  <a:lnTo>
                    <a:pt x="8" y="12"/>
                  </a:lnTo>
                  <a:lnTo>
                    <a:pt x="8" y="10"/>
                  </a:lnTo>
                  <a:lnTo>
                    <a:pt x="8" y="8"/>
                  </a:lnTo>
                  <a:lnTo>
                    <a:pt x="6" y="8"/>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pic>
          <p:nvPicPr>
            <p:cNvPr id="14454" name="Picture 282"/>
            <p:cNvPicPr>
              <a:picLocks noChangeAspect="1" noChangeArrowheads="1"/>
            </p:cNvPicPr>
            <p:nvPr/>
          </p:nvPicPr>
          <p:blipFill>
            <a:blip r:embed="rId6" cstate="print"/>
            <a:srcRect/>
            <a:stretch>
              <a:fillRect/>
            </a:stretch>
          </p:blipFill>
          <p:spPr bwMode="auto">
            <a:xfrm>
              <a:off x="3474" y="2730"/>
              <a:ext cx="8" cy="8"/>
            </a:xfrm>
            <a:prstGeom prst="rect">
              <a:avLst/>
            </a:prstGeom>
            <a:noFill/>
            <a:ln w="9525">
              <a:noFill/>
              <a:miter lim="800000"/>
              <a:headEnd/>
              <a:tailEnd/>
            </a:ln>
          </p:spPr>
        </p:pic>
        <p:pic>
          <p:nvPicPr>
            <p:cNvPr id="14455" name="Picture 283"/>
            <p:cNvPicPr>
              <a:picLocks noChangeAspect="1" noChangeArrowheads="1"/>
            </p:cNvPicPr>
            <p:nvPr/>
          </p:nvPicPr>
          <p:blipFill>
            <a:blip r:embed="rId7" cstate="print"/>
            <a:srcRect/>
            <a:stretch>
              <a:fillRect/>
            </a:stretch>
          </p:blipFill>
          <p:spPr bwMode="auto">
            <a:xfrm>
              <a:off x="3474" y="2730"/>
              <a:ext cx="8" cy="8"/>
            </a:xfrm>
            <a:prstGeom prst="rect">
              <a:avLst/>
            </a:prstGeom>
            <a:noFill/>
            <a:ln w="9525">
              <a:noFill/>
              <a:miter lim="800000"/>
              <a:headEnd/>
              <a:tailEnd/>
            </a:ln>
          </p:spPr>
        </p:pic>
        <p:sp>
          <p:nvSpPr>
            <p:cNvPr id="14456" name="Freeform 284"/>
            <p:cNvSpPr>
              <a:spLocks/>
            </p:cNvSpPr>
            <p:nvPr/>
          </p:nvSpPr>
          <p:spPr bwMode="auto">
            <a:xfrm>
              <a:off x="3496" y="2680"/>
              <a:ext cx="36" cy="58"/>
            </a:xfrm>
            <a:custGeom>
              <a:avLst/>
              <a:gdLst>
                <a:gd name="T0" fmla="*/ 6 w 36"/>
                <a:gd name="T1" fmla="*/ 0 h 58"/>
                <a:gd name="T2" fmla="*/ 36 w 36"/>
                <a:gd name="T3" fmla="*/ 0 h 58"/>
                <a:gd name="T4" fmla="*/ 36 w 36"/>
                <a:gd name="T5" fmla="*/ 2 h 58"/>
                <a:gd name="T6" fmla="*/ 16 w 36"/>
                <a:gd name="T7" fmla="*/ 58 h 58"/>
                <a:gd name="T8" fmla="*/ 10 w 36"/>
                <a:gd name="T9" fmla="*/ 58 h 58"/>
                <a:gd name="T10" fmla="*/ 28 w 36"/>
                <a:gd name="T11" fmla="*/ 6 h 58"/>
                <a:gd name="T12" fmla="*/ 14 w 36"/>
                <a:gd name="T13" fmla="*/ 6 h 58"/>
                <a:gd name="T14" fmla="*/ 10 w 36"/>
                <a:gd name="T15" fmla="*/ 6 h 58"/>
                <a:gd name="T16" fmla="*/ 6 w 36"/>
                <a:gd name="T17" fmla="*/ 8 h 58"/>
                <a:gd name="T18" fmla="*/ 4 w 36"/>
                <a:gd name="T19" fmla="*/ 10 h 58"/>
                <a:gd name="T20" fmla="*/ 0 w 36"/>
                <a:gd name="T21" fmla="*/ 14 h 58"/>
                <a:gd name="T22" fmla="*/ 0 w 36"/>
                <a:gd name="T23" fmla="*/ 14 h 58"/>
                <a:gd name="T24" fmla="*/ 6 w 3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8"/>
                <a:gd name="T41" fmla="*/ 36 w 3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8">
                  <a:moveTo>
                    <a:pt x="6" y="0"/>
                  </a:moveTo>
                  <a:lnTo>
                    <a:pt x="36" y="0"/>
                  </a:lnTo>
                  <a:lnTo>
                    <a:pt x="36" y="2"/>
                  </a:lnTo>
                  <a:lnTo>
                    <a:pt x="16" y="58"/>
                  </a:lnTo>
                  <a:lnTo>
                    <a:pt x="10" y="58"/>
                  </a:lnTo>
                  <a:lnTo>
                    <a:pt x="28" y="6"/>
                  </a:lnTo>
                  <a:lnTo>
                    <a:pt x="14" y="6"/>
                  </a:lnTo>
                  <a:lnTo>
                    <a:pt x="10" y="6"/>
                  </a:lnTo>
                  <a:lnTo>
                    <a:pt x="6" y="8"/>
                  </a:lnTo>
                  <a:lnTo>
                    <a:pt x="4" y="10"/>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457" name="Freeform 285"/>
            <p:cNvSpPr>
              <a:spLocks/>
            </p:cNvSpPr>
            <p:nvPr/>
          </p:nvSpPr>
          <p:spPr bwMode="auto">
            <a:xfrm>
              <a:off x="3540" y="2680"/>
              <a:ext cx="36" cy="58"/>
            </a:xfrm>
            <a:custGeom>
              <a:avLst/>
              <a:gdLst>
                <a:gd name="T0" fmla="*/ 4 w 36"/>
                <a:gd name="T1" fmla="*/ 0 h 58"/>
                <a:gd name="T2" fmla="*/ 36 w 36"/>
                <a:gd name="T3" fmla="*/ 0 h 58"/>
                <a:gd name="T4" fmla="*/ 36 w 36"/>
                <a:gd name="T5" fmla="*/ 2 h 58"/>
                <a:gd name="T6" fmla="*/ 16 w 36"/>
                <a:gd name="T7" fmla="*/ 58 h 58"/>
                <a:gd name="T8" fmla="*/ 10 w 36"/>
                <a:gd name="T9" fmla="*/ 58 h 58"/>
                <a:gd name="T10" fmla="*/ 28 w 36"/>
                <a:gd name="T11" fmla="*/ 6 h 58"/>
                <a:gd name="T12" fmla="*/ 12 w 36"/>
                <a:gd name="T13" fmla="*/ 6 h 58"/>
                <a:gd name="T14" fmla="*/ 8 w 36"/>
                <a:gd name="T15" fmla="*/ 6 h 58"/>
                <a:gd name="T16" fmla="*/ 6 w 36"/>
                <a:gd name="T17" fmla="*/ 8 h 58"/>
                <a:gd name="T18" fmla="*/ 4 w 36"/>
                <a:gd name="T19" fmla="*/ 10 h 58"/>
                <a:gd name="T20" fmla="*/ 0 w 36"/>
                <a:gd name="T21" fmla="*/ 14 h 58"/>
                <a:gd name="T22" fmla="*/ 0 w 36"/>
                <a:gd name="T23" fmla="*/ 14 h 58"/>
                <a:gd name="T24" fmla="*/ 4 w 3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8"/>
                <a:gd name="T41" fmla="*/ 36 w 3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8">
                  <a:moveTo>
                    <a:pt x="4" y="0"/>
                  </a:moveTo>
                  <a:lnTo>
                    <a:pt x="36" y="0"/>
                  </a:lnTo>
                  <a:lnTo>
                    <a:pt x="36" y="2"/>
                  </a:lnTo>
                  <a:lnTo>
                    <a:pt x="16" y="58"/>
                  </a:lnTo>
                  <a:lnTo>
                    <a:pt x="10" y="58"/>
                  </a:lnTo>
                  <a:lnTo>
                    <a:pt x="28" y="6"/>
                  </a:lnTo>
                  <a:lnTo>
                    <a:pt x="12" y="6"/>
                  </a:lnTo>
                  <a:lnTo>
                    <a:pt x="8" y="6"/>
                  </a:lnTo>
                  <a:lnTo>
                    <a:pt x="6" y="8"/>
                  </a:lnTo>
                  <a:lnTo>
                    <a:pt x="4" y="10"/>
                  </a:lnTo>
                  <a:lnTo>
                    <a:pt x="0" y="14"/>
                  </a:lnTo>
                  <a:lnTo>
                    <a:pt x="4" y="0"/>
                  </a:lnTo>
                  <a:close/>
                </a:path>
              </a:pathLst>
            </a:custGeom>
            <a:solidFill>
              <a:srgbClr val="000000"/>
            </a:solidFill>
            <a:ln w="0">
              <a:solidFill>
                <a:srgbClr val="000000"/>
              </a:solidFill>
              <a:round/>
              <a:headEnd/>
              <a:tailEnd/>
            </a:ln>
          </p:spPr>
          <p:txBody>
            <a:bodyPr/>
            <a:lstStyle/>
            <a:p>
              <a:endParaRPr lang="en-CA"/>
            </a:p>
          </p:txBody>
        </p:sp>
        <p:pic>
          <p:nvPicPr>
            <p:cNvPr id="14458" name="Picture 286"/>
            <p:cNvPicPr>
              <a:picLocks noChangeAspect="1" noChangeArrowheads="1"/>
            </p:cNvPicPr>
            <p:nvPr/>
          </p:nvPicPr>
          <p:blipFill>
            <a:blip r:embed="rId8" cstate="print"/>
            <a:srcRect/>
            <a:stretch>
              <a:fillRect/>
            </a:stretch>
          </p:blipFill>
          <p:spPr bwMode="auto">
            <a:xfrm>
              <a:off x="3604" y="2696"/>
              <a:ext cx="42" cy="42"/>
            </a:xfrm>
            <a:prstGeom prst="rect">
              <a:avLst/>
            </a:prstGeom>
            <a:noFill/>
            <a:ln w="9525">
              <a:noFill/>
              <a:miter lim="800000"/>
              <a:headEnd/>
              <a:tailEnd/>
            </a:ln>
          </p:spPr>
        </p:pic>
        <p:pic>
          <p:nvPicPr>
            <p:cNvPr id="14459" name="Picture 287"/>
            <p:cNvPicPr>
              <a:picLocks noChangeAspect="1" noChangeArrowheads="1"/>
            </p:cNvPicPr>
            <p:nvPr/>
          </p:nvPicPr>
          <p:blipFill>
            <a:blip r:embed="rId9" cstate="print"/>
            <a:srcRect/>
            <a:stretch>
              <a:fillRect/>
            </a:stretch>
          </p:blipFill>
          <p:spPr bwMode="auto">
            <a:xfrm>
              <a:off x="3604" y="2696"/>
              <a:ext cx="42" cy="42"/>
            </a:xfrm>
            <a:prstGeom prst="rect">
              <a:avLst/>
            </a:prstGeom>
            <a:noFill/>
            <a:ln w="9525">
              <a:noFill/>
              <a:miter lim="800000"/>
              <a:headEnd/>
              <a:tailEnd/>
            </a:ln>
          </p:spPr>
        </p:pic>
        <p:sp>
          <p:nvSpPr>
            <p:cNvPr id="14460" name="Freeform 288"/>
            <p:cNvSpPr>
              <a:spLocks/>
            </p:cNvSpPr>
            <p:nvPr/>
          </p:nvSpPr>
          <p:spPr bwMode="auto">
            <a:xfrm>
              <a:off x="3682" y="2678"/>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10 h 60"/>
                <a:gd name="T44" fmla="*/ 8 w 24"/>
                <a:gd name="T45" fmla="*/ 8 h 60"/>
                <a:gd name="T46" fmla="*/ 8 w 24"/>
                <a:gd name="T47" fmla="*/ 8 h 60"/>
                <a:gd name="T48" fmla="*/ 6 w 24"/>
                <a:gd name="T49" fmla="*/ 6 h 60"/>
                <a:gd name="T50" fmla="*/ 6 w 24"/>
                <a:gd name="T51" fmla="*/ 6 h 60"/>
                <a:gd name="T52" fmla="*/ 4 w 24"/>
                <a:gd name="T53" fmla="*/ 6 h 60"/>
                <a:gd name="T54" fmla="*/ 2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4" y="58"/>
                  </a:lnTo>
                  <a:lnTo>
                    <a:pt x="6" y="58"/>
                  </a:lnTo>
                  <a:lnTo>
                    <a:pt x="8" y="58"/>
                  </a:lnTo>
                  <a:lnTo>
                    <a:pt x="8" y="56"/>
                  </a:lnTo>
                  <a:lnTo>
                    <a:pt x="8" y="54"/>
                  </a:lnTo>
                  <a:lnTo>
                    <a:pt x="8" y="50"/>
                  </a:lnTo>
                  <a:lnTo>
                    <a:pt x="8" y="16"/>
                  </a:lnTo>
                  <a:lnTo>
                    <a:pt x="8" y="12"/>
                  </a:lnTo>
                  <a:lnTo>
                    <a:pt x="8" y="10"/>
                  </a:lnTo>
                  <a:lnTo>
                    <a:pt x="8" y="8"/>
                  </a:lnTo>
                  <a:lnTo>
                    <a:pt x="6" y="6"/>
                  </a:lnTo>
                  <a:lnTo>
                    <a:pt x="4" y="6"/>
                  </a:lnTo>
                  <a:lnTo>
                    <a:pt x="2" y="8"/>
                  </a:lnTo>
                  <a:lnTo>
                    <a:pt x="0" y="6"/>
                  </a:lnTo>
                  <a:close/>
                </a:path>
              </a:pathLst>
            </a:custGeom>
            <a:solidFill>
              <a:srgbClr val="000000"/>
            </a:solidFill>
            <a:ln w="0">
              <a:solidFill>
                <a:srgbClr val="000000"/>
              </a:solidFill>
              <a:round/>
              <a:headEnd/>
              <a:tailEnd/>
            </a:ln>
          </p:spPr>
          <p:txBody>
            <a:bodyPr/>
            <a:lstStyle/>
            <a:p>
              <a:endParaRPr lang="en-CA"/>
            </a:p>
          </p:txBody>
        </p:sp>
        <p:sp>
          <p:nvSpPr>
            <p:cNvPr id="14461" name="Freeform 289"/>
            <p:cNvSpPr>
              <a:spLocks noEditPoints="1"/>
            </p:cNvSpPr>
            <p:nvPr/>
          </p:nvSpPr>
          <p:spPr bwMode="auto">
            <a:xfrm>
              <a:off x="3720"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2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8" y="42"/>
                  </a:lnTo>
                  <a:lnTo>
                    <a:pt x="12"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462" name="Picture 290"/>
            <p:cNvPicPr>
              <a:picLocks noChangeAspect="1" noChangeArrowheads="1"/>
            </p:cNvPicPr>
            <p:nvPr/>
          </p:nvPicPr>
          <p:blipFill>
            <a:blip r:embed="rId10" cstate="print"/>
            <a:srcRect/>
            <a:stretch>
              <a:fillRect/>
            </a:stretch>
          </p:blipFill>
          <p:spPr bwMode="auto">
            <a:xfrm>
              <a:off x="3750" y="2690"/>
              <a:ext cx="38" cy="2"/>
            </a:xfrm>
            <a:prstGeom prst="rect">
              <a:avLst/>
            </a:prstGeom>
            <a:noFill/>
            <a:ln w="9525">
              <a:noFill/>
              <a:miter lim="800000"/>
              <a:headEnd/>
              <a:tailEnd/>
            </a:ln>
          </p:spPr>
        </p:pic>
        <p:pic>
          <p:nvPicPr>
            <p:cNvPr id="14463" name="Picture 291"/>
            <p:cNvPicPr>
              <a:picLocks noChangeAspect="1" noChangeArrowheads="1"/>
            </p:cNvPicPr>
            <p:nvPr/>
          </p:nvPicPr>
          <p:blipFill>
            <a:blip r:embed="rId11" cstate="print"/>
            <a:srcRect/>
            <a:stretch>
              <a:fillRect/>
            </a:stretch>
          </p:blipFill>
          <p:spPr bwMode="auto">
            <a:xfrm>
              <a:off x="3750" y="2690"/>
              <a:ext cx="38" cy="2"/>
            </a:xfrm>
            <a:prstGeom prst="rect">
              <a:avLst/>
            </a:prstGeom>
            <a:noFill/>
            <a:ln w="9525">
              <a:noFill/>
              <a:miter lim="800000"/>
              <a:headEnd/>
              <a:tailEnd/>
            </a:ln>
          </p:spPr>
        </p:pic>
        <p:sp>
          <p:nvSpPr>
            <p:cNvPr id="14464" name="Freeform 292"/>
            <p:cNvSpPr>
              <a:spLocks noEditPoints="1"/>
            </p:cNvSpPr>
            <p:nvPr/>
          </p:nvSpPr>
          <p:spPr bwMode="auto">
            <a:xfrm>
              <a:off x="3798" y="2662"/>
              <a:ext cx="26" cy="44"/>
            </a:xfrm>
            <a:custGeom>
              <a:avLst/>
              <a:gdLst>
                <a:gd name="T0" fmla="*/ 0 w 26"/>
                <a:gd name="T1" fmla="*/ 44 h 44"/>
                <a:gd name="T2" fmla="*/ 0 w 26"/>
                <a:gd name="T3" fmla="*/ 44 h 44"/>
                <a:gd name="T4" fmla="*/ 4 w 26"/>
                <a:gd name="T5" fmla="*/ 44 h 44"/>
                <a:gd name="T6" fmla="*/ 8 w 26"/>
                <a:gd name="T7" fmla="*/ 42 h 44"/>
                <a:gd name="T8" fmla="*/ 12 w 26"/>
                <a:gd name="T9" fmla="*/ 40 h 44"/>
                <a:gd name="T10" fmla="*/ 14 w 26"/>
                <a:gd name="T11" fmla="*/ 36 h 44"/>
                <a:gd name="T12" fmla="*/ 18 w 26"/>
                <a:gd name="T13" fmla="*/ 30 h 44"/>
                <a:gd name="T14" fmla="*/ 20 w 26"/>
                <a:gd name="T15" fmla="*/ 26 h 44"/>
                <a:gd name="T16" fmla="*/ 14 w 26"/>
                <a:gd name="T17" fmla="*/ 28 h 44"/>
                <a:gd name="T18" fmla="*/ 10 w 26"/>
                <a:gd name="T19" fmla="*/ 28 h 44"/>
                <a:gd name="T20" fmla="*/ 6 w 26"/>
                <a:gd name="T21" fmla="*/ 28 h 44"/>
                <a:gd name="T22" fmla="*/ 2 w 26"/>
                <a:gd name="T23" fmla="*/ 24 h 44"/>
                <a:gd name="T24" fmla="*/ 0 w 26"/>
                <a:gd name="T25" fmla="*/ 20 h 44"/>
                <a:gd name="T26" fmla="*/ 0 w 26"/>
                <a:gd name="T27" fmla="*/ 16 h 44"/>
                <a:gd name="T28" fmla="*/ 0 w 26"/>
                <a:gd name="T29" fmla="*/ 10 h 44"/>
                <a:gd name="T30" fmla="*/ 2 w 26"/>
                <a:gd name="T31" fmla="*/ 6 h 44"/>
                <a:gd name="T32" fmla="*/ 8 w 26"/>
                <a:gd name="T33" fmla="*/ 2 h 44"/>
                <a:gd name="T34" fmla="*/ 12 w 26"/>
                <a:gd name="T35" fmla="*/ 0 h 44"/>
                <a:gd name="T36" fmla="*/ 18 w 26"/>
                <a:gd name="T37" fmla="*/ 2 h 44"/>
                <a:gd name="T38" fmla="*/ 22 w 26"/>
                <a:gd name="T39" fmla="*/ 6 h 44"/>
                <a:gd name="T40" fmla="*/ 26 w 26"/>
                <a:gd name="T41" fmla="*/ 10 h 44"/>
                <a:gd name="T42" fmla="*/ 26 w 26"/>
                <a:gd name="T43" fmla="*/ 18 h 44"/>
                <a:gd name="T44" fmla="*/ 26 w 26"/>
                <a:gd name="T45" fmla="*/ 24 h 44"/>
                <a:gd name="T46" fmla="*/ 22 w 26"/>
                <a:gd name="T47" fmla="*/ 32 h 44"/>
                <a:gd name="T48" fmla="*/ 18 w 26"/>
                <a:gd name="T49" fmla="*/ 36 h 44"/>
                <a:gd name="T50" fmla="*/ 14 w 26"/>
                <a:gd name="T51" fmla="*/ 42 h 44"/>
                <a:gd name="T52" fmla="*/ 8 w 26"/>
                <a:gd name="T53" fmla="*/ 44 h 44"/>
                <a:gd name="T54" fmla="*/ 2 w 26"/>
                <a:gd name="T55" fmla="*/ 44 h 44"/>
                <a:gd name="T56" fmla="*/ 0 w 26"/>
                <a:gd name="T57" fmla="*/ 44 h 44"/>
                <a:gd name="T58" fmla="*/ 20 w 26"/>
                <a:gd name="T59" fmla="*/ 22 h 44"/>
                <a:gd name="T60" fmla="*/ 20 w 26"/>
                <a:gd name="T61" fmla="*/ 20 h 44"/>
                <a:gd name="T62" fmla="*/ 20 w 26"/>
                <a:gd name="T63" fmla="*/ 16 h 44"/>
                <a:gd name="T64" fmla="*/ 20 w 26"/>
                <a:gd name="T65" fmla="*/ 14 h 44"/>
                <a:gd name="T66" fmla="*/ 20 w 26"/>
                <a:gd name="T67" fmla="*/ 10 h 44"/>
                <a:gd name="T68" fmla="*/ 18 w 26"/>
                <a:gd name="T69" fmla="*/ 6 h 44"/>
                <a:gd name="T70" fmla="*/ 16 w 26"/>
                <a:gd name="T71" fmla="*/ 4 h 44"/>
                <a:gd name="T72" fmla="*/ 14 w 26"/>
                <a:gd name="T73" fmla="*/ 4 h 44"/>
                <a:gd name="T74" fmla="*/ 12 w 26"/>
                <a:gd name="T75" fmla="*/ 2 h 44"/>
                <a:gd name="T76" fmla="*/ 10 w 26"/>
                <a:gd name="T77" fmla="*/ 4 h 44"/>
                <a:gd name="T78" fmla="*/ 8 w 26"/>
                <a:gd name="T79" fmla="*/ 6 h 44"/>
                <a:gd name="T80" fmla="*/ 6 w 26"/>
                <a:gd name="T81" fmla="*/ 8 h 44"/>
                <a:gd name="T82" fmla="*/ 6 w 26"/>
                <a:gd name="T83" fmla="*/ 12 h 44"/>
                <a:gd name="T84" fmla="*/ 6 w 26"/>
                <a:gd name="T85" fmla="*/ 18 h 44"/>
                <a:gd name="T86" fmla="*/ 8 w 26"/>
                <a:gd name="T87" fmla="*/ 22 h 44"/>
                <a:gd name="T88" fmla="*/ 10 w 26"/>
                <a:gd name="T89" fmla="*/ 24 h 44"/>
                <a:gd name="T90" fmla="*/ 12 w 26"/>
                <a:gd name="T91" fmla="*/ 26 h 44"/>
                <a:gd name="T92" fmla="*/ 14 w 26"/>
                <a:gd name="T93" fmla="*/ 26 h 44"/>
                <a:gd name="T94" fmla="*/ 16 w 26"/>
                <a:gd name="T95" fmla="*/ 24 h 44"/>
                <a:gd name="T96" fmla="*/ 18 w 26"/>
                <a:gd name="T97" fmla="*/ 24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4"/>
                  </a:lnTo>
                  <a:lnTo>
                    <a:pt x="4" y="44"/>
                  </a:lnTo>
                  <a:lnTo>
                    <a:pt x="8" y="42"/>
                  </a:lnTo>
                  <a:lnTo>
                    <a:pt x="12" y="40"/>
                  </a:lnTo>
                  <a:lnTo>
                    <a:pt x="14" y="36"/>
                  </a:lnTo>
                  <a:lnTo>
                    <a:pt x="18" y="30"/>
                  </a:lnTo>
                  <a:lnTo>
                    <a:pt x="20" y="26"/>
                  </a:lnTo>
                  <a:lnTo>
                    <a:pt x="14" y="28"/>
                  </a:lnTo>
                  <a:lnTo>
                    <a:pt x="10" y="28"/>
                  </a:lnTo>
                  <a:lnTo>
                    <a:pt x="6" y="28"/>
                  </a:lnTo>
                  <a:lnTo>
                    <a:pt x="2" y="24"/>
                  </a:lnTo>
                  <a:lnTo>
                    <a:pt x="0" y="20"/>
                  </a:lnTo>
                  <a:lnTo>
                    <a:pt x="0" y="16"/>
                  </a:lnTo>
                  <a:lnTo>
                    <a:pt x="0" y="10"/>
                  </a:lnTo>
                  <a:lnTo>
                    <a:pt x="2" y="6"/>
                  </a:lnTo>
                  <a:lnTo>
                    <a:pt x="8" y="2"/>
                  </a:lnTo>
                  <a:lnTo>
                    <a:pt x="12" y="0"/>
                  </a:lnTo>
                  <a:lnTo>
                    <a:pt x="18" y="2"/>
                  </a:lnTo>
                  <a:lnTo>
                    <a:pt x="22" y="6"/>
                  </a:lnTo>
                  <a:lnTo>
                    <a:pt x="26" y="10"/>
                  </a:lnTo>
                  <a:lnTo>
                    <a:pt x="26" y="18"/>
                  </a:lnTo>
                  <a:lnTo>
                    <a:pt x="26" y="24"/>
                  </a:lnTo>
                  <a:lnTo>
                    <a:pt x="22" y="32"/>
                  </a:lnTo>
                  <a:lnTo>
                    <a:pt x="18" y="36"/>
                  </a:lnTo>
                  <a:lnTo>
                    <a:pt x="14" y="42"/>
                  </a:lnTo>
                  <a:lnTo>
                    <a:pt x="8" y="44"/>
                  </a:lnTo>
                  <a:lnTo>
                    <a:pt x="2" y="44"/>
                  </a:lnTo>
                  <a:lnTo>
                    <a:pt x="0" y="44"/>
                  </a:lnTo>
                  <a:close/>
                  <a:moveTo>
                    <a:pt x="20" y="22"/>
                  </a:moveTo>
                  <a:lnTo>
                    <a:pt x="20" y="20"/>
                  </a:lnTo>
                  <a:lnTo>
                    <a:pt x="20" y="16"/>
                  </a:lnTo>
                  <a:lnTo>
                    <a:pt x="20" y="14"/>
                  </a:lnTo>
                  <a:lnTo>
                    <a:pt x="20" y="10"/>
                  </a:lnTo>
                  <a:lnTo>
                    <a:pt x="18" y="6"/>
                  </a:lnTo>
                  <a:lnTo>
                    <a:pt x="16" y="4"/>
                  </a:lnTo>
                  <a:lnTo>
                    <a:pt x="14" y="4"/>
                  </a:lnTo>
                  <a:lnTo>
                    <a:pt x="12" y="2"/>
                  </a:lnTo>
                  <a:lnTo>
                    <a:pt x="10" y="4"/>
                  </a:lnTo>
                  <a:lnTo>
                    <a:pt x="8" y="6"/>
                  </a:lnTo>
                  <a:lnTo>
                    <a:pt x="6" y="8"/>
                  </a:lnTo>
                  <a:lnTo>
                    <a:pt x="6" y="12"/>
                  </a:lnTo>
                  <a:lnTo>
                    <a:pt x="6" y="18"/>
                  </a:lnTo>
                  <a:lnTo>
                    <a:pt x="8" y="22"/>
                  </a:lnTo>
                  <a:lnTo>
                    <a:pt x="10" y="24"/>
                  </a:lnTo>
                  <a:lnTo>
                    <a:pt x="12" y="26"/>
                  </a:lnTo>
                  <a:lnTo>
                    <a:pt x="14" y="26"/>
                  </a:lnTo>
                  <a:lnTo>
                    <a:pt x="16" y="24"/>
                  </a:lnTo>
                  <a:lnTo>
                    <a:pt x="18" y="24"/>
                  </a:lnTo>
                  <a:lnTo>
                    <a:pt x="20" y="22"/>
                  </a:lnTo>
                  <a:close/>
                </a:path>
              </a:pathLst>
            </a:custGeom>
            <a:solidFill>
              <a:srgbClr val="000000"/>
            </a:solidFill>
            <a:ln w="0">
              <a:solidFill>
                <a:srgbClr val="000000"/>
              </a:solidFill>
              <a:round/>
              <a:headEnd/>
              <a:tailEnd/>
            </a:ln>
          </p:spPr>
          <p:txBody>
            <a:bodyPr/>
            <a:lstStyle/>
            <a:p>
              <a:endParaRPr lang="en-CA"/>
            </a:p>
          </p:txBody>
        </p:sp>
        <p:sp>
          <p:nvSpPr>
            <p:cNvPr id="14465" name="Rectangle 293"/>
            <p:cNvSpPr>
              <a:spLocks noChangeArrowheads="1"/>
            </p:cNvSpPr>
            <p:nvPr/>
          </p:nvSpPr>
          <p:spPr bwMode="auto">
            <a:xfrm>
              <a:off x="3888"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66" name="Rectangle 294"/>
            <p:cNvSpPr>
              <a:spLocks noChangeArrowheads="1"/>
            </p:cNvSpPr>
            <p:nvPr/>
          </p:nvSpPr>
          <p:spPr bwMode="auto">
            <a:xfrm>
              <a:off x="3904"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67" name="Freeform 295"/>
            <p:cNvSpPr>
              <a:spLocks/>
            </p:cNvSpPr>
            <p:nvPr/>
          </p:nvSpPr>
          <p:spPr bwMode="auto">
            <a:xfrm>
              <a:off x="4010" y="2678"/>
              <a:ext cx="30" cy="60"/>
            </a:xfrm>
            <a:custGeom>
              <a:avLst/>
              <a:gdLst>
                <a:gd name="T0" fmla="*/ 22 w 30"/>
                <a:gd name="T1" fmla="*/ 0 h 60"/>
                <a:gd name="T2" fmla="*/ 22 w 30"/>
                <a:gd name="T3" fmla="*/ 48 h 60"/>
                <a:gd name="T4" fmla="*/ 22 w 30"/>
                <a:gd name="T5" fmla="*/ 52 h 60"/>
                <a:gd name="T6" fmla="*/ 22 w 30"/>
                <a:gd name="T7" fmla="*/ 54 h 60"/>
                <a:gd name="T8" fmla="*/ 24 w 30"/>
                <a:gd name="T9" fmla="*/ 56 h 60"/>
                <a:gd name="T10" fmla="*/ 24 w 30"/>
                <a:gd name="T11" fmla="*/ 58 h 60"/>
                <a:gd name="T12" fmla="*/ 26 w 30"/>
                <a:gd name="T13" fmla="*/ 58 h 60"/>
                <a:gd name="T14" fmla="*/ 30 w 30"/>
                <a:gd name="T15" fmla="*/ 58 h 60"/>
                <a:gd name="T16" fmla="*/ 30 w 30"/>
                <a:gd name="T17" fmla="*/ 58 h 60"/>
                <a:gd name="T18" fmla="*/ 30 w 30"/>
                <a:gd name="T19" fmla="*/ 60 h 60"/>
                <a:gd name="T20" fmla="*/ 0 w 30"/>
                <a:gd name="T21" fmla="*/ 60 h 60"/>
                <a:gd name="T22" fmla="*/ 0 w 30"/>
                <a:gd name="T23" fmla="*/ 58 h 60"/>
                <a:gd name="T24" fmla="*/ 2 w 30"/>
                <a:gd name="T25" fmla="*/ 58 h 60"/>
                <a:gd name="T26" fmla="*/ 6 w 30"/>
                <a:gd name="T27" fmla="*/ 58 h 60"/>
                <a:gd name="T28" fmla="*/ 8 w 30"/>
                <a:gd name="T29" fmla="*/ 58 h 60"/>
                <a:gd name="T30" fmla="*/ 8 w 30"/>
                <a:gd name="T31" fmla="*/ 56 h 60"/>
                <a:gd name="T32" fmla="*/ 10 w 30"/>
                <a:gd name="T33" fmla="*/ 54 h 60"/>
                <a:gd name="T34" fmla="*/ 10 w 30"/>
                <a:gd name="T35" fmla="*/ 52 h 60"/>
                <a:gd name="T36" fmla="*/ 10 w 30"/>
                <a:gd name="T37" fmla="*/ 48 h 60"/>
                <a:gd name="T38" fmla="*/ 10 w 30"/>
                <a:gd name="T39" fmla="*/ 18 h 60"/>
                <a:gd name="T40" fmla="*/ 10 w 30"/>
                <a:gd name="T41" fmla="*/ 14 h 60"/>
                <a:gd name="T42" fmla="*/ 10 w 30"/>
                <a:gd name="T43" fmla="*/ 14 h 60"/>
                <a:gd name="T44" fmla="*/ 8 w 30"/>
                <a:gd name="T45" fmla="*/ 12 h 60"/>
                <a:gd name="T46" fmla="*/ 8 w 30"/>
                <a:gd name="T47" fmla="*/ 12 h 60"/>
                <a:gd name="T48" fmla="*/ 8 w 30"/>
                <a:gd name="T49" fmla="*/ 12 h 60"/>
                <a:gd name="T50" fmla="*/ 6 w 30"/>
                <a:gd name="T51" fmla="*/ 10 h 60"/>
                <a:gd name="T52" fmla="*/ 4 w 30"/>
                <a:gd name="T53" fmla="*/ 12 h 60"/>
                <a:gd name="T54" fmla="*/ 2 w 30"/>
                <a:gd name="T55" fmla="*/ 12 h 60"/>
                <a:gd name="T56" fmla="*/ 0 w 30"/>
                <a:gd name="T57" fmla="*/ 10 h 60"/>
                <a:gd name="T58" fmla="*/ 22 w 30"/>
                <a:gd name="T59" fmla="*/ 0 h 60"/>
                <a:gd name="T60" fmla="*/ 22 w 30"/>
                <a:gd name="T61" fmla="*/ 0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60"/>
                <a:gd name="T95" fmla="*/ 30 w 30"/>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60">
                  <a:moveTo>
                    <a:pt x="22" y="0"/>
                  </a:moveTo>
                  <a:lnTo>
                    <a:pt x="22" y="48"/>
                  </a:lnTo>
                  <a:lnTo>
                    <a:pt x="22" y="52"/>
                  </a:lnTo>
                  <a:lnTo>
                    <a:pt x="22" y="54"/>
                  </a:lnTo>
                  <a:lnTo>
                    <a:pt x="24" y="56"/>
                  </a:lnTo>
                  <a:lnTo>
                    <a:pt x="24" y="58"/>
                  </a:lnTo>
                  <a:lnTo>
                    <a:pt x="26" y="58"/>
                  </a:lnTo>
                  <a:lnTo>
                    <a:pt x="30" y="58"/>
                  </a:lnTo>
                  <a:lnTo>
                    <a:pt x="30" y="60"/>
                  </a:lnTo>
                  <a:lnTo>
                    <a:pt x="0" y="60"/>
                  </a:lnTo>
                  <a:lnTo>
                    <a:pt x="0" y="58"/>
                  </a:lnTo>
                  <a:lnTo>
                    <a:pt x="2" y="58"/>
                  </a:lnTo>
                  <a:lnTo>
                    <a:pt x="6" y="58"/>
                  </a:lnTo>
                  <a:lnTo>
                    <a:pt x="8" y="58"/>
                  </a:lnTo>
                  <a:lnTo>
                    <a:pt x="8" y="56"/>
                  </a:lnTo>
                  <a:lnTo>
                    <a:pt x="10" y="54"/>
                  </a:lnTo>
                  <a:lnTo>
                    <a:pt x="10" y="52"/>
                  </a:lnTo>
                  <a:lnTo>
                    <a:pt x="10" y="48"/>
                  </a:lnTo>
                  <a:lnTo>
                    <a:pt x="10" y="18"/>
                  </a:lnTo>
                  <a:lnTo>
                    <a:pt x="10" y="14"/>
                  </a:lnTo>
                  <a:lnTo>
                    <a:pt x="8" y="12"/>
                  </a:lnTo>
                  <a:lnTo>
                    <a:pt x="6" y="10"/>
                  </a:lnTo>
                  <a:lnTo>
                    <a:pt x="4" y="12"/>
                  </a:lnTo>
                  <a:lnTo>
                    <a:pt x="2" y="12"/>
                  </a:lnTo>
                  <a:lnTo>
                    <a:pt x="0" y="10"/>
                  </a:lnTo>
                  <a:lnTo>
                    <a:pt x="22" y="0"/>
                  </a:lnTo>
                  <a:close/>
                </a:path>
              </a:pathLst>
            </a:custGeom>
            <a:solidFill>
              <a:srgbClr val="000000"/>
            </a:solidFill>
            <a:ln w="0">
              <a:solidFill>
                <a:srgbClr val="000000"/>
              </a:solidFill>
              <a:round/>
              <a:headEnd/>
              <a:tailEnd/>
            </a:ln>
          </p:spPr>
          <p:txBody>
            <a:bodyPr/>
            <a:lstStyle/>
            <a:p>
              <a:endParaRPr lang="en-CA"/>
            </a:p>
          </p:txBody>
        </p:sp>
        <p:sp>
          <p:nvSpPr>
            <p:cNvPr id="14468" name="Freeform 296"/>
            <p:cNvSpPr>
              <a:spLocks noEditPoints="1"/>
            </p:cNvSpPr>
            <p:nvPr/>
          </p:nvSpPr>
          <p:spPr bwMode="auto">
            <a:xfrm>
              <a:off x="4050" y="2678"/>
              <a:ext cx="38" cy="60"/>
            </a:xfrm>
            <a:custGeom>
              <a:avLst/>
              <a:gdLst>
                <a:gd name="T0" fmla="*/ 32 w 38"/>
                <a:gd name="T1" fmla="*/ 32 h 60"/>
                <a:gd name="T2" fmla="*/ 38 w 38"/>
                <a:gd name="T3" fmla="*/ 40 h 60"/>
                <a:gd name="T4" fmla="*/ 36 w 38"/>
                <a:gd name="T5" fmla="*/ 50 h 60"/>
                <a:gd name="T6" fmla="*/ 28 w 38"/>
                <a:gd name="T7" fmla="*/ 58 h 60"/>
                <a:gd name="T8" fmla="*/ 18 w 38"/>
                <a:gd name="T9" fmla="*/ 60 h 60"/>
                <a:gd name="T10" fmla="*/ 8 w 38"/>
                <a:gd name="T11" fmla="*/ 58 h 60"/>
                <a:gd name="T12" fmla="*/ 2 w 38"/>
                <a:gd name="T13" fmla="*/ 52 h 60"/>
                <a:gd name="T14" fmla="*/ 2 w 38"/>
                <a:gd name="T15" fmla="*/ 42 h 60"/>
                <a:gd name="T16" fmla="*/ 8 w 38"/>
                <a:gd name="T17" fmla="*/ 34 h 60"/>
                <a:gd name="T18" fmla="*/ 6 w 38"/>
                <a:gd name="T19" fmla="*/ 26 h 60"/>
                <a:gd name="T20" fmla="*/ 2 w 38"/>
                <a:gd name="T21" fmla="*/ 20 h 60"/>
                <a:gd name="T22" fmla="*/ 2 w 38"/>
                <a:gd name="T23" fmla="*/ 10 h 60"/>
                <a:gd name="T24" fmla="*/ 10 w 38"/>
                <a:gd name="T25" fmla="*/ 2 h 60"/>
                <a:gd name="T26" fmla="*/ 20 w 38"/>
                <a:gd name="T27" fmla="*/ 0 h 60"/>
                <a:gd name="T28" fmla="*/ 32 w 38"/>
                <a:gd name="T29" fmla="*/ 4 h 60"/>
                <a:gd name="T30" fmla="*/ 38 w 38"/>
                <a:gd name="T31" fmla="*/ 14 h 60"/>
                <a:gd name="T32" fmla="*/ 34 w 38"/>
                <a:gd name="T33" fmla="*/ 22 h 60"/>
                <a:gd name="T34" fmla="*/ 28 w 38"/>
                <a:gd name="T35" fmla="*/ 26 h 60"/>
                <a:gd name="T36" fmla="*/ 26 w 38"/>
                <a:gd name="T37" fmla="*/ 22 h 60"/>
                <a:gd name="T38" fmla="*/ 26 w 38"/>
                <a:gd name="T39" fmla="*/ 16 h 60"/>
                <a:gd name="T40" fmla="*/ 26 w 38"/>
                <a:gd name="T41" fmla="*/ 8 h 60"/>
                <a:gd name="T42" fmla="*/ 22 w 38"/>
                <a:gd name="T43" fmla="*/ 4 h 60"/>
                <a:gd name="T44" fmla="*/ 18 w 38"/>
                <a:gd name="T45" fmla="*/ 4 h 60"/>
                <a:gd name="T46" fmla="*/ 14 w 38"/>
                <a:gd name="T47" fmla="*/ 8 h 60"/>
                <a:gd name="T48" fmla="*/ 14 w 38"/>
                <a:gd name="T49" fmla="*/ 14 h 60"/>
                <a:gd name="T50" fmla="*/ 20 w 38"/>
                <a:gd name="T51" fmla="*/ 20 h 60"/>
                <a:gd name="T52" fmla="*/ 16 w 38"/>
                <a:gd name="T53" fmla="*/ 34 h 60"/>
                <a:gd name="T54" fmla="*/ 14 w 38"/>
                <a:gd name="T55" fmla="*/ 36 h 60"/>
                <a:gd name="T56" fmla="*/ 12 w 38"/>
                <a:gd name="T57" fmla="*/ 40 h 60"/>
                <a:gd name="T58" fmla="*/ 10 w 38"/>
                <a:gd name="T59" fmla="*/ 46 h 60"/>
                <a:gd name="T60" fmla="*/ 12 w 38"/>
                <a:gd name="T61" fmla="*/ 52 h 60"/>
                <a:gd name="T62" fmla="*/ 14 w 38"/>
                <a:gd name="T63" fmla="*/ 56 h 60"/>
                <a:gd name="T64" fmla="*/ 18 w 38"/>
                <a:gd name="T65" fmla="*/ 58 h 60"/>
                <a:gd name="T66" fmla="*/ 24 w 38"/>
                <a:gd name="T67" fmla="*/ 56 h 60"/>
                <a:gd name="T68" fmla="*/ 26 w 38"/>
                <a:gd name="T69" fmla="*/ 50 h 60"/>
                <a:gd name="T70" fmla="*/ 22 w 38"/>
                <a:gd name="T71" fmla="*/ 38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60"/>
                <a:gd name="T110" fmla="*/ 38 w 38"/>
                <a:gd name="T111" fmla="*/ 60 h 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60">
                  <a:moveTo>
                    <a:pt x="28" y="26"/>
                  </a:moveTo>
                  <a:lnTo>
                    <a:pt x="32" y="32"/>
                  </a:lnTo>
                  <a:lnTo>
                    <a:pt x="36" y="36"/>
                  </a:lnTo>
                  <a:lnTo>
                    <a:pt x="38" y="40"/>
                  </a:lnTo>
                  <a:lnTo>
                    <a:pt x="38" y="44"/>
                  </a:lnTo>
                  <a:lnTo>
                    <a:pt x="36" y="50"/>
                  </a:lnTo>
                  <a:lnTo>
                    <a:pt x="32" y="56"/>
                  </a:lnTo>
                  <a:lnTo>
                    <a:pt x="28" y="58"/>
                  </a:lnTo>
                  <a:lnTo>
                    <a:pt x="24" y="60"/>
                  </a:lnTo>
                  <a:lnTo>
                    <a:pt x="18" y="60"/>
                  </a:lnTo>
                  <a:lnTo>
                    <a:pt x="14" y="60"/>
                  </a:lnTo>
                  <a:lnTo>
                    <a:pt x="8" y="58"/>
                  </a:lnTo>
                  <a:lnTo>
                    <a:pt x="6" y="56"/>
                  </a:lnTo>
                  <a:lnTo>
                    <a:pt x="2" y="52"/>
                  </a:lnTo>
                  <a:lnTo>
                    <a:pt x="0" y="46"/>
                  </a:lnTo>
                  <a:lnTo>
                    <a:pt x="2" y="42"/>
                  </a:lnTo>
                  <a:lnTo>
                    <a:pt x="4" y="38"/>
                  </a:lnTo>
                  <a:lnTo>
                    <a:pt x="8" y="34"/>
                  </a:lnTo>
                  <a:lnTo>
                    <a:pt x="12" y="32"/>
                  </a:lnTo>
                  <a:lnTo>
                    <a:pt x="6" y="26"/>
                  </a:lnTo>
                  <a:lnTo>
                    <a:pt x="4" y="22"/>
                  </a:lnTo>
                  <a:lnTo>
                    <a:pt x="2" y="20"/>
                  </a:lnTo>
                  <a:lnTo>
                    <a:pt x="2" y="16"/>
                  </a:lnTo>
                  <a:lnTo>
                    <a:pt x="2" y="10"/>
                  </a:lnTo>
                  <a:lnTo>
                    <a:pt x="6" y="4"/>
                  </a:lnTo>
                  <a:lnTo>
                    <a:pt x="10" y="2"/>
                  </a:lnTo>
                  <a:lnTo>
                    <a:pt x="14" y="0"/>
                  </a:lnTo>
                  <a:lnTo>
                    <a:pt x="20" y="0"/>
                  </a:lnTo>
                  <a:lnTo>
                    <a:pt x="28" y="2"/>
                  </a:lnTo>
                  <a:lnTo>
                    <a:pt x="32" y="4"/>
                  </a:lnTo>
                  <a:lnTo>
                    <a:pt x="36" y="8"/>
                  </a:lnTo>
                  <a:lnTo>
                    <a:pt x="38" y="14"/>
                  </a:lnTo>
                  <a:lnTo>
                    <a:pt x="36" y="18"/>
                  </a:lnTo>
                  <a:lnTo>
                    <a:pt x="34" y="22"/>
                  </a:lnTo>
                  <a:lnTo>
                    <a:pt x="32" y="24"/>
                  </a:lnTo>
                  <a:lnTo>
                    <a:pt x="28" y="26"/>
                  </a:lnTo>
                  <a:close/>
                  <a:moveTo>
                    <a:pt x="24" y="24"/>
                  </a:moveTo>
                  <a:lnTo>
                    <a:pt x="26" y="22"/>
                  </a:lnTo>
                  <a:lnTo>
                    <a:pt x="26" y="20"/>
                  </a:lnTo>
                  <a:lnTo>
                    <a:pt x="26" y="16"/>
                  </a:lnTo>
                  <a:lnTo>
                    <a:pt x="28" y="14"/>
                  </a:lnTo>
                  <a:lnTo>
                    <a:pt x="26" y="8"/>
                  </a:lnTo>
                  <a:lnTo>
                    <a:pt x="24" y="6"/>
                  </a:lnTo>
                  <a:lnTo>
                    <a:pt x="22" y="4"/>
                  </a:lnTo>
                  <a:lnTo>
                    <a:pt x="20" y="4"/>
                  </a:lnTo>
                  <a:lnTo>
                    <a:pt x="18" y="4"/>
                  </a:lnTo>
                  <a:lnTo>
                    <a:pt x="16" y="6"/>
                  </a:lnTo>
                  <a:lnTo>
                    <a:pt x="14" y="8"/>
                  </a:lnTo>
                  <a:lnTo>
                    <a:pt x="14" y="10"/>
                  </a:lnTo>
                  <a:lnTo>
                    <a:pt x="14" y="14"/>
                  </a:lnTo>
                  <a:lnTo>
                    <a:pt x="16" y="16"/>
                  </a:lnTo>
                  <a:lnTo>
                    <a:pt x="20" y="20"/>
                  </a:lnTo>
                  <a:lnTo>
                    <a:pt x="24" y="24"/>
                  </a:lnTo>
                  <a:close/>
                  <a:moveTo>
                    <a:pt x="16" y="34"/>
                  </a:moveTo>
                  <a:lnTo>
                    <a:pt x="14" y="34"/>
                  </a:lnTo>
                  <a:lnTo>
                    <a:pt x="14" y="36"/>
                  </a:lnTo>
                  <a:lnTo>
                    <a:pt x="12" y="38"/>
                  </a:lnTo>
                  <a:lnTo>
                    <a:pt x="12" y="40"/>
                  </a:lnTo>
                  <a:lnTo>
                    <a:pt x="10" y="44"/>
                  </a:lnTo>
                  <a:lnTo>
                    <a:pt x="10" y="46"/>
                  </a:lnTo>
                  <a:lnTo>
                    <a:pt x="10" y="50"/>
                  </a:lnTo>
                  <a:lnTo>
                    <a:pt x="12" y="52"/>
                  </a:lnTo>
                  <a:lnTo>
                    <a:pt x="14" y="56"/>
                  </a:lnTo>
                  <a:lnTo>
                    <a:pt x="16" y="58"/>
                  </a:lnTo>
                  <a:lnTo>
                    <a:pt x="18" y="58"/>
                  </a:lnTo>
                  <a:lnTo>
                    <a:pt x="22" y="58"/>
                  </a:lnTo>
                  <a:lnTo>
                    <a:pt x="24" y="56"/>
                  </a:lnTo>
                  <a:lnTo>
                    <a:pt x="26" y="54"/>
                  </a:lnTo>
                  <a:lnTo>
                    <a:pt x="26" y="50"/>
                  </a:lnTo>
                  <a:lnTo>
                    <a:pt x="24" y="44"/>
                  </a:lnTo>
                  <a:lnTo>
                    <a:pt x="22" y="38"/>
                  </a:lnTo>
                  <a:lnTo>
                    <a:pt x="16" y="34"/>
                  </a:lnTo>
                  <a:close/>
                </a:path>
              </a:pathLst>
            </a:custGeom>
            <a:solidFill>
              <a:srgbClr val="000000"/>
            </a:solidFill>
            <a:ln w="0">
              <a:solidFill>
                <a:srgbClr val="000000"/>
              </a:solidFill>
              <a:round/>
              <a:headEnd/>
              <a:tailEnd/>
            </a:ln>
          </p:spPr>
          <p:txBody>
            <a:bodyPr/>
            <a:lstStyle/>
            <a:p>
              <a:endParaRPr lang="en-CA"/>
            </a:p>
          </p:txBody>
        </p:sp>
        <p:sp>
          <p:nvSpPr>
            <p:cNvPr id="14469" name="Freeform 297"/>
            <p:cNvSpPr>
              <a:spLocks noEditPoints="1"/>
            </p:cNvSpPr>
            <p:nvPr/>
          </p:nvSpPr>
          <p:spPr bwMode="auto">
            <a:xfrm>
              <a:off x="4098" y="2678"/>
              <a:ext cx="76" cy="60"/>
            </a:xfrm>
            <a:custGeom>
              <a:avLst/>
              <a:gdLst>
                <a:gd name="T0" fmla="*/ 22 w 76"/>
                <a:gd name="T1" fmla="*/ 60 h 60"/>
                <a:gd name="T2" fmla="*/ 56 w 76"/>
                <a:gd name="T3" fmla="*/ 0 h 60"/>
                <a:gd name="T4" fmla="*/ 14 w 76"/>
                <a:gd name="T5" fmla="*/ 0 h 60"/>
                <a:gd name="T6" fmla="*/ 26 w 76"/>
                <a:gd name="T7" fmla="*/ 4 h 60"/>
                <a:gd name="T8" fmla="*/ 30 w 76"/>
                <a:gd name="T9" fmla="*/ 16 h 60"/>
                <a:gd name="T10" fmla="*/ 26 w 76"/>
                <a:gd name="T11" fmla="*/ 26 h 60"/>
                <a:gd name="T12" fmla="*/ 14 w 76"/>
                <a:gd name="T13" fmla="*/ 30 h 60"/>
                <a:gd name="T14" fmla="*/ 4 w 76"/>
                <a:gd name="T15" fmla="*/ 26 h 60"/>
                <a:gd name="T16" fmla="*/ 0 w 76"/>
                <a:gd name="T17" fmla="*/ 16 h 60"/>
                <a:gd name="T18" fmla="*/ 4 w 76"/>
                <a:gd name="T19" fmla="*/ 4 h 60"/>
                <a:gd name="T20" fmla="*/ 14 w 76"/>
                <a:gd name="T21" fmla="*/ 0 h 60"/>
                <a:gd name="T22" fmla="*/ 14 w 76"/>
                <a:gd name="T23" fmla="*/ 2 h 60"/>
                <a:gd name="T24" fmla="*/ 12 w 76"/>
                <a:gd name="T25" fmla="*/ 4 h 60"/>
                <a:gd name="T26" fmla="*/ 12 w 76"/>
                <a:gd name="T27" fmla="*/ 10 h 60"/>
                <a:gd name="T28" fmla="*/ 12 w 76"/>
                <a:gd name="T29" fmla="*/ 22 h 60"/>
                <a:gd name="T30" fmla="*/ 12 w 76"/>
                <a:gd name="T31" fmla="*/ 28 h 60"/>
                <a:gd name="T32" fmla="*/ 14 w 76"/>
                <a:gd name="T33" fmla="*/ 28 h 60"/>
                <a:gd name="T34" fmla="*/ 16 w 76"/>
                <a:gd name="T35" fmla="*/ 28 h 60"/>
                <a:gd name="T36" fmla="*/ 18 w 76"/>
                <a:gd name="T37" fmla="*/ 28 h 60"/>
                <a:gd name="T38" fmla="*/ 18 w 76"/>
                <a:gd name="T39" fmla="*/ 22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6 h 60"/>
                <a:gd name="T52" fmla="*/ 72 w 76"/>
                <a:gd name="T53" fmla="*/ 56 h 60"/>
                <a:gd name="T54" fmla="*/ 62 w 76"/>
                <a:gd name="T55" fmla="*/ 60 h 60"/>
                <a:gd name="T56" fmla="*/ 52 w 76"/>
                <a:gd name="T57" fmla="*/ 56 h 60"/>
                <a:gd name="T58" fmla="*/ 48 w 76"/>
                <a:gd name="T59" fmla="*/ 46 h 60"/>
                <a:gd name="T60" fmla="*/ 52 w 76"/>
                <a:gd name="T61" fmla="*/ 34 h 60"/>
                <a:gd name="T62" fmla="*/ 62 w 76"/>
                <a:gd name="T63" fmla="*/ 30 h 60"/>
                <a:gd name="T64" fmla="*/ 62 w 76"/>
                <a:gd name="T65" fmla="*/ 32 h 60"/>
                <a:gd name="T66" fmla="*/ 60 w 76"/>
                <a:gd name="T67" fmla="*/ 34 h 60"/>
                <a:gd name="T68" fmla="*/ 58 w 76"/>
                <a:gd name="T69" fmla="*/ 40 h 60"/>
                <a:gd name="T70" fmla="*/ 58 w 76"/>
                <a:gd name="T71" fmla="*/ 52 h 60"/>
                <a:gd name="T72" fmla="*/ 60 w 76"/>
                <a:gd name="T73" fmla="*/ 58 h 60"/>
                <a:gd name="T74" fmla="*/ 62 w 76"/>
                <a:gd name="T75" fmla="*/ 58 h 60"/>
                <a:gd name="T76" fmla="*/ 62 w 76"/>
                <a:gd name="T77" fmla="*/ 58 h 60"/>
                <a:gd name="T78" fmla="*/ 64 w 76"/>
                <a:gd name="T79" fmla="*/ 58 h 60"/>
                <a:gd name="T80" fmla="*/ 66 w 76"/>
                <a:gd name="T81" fmla="*/ 52 h 60"/>
                <a:gd name="T82" fmla="*/ 66 w 76"/>
                <a:gd name="T83" fmla="*/ 40 h 60"/>
                <a:gd name="T84" fmla="*/ 64 w 76"/>
                <a:gd name="T85" fmla="*/ 34 h 60"/>
                <a:gd name="T86" fmla="*/ 62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2"/>
                  </a:lnTo>
                  <a:lnTo>
                    <a:pt x="26" y="4"/>
                  </a:lnTo>
                  <a:lnTo>
                    <a:pt x="28" y="10"/>
                  </a:lnTo>
                  <a:lnTo>
                    <a:pt x="30" y="16"/>
                  </a:lnTo>
                  <a:lnTo>
                    <a:pt x="28" y="22"/>
                  </a:lnTo>
                  <a:lnTo>
                    <a:pt x="26" y="26"/>
                  </a:lnTo>
                  <a:lnTo>
                    <a:pt x="20" y="30"/>
                  </a:lnTo>
                  <a:lnTo>
                    <a:pt x="14" y="30"/>
                  </a:lnTo>
                  <a:lnTo>
                    <a:pt x="8" y="30"/>
                  </a:lnTo>
                  <a:lnTo>
                    <a:pt x="4" y="26"/>
                  </a:lnTo>
                  <a:lnTo>
                    <a:pt x="2" y="22"/>
                  </a:lnTo>
                  <a:lnTo>
                    <a:pt x="0" y="16"/>
                  </a:lnTo>
                  <a:lnTo>
                    <a:pt x="2" y="10"/>
                  </a:lnTo>
                  <a:lnTo>
                    <a:pt x="4" y="4"/>
                  </a:lnTo>
                  <a:lnTo>
                    <a:pt x="10" y="2"/>
                  </a:lnTo>
                  <a:lnTo>
                    <a:pt x="14" y="0"/>
                  </a:lnTo>
                  <a:close/>
                  <a:moveTo>
                    <a:pt x="14" y="2"/>
                  </a:moveTo>
                  <a:lnTo>
                    <a:pt x="14" y="2"/>
                  </a:lnTo>
                  <a:lnTo>
                    <a:pt x="12" y="4"/>
                  </a:lnTo>
                  <a:lnTo>
                    <a:pt x="12" y="6"/>
                  </a:lnTo>
                  <a:lnTo>
                    <a:pt x="12" y="10"/>
                  </a:lnTo>
                  <a:lnTo>
                    <a:pt x="12" y="16"/>
                  </a:lnTo>
                  <a:lnTo>
                    <a:pt x="12" y="22"/>
                  </a:lnTo>
                  <a:lnTo>
                    <a:pt x="12" y="26"/>
                  </a:lnTo>
                  <a:lnTo>
                    <a:pt x="12" y="28"/>
                  </a:lnTo>
                  <a:lnTo>
                    <a:pt x="14" y="28"/>
                  </a:lnTo>
                  <a:lnTo>
                    <a:pt x="16" y="28"/>
                  </a:lnTo>
                  <a:lnTo>
                    <a:pt x="18" y="28"/>
                  </a:lnTo>
                  <a:lnTo>
                    <a:pt x="18" y="26"/>
                  </a:lnTo>
                  <a:lnTo>
                    <a:pt x="18" y="22"/>
                  </a:lnTo>
                  <a:lnTo>
                    <a:pt x="18" y="16"/>
                  </a:lnTo>
                  <a:lnTo>
                    <a:pt x="18" y="10"/>
                  </a:lnTo>
                  <a:lnTo>
                    <a:pt x="18" y="6"/>
                  </a:lnTo>
                  <a:lnTo>
                    <a:pt x="18" y="4"/>
                  </a:lnTo>
                  <a:lnTo>
                    <a:pt x="16" y="2"/>
                  </a:lnTo>
                  <a:lnTo>
                    <a:pt x="14" y="2"/>
                  </a:lnTo>
                  <a:close/>
                  <a:moveTo>
                    <a:pt x="62" y="30"/>
                  </a:moveTo>
                  <a:lnTo>
                    <a:pt x="68" y="32"/>
                  </a:lnTo>
                  <a:lnTo>
                    <a:pt x="72" y="34"/>
                  </a:lnTo>
                  <a:lnTo>
                    <a:pt x="76" y="40"/>
                  </a:lnTo>
                  <a:lnTo>
                    <a:pt x="76" y="46"/>
                  </a:lnTo>
                  <a:lnTo>
                    <a:pt x="76" y="52"/>
                  </a:lnTo>
                  <a:lnTo>
                    <a:pt x="72" y="56"/>
                  </a:lnTo>
                  <a:lnTo>
                    <a:pt x="68" y="60"/>
                  </a:lnTo>
                  <a:lnTo>
                    <a:pt x="62" y="60"/>
                  </a:lnTo>
                  <a:lnTo>
                    <a:pt x="56" y="60"/>
                  </a:lnTo>
                  <a:lnTo>
                    <a:pt x="52" y="56"/>
                  </a:lnTo>
                  <a:lnTo>
                    <a:pt x="48" y="52"/>
                  </a:lnTo>
                  <a:lnTo>
                    <a:pt x="48" y="46"/>
                  </a:lnTo>
                  <a:lnTo>
                    <a:pt x="48" y="40"/>
                  </a:lnTo>
                  <a:lnTo>
                    <a:pt x="52" y="34"/>
                  </a:lnTo>
                  <a:lnTo>
                    <a:pt x="56" y="32"/>
                  </a:lnTo>
                  <a:lnTo>
                    <a:pt x="62" y="30"/>
                  </a:lnTo>
                  <a:close/>
                  <a:moveTo>
                    <a:pt x="62" y="32"/>
                  </a:moveTo>
                  <a:lnTo>
                    <a:pt x="62" y="32"/>
                  </a:lnTo>
                  <a:lnTo>
                    <a:pt x="60" y="32"/>
                  </a:lnTo>
                  <a:lnTo>
                    <a:pt x="60" y="34"/>
                  </a:lnTo>
                  <a:lnTo>
                    <a:pt x="60" y="36"/>
                  </a:lnTo>
                  <a:lnTo>
                    <a:pt x="58" y="40"/>
                  </a:lnTo>
                  <a:lnTo>
                    <a:pt x="58" y="46"/>
                  </a:lnTo>
                  <a:lnTo>
                    <a:pt x="58" y="52"/>
                  </a:lnTo>
                  <a:lnTo>
                    <a:pt x="60" y="56"/>
                  </a:lnTo>
                  <a:lnTo>
                    <a:pt x="60" y="58"/>
                  </a:lnTo>
                  <a:lnTo>
                    <a:pt x="62" y="58"/>
                  </a:lnTo>
                  <a:lnTo>
                    <a:pt x="64" y="58"/>
                  </a:lnTo>
                  <a:lnTo>
                    <a:pt x="66" y="56"/>
                  </a:lnTo>
                  <a:lnTo>
                    <a:pt x="66" y="52"/>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470" name="Rectangle 298"/>
            <p:cNvSpPr>
              <a:spLocks noChangeArrowheads="1"/>
            </p:cNvSpPr>
            <p:nvPr/>
          </p:nvSpPr>
          <p:spPr bwMode="auto">
            <a:xfrm>
              <a:off x="4200"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1" name="Rectangle 299"/>
            <p:cNvSpPr>
              <a:spLocks noChangeArrowheads="1"/>
            </p:cNvSpPr>
            <p:nvPr/>
          </p:nvSpPr>
          <p:spPr bwMode="auto">
            <a:xfrm>
              <a:off x="1552"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2" name="Freeform 300"/>
            <p:cNvSpPr>
              <a:spLocks noEditPoints="1"/>
            </p:cNvSpPr>
            <p:nvPr/>
          </p:nvSpPr>
          <p:spPr bwMode="auto">
            <a:xfrm>
              <a:off x="1586" y="2806"/>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2" y="18"/>
                  </a:lnTo>
                  <a:lnTo>
                    <a:pt x="22" y="14"/>
                  </a:lnTo>
                  <a:lnTo>
                    <a:pt x="22" y="8"/>
                  </a:lnTo>
                  <a:lnTo>
                    <a:pt x="20" y="6"/>
                  </a:lnTo>
                  <a:lnTo>
                    <a:pt x="18" y="4"/>
                  </a:lnTo>
                  <a:lnTo>
                    <a:pt x="14" y="2"/>
                  </a:lnTo>
                  <a:lnTo>
                    <a:pt x="12" y="4"/>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30" y="32"/>
                  </a:lnTo>
                  <a:lnTo>
                    <a:pt x="30" y="34"/>
                  </a:lnTo>
                  <a:lnTo>
                    <a:pt x="30" y="36"/>
                  </a:lnTo>
                  <a:lnTo>
                    <a:pt x="32" y="36"/>
                  </a:lnTo>
                  <a:lnTo>
                    <a:pt x="34" y="34"/>
                  </a:lnTo>
                  <a:lnTo>
                    <a:pt x="36" y="32"/>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8" y="34"/>
                  </a:lnTo>
                  <a:lnTo>
                    <a:pt x="10" y="36"/>
                  </a:lnTo>
                  <a:lnTo>
                    <a:pt x="14" y="36"/>
                  </a:lnTo>
                  <a:lnTo>
                    <a:pt x="16" y="34"/>
                  </a:lnTo>
                  <a:lnTo>
                    <a:pt x="22" y="32"/>
                  </a:lnTo>
                  <a:close/>
                </a:path>
              </a:pathLst>
            </a:custGeom>
            <a:solidFill>
              <a:srgbClr val="000000"/>
            </a:solidFill>
            <a:ln w="0">
              <a:solidFill>
                <a:srgbClr val="000000"/>
              </a:solidFill>
              <a:round/>
              <a:headEnd/>
              <a:tailEnd/>
            </a:ln>
          </p:spPr>
          <p:txBody>
            <a:bodyPr/>
            <a:lstStyle/>
            <a:p>
              <a:endParaRPr lang="en-CA"/>
            </a:p>
          </p:txBody>
        </p:sp>
        <p:sp>
          <p:nvSpPr>
            <p:cNvPr id="14473" name="Freeform 301"/>
            <p:cNvSpPr>
              <a:spLocks/>
            </p:cNvSpPr>
            <p:nvPr/>
          </p:nvSpPr>
          <p:spPr bwMode="auto">
            <a:xfrm>
              <a:off x="1626" y="2806"/>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4 h 42"/>
                <a:gd name="T22" fmla="*/ 2 w 32"/>
                <a:gd name="T23" fmla="*/ 10 h 42"/>
                <a:gd name="T24" fmla="*/ 4 w 32"/>
                <a:gd name="T25" fmla="*/ 6 h 42"/>
                <a:gd name="T26" fmla="*/ 10 w 32"/>
                <a:gd name="T27" fmla="*/ 2 h 42"/>
                <a:gd name="T28" fmla="*/ 18 w 32"/>
                <a:gd name="T29" fmla="*/ 0 h 42"/>
                <a:gd name="T30" fmla="*/ 22 w 32"/>
                <a:gd name="T31" fmla="*/ 0 h 42"/>
                <a:gd name="T32" fmla="*/ 26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2 h 42"/>
                <a:gd name="T62" fmla="*/ 12 w 32"/>
                <a:gd name="T63" fmla="*/ 4 h 42"/>
                <a:gd name="T64" fmla="*/ 10 w 32"/>
                <a:gd name="T65" fmla="*/ 6 h 42"/>
                <a:gd name="T66" fmla="*/ 8 w 32"/>
                <a:gd name="T67" fmla="*/ 10 h 42"/>
                <a:gd name="T68" fmla="*/ 6 w 32"/>
                <a:gd name="T69" fmla="*/ 16 h 42"/>
                <a:gd name="T70" fmla="*/ 8 w 32"/>
                <a:gd name="T71" fmla="*/ 24 h 42"/>
                <a:gd name="T72" fmla="*/ 10 w 32"/>
                <a:gd name="T73" fmla="*/ 28 h 42"/>
                <a:gd name="T74" fmla="*/ 14 w 32"/>
                <a:gd name="T75" fmla="*/ 32 h 42"/>
                <a:gd name="T76" fmla="*/ 18 w 32"/>
                <a:gd name="T77" fmla="*/ 34 h 42"/>
                <a:gd name="T78" fmla="*/ 22 w 32"/>
                <a:gd name="T79" fmla="*/ 34 h 42"/>
                <a:gd name="T80" fmla="*/ 26 w 32"/>
                <a:gd name="T81" fmla="*/ 32 h 42"/>
                <a:gd name="T82" fmla="*/ 28 w 32"/>
                <a:gd name="T83" fmla="*/ 28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6"/>
                  </a:lnTo>
                  <a:lnTo>
                    <a:pt x="0" y="20"/>
                  </a:lnTo>
                  <a:lnTo>
                    <a:pt x="0" y="14"/>
                  </a:lnTo>
                  <a:lnTo>
                    <a:pt x="2" y="10"/>
                  </a:lnTo>
                  <a:lnTo>
                    <a:pt x="4" y="6"/>
                  </a:lnTo>
                  <a:lnTo>
                    <a:pt x="10" y="2"/>
                  </a:lnTo>
                  <a:lnTo>
                    <a:pt x="18" y="0"/>
                  </a:lnTo>
                  <a:lnTo>
                    <a:pt x="22" y="0"/>
                  </a:lnTo>
                  <a:lnTo>
                    <a:pt x="26" y="4"/>
                  </a:lnTo>
                  <a:lnTo>
                    <a:pt x="30" y="6"/>
                  </a:lnTo>
                  <a:lnTo>
                    <a:pt x="30" y="10"/>
                  </a:lnTo>
                  <a:lnTo>
                    <a:pt x="30" y="12"/>
                  </a:lnTo>
                  <a:lnTo>
                    <a:pt x="28" y="12"/>
                  </a:lnTo>
                  <a:lnTo>
                    <a:pt x="26" y="12"/>
                  </a:lnTo>
                  <a:lnTo>
                    <a:pt x="24" y="12"/>
                  </a:lnTo>
                  <a:lnTo>
                    <a:pt x="22" y="10"/>
                  </a:lnTo>
                  <a:lnTo>
                    <a:pt x="22" y="8"/>
                  </a:lnTo>
                  <a:lnTo>
                    <a:pt x="22" y="6"/>
                  </a:lnTo>
                  <a:lnTo>
                    <a:pt x="20" y="4"/>
                  </a:lnTo>
                  <a:lnTo>
                    <a:pt x="18" y="4"/>
                  </a:lnTo>
                  <a:lnTo>
                    <a:pt x="16" y="2"/>
                  </a:lnTo>
                  <a:lnTo>
                    <a:pt x="12" y="4"/>
                  </a:lnTo>
                  <a:lnTo>
                    <a:pt x="10" y="6"/>
                  </a:lnTo>
                  <a:lnTo>
                    <a:pt x="8" y="10"/>
                  </a:lnTo>
                  <a:lnTo>
                    <a:pt x="6" y="16"/>
                  </a:lnTo>
                  <a:lnTo>
                    <a:pt x="8" y="24"/>
                  </a:lnTo>
                  <a:lnTo>
                    <a:pt x="10" y="28"/>
                  </a:lnTo>
                  <a:lnTo>
                    <a:pt x="14" y="32"/>
                  </a:lnTo>
                  <a:lnTo>
                    <a:pt x="18" y="34"/>
                  </a:lnTo>
                  <a:lnTo>
                    <a:pt x="22" y="34"/>
                  </a:lnTo>
                  <a:lnTo>
                    <a:pt x="26" y="32"/>
                  </a:lnTo>
                  <a:lnTo>
                    <a:pt x="28" y="28"/>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474" name="Freeform 302"/>
            <p:cNvSpPr>
              <a:spLocks/>
            </p:cNvSpPr>
            <p:nvPr/>
          </p:nvSpPr>
          <p:spPr bwMode="auto">
            <a:xfrm>
              <a:off x="1662" y="2806"/>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475" name="Freeform 303"/>
            <p:cNvSpPr>
              <a:spLocks noEditPoints="1"/>
            </p:cNvSpPr>
            <p:nvPr/>
          </p:nvSpPr>
          <p:spPr bwMode="auto">
            <a:xfrm>
              <a:off x="1694" y="2806"/>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CA"/>
            </a:p>
          </p:txBody>
        </p:sp>
        <p:sp>
          <p:nvSpPr>
            <p:cNvPr id="14476" name="Freeform 304"/>
            <p:cNvSpPr>
              <a:spLocks/>
            </p:cNvSpPr>
            <p:nvPr/>
          </p:nvSpPr>
          <p:spPr bwMode="auto">
            <a:xfrm>
              <a:off x="1734" y="2806"/>
              <a:ext cx="26" cy="42"/>
            </a:xfrm>
            <a:custGeom>
              <a:avLst/>
              <a:gdLst>
                <a:gd name="T0" fmla="*/ 24 w 26"/>
                <a:gd name="T1" fmla="*/ 0 h 42"/>
                <a:gd name="T2" fmla="*/ 24 w 26"/>
                <a:gd name="T3" fmla="*/ 14 h 42"/>
                <a:gd name="T4" fmla="*/ 24 w 26"/>
                <a:gd name="T5" fmla="*/ 14 h 42"/>
                <a:gd name="T6" fmla="*/ 22 w 26"/>
                <a:gd name="T7" fmla="*/ 8 h 42"/>
                <a:gd name="T8" fmla="*/ 20 w 26"/>
                <a:gd name="T9" fmla="*/ 6 h 42"/>
                <a:gd name="T10" fmla="*/ 16 w 26"/>
                <a:gd name="T11" fmla="*/ 4 h 42"/>
                <a:gd name="T12" fmla="*/ 12 w 26"/>
                <a:gd name="T13" fmla="*/ 2 h 42"/>
                <a:gd name="T14" fmla="*/ 10 w 26"/>
                <a:gd name="T15" fmla="*/ 4 h 42"/>
                <a:gd name="T16" fmla="*/ 8 w 26"/>
                <a:gd name="T17" fmla="*/ 4 h 42"/>
                <a:gd name="T18" fmla="*/ 6 w 26"/>
                <a:gd name="T19" fmla="*/ 6 h 42"/>
                <a:gd name="T20" fmla="*/ 6 w 26"/>
                <a:gd name="T21" fmla="*/ 8 h 42"/>
                <a:gd name="T22" fmla="*/ 6 w 26"/>
                <a:gd name="T23" fmla="*/ 10 h 42"/>
                <a:gd name="T24" fmla="*/ 8 w 26"/>
                <a:gd name="T25" fmla="*/ 12 h 42"/>
                <a:gd name="T26" fmla="*/ 8 w 26"/>
                <a:gd name="T27" fmla="*/ 14 h 42"/>
                <a:gd name="T28" fmla="*/ 12 w 26"/>
                <a:gd name="T29" fmla="*/ 16 h 42"/>
                <a:gd name="T30" fmla="*/ 18 w 26"/>
                <a:gd name="T31" fmla="*/ 18 h 42"/>
                <a:gd name="T32" fmla="*/ 24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0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4 w 26"/>
                <a:gd name="T65" fmla="*/ 32 h 42"/>
                <a:gd name="T66" fmla="*/ 6 w 26"/>
                <a:gd name="T67" fmla="*/ 36 h 42"/>
                <a:gd name="T68" fmla="*/ 10 w 26"/>
                <a:gd name="T69" fmla="*/ 38 h 42"/>
                <a:gd name="T70" fmla="*/ 14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6 w 26"/>
                <a:gd name="T85" fmla="*/ 26 h 42"/>
                <a:gd name="T86" fmla="*/ 10 w 26"/>
                <a:gd name="T87" fmla="*/ 22 h 42"/>
                <a:gd name="T88" fmla="*/ 6 w 26"/>
                <a:gd name="T89" fmla="*/ 20 h 42"/>
                <a:gd name="T90" fmla="*/ 2 w 26"/>
                <a:gd name="T91" fmla="*/ 18 h 42"/>
                <a:gd name="T92" fmla="*/ 2 w 26"/>
                <a:gd name="T93" fmla="*/ 14 h 42"/>
                <a:gd name="T94" fmla="*/ 0 w 26"/>
                <a:gd name="T95" fmla="*/ 12 h 42"/>
                <a:gd name="T96" fmla="*/ 2 w 26"/>
                <a:gd name="T97" fmla="*/ 6 h 42"/>
                <a:gd name="T98" fmla="*/ 4 w 26"/>
                <a:gd name="T99" fmla="*/ 4 h 42"/>
                <a:gd name="T100" fmla="*/ 8 w 26"/>
                <a:gd name="T101" fmla="*/ 0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20" y="6"/>
                  </a:lnTo>
                  <a:lnTo>
                    <a:pt x="16" y="4"/>
                  </a:lnTo>
                  <a:lnTo>
                    <a:pt x="12" y="2"/>
                  </a:lnTo>
                  <a:lnTo>
                    <a:pt x="10" y="4"/>
                  </a:lnTo>
                  <a:lnTo>
                    <a:pt x="8" y="4"/>
                  </a:lnTo>
                  <a:lnTo>
                    <a:pt x="6" y="6"/>
                  </a:lnTo>
                  <a:lnTo>
                    <a:pt x="6" y="8"/>
                  </a:lnTo>
                  <a:lnTo>
                    <a:pt x="6" y="10"/>
                  </a:lnTo>
                  <a:lnTo>
                    <a:pt x="8" y="12"/>
                  </a:lnTo>
                  <a:lnTo>
                    <a:pt x="8" y="14"/>
                  </a:lnTo>
                  <a:lnTo>
                    <a:pt x="12" y="16"/>
                  </a:lnTo>
                  <a:lnTo>
                    <a:pt x="18" y="18"/>
                  </a:lnTo>
                  <a:lnTo>
                    <a:pt x="24" y="22"/>
                  </a:lnTo>
                  <a:lnTo>
                    <a:pt x="26" y="26"/>
                  </a:lnTo>
                  <a:lnTo>
                    <a:pt x="26" y="30"/>
                  </a:lnTo>
                  <a:lnTo>
                    <a:pt x="26" y="34"/>
                  </a:lnTo>
                  <a:lnTo>
                    <a:pt x="22" y="38"/>
                  </a:lnTo>
                  <a:lnTo>
                    <a:pt x="18" y="40"/>
                  </a:lnTo>
                  <a:lnTo>
                    <a:pt x="14" y="42"/>
                  </a:lnTo>
                  <a:lnTo>
                    <a:pt x="10" y="40"/>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6"/>
                  </a:lnTo>
                  <a:lnTo>
                    <a:pt x="20" y="34"/>
                  </a:lnTo>
                  <a:lnTo>
                    <a:pt x="20" y="32"/>
                  </a:lnTo>
                  <a:lnTo>
                    <a:pt x="20" y="30"/>
                  </a:lnTo>
                  <a:lnTo>
                    <a:pt x="18" y="28"/>
                  </a:lnTo>
                  <a:lnTo>
                    <a:pt x="16" y="26"/>
                  </a:lnTo>
                  <a:lnTo>
                    <a:pt x="10" y="22"/>
                  </a:lnTo>
                  <a:lnTo>
                    <a:pt x="6" y="20"/>
                  </a:lnTo>
                  <a:lnTo>
                    <a:pt x="2" y="18"/>
                  </a:lnTo>
                  <a:lnTo>
                    <a:pt x="2" y="14"/>
                  </a:lnTo>
                  <a:lnTo>
                    <a:pt x="0" y="12"/>
                  </a:lnTo>
                  <a:lnTo>
                    <a:pt x="2" y="6"/>
                  </a:lnTo>
                  <a:lnTo>
                    <a:pt x="4" y="4"/>
                  </a:lnTo>
                  <a:lnTo>
                    <a:pt x="8" y="0"/>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477" name="Rectangle 305"/>
            <p:cNvSpPr>
              <a:spLocks noChangeArrowheads="1"/>
            </p:cNvSpPr>
            <p:nvPr/>
          </p:nvSpPr>
          <p:spPr bwMode="auto">
            <a:xfrm>
              <a:off x="1848"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8" name="Rectangle 306"/>
            <p:cNvSpPr>
              <a:spLocks noChangeArrowheads="1"/>
            </p:cNvSpPr>
            <p:nvPr/>
          </p:nvSpPr>
          <p:spPr bwMode="auto">
            <a:xfrm>
              <a:off x="1864"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9" name="Freeform 307"/>
            <p:cNvSpPr>
              <a:spLocks/>
            </p:cNvSpPr>
            <p:nvPr/>
          </p:nvSpPr>
          <p:spPr bwMode="auto">
            <a:xfrm>
              <a:off x="1966" y="2786"/>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0 w 38"/>
                <a:gd name="T13" fmla="*/ 36 h 60"/>
                <a:gd name="T14" fmla="*/ 26 w 38"/>
                <a:gd name="T15" fmla="*/ 28 h 60"/>
                <a:gd name="T16" fmla="*/ 26 w 38"/>
                <a:gd name="T17" fmla="*/ 20 h 60"/>
                <a:gd name="T18" fmla="*/ 26 w 38"/>
                <a:gd name="T19" fmla="*/ 16 h 60"/>
                <a:gd name="T20" fmla="*/ 24 w 38"/>
                <a:gd name="T21" fmla="*/ 10 h 60"/>
                <a:gd name="T22" fmla="*/ 20 w 38"/>
                <a:gd name="T23" fmla="*/ 8 h 60"/>
                <a:gd name="T24" fmla="*/ 14 w 38"/>
                <a:gd name="T25" fmla="*/ 8 h 60"/>
                <a:gd name="T26" fmla="*/ 10 w 38"/>
                <a:gd name="T27" fmla="*/ 8 h 60"/>
                <a:gd name="T28" fmla="*/ 6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0 w 38"/>
                <a:gd name="T41" fmla="*/ 2 h 60"/>
                <a:gd name="T42" fmla="*/ 18 w 38"/>
                <a:gd name="T43" fmla="*/ 0 h 60"/>
                <a:gd name="T44" fmla="*/ 24 w 38"/>
                <a:gd name="T45" fmla="*/ 2 h 60"/>
                <a:gd name="T46" fmla="*/ 30 w 38"/>
                <a:gd name="T47" fmla="*/ 6 h 60"/>
                <a:gd name="T48" fmla="*/ 32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0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4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0" y="36"/>
                  </a:lnTo>
                  <a:lnTo>
                    <a:pt x="26" y="28"/>
                  </a:lnTo>
                  <a:lnTo>
                    <a:pt x="26" y="20"/>
                  </a:lnTo>
                  <a:lnTo>
                    <a:pt x="26" y="16"/>
                  </a:lnTo>
                  <a:lnTo>
                    <a:pt x="24" y="10"/>
                  </a:lnTo>
                  <a:lnTo>
                    <a:pt x="20" y="8"/>
                  </a:lnTo>
                  <a:lnTo>
                    <a:pt x="14" y="8"/>
                  </a:lnTo>
                  <a:lnTo>
                    <a:pt x="10" y="8"/>
                  </a:lnTo>
                  <a:lnTo>
                    <a:pt x="6" y="10"/>
                  </a:lnTo>
                  <a:lnTo>
                    <a:pt x="4" y="14"/>
                  </a:lnTo>
                  <a:lnTo>
                    <a:pt x="2" y="18"/>
                  </a:lnTo>
                  <a:lnTo>
                    <a:pt x="0" y="18"/>
                  </a:lnTo>
                  <a:lnTo>
                    <a:pt x="2" y="10"/>
                  </a:lnTo>
                  <a:lnTo>
                    <a:pt x="6" y="6"/>
                  </a:lnTo>
                  <a:lnTo>
                    <a:pt x="10" y="2"/>
                  </a:lnTo>
                  <a:lnTo>
                    <a:pt x="18" y="0"/>
                  </a:lnTo>
                  <a:lnTo>
                    <a:pt x="24" y="2"/>
                  </a:lnTo>
                  <a:lnTo>
                    <a:pt x="30" y="6"/>
                  </a:lnTo>
                  <a:lnTo>
                    <a:pt x="32" y="10"/>
                  </a:lnTo>
                  <a:lnTo>
                    <a:pt x="34" y="16"/>
                  </a:lnTo>
                  <a:lnTo>
                    <a:pt x="34" y="20"/>
                  </a:lnTo>
                  <a:lnTo>
                    <a:pt x="32" y="26"/>
                  </a:lnTo>
                  <a:lnTo>
                    <a:pt x="28" y="32"/>
                  </a:lnTo>
                  <a:lnTo>
                    <a:pt x="22" y="40"/>
                  </a:lnTo>
                  <a:lnTo>
                    <a:pt x="16" y="46"/>
                  </a:lnTo>
                  <a:lnTo>
                    <a:pt x="10" y="52"/>
                  </a:lnTo>
                  <a:lnTo>
                    <a:pt x="8" y="54"/>
                  </a:lnTo>
                  <a:lnTo>
                    <a:pt x="24" y="54"/>
                  </a:lnTo>
                  <a:lnTo>
                    <a:pt x="28" y="54"/>
                  </a:lnTo>
                  <a:lnTo>
                    <a:pt x="30" y="54"/>
                  </a:lnTo>
                  <a:lnTo>
                    <a:pt x="32" y="52"/>
                  </a:lnTo>
                  <a:lnTo>
                    <a:pt x="34" y="52"/>
                  </a:lnTo>
                  <a:lnTo>
                    <a:pt x="34" y="50"/>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480" name="Freeform 308"/>
            <p:cNvSpPr>
              <a:spLocks noEditPoints="1"/>
            </p:cNvSpPr>
            <p:nvPr/>
          </p:nvSpPr>
          <p:spPr bwMode="auto">
            <a:xfrm>
              <a:off x="2012" y="2786"/>
              <a:ext cx="34" cy="62"/>
            </a:xfrm>
            <a:custGeom>
              <a:avLst/>
              <a:gdLst>
                <a:gd name="T0" fmla="*/ 6 w 34"/>
                <a:gd name="T1" fmla="*/ 26 h 62"/>
                <a:gd name="T2" fmla="*/ 2 w 34"/>
                <a:gd name="T3" fmla="*/ 18 h 62"/>
                <a:gd name="T4" fmla="*/ 2 w 34"/>
                <a:gd name="T5" fmla="*/ 10 h 62"/>
                <a:gd name="T6" fmla="*/ 12 w 34"/>
                <a:gd name="T7" fmla="*/ 2 h 62"/>
                <a:gd name="T8" fmla="*/ 24 w 34"/>
                <a:gd name="T9" fmla="*/ 2 h 62"/>
                <a:gd name="T10" fmla="*/ 32 w 34"/>
                <a:gd name="T11" fmla="*/ 8 h 62"/>
                <a:gd name="T12" fmla="*/ 32 w 34"/>
                <a:gd name="T13" fmla="*/ 16 h 62"/>
                <a:gd name="T14" fmla="*/ 28 w 34"/>
                <a:gd name="T15" fmla="*/ 24 h 62"/>
                <a:gd name="T16" fmla="*/ 28 w 34"/>
                <a:gd name="T17" fmla="*/ 34 h 62"/>
                <a:gd name="T18" fmla="*/ 34 w 34"/>
                <a:gd name="T19" fmla="*/ 42 h 62"/>
                <a:gd name="T20" fmla="*/ 34 w 34"/>
                <a:gd name="T21" fmla="*/ 52 h 62"/>
                <a:gd name="T22" fmla="*/ 24 w 34"/>
                <a:gd name="T23" fmla="*/ 60 h 62"/>
                <a:gd name="T24" fmla="*/ 12 w 34"/>
                <a:gd name="T25" fmla="*/ 60 h 62"/>
                <a:gd name="T26" fmla="*/ 4 w 34"/>
                <a:gd name="T27" fmla="*/ 56 h 62"/>
                <a:gd name="T28" fmla="*/ 0 w 34"/>
                <a:gd name="T29" fmla="*/ 46 h 62"/>
                <a:gd name="T30" fmla="*/ 4 w 34"/>
                <a:gd name="T31" fmla="*/ 40 h 62"/>
                <a:gd name="T32" fmla="*/ 12 w 34"/>
                <a:gd name="T33" fmla="*/ 32 h 62"/>
                <a:gd name="T34" fmla="*/ 22 w 34"/>
                <a:gd name="T35" fmla="*/ 22 h 62"/>
                <a:gd name="T36" fmla="*/ 26 w 34"/>
                <a:gd name="T37" fmla="*/ 16 h 62"/>
                <a:gd name="T38" fmla="*/ 24 w 34"/>
                <a:gd name="T39" fmla="*/ 10 h 62"/>
                <a:gd name="T40" fmla="*/ 20 w 34"/>
                <a:gd name="T41" fmla="*/ 4 h 62"/>
                <a:gd name="T42" fmla="*/ 14 w 34"/>
                <a:gd name="T43" fmla="*/ 4 h 62"/>
                <a:gd name="T44" fmla="*/ 10 w 34"/>
                <a:gd name="T45" fmla="*/ 8 h 62"/>
                <a:gd name="T46" fmla="*/ 10 w 34"/>
                <a:gd name="T47" fmla="*/ 14 h 62"/>
                <a:gd name="T48" fmla="*/ 12 w 34"/>
                <a:gd name="T49" fmla="*/ 18 h 62"/>
                <a:gd name="T50" fmla="*/ 20 w 34"/>
                <a:gd name="T51" fmla="*/ 26 h 62"/>
                <a:gd name="T52" fmla="*/ 12 w 34"/>
                <a:gd name="T53" fmla="*/ 36 h 62"/>
                <a:gd name="T54" fmla="*/ 10 w 34"/>
                <a:gd name="T55" fmla="*/ 42 h 62"/>
                <a:gd name="T56" fmla="*/ 10 w 34"/>
                <a:gd name="T57" fmla="*/ 52 h 62"/>
                <a:gd name="T58" fmla="*/ 14 w 34"/>
                <a:gd name="T59" fmla="*/ 58 h 62"/>
                <a:gd name="T60" fmla="*/ 22 w 34"/>
                <a:gd name="T61" fmla="*/ 58 h 62"/>
                <a:gd name="T62" fmla="*/ 26 w 34"/>
                <a:gd name="T63" fmla="*/ 54 h 62"/>
                <a:gd name="T64" fmla="*/ 26 w 34"/>
                <a:gd name="T65" fmla="*/ 46 h 62"/>
                <a:gd name="T66" fmla="*/ 22 w 34"/>
                <a:gd name="T67" fmla="*/ 40 h 62"/>
                <a:gd name="T68" fmla="*/ 14 w 34"/>
                <a:gd name="T69" fmla="*/ 32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62"/>
                <a:gd name="T107" fmla="*/ 34 w 34"/>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62">
                  <a:moveTo>
                    <a:pt x="12" y="32"/>
                  </a:moveTo>
                  <a:lnTo>
                    <a:pt x="6" y="26"/>
                  </a:lnTo>
                  <a:lnTo>
                    <a:pt x="4" y="22"/>
                  </a:lnTo>
                  <a:lnTo>
                    <a:pt x="2" y="18"/>
                  </a:lnTo>
                  <a:lnTo>
                    <a:pt x="2" y="14"/>
                  </a:lnTo>
                  <a:lnTo>
                    <a:pt x="2" y="10"/>
                  </a:lnTo>
                  <a:lnTo>
                    <a:pt x="6" y="6"/>
                  </a:lnTo>
                  <a:lnTo>
                    <a:pt x="12" y="2"/>
                  </a:lnTo>
                  <a:lnTo>
                    <a:pt x="18" y="0"/>
                  </a:lnTo>
                  <a:lnTo>
                    <a:pt x="24" y="2"/>
                  </a:lnTo>
                  <a:lnTo>
                    <a:pt x="30" y="4"/>
                  </a:lnTo>
                  <a:lnTo>
                    <a:pt x="32" y="8"/>
                  </a:lnTo>
                  <a:lnTo>
                    <a:pt x="34" y="14"/>
                  </a:lnTo>
                  <a:lnTo>
                    <a:pt x="32" y="16"/>
                  </a:lnTo>
                  <a:lnTo>
                    <a:pt x="32" y="20"/>
                  </a:lnTo>
                  <a:lnTo>
                    <a:pt x="28" y="24"/>
                  </a:lnTo>
                  <a:lnTo>
                    <a:pt x="22" y="28"/>
                  </a:lnTo>
                  <a:lnTo>
                    <a:pt x="28" y="34"/>
                  </a:lnTo>
                  <a:lnTo>
                    <a:pt x="32" y="38"/>
                  </a:lnTo>
                  <a:lnTo>
                    <a:pt x="34" y="42"/>
                  </a:lnTo>
                  <a:lnTo>
                    <a:pt x="34" y="46"/>
                  </a:lnTo>
                  <a:lnTo>
                    <a:pt x="34" y="52"/>
                  </a:lnTo>
                  <a:lnTo>
                    <a:pt x="30" y="56"/>
                  </a:lnTo>
                  <a:lnTo>
                    <a:pt x="24" y="60"/>
                  </a:lnTo>
                  <a:lnTo>
                    <a:pt x="18" y="62"/>
                  </a:lnTo>
                  <a:lnTo>
                    <a:pt x="12" y="60"/>
                  </a:lnTo>
                  <a:lnTo>
                    <a:pt x="8" y="58"/>
                  </a:lnTo>
                  <a:lnTo>
                    <a:pt x="4" y="56"/>
                  </a:lnTo>
                  <a:lnTo>
                    <a:pt x="2" y="52"/>
                  </a:lnTo>
                  <a:lnTo>
                    <a:pt x="0" y="46"/>
                  </a:lnTo>
                  <a:lnTo>
                    <a:pt x="2" y="44"/>
                  </a:lnTo>
                  <a:lnTo>
                    <a:pt x="4" y="40"/>
                  </a:lnTo>
                  <a:lnTo>
                    <a:pt x="6" y="36"/>
                  </a:lnTo>
                  <a:lnTo>
                    <a:pt x="12" y="32"/>
                  </a:lnTo>
                  <a:close/>
                  <a:moveTo>
                    <a:pt x="20" y="26"/>
                  </a:moveTo>
                  <a:lnTo>
                    <a:pt x="22" y="22"/>
                  </a:lnTo>
                  <a:lnTo>
                    <a:pt x="24" y="20"/>
                  </a:lnTo>
                  <a:lnTo>
                    <a:pt x="26" y="16"/>
                  </a:lnTo>
                  <a:lnTo>
                    <a:pt x="26" y="14"/>
                  </a:lnTo>
                  <a:lnTo>
                    <a:pt x="24" y="10"/>
                  </a:lnTo>
                  <a:lnTo>
                    <a:pt x="24" y="6"/>
                  </a:lnTo>
                  <a:lnTo>
                    <a:pt x="20" y="4"/>
                  </a:lnTo>
                  <a:lnTo>
                    <a:pt x="18" y="4"/>
                  </a:lnTo>
                  <a:lnTo>
                    <a:pt x="14" y="4"/>
                  </a:lnTo>
                  <a:lnTo>
                    <a:pt x="12" y="6"/>
                  </a:lnTo>
                  <a:lnTo>
                    <a:pt x="10" y="8"/>
                  </a:lnTo>
                  <a:lnTo>
                    <a:pt x="10" y="12"/>
                  </a:lnTo>
                  <a:lnTo>
                    <a:pt x="10" y="14"/>
                  </a:lnTo>
                  <a:lnTo>
                    <a:pt x="10" y="16"/>
                  </a:lnTo>
                  <a:lnTo>
                    <a:pt x="12" y="18"/>
                  </a:lnTo>
                  <a:lnTo>
                    <a:pt x="14" y="20"/>
                  </a:lnTo>
                  <a:lnTo>
                    <a:pt x="20" y="26"/>
                  </a:lnTo>
                  <a:close/>
                  <a:moveTo>
                    <a:pt x="14" y="32"/>
                  </a:moveTo>
                  <a:lnTo>
                    <a:pt x="12" y="36"/>
                  </a:lnTo>
                  <a:lnTo>
                    <a:pt x="10" y="40"/>
                  </a:lnTo>
                  <a:lnTo>
                    <a:pt x="10" y="42"/>
                  </a:lnTo>
                  <a:lnTo>
                    <a:pt x="8" y="46"/>
                  </a:lnTo>
                  <a:lnTo>
                    <a:pt x="10" y="52"/>
                  </a:lnTo>
                  <a:lnTo>
                    <a:pt x="12" y="56"/>
                  </a:lnTo>
                  <a:lnTo>
                    <a:pt x="14" y="58"/>
                  </a:lnTo>
                  <a:lnTo>
                    <a:pt x="18" y="58"/>
                  </a:lnTo>
                  <a:lnTo>
                    <a:pt x="22" y="58"/>
                  </a:lnTo>
                  <a:lnTo>
                    <a:pt x="24" y="56"/>
                  </a:lnTo>
                  <a:lnTo>
                    <a:pt x="26" y="54"/>
                  </a:lnTo>
                  <a:lnTo>
                    <a:pt x="26" y="50"/>
                  </a:lnTo>
                  <a:lnTo>
                    <a:pt x="26" y="46"/>
                  </a:lnTo>
                  <a:lnTo>
                    <a:pt x="24" y="44"/>
                  </a:lnTo>
                  <a:lnTo>
                    <a:pt x="22" y="40"/>
                  </a:lnTo>
                  <a:lnTo>
                    <a:pt x="18" y="38"/>
                  </a:lnTo>
                  <a:lnTo>
                    <a:pt x="14" y="32"/>
                  </a:lnTo>
                  <a:close/>
                </a:path>
              </a:pathLst>
            </a:custGeom>
            <a:solidFill>
              <a:srgbClr val="000000"/>
            </a:solidFill>
            <a:ln w="0">
              <a:solidFill>
                <a:srgbClr val="000000"/>
              </a:solidFill>
              <a:round/>
              <a:headEnd/>
              <a:tailEnd/>
            </a:ln>
          </p:spPr>
          <p:txBody>
            <a:bodyPr/>
            <a:lstStyle/>
            <a:p>
              <a:endParaRPr lang="en-CA"/>
            </a:p>
          </p:txBody>
        </p:sp>
        <p:sp>
          <p:nvSpPr>
            <p:cNvPr id="14481" name="Freeform 309"/>
            <p:cNvSpPr>
              <a:spLocks/>
            </p:cNvSpPr>
            <p:nvPr/>
          </p:nvSpPr>
          <p:spPr bwMode="auto">
            <a:xfrm>
              <a:off x="2054" y="2788"/>
              <a:ext cx="38" cy="60"/>
            </a:xfrm>
            <a:custGeom>
              <a:avLst/>
              <a:gdLst>
                <a:gd name="T0" fmla="*/ 6 w 38"/>
                <a:gd name="T1" fmla="*/ 0 h 60"/>
                <a:gd name="T2" fmla="*/ 38 w 38"/>
                <a:gd name="T3" fmla="*/ 0 h 60"/>
                <a:gd name="T4" fmla="*/ 38 w 38"/>
                <a:gd name="T5" fmla="*/ 2 h 60"/>
                <a:gd name="T6" fmla="*/ 18 w 38"/>
                <a:gd name="T7" fmla="*/ 60 h 60"/>
                <a:gd name="T8" fmla="*/ 12 w 38"/>
                <a:gd name="T9" fmla="*/ 60 h 60"/>
                <a:gd name="T10" fmla="*/ 30 w 38"/>
                <a:gd name="T11" fmla="*/ 8 h 60"/>
                <a:gd name="T12" fmla="*/ 14 w 38"/>
                <a:gd name="T13" fmla="*/ 8 h 60"/>
                <a:gd name="T14" fmla="*/ 10 w 38"/>
                <a:gd name="T15" fmla="*/ 8 h 60"/>
                <a:gd name="T16" fmla="*/ 8 w 38"/>
                <a:gd name="T17" fmla="*/ 8 h 60"/>
                <a:gd name="T18" fmla="*/ 4 w 38"/>
                <a:gd name="T19" fmla="*/ 10 h 60"/>
                <a:gd name="T20" fmla="*/ 2 w 38"/>
                <a:gd name="T21" fmla="*/ 14 h 60"/>
                <a:gd name="T22" fmla="*/ 0 w 38"/>
                <a:gd name="T23" fmla="*/ 14 h 60"/>
                <a:gd name="T24" fmla="*/ 6 w 38"/>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60"/>
                <a:gd name="T41" fmla="*/ 38 w 38"/>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60">
                  <a:moveTo>
                    <a:pt x="6" y="0"/>
                  </a:moveTo>
                  <a:lnTo>
                    <a:pt x="38" y="0"/>
                  </a:lnTo>
                  <a:lnTo>
                    <a:pt x="38" y="2"/>
                  </a:lnTo>
                  <a:lnTo>
                    <a:pt x="18" y="60"/>
                  </a:lnTo>
                  <a:lnTo>
                    <a:pt x="12" y="60"/>
                  </a:lnTo>
                  <a:lnTo>
                    <a:pt x="30" y="8"/>
                  </a:lnTo>
                  <a:lnTo>
                    <a:pt x="14" y="8"/>
                  </a:lnTo>
                  <a:lnTo>
                    <a:pt x="10" y="8"/>
                  </a:lnTo>
                  <a:lnTo>
                    <a:pt x="8" y="8"/>
                  </a:lnTo>
                  <a:lnTo>
                    <a:pt x="4" y="10"/>
                  </a:lnTo>
                  <a:lnTo>
                    <a:pt x="2" y="14"/>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482" name="Freeform 310"/>
            <p:cNvSpPr>
              <a:spLocks noEditPoints="1"/>
            </p:cNvSpPr>
            <p:nvPr/>
          </p:nvSpPr>
          <p:spPr bwMode="auto">
            <a:xfrm>
              <a:off x="2098" y="2786"/>
              <a:ext cx="36" cy="62"/>
            </a:xfrm>
            <a:custGeom>
              <a:avLst/>
              <a:gdLst>
                <a:gd name="T0" fmla="*/ 2 w 36"/>
                <a:gd name="T1" fmla="*/ 62 h 62"/>
                <a:gd name="T2" fmla="*/ 2 w 36"/>
                <a:gd name="T3" fmla="*/ 60 h 62"/>
                <a:gd name="T4" fmla="*/ 6 w 36"/>
                <a:gd name="T5" fmla="*/ 60 h 62"/>
                <a:gd name="T6" fmla="*/ 12 w 36"/>
                <a:gd name="T7" fmla="*/ 58 h 62"/>
                <a:gd name="T8" fmla="*/ 16 w 36"/>
                <a:gd name="T9" fmla="*/ 54 h 62"/>
                <a:gd name="T10" fmla="*/ 20 w 36"/>
                <a:gd name="T11" fmla="*/ 48 h 62"/>
                <a:gd name="T12" fmla="*/ 24 w 36"/>
                <a:gd name="T13" fmla="*/ 42 h 62"/>
                <a:gd name="T14" fmla="*/ 28 w 36"/>
                <a:gd name="T15" fmla="*/ 34 h 62"/>
                <a:gd name="T16" fmla="*/ 20 w 36"/>
                <a:gd name="T17" fmla="*/ 38 h 62"/>
                <a:gd name="T18" fmla="*/ 16 w 36"/>
                <a:gd name="T19" fmla="*/ 38 h 62"/>
                <a:gd name="T20" fmla="*/ 10 w 36"/>
                <a:gd name="T21" fmla="*/ 38 h 62"/>
                <a:gd name="T22" fmla="*/ 4 w 36"/>
                <a:gd name="T23" fmla="*/ 34 h 62"/>
                <a:gd name="T24" fmla="*/ 2 w 36"/>
                <a:gd name="T25" fmla="*/ 28 h 62"/>
                <a:gd name="T26" fmla="*/ 0 w 36"/>
                <a:gd name="T27" fmla="*/ 22 h 62"/>
                <a:gd name="T28" fmla="*/ 2 w 36"/>
                <a:gd name="T29" fmla="*/ 14 h 62"/>
                <a:gd name="T30" fmla="*/ 4 w 36"/>
                <a:gd name="T31" fmla="*/ 8 h 62"/>
                <a:gd name="T32" fmla="*/ 8 w 36"/>
                <a:gd name="T33" fmla="*/ 4 h 62"/>
                <a:gd name="T34" fmla="*/ 14 w 36"/>
                <a:gd name="T35" fmla="*/ 2 h 62"/>
                <a:gd name="T36" fmla="*/ 18 w 36"/>
                <a:gd name="T37" fmla="*/ 0 h 62"/>
                <a:gd name="T38" fmla="*/ 26 w 36"/>
                <a:gd name="T39" fmla="*/ 2 h 62"/>
                <a:gd name="T40" fmla="*/ 30 w 36"/>
                <a:gd name="T41" fmla="*/ 6 h 62"/>
                <a:gd name="T42" fmla="*/ 34 w 36"/>
                <a:gd name="T43" fmla="*/ 12 h 62"/>
                <a:gd name="T44" fmla="*/ 36 w 36"/>
                <a:gd name="T45" fmla="*/ 18 h 62"/>
                <a:gd name="T46" fmla="*/ 36 w 36"/>
                <a:gd name="T47" fmla="*/ 24 h 62"/>
                <a:gd name="T48" fmla="*/ 36 w 36"/>
                <a:gd name="T49" fmla="*/ 34 h 62"/>
                <a:gd name="T50" fmla="*/ 32 w 36"/>
                <a:gd name="T51" fmla="*/ 42 h 62"/>
                <a:gd name="T52" fmla="*/ 26 w 36"/>
                <a:gd name="T53" fmla="*/ 50 h 62"/>
                <a:gd name="T54" fmla="*/ 18 w 36"/>
                <a:gd name="T55" fmla="*/ 56 h 62"/>
                <a:gd name="T56" fmla="*/ 12 w 36"/>
                <a:gd name="T57" fmla="*/ 60 h 62"/>
                <a:gd name="T58" fmla="*/ 4 w 36"/>
                <a:gd name="T59" fmla="*/ 62 h 62"/>
                <a:gd name="T60" fmla="*/ 2 w 36"/>
                <a:gd name="T61" fmla="*/ 62 h 62"/>
                <a:gd name="T62" fmla="*/ 28 w 36"/>
                <a:gd name="T63" fmla="*/ 32 h 62"/>
                <a:gd name="T64" fmla="*/ 28 w 36"/>
                <a:gd name="T65" fmla="*/ 26 h 62"/>
                <a:gd name="T66" fmla="*/ 28 w 36"/>
                <a:gd name="T67" fmla="*/ 22 h 62"/>
                <a:gd name="T68" fmla="*/ 28 w 36"/>
                <a:gd name="T69" fmla="*/ 18 h 62"/>
                <a:gd name="T70" fmla="*/ 28 w 36"/>
                <a:gd name="T71" fmla="*/ 14 h 62"/>
                <a:gd name="T72" fmla="*/ 26 w 36"/>
                <a:gd name="T73" fmla="*/ 10 h 62"/>
                <a:gd name="T74" fmla="*/ 24 w 36"/>
                <a:gd name="T75" fmla="*/ 6 h 62"/>
                <a:gd name="T76" fmla="*/ 20 w 36"/>
                <a:gd name="T77" fmla="*/ 4 h 62"/>
                <a:gd name="T78" fmla="*/ 18 w 36"/>
                <a:gd name="T79" fmla="*/ 4 h 62"/>
                <a:gd name="T80" fmla="*/ 14 w 36"/>
                <a:gd name="T81" fmla="*/ 4 h 62"/>
                <a:gd name="T82" fmla="*/ 12 w 36"/>
                <a:gd name="T83" fmla="*/ 8 h 62"/>
                <a:gd name="T84" fmla="*/ 10 w 36"/>
                <a:gd name="T85" fmla="*/ 12 h 62"/>
                <a:gd name="T86" fmla="*/ 8 w 36"/>
                <a:gd name="T87" fmla="*/ 18 h 62"/>
                <a:gd name="T88" fmla="*/ 10 w 36"/>
                <a:gd name="T89" fmla="*/ 26 h 62"/>
                <a:gd name="T90" fmla="*/ 12 w 36"/>
                <a:gd name="T91" fmla="*/ 32 h 62"/>
                <a:gd name="T92" fmla="*/ 16 w 36"/>
                <a:gd name="T93" fmla="*/ 34 h 62"/>
                <a:gd name="T94" fmla="*/ 18 w 36"/>
                <a:gd name="T95" fmla="*/ 34 h 62"/>
                <a:gd name="T96" fmla="*/ 20 w 36"/>
                <a:gd name="T97" fmla="*/ 34 h 62"/>
                <a:gd name="T98" fmla="*/ 24 w 36"/>
                <a:gd name="T99" fmla="*/ 34 h 62"/>
                <a:gd name="T100" fmla="*/ 26 w 36"/>
                <a:gd name="T101" fmla="*/ 32 h 62"/>
                <a:gd name="T102" fmla="*/ 28 w 36"/>
                <a:gd name="T103" fmla="*/ 32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2"/>
                <a:gd name="T158" fmla="*/ 36 w 36"/>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2">
                  <a:moveTo>
                    <a:pt x="2" y="62"/>
                  </a:moveTo>
                  <a:lnTo>
                    <a:pt x="2" y="60"/>
                  </a:lnTo>
                  <a:lnTo>
                    <a:pt x="6" y="60"/>
                  </a:lnTo>
                  <a:lnTo>
                    <a:pt x="12" y="58"/>
                  </a:lnTo>
                  <a:lnTo>
                    <a:pt x="16" y="54"/>
                  </a:lnTo>
                  <a:lnTo>
                    <a:pt x="20" y="48"/>
                  </a:lnTo>
                  <a:lnTo>
                    <a:pt x="24" y="42"/>
                  </a:lnTo>
                  <a:lnTo>
                    <a:pt x="28" y="34"/>
                  </a:lnTo>
                  <a:lnTo>
                    <a:pt x="20" y="38"/>
                  </a:lnTo>
                  <a:lnTo>
                    <a:pt x="16" y="38"/>
                  </a:lnTo>
                  <a:lnTo>
                    <a:pt x="10" y="38"/>
                  </a:lnTo>
                  <a:lnTo>
                    <a:pt x="4" y="34"/>
                  </a:lnTo>
                  <a:lnTo>
                    <a:pt x="2" y="28"/>
                  </a:lnTo>
                  <a:lnTo>
                    <a:pt x="0" y="22"/>
                  </a:lnTo>
                  <a:lnTo>
                    <a:pt x="2" y="14"/>
                  </a:lnTo>
                  <a:lnTo>
                    <a:pt x="4" y="8"/>
                  </a:lnTo>
                  <a:lnTo>
                    <a:pt x="8" y="4"/>
                  </a:lnTo>
                  <a:lnTo>
                    <a:pt x="14" y="2"/>
                  </a:lnTo>
                  <a:lnTo>
                    <a:pt x="18" y="0"/>
                  </a:lnTo>
                  <a:lnTo>
                    <a:pt x="26" y="2"/>
                  </a:lnTo>
                  <a:lnTo>
                    <a:pt x="30" y="6"/>
                  </a:lnTo>
                  <a:lnTo>
                    <a:pt x="34" y="12"/>
                  </a:lnTo>
                  <a:lnTo>
                    <a:pt x="36" y="18"/>
                  </a:lnTo>
                  <a:lnTo>
                    <a:pt x="36" y="24"/>
                  </a:lnTo>
                  <a:lnTo>
                    <a:pt x="36" y="34"/>
                  </a:lnTo>
                  <a:lnTo>
                    <a:pt x="32" y="42"/>
                  </a:lnTo>
                  <a:lnTo>
                    <a:pt x="26" y="50"/>
                  </a:lnTo>
                  <a:lnTo>
                    <a:pt x="18" y="56"/>
                  </a:lnTo>
                  <a:lnTo>
                    <a:pt x="12" y="60"/>
                  </a:lnTo>
                  <a:lnTo>
                    <a:pt x="4" y="62"/>
                  </a:lnTo>
                  <a:lnTo>
                    <a:pt x="2" y="62"/>
                  </a:lnTo>
                  <a:close/>
                  <a:moveTo>
                    <a:pt x="28" y="32"/>
                  </a:moveTo>
                  <a:lnTo>
                    <a:pt x="28" y="26"/>
                  </a:lnTo>
                  <a:lnTo>
                    <a:pt x="28" y="22"/>
                  </a:lnTo>
                  <a:lnTo>
                    <a:pt x="28" y="18"/>
                  </a:lnTo>
                  <a:lnTo>
                    <a:pt x="28" y="14"/>
                  </a:lnTo>
                  <a:lnTo>
                    <a:pt x="26" y="10"/>
                  </a:lnTo>
                  <a:lnTo>
                    <a:pt x="24" y="6"/>
                  </a:lnTo>
                  <a:lnTo>
                    <a:pt x="20" y="4"/>
                  </a:lnTo>
                  <a:lnTo>
                    <a:pt x="18" y="4"/>
                  </a:lnTo>
                  <a:lnTo>
                    <a:pt x="14" y="4"/>
                  </a:lnTo>
                  <a:lnTo>
                    <a:pt x="12" y="8"/>
                  </a:lnTo>
                  <a:lnTo>
                    <a:pt x="10" y="12"/>
                  </a:lnTo>
                  <a:lnTo>
                    <a:pt x="8" y="18"/>
                  </a:lnTo>
                  <a:lnTo>
                    <a:pt x="10" y="26"/>
                  </a:lnTo>
                  <a:lnTo>
                    <a:pt x="12" y="32"/>
                  </a:lnTo>
                  <a:lnTo>
                    <a:pt x="16" y="34"/>
                  </a:lnTo>
                  <a:lnTo>
                    <a:pt x="18" y="34"/>
                  </a:lnTo>
                  <a:lnTo>
                    <a:pt x="20" y="34"/>
                  </a:lnTo>
                  <a:lnTo>
                    <a:pt x="24" y="34"/>
                  </a:lnTo>
                  <a:lnTo>
                    <a:pt x="26" y="32"/>
                  </a:lnTo>
                  <a:lnTo>
                    <a:pt x="28" y="32"/>
                  </a:lnTo>
                  <a:close/>
                </a:path>
              </a:pathLst>
            </a:custGeom>
            <a:solidFill>
              <a:srgbClr val="000000"/>
            </a:solidFill>
            <a:ln w="0">
              <a:solidFill>
                <a:srgbClr val="000000"/>
              </a:solidFill>
              <a:round/>
              <a:headEnd/>
              <a:tailEnd/>
            </a:ln>
          </p:spPr>
          <p:txBody>
            <a:bodyPr/>
            <a:lstStyle/>
            <a:p>
              <a:endParaRPr lang="en-CA"/>
            </a:p>
          </p:txBody>
        </p:sp>
        <p:sp>
          <p:nvSpPr>
            <p:cNvPr id="14483" name="Rectangle 311"/>
            <p:cNvSpPr>
              <a:spLocks noChangeArrowheads="1"/>
            </p:cNvSpPr>
            <p:nvPr/>
          </p:nvSpPr>
          <p:spPr bwMode="auto">
            <a:xfrm>
              <a:off x="2232"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84" name="Freeform 312"/>
            <p:cNvSpPr>
              <a:spLocks/>
            </p:cNvSpPr>
            <p:nvPr/>
          </p:nvSpPr>
          <p:spPr bwMode="auto">
            <a:xfrm>
              <a:off x="2346" y="2838"/>
              <a:ext cx="10" cy="10"/>
            </a:xfrm>
            <a:custGeom>
              <a:avLst/>
              <a:gdLst>
                <a:gd name="T0" fmla="*/ 6 w 10"/>
                <a:gd name="T1" fmla="*/ 0 h 10"/>
                <a:gd name="T2" fmla="*/ 8 w 10"/>
                <a:gd name="T3" fmla="*/ 0 h 10"/>
                <a:gd name="T4" fmla="*/ 10 w 10"/>
                <a:gd name="T5" fmla="*/ 0 h 10"/>
                <a:gd name="T6" fmla="*/ 10 w 10"/>
                <a:gd name="T7" fmla="*/ 2 h 10"/>
                <a:gd name="T8" fmla="*/ 10 w 10"/>
                <a:gd name="T9" fmla="*/ 4 h 10"/>
                <a:gd name="T10" fmla="*/ 10 w 10"/>
                <a:gd name="T11" fmla="*/ 6 h 10"/>
                <a:gd name="T12" fmla="*/ 10 w 10"/>
                <a:gd name="T13" fmla="*/ 8 h 10"/>
                <a:gd name="T14" fmla="*/ 8 w 10"/>
                <a:gd name="T15" fmla="*/ 8 h 10"/>
                <a:gd name="T16" fmla="*/ 6 w 10"/>
                <a:gd name="T17" fmla="*/ 10 h 10"/>
                <a:gd name="T18" fmla="*/ 4 w 10"/>
                <a:gd name="T19" fmla="*/ 8 h 10"/>
                <a:gd name="T20" fmla="*/ 2 w 10"/>
                <a:gd name="T21" fmla="*/ 8 h 10"/>
                <a:gd name="T22" fmla="*/ 0 w 10"/>
                <a:gd name="T23" fmla="*/ 6 h 10"/>
                <a:gd name="T24" fmla="*/ 0 w 10"/>
                <a:gd name="T25" fmla="*/ 4 h 10"/>
                <a:gd name="T26" fmla="*/ 0 w 10"/>
                <a:gd name="T27" fmla="*/ 2 h 10"/>
                <a:gd name="T28" fmla="*/ 2 w 10"/>
                <a:gd name="T29" fmla="*/ 0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0"/>
                  </a:lnTo>
                  <a:lnTo>
                    <a:pt x="10" y="2"/>
                  </a:lnTo>
                  <a:lnTo>
                    <a:pt x="10" y="4"/>
                  </a:lnTo>
                  <a:lnTo>
                    <a:pt x="10" y="6"/>
                  </a:lnTo>
                  <a:lnTo>
                    <a:pt x="10" y="8"/>
                  </a:lnTo>
                  <a:lnTo>
                    <a:pt x="8" y="8"/>
                  </a:lnTo>
                  <a:lnTo>
                    <a:pt x="6" y="10"/>
                  </a:lnTo>
                  <a:lnTo>
                    <a:pt x="4" y="8"/>
                  </a:lnTo>
                  <a:lnTo>
                    <a:pt x="2" y="8"/>
                  </a:lnTo>
                  <a:lnTo>
                    <a:pt x="0" y="6"/>
                  </a:lnTo>
                  <a:lnTo>
                    <a:pt x="0" y="4"/>
                  </a:lnTo>
                  <a:lnTo>
                    <a:pt x="0" y="2"/>
                  </a:lnTo>
                  <a:lnTo>
                    <a:pt x="2" y="0"/>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485" name="Freeform 313"/>
            <p:cNvSpPr>
              <a:spLocks noEditPoints="1"/>
            </p:cNvSpPr>
            <p:nvPr/>
          </p:nvSpPr>
          <p:spPr bwMode="auto">
            <a:xfrm>
              <a:off x="2366"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6" name="Freeform 314"/>
            <p:cNvSpPr>
              <a:spLocks noEditPoints="1"/>
            </p:cNvSpPr>
            <p:nvPr/>
          </p:nvSpPr>
          <p:spPr bwMode="auto">
            <a:xfrm>
              <a:off x="2410"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7" name="Freeform 315"/>
            <p:cNvSpPr>
              <a:spLocks noEditPoints="1"/>
            </p:cNvSpPr>
            <p:nvPr/>
          </p:nvSpPr>
          <p:spPr bwMode="auto">
            <a:xfrm>
              <a:off x="2454"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8" name="Freeform 316"/>
            <p:cNvSpPr>
              <a:spLocks noEditPoints="1"/>
            </p:cNvSpPr>
            <p:nvPr/>
          </p:nvSpPr>
          <p:spPr bwMode="auto">
            <a:xfrm>
              <a:off x="2498"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4 w 36"/>
                <a:gd name="T23" fmla="*/ 22 h 62"/>
                <a:gd name="T24" fmla="*/ 36 w 36"/>
                <a:gd name="T25" fmla="*/ 30 h 62"/>
                <a:gd name="T26" fmla="*/ 34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6 w 36"/>
                <a:gd name="T69" fmla="*/ 40 h 62"/>
                <a:gd name="T70" fmla="*/ 28 w 36"/>
                <a:gd name="T71" fmla="*/ 28 h 62"/>
                <a:gd name="T72" fmla="*/ 26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4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6" y="40"/>
                  </a:lnTo>
                  <a:lnTo>
                    <a:pt x="28" y="28"/>
                  </a:lnTo>
                  <a:lnTo>
                    <a:pt x="26" y="20"/>
                  </a:lnTo>
                  <a:lnTo>
                    <a:pt x="26" y="12"/>
                  </a:lnTo>
                  <a:lnTo>
                    <a:pt x="24" y="8"/>
                  </a:lnTo>
                  <a:lnTo>
                    <a:pt x="22" y="6"/>
                  </a:lnTo>
                  <a:lnTo>
                    <a:pt x="20" y="4"/>
                  </a:lnTo>
                  <a:lnTo>
                    <a:pt x="18" y="4"/>
                  </a:lnTo>
                  <a:lnTo>
                    <a:pt x="14"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9" name="Freeform 317"/>
            <p:cNvSpPr>
              <a:spLocks noEditPoints="1"/>
            </p:cNvSpPr>
            <p:nvPr/>
          </p:nvSpPr>
          <p:spPr bwMode="auto">
            <a:xfrm>
              <a:off x="2540" y="2786"/>
              <a:ext cx="38" cy="62"/>
            </a:xfrm>
            <a:custGeom>
              <a:avLst/>
              <a:gdLst>
                <a:gd name="T0" fmla="*/ 36 w 38"/>
                <a:gd name="T1" fmla="*/ 0 h 62"/>
                <a:gd name="T2" fmla="*/ 36 w 38"/>
                <a:gd name="T3" fmla="*/ 2 h 62"/>
                <a:gd name="T4" fmla="*/ 32 w 38"/>
                <a:gd name="T5" fmla="*/ 4 h 62"/>
                <a:gd name="T6" fmla="*/ 28 w 38"/>
                <a:gd name="T7" fmla="*/ 4 h 62"/>
                <a:gd name="T8" fmla="*/ 24 w 38"/>
                <a:gd name="T9" fmla="*/ 8 h 62"/>
                <a:gd name="T10" fmla="*/ 20 w 38"/>
                <a:gd name="T11" fmla="*/ 10 h 62"/>
                <a:gd name="T12" fmla="*/ 18 w 38"/>
                <a:gd name="T13" fmla="*/ 14 h 62"/>
                <a:gd name="T14" fmla="*/ 14 w 38"/>
                <a:gd name="T15" fmla="*/ 18 h 62"/>
                <a:gd name="T16" fmla="*/ 12 w 38"/>
                <a:gd name="T17" fmla="*/ 22 h 62"/>
                <a:gd name="T18" fmla="*/ 10 w 38"/>
                <a:gd name="T19" fmla="*/ 28 h 62"/>
                <a:gd name="T20" fmla="*/ 16 w 38"/>
                <a:gd name="T21" fmla="*/ 24 h 62"/>
                <a:gd name="T22" fmla="*/ 22 w 38"/>
                <a:gd name="T23" fmla="*/ 24 h 62"/>
                <a:gd name="T24" fmla="*/ 28 w 38"/>
                <a:gd name="T25" fmla="*/ 24 h 62"/>
                <a:gd name="T26" fmla="*/ 34 w 38"/>
                <a:gd name="T27" fmla="*/ 28 h 62"/>
                <a:gd name="T28" fmla="*/ 36 w 38"/>
                <a:gd name="T29" fmla="*/ 34 h 62"/>
                <a:gd name="T30" fmla="*/ 38 w 38"/>
                <a:gd name="T31" fmla="*/ 40 h 62"/>
                <a:gd name="T32" fmla="*/ 36 w 38"/>
                <a:gd name="T33" fmla="*/ 48 h 62"/>
                <a:gd name="T34" fmla="*/ 34 w 38"/>
                <a:gd name="T35" fmla="*/ 54 h 62"/>
                <a:gd name="T36" fmla="*/ 30 w 38"/>
                <a:gd name="T37" fmla="*/ 58 h 62"/>
                <a:gd name="T38" fmla="*/ 24 w 38"/>
                <a:gd name="T39" fmla="*/ 60 h 62"/>
                <a:gd name="T40" fmla="*/ 20 w 38"/>
                <a:gd name="T41" fmla="*/ 62 h 62"/>
                <a:gd name="T42" fmla="*/ 14 w 38"/>
                <a:gd name="T43" fmla="*/ 60 h 62"/>
                <a:gd name="T44" fmla="*/ 10 w 38"/>
                <a:gd name="T45" fmla="*/ 58 h 62"/>
                <a:gd name="T46" fmla="*/ 4 w 38"/>
                <a:gd name="T47" fmla="*/ 52 h 62"/>
                <a:gd name="T48" fmla="*/ 2 w 38"/>
                <a:gd name="T49" fmla="*/ 44 h 62"/>
                <a:gd name="T50" fmla="*/ 0 w 38"/>
                <a:gd name="T51" fmla="*/ 38 h 62"/>
                <a:gd name="T52" fmla="*/ 2 w 38"/>
                <a:gd name="T53" fmla="*/ 30 h 62"/>
                <a:gd name="T54" fmla="*/ 4 w 38"/>
                <a:gd name="T55" fmla="*/ 22 h 62"/>
                <a:gd name="T56" fmla="*/ 8 w 38"/>
                <a:gd name="T57" fmla="*/ 16 h 62"/>
                <a:gd name="T58" fmla="*/ 14 w 38"/>
                <a:gd name="T59" fmla="*/ 10 h 62"/>
                <a:gd name="T60" fmla="*/ 18 w 38"/>
                <a:gd name="T61" fmla="*/ 6 h 62"/>
                <a:gd name="T62" fmla="*/ 24 w 38"/>
                <a:gd name="T63" fmla="*/ 2 h 62"/>
                <a:gd name="T64" fmla="*/ 30 w 38"/>
                <a:gd name="T65" fmla="*/ 2 h 62"/>
                <a:gd name="T66" fmla="*/ 34 w 38"/>
                <a:gd name="T67" fmla="*/ 0 h 62"/>
                <a:gd name="T68" fmla="*/ 36 w 38"/>
                <a:gd name="T69" fmla="*/ 0 h 62"/>
                <a:gd name="T70" fmla="*/ 10 w 38"/>
                <a:gd name="T71" fmla="*/ 30 h 62"/>
                <a:gd name="T72" fmla="*/ 10 w 38"/>
                <a:gd name="T73" fmla="*/ 36 h 62"/>
                <a:gd name="T74" fmla="*/ 10 w 38"/>
                <a:gd name="T75" fmla="*/ 40 h 62"/>
                <a:gd name="T76" fmla="*/ 10 w 38"/>
                <a:gd name="T77" fmla="*/ 44 h 62"/>
                <a:gd name="T78" fmla="*/ 10 w 38"/>
                <a:gd name="T79" fmla="*/ 48 h 62"/>
                <a:gd name="T80" fmla="*/ 12 w 38"/>
                <a:gd name="T81" fmla="*/ 54 h 62"/>
                <a:gd name="T82" fmla="*/ 14 w 38"/>
                <a:gd name="T83" fmla="*/ 56 h 62"/>
                <a:gd name="T84" fmla="*/ 18 w 38"/>
                <a:gd name="T85" fmla="*/ 58 h 62"/>
                <a:gd name="T86" fmla="*/ 20 w 38"/>
                <a:gd name="T87" fmla="*/ 58 h 62"/>
                <a:gd name="T88" fmla="*/ 24 w 38"/>
                <a:gd name="T89" fmla="*/ 58 h 62"/>
                <a:gd name="T90" fmla="*/ 26 w 38"/>
                <a:gd name="T91" fmla="*/ 54 h 62"/>
                <a:gd name="T92" fmla="*/ 28 w 38"/>
                <a:gd name="T93" fmla="*/ 50 h 62"/>
                <a:gd name="T94" fmla="*/ 30 w 38"/>
                <a:gd name="T95" fmla="*/ 46 h 62"/>
                <a:gd name="T96" fmla="*/ 28 w 38"/>
                <a:gd name="T97" fmla="*/ 38 h 62"/>
                <a:gd name="T98" fmla="*/ 26 w 38"/>
                <a:gd name="T99" fmla="*/ 32 h 62"/>
                <a:gd name="T100" fmla="*/ 24 w 38"/>
                <a:gd name="T101" fmla="*/ 28 h 62"/>
                <a:gd name="T102" fmla="*/ 18 w 38"/>
                <a:gd name="T103" fmla="*/ 28 h 62"/>
                <a:gd name="T104" fmla="*/ 18 w 38"/>
                <a:gd name="T105" fmla="*/ 28 h 62"/>
                <a:gd name="T106" fmla="*/ 16 w 38"/>
                <a:gd name="T107" fmla="*/ 28 h 62"/>
                <a:gd name="T108" fmla="*/ 14 w 38"/>
                <a:gd name="T109" fmla="*/ 30 h 62"/>
                <a:gd name="T110" fmla="*/ 10 w 38"/>
                <a:gd name="T111" fmla="*/ 30 h 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
                <a:gd name="T169" fmla="*/ 0 h 62"/>
                <a:gd name="T170" fmla="*/ 38 w 38"/>
                <a:gd name="T171" fmla="*/ 62 h 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 h="62">
                  <a:moveTo>
                    <a:pt x="36" y="0"/>
                  </a:moveTo>
                  <a:lnTo>
                    <a:pt x="36" y="2"/>
                  </a:lnTo>
                  <a:lnTo>
                    <a:pt x="32" y="4"/>
                  </a:lnTo>
                  <a:lnTo>
                    <a:pt x="28" y="4"/>
                  </a:lnTo>
                  <a:lnTo>
                    <a:pt x="24" y="8"/>
                  </a:lnTo>
                  <a:lnTo>
                    <a:pt x="20" y="10"/>
                  </a:lnTo>
                  <a:lnTo>
                    <a:pt x="18" y="14"/>
                  </a:lnTo>
                  <a:lnTo>
                    <a:pt x="14" y="18"/>
                  </a:lnTo>
                  <a:lnTo>
                    <a:pt x="12" y="22"/>
                  </a:lnTo>
                  <a:lnTo>
                    <a:pt x="10" y="28"/>
                  </a:lnTo>
                  <a:lnTo>
                    <a:pt x="16" y="24"/>
                  </a:lnTo>
                  <a:lnTo>
                    <a:pt x="22" y="24"/>
                  </a:lnTo>
                  <a:lnTo>
                    <a:pt x="28" y="24"/>
                  </a:lnTo>
                  <a:lnTo>
                    <a:pt x="34" y="28"/>
                  </a:lnTo>
                  <a:lnTo>
                    <a:pt x="36" y="34"/>
                  </a:lnTo>
                  <a:lnTo>
                    <a:pt x="38" y="40"/>
                  </a:lnTo>
                  <a:lnTo>
                    <a:pt x="36" y="48"/>
                  </a:lnTo>
                  <a:lnTo>
                    <a:pt x="34" y="54"/>
                  </a:lnTo>
                  <a:lnTo>
                    <a:pt x="30" y="58"/>
                  </a:lnTo>
                  <a:lnTo>
                    <a:pt x="24" y="60"/>
                  </a:lnTo>
                  <a:lnTo>
                    <a:pt x="20" y="62"/>
                  </a:lnTo>
                  <a:lnTo>
                    <a:pt x="14" y="60"/>
                  </a:lnTo>
                  <a:lnTo>
                    <a:pt x="10" y="58"/>
                  </a:lnTo>
                  <a:lnTo>
                    <a:pt x="4" y="52"/>
                  </a:lnTo>
                  <a:lnTo>
                    <a:pt x="2" y="44"/>
                  </a:lnTo>
                  <a:lnTo>
                    <a:pt x="0" y="38"/>
                  </a:lnTo>
                  <a:lnTo>
                    <a:pt x="2" y="30"/>
                  </a:lnTo>
                  <a:lnTo>
                    <a:pt x="4" y="22"/>
                  </a:lnTo>
                  <a:lnTo>
                    <a:pt x="8" y="16"/>
                  </a:lnTo>
                  <a:lnTo>
                    <a:pt x="14" y="10"/>
                  </a:lnTo>
                  <a:lnTo>
                    <a:pt x="18" y="6"/>
                  </a:lnTo>
                  <a:lnTo>
                    <a:pt x="24" y="2"/>
                  </a:lnTo>
                  <a:lnTo>
                    <a:pt x="30" y="2"/>
                  </a:lnTo>
                  <a:lnTo>
                    <a:pt x="34" y="0"/>
                  </a:lnTo>
                  <a:lnTo>
                    <a:pt x="36" y="0"/>
                  </a:lnTo>
                  <a:close/>
                  <a:moveTo>
                    <a:pt x="10" y="30"/>
                  </a:moveTo>
                  <a:lnTo>
                    <a:pt x="10" y="36"/>
                  </a:lnTo>
                  <a:lnTo>
                    <a:pt x="10" y="40"/>
                  </a:lnTo>
                  <a:lnTo>
                    <a:pt x="10" y="44"/>
                  </a:lnTo>
                  <a:lnTo>
                    <a:pt x="10" y="48"/>
                  </a:lnTo>
                  <a:lnTo>
                    <a:pt x="12" y="54"/>
                  </a:lnTo>
                  <a:lnTo>
                    <a:pt x="14" y="56"/>
                  </a:lnTo>
                  <a:lnTo>
                    <a:pt x="18" y="58"/>
                  </a:lnTo>
                  <a:lnTo>
                    <a:pt x="20" y="58"/>
                  </a:lnTo>
                  <a:lnTo>
                    <a:pt x="24" y="58"/>
                  </a:lnTo>
                  <a:lnTo>
                    <a:pt x="26" y="54"/>
                  </a:lnTo>
                  <a:lnTo>
                    <a:pt x="28" y="50"/>
                  </a:lnTo>
                  <a:lnTo>
                    <a:pt x="30" y="46"/>
                  </a:lnTo>
                  <a:lnTo>
                    <a:pt x="28" y="38"/>
                  </a:lnTo>
                  <a:lnTo>
                    <a:pt x="26" y="32"/>
                  </a:lnTo>
                  <a:lnTo>
                    <a:pt x="24" y="28"/>
                  </a:lnTo>
                  <a:lnTo>
                    <a:pt x="18" y="28"/>
                  </a:lnTo>
                  <a:lnTo>
                    <a:pt x="16" y="28"/>
                  </a:lnTo>
                  <a:lnTo>
                    <a:pt x="14" y="30"/>
                  </a:lnTo>
                  <a:lnTo>
                    <a:pt x="10" y="30"/>
                  </a:lnTo>
                  <a:close/>
                </a:path>
              </a:pathLst>
            </a:custGeom>
            <a:solidFill>
              <a:srgbClr val="000000"/>
            </a:solidFill>
            <a:ln w="0">
              <a:solidFill>
                <a:srgbClr val="000000"/>
              </a:solidFill>
              <a:round/>
              <a:headEnd/>
              <a:tailEnd/>
            </a:ln>
          </p:spPr>
          <p:txBody>
            <a:bodyPr/>
            <a:lstStyle/>
            <a:p>
              <a:endParaRPr lang="en-CA"/>
            </a:p>
          </p:txBody>
        </p:sp>
        <p:sp>
          <p:nvSpPr>
            <p:cNvPr id="14490" name="Freeform 318"/>
            <p:cNvSpPr>
              <a:spLocks/>
            </p:cNvSpPr>
            <p:nvPr/>
          </p:nvSpPr>
          <p:spPr bwMode="auto">
            <a:xfrm>
              <a:off x="2586" y="2788"/>
              <a:ext cx="32" cy="60"/>
            </a:xfrm>
            <a:custGeom>
              <a:avLst/>
              <a:gdLst>
                <a:gd name="T0" fmla="*/ 32 w 32"/>
                <a:gd name="T1" fmla="*/ 0 h 60"/>
                <a:gd name="T2" fmla="*/ 30 w 32"/>
                <a:gd name="T3" fmla="*/ 8 h 60"/>
                <a:gd name="T4" fmla="*/ 12 w 32"/>
                <a:gd name="T5" fmla="*/ 8 h 60"/>
                <a:gd name="T6" fmla="*/ 8 w 32"/>
                <a:gd name="T7" fmla="*/ 16 h 60"/>
                <a:gd name="T8" fmla="*/ 16 w 32"/>
                <a:gd name="T9" fmla="*/ 16 h 60"/>
                <a:gd name="T10" fmla="*/ 22 w 32"/>
                <a:gd name="T11" fmla="*/ 20 h 60"/>
                <a:gd name="T12" fmla="*/ 26 w 32"/>
                <a:gd name="T13" fmla="*/ 24 h 60"/>
                <a:gd name="T14" fmla="*/ 30 w 32"/>
                <a:gd name="T15" fmla="*/ 30 h 60"/>
                <a:gd name="T16" fmla="*/ 32 w 32"/>
                <a:gd name="T17" fmla="*/ 38 h 60"/>
                <a:gd name="T18" fmla="*/ 32 w 32"/>
                <a:gd name="T19" fmla="*/ 42 h 60"/>
                <a:gd name="T20" fmla="*/ 30 w 32"/>
                <a:gd name="T21" fmla="*/ 46 h 60"/>
                <a:gd name="T22" fmla="*/ 28 w 32"/>
                <a:gd name="T23" fmla="*/ 50 h 60"/>
                <a:gd name="T24" fmla="*/ 26 w 32"/>
                <a:gd name="T25" fmla="*/ 52 h 60"/>
                <a:gd name="T26" fmla="*/ 22 w 32"/>
                <a:gd name="T27" fmla="*/ 54 h 60"/>
                <a:gd name="T28" fmla="*/ 20 w 32"/>
                <a:gd name="T29" fmla="*/ 56 h 60"/>
                <a:gd name="T30" fmla="*/ 14 w 32"/>
                <a:gd name="T31" fmla="*/ 58 h 60"/>
                <a:gd name="T32" fmla="*/ 10 w 32"/>
                <a:gd name="T33" fmla="*/ 60 h 60"/>
                <a:gd name="T34" fmla="*/ 4 w 32"/>
                <a:gd name="T35" fmla="*/ 58 h 60"/>
                <a:gd name="T36" fmla="*/ 2 w 32"/>
                <a:gd name="T37" fmla="*/ 58 h 60"/>
                <a:gd name="T38" fmla="*/ 0 w 32"/>
                <a:gd name="T39" fmla="*/ 56 h 60"/>
                <a:gd name="T40" fmla="*/ 0 w 32"/>
                <a:gd name="T41" fmla="*/ 54 h 60"/>
                <a:gd name="T42" fmla="*/ 0 w 32"/>
                <a:gd name="T43" fmla="*/ 52 h 60"/>
                <a:gd name="T44" fmla="*/ 0 w 32"/>
                <a:gd name="T45" fmla="*/ 52 h 60"/>
                <a:gd name="T46" fmla="*/ 2 w 32"/>
                <a:gd name="T47" fmla="*/ 50 h 60"/>
                <a:gd name="T48" fmla="*/ 4 w 32"/>
                <a:gd name="T49" fmla="*/ 50 h 60"/>
                <a:gd name="T50" fmla="*/ 4 w 32"/>
                <a:gd name="T51" fmla="*/ 50 h 60"/>
                <a:gd name="T52" fmla="*/ 6 w 32"/>
                <a:gd name="T53" fmla="*/ 50 h 60"/>
                <a:gd name="T54" fmla="*/ 6 w 32"/>
                <a:gd name="T55" fmla="*/ 52 h 60"/>
                <a:gd name="T56" fmla="*/ 8 w 32"/>
                <a:gd name="T57" fmla="*/ 52 h 60"/>
                <a:gd name="T58" fmla="*/ 10 w 32"/>
                <a:gd name="T59" fmla="*/ 54 h 60"/>
                <a:gd name="T60" fmla="*/ 14 w 32"/>
                <a:gd name="T61" fmla="*/ 54 h 60"/>
                <a:gd name="T62" fmla="*/ 18 w 32"/>
                <a:gd name="T63" fmla="*/ 54 h 60"/>
                <a:gd name="T64" fmla="*/ 22 w 32"/>
                <a:gd name="T65" fmla="*/ 50 h 60"/>
                <a:gd name="T66" fmla="*/ 26 w 32"/>
                <a:gd name="T67" fmla="*/ 46 h 60"/>
                <a:gd name="T68" fmla="*/ 26 w 32"/>
                <a:gd name="T69" fmla="*/ 42 h 60"/>
                <a:gd name="T70" fmla="*/ 26 w 32"/>
                <a:gd name="T71" fmla="*/ 36 h 60"/>
                <a:gd name="T72" fmla="*/ 22 w 32"/>
                <a:gd name="T73" fmla="*/ 32 h 60"/>
                <a:gd name="T74" fmla="*/ 18 w 32"/>
                <a:gd name="T75" fmla="*/ 28 h 60"/>
                <a:gd name="T76" fmla="*/ 14 w 32"/>
                <a:gd name="T77" fmla="*/ 24 h 60"/>
                <a:gd name="T78" fmla="*/ 8 w 32"/>
                <a:gd name="T79" fmla="*/ 24 h 60"/>
                <a:gd name="T80" fmla="*/ 2 w 32"/>
                <a:gd name="T81" fmla="*/ 22 h 60"/>
                <a:gd name="T82" fmla="*/ 12 w 32"/>
                <a:gd name="T83" fmla="*/ 0 h 60"/>
                <a:gd name="T84" fmla="*/ 32 w 32"/>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60"/>
                <a:gd name="T131" fmla="*/ 32 w 32"/>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60">
                  <a:moveTo>
                    <a:pt x="32" y="0"/>
                  </a:moveTo>
                  <a:lnTo>
                    <a:pt x="30" y="8"/>
                  </a:lnTo>
                  <a:lnTo>
                    <a:pt x="12" y="8"/>
                  </a:lnTo>
                  <a:lnTo>
                    <a:pt x="8" y="16"/>
                  </a:lnTo>
                  <a:lnTo>
                    <a:pt x="16" y="16"/>
                  </a:lnTo>
                  <a:lnTo>
                    <a:pt x="22" y="20"/>
                  </a:lnTo>
                  <a:lnTo>
                    <a:pt x="26" y="24"/>
                  </a:lnTo>
                  <a:lnTo>
                    <a:pt x="30" y="30"/>
                  </a:lnTo>
                  <a:lnTo>
                    <a:pt x="32" y="38"/>
                  </a:lnTo>
                  <a:lnTo>
                    <a:pt x="32" y="42"/>
                  </a:lnTo>
                  <a:lnTo>
                    <a:pt x="30" y="46"/>
                  </a:lnTo>
                  <a:lnTo>
                    <a:pt x="28" y="50"/>
                  </a:lnTo>
                  <a:lnTo>
                    <a:pt x="26" y="52"/>
                  </a:lnTo>
                  <a:lnTo>
                    <a:pt x="22" y="54"/>
                  </a:lnTo>
                  <a:lnTo>
                    <a:pt x="20" y="56"/>
                  </a:lnTo>
                  <a:lnTo>
                    <a:pt x="14" y="58"/>
                  </a:lnTo>
                  <a:lnTo>
                    <a:pt x="10" y="60"/>
                  </a:lnTo>
                  <a:lnTo>
                    <a:pt x="4" y="58"/>
                  </a:lnTo>
                  <a:lnTo>
                    <a:pt x="2" y="58"/>
                  </a:lnTo>
                  <a:lnTo>
                    <a:pt x="0" y="56"/>
                  </a:lnTo>
                  <a:lnTo>
                    <a:pt x="0" y="54"/>
                  </a:lnTo>
                  <a:lnTo>
                    <a:pt x="0" y="52"/>
                  </a:lnTo>
                  <a:lnTo>
                    <a:pt x="2" y="50"/>
                  </a:lnTo>
                  <a:lnTo>
                    <a:pt x="4" y="50"/>
                  </a:lnTo>
                  <a:lnTo>
                    <a:pt x="6" y="50"/>
                  </a:lnTo>
                  <a:lnTo>
                    <a:pt x="6" y="52"/>
                  </a:lnTo>
                  <a:lnTo>
                    <a:pt x="8" y="52"/>
                  </a:lnTo>
                  <a:lnTo>
                    <a:pt x="10" y="54"/>
                  </a:lnTo>
                  <a:lnTo>
                    <a:pt x="14" y="54"/>
                  </a:lnTo>
                  <a:lnTo>
                    <a:pt x="18" y="54"/>
                  </a:lnTo>
                  <a:lnTo>
                    <a:pt x="22" y="50"/>
                  </a:lnTo>
                  <a:lnTo>
                    <a:pt x="26" y="46"/>
                  </a:lnTo>
                  <a:lnTo>
                    <a:pt x="26" y="42"/>
                  </a:lnTo>
                  <a:lnTo>
                    <a:pt x="26" y="36"/>
                  </a:lnTo>
                  <a:lnTo>
                    <a:pt x="22" y="32"/>
                  </a:lnTo>
                  <a:lnTo>
                    <a:pt x="18" y="28"/>
                  </a:lnTo>
                  <a:lnTo>
                    <a:pt x="14" y="24"/>
                  </a:lnTo>
                  <a:lnTo>
                    <a:pt x="8" y="24"/>
                  </a:lnTo>
                  <a:lnTo>
                    <a:pt x="2" y="22"/>
                  </a:lnTo>
                  <a:lnTo>
                    <a:pt x="12" y="0"/>
                  </a:lnTo>
                  <a:lnTo>
                    <a:pt x="32" y="0"/>
                  </a:lnTo>
                  <a:close/>
                </a:path>
              </a:pathLst>
            </a:custGeom>
            <a:solidFill>
              <a:srgbClr val="000000"/>
            </a:solidFill>
            <a:ln w="0">
              <a:solidFill>
                <a:srgbClr val="000000"/>
              </a:solidFill>
              <a:round/>
              <a:headEnd/>
              <a:tailEnd/>
            </a:ln>
          </p:spPr>
          <p:txBody>
            <a:bodyPr/>
            <a:lstStyle/>
            <a:p>
              <a:endParaRPr lang="en-CA"/>
            </a:p>
          </p:txBody>
        </p:sp>
        <p:sp>
          <p:nvSpPr>
            <p:cNvPr id="14491" name="Rectangle 319"/>
            <p:cNvSpPr>
              <a:spLocks noChangeArrowheads="1"/>
            </p:cNvSpPr>
            <p:nvPr/>
          </p:nvSpPr>
          <p:spPr bwMode="auto">
            <a:xfrm>
              <a:off x="2776"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92" name="Freeform 320"/>
            <p:cNvSpPr>
              <a:spLocks/>
            </p:cNvSpPr>
            <p:nvPr/>
          </p:nvSpPr>
          <p:spPr bwMode="auto">
            <a:xfrm>
              <a:off x="2888" y="2838"/>
              <a:ext cx="10" cy="10"/>
            </a:xfrm>
            <a:custGeom>
              <a:avLst/>
              <a:gdLst>
                <a:gd name="T0" fmla="*/ 6 w 10"/>
                <a:gd name="T1" fmla="*/ 0 h 10"/>
                <a:gd name="T2" fmla="*/ 8 w 10"/>
                <a:gd name="T3" fmla="*/ 0 h 10"/>
                <a:gd name="T4" fmla="*/ 10 w 10"/>
                <a:gd name="T5" fmla="*/ 0 h 10"/>
                <a:gd name="T6" fmla="*/ 10 w 10"/>
                <a:gd name="T7" fmla="*/ 2 h 10"/>
                <a:gd name="T8" fmla="*/ 10 w 10"/>
                <a:gd name="T9" fmla="*/ 4 h 10"/>
                <a:gd name="T10" fmla="*/ 10 w 10"/>
                <a:gd name="T11" fmla="*/ 6 h 10"/>
                <a:gd name="T12" fmla="*/ 10 w 10"/>
                <a:gd name="T13" fmla="*/ 8 h 10"/>
                <a:gd name="T14" fmla="*/ 8 w 10"/>
                <a:gd name="T15" fmla="*/ 8 h 10"/>
                <a:gd name="T16" fmla="*/ 6 w 10"/>
                <a:gd name="T17" fmla="*/ 10 h 10"/>
                <a:gd name="T18" fmla="*/ 4 w 10"/>
                <a:gd name="T19" fmla="*/ 8 h 10"/>
                <a:gd name="T20" fmla="*/ 2 w 10"/>
                <a:gd name="T21" fmla="*/ 8 h 10"/>
                <a:gd name="T22" fmla="*/ 0 w 10"/>
                <a:gd name="T23" fmla="*/ 6 h 10"/>
                <a:gd name="T24" fmla="*/ 0 w 10"/>
                <a:gd name="T25" fmla="*/ 4 h 10"/>
                <a:gd name="T26" fmla="*/ 0 w 10"/>
                <a:gd name="T27" fmla="*/ 2 h 10"/>
                <a:gd name="T28" fmla="*/ 2 w 10"/>
                <a:gd name="T29" fmla="*/ 0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0"/>
                  </a:lnTo>
                  <a:lnTo>
                    <a:pt x="10" y="2"/>
                  </a:lnTo>
                  <a:lnTo>
                    <a:pt x="10" y="4"/>
                  </a:lnTo>
                  <a:lnTo>
                    <a:pt x="10" y="6"/>
                  </a:lnTo>
                  <a:lnTo>
                    <a:pt x="10" y="8"/>
                  </a:lnTo>
                  <a:lnTo>
                    <a:pt x="8" y="8"/>
                  </a:lnTo>
                  <a:lnTo>
                    <a:pt x="6" y="10"/>
                  </a:lnTo>
                  <a:lnTo>
                    <a:pt x="4" y="8"/>
                  </a:lnTo>
                  <a:lnTo>
                    <a:pt x="2" y="8"/>
                  </a:lnTo>
                  <a:lnTo>
                    <a:pt x="0" y="6"/>
                  </a:lnTo>
                  <a:lnTo>
                    <a:pt x="0" y="4"/>
                  </a:lnTo>
                  <a:lnTo>
                    <a:pt x="0" y="2"/>
                  </a:lnTo>
                  <a:lnTo>
                    <a:pt x="2" y="0"/>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493" name="Freeform 321"/>
            <p:cNvSpPr>
              <a:spLocks noEditPoints="1"/>
            </p:cNvSpPr>
            <p:nvPr/>
          </p:nvSpPr>
          <p:spPr bwMode="auto">
            <a:xfrm>
              <a:off x="2908"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4" name="Freeform 322"/>
            <p:cNvSpPr>
              <a:spLocks noEditPoints="1"/>
            </p:cNvSpPr>
            <p:nvPr/>
          </p:nvSpPr>
          <p:spPr bwMode="auto">
            <a:xfrm>
              <a:off x="2952"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5" name="Freeform 323"/>
            <p:cNvSpPr>
              <a:spLocks noEditPoints="1"/>
            </p:cNvSpPr>
            <p:nvPr/>
          </p:nvSpPr>
          <p:spPr bwMode="auto">
            <a:xfrm>
              <a:off x="2996"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6 w 36"/>
                <a:gd name="T23" fmla="*/ 22 h 62"/>
                <a:gd name="T24" fmla="*/ 36 w 36"/>
                <a:gd name="T25" fmla="*/ 30 h 62"/>
                <a:gd name="T26" fmla="*/ 36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6" name="Freeform 324"/>
            <p:cNvSpPr>
              <a:spLocks noEditPoints="1"/>
            </p:cNvSpPr>
            <p:nvPr/>
          </p:nvSpPr>
          <p:spPr bwMode="auto">
            <a:xfrm>
              <a:off x="3040"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4 w 36"/>
                <a:gd name="T23" fmla="*/ 22 h 62"/>
                <a:gd name="T24" fmla="*/ 36 w 36"/>
                <a:gd name="T25" fmla="*/ 30 h 62"/>
                <a:gd name="T26" fmla="*/ 34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6 w 36"/>
                <a:gd name="T69" fmla="*/ 40 h 62"/>
                <a:gd name="T70" fmla="*/ 28 w 36"/>
                <a:gd name="T71" fmla="*/ 28 h 62"/>
                <a:gd name="T72" fmla="*/ 26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4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6" y="40"/>
                  </a:lnTo>
                  <a:lnTo>
                    <a:pt x="28" y="28"/>
                  </a:lnTo>
                  <a:lnTo>
                    <a:pt x="26" y="20"/>
                  </a:lnTo>
                  <a:lnTo>
                    <a:pt x="26" y="12"/>
                  </a:lnTo>
                  <a:lnTo>
                    <a:pt x="24" y="8"/>
                  </a:lnTo>
                  <a:lnTo>
                    <a:pt x="22" y="6"/>
                  </a:lnTo>
                  <a:lnTo>
                    <a:pt x="20" y="4"/>
                  </a:lnTo>
                  <a:lnTo>
                    <a:pt x="18" y="4"/>
                  </a:lnTo>
                  <a:lnTo>
                    <a:pt x="14"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7" name="Freeform 325"/>
            <p:cNvSpPr>
              <a:spLocks/>
            </p:cNvSpPr>
            <p:nvPr/>
          </p:nvSpPr>
          <p:spPr bwMode="auto">
            <a:xfrm>
              <a:off x="3082" y="2786"/>
              <a:ext cx="34" cy="62"/>
            </a:xfrm>
            <a:custGeom>
              <a:avLst/>
              <a:gdLst>
                <a:gd name="T0" fmla="*/ 4 w 34"/>
                <a:gd name="T1" fmla="*/ 8 h 62"/>
                <a:gd name="T2" fmla="*/ 12 w 34"/>
                <a:gd name="T3" fmla="*/ 2 h 62"/>
                <a:gd name="T4" fmla="*/ 24 w 34"/>
                <a:gd name="T5" fmla="*/ 2 h 62"/>
                <a:gd name="T6" fmla="*/ 30 w 34"/>
                <a:gd name="T7" fmla="*/ 8 h 62"/>
                <a:gd name="T8" fmla="*/ 30 w 34"/>
                <a:gd name="T9" fmla="*/ 16 h 62"/>
                <a:gd name="T10" fmla="*/ 22 w 34"/>
                <a:gd name="T11" fmla="*/ 26 h 62"/>
                <a:gd name="T12" fmla="*/ 32 w 34"/>
                <a:gd name="T13" fmla="*/ 32 h 62"/>
                <a:gd name="T14" fmla="*/ 34 w 34"/>
                <a:gd name="T15" fmla="*/ 40 h 62"/>
                <a:gd name="T16" fmla="*/ 28 w 34"/>
                <a:gd name="T17" fmla="*/ 54 h 62"/>
                <a:gd name="T18" fmla="*/ 18 w 34"/>
                <a:gd name="T19" fmla="*/ 60 h 62"/>
                <a:gd name="T20" fmla="*/ 6 w 34"/>
                <a:gd name="T21" fmla="*/ 60 h 62"/>
                <a:gd name="T22" fmla="*/ 2 w 34"/>
                <a:gd name="T23" fmla="*/ 58 h 62"/>
                <a:gd name="T24" fmla="*/ 2 w 34"/>
                <a:gd name="T25" fmla="*/ 56 h 62"/>
                <a:gd name="T26" fmla="*/ 4 w 34"/>
                <a:gd name="T27" fmla="*/ 54 h 62"/>
                <a:gd name="T28" fmla="*/ 6 w 34"/>
                <a:gd name="T29" fmla="*/ 54 h 62"/>
                <a:gd name="T30" fmla="*/ 8 w 34"/>
                <a:gd name="T31" fmla="*/ 54 h 62"/>
                <a:gd name="T32" fmla="*/ 12 w 34"/>
                <a:gd name="T33" fmla="*/ 56 h 62"/>
                <a:gd name="T34" fmla="*/ 14 w 34"/>
                <a:gd name="T35" fmla="*/ 58 h 62"/>
                <a:gd name="T36" fmla="*/ 20 w 34"/>
                <a:gd name="T37" fmla="*/ 56 h 62"/>
                <a:gd name="T38" fmla="*/ 26 w 34"/>
                <a:gd name="T39" fmla="*/ 50 h 62"/>
                <a:gd name="T40" fmla="*/ 28 w 34"/>
                <a:gd name="T41" fmla="*/ 42 h 62"/>
                <a:gd name="T42" fmla="*/ 24 w 34"/>
                <a:gd name="T43" fmla="*/ 38 h 62"/>
                <a:gd name="T44" fmla="*/ 22 w 34"/>
                <a:gd name="T45" fmla="*/ 34 h 62"/>
                <a:gd name="T46" fmla="*/ 16 w 34"/>
                <a:gd name="T47" fmla="*/ 32 h 62"/>
                <a:gd name="T48" fmla="*/ 10 w 34"/>
                <a:gd name="T49" fmla="*/ 32 h 62"/>
                <a:gd name="T50" fmla="*/ 14 w 34"/>
                <a:gd name="T51" fmla="*/ 30 h 62"/>
                <a:gd name="T52" fmla="*/ 20 w 34"/>
                <a:gd name="T53" fmla="*/ 26 h 62"/>
                <a:gd name="T54" fmla="*/ 24 w 34"/>
                <a:gd name="T55" fmla="*/ 20 h 62"/>
                <a:gd name="T56" fmla="*/ 24 w 34"/>
                <a:gd name="T57" fmla="*/ 12 h 62"/>
                <a:gd name="T58" fmla="*/ 18 w 34"/>
                <a:gd name="T59" fmla="*/ 8 h 62"/>
                <a:gd name="T60" fmla="*/ 10 w 34"/>
                <a:gd name="T61" fmla="*/ 8 h 62"/>
                <a:gd name="T62" fmla="*/ 4 w 34"/>
                <a:gd name="T63" fmla="*/ 14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62"/>
                <a:gd name="T98" fmla="*/ 34 w 34"/>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62">
                  <a:moveTo>
                    <a:pt x="2" y="12"/>
                  </a:moveTo>
                  <a:lnTo>
                    <a:pt x="4" y="8"/>
                  </a:lnTo>
                  <a:lnTo>
                    <a:pt x="8" y="4"/>
                  </a:lnTo>
                  <a:lnTo>
                    <a:pt x="12" y="2"/>
                  </a:lnTo>
                  <a:lnTo>
                    <a:pt x="18" y="0"/>
                  </a:lnTo>
                  <a:lnTo>
                    <a:pt x="24" y="2"/>
                  </a:lnTo>
                  <a:lnTo>
                    <a:pt x="28" y="6"/>
                  </a:lnTo>
                  <a:lnTo>
                    <a:pt x="30" y="8"/>
                  </a:lnTo>
                  <a:lnTo>
                    <a:pt x="32" y="12"/>
                  </a:lnTo>
                  <a:lnTo>
                    <a:pt x="30" y="16"/>
                  </a:lnTo>
                  <a:lnTo>
                    <a:pt x="28" y="22"/>
                  </a:lnTo>
                  <a:lnTo>
                    <a:pt x="22" y="26"/>
                  </a:lnTo>
                  <a:lnTo>
                    <a:pt x="28" y="28"/>
                  </a:lnTo>
                  <a:lnTo>
                    <a:pt x="32" y="32"/>
                  </a:lnTo>
                  <a:lnTo>
                    <a:pt x="34" y="36"/>
                  </a:lnTo>
                  <a:lnTo>
                    <a:pt x="34" y="40"/>
                  </a:lnTo>
                  <a:lnTo>
                    <a:pt x="32" y="48"/>
                  </a:lnTo>
                  <a:lnTo>
                    <a:pt x="28" y="54"/>
                  </a:lnTo>
                  <a:lnTo>
                    <a:pt x="24" y="58"/>
                  </a:lnTo>
                  <a:lnTo>
                    <a:pt x="18" y="60"/>
                  </a:lnTo>
                  <a:lnTo>
                    <a:pt x="10" y="62"/>
                  </a:lnTo>
                  <a:lnTo>
                    <a:pt x="6" y="60"/>
                  </a:lnTo>
                  <a:lnTo>
                    <a:pt x="4" y="60"/>
                  </a:lnTo>
                  <a:lnTo>
                    <a:pt x="2" y="58"/>
                  </a:lnTo>
                  <a:lnTo>
                    <a:pt x="0" y="56"/>
                  </a:lnTo>
                  <a:lnTo>
                    <a:pt x="2" y="56"/>
                  </a:lnTo>
                  <a:lnTo>
                    <a:pt x="2" y="54"/>
                  </a:lnTo>
                  <a:lnTo>
                    <a:pt x="4" y="54"/>
                  </a:lnTo>
                  <a:lnTo>
                    <a:pt x="6" y="54"/>
                  </a:lnTo>
                  <a:lnTo>
                    <a:pt x="8" y="54"/>
                  </a:lnTo>
                  <a:lnTo>
                    <a:pt x="10" y="56"/>
                  </a:lnTo>
                  <a:lnTo>
                    <a:pt x="12" y="56"/>
                  </a:lnTo>
                  <a:lnTo>
                    <a:pt x="14" y="58"/>
                  </a:lnTo>
                  <a:lnTo>
                    <a:pt x="16" y="58"/>
                  </a:lnTo>
                  <a:lnTo>
                    <a:pt x="20" y="56"/>
                  </a:lnTo>
                  <a:lnTo>
                    <a:pt x="24" y="54"/>
                  </a:lnTo>
                  <a:lnTo>
                    <a:pt x="26" y="50"/>
                  </a:lnTo>
                  <a:lnTo>
                    <a:pt x="28" y="46"/>
                  </a:lnTo>
                  <a:lnTo>
                    <a:pt x="28" y="42"/>
                  </a:lnTo>
                  <a:lnTo>
                    <a:pt x="26" y="40"/>
                  </a:lnTo>
                  <a:lnTo>
                    <a:pt x="24" y="38"/>
                  </a:lnTo>
                  <a:lnTo>
                    <a:pt x="24" y="36"/>
                  </a:lnTo>
                  <a:lnTo>
                    <a:pt x="22" y="34"/>
                  </a:lnTo>
                  <a:lnTo>
                    <a:pt x="18" y="32"/>
                  </a:lnTo>
                  <a:lnTo>
                    <a:pt x="16" y="32"/>
                  </a:lnTo>
                  <a:lnTo>
                    <a:pt x="12" y="32"/>
                  </a:lnTo>
                  <a:lnTo>
                    <a:pt x="10" y="32"/>
                  </a:lnTo>
                  <a:lnTo>
                    <a:pt x="10" y="30"/>
                  </a:lnTo>
                  <a:lnTo>
                    <a:pt x="14" y="30"/>
                  </a:lnTo>
                  <a:lnTo>
                    <a:pt x="18" y="28"/>
                  </a:lnTo>
                  <a:lnTo>
                    <a:pt x="20" y="26"/>
                  </a:lnTo>
                  <a:lnTo>
                    <a:pt x="24" y="22"/>
                  </a:lnTo>
                  <a:lnTo>
                    <a:pt x="24" y="20"/>
                  </a:lnTo>
                  <a:lnTo>
                    <a:pt x="24" y="16"/>
                  </a:lnTo>
                  <a:lnTo>
                    <a:pt x="24" y="12"/>
                  </a:lnTo>
                  <a:lnTo>
                    <a:pt x="22" y="10"/>
                  </a:lnTo>
                  <a:lnTo>
                    <a:pt x="18" y="8"/>
                  </a:lnTo>
                  <a:lnTo>
                    <a:pt x="14" y="6"/>
                  </a:lnTo>
                  <a:lnTo>
                    <a:pt x="10" y="8"/>
                  </a:lnTo>
                  <a:lnTo>
                    <a:pt x="6" y="10"/>
                  </a:lnTo>
                  <a:lnTo>
                    <a:pt x="4" y="14"/>
                  </a:lnTo>
                  <a:lnTo>
                    <a:pt x="2" y="12"/>
                  </a:lnTo>
                  <a:close/>
                </a:path>
              </a:pathLst>
            </a:custGeom>
            <a:solidFill>
              <a:srgbClr val="000000"/>
            </a:solidFill>
            <a:ln w="0">
              <a:solidFill>
                <a:srgbClr val="000000"/>
              </a:solidFill>
              <a:round/>
              <a:headEnd/>
              <a:tailEnd/>
            </a:ln>
          </p:spPr>
          <p:txBody>
            <a:bodyPr/>
            <a:lstStyle/>
            <a:p>
              <a:endParaRPr lang="en-CA"/>
            </a:p>
          </p:txBody>
        </p:sp>
        <p:sp>
          <p:nvSpPr>
            <p:cNvPr id="14498" name="Freeform 326"/>
            <p:cNvSpPr>
              <a:spLocks/>
            </p:cNvSpPr>
            <p:nvPr/>
          </p:nvSpPr>
          <p:spPr bwMode="auto">
            <a:xfrm>
              <a:off x="3124" y="2786"/>
              <a:ext cx="40" cy="60"/>
            </a:xfrm>
            <a:custGeom>
              <a:avLst/>
              <a:gdLst>
                <a:gd name="T0" fmla="*/ 40 w 40"/>
                <a:gd name="T1" fmla="*/ 50 h 60"/>
                <a:gd name="T2" fmla="*/ 36 w 40"/>
                <a:gd name="T3" fmla="*/ 60 h 60"/>
                <a:gd name="T4" fmla="*/ 0 w 40"/>
                <a:gd name="T5" fmla="*/ 60 h 60"/>
                <a:gd name="T6" fmla="*/ 0 w 40"/>
                <a:gd name="T7" fmla="*/ 58 h 60"/>
                <a:gd name="T8" fmla="*/ 10 w 40"/>
                <a:gd name="T9" fmla="*/ 50 h 60"/>
                <a:gd name="T10" fmla="*/ 18 w 40"/>
                <a:gd name="T11" fmla="*/ 42 h 60"/>
                <a:gd name="T12" fmla="*/ 22 w 40"/>
                <a:gd name="T13" fmla="*/ 36 h 60"/>
                <a:gd name="T14" fmla="*/ 26 w 40"/>
                <a:gd name="T15" fmla="*/ 28 h 60"/>
                <a:gd name="T16" fmla="*/ 28 w 40"/>
                <a:gd name="T17" fmla="*/ 20 h 60"/>
                <a:gd name="T18" fmla="*/ 28 w 40"/>
                <a:gd name="T19" fmla="*/ 16 h 60"/>
                <a:gd name="T20" fmla="*/ 24 w 40"/>
                <a:gd name="T21" fmla="*/ 10 h 60"/>
                <a:gd name="T22" fmla="*/ 20 w 40"/>
                <a:gd name="T23" fmla="*/ 8 h 60"/>
                <a:gd name="T24" fmla="*/ 16 w 40"/>
                <a:gd name="T25" fmla="*/ 8 h 60"/>
                <a:gd name="T26" fmla="*/ 12 w 40"/>
                <a:gd name="T27" fmla="*/ 8 h 60"/>
                <a:gd name="T28" fmla="*/ 8 w 40"/>
                <a:gd name="T29" fmla="*/ 10 h 60"/>
                <a:gd name="T30" fmla="*/ 6 w 40"/>
                <a:gd name="T31" fmla="*/ 14 h 60"/>
                <a:gd name="T32" fmla="*/ 4 w 40"/>
                <a:gd name="T33" fmla="*/ 18 h 60"/>
                <a:gd name="T34" fmla="*/ 2 w 40"/>
                <a:gd name="T35" fmla="*/ 18 h 60"/>
                <a:gd name="T36" fmla="*/ 4 w 40"/>
                <a:gd name="T37" fmla="*/ 10 h 60"/>
                <a:gd name="T38" fmla="*/ 8 w 40"/>
                <a:gd name="T39" fmla="*/ 6 h 60"/>
                <a:gd name="T40" fmla="*/ 12 w 40"/>
                <a:gd name="T41" fmla="*/ 2 h 60"/>
                <a:gd name="T42" fmla="*/ 18 w 40"/>
                <a:gd name="T43" fmla="*/ 0 h 60"/>
                <a:gd name="T44" fmla="*/ 26 w 40"/>
                <a:gd name="T45" fmla="*/ 2 h 60"/>
                <a:gd name="T46" fmla="*/ 30 w 40"/>
                <a:gd name="T47" fmla="*/ 6 h 60"/>
                <a:gd name="T48" fmla="*/ 34 w 40"/>
                <a:gd name="T49" fmla="*/ 10 h 60"/>
                <a:gd name="T50" fmla="*/ 36 w 40"/>
                <a:gd name="T51" fmla="*/ 16 h 60"/>
                <a:gd name="T52" fmla="*/ 36 w 40"/>
                <a:gd name="T53" fmla="*/ 20 h 60"/>
                <a:gd name="T54" fmla="*/ 34 w 40"/>
                <a:gd name="T55" fmla="*/ 26 h 60"/>
                <a:gd name="T56" fmla="*/ 30 w 40"/>
                <a:gd name="T57" fmla="*/ 32 h 60"/>
                <a:gd name="T58" fmla="*/ 24 w 40"/>
                <a:gd name="T59" fmla="*/ 40 h 60"/>
                <a:gd name="T60" fmla="*/ 16 w 40"/>
                <a:gd name="T61" fmla="*/ 46 h 60"/>
                <a:gd name="T62" fmla="*/ 12 w 40"/>
                <a:gd name="T63" fmla="*/ 52 h 60"/>
                <a:gd name="T64" fmla="*/ 10 w 40"/>
                <a:gd name="T65" fmla="*/ 54 h 60"/>
                <a:gd name="T66" fmla="*/ 24 w 40"/>
                <a:gd name="T67" fmla="*/ 54 h 60"/>
                <a:gd name="T68" fmla="*/ 28 w 40"/>
                <a:gd name="T69" fmla="*/ 54 h 60"/>
                <a:gd name="T70" fmla="*/ 32 w 40"/>
                <a:gd name="T71" fmla="*/ 54 h 60"/>
                <a:gd name="T72" fmla="*/ 34 w 40"/>
                <a:gd name="T73" fmla="*/ 52 h 60"/>
                <a:gd name="T74" fmla="*/ 34 w 40"/>
                <a:gd name="T75" fmla="*/ 52 h 60"/>
                <a:gd name="T76" fmla="*/ 36 w 40"/>
                <a:gd name="T77" fmla="*/ 50 h 60"/>
                <a:gd name="T78" fmla="*/ 38 w 40"/>
                <a:gd name="T79" fmla="*/ 50 h 60"/>
                <a:gd name="T80" fmla="*/ 40 w 40"/>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60"/>
                <a:gd name="T125" fmla="*/ 40 w 40"/>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60">
                  <a:moveTo>
                    <a:pt x="40" y="50"/>
                  </a:moveTo>
                  <a:lnTo>
                    <a:pt x="36" y="60"/>
                  </a:lnTo>
                  <a:lnTo>
                    <a:pt x="0" y="60"/>
                  </a:lnTo>
                  <a:lnTo>
                    <a:pt x="0" y="58"/>
                  </a:lnTo>
                  <a:lnTo>
                    <a:pt x="10" y="50"/>
                  </a:lnTo>
                  <a:lnTo>
                    <a:pt x="18" y="42"/>
                  </a:lnTo>
                  <a:lnTo>
                    <a:pt x="22" y="36"/>
                  </a:lnTo>
                  <a:lnTo>
                    <a:pt x="26" y="28"/>
                  </a:lnTo>
                  <a:lnTo>
                    <a:pt x="28" y="20"/>
                  </a:lnTo>
                  <a:lnTo>
                    <a:pt x="28" y="16"/>
                  </a:lnTo>
                  <a:lnTo>
                    <a:pt x="24" y="10"/>
                  </a:lnTo>
                  <a:lnTo>
                    <a:pt x="20" y="8"/>
                  </a:lnTo>
                  <a:lnTo>
                    <a:pt x="16" y="8"/>
                  </a:lnTo>
                  <a:lnTo>
                    <a:pt x="12" y="8"/>
                  </a:lnTo>
                  <a:lnTo>
                    <a:pt x="8" y="10"/>
                  </a:lnTo>
                  <a:lnTo>
                    <a:pt x="6" y="14"/>
                  </a:lnTo>
                  <a:lnTo>
                    <a:pt x="4" y="18"/>
                  </a:lnTo>
                  <a:lnTo>
                    <a:pt x="2" y="18"/>
                  </a:lnTo>
                  <a:lnTo>
                    <a:pt x="4" y="10"/>
                  </a:lnTo>
                  <a:lnTo>
                    <a:pt x="8" y="6"/>
                  </a:lnTo>
                  <a:lnTo>
                    <a:pt x="12" y="2"/>
                  </a:lnTo>
                  <a:lnTo>
                    <a:pt x="18" y="0"/>
                  </a:lnTo>
                  <a:lnTo>
                    <a:pt x="26" y="2"/>
                  </a:lnTo>
                  <a:lnTo>
                    <a:pt x="30" y="6"/>
                  </a:lnTo>
                  <a:lnTo>
                    <a:pt x="34" y="10"/>
                  </a:lnTo>
                  <a:lnTo>
                    <a:pt x="36" y="16"/>
                  </a:lnTo>
                  <a:lnTo>
                    <a:pt x="36" y="20"/>
                  </a:lnTo>
                  <a:lnTo>
                    <a:pt x="34" y="26"/>
                  </a:lnTo>
                  <a:lnTo>
                    <a:pt x="30" y="32"/>
                  </a:lnTo>
                  <a:lnTo>
                    <a:pt x="24" y="40"/>
                  </a:lnTo>
                  <a:lnTo>
                    <a:pt x="16" y="46"/>
                  </a:lnTo>
                  <a:lnTo>
                    <a:pt x="12" y="52"/>
                  </a:lnTo>
                  <a:lnTo>
                    <a:pt x="10" y="54"/>
                  </a:lnTo>
                  <a:lnTo>
                    <a:pt x="24" y="54"/>
                  </a:lnTo>
                  <a:lnTo>
                    <a:pt x="28" y="54"/>
                  </a:lnTo>
                  <a:lnTo>
                    <a:pt x="32" y="54"/>
                  </a:lnTo>
                  <a:lnTo>
                    <a:pt x="34" y="52"/>
                  </a:lnTo>
                  <a:lnTo>
                    <a:pt x="36" y="50"/>
                  </a:lnTo>
                  <a:lnTo>
                    <a:pt x="38" y="50"/>
                  </a:lnTo>
                  <a:lnTo>
                    <a:pt x="40" y="50"/>
                  </a:lnTo>
                  <a:close/>
                </a:path>
              </a:pathLst>
            </a:custGeom>
            <a:solidFill>
              <a:srgbClr val="000000"/>
            </a:solidFill>
            <a:ln w="0">
              <a:solidFill>
                <a:srgbClr val="000000"/>
              </a:solidFill>
              <a:round/>
              <a:headEnd/>
              <a:tailEnd/>
            </a:ln>
          </p:spPr>
          <p:txBody>
            <a:bodyPr/>
            <a:lstStyle/>
            <a:p>
              <a:endParaRPr lang="en-CA"/>
            </a:p>
          </p:txBody>
        </p:sp>
        <p:sp>
          <p:nvSpPr>
            <p:cNvPr id="14499" name="Freeform 327"/>
            <p:cNvSpPr>
              <a:spLocks/>
            </p:cNvSpPr>
            <p:nvPr/>
          </p:nvSpPr>
          <p:spPr bwMode="auto">
            <a:xfrm>
              <a:off x="3176" y="2786"/>
              <a:ext cx="24" cy="60"/>
            </a:xfrm>
            <a:custGeom>
              <a:avLst/>
              <a:gdLst>
                <a:gd name="T0" fmla="*/ 0 w 24"/>
                <a:gd name="T1" fmla="*/ 8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60 h 60"/>
                <a:gd name="T18" fmla="*/ 24 w 24"/>
                <a:gd name="T19" fmla="*/ 60 h 60"/>
                <a:gd name="T20" fmla="*/ 24 w 24"/>
                <a:gd name="T21" fmla="*/ 60 h 60"/>
                <a:gd name="T22" fmla="*/ 2 w 24"/>
                <a:gd name="T23" fmla="*/ 60 h 60"/>
                <a:gd name="T24" fmla="*/ 2 w 24"/>
                <a:gd name="T25" fmla="*/ 60 h 60"/>
                <a:gd name="T26" fmla="*/ 6 w 24"/>
                <a:gd name="T27" fmla="*/ 60 h 60"/>
                <a:gd name="T28" fmla="*/ 8 w 24"/>
                <a:gd name="T29" fmla="*/ 58 h 60"/>
                <a:gd name="T30" fmla="*/ 8 w 24"/>
                <a:gd name="T31" fmla="*/ 58 h 60"/>
                <a:gd name="T32" fmla="*/ 8 w 24"/>
                <a:gd name="T33" fmla="*/ 56 h 60"/>
                <a:gd name="T34" fmla="*/ 10 w 24"/>
                <a:gd name="T35" fmla="*/ 54 h 60"/>
                <a:gd name="T36" fmla="*/ 10 w 24"/>
                <a:gd name="T37" fmla="*/ 50 h 60"/>
                <a:gd name="T38" fmla="*/ 10 w 24"/>
                <a:gd name="T39" fmla="*/ 18 h 60"/>
                <a:gd name="T40" fmla="*/ 10 w 24"/>
                <a:gd name="T41" fmla="*/ 12 h 60"/>
                <a:gd name="T42" fmla="*/ 8 w 24"/>
                <a:gd name="T43" fmla="*/ 10 h 60"/>
                <a:gd name="T44" fmla="*/ 8 w 24"/>
                <a:gd name="T45" fmla="*/ 8 h 60"/>
                <a:gd name="T46" fmla="*/ 8 w 24"/>
                <a:gd name="T47" fmla="*/ 8 h 60"/>
                <a:gd name="T48" fmla="*/ 6 w 24"/>
                <a:gd name="T49" fmla="*/ 8 h 60"/>
                <a:gd name="T50" fmla="*/ 6 w 24"/>
                <a:gd name="T51" fmla="*/ 6 h 60"/>
                <a:gd name="T52" fmla="*/ 4 w 24"/>
                <a:gd name="T53" fmla="*/ 8 h 60"/>
                <a:gd name="T54" fmla="*/ 2 w 24"/>
                <a:gd name="T55" fmla="*/ 8 h 60"/>
                <a:gd name="T56" fmla="*/ 0 w 24"/>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8"/>
                  </a:moveTo>
                  <a:lnTo>
                    <a:pt x="14" y="0"/>
                  </a:lnTo>
                  <a:lnTo>
                    <a:pt x="16" y="0"/>
                  </a:lnTo>
                  <a:lnTo>
                    <a:pt x="16" y="50"/>
                  </a:lnTo>
                  <a:lnTo>
                    <a:pt x="16" y="54"/>
                  </a:lnTo>
                  <a:lnTo>
                    <a:pt x="16" y="56"/>
                  </a:lnTo>
                  <a:lnTo>
                    <a:pt x="18" y="58"/>
                  </a:lnTo>
                  <a:lnTo>
                    <a:pt x="20" y="60"/>
                  </a:lnTo>
                  <a:lnTo>
                    <a:pt x="24" y="60"/>
                  </a:lnTo>
                  <a:lnTo>
                    <a:pt x="2" y="60"/>
                  </a:lnTo>
                  <a:lnTo>
                    <a:pt x="6" y="60"/>
                  </a:lnTo>
                  <a:lnTo>
                    <a:pt x="8" y="58"/>
                  </a:lnTo>
                  <a:lnTo>
                    <a:pt x="8" y="56"/>
                  </a:lnTo>
                  <a:lnTo>
                    <a:pt x="10" y="54"/>
                  </a:lnTo>
                  <a:lnTo>
                    <a:pt x="10" y="50"/>
                  </a:lnTo>
                  <a:lnTo>
                    <a:pt x="10" y="18"/>
                  </a:lnTo>
                  <a:lnTo>
                    <a:pt x="10" y="12"/>
                  </a:lnTo>
                  <a:lnTo>
                    <a:pt x="8" y="10"/>
                  </a:lnTo>
                  <a:lnTo>
                    <a:pt x="8" y="8"/>
                  </a:lnTo>
                  <a:lnTo>
                    <a:pt x="6" y="8"/>
                  </a:lnTo>
                  <a:lnTo>
                    <a:pt x="6" y="6"/>
                  </a:lnTo>
                  <a:lnTo>
                    <a:pt x="4" y="8"/>
                  </a:lnTo>
                  <a:lnTo>
                    <a:pt x="2" y="8"/>
                  </a:lnTo>
                  <a:lnTo>
                    <a:pt x="0" y="8"/>
                  </a:lnTo>
                  <a:close/>
                </a:path>
              </a:pathLst>
            </a:custGeom>
            <a:solidFill>
              <a:srgbClr val="000000"/>
            </a:solidFill>
            <a:ln w="0">
              <a:solidFill>
                <a:srgbClr val="000000"/>
              </a:solidFill>
              <a:round/>
              <a:headEnd/>
              <a:tailEnd/>
            </a:ln>
          </p:spPr>
          <p:txBody>
            <a:bodyPr/>
            <a:lstStyle/>
            <a:p>
              <a:endParaRPr lang="en-CA"/>
            </a:p>
          </p:txBody>
        </p:sp>
        <p:sp>
          <p:nvSpPr>
            <p:cNvPr id="14500" name="Rectangle 328"/>
            <p:cNvSpPr>
              <a:spLocks noChangeArrowheads="1"/>
            </p:cNvSpPr>
            <p:nvPr/>
          </p:nvSpPr>
          <p:spPr bwMode="auto">
            <a:xfrm>
              <a:off x="3312"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01" name="Freeform 329"/>
            <p:cNvSpPr>
              <a:spLocks/>
            </p:cNvSpPr>
            <p:nvPr/>
          </p:nvSpPr>
          <p:spPr bwMode="auto">
            <a:xfrm>
              <a:off x="3426" y="2786"/>
              <a:ext cx="38" cy="60"/>
            </a:xfrm>
            <a:custGeom>
              <a:avLst/>
              <a:gdLst>
                <a:gd name="T0" fmla="*/ 38 w 38"/>
                <a:gd name="T1" fmla="*/ 50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8 h 60"/>
                <a:gd name="T16" fmla="*/ 28 w 38"/>
                <a:gd name="T17" fmla="*/ 20 h 60"/>
                <a:gd name="T18" fmla="*/ 28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6 w 38"/>
                <a:gd name="T31" fmla="*/ 14 h 60"/>
                <a:gd name="T32" fmla="*/ 4 w 38"/>
                <a:gd name="T33" fmla="*/ 18 h 60"/>
                <a:gd name="T34" fmla="*/ 2 w 38"/>
                <a:gd name="T35" fmla="*/ 18 h 60"/>
                <a:gd name="T36" fmla="*/ 4 w 38"/>
                <a:gd name="T37" fmla="*/ 10 h 60"/>
                <a:gd name="T38" fmla="*/ 8 w 38"/>
                <a:gd name="T39" fmla="*/ 6 h 60"/>
                <a:gd name="T40" fmla="*/ 12 w 38"/>
                <a:gd name="T41" fmla="*/ 2 h 60"/>
                <a:gd name="T42" fmla="*/ 18 w 38"/>
                <a:gd name="T43" fmla="*/ 0 h 60"/>
                <a:gd name="T44" fmla="*/ 26 w 38"/>
                <a:gd name="T45" fmla="*/ 2 h 60"/>
                <a:gd name="T46" fmla="*/ 30 w 38"/>
                <a:gd name="T47" fmla="*/ 6 h 60"/>
                <a:gd name="T48" fmla="*/ 34 w 38"/>
                <a:gd name="T49" fmla="*/ 10 h 60"/>
                <a:gd name="T50" fmla="*/ 36 w 38"/>
                <a:gd name="T51" fmla="*/ 16 h 60"/>
                <a:gd name="T52" fmla="*/ 34 w 38"/>
                <a:gd name="T53" fmla="*/ 20 h 60"/>
                <a:gd name="T54" fmla="*/ 34 w 38"/>
                <a:gd name="T55" fmla="*/ 26 h 60"/>
                <a:gd name="T56" fmla="*/ 28 w 38"/>
                <a:gd name="T57" fmla="*/ 32 h 60"/>
                <a:gd name="T58" fmla="*/ 22 w 38"/>
                <a:gd name="T59" fmla="*/ 40 h 60"/>
                <a:gd name="T60" fmla="*/ 16 w 38"/>
                <a:gd name="T61" fmla="*/ 46 h 60"/>
                <a:gd name="T62" fmla="*/ 12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6 w 38"/>
                <a:gd name="T77" fmla="*/ 50 h 60"/>
                <a:gd name="T78" fmla="*/ 38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10" y="50"/>
                  </a:lnTo>
                  <a:lnTo>
                    <a:pt x="16" y="42"/>
                  </a:lnTo>
                  <a:lnTo>
                    <a:pt x="22" y="36"/>
                  </a:lnTo>
                  <a:lnTo>
                    <a:pt x="26" y="28"/>
                  </a:lnTo>
                  <a:lnTo>
                    <a:pt x="28" y="20"/>
                  </a:lnTo>
                  <a:lnTo>
                    <a:pt x="28" y="16"/>
                  </a:lnTo>
                  <a:lnTo>
                    <a:pt x="24" y="10"/>
                  </a:lnTo>
                  <a:lnTo>
                    <a:pt x="20" y="8"/>
                  </a:lnTo>
                  <a:lnTo>
                    <a:pt x="16" y="8"/>
                  </a:lnTo>
                  <a:lnTo>
                    <a:pt x="12" y="8"/>
                  </a:lnTo>
                  <a:lnTo>
                    <a:pt x="8" y="10"/>
                  </a:lnTo>
                  <a:lnTo>
                    <a:pt x="6" y="14"/>
                  </a:lnTo>
                  <a:lnTo>
                    <a:pt x="4" y="18"/>
                  </a:lnTo>
                  <a:lnTo>
                    <a:pt x="2" y="18"/>
                  </a:lnTo>
                  <a:lnTo>
                    <a:pt x="4" y="10"/>
                  </a:lnTo>
                  <a:lnTo>
                    <a:pt x="8" y="6"/>
                  </a:lnTo>
                  <a:lnTo>
                    <a:pt x="12" y="2"/>
                  </a:lnTo>
                  <a:lnTo>
                    <a:pt x="18" y="0"/>
                  </a:lnTo>
                  <a:lnTo>
                    <a:pt x="26" y="2"/>
                  </a:lnTo>
                  <a:lnTo>
                    <a:pt x="30" y="6"/>
                  </a:lnTo>
                  <a:lnTo>
                    <a:pt x="34" y="10"/>
                  </a:lnTo>
                  <a:lnTo>
                    <a:pt x="36" y="16"/>
                  </a:lnTo>
                  <a:lnTo>
                    <a:pt x="34" y="20"/>
                  </a:lnTo>
                  <a:lnTo>
                    <a:pt x="34" y="26"/>
                  </a:lnTo>
                  <a:lnTo>
                    <a:pt x="28" y="32"/>
                  </a:lnTo>
                  <a:lnTo>
                    <a:pt x="22" y="40"/>
                  </a:lnTo>
                  <a:lnTo>
                    <a:pt x="16" y="46"/>
                  </a:lnTo>
                  <a:lnTo>
                    <a:pt x="12" y="52"/>
                  </a:lnTo>
                  <a:lnTo>
                    <a:pt x="8" y="54"/>
                  </a:lnTo>
                  <a:lnTo>
                    <a:pt x="24" y="54"/>
                  </a:lnTo>
                  <a:lnTo>
                    <a:pt x="28" y="54"/>
                  </a:lnTo>
                  <a:lnTo>
                    <a:pt x="30" y="54"/>
                  </a:lnTo>
                  <a:lnTo>
                    <a:pt x="32" y="52"/>
                  </a:lnTo>
                  <a:lnTo>
                    <a:pt x="34" y="52"/>
                  </a:lnTo>
                  <a:lnTo>
                    <a:pt x="36" y="50"/>
                  </a:lnTo>
                  <a:lnTo>
                    <a:pt x="38" y="50"/>
                  </a:lnTo>
                  <a:close/>
                </a:path>
              </a:pathLst>
            </a:custGeom>
            <a:solidFill>
              <a:srgbClr val="000000"/>
            </a:solidFill>
            <a:ln w="0">
              <a:solidFill>
                <a:srgbClr val="000000"/>
              </a:solidFill>
              <a:round/>
              <a:headEnd/>
              <a:tailEnd/>
            </a:ln>
          </p:spPr>
          <p:txBody>
            <a:bodyPr/>
            <a:lstStyle/>
            <a:p>
              <a:endParaRPr lang="en-CA"/>
            </a:p>
          </p:txBody>
        </p:sp>
        <p:pic>
          <p:nvPicPr>
            <p:cNvPr id="14502" name="Picture 330"/>
            <p:cNvPicPr>
              <a:picLocks noChangeAspect="1" noChangeArrowheads="1"/>
            </p:cNvPicPr>
            <p:nvPr/>
          </p:nvPicPr>
          <p:blipFill>
            <a:blip r:embed="rId6" cstate="print"/>
            <a:srcRect/>
            <a:stretch>
              <a:fillRect/>
            </a:stretch>
          </p:blipFill>
          <p:spPr bwMode="auto">
            <a:xfrm>
              <a:off x="3476" y="2838"/>
              <a:ext cx="8" cy="8"/>
            </a:xfrm>
            <a:prstGeom prst="rect">
              <a:avLst/>
            </a:prstGeom>
            <a:noFill/>
            <a:ln w="9525">
              <a:noFill/>
              <a:miter lim="800000"/>
              <a:headEnd/>
              <a:tailEnd/>
            </a:ln>
          </p:spPr>
        </p:pic>
        <p:pic>
          <p:nvPicPr>
            <p:cNvPr id="14503" name="Picture 331"/>
            <p:cNvPicPr>
              <a:picLocks noChangeAspect="1" noChangeArrowheads="1"/>
            </p:cNvPicPr>
            <p:nvPr/>
          </p:nvPicPr>
          <p:blipFill>
            <a:blip r:embed="rId7" cstate="print"/>
            <a:srcRect/>
            <a:stretch>
              <a:fillRect/>
            </a:stretch>
          </p:blipFill>
          <p:spPr bwMode="auto">
            <a:xfrm>
              <a:off x="3476" y="2838"/>
              <a:ext cx="8" cy="8"/>
            </a:xfrm>
            <a:prstGeom prst="rect">
              <a:avLst/>
            </a:prstGeom>
            <a:noFill/>
            <a:ln w="9525">
              <a:noFill/>
              <a:miter lim="800000"/>
              <a:headEnd/>
              <a:tailEnd/>
            </a:ln>
          </p:spPr>
        </p:pic>
        <p:sp>
          <p:nvSpPr>
            <p:cNvPr id="14504" name="Freeform 332"/>
            <p:cNvSpPr>
              <a:spLocks noEditPoints="1"/>
            </p:cNvSpPr>
            <p:nvPr/>
          </p:nvSpPr>
          <p:spPr bwMode="auto">
            <a:xfrm>
              <a:off x="3496" y="2786"/>
              <a:ext cx="36" cy="62"/>
            </a:xfrm>
            <a:custGeom>
              <a:avLst/>
              <a:gdLst>
                <a:gd name="T0" fmla="*/ 0 w 36"/>
                <a:gd name="T1" fmla="*/ 32 h 62"/>
                <a:gd name="T2" fmla="*/ 0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2 w 36"/>
                <a:gd name="T63" fmla="*/ 56 h 62"/>
                <a:gd name="T64" fmla="*/ 26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2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2" y="56"/>
                  </a:lnTo>
                  <a:lnTo>
                    <a:pt x="26"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2"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505" name="Freeform 333"/>
            <p:cNvSpPr>
              <a:spLocks noEditPoints="1"/>
            </p:cNvSpPr>
            <p:nvPr/>
          </p:nvSpPr>
          <p:spPr bwMode="auto">
            <a:xfrm>
              <a:off x="3540" y="2786"/>
              <a:ext cx="36" cy="62"/>
            </a:xfrm>
            <a:custGeom>
              <a:avLst/>
              <a:gdLst>
                <a:gd name="T0" fmla="*/ 0 w 36"/>
                <a:gd name="T1" fmla="*/ 62 h 62"/>
                <a:gd name="T2" fmla="*/ 0 w 36"/>
                <a:gd name="T3" fmla="*/ 60 h 62"/>
                <a:gd name="T4" fmla="*/ 6 w 36"/>
                <a:gd name="T5" fmla="*/ 60 h 62"/>
                <a:gd name="T6" fmla="*/ 12 w 36"/>
                <a:gd name="T7" fmla="*/ 58 h 62"/>
                <a:gd name="T8" fmla="*/ 16 w 36"/>
                <a:gd name="T9" fmla="*/ 54 h 62"/>
                <a:gd name="T10" fmla="*/ 20 w 36"/>
                <a:gd name="T11" fmla="*/ 48 h 62"/>
                <a:gd name="T12" fmla="*/ 24 w 36"/>
                <a:gd name="T13" fmla="*/ 42 h 62"/>
                <a:gd name="T14" fmla="*/ 26 w 36"/>
                <a:gd name="T15" fmla="*/ 34 h 62"/>
                <a:gd name="T16" fmla="*/ 20 w 36"/>
                <a:gd name="T17" fmla="*/ 38 h 62"/>
                <a:gd name="T18" fmla="*/ 14 w 36"/>
                <a:gd name="T19" fmla="*/ 38 h 62"/>
                <a:gd name="T20" fmla="*/ 10 w 36"/>
                <a:gd name="T21" fmla="*/ 38 h 62"/>
                <a:gd name="T22" fmla="*/ 4 w 36"/>
                <a:gd name="T23" fmla="*/ 34 h 62"/>
                <a:gd name="T24" fmla="*/ 2 w 36"/>
                <a:gd name="T25" fmla="*/ 28 h 62"/>
                <a:gd name="T26" fmla="*/ 0 w 36"/>
                <a:gd name="T27" fmla="*/ 22 h 62"/>
                <a:gd name="T28" fmla="*/ 2 w 36"/>
                <a:gd name="T29" fmla="*/ 14 h 62"/>
                <a:gd name="T30" fmla="*/ 4 w 36"/>
                <a:gd name="T31" fmla="*/ 8 h 62"/>
                <a:gd name="T32" fmla="*/ 8 w 36"/>
                <a:gd name="T33" fmla="*/ 4 h 62"/>
                <a:gd name="T34" fmla="*/ 12 w 36"/>
                <a:gd name="T35" fmla="*/ 2 h 62"/>
                <a:gd name="T36" fmla="*/ 18 w 36"/>
                <a:gd name="T37" fmla="*/ 0 h 62"/>
                <a:gd name="T38" fmla="*/ 24 w 36"/>
                <a:gd name="T39" fmla="*/ 2 h 62"/>
                <a:gd name="T40" fmla="*/ 30 w 36"/>
                <a:gd name="T41" fmla="*/ 6 h 62"/>
                <a:gd name="T42" fmla="*/ 34 w 36"/>
                <a:gd name="T43" fmla="*/ 12 h 62"/>
                <a:gd name="T44" fmla="*/ 36 w 36"/>
                <a:gd name="T45" fmla="*/ 18 h 62"/>
                <a:gd name="T46" fmla="*/ 36 w 36"/>
                <a:gd name="T47" fmla="*/ 24 h 62"/>
                <a:gd name="T48" fmla="*/ 36 w 36"/>
                <a:gd name="T49" fmla="*/ 34 h 62"/>
                <a:gd name="T50" fmla="*/ 32 w 36"/>
                <a:gd name="T51" fmla="*/ 42 h 62"/>
                <a:gd name="T52" fmla="*/ 26 w 36"/>
                <a:gd name="T53" fmla="*/ 50 h 62"/>
                <a:gd name="T54" fmla="*/ 18 w 36"/>
                <a:gd name="T55" fmla="*/ 56 h 62"/>
                <a:gd name="T56" fmla="*/ 12 w 36"/>
                <a:gd name="T57" fmla="*/ 60 h 62"/>
                <a:gd name="T58" fmla="*/ 4 w 36"/>
                <a:gd name="T59" fmla="*/ 62 h 62"/>
                <a:gd name="T60" fmla="*/ 0 w 36"/>
                <a:gd name="T61" fmla="*/ 62 h 62"/>
                <a:gd name="T62" fmla="*/ 28 w 36"/>
                <a:gd name="T63" fmla="*/ 32 h 62"/>
                <a:gd name="T64" fmla="*/ 28 w 36"/>
                <a:gd name="T65" fmla="*/ 26 h 62"/>
                <a:gd name="T66" fmla="*/ 28 w 36"/>
                <a:gd name="T67" fmla="*/ 22 h 62"/>
                <a:gd name="T68" fmla="*/ 28 w 36"/>
                <a:gd name="T69" fmla="*/ 18 h 62"/>
                <a:gd name="T70" fmla="*/ 26 w 36"/>
                <a:gd name="T71" fmla="*/ 14 h 62"/>
                <a:gd name="T72" fmla="*/ 26 w 36"/>
                <a:gd name="T73" fmla="*/ 10 h 62"/>
                <a:gd name="T74" fmla="*/ 24 w 36"/>
                <a:gd name="T75" fmla="*/ 6 h 62"/>
                <a:gd name="T76" fmla="*/ 20 w 36"/>
                <a:gd name="T77" fmla="*/ 4 h 62"/>
                <a:gd name="T78" fmla="*/ 18 w 36"/>
                <a:gd name="T79" fmla="*/ 4 h 62"/>
                <a:gd name="T80" fmla="*/ 14 w 36"/>
                <a:gd name="T81" fmla="*/ 4 h 62"/>
                <a:gd name="T82" fmla="*/ 10 w 36"/>
                <a:gd name="T83" fmla="*/ 8 h 62"/>
                <a:gd name="T84" fmla="*/ 8 w 36"/>
                <a:gd name="T85" fmla="*/ 12 h 62"/>
                <a:gd name="T86" fmla="*/ 8 w 36"/>
                <a:gd name="T87" fmla="*/ 18 h 62"/>
                <a:gd name="T88" fmla="*/ 10 w 36"/>
                <a:gd name="T89" fmla="*/ 26 h 62"/>
                <a:gd name="T90" fmla="*/ 12 w 36"/>
                <a:gd name="T91" fmla="*/ 32 h 62"/>
                <a:gd name="T92" fmla="*/ 14 w 36"/>
                <a:gd name="T93" fmla="*/ 34 h 62"/>
                <a:gd name="T94" fmla="*/ 18 w 36"/>
                <a:gd name="T95" fmla="*/ 34 h 62"/>
                <a:gd name="T96" fmla="*/ 20 w 36"/>
                <a:gd name="T97" fmla="*/ 34 h 62"/>
                <a:gd name="T98" fmla="*/ 22 w 36"/>
                <a:gd name="T99" fmla="*/ 34 h 62"/>
                <a:gd name="T100" fmla="*/ 26 w 36"/>
                <a:gd name="T101" fmla="*/ 32 h 62"/>
                <a:gd name="T102" fmla="*/ 28 w 36"/>
                <a:gd name="T103" fmla="*/ 32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2"/>
                <a:gd name="T158" fmla="*/ 36 w 36"/>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2">
                  <a:moveTo>
                    <a:pt x="0" y="62"/>
                  </a:moveTo>
                  <a:lnTo>
                    <a:pt x="0" y="60"/>
                  </a:lnTo>
                  <a:lnTo>
                    <a:pt x="6" y="60"/>
                  </a:lnTo>
                  <a:lnTo>
                    <a:pt x="12" y="58"/>
                  </a:lnTo>
                  <a:lnTo>
                    <a:pt x="16" y="54"/>
                  </a:lnTo>
                  <a:lnTo>
                    <a:pt x="20" y="48"/>
                  </a:lnTo>
                  <a:lnTo>
                    <a:pt x="24" y="42"/>
                  </a:lnTo>
                  <a:lnTo>
                    <a:pt x="26" y="34"/>
                  </a:lnTo>
                  <a:lnTo>
                    <a:pt x="20" y="38"/>
                  </a:lnTo>
                  <a:lnTo>
                    <a:pt x="14" y="38"/>
                  </a:lnTo>
                  <a:lnTo>
                    <a:pt x="10" y="38"/>
                  </a:lnTo>
                  <a:lnTo>
                    <a:pt x="4" y="34"/>
                  </a:lnTo>
                  <a:lnTo>
                    <a:pt x="2" y="28"/>
                  </a:lnTo>
                  <a:lnTo>
                    <a:pt x="0" y="22"/>
                  </a:lnTo>
                  <a:lnTo>
                    <a:pt x="2" y="14"/>
                  </a:lnTo>
                  <a:lnTo>
                    <a:pt x="4" y="8"/>
                  </a:lnTo>
                  <a:lnTo>
                    <a:pt x="8" y="4"/>
                  </a:lnTo>
                  <a:lnTo>
                    <a:pt x="12" y="2"/>
                  </a:lnTo>
                  <a:lnTo>
                    <a:pt x="18" y="0"/>
                  </a:lnTo>
                  <a:lnTo>
                    <a:pt x="24" y="2"/>
                  </a:lnTo>
                  <a:lnTo>
                    <a:pt x="30" y="6"/>
                  </a:lnTo>
                  <a:lnTo>
                    <a:pt x="34" y="12"/>
                  </a:lnTo>
                  <a:lnTo>
                    <a:pt x="36" y="18"/>
                  </a:lnTo>
                  <a:lnTo>
                    <a:pt x="36" y="24"/>
                  </a:lnTo>
                  <a:lnTo>
                    <a:pt x="36" y="34"/>
                  </a:lnTo>
                  <a:lnTo>
                    <a:pt x="32" y="42"/>
                  </a:lnTo>
                  <a:lnTo>
                    <a:pt x="26" y="50"/>
                  </a:lnTo>
                  <a:lnTo>
                    <a:pt x="18" y="56"/>
                  </a:lnTo>
                  <a:lnTo>
                    <a:pt x="12" y="60"/>
                  </a:lnTo>
                  <a:lnTo>
                    <a:pt x="4" y="62"/>
                  </a:lnTo>
                  <a:lnTo>
                    <a:pt x="0" y="62"/>
                  </a:lnTo>
                  <a:close/>
                  <a:moveTo>
                    <a:pt x="28" y="32"/>
                  </a:moveTo>
                  <a:lnTo>
                    <a:pt x="28" y="26"/>
                  </a:lnTo>
                  <a:lnTo>
                    <a:pt x="28" y="22"/>
                  </a:lnTo>
                  <a:lnTo>
                    <a:pt x="28" y="18"/>
                  </a:lnTo>
                  <a:lnTo>
                    <a:pt x="26" y="14"/>
                  </a:lnTo>
                  <a:lnTo>
                    <a:pt x="26" y="10"/>
                  </a:lnTo>
                  <a:lnTo>
                    <a:pt x="24" y="6"/>
                  </a:lnTo>
                  <a:lnTo>
                    <a:pt x="20" y="4"/>
                  </a:lnTo>
                  <a:lnTo>
                    <a:pt x="18" y="4"/>
                  </a:lnTo>
                  <a:lnTo>
                    <a:pt x="14" y="4"/>
                  </a:lnTo>
                  <a:lnTo>
                    <a:pt x="10" y="8"/>
                  </a:lnTo>
                  <a:lnTo>
                    <a:pt x="8" y="12"/>
                  </a:lnTo>
                  <a:lnTo>
                    <a:pt x="8" y="18"/>
                  </a:lnTo>
                  <a:lnTo>
                    <a:pt x="10" y="26"/>
                  </a:lnTo>
                  <a:lnTo>
                    <a:pt x="12" y="32"/>
                  </a:lnTo>
                  <a:lnTo>
                    <a:pt x="14" y="34"/>
                  </a:lnTo>
                  <a:lnTo>
                    <a:pt x="18" y="34"/>
                  </a:lnTo>
                  <a:lnTo>
                    <a:pt x="20" y="34"/>
                  </a:lnTo>
                  <a:lnTo>
                    <a:pt x="22" y="34"/>
                  </a:lnTo>
                  <a:lnTo>
                    <a:pt x="26" y="32"/>
                  </a:lnTo>
                  <a:lnTo>
                    <a:pt x="28" y="32"/>
                  </a:lnTo>
                  <a:close/>
                </a:path>
              </a:pathLst>
            </a:custGeom>
            <a:solidFill>
              <a:srgbClr val="000000"/>
            </a:solidFill>
            <a:ln w="0">
              <a:solidFill>
                <a:srgbClr val="000000"/>
              </a:solidFill>
              <a:round/>
              <a:headEnd/>
              <a:tailEnd/>
            </a:ln>
          </p:spPr>
          <p:txBody>
            <a:bodyPr/>
            <a:lstStyle/>
            <a:p>
              <a:endParaRPr lang="en-CA"/>
            </a:p>
          </p:txBody>
        </p:sp>
        <p:pic>
          <p:nvPicPr>
            <p:cNvPr id="14506" name="Picture 334"/>
            <p:cNvPicPr>
              <a:picLocks noChangeAspect="1" noChangeArrowheads="1"/>
            </p:cNvPicPr>
            <p:nvPr/>
          </p:nvPicPr>
          <p:blipFill>
            <a:blip r:embed="rId8" cstate="print"/>
            <a:srcRect/>
            <a:stretch>
              <a:fillRect/>
            </a:stretch>
          </p:blipFill>
          <p:spPr bwMode="auto">
            <a:xfrm>
              <a:off x="3606" y="2806"/>
              <a:ext cx="42" cy="42"/>
            </a:xfrm>
            <a:prstGeom prst="rect">
              <a:avLst/>
            </a:prstGeom>
            <a:noFill/>
            <a:ln w="9525">
              <a:noFill/>
              <a:miter lim="800000"/>
              <a:headEnd/>
              <a:tailEnd/>
            </a:ln>
          </p:spPr>
        </p:pic>
        <p:pic>
          <p:nvPicPr>
            <p:cNvPr id="14507" name="Picture 335"/>
            <p:cNvPicPr>
              <a:picLocks noChangeAspect="1" noChangeArrowheads="1"/>
            </p:cNvPicPr>
            <p:nvPr/>
          </p:nvPicPr>
          <p:blipFill>
            <a:blip r:embed="rId9" cstate="print"/>
            <a:srcRect/>
            <a:stretch>
              <a:fillRect/>
            </a:stretch>
          </p:blipFill>
          <p:spPr bwMode="auto">
            <a:xfrm>
              <a:off x="3606" y="2806"/>
              <a:ext cx="42" cy="42"/>
            </a:xfrm>
            <a:prstGeom prst="rect">
              <a:avLst/>
            </a:prstGeom>
            <a:noFill/>
            <a:ln w="9525">
              <a:noFill/>
              <a:miter lim="800000"/>
              <a:headEnd/>
              <a:tailEnd/>
            </a:ln>
          </p:spPr>
        </p:pic>
        <p:sp>
          <p:nvSpPr>
            <p:cNvPr id="14508" name="Freeform 336"/>
            <p:cNvSpPr>
              <a:spLocks/>
            </p:cNvSpPr>
            <p:nvPr/>
          </p:nvSpPr>
          <p:spPr bwMode="auto">
            <a:xfrm>
              <a:off x="3684" y="2786"/>
              <a:ext cx="22" cy="60"/>
            </a:xfrm>
            <a:custGeom>
              <a:avLst/>
              <a:gdLst>
                <a:gd name="T0" fmla="*/ 0 w 22"/>
                <a:gd name="T1" fmla="*/ 8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8 h 60"/>
                <a:gd name="T14" fmla="*/ 16 w 22"/>
                <a:gd name="T15" fmla="*/ 58 h 60"/>
                <a:gd name="T16" fmla="*/ 18 w 22"/>
                <a:gd name="T17" fmla="*/ 60 h 60"/>
                <a:gd name="T18" fmla="*/ 22 w 22"/>
                <a:gd name="T19" fmla="*/ 60 h 60"/>
                <a:gd name="T20" fmla="*/ 22 w 22"/>
                <a:gd name="T21" fmla="*/ 60 h 60"/>
                <a:gd name="T22" fmla="*/ 0 w 22"/>
                <a:gd name="T23" fmla="*/ 60 h 60"/>
                <a:gd name="T24" fmla="*/ 0 w 22"/>
                <a:gd name="T25" fmla="*/ 60 h 60"/>
                <a:gd name="T26" fmla="*/ 4 w 22"/>
                <a:gd name="T27" fmla="*/ 60 h 60"/>
                <a:gd name="T28" fmla="*/ 6 w 22"/>
                <a:gd name="T29" fmla="*/ 58 h 60"/>
                <a:gd name="T30" fmla="*/ 6 w 22"/>
                <a:gd name="T31" fmla="*/ 58 h 60"/>
                <a:gd name="T32" fmla="*/ 8 w 22"/>
                <a:gd name="T33" fmla="*/ 56 h 60"/>
                <a:gd name="T34" fmla="*/ 8 w 22"/>
                <a:gd name="T35" fmla="*/ 54 h 60"/>
                <a:gd name="T36" fmla="*/ 8 w 22"/>
                <a:gd name="T37" fmla="*/ 50 h 60"/>
                <a:gd name="T38" fmla="*/ 8 w 22"/>
                <a:gd name="T39" fmla="*/ 18 h 60"/>
                <a:gd name="T40" fmla="*/ 8 w 22"/>
                <a:gd name="T41" fmla="*/ 12 h 60"/>
                <a:gd name="T42" fmla="*/ 8 w 22"/>
                <a:gd name="T43" fmla="*/ 10 h 60"/>
                <a:gd name="T44" fmla="*/ 6 w 22"/>
                <a:gd name="T45" fmla="*/ 8 h 60"/>
                <a:gd name="T46" fmla="*/ 6 w 22"/>
                <a:gd name="T47" fmla="*/ 8 h 60"/>
                <a:gd name="T48" fmla="*/ 6 w 22"/>
                <a:gd name="T49" fmla="*/ 8 h 60"/>
                <a:gd name="T50" fmla="*/ 4 w 22"/>
                <a:gd name="T51" fmla="*/ 6 h 60"/>
                <a:gd name="T52" fmla="*/ 2 w 22"/>
                <a:gd name="T53" fmla="*/ 8 h 60"/>
                <a:gd name="T54" fmla="*/ 0 w 22"/>
                <a:gd name="T55" fmla="*/ 8 h 60"/>
                <a:gd name="T56" fmla="*/ 0 w 22"/>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8"/>
                  </a:moveTo>
                  <a:lnTo>
                    <a:pt x="14" y="0"/>
                  </a:lnTo>
                  <a:lnTo>
                    <a:pt x="14" y="50"/>
                  </a:lnTo>
                  <a:lnTo>
                    <a:pt x="14" y="54"/>
                  </a:lnTo>
                  <a:lnTo>
                    <a:pt x="16" y="56"/>
                  </a:lnTo>
                  <a:lnTo>
                    <a:pt x="16" y="58"/>
                  </a:lnTo>
                  <a:lnTo>
                    <a:pt x="18" y="60"/>
                  </a:lnTo>
                  <a:lnTo>
                    <a:pt x="22" y="60"/>
                  </a:lnTo>
                  <a:lnTo>
                    <a:pt x="0" y="60"/>
                  </a:lnTo>
                  <a:lnTo>
                    <a:pt x="4" y="60"/>
                  </a:lnTo>
                  <a:lnTo>
                    <a:pt x="6" y="58"/>
                  </a:lnTo>
                  <a:lnTo>
                    <a:pt x="8" y="56"/>
                  </a:lnTo>
                  <a:lnTo>
                    <a:pt x="8" y="54"/>
                  </a:lnTo>
                  <a:lnTo>
                    <a:pt x="8" y="50"/>
                  </a:lnTo>
                  <a:lnTo>
                    <a:pt x="8" y="18"/>
                  </a:lnTo>
                  <a:lnTo>
                    <a:pt x="8" y="12"/>
                  </a:lnTo>
                  <a:lnTo>
                    <a:pt x="8" y="10"/>
                  </a:lnTo>
                  <a:lnTo>
                    <a:pt x="6" y="8"/>
                  </a:lnTo>
                  <a:lnTo>
                    <a:pt x="4" y="6"/>
                  </a:lnTo>
                  <a:lnTo>
                    <a:pt x="2" y="8"/>
                  </a:lnTo>
                  <a:lnTo>
                    <a:pt x="0" y="8"/>
                  </a:lnTo>
                  <a:close/>
                </a:path>
              </a:pathLst>
            </a:custGeom>
            <a:solidFill>
              <a:srgbClr val="000000"/>
            </a:solidFill>
            <a:ln w="0">
              <a:solidFill>
                <a:srgbClr val="000000"/>
              </a:solidFill>
              <a:round/>
              <a:headEnd/>
              <a:tailEnd/>
            </a:ln>
          </p:spPr>
          <p:txBody>
            <a:bodyPr/>
            <a:lstStyle/>
            <a:p>
              <a:endParaRPr lang="en-CA"/>
            </a:p>
          </p:txBody>
        </p:sp>
        <p:sp>
          <p:nvSpPr>
            <p:cNvPr id="14509" name="Freeform 337"/>
            <p:cNvSpPr>
              <a:spLocks noEditPoints="1"/>
            </p:cNvSpPr>
            <p:nvPr/>
          </p:nvSpPr>
          <p:spPr bwMode="auto">
            <a:xfrm>
              <a:off x="3720" y="2786"/>
              <a:ext cx="38" cy="62"/>
            </a:xfrm>
            <a:custGeom>
              <a:avLst/>
              <a:gdLst>
                <a:gd name="T0" fmla="*/ 0 w 38"/>
                <a:gd name="T1" fmla="*/ 32 h 62"/>
                <a:gd name="T2" fmla="*/ 2 w 38"/>
                <a:gd name="T3" fmla="*/ 22 h 62"/>
                <a:gd name="T4" fmla="*/ 4 w 38"/>
                <a:gd name="T5" fmla="*/ 14 h 62"/>
                <a:gd name="T6" fmla="*/ 8 w 38"/>
                <a:gd name="T7" fmla="*/ 8 h 62"/>
                <a:gd name="T8" fmla="*/ 12 w 38"/>
                <a:gd name="T9" fmla="*/ 4 h 62"/>
                <a:gd name="T10" fmla="*/ 16 w 38"/>
                <a:gd name="T11" fmla="*/ 2 h 62"/>
                <a:gd name="T12" fmla="*/ 20 w 38"/>
                <a:gd name="T13" fmla="*/ 0 h 62"/>
                <a:gd name="T14" fmla="*/ 24 w 38"/>
                <a:gd name="T15" fmla="*/ 2 h 62"/>
                <a:gd name="T16" fmla="*/ 28 w 38"/>
                <a:gd name="T17" fmla="*/ 4 h 62"/>
                <a:gd name="T18" fmla="*/ 30 w 38"/>
                <a:gd name="T19" fmla="*/ 8 h 62"/>
                <a:gd name="T20" fmla="*/ 34 w 38"/>
                <a:gd name="T21" fmla="*/ 14 h 62"/>
                <a:gd name="T22" fmla="*/ 36 w 38"/>
                <a:gd name="T23" fmla="*/ 22 h 62"/>
                <a:gd name="T24" fmla="*/ 38 w 38"/>
                <a:gd name="T25" fmla="*/ 30 h 62"/>
                <a:gd name="T26" fmla="*/ 36 w 38"/>
                <a:gd name="T27" fmla="*/ 40 h 62"/>
                <a:gd name="T28" fmla="*/ 34 w 38"/>
                <a:gd name="T29" fmla="*/ 48 h 62"/>
                <a:gd name="T30" fmla="*/ 32 w 38"/>
                <a:gd name="T31" fmla="*/ 54 h 62"/>
                <a:gd name="T32" fmla="*/ 28 w 38"/>
                <a:gd name="T33" fmla="*/ 58 h 62"/>
                <a:gd name="T34" fmla="*/ 22 w 38"/>
                <a:gd name="T35" fmla="*/ 60 h 62"/>
                <a:gd name="T36" fmla="*/ 18 w 38"/>
                <a:gd name="T37" fmla="*/ 62 h 62"/>
                <a:gd name="T38" fmla="*/ 14 w 38"/>
                <a:gd name="T39" fmla="*/ 60 h 62"/>
                <a:gd name="T40" fmla="*/ 10 w 38"/>
                <a:gd name="T41" fmla="*/ 56 h 62"/>
                <a:gd name="T42" fmla="*/ 6 w 38"/>
                <a:gd name="T43" fmla="*/ 52 h 62"/>
                <a:gd name="T44" fmla="*/ 2 w 38"/>
                <a:gd name="T45" fmla="*/ 42 h 62"/>
                <a:gd name="T46" fmla="*/ 0 w 38"/>
                <a:gd name="T47" fmla="*/ 32 h 62"/>
                <a:gd name="T48" fmla="*/ 8 w 38"/>
                <a:gd name="T49" fmla="*/ 32 h 62"/>
                <a:gd name="T50" fmla="*/ 10 w 38"/>
                <a:gd name="T51" fmla="*/ 44 h 62"/>
                <a:gd name="T52" fmla="*/ 12 w 38"/>
                <a:gd name="T53" fmla="*/ 52 h 62"/>
                <a:gd name="T54" fmla="*/ 14 w 38"/>
                <a:gd name="T55" fmla="*/ 56 h 62"/>
                <a:gd name="T56" fmla="*/ 16 w 38"/>
                <a:gd name="T57" fmla="*/ 58 h 62"/>
                <a:gd name="T58" fmla="*/ 18 w 38"/>
                <a:gd name="T59" fmla="*/ 58 h 62"/>
                <a:gd name="T60" fmla="*/ 22 w 38"/>
                <a:gd name="T61" fmla="*/ 58 h 62"/>
                <a:gd name="T62" fmla="*/ 24 w 38"/>
                <a:gd name="T63" fmla="*/ 56 h 62"/>
                <a:gd name="T64" fmla="*/ 26 w 38"/>
                <a:gd name="T65" fmla="*/ 54 h 62"/>
                <a:gd name="T66" fmla="*/ 28 w 38"/>
                <a:gd name="T67" fmla="*/ 50 h 62"/>
                <a:gd name="T68" fmla="*/ 28 w 38"/>
                <a:gd name="T69" fmla="*/ 40 h 62"/>
                <a:gd name="T70" fmla="*/ 30 w 38"/>
                <a:gd name="T71" fmla="*/ 28 h 62"/>
                <a:gd name="T72" fmla="*/ 28 w 38"/>
                <a:gd name="T73" fmla="*/ 20 h 62"/>
                <a:gd name="T74" fmla="*/ 28 w 38"/>
                <a:gd name="T75" fmla="*/ 12 h 62"/>
                <a:gd name="T76" fmla="*/ 26 w 38"/>
                <a:gd name="T77" fmla="*/ 8 h 62"/>
                <a:gd name="T78" fmla="*/ 24 w 38"/>
                <a:gd name="T79" fmla="*/ 6 h 62"/>
                <a:gd name="T80" fmla="*/ 22 w 38"/>
                <a:gd name="T81" fmla="*/ 4 h 62"/>
                <a:gd name="T82" fmla="*/ 20 w 38"/>
                <a:gd name="T83" fmla="*/ 4 h 62"/>
                <a:gd name="T84" fmla="*/ 16 w 38"/>
                <a:gd name="T85" fmla="*/ 4 h 62"/>
                <a:gd name="T86" fmla="*/ 14 w 38"/>
                <a:gd name="T87" fmla="*/ 6 h 62"/>
                <a:gd name="T88" fmla="*/ 12 w 38"/>
                <a:gd name="T89" fmla="*/ 10 h 62"/>
                <a:gd name="T90" fmla="*/ 10 w 38"/>
                <a:gd name="T91" fmla="*/ 18 h 62"/>
                <a:gd name="T92" fmla="*/ 10 w 38"/>
                <a:gd name="T93" fmla="*/ 26 h 62"/>
                <a:gd name="T94" fmla="*/ 8 w 38"/>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2"/>
                <a:gd name="T146" fmla="*/ 38 w 38"/>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2">
                  <a:moveTo>
                    <a:pt x="0" y="32"/>
                  </a:moveTo>
                  <a:lnTo>
                    <a:pt x="2" y="22"/>
                  </a:lnTo>
                  <a:lnTo>
                    <a:pt x="4" y="14"/>
                  </a:lnTo>
                  <a:lnTo>
                    <a:pt x="8"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2"/>
                  </a:lnTo>
                  <a:lnTo>
                    <a:pt x="14" y="60"/>
                  </a:lnTo>
                  <a:lnTo>
                    <a:pt x="10" y="56"/>
                  </a:lnTo>
                  <a:lnTo>
                    <a:pt x="6" y="52"/>
                  </a:lnTo>
                  <a:lnTo>
                    <a:pt x="2" y="42"/>
                  </a:lnTo>
                  <a:lnTo>
                    <a:pt x="0" y="32"/>
                  </a:lnTo>
                  <a:close/>
                  <a:moveTo>
                    <a:pt x="8" y="32"/>
                  </a:moveTo>
                  <a:lnTo>
                    <a:pt x="10" y="44"/>
                  </a:lnTo>
                  <a:lnTo>
                    <a:pt x="12" y="52"/>
                  </a:lnTo>
                  <a:lnTo>
                    <a:pt x="14" y="56"/>
                  </a:lnTo>
                  <a:lnTo>
                    <a:pt x="16" y="58"/>
                  </a:lnTo>
                  <a:lnTo>
                    <a:pt x="18" y="58"/>
                  </a:lnTo>
                  <a:lnTo>
                    <a:pt x="22" y="58"/>
                  </a:lnTo>
                  <a:lnTo>
                    <a:pt x="24" y="56"/>
                  </a:lnTo>
                  <a:lnTo>
                    <a:pt x="26" y="54"/>
                  </a:lnTo>
                  <a:lnTo>
                    <a:pt x="28" y="50"/>
                  </a:lnTo>
                  <a:lnTo>
                    <a:pt x="28" y="40"/>
                  </a:lnTo>
                  <a:lnTo>
                    <a:pt x="30" y="28"/>
                  </a:lnTo>
                  <a:lnTo>
                    <a:pt x="28" y="20"/>
                  </a:lnTo>
                  <a:lnTo>
                    <a:pt x="28" y="12"/>
                  </a:lnTo>
                  <a:lnTo>
                    <a:pt x="26" y="8"/>
                  </a:lnTo>
                  <a:lnTo>
                    <a:pt x="24" y="6"/>
                  </a:lnTo>
                  <a:lnTo>
                    <a:pt x="22" y="4"/>
                  </a:lnTo>
                  <a:lnTo>
                    <a:pt x="20" y="4"/>
                  </a:lnTo>
                  <a:lnTo>
                    <a:pt x="16" y="4"/>
                  </a:lnTo>
                  <a:lnTo>
                    <a:pt x="14" y="6"/>
                  </a:lnTo>
                  <a:lnTo>
                    <a:pt x="12" y="10"/>
                  </a:lnTo>
                  <a:lnTo>
                    <a:pt x="10" y="18"/>
                  </a:lnTo>
                  <a:lnTo>
                    <a:pt x="10" y="26"/>
                  </a:lnTo>
                  <a:lnTo>
                    <a:pt x="8" y="32"/>
                  </a:lnTo>
                  <a:close/>
                </a:path>
              </a:pathLst>
            </a:custGeom>
            <a:solidFill>
              <a:srgbClr val="000000"/>
            </a:solidFill>
            <a:ln w="0">
              <a:solidFill>
                <a:srgbClr val="000000"/>
              </a:solidFill>
              <a:round/>
              <a:headEnd/>
              <a:tailEnd/>
            </a:ln>
          </p:spPr>
          <p:txBody>
            <a:bodyPr/>
            <a:lstStyle/>
            <a:p>
              <a:endParaRPr lang="en-CA"/>
            </a:p>
          </p:txBody>
        </p:sp>
        <p:pic>
          <p:nvPicPr>
            <p:cNvPr id="14510" name="Picture 338"/>
            <p:cNvPicPr>
              <a:picLocks noChangeAspect="1" noChangeArrowheads="1"/>
            </p:cNvPicPr>
            <p:nvPr/>
          </p:nvPicPr>
          <p:blipFill>
            <a:blip r:embed="rId10" cstate="print"/>
            <a:srcRect/>
            <a:stretch>
              <a:fillRect/>
            </a:stretch>
          </p:blipFill>
          <p:spPr bwMode="auto">
            <a:xfrm>
              <a:off x="3750" y="2800"/>
              <a:ext cx="38" cy="2"/>
            </a:xfrm>
            <a:prstGeom prst="rect">
              <a:avLst/>
            </a:prstGeom>
            <a:noFill/>
            <a:ln w="9525">
              <a:noFill/>
              <a:miter lim="800000"/>
              <a:headEnd/>
              <a:tailEnd/>
            </a:ln>
          </p:spPr>
        </p:pic>
        <p:pic>
          <p:nvPicPr>
            <p:cNvPr id="14511" name="Picture 339"/>
            <p:cNvPicPr>
              <a:picLocks noChangeAspect="1" noChangeArrowheads="1"/>
            </p:cNvPicPr>
            <p:nvPr/>
          </p:nvPicPr>
          <p:blipFill>
            <a:blip r:embed="rId11" cstate="print"/>
            <a:srcRect/>
            <a:stretch>
              <a:fillRect/>
            </a:stretch>
          </p:blipFill>
          <p:spPr bwMode="auto">
            <a:xfrm>
              <a:off x="3750" y="2800"/>
              <a:ext cx="38" cy="2"/>
            </a:xfrm>
            <a:prstGeom prst="rect">
              <a:avLst/>
            </a:prstGeom>
            <a:noFill/>
            <a:ln w="9525">
              <a:noFill/>
              <a:miter lim="800000"/>
              <a:headEnd/>
              <a:tailEnd/>
            </a:ln>
          </p:spPr>
        </p:pic>
        <p:sp>
          <p:nvSpPr>
            <p:cNvPr id="14512" name="Freeform 340"/>
            <p:cNvSpPr>
              <a:spLocks noEditPoints="1"/>
            </p:cNvSpPr>
            <p:nvPr/>
          </p:nvSpPr>
          <p:spPr bwMode="auto">
            <a:xfrm>
              <a:off x="3798" y="2772"/>
              <a:ext cx="26" cy="44"/>
            </a:xfrm>
            <a:custGeom>
              <a:avLst/>
              <a:gdLst>
                <a:gd name="T0" fmla="*/ 0 w 26"/>
                <a:gd name="T1" fmla="*/ 44 h 44"/>
                <a:gd name="T2" fmla="*/ 0 w 26"/>
                <a:gd name="T3" fmla="*/ 42 h 44"/>
                <a:gd name="T4" fmla="*/ 4 w 26"/>
                <a:gd name="T5" fmla="*/ 42 h 44"/>
                <a:gd name="T6" fmla="*/ 8 w 26"/>
                <a:gd name="T7" fmla="*/ 40 h 44"/>
                <a:gd name="T8" fmla="*/ 12 w 26"/>
                <a:gd name="T9" fmla="*/ 38 h 44"/>
                <a:gd name="T10" fmla="*/ 14 w 26"/>
                <a:gd name="T11" fmla="*/ 34 h 44"/>
                <a:gd name="T12" fmla="*/ 18 w 26"/>
                <a:gd name="T13" fmla="*/ 28 h 44"/>
                <a:gd name="T14" fmla="*/ 20 w 26"/>
                <a:gd name="T15" fmla="*/ 24 h 44"/>
                <a:gd name="T16" fmla="*/ 14 w 26"/>
                <a:gd name="T17" fmla="*/ 26 h 44"/>
                <a:gd name="T18" fmla="*/ 10 w 26"/>
                <a:gd name="T19" fmla="*/ 26 h 44"/>
                <a:gd name="T20" fmla="*/ 6 w 26"/>
                <a:gd name="T21" fmla="*/ 26 h 44"/>
                <a:gd name="T22" fmla="*/ 2 w 26"/>
                <a:gd name="T23" fmla="*/ 24 h 44"/>
                <a:gd name="T24" fmla="*/ 0 w 26"/>
                <a:gd name="T25" fmla="*/ 20 h 44"/>
                <a:gd name="T26" fmla="*/ 0 w 26"/>
                <a:gd name="T27" fmla="*/ 14 h 44"/>
                <a:gd name="T28" fmla="*/ 0 w 26"/>
                <a:gd name="T29" fmla="*/ 8 h 44"/>
                <a:gd name="T30" fmla="*/ 2 w 26"/>
                <a:gd name="T31" fmla="*/ 4 h 44"/>
                <a:gd name="T32" fmla="*/ 8 w 26"/>
                <a:gd name="T33" fmla="*/ 0 h 44"/>
                <a:gd name="T34" fmla="*/ 12 w 26"/>
                <a:gd name="T35" fmla="*/ 0 h 44"/>
                <a:gd name="T36" fmla="*/ 18 w 26"/>
                <a:gd name="T37" fmla="*/ 0 h 44"/>
                <a:gd name="T38" fmla="*/ 22 w 26"/>
                <a:gd name="T39" fmla="*/ 4 h 44"/>
                <a:gd name="T40" fmla="*/ 26 w 26"/>
                <a:gd name="T41" fmla="*/ 10 h 44"/>
                <a:gd name="T42" fmla="*/ 26 w 26"/>
                <a:gd name="T43" fmla="*/ 16 h 44"/>
                <a:gd name="T44" fmla="*/ 26 w 26"/>
                <a:gd name="T45" fmla="*/ 24 h 44"/>
                <a:gd name="T46" fmla="*/ 22 w 26"/>
                <a:gd name="T47" fmla="*/ 30 h 44"/>
                <a:gd name="T48" fmla="*/ 18 w 26"/>
                <a:gd name="T49" fmla="*/ 36 h 44"/>
                <a:gd name="T50" fmla="*/ 14 w 26"/>
                <a:gd name="T51" fmla="*/ 40 h 44"/>
                <a:gd name="T52" fmla="*/ 8 w 26"/>
                <a:gd name="T53" fmla="*/ 42 h 44"/>
                <a:gd name="T54" fmla="*/ 2 w 26"/>
                <a:gd name="T55" fmla="*/ 44 h 44"/>
                <a:gd name="T56" fmla="*/ 0 w 26"/>
                <a:gd name="T57" fmla="*/ 44 h 44"/>
                <a:gd name="T58" fmla="*/ 20 w 26"/>
                <a:gd name="T59" fmla="*/ 22 h 44"/>
                <a:gd name="T60" fmla="*/ 20 w 26"/>
                <a:gd name="T61" fmla="*/ 18 h 44"/>
                <a:gd name="T62" fmla="*/ 20 w 26"/>
                <a:gd name="T63" fmla="*/ 14 h 44"/>
                <a:gd name="T64" fmla="*/ 20 w 26"/>
                <a:gd name="T65" fmla="*/ 12 h 44"/>
                <a:gd name="T66" fmla="*/ 20 w 26"/>
                <a:gd name="T67" fmla="*/ 8 h 44"/>
                <a:gd name="T68" fmla="*/ 18 w 26"/>
                <a:gd name="T69" fmla="*/ 6 h 44"/>
                <a:gd name="T70" fmla="*/ 16 w 26"/>
                <a:gd name="T71" fmla="*/ 4 h 44"/>
                <a:gd name="T72" fmla="*/ 14 w 26"/>
                <a:gd name="T73" fmla="*/ 2 h 44"/>
                <a:gd name="T74" fmla="*/ 12 w 26"/>
                <a:gd name="T75" fmla="*/ 2 h 44"/>
                <a:gd name="T76" fmla="*/ 10 w 26"/>
                <a:gd name="T77" fmla="*/ 2 h 44"/>
                <a:gd name="T78" fmla="*/ 8 w 26"/>
                <a:gd name="T79" fmla="*/ 4 h 44"/>
                <a:gd name="T80" fmla="*/ 6 w 26"/>
                <a:gd name="T81" fmla="*/ 6 h 44"/>
                <a:gd name="T82" fmla="*/ 6 w 26"/>
                <a:gd name="T83" fmla="*/ 12 h 44"/>
                <a:gd name="T84" fmla="*/ 6 w 26"/>
                <a:gd name="T85" fmla="*/ 16 h 44"/>
                <a:gd name="T86" fmla="*/ 8 w 26"/>
                <a:gd name="T87" fmla="*/ 22 h 44"/>
                <a:gd name="T88" fmla="*/ 10 w 26"/>
                <a:gd name="T89" fmla="*/ 24 h 44"/>
                <a:gd name="T90" fmla="*/ 12 w 26"/>
                <a:gd name="T91" fmla="*/ 24 h 44"/>
                <a:gd name="T92" fmla="*/ 14 w 26"/>
                <a:gd name="T93" fmla="*/ 24 h 44"/>
                <a:gd name="T94" fmla="*/ 16 w 26"/>
                <a:gd name="T95" fmla="*/ 24 h 44"/>
                <a:gd name="T96" fmla="*/ 18 w 26"/>
                <a:gd name="T97" fmla="*/ 22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2"/>
                  </a:lnTo>
                  <a:lnTo>
                    <a:pt x="4" y="42"/>
                  </a:lnTo>
                  <a:lnTo>
                    <a:pt x="8" y="40"/>
                  </a:lnTo>
                  <a:lnTo>
                    <a:pt x="12" y="38"/>
                  </a:lnTo>
                  <a:lnTo>
                    <a:pt x="14" y="34"/>
                  </a:lnTo>
                  <a:lnTo>
                    <a:pt x="18" y="28"/>
                  </a:lnTo>
                  <a:lnTo>
                    <a:pt x="20" y="24"/>
                  </a:lnTo>
                  <a:lnTo>
                    <a:pt x="14" y="26"/>
                  </a:lnTo>
                  <a:lnTo>
                    <a:pt x="10" y="26"/>
                  </a:lnTo>
                  <a:lnTo>
                    <a:pt x="6" y="26"/>
                  </a:lnTo>
                  <a:lnTo>
                    <a:pt x="2" y="24"/>
                  </a:lnTo>
                  <a:lnTo>
                    <a:pt x="0" y="20"/>
                  </a:lnTo>
                  <a:lnTo>
                    <a:pt x="0" y="14"/>
                  </a:lnTo>
                  <a:lnTo>
                    <a:pt x="0" y="8"/>
                  </a:lnTo>
                  <a:lnTo>
                    <a:pt x="2" y="4"/>
                  </a:lnTo>
                  <a:lnTo>
                    <a:pt x="8" y="0"/>
                  </a:lnTo>
                  <a:lnTo>
                    <a:pt x="12" y="0"/>
                  </a:lnTo>
                  <a:lnTo>
                    <a:pt x="18" y="0"/>
                  </a:lnTo>
                  <a:lnTo>
                    <a:pt x="22" y="4"/>
                  </a:lnTo>
                  <a:lnTo>
                    <a:pt x="26" y="10"/>
                  </a:lnTo>
                  <a:lnTo>
                    <a:pt x="26" y="16"/>
                  </a:lnTo>
                  <a:lnTo>
                    <a:pt x="26" y="24"/>
                  </a:lnTo>
                  <a:lnTo>
                    <a:pt x="22" y="30"/>
                  </a:lnTo>
                  <a:lnTo>
                    <a:pt x="18" y="36"/>
                  </a:lnTo>
                  <a:lnTo>
                    <a:pt x="14" y="40"/>
                  </a:lnTo>
                  <a:lnTo>
                    <a:pt x="8" y="42"/>
                  </a:lnTo>
                  <a:lnTo>
                    <a:pt x="2" y="44"/>
                  </a:lnTo>
                  <a:lnTo>
                    <a:pt x="0" y="44"/>
                  </a:lnTo>
                  <a:close/>
                  <a:moveTo>
                    <a:pt x="20" y="22"/>
                  </a:moveTo>
                  <a:lnTo>
                    <a:pt x="20" y="18"/>
                  </a:lnTo>
                  <a:lnTo>
                    <a:pt x="20" y="14"/>
                  </a:lnTo>
                  <a:lnTo>
                    <a:pt x="20" y="12"/>
                  </a:lnTo>
                  <a:lnTo>
                    <a:pt x="20" y="8"/>
                  </a:lnTo>
                  <a:lnTo>
                    <a:pt x="18" y="6"/>
                  </a:lnTo>
                  <a:lnTo>
                    <a:pt x="16" y="4"/>
                  </a:lnTo>
                  <a:lnTo>
                    <a:pt x="14" y="2"/>
                  </a:lnTo>
                  <a:lnTo>
                    <a:pt x="12" y="2"/>
                  </a:lnTo>
                  <a:lnTo>
                    <a:pt x="10" y="2"/>
                  </a:lnTo>
                  <a:lnTo>
                    <a:pt x="8" y="4"/>
                  </a:lnTo>
                  <a:lnTo>
                    <a:pt x="6" y="6"/>
                  </a:lnTo>
                  <a:lnTo>
                    <a:pt x="6" y="12"/>
                  </a:lnTo>
                  <a:lnTo>
                    <a:pt x="6" y="16"/>
                  </a:lnTo>
                  <a:lnTo>
                    <a:pt x="8" y="22"/>
                  </a:lnTo>
                  <a:lnTo>
                    <a:pt x="10" y="24"/>
                  </a:lnTo>
                  <a:lnTo>
                    <a:pt x="12" y="24"/>
                  </a:lnTo>
                  <a:lnTo>
                    <a:pt x="14" y="24"/>
                  </a:lnTo>
                  <a:lnTo>
                    <a:pt x="16" y="24"/>
                  </a:lnTo>
                  <a:lnTo>
                    <a:pt x="18" y="22"/>
                  </a:lnTo>
                  <a:lnTo>
                    <a:pt x="20" y="22"/>
                  </a:lnTo>
                  <a:close/>
                </a:path>
              </a:pathLst>
            </a:custGeom>
            <a:solidFill>
              <a:srgbClr val="000000"/>
            </a:solidFill>
            <a:ln w="0">
              <a:solidFill>
                <a:srgbClr val="000000"/>
              </a:solidFill>
              <a:round/>
              <a:headEnd/>
              <a:tailEnd/>
            </a:ln>
          </p:spPr>
          <p:txBody>
            <a:bodyPr/>
            <a:lstStyle/>
            <a:p>
              <a:endParaRPr lang="en-CA"/>
            </a:p>
          </p:txBody>
        </p:sp>
        <p:sp>
          <p:nvSpPr>
            <p:cNvPr id="14513" name="Rectangle 341"/>
            <p:cNvSpPr>
              <a:spLocks noChangeArrowheads="1"/>
            </p:cNvSpPr>
            <p:nvPr/>
          </p:nvSpPr>
          <p:spPr bwMode="auto">
            <a:xfrm>
              <a:off x="3888"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14" name="Rectangle 342"/>
            <p:cNvSpPr>
              <a:spLocks noChangeArrowheads="1"/>
            </p:cNvSpPr>
            <p:nvPr/>
          </p:nvSpPr>
          <p:spPr bwMode="auto">
            <a:xfrm>
              <a:off x="3904"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15" name="Freeform 343"/>
            <p:cNvSpPr>
              <a:spLocks/>
            </p:cNvSpPr>
            <p:nvPr/>
          </p:nvSpPr>
          <p:spPr bwMode="auto">
            <a:xfrm>
              <a:off x="4006" y="2786"/>
              <a:ext cx="38" cy="60"/>
            </a:xfrm>
            <a:custGeom>
              <a:avLst/>
              <a:gdLst>
                <a:gd name="T0" fmla="*/ 34 w 38"/>
                <a:gd name="T1" fmla="*/ 60 h 60"/>
                <a:gd name="T2" fmla="*/ 0 w 38"/>
                <a:gd name="T3" fmla="*/ 60 h 60"/>
                <a:gd name="T4" fmla="*/ 0 w 38"/>
                <a:gd name="T5" fmla="*/ 60 h 60"/>
                <a:gd name="T6" fmla="*/ 6 w 38"/>
                <a:gd name="T7" fmla="*/ 50 h 60"/>
                <a:gd name="T8" fmla="*/ 12 w 38"/>
                <a:gd name="T9" fmla="*/ 44 h 60"/>
                <a:gd name="T10" fmla="*/ 18 w 38"/>
                <a:gd name="T11" fmla="*/ 38 h 60"/>
                <a:gd name="T12" fmla="*/ 20 w 38"/>
                <a:gd name="T13" fmla="*/ 34 h 60"/>
                <a:gd name="T14" fmla="*/ 22 w 38"/>
                <a:gd name="T15" fmla="*/ 28 h 60"/>
                <a:gd name="T16" fmla="*/ 22 w 38"/>
                <a:gd name="T17" fmla="*/ 22 h 60"/>
                <a:gd name="T18" fmla="*/ 22 w 38"/>
                <a:gd name="T19" fmla="*/ 18 h 60"/>
                <a:gd name="T20" fmla="*/ 20 w 38"/>
                <a:gd name="T21" fmla="*/ 14 h 60"/>
                <a:gd name="T22" fmla="*/ 16 w 38"/>
                <a:gd name="T23" fmla="*/ 12 h 60"/>
                <a:gd name="T24" fmla="*/ 12 w 38"/>
                <a:gd name="T25" fmla="*/ 10 h 60"/>
                <a:gd name="T26" fmla="*/ 8 w 38"/>
                <a:gd name="T27" fmla="*/ 12 h 60"/>
                <a:gd name="T28" fmla="*/ 4 w 38"/>
                <a:gd name="T29" fmla="*/ 14 h 60"/>
                <a:gd name="T30" fmla="*/ 2 w 38"/>
                <a:gd name="T31" fmla="*/ 18 h 60"/>
                <a:gd name="T32" fmla="*/ 0 w 38"/>
                <a:gd name="T33" fmla="*/ 18 h 60"/>
                <a:gd name="T34" fmla="*/ 4 w 38"/>
                <a:gd name="T35" fmla="*/ 10 h 60"/>
                <a:gd name="T36" fmla="*/ 8 w 38"/>
                <a:gd name="T37" fmla="*/ 4 h 60"/>
                <a:gd name="T38" fmla="*/ 12 w 38"/>
                <a:gd name="T39" fmla="*/ 2 h 60"/>
                <a:gd name="T40" fmla="*/ 18 w 38"/>
                <a:gd name="T41" fmla="*/ 0 h 60"/>
                <a:gd name="T42" fmla="*/ 22 w 38"/>
                <a:gd name="T43" fmla="*/ 2 h 60"/>
                <a:gd name="T44" fmla="*/ 26 w 38"/>
                <a:gd name="T45" fmla="*/ 2 h 60"/>
                <a:gd name="T46" fmla="*/ 30 w 38"/>
                <a:gd name="T47" fmla="*/ 6 h 60"/>
                <a:gd name="T48" fmla="*/ 32 w 38"/>
                <a:gd name="T49" fmla="*/ 8 h 60"/>
                <a:gd name="T50" fmla="*/ 34 w 38"/>
                <a:gd name="T51" fmla="*/ 12 h 60"/>
                <a:gd name="T52" fmla="*/ 34 w 38"/>
                <a:gd name="T53" fmla="*/ 16 h 60"/>
                <a:gd name="T54" fmla="*/ 34 w 38"/>
                <a:gd name="T55" fmla="*/ 22 h 60"/>
                <a:gd name="T56" fmla="*/ 32 w 38"/>
                <a:gd name="T57" fmla="*/ 28 h 60"/>
                <a:gd name="T58" fmla="*/ 28 w 38"/>
                <a:gd name="T59" fmla="*/ 34 h 60"/>
                <a:gd name="T60" fmla="*/ 22 w 38"/>
                <a:gd name="T61" fmla="*/ 40 h 60"/>
                <a:gd name="T62" fmla="*/ 12 w 38"/>
                <a:gd name="T63" fmla="*/ 50 h 60"/>
                <a:gd name="T64" fmla="*/ 26 w 38"/>
                <a:gd name="T65" fmla="*/ 50 h 60"/>
                <a:gd name="T66" fmla="*/ 30 w 38"/>
                <a:gd name="T67" fmla="*/ 50 h 60"/>
                <a:gd name="T68" fmla="*/ 32 w 38"/>
                <a:gd name="T69" fmla="*/ 48 h 60"/>
                <a:gd name="T70" fmla="*/ 32 w 38"/>
                <a:gd name="T71" fmla="*/ 48 h 60"/>
                <a:gd name="T72" fmla="*/ 34 w 38"/>
                <a:gd name="T73" fmla="*/ 48 h 60"/>
                <a:gd name="T74" fmla="*/ 34 w 38"/>
                <a:gd name="T75" fmla="*/ 46 h 60"/>
                <a:gd name="T76" fmla="*/ 36 w 38"/>
                <a:gd name="T77" fmla="*/ 44 h 60"/>
                <a:gd name="T78" fmla="*/ 38 w 38"/>
                <a:gd name="T79" fmla="*/ 44 h 60"/>
                <a:gd name="T80" fmla="*/ 34 w 38"/>
                <a:gd name="T81" fmla="*/ 6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4" y="60"/>
                  </a:moveTo>
                  <a:lnTo>
                    <a:pt x="0" y="60"/>
                  </a:lnTo>
                  <a:lnTo>
                    <a:pt x="6" y="50"/>
                  </a:lnTo>
                  <a:lnTo>
                    <a:pt x="12" y="44"/>
                  </a:lnTo>
                  <a:lnTo>
                    <a:pt x="18" y="38"/>
                  </a:lnTo>
                  <a:lnTo>
                    <a:pt x="20" y="34"/>
                  </a:lnTo>
                  <a:lnTo>
                    <a:pt x="22" y="28"/>
                  </a:lnTo>
                  <a:lnTo>
                    <a:pt x="22" y="22"/>
                  </a:lnTo>
                  <a:lnTo>
                    <a:pt x="22" y="18"/>
                  </a:lnTo>
                  <a:lnTo>
                    <a:pt x="20" y="14"/>
                  </a:lnTo>
                  <a:lnTo>
                    <a:pt x="16" y="12"/>
                  </a:lnTo>
                  <a:lnTo>
                    <a:pt x="12" y="10"/>
                  </a:lnTo>
                  <a:lnTo>
                    <a:pt x="8" y="12"/>
                  </a:lnTo>
                  <a:lnTo>
                    <a:pt x="4" y="14"/>
                  </a:lnTo>
                  <a:lnTo>
                    <a:pt x="2" y="18"/>
                  </a:lnTo>
                  <a:lnTo>
                    <a:pt x="0" y="18"/>
                  </a:lnTo>
                  <a:lnTo>
                    <a:pt x="4" y="10"/>
                  </a:lnTo>
                  <a:lnTo>
                    <a:pt x="8" y="4"/>
                  </a:lnTo>
                  <a:lnTo>
                    <a:pt x="12" y="2"/>
                  </a:lnTo>
                  <a:lnTo>
                    <a:pt x="18" y="0"/>
                  </a:lnTo>
                  <a:lnTo>
                    <a:pt x="22" y="2"/>
                  </a:lnTo>
                  <a:lnTo>
                    <a:pt x="26" y="2"/>
                  </a:lnTo>
                  <a:lnTo>
                    <a:pt x="30" y="6"/>
                  </a:lnTo>
                  <a:lnTo>
                    <a:pt x="32" y="8"/>
                  </a:lnTo>
                  <a:lnTo>
                    <a:pt x="34" y="12"/>
                  </a:lnTo>
                  <a:lnTo>
                    <a:pt x="34" y="16"/>
                  </a:lnTo>
                  <a:lnTo>
                    <a:pt x="34" y="22"/>
                  </a:lnTo>
                  <a:lnTo>
                    <a:pt x="32" y="28"/>
                  </a:lnTo>
                  <a:lnTo>
                    <a:pt x="28" y="34"/>
                  </a:lnTo>
                  <a:lnTo>
                    <a:pt x="22" y="40"/>
                  </a:lnTo>
                  <a:lnTo>
                    <a:pt x="12" y="50"/>
                  </a:lnTo>
                  <a:lnTo>
                    <a:pt x="26" y="50"/>
                  </a:lnTo>
                  <a:lnTo>
                    <a:pt x="30" y="50"/>
                  </a:lnTo>
                  <a:lnTo>
                    <a:pt x="32" y="48"/>
                  </a:lnTo>
                  <a:lnTo>
                    <a:pt x="34" y="48"/>
                  </a:lnTo>
                  <a:lnTo>
                    <a:pt x="34" y="46"/>
                  </a:lnTo>
                  <a:lnTo>
                    <a:pt x="36" y="44"/>
                  </a:lnTo>
                  <a:lnTo>
                    <a:pt x="38" y="44"/>
                  </a:lnTo>
                  <a:lnTo>
                    <a:pt x="34" y="60"/>
                  </a:lnTo>
                  <a:close/>
                </a:path>
              </a:pathLst>
            </a:custGeom>
            <a:solidFill>
              <a:srgbClr val="000000"/>
            </a:solidFill>
            <a:ln w="0">
              <a:solidFill>
                <a:srgbClr val="000000"/>
              </a:solidFill>
              <a:round/>
              <a:headEnd/>
              <a:tailEnd/>
            </a:ln>
          </p:spPr>
          <p:txBody>
            <a:bodyPr/>
            <a:lstStyle/>
            <a:p>
              <a:endParaRPr lang="en-CA"/>
            </a:p>
          </p:txBody>
        </p:sp>
        <p:sp>
          <p:nvSpPr>
            <p:cNvPr id="14516" name="Freeform 344"/>
            <p:cNvSpPr>
              <a:spLocks/>
            </p:cNvSpPr>
            <p:nvPr/>
          </p:nvSpPr>
          <p:spPr bwMode="auto">
            <a:xfrm>
              <a:off x="4054" y="2786"/>
              <a:ext cx="30" cy="60"/>
            </a:xfrm>
            <a:custGeom>
              <a:avLst/>
              <a:gdLst>
                <a:gd name="T0" fmla="*/ 22 w 30"/>
                <a:gd name="T1" fmla="*/ 0 h 60"/>
                <a:gd name="T2" fmla="*/ 22 w 30"/>
                <a:gd name="T3" fmla="*/ 48 h 60"/>
                <a:gd name="T4" fmla="*/ 22 w 30"/>
                <a:gd name="T5" fmla="*/ 52 h 60"/>
                <a:gd name="T6" fmla="*/ 22 w 30"/>
                <a:gd name="T7" fmla="*/ 56 h 60"/>
                <a:gd name="T8" fmla="*/ 24 w 30"/>
                <a:gd name="T9" fmla="*/ 56 h 60"/>
                <a:gd name="T10" fmla="*/ 24 w 30"/>
                <a:gd name="T11" fmla="*/ 58 h 60"/>
                <a:gd name="T12" fmla="*/ 26 w 30"/>
                <a:gd name="T13" fmla="*/ 58 h 60"/>
                <a:gd name="T14" fmla="*/ 30 w 30"/>
                <a:gd name="T15" fmla="*/ 58 h 60"/>
                <a:gd name="T16" fmla="*/ 30 w 30"/>
                <a:gd name="T17" fmla="*/ 58 h 60"/>
                <a:gd name="T18" fmla="*/ 30 w 30"/>
                <a:gd name="T19" fmla="*/ 60 h 60"/>
                <a:gd name="T20" fmla="*/ 0 w 30"/>
                <a:gd name="T21" fmla="*/ 60 h 60"/>
                <a:gd name="T22" fmla="*/ 0 w 30"/>
                <a:gd name="T23" fmla="*/ 58 h 60"/>
                <a:gd name="T24" fmla="*/ 2 w 30"/>
                <a:gd name="T25" fmla="*/ 58 h 60"/>
                <a:gd name="T26" fmla="*/ 4 w 30"/>
                <a:gd name="T27" fmla="*/ 58 h 60"/>
                <a:gd name="T28" fmla="*/ 6 w 30"/>
                <a:gd name="T29" fmla="*/ 58 h 60"/>
                <a:gd name="T30" fmla="*/ 8 w 30"/>
                <a:gd name="T31" fmla="*/ 56 h 60"/>
                <a:gd name="T32" fmla="*/ 8 w 30"/>
                <a:gd name="T33" fmla="*/ 56 h 60"/>
                <a:gd name="T34" fmla="*/ 10 w 30"/>
                <a:gd name="T35" fmla="*/ 52 h 60"/>
                <a:gd name="T36" fmla="*/ 10 w 30"/>
                <a:gd name="T37" fmla="*/ 48 h 60"/>
                <a:gd name="T38" fmla="*/ 10 w 30"/>
                <a:gd name="T39" fmla="*/ 18 h 60"/>
                <a:gd name="T40" fmla="*/ 10 w 30"/>
                <a:gd name="T41" fmla="*/ 16 h 60"/>
                <a:gd name="T42" fmla="*/ 10 w 30"/>
                <a:gd name="T43" fmla="*/ 14 h 60"/>
                <a:gd name="T44" fmla="*/ 8 w 30"/>
                <a:gd name="T45" fmla="*/ 12 h 60"/>
                <a:gd name="T46" fmla="*/ 8 w 30"/>
                <a:gd name="T47" fmla="*/ 12 h 60"/>
                <a:gd name="T48" fmla="*/ 6 w 30"/>
                <a:gd name="T49" fmla="*/ 12 h 60"/>
                <a:gd name="T50" fmla="*/ 6 w 30"/>
                <a:gd name="T51" fmla="*/ 12 h 60"/>
                <a:gd name="T52" fmla="*/ 4 w 30"/>
                <a:gd name="T53" fmla="*/ 12 h 60"/>
                <a:gd name="T54" fmla="*/ 2 w 30"/>
                <a:gd name="T55" fmla="*/ 12 h 60"/>
                <a:gd name="T56" fmla="*/ 0 w 30"/>
                <a:gd name="T57" fmla="*/ 10 h 60"/>
                <a:gd name="T58" fmla="*/ 20 w 30"/>
                <a:gd name="T59" fmla="*/ 0 h 60"/>
                <a:gd name="T60" fmla="*/ 22 w 30"/>
                <a:gd name="T61" fmla="*/ 0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60"/>
                <a:gd name="T95" fmla="*/ 30 w 30"/>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60">
                  <a:moveTo>
                    <a:pt x="22" y="0"/>
                  </a:moveTo>
                  <a:lnTo>
                    <a:pt x="22" y="48"/>
                  </a:lnTo>
                  <a:lnTo>
                    <a:pt x="22" y="52"/>
                  </a:lnTo>
                  <a:lnTo>
                    <a:pt x="22" y="56"/>
                  </a:lnTo>
                  <a:lnTo>
                    <a:pt x="24" y="56"/>
                  </a:lnTo>
                  <a:lnTo>
                    <a:pt x="24" y="58"/>
                  </a:lnTo>
                  <a:lnTo>
                    <a:pt x="26" y="58"/>
                  </a:lnTo>
                  <a:lnTo>
                    <a:pt x="30" y="58"/>
                  </a:lnTo>
                  <a:lnTo>
                    <a:pt x="30" y="60"/>
                  </a:lnTo>
                  <a:lnTo>
                    <a:pt x="0" y="60"/>
                  </a:lnTo>
                  <a:lnTo>
                    <a:pt x="0" y="58"/>
                  </a:lnTo>
                  <a:lnTo>
                    <a:pt x="2" y="58"/>
                  </a:lnTo>
                  <a:lnTo>
                    <a:pt x="4" y="58"/>
                  </a:lnTo>
                  <a:lnTo>
                    <a:pt x="6" y="58"/>
                  </a:lnTo>
                  <a:lnTo>
                    <a:pt x="8" y="56"/>
                  </a:lnTo>
                  <a:lnTo>
                    <a:pt x="10" y="52"/>
                  </a:lnTo>
                  <a:lnTo>
                    <a:pt x="10" y="48"/>
                  </a:lnTo>
                  <a:lnTo>
                    <a:pt x="10" y="18"/>
                  </a:lnTo>
                  <a:lnTo>
                    <a:pt x="10" y="16"/>
                  </a:lnTo>
                  <a:lnTo>
                    <a:pt x="10" y="14"/>
                  </a:lnTo>
                  <a:lnTo>
                    <a:pt x="8" y="12"/>
                  </a:lnTo>
                  <a:lnTo>
                    <a:pt x="6" y="12"/>
                  </a:lnTo>
                  <a:lnTo>
                    <a:pt x="4" y="12"/>
                  </a:lnTo>
                  <a:lnTo>
                    <a:pt x="2" y="12"/>
                  </a:lnTo>
                  <a:lnTo>
                    <a:pt x="0" y="10"/>
                  </a:lnTo>
                  <a:lnTo>
                    <a:pt x="20" y="0"/>
                  </a:lnTo>
                  <a:lnTo>
                    <a:pt x="22" y="0"/>
                  </a:lnTo>
                  <a:close/>
                </a:path>
              </a:pathLst>
            </a:custGeom>
            <a:solidFill>
              <a:srgbClr val="000000"/>
            </a:solidFill>
            <a:ln w="0">
              <a:solidFill>
                <a:srgbClr val="000000"/>
              </a:solidFill>
              <a:round/>
              <a:headEnd/>
              <a:tailEnd/>
            </a:ln>
          </p:spPr>
          <p:txBody>
            <a:bodyPr/>
            <a:lstStyle/>
            <a:p>
              <a:endParaRPr lang="en-CA"/>
            </a:p>
          </p:txBody>
        </p:sp>
        <p:sp>
          <p:nvSpPr>
            <p:cNvPr id="14517" name="Freeform 345"/>
            <p:cNvSpPr>
              <a:spLocks noEditPoints="1"/>
            </p:cNvSpPr>
            <p:nvPr/>
          </p:nvSpPr>
          <p:spPr bwMode="auto">
            <a:xfrm>
              <a:off x="4098" y="2786"/>
              <a:ext cx="76" cy="62"/>
            </a:xfrm>
            <a:custGeom>
              <a:avLst/>
              <a:gdLst>
                <a:gd name="T0" fmla="*/ 22 w 76"/>
                <a:gd name="T1" fmla="*/ 62 h 62"/>
                <a:gd name="T2" fmla="*/ 56 w 76"/>
                <a:gd name="T3" fmla="*/ 0 h 62"/>
                <a:gd name="T4" fmla="*/ 14 w 76"/>
                <a:gd name="T5" fmla="*/ 0 h 62"/>
                <a:gd name="T6" fmla="*/ 26 w 76"/>
                <a:gd name="T7" fmla="*/ 6 h 62"/>
                <a:gd name="T8" fmla="*/ 30 w 76"/>
                <a:gd name="T9" fmla="*/ 16 h 62"/>
                <a:gd name="T10" fmla="*/ 26 w 76"/>
                <a:gd name="T11" fmla="*/ 26 h 62"/>
                <a:gd name="T12" fmla="*/ 14 w 76"/>
                <a:gd name="T13" fmla="*/ 32 h 62"/>
                <a:gd name="T14" fmla="*/ 4 w 76"/>
                <a:gd name="T15" fmla="*/ 26 h 62"/>
                <a:gd name="T16" fmla="*/ 0 w 76"/>
                <a:gd name="T17" fmla="*/ 16 h 62"/>
                <a:gd name="T18" fmla="*/ 4 w 76"/>
                <a:gd name="T19" fmla="*/ 6 h 62"/>
                <a:gd name="T20" fmla="*/ 14 w 76"/>
                <a:gd name="T21" fmla="*/ 0 h 62"/>
                <a:gd name="T22" fmla="*/ 14 w 76"/>
                <a:gd name="T23" fmla="*/ 2 h 62"/>
                <a:gd name="T24" fmla="*/ 12 w 76"/>
                <a:gd name="T25" fmla="*/ 4 h 62"/>
                <a:gd name="T26" fmla="*/ 12 w 76"/>
                <a:gd name="T27" fmla="*/ 10 h 62"/>
                <a:gd name="T28" fmla="*/ 12 w 76"/>
                <a:gd name="T29" fmla="*/ 22 h 62"/>
                <a:gd name="T30" fmla="*/ 12 w 76"/>
                <a:gd name="T31" fmla="*/ 28 h 62"/>
                <a:gd name="T32" fmla="*/ 14 w 76"/>
                <a:gd name="T33" fmla="*/ 30 h 62"/>
                <a:gd name="T34" fmla="*/ 16 w 76"/>
                <a:gd name="T35" fmla="*/ 30 h 62"/>
                <a:gd name="T36" fmla="*/ 18 w 76"/>
                <a:gd name="T37" fmla="*/ 28 h 62"/>
                <a:gd name="T38" fmla="*/ 18 w 76"/>
                <a:gd name="T39" fmla="*/ 22 h 62"/>
                <a:gd name="T40" fmla="*/ 18 w 76"/>
                <a:gd name="T41" fmla="*/ 10 h 62"/>
                <a:gd name="T42" fmla="*/ 18 w 76"/>
                <a:gd name="T43" fmla="*/ 4 h 62"/>
                <a:gd name="T44" fmla="*/ 16 w 76"/>
                <a:gd name="T45" fmla="*/ 2 h 62"/>
                <a:gd name="T46" fmla="*/ 62 w 76"/>
                <a:gd name="T47" fmla="*/ 32 h 62"/>
                <a:gd name="T48" fmla="*/ 72 w 76"/>
                <a:gd name="T49" fmla="*/ 36 h 62"/>
                <a:gd name="T50" fmla="*/ 76 w 76"/>
                <a:gd name="T51" fmla="*/ 46 h 62"/>
                <a:gd name="T52" fmla="*/ 72 w 76"/>
                <a:gd name="T53" fmla="*/ 56 h 62"/>
                <a:gd name="T54" fmla="*/ 62 w 76"/>
                <a:gd name="T55" fmla="*/ 62 h 62"/>
                <a:gd name="T56" fmla="*/ 52 w 76"/>
                <a:gd name="T57" fmla="*/ 56 h 62"/>
                <a:gd name="T58" fmla="*/ 48 w 76"/>
                <a:gd name="T59" fmla="*/ 46 h 62"/>
                <a:gd name="T60" fmla="*/ 52 w 76"/>
                <a:gd name="T61" fmla="*/ 36 h 62"/>
                <a:gd name="T62" fmla="*/ 62 w 76"/>
                <a:gd name="T63" fmla="*/ 32 h 62"/>
                <a:gd name="T64" fmla="*/ 62 w 76"/>
                <a:gd name="T65" fmla="*/ 32 h 62"/>
                <a:gd name="T66" fmla="*/ 60 w 76"/>
                <a:gd name="T67" fmla="*/ 34 h 62"/>
                <a:gd name="T68" fmla="*/ 58 w 76"/>
                <a:gd name="T69" fmla="*/ 40 h 62"/>
                <a:gd name="T70" fmla="*/ 58 w 76"/>
                <a:gd name="T71" fmla="*/ 52 h 62"/>
                <a:gd name="T72" fmla="*/ 60 w 76"/>
                <a:gd name="T73" fmla="*/ 58 h 62"/>
                <a:gd name="T74" fmla="*/ 62 w 76"/>
                <a:gd name="T75" fmla="*/ 60 h 62"/>
                <a:gd name="T76" fmla="*/ 62 w 76"/>
                <a:gd name="T77" fmla="*/ 60 h 62"/>
                <a:gd name="T78" fmla="*/ 64 w 76"/>
                <a:gd name="T79" fmla="*/ 58 h 62"/>
                <a:gd name="T80" fmla="*/ 66 w 76"/>
                <a:gd name="T81" fmla="*/ 52 h 62"/>
                <a:gd name="T82" fmla="*/ 66 w 76"/>
                <a:gd name="T83" fmla="*/ 40 h 62"/>
                <a:gd name="T84" fmla="*/ 64 w 76"/>
                <a:gd name="T85" fmla="*/ 34 h 62"/>
                <a:gd name="T86" fmla="*/ 62 w 76"/>
                <a:gd name="T87" fmla="*/ 32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2"/>
                <a:gd name="T134" fmla="*/ 76 w 76"/>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2">
                  <a:moveTo>
                    <a:pt x="62" y="0"/>
                  </a:moveTo>
                  <a:lnTo>
                    <a:pt x="22" y="62"/>
                  </a:lnTo>
                  <a:lnTo>
                    <a:pt x="16" y="62"/>
                  </a:lnTo>
                  <a:lnTo>
                    <a:pt x="56" y="0"/>
                  </a:lnTo>
                  <a:lnTo>
                    <a:pt x="62" y="0"/>
                  </a:lnTo>
                  <a:close/>
                  <a:moveTo>
                    <a:pt x="14" y="0"/>
                  </a:moveTo>
                  <a:lnTo>
                    <a:pt x="20" y="2"/>
                  </a:lnTo>
                  <a:lnTo>
                    <a:pt x="26" y="6"/>
                  </a:lnTo>
                  <a:lnTo>
                    <a:pt x="28" y="10"/>
                  </a:lnTo>
                  <a:lnTo>
                    <a:pt x="30" y="16"/>
                  </a:lnTo>
                  <a:lnTo>
                    <a:pt x="28" y="22"/>
                  </a:lnTo>
                  <a:lnTo>
                    <a:pt x="26" y="26"/>
                  </a:lnTo>
                  <a:lnTo>
                    <a:pt x="20" y="30"/>
                  </a:lnTo>
                  <a:lnTo>
                    <a:pt x="14" y="32"/>
                  </a:lnTo>
                  <a:lnTo>
                    <a:pt x="8" y="30"/>
                  </a:lnTo>
                  <a:lnTo>
                    <a:pt x="4" y="26"/>
                  </a:lnTo>
                  <a:lnTo>
                    <a:pt x="2" y="22"/>
                  </a:lnTo>
                  <a:lnTo>
                    <a:pt x="0" y="16"/>
                  </a:lnTo>
                  <a:lnTo>
                    <a:pt x="2" y="10"/>
                  </a:lnTo>
                  <a:lnTo>
                    <a:pt x="4" y="6"/>
                  </a:lnTo>
                  <a:lnTo>
                    <a:pt x="10" y="2"/>
                  </a:lnTo>
                  <a:lnTo>
                    <a:pt x="14" y="0"/>
                  </a:lnTo>
                  <a:close/>
                  <a:moveTo>
                    <a:pt x="14" y="2"/>
                  </a:moveTo>
                  <a:lnTo>
                    <a:pt x="14" y="2"/>
                  </a:lnTo>
                  <a:lnTo>
                    <a:pt x="14" y="4"/>
                  </a:lnTo>
                  <a:lnTo>
                    <a:pt x="12" y="4"/>
                  </a:lnTo>
                  <a:lnTo>
                    <a:pt x="12" y="6"/>
                  </a:lnTo>
                  <a:lnTo>
                    <a:pt x="12" y="10"/>
                  </a:lnTo>
                  <a:lnTo>
                    <a:pt x="12" y="16"/>
                  </a:lnTo>
                  <a:lnTo>
                    <a:pt x="12" y="22"/>
                  </a:lnTo>
                  <a:lnTo>
                    <a:pt x="12" y="26"/>
                  </a:lnTo>
                  <a:lnTo>
                    <a:pt x="12" y="28"/>
                  </a:lnTo>
                  <a:lnTo>
                    <a:pt x="14" y="28"/>
                  </a:lnTo>
                  <a:lnTo>
                    <a:pt x="14" y="30"/>
                  </a:lnTo>
                  <a:lnTo>
                    <a:pt x="16" y="30"/>
                  </a:lnTo>
                  <a:lnTo>
                    <a:pt x="16" y="28"/>
                  </a:lnTo>
                  <a:lnTo>
                    <a:pt x="18" y="28"/>
                  </a:lnTo>
                  <a:lnTo>
                    <a:pt x="18" y="26"/>
                  </a:lnTo>
                  <a:lnTo>
                    <a:pt x="18" y="22"/>
                  </a:lnTo>
                  <a:lnTo>
                    <a:pt x="18" y="16"/>
                  </a:lnTo>
                  <a:lnTo>
                    <a:pt x="18" y="10"/>
                  </a:lnTo>
                  <a:lnTo>
                    <a:pt x="18" y="6"/>
                  </a:lnTo>
                  <a:lnTo>
                    <a:pt x="18" y="4"/>
                  </a:lnTo>
                  <a:lnTo>
                    <a:pt x="16" y="4"/>
                  </a:lnTo>
                  <a:lnTo>
                    <a:pt x="16" y="2"/>
                  </a:lnTo>
                  <a:lnTo>
                    <a:pt x="14" y="2"/>
                  </a:lnTo>
                  <a:close/>
                  <a:moveTo>
                    <a:pt x="62" y="32"/>
                  </a:moveTo>
                  <a:lnTo>
                    <a:pt x="68" y="32"/>
                  </a:lnTo>
                  <a:lnTo>
                    <a:pt x="72" y="36"/>
                  </a:lnTo>
                  <a:lnTo>
                    <a:pt x="76" y="40"/>
                  </a:lnTo>
                  <a:lnTo>
                    <a:pt x="76" y="46"/>
                  </a:lnTo>
                  <a:lnTo>
                    <a:pt x="76" y="52"/>
                  </a:lnTo>
                  <a:lnTo>
                    <a:pt x="72" y="56"/>
                  </a:lnTo>
                  <a:lnTo>
                    <a:pt x="68" y="60"/>
                  </a:lnTo>
                  <a:lnTo>
                    <a:pt x="62" y="62"/>
                  </a:lnTo>
                  <a:lnTo>
                    <a:pt x="56" y="60"/>
                  </a:lnTo>
                  <a:lnTo>
                    <a:pt x="52" y="56"/>
                  </a:lnTo>
                  <a:lnTo>
                    <a:pt x="48" y="52"/>
                  </a:lnTo>
                  <a:lnTo>
                    <a:pt x="48" y="46"/>
                  </a:lnTo>
                  <a:lnTo>
                    <a:pt x="48" y="40"/>
                  </a:lnTo>
                  <a:lnTo>
                    <a:pt x="52" y="36"/>
                  </a:lnTo>
                  <a:lnTo>
                    <a:pt x="56" y="32"/>
                  </a:lnTo>
                  <a:lnTo>
                    <a:pt x="62" y="32"/>
                  </a:lnTo>
                  <a:close/>
                  <a:moveTo>
                    <a:pt x="62" y="32"/>
                  </a:moveTo>
                  <a:lnTo>
                    <a:pt x="62" y="32"/>
                  </a:lnTo>
                  <a:lnTo>
                    <a:pt x="60" y="34"/>
                  </a:lnTo>
                  <a:lnTo>
                    <a:pt x="60" y="36"/>
                  </a:lnTo>
                  <a:lnTo>
                    <a:pt x="58" y="40"/>
                  </a:lnTo>
                  <a:lnTo>
                    <a:pt x="58" y="46"/>
                  </a:lnTo>
                  <a:lnTo>
                    <a:pt x="58" y="52"/>
                  </a:lnTo>
                  <a:lnTo>
                    <a:pt x="60" y="56"/>
                  </a:lnTo>
                  <a:lnTo>
                    <a:pt x="60" y="58"/>
                  </a:lnTo>
                  <a:lnTo>
                    <a:pt x="62" y="60"/>
                  </a:lnTo>
                  <a:lnTo>
                    <a:pt x="64" y="58"/>
                  </a:lnTo>
                  <a:lnTo>
                    <a:pt x="66" y="56"/>
                  </a:lnTo>
                  <a:lnTo>
                    <a:pt x="66" y="52"/>
                  </a:lnTo>
                  <a:lnTo>
                    <a:pt x="66" y="46"/>
                  </a:lnTo>
                  <a:lnTo>
                    <a:pt x="66" y="40"/>
                  </a:lnTo>
                  <a:lnTo>
                    <a:pt x="66" y="36"/>
                  </a:lnTo>
                  <a:lnTo>
                    <a:pt x="64" y="34"/>
                  </a:lnTo>
                  <a:lnTo>
                    <a:pt x="62" y="32"/>
                  </a:lnTo>
                  <a:close/>
                </a:path>
              </a:pathLst>
            </a:custGeom>
            <a:solidFill>
              <a:srgbClr val="000000"/>
            </a:solidFill>
            <a:ln w="0">
              <a:solidFill>
                <a:srgbClr val="000000"/>
              </a:solidFill>
              <a:round/>
              <a:headEnd/>
              <a:tailEnd/>
            </a:ln>
          </p:spPr>
          <p:txBody>
            <a:bodyPr/>
            <a:lstStyle/>
            <a:p>
              <a:endParaRPr lang="en-CA"/>
            </a:p>
          </p:txBody>
        </p:sp>
        <p:sp>
          <p:nvSpPr>
            <p:cNvPr id="14518" name="Rectangle 346"/>
            <p:cNvSpPr>
              <a:spLocks noChangeArrowheads="1"/>
            </p:cNvSpPr>
            <p:nvPr/>
          </p:nvSpPr>
          <p:spPr bwMode="auto">
            <a:xfrm>
              <a:off x="4200"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19" name="Rectangle 347"/>
            <p:cNvSpPr>
              <a:spLocks noChangeArrowheads="1"/>
            </p:cNvSpPr>
            <p:nvPr/>
          </p:nvSpPr>
          <p:spPr bwMode="auto">
            <a:xfrm>
              <a:off x="1552"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20" name="Freeform 348"/>
            <p:cNvSpPr>
              <a:spLocks noEditPoints="1"/>
            </p:cNvSpPr>
            <p:nvPr/>
          </p:nvSpPr>
          <p:spPr bwMode="auto">
            <a:xfrm>
              <a:off x="1586" y="291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8 w 36"/>
                <a:gd name="T69" fmla="*/ 30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2" y="18"/>
                  </a:lnTo>
                  <a:lnTo>
                    <a:pt x="22" y="16"/>
                  </a:lnTo>
                  <a:lnTo>
                    <a:pt x="22" y="14"/>
                  </a:lnTo>
                  <a:lnTo>
                    <a:pt x="22" y="8"/>
                  </a:lnTo>
                  <a:lnTo>
                    <a:pt x="20" y="6"/>
                  </a:lnTo>
                  <a:lnTo>
                    <a:pt x="18" y="4"/>
                  </a:lnTo>
                  <a:lnTo>
                    <a:pt x="14" y="4"/>
                  </a:lnTo>
                  <a:lnTo>
                    <a:pt x="12" y="4"/>
                  </a:lnTo>
                  <a:lnTo>
                    <a:pt x="10" y="4"/>
                  </a:lnTo>
                  <a:lnTo>
                    <a:pt x="10" y="6"/>
                  </a:lnTo>
                  <a:lnTo>
                    <a:pt x="8" y="8"/>
                  </a:lnTo>
                  <a:lnTo>
                    <a:pt x="8" y="10"/>
                  </a:lnTo>
                  <a:lnTo>
                    <a:pt x="8" y="12"/>
                  </a:lnTo>
                  <a:lnTo>
                    <a:pt x="8" y="14"/>
                  </a:lnTo>
                  <a:lnTo>
                    <a:pt x="6" y="14"/>
                  </a:lnTo>
                  <a:lnTo>
                    <a:pt x="6"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30" y="32"/>
                  </a:lnTo>
                  <a:lnTo>
                    <a:pt x="30" y="34"/>
                  </a:lnTo>
                  <a:lnTo>
                    <a:pt x="30" y="36"/>
                  </a:lnTo>
                  <a:lnTo>
                    <a:pt x="32" y="36"/>
                  </a:lnTo>
                  <a:lnTo>
                    <a:pt x="34"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8" y="30"/>
                  </a:lnTo>
                  <a:lnTo>
                    <a:pt x="8" y="32"/>
                  </a:lnTo>
                  <a:lnTo>
                    <a:pt x="8" y="34"/>
                  </a:lnTo>
                  <a:lnTo>
                    <a:pt x="10" y="36"/>
                  </a:lnTo>
                  <a:lnTo>
                    <a:pt x="14" y="36"/>
                  </a:lnTo>
                  <a:lnTo>
                    <a:pt x="16" y="36"/>
                  </a:lnTo>
                  <a:lnTo>
                    <a:pt x="22" y="32"/>
                  </a:lnTo>
                  <a:close/>
                </a:path>
              </a:pathLst>
            </a:custGeom>
            <a:solidFill>
              <a:srgbClr val="000000"/>
            </a:solidFill>
            <a:ln w="0">
              <a:solidFill>
                <a:srgbClr val="000000"/>
              </a:solidFill>
              <a:round/>
              <a:headEnd/>
              <a:tailEnd/>
            </a:ln>
          </p:spPr>
          <p:txBody>
            <a:bodyPr/>
            <a:lstStyle/>
            <a:p>
              <a:endParaRPr lang="en-CA"/>
            </a:p>
          </p:txBody>
        </p:sp>
        <p:sp>
          <p:nvSpPr>
            <p:cNvPr id="14521" name="Freeform 349"/>
            <p:cNvSpPr>
              <a:spLocks/>
            </p:cNvSpPr>
            <p:nvPr/>
          </p:nvSpPr>
          <p:spPr bwMode="auto">
            <a:xfrm>
              <a:off x="1626" y="2914"/>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18 w 32"/>
                <a:gd name="T77" fmla="*/ 34 h 42"/>
                <a:gd name="T78" fmla="*/ 22 w 32"/>
                <a:gd name="T79" fmla="*/ 34 h 42"/>
                <a:gd name="T80" fmla="*/ 26 w 32"/>
                <a:gd name="T81" fmla="*/ 32 h 42"/>
                <a:gd name="T82" fmla="*/ 28 w 32"/>
                <a:gd name="T83" fmla="*/ 30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18" y="34"/>
                  </a:lnTo>
                  <a:lnTo>
                    <a:pt x="22" y="34"/>
                  </a:lnTo>
                  <a:lnTo>
                    <a:pt x="26" y="32"/>
                  </a:lnTo>
                  <a:lnTo>
                    <a:pt x="28" y="30"/>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522" name="Freeform 350"/>
            <p:cNvSpPr>
              <a:spLocks/>
            </p:cNvSpPr>
            <p:nvPr/>
          </p:nvSpPr>
          <p:spPr bwMode="auto">
            <a:xfrm>
              <a:off x="1662" y="2914"/>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523" name="Freeform 351"/>
            <p:cNvSpPr>
              <a:spLocks noEditPoints="1"/>
            </p:cNvSpPr>
            <p:nvPr/>
          </p:nvSpPr>
          <p:spPr bwMode="auto">
            <a:xfrm>
              <a:off x="1694" y="2914"/>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endParaRPr lang="en-CA"/>
            </a:p>
          </p:txBody>
        </p:sp>
        <p:sp>
          <p:nvSpPr>
            <p:cNvPr id="14524" name="Freeform 352"/>
            <p:cNvSpPr>
              <a:spLocks/>
            </p:cNvSpPr>
            <p:nvPr/>
          </p:nvSpPr>
          <p:spPr bwMode="auto">
            <a:xfrm>
              <a:off x="1734" y="2914"/>
              <a:ext cx="26" cy="42"/>
            </a:xfrm>
            <a:custGeom>
              <a:avLst/>
              <a:gdLst>
                <a:gd name="T0" fmla="*/ 24 w 26"/>
                <a:gd name="T1" fmla="*/ 0 h 42"/>
                <a:gd name="T2" fmla="*/ 24 w 26"/>
                <a:gd name="T3" fmla="*/ 14 h 42"/>
                <a:gd name="T4" fmla="*/ 24 w 26"/>
                <a:gd name="T5" fmla="*/ 14 h 42"/>
                <a:gd name="T6" fmla="*/ 22 w 26"/>
                <a:gd name="T7" fmla="*/ 8 h 42"/>
                <a:gd name="T8" fmla="*/ 20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8 w 26"/>
                <a:gd name="T25" fmla="*/ 12 h 42"/>
                <a:gd name="T26" fmla="*/ 8 w 26"/>
                <a:gd name="T27" fmla="*/ 14 h 42"/>
                <a:gd name="T28" fmla="*/ 12 w 26"/>
                <a:gd name="T29" fmla="*/ 16 h 42"/>
                <a:gd name="T30" fmla="*/ 18 w 26"/>
                <a:gd name="T31" fmla="*/ 18 h 42"/>
                <a:gd name="T32" fmla="*/ 24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4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2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20" y="6"/>
                  </a:lnTo>
                  <a:lnTo>
                    <a:pt x="16" y="4"/>
                  </a:lnTo>
                  <a:lnTo>
                    <a:pt x="12" y="4"/>
                  </a:lnTo>
                  <a:lnTo>
                    <a:pt x="10" y="4"/>
                  </a:lnTo>
                  <a:lnTo>
                    <a:pt x="8" y="4"/>
                  </a:lnTo>
                  <a:lnTo>
                    <a:pt x="6" y="6"/>
                  </a:lnTo>
                  <a:lnTo>
                    <a:pt x="6" y="8"/>
                  </a:lnTo>
                  <a:lnTo>
                    <a:pt x="6" y="10"/>
                  </a:lnTo>
                  <a:lnTo>
                    <a:pt x="8" y="12"/>
                  </a:lnTo>
                  <a:lnTo>
                    <a:pt x="8" y="14"/>
                  </a:lnTo>
                  <a:lnTo>
                    <a:pt x="12" y="16"/>
                  </a:lnTo>
                  <a:lnTo>
                    <a:pt x="18" y="18"/>
                  </a:lnTo>
                  <a:lnTo>
                    <a:pt x="24"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2"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525" name="Rectangle 353"/>
            <p:cNvSpPr>
              <a:spLocks noChangeArrowheads="1"/>
            </p:cNvSpPr>
            <p:nvPr/>
          </p:nvSpPr>
          <p:spPr bwMode="auto">
            <a:xfrm>
              <a:off x="1848"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26" name="Rectangle 354"/>
            <p:cNvSpPr>
              <a:spLocks noChangeArrowheads="1"/>
            </p:cNvSpPr>
            <p:nvPr/>
          </p:nvSpPr>
          <p:spPr bwMode="auto">
            <a:xfrm>
              <a:off x="1864"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27" name="Freeform 355"/>
            <p:cNvSpPr>
              <a:spLocks/>
            </p:cNvSpPr>
            <p:nvPr/>
          </p:nvSpPr>
          <p:spPr bwMode="auto">
            <a:xfrm>
              <a:off x="1966" y="2896"/>
              <a:ext cx="38" cy="58"/>
            </a:xfrm>
            <a:custGeom>
              <a:avLst/>
              <a:gdLst>
                <a:gd name="T0" fmla="*/ 38 w 38"/>
                <a:gd name="T1" fmla="*/ 48 h 58"/>
                <a:gd name="T2" fmla="*/ 34 w 38"/>
                <a:gd name="T3" fmla="*/ 58 h 58"/>
                <a:gd name="T4" fmla="*/ 0 w 38"/>
                <a:gd name="T5" fmla="*/ 58 h 58"/>
                <a:gd name="T6" fmla="*/ 0 w 38"/>
                <a:gd name="T7" fmla="*/ 58 h 58"/>
                <a:gd name="T8" fmla="*/ 8 w 38"/>
                <a:gd name="T9" fmla="*/ 48 h 58"/>
                <a:gd name="T10" fmla="*/ 16 w 38"/>
                <a:gd name="T11" fmla="*/ 42 h 58"/>
                <a:gd name="T12" fmla="*/ 20 w 38"/>
                <a:gd name="T13" fmla="*/ 34 h 58"/>
                <a:gd name="T14" fmla="*/ 26 w 38"/>
                <a:gd name="T15" fmla="*/ 26 h 58"/>
                <a:gd name="T16" fmla="*/ 26 w 38"/>
                <a:gd name="T17" fmla="*/ 18 h 58"/>
                <a:gd name="T18" fmla="*/ 26 w 38"/>
                <a:gd name="T19" fmla="*/ 14 h 58"/>
                <a:gd name="T20" fmla="*/ 24 w 38"/>
                <a:gd name="T21" fmla="*/ 10 h 58"/>
                <a:gd name="T22" fmla="*/ 20 w 38"/>
                <a:gd name="T23" fmla="*/ 6 h 58"/>
                <a:gd name="T24" fmla="*/ 14 w 38"/>
                <a:gd name="T25" fmla="*/ 6 h 58"/>
                <a:gd name="T26" fmla="*/ 10 w 38"/>
                <a:gd name="T27" fmla="*/ 6 h 58"/>
                <a:gd name="T28" fmla="*/ 6 w 38"/>
                <a:gd name="T29" fmla="*/ 8 h 58"/>
                <a:gd name="T30" fmla="*/ 4 w 38"/>
                <a:gd name="T31" fmla="*/ 12 h 58"/>
                <a:gd name="T32" fmla="*/ 2 w 38"/>
                <a:gd name="T33" fmla="*/ 16 h 58"/>
                <a:gd name="T34" fmla="*/ 0 w 38"/>
                <a:gd name="T35" fmla="*/ 16 h 58"/>
                <a:gd name="T36" fmla="*/ 2 w 38"/>
                <a:gd name="T37" fmla="*/ 8 h 58"/>
                <a:gd name="T38" fmla="*/ 6 w 38"/>
                <a:gd name="T39" fmla="*/ 4 h 58"/>
                <a:gd name="T40" fmla="*/ 10 w 38"/>
                <a:gd name="T41" fmla="*/ 0 h 58"/>
                <a:gd name="T42" fmla="*/ 18 w 38"/>
                <a:gd name="T43" fmla="*/ 0 h 58"/>
                <a:gd name="T44" fmla="*/ 24 w 38"/>
                <a:gd name="T45" fmla="*/ 0 h 58"/>
                <a:gd name="T46" fmla="*/ 30 w 38"/>
                <a:gd name="T47" fmla="*/ 4 h 58"/>
                <a:gd name="T48" fmla="*/ 32 w 38"/>
                <a:gd name="T49" fmla="*/ 8 h 58"/>
                <a:gd name="T50" fmla="*/ 34 w 38"/>
                <a:gd name="T51" fmla="*/ 14 h 58"/>
                <a:gd name="T52" fmla="*/ 34 w 38"/>
                <a:gd name="T53" fmla="*/ 20 h 58"/>
                <a:gd name="T54" fmla="*/ 32 w 38"/>
                <a:gd name="T55" fmla="*/ 24 h 58"/>
                <a:gd name="T56" fmla="*/ 28 w 38"/>
                <a:gd name="T57" fmla="*/ 30 h 58"/>
                <a:gd name="T58" fmla="*/ 22 w 38"/>
                <a:gd name="T59" fmla="*/ 38 h 58"/>
                <a:gd name="T60" fmla="*/ 16 w 38"/>
                <a:gd name="T61" fmla="*/ 44 h 58"/>
                <a:gd name="T62" fmla="*/ 10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4 w 38"/>
                <a:gd name="T77" fmla="*/ 50 h 58"/>
                <a:gd name="T78" fmla="*/ 36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8" y="48"/>
                  </a:lnTo>
                  <a:lnTo>
                    <a:pt x="16" y="42"/>
                  </a:lnTo>
                  <a:lnTo>
                    <a:pt x="20" y="34"/>
                  </a:lnTo>
                  <a:lnTo>
                    <a:pt x="26" y="26"/>
                  </a:lnTo>
                  <a:lnTo>
                    <a:pt x="26" y="18"/>
                  </a:lnTo>
                  <a:lnTo>
                    <a:pt x="26" y="14"/>
                  </a:lnTo>
                  <a:lnTo>
                    <a:pt x="24" y="10"/>
                  </a:lnTo>
                  <a:lnTo>
                    <a:pt x="20" y="6"/>
                  </a:lnTo>
                  <a:lnTo>
                    <a:pt x="14" y="6"/>
                  </a:lnTo>
                  <a:lnTo>
                    <a:pt x="10" y="6"/>
                  </a:lnTo>
                  <a:lnTo>
                    <a:pt x="6" y="8"/>
                  </a:lnTo>
                  <a:lnTo>
                    <a:pt x="4" y="12"/>
                  </a:lnTo>
                  <a:lnTo>
                    <a:pt x="2" y="16"/>
                  </a:lnTo>
                  <a:lnTo>
                    <a:pt x="0" y="16"/>
                  </a:lnTo>
                  <a:lnTo>
                    <a:pt x="2" y="8"/>
                  </a:lnTo>
                  <a:lnTo>
                    <a:pt x="6" y="4"/>
                  </a:lnTo>
                  <a:lnTo>
                    <a:pt x="10" y="0"/>
                  </a:lnTo>
                  <a:lnTo>
                    <a:pt x="18" y="0"/>
                  </a:lnTo>
                  <a:lnTo>
                    <a:pt x="24" y="0"/>
                  </a:lnTo>
                  <a:lnTo>
                    <a:pt x="30" y="4"/>
                  </a:lnTo>
                  <a:lnTo>
                    <a:pt x="32" y="8"/>
                  </a:lnTo>
                  <a:lnTo>
                    <a:pt x="34" y="14"/>
                  </a:lnTo>
                  <a:lnTo>
                    <a:pt x="34" y="20"/>
                  </a:lnTo>
                  <a:lnTo>
                    <a:pt x="32" y="24"/>
                  </a:lnTo>
                  <a:lnTo>
                    <a:pt x="28" y="30"/>
                  </a:lnTo>
                  <a:lnTo>
                    <a:pt x="22" y="38"/>
                  </a:lnTo>
                  <a:lnTo>
                    <a:pt x="16" y="44"/>
                  </a:lnTo>
                  <a:lnTo>
                    <a:pt x="10" y="50"/>
                  </a:lnTo>
                  <a:lnTo>
                    <a:pt x="8" y="52"/>
                  </a:lnTo>
                  <a:lnTo>
                    <a:pt x="24" y="52"/>
                  </a:lnTo>
                  <a:lnTo>
                    <a:pt x="28" y="52"/>
                  </a:lnTo>
                  <a:lnTo>
                    <a:pt x="30" y="52"/>
                  </a:lnTo>
                  <a:lnTo>
                    <a:pt x="32" y="52"/>
                  </a:lnTo>
                  <a:lnTo>
                    <a:pt x="34"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sp>
          <p:nvSpPr>
            <p:cNvPr id="14528" name="Freeform 356"/>
            <p:cNvSpPr>
              <a:spLocks noEditPoints="1"/>
            </p:cNvSpPr>
            <p:nvPr/>
          </p:nvSpPr>
          <p:spPr bwMode="auto">
            <a:xfrm>
              <a:off x="2012" y="2896"/>
              <a:ext cx="34" cy="60"/>
            </a:xfrm>
            <a:custGeom>
              <a:avLst/>
              <a:gdLst>
                <a:gd name="T0" fmla="*/ 6 w 34"/>
                <a:gd name="T1" fmla="*/ 24 h 60"/>
                <a:gd name="T2" fmla="*/ 2 w 34"/>
                <a:gd name="T3" fmla="*/ 16 h 60"/>
                <a:gd name="T4" fmla="*/ 2 w 34"/>
                <a:gd name="T5" fmla="*/ 8 h 60"/>
                <a:gd name="T6" fmla="*/ 12 w 34"/>
                <a:gd name="T7" fmla="*/ 0 h 60"/>
                <a:gd name="T8" fmla="*/ 24 w 34"/>
                <a:gd name="T9" fmla="*/ 0 h 60"/>
                <a:gd name="T10" fmla="*/ 32 w 34"/>
                <a:gd name="T11" fmla="*/ 8 h 60"/>
                <a:gd name="T12" fmla="*/ 32 w 34"/>
                <a:gd name="T13" fmla="*/ 16 h 60"/>
                <a:gd name="T14" fmla="*/ 28 w 34"/>
                <a:gd name="T15" fmla="*/ 22 h 60"/>
                <a:gd name="T16" fmla="*/ 28 w 34"/>
                <a:gd name="T17" fmla="*/ 32 h 60"/>
                <a:gd name="T18" fmla="*/ 34 w 34"/>
                <a:gd name="T19" fmla="*/ 40 h 60"/>
                <a:gd name="T20" fmla="*/ 34 w 34"/>
                <a:gd name="T21" fmla="*/ 50 h 60"/>
                <a:gd name="T22" fmla="*/ 24 w 34"/>
                <a:gd name="T23" fmla="*/ 58 h 60"/>
                <a:gd name="T24" fmla="*/ 12 w 34"/>
                <a:gd name="T25" fmla="*/ 60 h 60"/>
                <a:gd name="T26" fmla="*/ 4 w 34"/>
                <a:gd name="T27" fmla="*/ 54 h 60"/>
                <a:gd name="T28" fmla="*/ 0 w 34"/>
                <a:gd name="T29" fmla="*/ 46 h 60"/>
                <a:gd name="T30" fmla="*/ 4 w 34"/>
                <a:gd name="T31" fmla="*/ 38 h 60"/>
                <a:gd name="T32" fmla="*/ 12 w 34"/>
                <a:gd name="T33" fmla="*/ 30 h 60"/>
                <a:gd name="T34" fmla="*/ 22 w 34"/>
                <a:gd name="T35" fmla="*/ 20 h 60"/>
                <a:gd name="T36" fmla="*/ 26 w 34"/>
                <a:gd name="T37" fmla="*/ 14 h 60"/>
                <a:gd name="T38" fmla="*/ 24 w 34"/>
                <a:gd name="T39" fmla="*/ 8 h 60"/>
                <a:gd name="T40" fmla="*/ 20 w 34"/>
                <a:gd name="T41" fmla="*/ 2 h 60"/>
                <a:gd name="T42" fmla="*/ 14 w 34"/>
                <a:gd name="T43" fmla="*/ 2 h 60"/>
                <a:gd name="T44" fmla="*/ 10 w 34"/>
                <a:gd name="T45" fmla="*/ 8 h 60"/>
                <a:gd name="T46" fmla="*/ 10 w 34"/>
                <a:gd name="T47" fmla="*/ 12 h 60"/>
                <a:gd name="T48" fmla="*/ 12 w 34"/>
                <a:gd name="T49" fmla="*/ 18 h 60"/>
                <a:gd name="T50" fmla="*/ 20 w 34"/>
                <a:gd name="T51" fmla="*/ 24 h 60"/>
                <a:gd name="T52" fmla="*/ 12 w 34"/>
                <a:gd name="T53" fmla="*/ 34 h 60"/>
                <a:gd name="T54" fmla="*/ 10 w 34"/>
                <a:gd name="T55" fmla="*/ 42 h 60"/>
                <a:gd name="T56" fmla="*/ 10 w 34"/>
                <a:gd name="T57" fmla="*/ 50 h 60"/>
                <a:gd name="T58" fmla="*/ 14 w 34"/>
                <a:gd name="T59" fmla="*/ 56 h 60"/>
                <a:gd name="T60" fmla="*/ 22 w 34"/>
                <a:gd name="T61" fmla="*/ 56 h 60"/>
                <a:gd name="T62" fmla="*/ 26 w 34"/>
                <a:gd name="T63" fmla="*/ 52 h 60"/>
                <a:gd name="T64" fmla="*/ 26 w 34"/>
                <a:gd name="T65" fmla="*/ 46 h 60"/>
                <a:gd name="T66" fmla="*/ 22 w 34"/>
                <a:gd name="T67" fmla="*/ 40 h 60"/>
                <a:gd name="T68" fmla="*/ 14 w 34"/>
                <a:gd name="T69" fmla="*/ 3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60"/>
                <a:gd name="T107" fmla="*/ 34 w 34"/>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60">
                  <a:moveTo>
                    <a:pt x="12" y="30"/>
                  </a:moveTo>
                  <a:lnTo>
                    <a:pt x="6" y="24"/>
                  </a:lnTo>
                  <a:lnTo>
                    <a:pt x="4" y="20"/>
                  </a:lnTo>
                  <a:lnTo>
                    <a:pt x="2" y="16"/>
                  </a:lnTo>
                  <a:lnTo>
                    <a:pt x="2" y="14"/>
                  </a:lnTo>
                  <a:lnTo>
                    <a:pt x="2" y="8"/>
                  </a:lnTo>
                  <a:lnTo>
                    <a:pt x="6" y="4"/>
                  </a:lnTo>
                  <a:lnTo>
                    <a:pt x="12" y="0"/>
                  </a:lnTo>
                  <a:lnTo>
                    <a:pt x="18" y="0"/>
                  </a:lnTo>
                  <a:lnTo>
                    <a:pt x="24" y="0"/>
                  </a:lnTo>
                  <a:lnTo>
                    <a:pt x="30" y="4"/>
                  </a:lnTo>
                  <a:lnTo>
                    <a:pt x="32" y="8"/>
                  </a:lnTo>
                  <a:lnTo>
                    <a:pt x="34" y="12"/>
                  </a:lnTo>
                  <a:lnTo>
                    <a:pt x="32" y="16"/>
                  </a:lnTo>
                  <a:lnTo>
                    <a:pt x="32" y="18"/>
                  </a:lnTo>
                  <a:lnTo>
                    <a:pt x="28" y="22"/>
                  </a:lnTo>
                  <a:lnTo>
                    <a:pt x="22" y="26"/>
                  </a:lnTo>
                  <a:lnTo>
                    <a:pt x="28" y="32"/>
                  </a:lnTo>
                  <a:lnTo>
                    <a:pt x="32" y="36"/>
                  </a:lnTo>
                  <a:lnTo>
                    <a:pt x="34" y="40"/>
                  </a:lnTo>
                  <a:lnTo>
                    <a:pt x="34" y="44"/>
                  </a:lnTo>
                  <a:lnTo>
                    <a:pt x="34" y="50"/>
                  </a:lnTo>
                  <a:lnTo>
                    <a:pt x="30" y="56"/>
                  </a:lnTo>
                  <a:lnTo>
                    <a:pt x="24" y="58"/>
                  </a:lnTo>
                  <a:lnTo>
                    <a:pt x="18" y="60"/>
                  </a:lnTo>
                  <a:lnTo>
                    <a:pt x="12" y="60"/>
                  </a:lnTo>
                  <a:lnTo>
                    <a:pt x="8" y="58"/>
                  </a:lnTo>
                  <a:lnTo>
                    <a:pt x="4" y="54"/>
                  </a:lnTo>
                  <a:lnTo>
                    <a:pt x="2" y="50"/>
                  </a:lnTo>
                  <a:lnTo>
                    <a:pt x="0" y="46"/>
                  </a:lnTo>
                  <a:lnTo>
                    <a:pt x="2" y="42"/>
                  </a:lnTo>
                  <a:lnTo>
                    <a:pt x="4" y="38"/>
                  </a:lnTo>
                  <a:lnTo>
                    <a:pt x="6" y="34"/>
                  </a:lnTo>
                  <a:lnTo>
                    <a:pt x="12" y="30"/>
                  </a:lnTo>
                  <a:close/>
                  <a:moveTo>
                    <a:pt x="20" y="24"/>
                  </a:moveTo>
                  <a:lnTo>
                    <a:pt x="22" y="20"/>
                  </a:lnTo>
                  <a:lnTo>
                    <a:pt x="24" y="18"/>
                  </a:lnTo>
                  <a:lnTo>
                    <a:pt x="26" y="14"/>
                  </a:lnTo>
                  <a:lnTo>
                    <a:pt x="26" y="12"/>
                  </a:lnTo>
                  <a:lnTo>
                    <a:pt x="24" y="8"/>
                  </a:lnTo>
                  <a:lnTo>
                    <a:pt x="24" y="4"/>
                  </a:lnTo>
                  <a:lnTo>
                    <a:pt x="20" y="2"/>
                  </a:lnTo>
                  <a:lnTo>
                    <a:pt x="18" y="2"/>
                  </a:lnTo>
                  <a:lnTo>
                    <a:pt x="14" y="2"/>
                  </a:lnTo>
                  <a:lnTo>
                    <a:pt x="12" y="4"/>
                  </a:lnTo>
                  <a:lnTo>
                    <a:pt x="10" y="8"/>
                  </a:lnTo>
                  <a:lnTo>
                    <a:pt x="10" y="10"/>
                  </a:lnTo>
                  <a:lnTo>
                    <a:pt x="10" y="12"/>
                  </a:lnTo>
                  <a:lnTo>
                    <a:pt x="10" y="14"/>
                  </a:lnTo>
                  <a:lnTo>
                    <a:pt x="12" y="18"/>
                  </a:lnTo>
                  <a:lnTo>
                    <a:pt x="14" y="20"/>
                  </a:lnTo>
                  <a:lnTo>
                    <a:pt x="20" y="24"/>
                  </a:lnTo>
                  <a:close/>
                  <a:moveTo>
                    <a:pt x="14" y="32"/>
                  </a:moveTo>
                  <a:lnTo>
                    <a:pt x="12" y="34"/>
                  </a:lnTo>
                  <a:lnTo>
                    <a:pt x="10" y="38"/>
                  </a:lnTo>
                  <a:lnTo>
                    <a:pt x="10" y="42"/>
                  </a:lnTo>
                  <a:lnTo>
                    <a:pt x="8" y="46"/>
                  </a:lnTo>
                  <a:lnTo>
                    <a:pt x="10" y="50"/>
                  </a:lnTo>
                  <a:lnTo>
                    <a:pt x="12" y="54"/>
                  </a:lnTo>
                  <a:lnTo>
                    <a:pt x="14" y="56"/>
                  </a:lnTo>
                  <a:lnTo>
                    <a:pt x="18" y="56"/>
                  </a:lnTo>
                  <a:lnTo>
                    <a:pt x="22" y="56"/>
                  </a:lnTo>
                  <a:lnTo>
                    <a:pt x="24" y="54"/>
                  </a:lnTo>
                  <a:lnTo>
                    <a:pt x="26" y="52"/>
                  </a:lnTo>
                  <a:lnTo>
                    <a:pt x="26" y="48"/>
                  </a:lnTo>
                  <a:lnTo>
                    <a:pt x="26" y="46"/>
                  </a:lnTo>
                  <a:lnTo>
                    <a:pt x="24" y="42"/>
                  </a:lnTo>
                  <a:lnTo>
                    <a:pt x="22" y="40"/>
                  </a:lnTo>
                  <a:lnTo>
                    <a:pt x="18" y="36"/>
                  </a:lnTo>
                  <a:lnTo>
                    <a:pt x="14" y="32"/>
                  </a:lnTo>
                  <a:close/>
                </a:path>
              </a:pathLst>
            </a:custGeom>
            <a:solidFill>
              <a:srgbClr val="000000"/>
            </a:solidFill>
            <a:ln w="0">
              <a:solidFill>
                <a:srgbClr val="000000"/>
              </a:solidFill>
              <a:round/>
              <a:headEnd/>
              <a:tailEnd/>
            </a:ln>
          </p:spPr>
          <p:txBody>
            <a:bodyPr/>
            <a:lstStyle/>
            <a:p>
              <a:endParaRPr lang="en-CA"/>
            </a:p>
          </p:txBody>
        </p:sp>
        <p:sp>
          <p:nvSpPr>
            <p:cNvPr id="14529" name="Freeform 357"/>
            <p:cNvSpPr>
              <a:spLocks/>
            </p:cNvSpPr>
            <p:nvPr/>
          </p:nvSpPr>
          <p:spPr bwMode="auto">
            <a:xfrm>
              <a:off x="2054" y="2896"/>
              <a:ext cx="38" cy="60"/>
            </a:xfrm>
            <a:custGeom>
              <a:avLst/>
              <a:gdLst>
                <a:gd name="T0" fmla="*/ 6 w 38"/>
                <a:gd name="T1" fmla="*/ 0 h 60"/>
                <a:gd name="T2" fmla="*/ 38 w 38"/>
                <a:gd name="T3" fmla="*/ 0 h 60"/>
                <a:gd name="T4" fmla="*/ 38 w 38"/>
                <a:gd name="T5" fmla="*/ 2 h 60"/>
                <a:gd name="T6" fmla="*/ 18 w 38"/>
                <a:gd name="T7" fmla="*/ 60 h 60"/>
                <a:gd name="T8" fmla="*/ 12 w 38"/>
                <a:gd name="T9" fmla="*/ 60 h 60"/>
                <a:gd name="T10" fmla="*/ 30 w 38"/>
                <a:gd name="T11" fmla="*/ 8 h 60"/>
                <a:gd name="T12" fmla="*/ 14 w 38"/>
                <a:gd name="T13" fmla="*/ 8 h 60"/>
                <a:gd name="T14" fmla="*/ 10 w 38"/>
                <a:gd name="T15" fmla="*/ 8 h 60"/>
                <a:gd name="T16" fmla="*/ 8 w 38"/>
                <a:gd name="T17" fmla="*/ 8 h 60"/>
                <a:gd name="T18" fmla="*/ 4 w 38"/>
                <a:gd name="T19" fmla="*/ 12 h 60"/>
                <a:gd name="T20" fmla="*/ 2 w 38"/>
                <a:gd name="T21" fmla="*/ 14 h 60"/>
                <a:gd name="T22" fmla="*/ 0 w 38"/>
                <a:gd name="T23" fmla="*/ 14 h 60"/>
                <a:gd name="T24" fmla="*/ 6 w 38"/>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60"/>
                <a:gd name="T41" fmla="*/ 38 w 38"/>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60">
                  <a:moveTo>
                    <a:pt x="6" y="0"/>
                  </a:moveTo>
                  <a:lnTo>
                    <a:pt x="38" y="0"/>
                  </a:lnTo>
                  <a:lnTo>
                    <a:pt x="38" y="2"/>
                  </a:lnTo>
                  <a:lnTo>
                    <a:pt x="18" y="60"/>
                  </a:lnTo>
                  <a:lnTo>
                    <a:pt x="12" y="60"/>
                  </a:lnTo>
                  <a:lnTo>
                    <a:pt x="30" y="8"/>
                  </a:lnTo>
                  <a:lnTo>
                    <a:pt x="14" y="8"/>
                  </a:lnTo>
                  <a:lnTo>
                    <a:pt x="10" y="8"/>
                  </a:lnTo>
                  <a:lnTo>
                    <a:pt x="8" y="8"/>
                  </a:lnTo>
                  <a:lnTo>
                    <a:pt x="4" y="12"/>
                  </a:lnTo>
                  <a:lnTo>
                    <a:pt x="2" y="14"/>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530" name="Freeform 358"/>
            <p:cNvSpPr>
              <a:spLocks noEditPoints="1"/>
            </p:cNvSpPr>
            <p:nvPr/>
          </p:nvSpPr>
          <p:spPr bwMode="auto">
            <a:xfrm>
              <a:off x="2098" y="2896"/>
              <a:ext cx="36" cy="60"/>
            </a:xfrm>
            <a:custGeom>
              <a:avLst/>
              <a:gdLst>
                <a:gd name="T0" fmla="*/ 2 w 36"/>
                <a:gd name="T1" fmla="*/ 60 h 60"/>
                <a:gd name="T2" fmla="*/ 2 w 36"/>
                <a:gd name="T3" fmla="*/ 58 h 60"/>
                <a:gd name="T4" fmla="*/ 6 w 36"/>
                <a:gd name="T5" fmla="*/ 58 h 60"/>
                <a:gd name="T6" fmla="*/ 12 w 36"/>
                <a:gd name="T7" fmla="*/ 56 h 60"/>
                <a:gd name="T8" fmla="*/ 16 w 36"/>
                <a:gd name="T9" fmla="*/ 52 h 60"/>
                <a:gd name="T10" fmla="*/ 20 w 36"/>
                <a:gd name="T11" fmla="*/ 46 h 60"/>
                <a:gd name="T12" fmla="*/ 24 w 36"/>
                <a:gd name="T13" fmla="*/ 40 h 60"/>
                <a:gd name="T14" fmla="*/ 28 w 36"/>
                <a:gd name="T15" fmla="*/ 32 h 60"/>
                <a:gd name="T16" fmla="*/ 20 w 36"/>
                <a:gd name="T17" fmla="*/ 36 h 60"/>
                <a:gd name="T18" fmla="*/ 16 w 36"/>
                <a:gd name="T19" fmla="*/ 36 h 60"/>
                <a:gd name="T20" fmla="*/ 10 w 36"/>
                <a:gd name="T21" fmla="*/ 36 h 60"/>
                <a:gd name="T22" fmla="*/ 4 w 36"/>
                <a:gd name="T23" fmla="*/ 32 h 60"/>
                <a:gd name="T24" fmla="*/ 2 w 36"/>
                <a:gd name="T25" fmla="*/ 26 h 60"/>
                <a:gd name="T26" fmla="*/ 0 w 36"/>
                <a:gd name="T27" fmla="*/ 20 h 60"/>
                <a:gd name="T28" fmla="*/ 2 w 36"/>
                <a:gd name="T29" fmla="*/ 12 h 60"/>
                <a:gd name="T30" fmla="*/ 4 w 36"/>
                <a:gd name="T31" fmla="*/ 6 h 60"/>
                <a:gd name="T32" fmla="*/ 8 w 36"/>
                <a:gd name="T33" fmla="*/ 2 h 60"/>
                <a:gd name="T34" fmla="*/ 14 w 36"/>
                <a:gd name="T35" fmla="*/ 0 h 60"/>
                <a:gd name="T36" fmla="*/ 18 w 36"/>
                <a:gd name="T37" fmla="*/ 0 h 60"/>
                <a:gd name="T38" fmla="*/ 26 w 36"/>
                <a:gd name="T39" fmla="*/ 0 h 60"/>
                <a:gd name="T40" fmla="*/ 30 w 36"/>
                <a:gd name="T41" fmla="*/ 6 h 60"/>
                <a:gd name="T42" fmla="*/ 34 w 36"/>
                <a:gd name="T43" fmla="*/ 10 h 60"/>
                <a:gd name="T44" fmla="*/ 36 w 36"/>
                <a:gd name="T45" fmla="*/ 16 h 60"/>
                <a:gd name="T46" fmla="*/ 36 w 36"/>
                <a:gd name="T47" fmla="*/ 24 h 60"/>
                <a:gd name="T48" fmla="*/ 36 w 36"/>
                <a:gd name="T49" fmla="*/ 32 h 60"/>
                <a:gd name="T50" fmla="*/ 32 w 36"/>
                <a:gd name="T51" fmla="*/ 42 h 60"/>
                <a:gd name="T52" fmla="*/ 26 w 36"/>
                <a:gd name="T53" fmla="*/ 48 h 60"/>
                <a:gd name="T54" fmla="*/ 18 w 36"/>
                <a:gd name="T55" fmla="*/ 56 h 60"/>
                <a:gd name="T56" fmla="*/ 12 w 36"/>
                <a:gd name="T57" fmla="*/ 58 h 60"/>
                <a:gd name="T58" fmla="*/ 4 w 36"/>
                <a:gd name="T59" fmla="*/ 60 h 60"/>
                <a:gd name="T60" fmla="*/ 2 w 36"/>
                <a:gd name="T61" fmla="*/ 60 h 60"/>
                <a:gd name="T62" fmla="*/ 28 w 36"/>
                <a:gd name="T63" fmla="*/ 30 h 60"/>
                <a:gd name="T64" fmla="*/ 28 w 36"/>
                <a:gd name="T65" fmla="*/ 24 h 60"/>
                <a:gd name="T66" fmla="*/ 28 w 36"/>
                <a:gd name="T67" fmla="*/ 20 h 60"/>
                <a:gd name="T68" fmla="*/ 28 w 36"/>
                <a:gd name="T69" fmla="*/ 16 h 60"/>
                <a:gd name="T70" fmla="*/ 28 w 36"/>
                <a:gd name="T71" fmla="*/ 12 h 60"/>
                <a:gd name="T72" fmla="*/ 26 w 36"/>
                <a:gd name="T73" fmla="*/ 8 h 60"/>
                <a:gd name="T74" fmla="*/ 24 w 36"/>
                <a:gd name="T75" fmla="*/ 4 h 60"/>
                <a:gd name="T76" fmla="*/ 20 w 36"/>
                <a:gd name="T77" fmla="*/ 2 h 60"/>
                <a:gd name="T78" fmla="*/ 18 w 36"/>
                <a:gd name="T79" fmla="*/ 2 h 60"/>
                <a:gd name="T80" fmla="*/ 14 w 36"/>
                <a:gd name="T81" fmla="*/ 2 h 60"/>
                <a:gd name="T82" fmla="*/ 12 w 36"/>
                <a:gd name="T83" fmla="*/ 6 h 60"/>
                <a:gd name="T84" fmla="*/ 10 w 36"/>
                <a:gd name="T85" fmla="*/ 10 h 60"/>
                <a:gd name="T86" fmla="*/ 8 w 36"/>
                <a:gd name="T87" fmla="*/ 16 h 60"/>
                <a:gd name="T88" fmla="*/ 10 w 36"/>
                <a:gd name="T89" fmla="*/ 24 h 60"/>
                <a:gd name="T90" fmla="*/ 12 w 36"/>
                <a:gd name="T91" fmla="*/ 30 h 60"/>
                <a:gd name="T92" fmla="*/ 16 w 36"/>
                <a:gd name="T93" fmla="*/ 32 h 60"/>
                <a:gd name="T94" fmla="*/ 18 w 36"/>
                <a:gd name="T95" fmla="*/ 34 h 60"/>
                <a:gd name="T96" fmla="*/ 20 w 36"/>
                <a:gd name="T97" fmla="*/ 32 h 60"/>
                <a:gd name="T98" fmla="*/ 24 w 36"/>
                <a:gd name="T99" fmla="*/ 32 h 60"/>
                <a:gd name="T100" fmla="*/ 26 w 36"/>
                <a:gd name="T101" fmla="*/ 32 h 60"/>
                <a:gd name="T102" fmla="*/ 28 w 36"/>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0"/>
                <a:gd name="T158" fmla="*/ 36 w 36"/>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0">
                  <a:moveTo>
                    <a:pt x="2" y="60"/>
                  </a:moveTo>
                  <a:lnTo>
                    <a:pt x="2" y="58"/>
                  </a:lnTo>
                  <a:lnTo>
                    <a:pt x="6" y="58"/>
                  </a:lnTo>
                  <a:lnTo>
                    <a:pt x="12" y="56"/>
                  </a:lnTo>
                  <a:lnTo>
                    <a:pt x="16" y="52"/>
                  </a:lnTo>
                  <a:lnTo>
                    <a:pt x="20" y="46"/>
                  </a:lnTo>
                  <a:lnTo>
                    <a:pt x="24" y="40"/>
                  </a:lnTo>
                  <a:lnTo>
                    <a:pt x="28" y="32"/>
                  </a:lnTo>
                  <a:lnTo>
                    <a:pt x="20" y="36"/>
                  </a:lnTo>
                  <a:lnTo>
                    <a:pt x="16" y="36"/>
                  </a:lnTo>
                  <a:lnTo>
                    <a:pt x="10" y="36"/>
                  </a:lnTo>
                  <a:lnTo>
                    <a:pt x="4" y="32"/>
                  </a:lnTo>
                  <a:lnTo>
                    <a:pt x="2" y="26"/>
                  </a:lnTo>
                  <a:lnTo>
                    <a:pt x="0" y="20"/>
                  </a:lnTo>
                  <a:lnTo>
                    <a:pt x="2" y="12"/>
                  </a:lnTo>
                  <a:lnTo>
                    <a:pt x="4" y="6"/>
                  </a:lnTo>
                  <a:lnTo>
                    <a:pt x="8" y="2"/>
                  </a:lnTo>
                  <a:lnTo>
                    <a:pt x="14" y="0"/>
                  </a:lnTo>
                  <a:lnTo>
                    <a:pt x="18" y="0"/>
                  </a:lnTo>
                  <a:lnTo>
                    <a:pt x="26" y="0"/>
                  </a:lnTo>
                  <a:lnTo>
                    <a:pt x="30" y="6"/>
                  </a:lnTo>
                  <a:lnTo>
                    <a:pt x="34" y="10"/>
                  </a:lnTo>
                  <a:lnTo>
                    <a:pt x="36" y="16"/>
                  </a:lnTo>
                  <a:lnTo>
                    <a:pt x="36" y="24"/>
                  </a:lnTo>
                  <a:lnTo>
                    <a:pt x="36" y="32"/>
                  </a:lnTo>
                  <a:lnTo>
                    <a:pt x="32" y="42"/>
                  </a:lnTo>
                  <a:lnTo>
                    <a:pt x="26" y="48"/>
                  </a:lnTo>
                  <a:lnTo>
                    <a:pt x="18" y="56"/>
                  </a:lnTo>
                  <a:lnTo>
                    <a:pt x="12" y="58"/>
                  </a:lnTo>
                  <a:lnTo>
                    <a:pt x="4" y="60"/>
                  </a:lnTo>
                  <a:lnTo>
                    <a:pt x="2" y="60"/>
                  </a:lnTo>
                  <a:close/>
                  <a:moveTo>
                    <a:pt x="28" y="30"/>
                  </a:moveTo>
                  <a:lnTo>
                    <a:pt x="28" y="24"/>
                  </a:lnTo>
                  <a:lnTo>
                    <a:pt x="28" y="20"/>
                  </a:lnTo>
                  <a:lnTo>
                    <a:pt x="28" y="16"/>
                  </a:lnTo>
                  <a:lnTo>
                    <a:pt x="28" y="12"/>
                  </a:lnTo>
                  <a:lnTo>
                    <a:pt x="26" y="8"/>
                  </a:lnTo>
                  <a:lnTo>
                    <a:pt x="24" y="4"/>
                  </a:lnTo>
                  <a:lnTo>
                    <a:pt x="20" y="2"/>
                  </a:lnTo>
                  <a:lnTo>
                    <a:pt x="18" y="2"/>
                  </a:lnTo>
                  <a:lnTo>
                    <a:pt x="14" y="2"/>
                  </a:lnTo>
                  <a:lnTo>
                    <a:pt x="12" y="6"/>
                  </a:lnTo>
                  <a:lnTo>
                    <a:pt x="10" y="10"/>
                  </a:lnTo>
                  <a:lnTo>
                    <a:pt x="8" y="16"/>
                  </a:lnTo>
                  <a:lnTo>
                    <a:pt x="10" y="24"/>
                  </a:lnTo>
                  <a:lnTo>
                    <a:pt x="12" y="30"/>
                  </a:lnTo>
                  <a:lnTo>
                    <a:pt x="16" y="32"/>
                  </a:lnTo>
                  <a:lnTo>
                    <a:pt x="18" y="34"/>
                  </a:lnTo>
                  <a:lnTo>
                    <a:pt x="20" y="32"/>
                  </a:lnTo>
                  <a:lnTo>
                    <a:pt x="24" y="32"/>
                  </a:lnTo>
                  <a:lnTo>
                    <a:pt x="26" y="32"/>
                  </a:lnTo>
                  <a:lnTo>
                    <a:pt x="28" y="30"/>
                  </a:lnTo>
                  <a:close/>
                </a:path>
              </a:pathLst>
            </a:custGeom>
            <a:solidFill>
              <a:srgbClr val="000000"/>
            </a:solidFill>
            <a:ln w="0">
              <a:solidFill>
                <a:srgbClr val="000000"/>
              </a:solidFill>
              <a:round/>
              <a:headEnd/>
              <a:tailEnd/>
            </a:ln>
          </p:spPr>
          <p:txBody>
            <a:bodyPr/>
            <a:lstStyle/>
            <a:p>
              <a:endParaRPr lang="en-CA"/>
            </a:p>
          </p:txBody>
        </p:sp>
        <p:sp>
          <p:nvSpPr>
            <p:cNvPr id="14531" name="Rectangle 359"/>
            <p:cNvSpPr>
              <a:spLocks noChangeArrowheads="1"/>
            </p:cNvSpPr>
            <p:nvPr/>
          </p:nvSpPr>
          <p:spPr bwMode="auto">
            <a:xfrm>
              <a:off x="2232"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32" name="Freeform 360"/>
            <p:cNvSpPr>
              <a:spLocks/>
            </p:cNvSpPr>
            <p:nvPr/>
          </p:nvSpPr>
          <p:spPr bwMode="auto">
            <a:xfrm>
              <a:off x="2346" y="2946"/>
              <a:ext cx="10" cy="10"/>
            </a:xfrm>
            <a:custGeom>
              <a:avLst/>
              <a:gdLst>
                <a:gd name="T0" fmla="*/ 6 w 10"/>
                <a:gd name="T1" fmla="*/ 0 h 10"/>
                <a:gd name="T2" fmla="*/ 8 w 10"/>
                <a:gd name="T3" fmla="*/ 0 h 10"/>
                <a:gd name="T4" fmla="*/ 10 w 10"/>
                <a:gd name="T5" fmla="*/ 2 h 10"/>
                <a:gd name="T6" fmla="*/ 10 w 10"/>
                <a:gd name="T7" fmla="*/ 2 h 10"/>
                <a:gd name="T8" fmla="*/ 10 w 10"/>
                <a:gd name="T9" fmla="*/ 4 h 10"/>
                <a:gd name="T10" fmla="*/ 10 w 10"/>
                <a:gd name="T11" fmla="*/ 6 h 10"/>
                <a:gd name="T12" fmla="*/ 10 w 10"/>
                <a:gd name="T13" fmla="*/ 8 h 10"/>
                <a:gd name="T14" fmla="*/ 8 w 10"/>
                <a:gd name="T15" fmla="*/ 10 h 10"/>
                <a:gd name="T16" fmla="*/ 6 w 10"/>
                <a:gd name="T17" fmla="*/ 10 h 10"/>
                <a:gd name="T18" fmla="*/ 4 w 10"/>
                <a:gd name="T19" fmla="*/ 10 h 10"/>
                <a:gd name="T20" fmla="*/ 2 w 10"/>
                <a:gd name="T21" fmla="*/ 8 h 10"/>
                <a:gd name="T22" fmla="*/ 0 w 10"/>
                <a:gd name="T23" fmla="*/ 6 h 10"/>
                <a:gd name="T24" fmla="*/ 0 w 10"/>
                <a:gd name="T25" fmla="*/ 4 h 10"/>
                <a:gd name="T26" fmla="*/ 0 w 10"/>
                <a:gd name="T27" fmla="*/ 2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2"/>
                  </a:lnTo>
                  <a:lnTo>
                    <a:pt x="10" y="4"/>
                  </a:lnTo>
                  <a:lnTo>
                    <a:pt x="10" y="6"/>
                  </a:lnTo>
                  <a:lnTo>
                    <a:pt x="10" y="8"/>
                  </a:lnTo>
                  <a:lnTo>
                    <a:pt x="8" y="10"/>
                  </a:lnTo>
                  <a:lnTo>
                    <a:pt x="6" y="10"/>
                  </a:lnTo>
                  <a:lnTo>
                    <a:pt x="4" y="10"/>
                  </a:lnTo>
                  <a:lnTo>
                    <a:pt x="2" y="8"/>
                  </a:lnTo>
                  <a:lnTo>
                    <a:pt x="0" y="6"/>
                  </a:lnTo>
                  <a:lnTo>
                    <a:pt x="0" y="4"/>
                  </a:lnTo>
                  <a:lnTo>
                    <a:pt x="0" y="2"/>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533" name="Freeform 361"/>
            <p:cNvSpPr>
              <a:spLocks noEditPoints="1"/>
            </p:cNvSpPr>
            <p:nvPr/>
          </p:nvSpPr>
          <p:spPr bwMode="auto">
            <a:xfrm>
              <a:off x="2366"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4" name="Freeform 362"/>
            <p:cNvSpPr>
              <a:spLocks noEditPoints="1"/>
            </p:cNvSpPr>
            <p:nvPr/>
          </p:nvSpPr>
          <p:spPr bwMode="auto">
            <a:xfrm>
              <a:off x="2410"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5" name="Freeform 363"/>
            <p:cNvSpPr>
              <a:spLocks noEditPoints="1"/>
            </p:cNvSpPr>
            <p:nvPr/>
          </p:nvSpPr>
          <p:spPr bwMode="auto">
            <a:xfrm>
              <a:off x="2454"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6" name="Freeform 364"/>
            <p:cNvSpPr>
              <a:spLocks noEditPoints="1"/>
            </p:cNvSpPr>
            <p:nvPr/>
          </p:nvSpPr>
          <p:spPr bwMode="auto">
            <a:xfrm>
              <a:off x="2498"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6 w 36"/>
                <a:gd name="T69" fmla="*/ 38 h 60"/>
                <a:gd name="T70" fmla="*/ 28 w 36"/>
                <a:gd name="T71" fmla="*/ 28 h 60"/>
                <a:gd name="T72" fmla="*/ 26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4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4" y="20"/>
                  </a:lnTo>
                  <a:lnTo>
                    <a:pt x="36" y="30"/>
                  </a:lnTo>
                  <a:lnTo>
                    <a:pt x="34" y="38"/>
                  </a:lnTo>
                  <a:lnTo>
                    <a:pt x="32"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6" y="38"/>
                  </a:lnTo>
                  <a:lnTo>
                    <a:pt x="28" y="28"/>
                  </a:lnTo>
                  <a:lnTo>
                    <a:pt x="26" y="18"/>
                  </a:lnTo>
                  <a:lnTo>
                    <a:pt x="26" y="10"/>
                  </a:lnTo>
                  <a:lnTo>
                    <a:pt x="24" y="6"/>
                  </a:lnTo>
                  <a:lnTo>
                    <a:pt x="22" y="4"/>
                  </a:lnTo>
                  <a:lnTo>
                    <a:pt x="20" y="2"/>
                  </a:lnTo>
                  <a:lnTo>
                    <a:pt x="18" y="2"/>
                  </a:lnTo>
                  <a:lnTo>
                    <a:pt x="14"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7" name="Freeform 365"/>
            <p:cNvSpPr>
              <a:spLocks noEditPoints="1"/>
            </p:cNvSpPr>
            <p:nvPr/>
          </p:nvSpPr>
          <p:spPr bwMode="auto">
            <a:xfrm>
              <a:off x="2540" y="2896"/>
              <a:ext cx="38" cy="60"/>
            </a:xfrm>
            <a:custGeom>
              <a:avLst/>
              <a:gdLst>
                <a:gd name="T0" fmla="*/ 36 w 38"/>
                <a:gd name="T1" fmla="*/ 0 h 60"/>
                <a:gd name="T2" fmla="*/ 36 w 38"/>
                <a:gd name="T3" fmla="*/ 2 h 60"/>
                <a:gd name="T4" fmla="*/ 32 w 38"/>
                <a:gd name="T5" fmla="*/ 2 h 60"/>
                <a:gd name="T6" fmla="*/ 28 w 38"/>
                <a:gd name="T7" fmla="*/ 4 h 60"/>
                <a:gd name="T8" fmla="*/ 24 w 38"/>
                <a:gd name="T9" fmla="*/ 6 h 60"/>
                <a:gd name="T10" fmla="*/ 20 w 38"/>
                <a:gd name="T11" fmla="*/ 8 h 60"/>
                <a:gd name="T12" fmla="*/ 18 w 38"/>
                <a:gd name="T13" fmla="*/ 12 h 60"/>
                <a:gd name="T14" fmla="*/ 14 w 38"/>
                <a:gd name="T15" fmla="*/ 16 h 60"/>
                <a:gd name="T16" fmla="*/ 12 w 38"/>
                <a:gd name="T17" fmla="*/ 20 h 60"/>
                <a:gd name="T18" fmla="*/ 10 w 38"/>
                <a:gd name="T19" fmla="*/ 26 h 60"/>
                <a:gd name="T20" fmla="*/ 16 w 38"/>
                <a:gd name="T21" fmla="*/ 24 h 60"/>
                <a:gd name="T22" fmla="*/ 22 w 38"/>
                <a:gd name="T23" fmla="*/ 22 h 60"/>
                <a:gd name="T24" fmla="*/ 28 w 38"/>
                <a:gd name="T25" fmla="*/ 24 h 60"/>
                <a:gd name="T26" fmla="*/ 34 w 38"/>
                <a:gd name="T27" fmla="*/ 26 h 60"/>
                <a:gd name="T28" fmla="*/ 36 w 38"/>
                <a:gd name="T29" fmla="*/ 32 h 60"/>
                <a:gd name="T30" fmla="*/ 38 w 38"/>
                <a:gd name="T31" fmla="*/ 40 h 60"/>
                <a:gd name="T32" fmla="*/ 36 w 38"/>
                <a:gd name="T33" fmla="*/ 46 h 60"/>
                <a:gd name="T34" fmla="*/ 34 w 38"/>
                <a:gd name="T35" fmla="*/ 52 h 60"/>
                <a:gd name="T36" fmla="*/ 30 w 38"/>
                <a:gd name="T37" fmla="*/ 56 h 60"/>
                <a:gd name="T38" fmla="*/ 24 w 38"/>
                <a:gd name="T39" fmla="*/ 58 h 60"/>
                <a:gd name="T40" fmla="*/ 20 w 38"/>
                <a:gd name="T41" fmla="*/ 60 h 60"/>
                <a:gd name="T42" fmla="*/ 14 w 38"/>
                <a:gd name="T43" fmla="*/ 58 h 60"/>
                <a:gd name="T44" fmla="*/ 10 w 38"/>
                <a:gd name="T45" fmla="*/ 56 h 60"/>
                <a:gd name="T46" fmla="*/ 4 w 38"/>
                <a:gd name="T47" fmla="*/ 50 h 60"/>
                <a:gd name="T48" fmla="*/ 2 w 38"/>
                <a:gd name="T49" fmla="*/ 44 h 60"/>
                <a:gd name="T50" fmla="*/ 0 w 38"/>
                <a:gd name="T51" fmla="*/ 36 h 60"/>
                <a:gd name="T52" fmla="*/ 2 w 38"/>
                <a:gd name="T53" fmla="*/ 28 h 60"/>
                <a:gd name="T54" fmla="*/ 4 w 38"/>
                <a:gd name="T55" fmla="*/ 22 h 60"/>
                <a:gd name="T56" fmla="*/ 8 w 38"/>
                <a:gd name="T57" fmla="*/ 14 h 60"/>
                <a:gd name="T58" fmla="*/ 14 w 38"/>
                <a:gd name="T59" fmla="*/ 8 h 60"/>
                <a:gd name="T60" fmla="*/ 18 w 38"/>
                <a:gd name="T61" fmla="*/ 4 h 60"/>
                <a:gd name="T62" fmla="*/ 24 w 38"/>
                <a:gd name="T63" fmla="*/ 2 h 60"/>
                <a:gd name="T64" fmla="*/ 30 w 38"/>
                <a:gd name="T65" fmla="*/ 0 h 60"/>
                <a:gd name="T66" fmla="*/ 34 w 38"/>
                <a:gd name="T67" fmla="*/ 0 h 60"/>
                <a:gd name="T68" fmla="*/ 36 w 38"/>
                <a:gd name="T69" fmla="*/ 0 h 60"/>
                <a:gd name="T70" fmla="*/ 10 w 38"/>
                <a:gd name="T71" fmla="*/ 30 h 60"/>
                <a:gd name="T72" fmla="*/ 10 w 38"/>
                <a:gd name="T73" fmla="*/ 34 h 60"/>
                <a:gd name="T74" fmla="*/ 10 w 38"/>
                <a:gd name="T75" fmla="*/ 38 h 60"/>
                <a:gd name="T76" fmla="*/ 10 w 38"/>
                <a:gd name="T77" fmla="*/ 42 h 60"/>
                <a:gd name="T78" fmla="*/ 10 w 38"/>
                <a:gd name="T79" fmla="*/ 48 h 60"/>
                <a:gd name="T80" fmla="*/ 12 w 38"/>
                <a:gd name="T81" fmla="*/ 52 h 60"/>
                <a:gd name="T82" fmla="*/ 14 w 38"/>
                <a:gd name="T83" fmla="*/ 54 h 60"/>
                <a:gd name="T84" fmla="*/ 18 w 38"/>
                <a:gd name="T85" fmla="*/ 56 h 60"/>
                <a:gd name="T86" fmla="*/ 20 w 38"/>
                <a:gd name="T87" fmla="*/ 56 h 60"/>
                <a:gd name="T88" fmla="*/ 24 w 38"/>
                <a:gd name="T89" fmla="*/ 56 h 60"/>
                <a:gd name="T90" fmla="*/ 26 w 38"/>
                <a:gd name="T91" fmla="*/ 54 h 60"/>
                <a:gd name="T92" fmla="*/ 28 w 38"/>
                <a:gd name="T93" fmla="*/ 50 h 60"/>
                <a:gd name="T94" fmla="*/ 30 w 38"/>
                <a:gd name="T95" fmla="*/ 44 h 60"/>
                <a:gd name="T96" fmla="*/ 28 w 38"/>
                <a:gd name="T97" fmla="*/ 36 h 60"/>
                <a:gd name="T98" fmla="*/ 26 w 38"/>
                <a:gd name="T99" fmla="*/ 32 h 60"/>
                <a:gd name="T100" fmla="*/ 24 w 38"/>
                <a:gd name="T101" fmla="*/ 28 h 60"/>
                <a:gd name="T102" fmla="*/ 18 w 38"/>
                <a:gd name="T103" fmla="*/ 26 h 60"/>
                <a:gd name="T104" fmla="*/ 18 w 38"/>
                <a:gd name="T105" fmla="*/ 26 h 60"/>
                <a:gd name="T106" fmla="*/ 16 w 38"/>
                <a:gd name="T107" fmla="*/ 26 h 60"/>
                <a:gd name="T108" fmla="*/ 14 w 38"/>
                <a:gd name="T109" fmla="*/ 28 h 60"/>
                <a:gd name="T110" fmla="*/ 10 w 38"/>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
                <a:gd name="T169" fmla="*/ 0 h 60"/>
                <a:gd name="T170" fmla="*/ 38 w 38"/>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 h="60">
                  <a:moveTo>
                    <a:pt x="36" y="0"/>
                  </a:moveTo>
                  <a:lnTo>
                    <a:pt x="36" y="2"/>
                  </a:lnTo>
                  <a:lnTo>
                    <a:pt x="32" y="2"/>
                  </a:lnTo>
                  <a:lnTo>
                    <a:pt x="28" y="4"/>
                  </a:lnTo>
                  <a:lnTo>
                    <a:pt x="24" y="6"/>
                  </a:lnTo>
                  <a:lnTo>
                    <a:pt x="20" y="8"/>
                  </a:lnTo>
                  <a:lnTo>
                    <a:pt x="18" y="12"/>
                  </a:lnTo>
                  <a:lnTo>
                    <a:pt x="14" y="16"/>
                  </a:lnTo>
                  <a:lnTo>
                    <a:pt x="12" y="20"/>
                  </a:lnTo>
                  <a:lnTo>
                    <a:pt x="10" y="26"/>
                  </a:lnTo>
                  <a:lnTo>
                    <a:pt x="16" y="24"/>
                  </a:lnTo>
                  <a:lnTo>
                    <a:pt x="22" y="22"/>
                  </a:lnTo>
                  <a:lnTo>
                    <a:pt x="28" y="24"/>
                  </a:lnTo>
                  <a:lnTo>
                    <a:pt x="34" y="26"/>
                  </a:lnTo>
                  <a:lnTo>
                    <a:pt x="36" y="32"/>
                  </a:lnTo>
                  <a:lnTo>
                    <a:pt x="38" y="40"/>
                  </a:lnTo>
                  <a:lnTo>
                    <a:pt x="36" y="46"/>
                  </a:lnTo>
                  <a:lnTo>
                    <a:pt x="34" y="52"/>
                  </a:lnTo>
                  <a:lnTo>
                    <a:pt x="30" y="56"/>
                  </a:lnTo>
                  <a:lnTo>
                    <a:pt x="24" y="58"/>
                  </a:lnTo>
                  <a:lnTo>
                    <a:pt x="20" y="60"/>
                  </a:lnTo>
                  <a:lnTo>
                    <a:pt x="14" y="58"/>
                  </a:lnTo>
                  <a:lnTo>
                    <a:pt x="10" y="56"/>
                  </a:lnTo>
                  <a:lnTo>
                    <a:pt x="4" y="50"/>
                  </a:lnTo>
                  <a:lnTo>
                    <a:pt x="2" y="44"/>
                  </a:lnTo>
                  <a:lnTo>
                    <a:pt x="0" y="36"/>
                  </a:lnTo>
                  <a:lnTo>
                    <a:pt x="2" y="28"/>
                  </a:lnTo>
                  <a:lnTo>
                    <a:pt x="4" y="22"/>
                  </a:lnTo>
                  <a:lnTo>
                    <a:pt x="8" y="14"/>
                  </a:lnTo>
                  <a:lnTo>
                    <a:pt x="14" y="8"/>
                  </a:lnTo>
                  <a:lnTo>
                    <a:pt x="18" y="4"/>
                  </a:lnTo>
                  <a:lnTo>
                    <a:pt x="24" y="2"/>
                  </a:lnTo>
                  <a:lnTo>
                    <a:pt x="30" y="0"/>
                  </a:lnTo>
                  <a:lnTo>
                    <a:pt x="34" y="0"/>
                  </a:lnTo>
                  <a:lnTo>
                    <a:pt x="36" y="0"/>
                  </a:lnTo>
                  <a:close/>
                  <a:moveTo>
                    <a:pt x="10" y="30"/>
                  </a:moveTo>
                  <a:lnTo>
                    <a:pt x="10" y="34"/>
                  </a:lnTo>
                  <a:lnTo>
                    <a:pt x="10" y="38"/>
                  </a:lnTo>
                  <a:lnTo>
                    <a:pt x="10" y="42"/>
                  </a:lnTo>
                  <a:lnTo>
                    <a:pt x="10" y="48"/>
                  </a:lnTo>
                  <a:lnTo>
                    <a:pt x="12" y="52"/>
                  </a:lnTo>
                  <a:lnTo>
                    <a:pt x="14" y="54"/>
                  </a:lnTo>
                  <a:lnTo>
                    <a:pt x="18" y="56"/>
                  </a:lnTo>
                  <a:lnTo>
                    <a:pt x="20" y="56"/>
                  </a:lnTo>
                  <a:lnTo>
                    <a:pt x="24" y="56"/>
                  </a:lnTo>
                  <a:lnTo>
                    <a:pt x="26" y="54"/>
                  </a:lnTo>
                  <a:lnTo>
                    <a:pt x="28" y="50"/>
                  </a:lnTo>
                  <a:lnTo>
                    <a:pt x="30" y="44"/>
                  </a:lnTo>
                  <a:lnTo>
                    <a:pt x="28" y="36"/>
                  </a:lnTo>
                  <a:lnTo>
                    <a:pt x="26" y="32"/>
                  </a:lnTo>
                  <a:lnTo>
                    <a:pt x="24" y="28"/>
                  </a:lnTo>
                  <a:lnTo>
                    <a:pt x="18" y="26"/>
                  </a:lnTo>
                  <a:lnTo>
                    <a:pt x="16" y="26"/>
                  </a:lnTo>
                  <a:lnTo>
                    <a:pt x="14" y="28"/>
                  </a:lnTo>
                  <a:lnTo>
                    <a:pt x="10" y="30"/>
                  </a:lnTo>
                  <a:close/>
                </a:path>
              </a:pathLst>
            </a:custGeom>
            <a:solidFill>
              <a:srgbClr val="000000"/>
            </a:solidFill>
            <a:ln w="0">
              <a:solidFill>
                <a:srgbClr val="000000"/>
              </a:solidFill>
              <a:round/>
              <a:headEnd/>
              <a:tailEnd/>
            </a:ln>
          </p:spPr>
          <p:txBody>
            <a:bodyPr/>
            <a:lstStyle/>
            <a:p>
              <a:endParaRPr lang="en-CA"/>
            </a:p>
          </p:txBody>
        </p:sp>
        <p:sp>
          <p:nvSpPr>
            <p:cNvPr id="14538" name="Freeform 366"/>
            <p:cNvSpPr>
              <a:spLocks/>
            </p:cNvSpPr>
            <p:nvPr/>
          </p:nvSpPr>
          <p:spPr bwMode="auto">
            <a:xfrm>
              <a:off x="2586" y="2896"/>
              <a:ext cx="32" cy="60"/>
            </a:xfrm>
            <a:custGeom>
              <a:avLst/>
              <a:gdLst>
                <a:gd name="T0" fmla="*/ 32 w 32"/>
                <a:gd name="T1" fmla="*/ 0 h 60"/>
                <a:gd name="T2" fmla="*/ 30 w 32"/>
                <a:gd name="T3" fmla="*/ 8 h 60"/>
                <a:gd name="T4" fmla="*/ 12 w 32"/>
                <a:gd name="T5" fmla="*/ 8 h 60"/>
                <a:gd name="T6" fmla="*/ 8 w 32"/>
                <a:gd name="T7" fmla="*/ 16 h 60"/>
                <a:gd name="T8" fmla="*/ 16 w 32"/>
                <a:gd name="T9" fmla="*/ 18 h 60"/>
                <a:gd name="T10" fmla="*/ 22 w 32"/>
                <a:gd name="T11" fmla="*/ 20 h 60"/>
                <a:gd name="T12" fmla="*/ 26 w 32"/>
                <a:gd name="T13" fmla="*/ 24 h 60"/>
                <a:gd name="T14" fmla="*/ 30 w 32"/>
                <a:gd name="T15" fmla="*/ 30 h 60"/>
                <a:gd name="T16" fmla="*/ 32 w 32"/>
                <a:gd name="T17" fmla="*/ 38 h 60"/>
                <a:gd name="T18" fmla="*/ 32 w 32"/>
                <a:gd name="T19" fmla="*/ 42 h 60"/>
                <a:gd name="T20" fmla="*/ 30 w 32"/>
                <a:gd name="T21" fmla="*/ 46 h 60"/>
                <a:gd name="T22" fmla="*/ 28 w 32"/>
                <a:gd name="T23" fmla="*/ 50 h 60"/>
                <a:gd name="T24" fmla="*/ 26 w 32"/>
                <a:gd name="T25" fmla="*/ 52 h 60"/>
                <a:gd name="T26" fmla="*/ 22 w 32"/>
                <a:gd name="T27" fmla="*/ 56 h 60"/>
                <a:gd name="T28" fmla="*/ 20 w 32"/>
                <a:gd name="T29" fmla="*/ 58 h 60"/>
                <a:gd name="T30" fmla="*/ 14 w 32"/>
                <a:gd name="T31" fmla="*/ 60 h 60"/>
                <a:gd name="T32" fmla="*/ 10 w 32"/>
                <a:gd name="T33" fmla="*/ 60 h 60"/>
                <a:gd name="T34" fmla="*/ 4 w 32"/>
                <a:gd name="T35" fmla="*/ 60 h 60"/>
                <a:gd name="T36" fmla="*/ 2 w 32"/>
                <a:gd name="T37" fmla="*/ 58 h 60"/>
                <a:gd name="T38" fmla="*/ 0 w 32"/>
                <a:gd name="T39" fmla="*/ 56 h 60"/>
                <a:gd name="T40" fmla="*/ 0 w 32"/>
                <a:gd name="T41" fmla="*/ 54 h 60"/>
                <a:gd name="T42" fmla="*/ 0 w 32"/>
                <a:gd name="T43" fmla="*/ 52 h 60"/>
                <a:gd name="T44" fmla="*/ 0 w 32"/>
                <a:gd name="T45" fmla="*/ 52 h 60"/>
                <a:gd name="T46" fmla="*/ 2 w 32"/>
                <a:gd name="T47" fmla="*/ 52 h 60"/>
                <a:gd name="T48" fmla="*/ 4 w 32"/>
                <a:gd name="T49" fmla="*/ 52 h 60"/>
                <a:gd name="T50" fmla="*/ 4 w 32"/>
                <a:gd name="T51" fmla="*/ 52 h 60"/>
                <a:gd name="T52" fmla="*/ 6 w 32"/>
                <a:gd name="T53" fmla="*/ 52 h 60"/>
                <a:gd name="T54" fmla="*/ 6 w 32"/>
                <a:gd name="T55" fmla="*/ 52 h 60"/>
                <a:gd name="T56" fmla="*/ 8 w 32"/>
                <a:gd name="T57" fmla="*/ 54 h 60"/>
                <a:gd name="T58" fmla="*/ 10 w 32"/>
                <a:gd name="T59" fmla="*/ 54 h 60"/>
                <a:gd name="T60" fmla="*/ 14 w 32"/>
                <a:gd name="T61" fmla="*/ 56 h 60"/>
                <a:gd name="T62" fmla="*/ 18 w 32"/>
                <a:gd name="T63" fmla="*/ 54 h 60"/>
                <a:gd name="T64" fmla="*/ 22 w 32"/>
                <a:gd name="T65" fmla="*/ 52 h 60"/>
                <a:gd name="T66" fmla="*/ 26 w 32"/>
                <a:gd name="T67" fmla="*/ 48 h 60"/>
                <a:gd name="T68" fmla="*/ 26 w 32"/>
                <a:gd name="T69" fmla="*/ 42 h 60"/>
                <a:gd name="T70" fmla="*/ 26 w 32"/>
                <a:gd name="T71" fmla="*/ 38 h 60"/>
                <a:gd name="T72" fmla="*/ 22 w 32"/>
                <a:gd name="T73" fmla="*/ 32 h 60"/>
                <a:gd name="T74" fmla="*/ 18 w 32"/>
                <a:gd name="T75" fmla="*/ 28 h 60"/>
                <a:gd name="T76" fmla="*/ 14 w 32"/>
                <a:gd name="T77" fmla="*/ 26 h 60"/>
                <a:gd name="T78" fmla="*/ 8 w 32"/>
                <a:gd name="T79" fmla="*/ 24 h 60"/>
                <a:gd name="T80" fmla="*/ 2 w 32"/>
                <a:gd name="T81" fmla="*/ 24 h 60"/>
                <a:gd name="T82" fmla="*/ 12 w 32"/>
                <a:gd name="T83" fmla="*/ 0 h 60"/>
                <a:gd name="T84" fmla="*/ 32 w 32"/>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60"/>
                <a:gd name="T131" fmla="*/ 32 w 32"/>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60">
                  <a:moveTo>
                    <a:pt x="32" y="0"/>
                  </a:moveTo>
                  <a:lnTo>
                    <a:pt x="30" y="8"/>
                  </a:lnTo>
                  <a:lnTo>
                    <a:pt x="12" y="8"/>
                  </a:lnTo>
                  <a:lnTo>
                    <a:pt x="8" y="16"/>
                  </a:lnTo>
                  <a:lnTo>
                    <a:pt x="16" y="18"/>
                  </a:lnTo>
                  <a:lnTo>
                    <a:pt x="22" y="20"/>
                  </a:lnTo>
                  <a:lnTo>
                    <a:pt x="26" y="24"/>
                  </a:lnTo>
                  <a:lnTo>
                    <a:pt x="30" y="30"/>
                  </a:lnTo>
                  <a:lnTo>
                    <a:pt x="32" y="38"/>
                  </a:lnTo>
                  <a:lnTo>
                    <a:pt x="32" y="42"/>
                  </a:lnTo>
                  <a:lnTo>
                    <a:pt x="30" y="46"/>
                  </a:lnTo>
                  <a:lnTo>
                    <a:pt x="28" y="50"/>
                  </a:lnTo>
                  <a:lnTo>
                    <a:pt x="26" y="52"/>
                  </a:lnTo>
                  <a:lnTo>
                    <a:pt x="22" y="56"/>
                  </a:lnTo>
                  <a:lnTo>
                    <a:pt x="20" y="58"/>
                  </a:lnTo>
                  <a:lnTo>
                    <a:pt x="14" y="60"/>
                  </a:lnTo>
                  <a:lnTo>
                    <a:pt x="10" y="60"/>
                  </a:lnTo>
                  <a:lnTo>
                    <a:pt x="4" y="60"/>
                  </a:lnTo>
                  <a:lnTo>
                    <a:pt x="2" y="58"/>
                  </a:lnTo>
                  <a:lnTo>
                    <a:pt x="0" y="56"/>
                  </a:lnTo>
                  <a:lnTo>
                    <a:pt x="0" y="54"/>
                  </a:lnTo>
                  <a:lnTo>
                    <a:pt x="0" y="52"/>
                  </a:lnTo>
                  <a:lnTo>
                    <a:pt x="2" y="52"/>
                  </a:lnTo>
                  <a:lnTo>
                    <a:pt x="4" y="52"/>
                  </a:lnTo>
                  <a:lnTo>
                    <a:pt x="6" y="52"/>
                  </a:lnTo>
                  <a:lnTo>
                    <a:pt x="8" y="54"/>
                  </a:lnTo>
                  <a:lnTo>
                    <a:pt x="10" y="54"/>
                  </a:lnTo>
                  <a:lnTo>
                    <a:pt x="14" y="56"/>
                  </a:lnTo>
                  <a:lnTo>
                    <a:pt x="18" y="54"/>
                  </a:lnTo>
                  <a:lnTo>
                    <a:pt x="22" y="52"/>
                  </a:lnTo>
                  <a:lnTo>
                    <a:pt x="26" y="48"/>
                  </a:lnTo>
                  <a:lnTo>
                    <a:pt x="26" y="42"/>
                  </a:lnTo>
                  <a:lnTo>
                    <a:pt x="26" y="38"/>
                  </a:lnTo>
                  <a:lnTo>
                    <a:pt x="22" y="32"/>
                  </a:lnTo>
                  <a:lnTo>
                    <a:pt x="18" y="28"/>
                  </a:lnTo>
                  <a:lnTo>
                    <a:pt x="14" y="26"/>
                  </a:lnTo>
                  <a:lnTo>
                    <a:pt x="8" y="24"/>
                  </a:lnTo>
                  <a:lnTo>
                    <a:pt x="2" y="24"/>
                  </a:lnTo>
                  <a:lnTo>
                    <a:pt x="12" y="0"/>
                  </a:lnTo>
                  <a:lnTo>
                    <a:pt x="32" y="0"/>
                  </a:lnTo>
                  <a:close/>
                </a:path>
              </a:pathLst>
            </a:custGeom>
            <a:solidFill>
              <a:srgbClr val="000000"/>
            </a:solidFill>
            <a:ln w="0">
              <a:solidFill>
                <a:srgbClr val="000000"/>
              </a:solidFill>
              <a:round/>
              <a:headEnd/>
              <a:tailEnd/>
            </a:ln>
          </p:spPr>
          <p:txBody>
            <a:bodyPr/>
            <a:lstStyle/>
            <a:p>
              <a:endParaRPr lang="en-CA"/>
            </a:p>
          </p:txBody>
        </p:sp>
        <p:sp>
          <p:nvSpPr>
            <p:cNvPr id="14539" name="Rectangle 367"/>
            <p:cNvSpPr>
              <a:spLocks noChangeArrowheads="1"/>
            </p:cNvSpPr>
            <p:nvPr/>
          </p:nvSpPr>
          <p:spPr bwMode="auto">
            <a:xfrm>
              <a:off x="2776"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40" name="Freeform 368"/>
            <p:cNvSpPr>
              <a:spLocks/>
            </p:cNvSpPr>
            <p:nvPr/>
          </p:nvSpPr>
          <p:spPr bwMode="auto">
            <a:xfrm>
              <a:off x="2888" y="2946"/>
              <a:ext cx="10" cy="10"/>
            </a:xfrm>
            <a:custGeom>
              <a:avLst/>
              <a:gdLst>
                <a:gd name="T0" fmla="*/ 6 w 10"/>
                <a:gd name="T1" fmla="*/ 0 h 10"/>
                <a:gd name="T2" fmla="*/ 8 w 10"/>
                <a:gd name="T3" fmla="*/ 0 h 10"/>
                <a:gd name="T4" fmla="*/ 10 w 10"/>
                <a:gd name="T5" fmla="*/ 2 h 10"/>
                <a:gd name="T6" fmla="*/ 10 w 10"/>
                <a:gd name="T7" fmla="*/ 2 h 10"/>
                <a:gd name="T8" fmla="*/ 10 w 10"/>
                <a:gd name="T9" fmla="*/ 4 h 10"/>
                <a:gd name="T10" fmla="*/ 10 w 10"/>
                <a:gd name="T11" fmla="*/ 6 h 10"/>
                <a:gd name="T12" fmla="*/ 10 w 10"/>
                <a:gd name="T13" fmla="*/ 8 h 10"/>
                <a:gd name="T14" fmla="*/ 8 w 10"/>
                <a:gd name="T15" fmla="*/ 10 h 10"/>
                <a:gd name="T16" fmla="*/ 6 w 10"/>
                <a:gd name="T17" fmla="*/ 10 h 10"/>
                <a:gd name="T18" fmla="*/ 4 w 10"/>
                <a:gd name="T19" fmla="*/ 10 h 10"/>
                <a:gd name="T20" fmla="*/ 2 w 10"/>
                <a:gd name="T21" fmla="*/ 8 h 10"/>
                <a:gd name="T22" fmla="*/ 0 w 10"/>
                <a:gd name="T23" fmla="*/ 6 h 10"/>
                <a:gd name="T24" fmla="*/ 0 w 10"/>
                <a:gd name="T25" fmla="*/ 4 h 10"/>
                <a:gd name="T26" fmla="*/ 0 w 10"/>
                <a:gd name="T27" fmla="*/ 2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2"/>
                  </a:lnTo>
                  <a:lnTo>
                    <a:pt x="10" y="4"/>
                  </a:lnTo>
                  <a:lnTo>
                    <a:pt x="10" y="6"/>
                  </a:lnTo>
                  <a:lnTo>
                    <a:pt x="10" y="8"/>
                  </a:lnTo>
                  <a:lnTo>
                    <a:pt x="8" y="10"/>
                  </a:lnTo>
                  <a:lnTo>
                    <a:pt x="6" y="10"/>
                  </a:lnTo>
                  <a:lnTo>
                    <a:pt x="4" y="10"/>
                  </a:lnTo>
                  <a:lnTo>
                    <a:pt x="2" y="8"/>
                  </a:lnTo>
                  <a:lnTo>
                    <a:pt x="0" y="6"/>
                  </a:lnTo>
                  <a:lnTo>
                    <a:pt x="0" y="4"/>
                  </a:lnTo>
                  <a:lnTo>
                    <a:pt x="0" y="2"/>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541" name="Freeform 369"/>
            <p:cNvSpPr>
              <a:spLocks noEditPoints="1"/>
            </p:cNvSpPr>
            <p:nvPr/>
          </p:nvSpPr>
          <p:spPr bwMode="auto">
            <a:xfrm>
              <a:off x="2908"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2" name="Freeform 370"/>
            <p:cNvSpPr>
              <a:spLocks noEditPoints="1"/>
            </p:cNvSpPr>
            <p:nvPr/>
          </p:nvSpPr>
          <p:spPr bwMode="auto">
            <a:xfrm>
              <a:off x="2952"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3" name="Freeform 371"/>
            <p:cNvSpPr>
              <a:spLocks noEditPoints="1"/>
            </p:cNvSpPr>
            <p:nvPr/>
          </p:nvSpPr>
          <p:spPr bwMode="auto">
            <a:xfrm>
              <a:off x="2996"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6 w 36"/>
                <a:gd name="T23" fmla="*/ 20 h 60"/>
                <a:gd name="T24" fmla="*/ 36 w 36"/>
                <a:gd name="T25" fmla="*/ 30 h 60"/>
                <a:gd name="T26" fmla="*/ 36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6" y="20"/>
                  </a:lnTo>
                  <a:lnTo>
                    <a:pt x="36" y="30"/>
                  </a:lnTo>
                  <a:lnTo>
                    <a:pt x="36" y="38"/>
                  </a:lnTo>
                  <a:lnTo>
                    <a:pt x="32"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4" name="Freeform 372"/>
            <p:cNvSpPr>
              <a:spLocks noEditPoints="1"/>
            </p:cNvSpPr>
            <p:nvPr/>
          </p:nvSpPr>
          <p:spPr bwMode="auto">
            <a:xfrm>
              <a:off x="3040"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6 w 36"/>
                <a:gd name="T69" fmla="*/ 38 h 60"/>
                <a:gd name="T70" fmla="*/ 28 w 36"/>
                <a:gd name="T71" fmla="*/ 28 h 60"/>
                <a:gd name="T72" fmla="*/ 26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4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4" y="20"/>
                  </a:lnTo>
                  <a:lnTo>
                    <a:pt x="36" y="30"/>
                  </a:lnTo>
                  <a:lnTo>
                    <a:pt x="34" y="38"/>
                  </a:lnTo>
                  <a:lnTo>
                    <a:pt x="32"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6" y="38"/>
                  </a:lnTo>
                  <a:lnTo>
                    <a:pt x="28" y="28"/>
                  </a:lnTo>
                  <a:lnTo>
                    <a:pt x="26" y="18"/>
                  </a:lnTo>
                  <a:lnTo>
                    <a:pt x="26" y="10"/>
                  </a:lnTo>
                  <a:lnTo>
                    <a:pt x="24" y="6"/>
                  </a:lnTo>
                  <a:lnTo>
                    <a:pt x="22" y="4"/>
                  </a:lnTo>
                  <a:lnTo>
                    <a:pt x="20" y="2"/>
                  </a:lnTo>
                  <a:lnTo>
                    <a:pt x="18" y="2"/>
                  </a:lnTo>
                  <a:lnTo>
                    <a:pt x="14"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5" name="Freeform 373"/>
            <p:cNvSpPr>
              <a:spLocks/>
            </p:cNvSpPr>
            <p:nvPr/>
          </p:nvSpPr>
          <p:spPr bwMode="auto">
            <a:xfrm>
              <a:off x="3082" y="2896"/>
              <a:ext cx="34" cy="60"/>
            </a:xfrm>
            <a:custGeom>
              <a:avLst/>
              <a:gdLst>
                <a:gd name="T0" fmla="*/ 4 w 34"/>
                <a:gd name="T1" fmla="*/ 6 h 60"/>
                <a:gd name="T2" fmla="*/ 12 w 34"/>
                <a:gd name="T3" fmla="*/ 0 h 60"/>
                <a:gd name="T4" fmla="*/ 24 w 34"/>
                <a:gd name="T5" fmla="*/ 0 h 60"/>
                <a:gd name="T6" fmla="*/ 30 w 34"/>
                <a:gd name="T7" fmla="*/ 8 h 60"/>
                <a:gd name="T8" fmla="*/ 30 w 34"/>
                <a:gd name="T9" fmla="*/ 16 h 60"/>
                <a:gd name="T10" fmla="*/ 22 w 34"/>
                <a:gd name="T11" fmla="*/ 24 h 60"/>
                <a:gd name="T12" fmla="*/ 32 w 34"/>
                <a:gd name="T13" fmla="*/ 30 h 60"/>
                <a:gd name="T14" fmla="*/ 34 w 34"/>
                <a:gd name="T15" fmla="*/ 40 h 60"/>
                <a:gd name="T16" fmla="*/ 28 w 34"/>
                <a:gd name="T17" fmla="*/ 52 h 60"/>
                <a:gd name="T18" fmla="*/ 18 w 34"/>
                <a:gd name="T19" fmla="*/ 58 h 60"/>
                <a:gd name="T20" fmla="*/ 6 w 34"/>
                <a:gd name="T21" fmla="*/ 60 h 60"/>
                <a:gd name="T22" fmla="*/ 2 w 34"/>
                <a:gd name="T23" fmla="*/ 56 h 60"/>
                <a:gd name="T24" fmla="*/ 2 w 34"/>
                <a:gd name="T25" fmla="*/ 54 h 60"/>
                <a:gd name="T26" fmla="*/ 4 w 34"/>
                <a:gd name="T27" fmla="*/ 52 h 60"/>
                <a:gd name="T28" fmla="*/ 6 w 34"/>
                <a:gd name="T29" fmla="*/ 52 h 60"/>
                <a:gd name="T30" fmla="*/ 8 w 34"/>
                <a:gd name="T31" fmla="*/ 54 h 60"/>
                <a:gd name="T32" fmla="*/ 12 w 34"/>
                <a:gd name="T33" fmla="*/ 56 h 60"/>
                <a:gd name="T34" fmla="*/ 14 w 34"/>
                <a:gd name="T35" fmla="*/ 56 h 60"/>
                <a:gd name="T36" fmla="*/ 20 w 34"/>
                <a:gd name="T37" fmla="*/ 56 h 60"/>
                <a:gd name="T38" fmla="*/ 26 w 34"/>
                <a:gd name="T39" fmla="*/ 48 h 60"/>
                <a:gd name="T40" fmla="*/ 28 w 34"/>
                <a:gd name="T41" fmla="*/ 42 h 60"/>
                <a:gd name="T42" fmla="*/ 24 w 34"/>
                <a:gd name="T43" fmla="*/ 36 h 60"/>
                <a:gd name="T44" fmla="*/ 22 w 34"/>
                <a:gd name="T45" fmla="*/ 32 h 60"/>
                <a:gd name="T46" fmla="*/ 16 w 34"/>
                <a:gd name="T47" fmla="*/ 30 h 60"/>
                <a:gd name="T48" fmla="*/ 10 w 34"/>
                <a:gd name="T49" fmla="*/ 30 h 60"/>
                <a:gd name="T50" fmla="*/ 14 w 34"/>
                <a:gd name="T51" fmla="*/ 28 h 60"/>
                <a:gd name="T52" fmla="*/ 20 w 34"/>
                <a:gd name="T53" fmla="*/ 24 h 60"/>
                <a:gd name="T54" fmla="*/ 24 w 34"/>
                <a:gd name="T55" fmla="*/ 18 h 60"/>
                <a:gd name="T56" fmla="*/ 24 w 34"/>
                <a:gd name="T57" fmla="*/ 10 h 60"/>
                <a:gd name="T58" fmla="*/ 18 w 34"/>
                <a:gd name="T59" fmla="*/ 6 h 60"/>
                <a:gd name="T60" fmla="*/ 10 w 34"/>
                <a:gd name="T61" fmla="*/ 6 h 60"/>
                <a:gd name="T62" fmla="*/ 4 w 34"/>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60"/>
                <a:gd name="T98" fmla="*/ 34 w 34"/>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60">
                  <a:moveTo>
                    <a:pt x="2" y="12"/>
                  </a:moveTo>
                  <a:lnTo>
                    <a:pt x="4" y="6"/>
                  </a:lnTo>
                  <a:lnTo>
                    <a:pt x="8" y="2"/>
                  </a:lnTo>
                  <a:lnTo>
                    <a:pt x="12" y="0"/>
                  </a:lnTo>
                  <a:lnTo>
                    <a:pt x="18" y="0"/>
                  </a:lnTo>
                  <a:lnTo>
                    <a:pt x="24" y="0"/>
                  </a:lnTo>
                  <a:lnTo>
                    <a:pt x="28" y="4"/>
                  </a:lnTo>
                  <a:lnTo>
                    <a:pt x="30" y="8"/>
                  </a:lnTo>
                  <a:lnTo>
                    <a:pt x="32" y="12"/>
                  </a:lnTo>
                  <a:lnTo>
                    <a:pt x="30" y="16"/>
                  </a:lnTo>
                  <a:lnTo>
                    <a:pt x="28" y="20"/>
                  </a:lnTo>
                  <a:lnTo>
                    <a:pt x="22" y="24"/>
                  </a:lnTo>
                  <a:lnTo>
                    <a:pt x="28" y="26"/>
                  </a:lnTo>
                  <a:lnTo>
                    <a:pt x="32" y="30"/>
                  </a:lnTo>
                  <a:lnTo>
                    <a:pt x="34" y="34"/>
                  </a:lnTo>
                  <a:lnTo>
                    <a:pt x="34" y="40"/>
                  </a:lnTo>
                  <a:lnTo>
                    <a:pt x="32" y="46"/>
                  </a:lnTo>
                  <a:lnTo>
                    <a:pt x="28" y="52"/>
                  </a:lnTo>
                  <a:lnTo>
                    <a:pt x="24" y="56"/>
                  </a:lnTo>
                  <a:lnTo>
                    <a:pt x="18" y="58"/>
                  </a:lnTo>
                  <a:lnTo>
                    <a:pt x="10" y="60"/>
                  </a:lnTo>
                  <a:lnTo>
                    <a:pt x="6" y="60"/>
                  </a:lnTo>
                  <a:lnTo>
                    <a:pt x="4" y="58"/>
                  </a:lnTo>
                  <a:lnTo>
                    <a:pt x="2" y="56"/>
                  </a:lnTo>
                  <a:lnTo>
                    <a:pt x="0" y="56"/>
                  </a:lnTo>
                  <a:lnTo>
                    <a:pt x="2" y="54"/>
                  </a:lnTo>
                  <a:lnTo>
                    <a:pt x="4" y="52"/>
                  </a:lnTo>
                  <a:lnTo>
                    <a:pt x="6" y="52"/>
                  </a:lnTo>
                  <a:lnTo>
                    <a:pt x="8" y="54"/>
                  </a:lnTo>
                  <a:lnTo>
                    <a:pt x="10" y="54"/>
                  </a:lnTo>
                  <a:lnTo>
                    <a:pt x="12" y="56"/>
                  </a:lnTo>
                  <a:lnTo>
                    <a:pt x="14" y="56"/>
                  </a:lnTo>
                  <a:lnTo>
                    <a:pt x="16" y="56"/>
                  </a:lnTo>
                  <a:lnTo>
                    <a:pt x="20" y="56"/>
                  </a:lnTo>
                  <a:lnTo>
                    <a:pt x="24" y="52"/>
                  </a:lnTo>
                  <a:lnTo>
                    <a:pt x="26" y="48"/>
                  </a:lnTo>
                  <a:lnTo>
                    <a:pt x="28" y="44"/>
                  </a:lnTo>
                  <a:lnTo>
                    <a:pt x="28" y="42"/>
                  </a:lnTo>
                  <a:lnTo>
                    <a:pt x="26" y="38"/>
                  </a:lnTo>
                  <a:lnTo>
                    <a:pt x="24" y="36"/>
                  </a:lnTo>
                  <a:lnTo>
                    <a:pt x="24" y="34"/>
                  </a:lnTo>
                  <a:lnTo>
                    <a:pt x="22" y="32"/>
                  </a:lnTo>
                  <a:lnTo>
                    <a:pt x="18" y="30"/>
                  </a:lnTo>
                  <a:lnTo>
                    <a:pt x="16" y="30"/>
                  </a:lnTo>
                  <a:lnTo>
                    <a:pt x="12" y="30"/>
                  </a:lnTo>
                  <a:lnTo>
                    <a:pt x="10" y="30"/>
                  </a:lnTo>
                  <a:lnTo>
                    <a:pt x="10" y="28"/>
                  </a:lnTo>
                  <a:lnTo>
                    <a:pt x="14" y="28"/>
                  </a:lnTo>
                  <a:lnTo>
                    <a:pt x="18" y="26"/>
                  </a:lnTo>
                  <a:lnTo>
                    <a:pt x="20" y="24"/>
                  </a:lnTo>
                  <a:lnTo>
                    <a:pt x="24" y="22"/>
                  </a:lnTo>
                  <a:lnTo>
                    <a:pt x="24" y="18"/>
                  </a:lnTo>
                  <a:lnTo>
                    <a:pt x="24" y="14"/>
                  </a:lnTo>
                  <a:lnTo>
                    <a:pt x="24" y="10"/>
                  </a:lnTo>
                  <a:lnTo>
                    <a:pt x="22" y="8"/>
                  </a:lnTo>
                  <a:lnTo>
                    <a:pt x="18" y="6"/>
                  </a:lnTo>
                  <a:lnTo>
                    <a:pt x="14" y="4"/>
                  </a:lnTo>
                  <a:lnTo>
                    <a:pt x="10" y="6"/>
                  </a:lnTo>
                  <a:lnTo>
                    <a:pt x="6" y="8"/>
                  </a:lnTo>
                  <a:lnTo>
                    <a:pt x="4" y="12"/>
                  </a:lnTo>
                  <a:lnTo>
                    <a:pt x="2" y="12"/>
                  </a:lnTo>
                  <a:close/>
                </a:path>
              </a:pathLst>
            </a:custGeom>
            <a:solidFill>
              <a:srgbClr val="000000"/>
            </a:solidFill>
            <a:ln w="0">
              <a:solidFill>
                <a:srgbClr val="000000"/>
              </a:solidFill>
              <a:round/>
              <a:headEnd/>
              <a:tailEnd/>
            </a:ln>
          </p:spPr>
          <p:txBody>
            <a:bodyPr/>
            <a:lstStyle/>
            <a:p>
              <a:endParaRPr lang="en-CA"/>
            </a:p>
          </p:txBody>
        </p:sp>
        <p:sp>
          <p:nvSpPr>
            <p:cNvPr id="14546" name="Freeform 374"/>
            <p:cNvSpPr>
              <a:spLocks noEditPoints="1"/>
            </p:cNvSpPr>
            <p:nvPr/>
          </p:nvSpPr>
          <p:spPr bwMode="auto">
            <a:xfrm>
              <a:off x="3124" y="2896"/>
              <a:ext cx="40" cy="58"/>
            </a:xfrm>
            <a:custGeom>
              <a:avLst/>
              <a:gdLst>
                <a:gd name="T0" fmla="*/ 40 w 40"/>
                <a:gd name="T1" fmla="*/ 38 h 58"/>
                <a:gd name="T2" fmla="*/ 40 w 40"/>
                <a:gd name="T3" fmla="*/ 44 h 58"/>
                <a:gd name="T4" fmla="*/ 32 w 40"/>
                <a:gd name="T5" fmla="*/ 44 h 58"/>
                <a:gd name="T6" fmla="*/ 32 w 40"/>
                <a:gd name="T7" fmla="*/ 58 h 58"/>
                <a:gd name="T8" fmla="*/ 24 w 40"/>
                <a:gd name="T9" fmla="*/ 58 h 58"/>
                <a:gd name="T10" fmla="*/ 24 w 40"/>
                <a:gd name="T11" fmla="*/ 44 h 58"/>
                <a:gd name="T12" fmla="*/ 0 w 40"/>
                <a:gd name="T13" fmla="*/ 44 h 58"/>
                <a:gd name="T14" fmla="*/ 0 w 40"/>
                <a:gd name="T15" fmla="*/ 38 h 58"/>
                <a:gd name="T16" fmla="*/ 26 w 40"/>
                <a:gd name="T17" fmla="*/ 0 h 58"/>
                <a:gd name="T18" fmla="*/ 32 w 40"/>
                <a:gd name="T19" fmla="*/ 0 h 58"/>
                <a:gd name="T20" fmla="*/ 32 w 40"/>
                <a:gd name="T21" fmla="*/ 38 h 58"/>
                <a:gd name="T22" fmla="*/ 40 w 40"/>
                <a:gd name="T23" fmla="*/ 38 h 58"/>
                <a:gd name="T24" fmla="*/ 24 w 40"/>
                <a:gd name="T25" fmla="*/ 38 h 58"/>
                <a:gd name="T26" fmla="*/ 24 w 40"/>
                <a:gd name="T27" fmla="*/ 8 h 58"/>
                <a:gd name="T28" fmla="*/ 4 w 40"/>
                <a:gd name="T29" fmla="*/ 38 h 58"/>
                <a:gd name="T30" fmla="*/ 24 w 40"/>
                <a:gd name="T31" fmla="*/ 38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58"/>
                <a:gd name="T50" fmla="*/ 40 w 40"/>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58">
                  <a:moveTo>
                    <a:pt x="40" y="38"/>
                  </a:moveTo>
                  <a:lnTo>
                    <a:pt x="40" y="44"/>
                  </a:lnTo>
                  <a:lnTo>
                    <a:pt x="32" y="44"/>
                  </a:lnTo>
                  <a:lnTo>
                    <a:pt x="32" y="58"/>
                  </a:lnTo>
                  <a:lnTo>
                    <a:pt x="24" y="58"/>
                  </a:lnTo>
                  <a:lnTo>
                    <a:pt x="24" y="44"/>
                  </a:lnTo>
                  <a:lnTo>
                    <a:pt x="0" y="44"/>
                  </a:lnTo>
                  <a:lnTo>
                    <a:pt x="0" y="38"/>
                  </a:lnTo>
                  <a:lnTo>
                    <a:pt x="26" y="0"/>
                  </a:lnTo>
                  <a:lnTo>
                    <a:pt x="32" y="0"/>
                  </a:lnTo>
                  <a:lnTo>
                    <a:pt x="32" y="38"/>
                  </a:lnTo>
                  <a:lnTo>
                    <a:pt x="40" y="38"/>
                  </a:lnTo>
                  <a:close/>
                  <a:moveTo>
                    <a:pt x="24" y="38"/>
                  </a:moveTo>
                  <a:lnTo>
                    <a:pt x="24" y="8"/>
                  </a:lnTo>
                  <a:lnTo>
                    <a:pt x="4" y="38"/>
                  </a:lnTo>
                  <a:lnTo>
                    <a:pt x="24" y="38"/>
                  </a:lnTo>
                  <a:close/>
                </a:path>
              </a:pathLst>
            </a:custGeom>
            <a:solidFill>
              <a:srgbClr val="000000"/>
            </a:solidFill>
            <a:ln w="0">
              <a:solidFill>
                <a:srgbClr val="000000"/>
              </a:solidFill>
              <a:round/>
              <a:headEnd/>
              <a:tailEnd/>
            </a:ln>
          </p:spPr>
          <p:txBody>
            <a:bodyPr/>
            <a:lstStyle/>
            <a:p>
              <a:endParaRPr lang="en-CA"/>
            </a:p>
          </p:txBody>
        </p:sp>
        <p:sp>
          <p:nvSpPr>
            <p:cNvPr id="14547" name="Freeform 375"/>
            <p:cNvSpPr>
              <a:spLocks/>
            </p:cNvSpPr>
            <p:nvPr/>
          </p:nvSpPr>
          <p:spPr bwMode="auto">
            <a:xfrm>
              <a:off x="3168" y="2896"/>
              <a:ext cx="40" cy="58"/>
            </a:xfrm>
            <a:custGeom>
              <a:avLst/>
              <a:gdLst>
                <a:gd name="T0" fmla="*/ 40 w 40"/>
                <a:gd name="T1" fmla="*/ 48 h 58"/>
                <a:gd name="T2" fmla="*/ 34 w 40"/>
                <a:gd name="T3" fmla="*/ 58 h 58"/>
                <a:gd name="T4" fmla="*/ 0 w 40"/>
                <a:gd name="T5" fmla="*/ 58 h 58"/>
                <a:gd name="T6" fmla="*/ 0 w 40"/>
                <a:gd name="T7" fmla="*/ 58 h 58"/>
                <a:gd name="T8" fmla="*/ 10 w 40"/>
                <a:gd name="T9" fmla="*/ 48 h 58"/>
                <a:gd name="T10" fmla="*/ 16 w 40"/>
                <a:gd name="T11" fmla="*/ 42 h 58"/>
                <a:gd name="T12" fmla="*/ 22 w 40"/>
                <a:gd name="T13" fmla="*/ 34 h 58"/>
                <a:gd name="T14" fmla="*/ 26 w 40"/>
                <a:gd name="T15" fmla="*/ 26 h 58"/>
                <a:gd name="T16" fmla="*/ 28 w 40"/>
                <a:gd name="T17" fmla="*/ 18 h 58"/>
                <a:gd name="T18" fmla="*/ 28 w 40"/>
                <a:gd name="T19" fmla="*/ 14 h 58"/>
                <a:gd name="T20" fmla="*/ 24 w 40"/>
                <a:gd name="T21" fmla="*/ 10 h 58"/>
                <a:gd name="T22" fmla="*/ 20 w 40"/>
                <a:gd name="T23" fmla="*/ 6 h 58"/>
                <a:gd name="T24" fmla="*/ 16 w 40"/>
                <a:gd name="T25" fmla="*/ 6 h 58"/>
                <a:gd name="T26" fmla="*/ 12 w 40"/>
                <a:gd name="T27" fmla="*/ 6 h 58"/>
                <a:gd name="T28" fmla="*/ 8 w 40"/>
                <a:gd name="T29" fmla="*/ 8 h 58"/>
                <a:gd name="T30" fmla="*/ 6 w 40"/>
                <a:gd name="T31" fmla="*/ 12 h 58"/>
                <a:gd name="T32" fmla="*/ 4 w 40"/>
                <a:gd name="T33" fmla="*/ 16 h 58"/>
                <a:gd name="T34" fmla="*/ 2 w 40"/>
                <a:gd name="T35" fmla="*/ 16 h 58"/>
                <a:gd name="T36" fmla="*/ 4 w 40"/>
                <a:gd name="T37" fmla="*/ 8 h 58"/>
                <a:gd name="T38" fmla="*/ 8 w 40"/>
                <a:gd name="T39" fmla="*/ 4 h 58"/>
                <a:gd name="T40" fmla="*/ 12 w 40"/>
                <a:gd name="T41" fmla="*/ 0 h 58"/>
                <a:gd name="T42" fmla="*/ 18 w 40"/>
                <a:gd name="T43" fmla="*/ 0 h 58"/>
                <a:gd name="T44" fmla="*/ 26 w 40"/>
                <a:gd name="T45" fmla="*/ 0 h 58"/>
                <a:gd name="T46" fmla="*/ 30 w 40"/>
                <a:gd name="T47" fmla="*/ 4 h 58"/>
                <a:gd name="T48" fmla="*/ 34 w 40"/>
                <a:gd name="T49" fmla="*/ 8 h 58"/>
                <a:gd name="T50" fmla="*/ 36 w 40"/>
                <a:gd name="T51" fmla="*/ 14 h 58"/>
                <a:gd name="T52" fmla="*/ 34 w 40"/>
                <a:gd name="T53" fmla="*/ 20 h 58"/>
                <a:gd name="T54" fmla="*/ 34 w 40"/>
                <a:gd name="T55" fmla="*/ 24 h 58"/>
                <a:gd name="T56" fmla="*/ 30 w 40"/>
                <a:gd name="T57" fmla="*/ 30 h 58"/>
                <a:gd name="T58" fmla="*/ 22 w 40"/>
                <a:gd name="T59" fmla="*/ 38 h 58"/>
                <a:gd name="T60" fmla="*/ 16 w 40"/>
                <a:gd name="T61" fmla="*/ 44 h 58"/>
                <a:gd name="T62" fmla="*/ 12 w 40"/>
                <a:gd name="T63" fmla="*/ 50 h 58"/>
                <a:gd name="T64" fmla="*/ 10 w 40"/>
                <a:gd name="T65" fmla="*/ 52 h 58"/>
                <a:gd name="T66" fmla="*/ 24 w 40"/>
                <a:gd name="T67" fmla="*/ 52 h 58"/>
                <a:gd name="T68" fmla="*/ 28 w 40"/>
                <a:gd name="T69" fmla="*/ 52 h 58"/>
                <a:gd name="T70" fmla="*/ 32 w 40"/>
                <a:gd name="T71" fmla="*/ 52 h 58"/>
                <a:gd name="T72" fmla="*/ 32 w 40"/>
                <a:gd name="T73" fmla="*/ 52 h 58"/>
                <a:gd name="T74" fmla="*/ 34 w 40"/>
                <a:gd name="T75" fmla="*/ 50 h 58"/>
                <a:gd name="T76" fmla="*/ 36 w 40"/>
                <a:gd name="T77" fmla="*/ 50 h 58"/>
                <a:gd name="T78" fmla="*/ 38 w 40"/>
                <a:gd name="T79" fmla="*/ 48 h 58"/>
                <a:gd name="T80" fmla="*/ 40 w 40"/>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58"/>
                <a:gd name="T125" fmla="*/ 40 w 40"/>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58">
                  <a:moveTo>
                    <a:pt x="40" y="48"/>
                  </a:moveTo>
                  <a:lnTo>
                    <a:pt x="34" y="58"/>
                  </a:lnTo>
                  <a:lnTo>
                    <a:pt x="0" y="58"/>
                  </a:lnTo>
                  <a:lnTo>
                    <a:pt x="10" y="48"/>
                  </a:lnTo>
                  <a:lnTo>
                    <a:pt x="16" y="42"/>
                  </a:lnTo>
                  <a:lnTo>
                    <a:pt x="22" y="34"/>
                  </a:lnTo>
                  <a:lnTo>
                    <a:pt x="26" y="26"/>
                  </a:lnTo>
                  <a:lnTo>
                    <a:pt x="28" y="18"/>
                  </a:lnTo>
                  <a:lnTo>
                    <a:pt x="28" y="14"/>
                  </a:lnTo>
                  <a:lnTo>
                    <a:pt x="24" y="10"/>
                  </a:lnTo>
                  <a:lnTo>
                    <a:pt x="20" y="6"/>
                  </a:lnTo>
                  <a:lnTo>
                    <a:pt x="16" y="6"/>
                  </a:lnTo>
                  <a:lnTo>
                    <a:pt x="12" y="6"/>
                  </a:lnTo>
                  <a:lnTo>
                    <a:pt x="8" y="8"/>
                  </a:lnTo>
                  <a:lnTo>
                    <a:pt x="6" y="12"/>
                  </a:lnTo>
                  <a:lnTo>
                    <a:pt x="4" y="16"/>
                  </a:lnTo>
                  <a:lnTo>
                    <a:pt x="2" y="16"/>
                  </a:lnTo>
                  <a:lnTo>
                    <a:pt x="4" y="8"/>
                  </a:lnTo>
                  <a:lnTo>
                    <a:pt x="8" y="4"/>
                  </a:lnTo>
                  <a:lnTo>
                    <a:pt x="12" y="0"/>
                  </a:lnTo>
                  <a:lnTo>
                    <a:pt x="18" y="0"/>
                  </a:lnTo>
                  <a:lnTo>
                    <a:pt x="26" y="0"/>
                  </a:lnTo>
                  <a:lnTo>
                    <a:pt x="30" y="4"/>
                  </a:lnTo>
                  <a:lnTo>
                    <a:pt x="34" y="8"/>
                  </a:lnTo>
                  <a:lnTo>
                    <a:pt x="36" y="14"/>
                  </a:lnTo>
                  <a:lnTo>
                    <a:pt x="34" y="20"/>
                  </a:lnTo>
                  <a:lnTo>
                    <a:pt x="34" y="24"/>
                  </a:lnTo>
                  <a:lnTo>
                    <a:pt x="30" y="30"/>
                  </a:lnTo>
                  <a:lnTo>
                    <a:pt x="22" y="38"/>
                  </a:lnTo>
                  <a:lnTo>
                    <a:pt x="16" y="44"/>
                  </a:lnTo>
                  <a:lnTo>
                    <a:pt x="12" y="50"/>
                  </a:lnTo>
                  <a:lnTo>
                    <a:pt x="10" y="52"/>
                  </a:lnTo>
                  <a:lnTo>
                    <a:pt x="24" y="52"/>
                  </a:lnTo>
                  <a:lnTo>
                    <a:pt x="28" y="52"/>
                  </a:lnTo>
                  <a:lnTo>
                    <a:pt x="32" y="52"/>
                  </a:lnTo>
                  <a:lnTo>
                    <a:pt x="34" y="50"/>
                  </a:lnTo>
                  <a:lnTo>
                    <a:pt x="36" y="50"/>
                  </a:lnTo>
                  <a:lnTo>
                    <a:pt x="38" y="48"/>
                  </a:lnTo>
                  <a:lnTo>
                    <a:pt x="40" y="48"/>
                  </a:lnTo>
                  <a:close/>
                </a:path>
              </a:pathLst>
            </a:custGeom>
            <a:solidFill>
              <a:srgbClr val="000000"/>
            </a:solidFill>
            <a:ln w="0">
              <a:solidFill>
                <a:srgbClr val="000000"/>
              </a:solidFill>
              <a:round/>
              <a:headEnd/>
              <a:tailEnd/>
            </a:ln>
          </p:spPr>
          <p:txBody>
            <a:bodyPr/>
            <a:lstStyle/>
            <a:p>
              <a:endParaRPr lang="en-CA"/>
            </a:p>
          </p:txBody>
        </p:sp>
        <p:sp>
          <p:nvSpPr>
            <p:cNvPr id="14548" name="Rectangle 376"/>
            <p:cNvSpPr>
              <a:spLocks noChangeArrowheads="1"/>
            </p:cNvSpPr>
            <p:nvPr/>
          </p:nvSpPr>
          <p:spPr bwMode="auto">
            <a:xfrm>
              <a:off x="3312"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49" name="Freeform 377"/>
            <p:cNvSpPr>
              <a:spLocks/>
            </p:cNvSpPr>
            <p:nvPr/>
          </p:nvSpPr>
          <p:spPr bwMode="auto">
            <a:xfrm>
              <a:off x="3426" y="2896"/>
              <a:ext cx="38" cy="58"/>
            </a:xfrm>
            <a:custGeom>
              <a:avLst/>
              <a:gdLst>
                <a:gd name="T0" fmla="*/ 38 w 38"/>
                <a:gd name="T1" fmla="*/ 48 h 58"/>
                <a:gd name="T2" fmla="*/ 34 w 38"/>
                <a:gd name="T3" fmla="*/ 58 h 58"/>
                <a:gd name="T4" fmla="*/ 0 w 38"/>
                <a:gd name="T5" fmla="*/ 58 h 58"/>
                <a:gd name="T6" fmla="*/ 0 w 38"/>
                <a:gd name="T7" fmla="*/ 58 h 58"/>
                <a:gd name="T8" fmla="*/ 10 w 38"/>
                <a:gd name="T9" fmla="*/ 48 h 58"/>
                <a:gd name="T10" fmla="*/ 16 w 38"/>
                <a:gd name="T11" fmla="*/ 42 h 58"/>
                <a:gd name="T12" fmla="*/ 22 w 38"/>
                <a:gd name="T13" fmla="*/ 34 h 58"/>
                <a:gd name="T14" fmla="*/ 26 w 38"/>
                <a:gd name="T15" fmla="*/ 26 h 58"/>
                <a:gd name="T16" fmla="*/ 28 w 38"/>
                <a:gd name="T17" fmla="*/ 18 h 58"/>
                <a:gd name="T18" fmla="*/ 28 w 38"/>
                <a:gd name="T19" fmla="*/ 14 h 58"/>
                <a:gd name="T20" fmla="*/ 24 w 38"/>
                <a:gd name="T21" fmla="*/ 10 h 58"/>
                <a:gd name="T22" fmla="*/ 20 w 38"/>
                <a:gd name="T23" fmla="*/ 6 h 58"/>
                <a:gd name="T24" fmla="*/ 16 w 38"/>
                <a:gd name="T25" fmla="*/ 6 h 58"/>
                <a:gd name="T26" fmla="*/ 12 w 38"/>
                <a:gd name="T27" fmla="*/ 6 h 58"/>
                <a:gd name="T28" fmla="*/ 8 w 38"/>
                <a:gd name="T29" fmla="*/ 8 h 58"/>
                <a:gd name="T30" fmla="*/ 6 w 38"/>
                <a:gd name="T31" fmla="*/ 12 h 58"/>
                <a:gd name="T32" fmla="*/ 4 w 38"/>
                <a:gd name="T33" fmla="*/ 16 h 58"/>
                <a:gd name="T34" fmla="*/ 2 w 38"/>
                <a:gd name="T35" fmla="*/ 16 h 58"/>
                <a:gd name="T36" fmla="*/ 4 w 38"/>
                <a:gd name="T37" fmla="*/ 8 h 58"/>
                <a:gd name="T38" fmla="*/ 8 w 38"/>
                <a:gd name="T39" fmla="*/ 4 h 58"/>
                <a:gd name="T40" fmla="*/ 12 w 38"/>
                <a:gd name="T41" fmla="*/ 0 h 58"/>
                <a:gd name="T42" fmla="*/ 18 w 38"/>
                <a:gd name="T43" fmla="*/ 0 h 58"/>
                <a:gd name="T44" fmla="*/ 26 w 38"/>
                <a:gd name="T45" fmla="*/ 0 h 58"/>
                <a:gd name="T46" fmla="*/ 30 w 38"/>
                <a:gd name="T47" fmla="*/ 4 h 58"/>
                <a:gd name="T48" fmla="*/ 34 w 38"/>
                <a:gd name="T49" fmla="*/ 8 h 58"/>
                <a:gd name="T50" fmla="*/ 36 w 38"/>
                <a:gd name="T51" fmla="*/ 14 h 58"/>
                <a:gd name="T52" fmla="*/ 34 w 38"/>
                <a:gd name="T53" fmla="*/ 20 h 58"/>
                <a:gd name="T54" fmla="*/ 34 w 38"/>
                <a:gd name="T55" fmla="*/ 24 h 58"/>
                <a:gd name="T56" fmla="*/ 28 w 38"/>
                <a:gd name="T57" fmla="*/ 30 h 58"/>
                <a:gd name="T58" fmla="*/ 22 w 38"/>
                <a:gd name="T59" fmla="*/ 38 h 58"/>
                <a:gd name="T60" fmla="*/ 16 w 38"/>
                <a:gd name="T61" fmla="*/ 44 h 58"/>
                <a:gd name="T62" fmla="*/ 12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6 w 38"/>
                <a:gd name="T77" fmla="*/ 50 h 58"/>
                <a:gd name="T78" fmla="*/ 38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10" y="48"/>
                  </a:lnTo>
                  <a:lnTo>
                    <a:pt x="16" y="42"/>
                  </a:lnTo>
                  <a:lnTo>
                    <a:pt x="22" y="34"/>
                  </a:lnTo>
                  <a:lnTo>
                    <a:pt x="26" y="26"/>
                  </a:lnTo>
                  <a:lnTo>
                    <a:pt x="28" y="18"/>
                  </a:lnTo>
                  <a:lnTo>
                    <a:pt x="28" y="14"/>
                  </a:lnTo>
                  <a:lnTo>
                    <a:pt x="24" y="10"/>
                  </a:lnTo>
                  <a:lnTo>
                    <a:pt x="20" y="6"/>
                  </a:lnTo>
                  <a:lnTo>
                    <a:pt x="16" y="6"/>
                  </a:lnTo>
                  <a:lnTo>
                    <a:pt x="12" y="6"/>
                  </a:lnTo>
                  <a:lnTo>
                    <a:pt x="8" y="8"/>
                  </a:lnTo>
                  <a:lnTo>
                    <a:pt x="6" y="12"/>
                  </a:lnTo>
                  <a:lnTo>
                    <a:pt x="4" y="16"/>
                  </a:lnTo>
                  <a:lnTo>
                    <a:pt x="2" y="16"/>
                  </a:lnTo>
                  <a:lnTo>
                    <a:pt x="4" y="8"/>
                  </a:lnTo>
                  <a:lnTo>
                    <a:pt x="8" y="4"/>
                  </a:lnTo>
                  <a:lnTo>
                    <a:pt x="12" y="0"/>
                  </a:lnTo>
                  <a:lnTo>
                    <a:pt x="18" y="0"/>
                  </a:lnTo>
                  <a:lnTo>
                    <a:pt x="26" y="0"/>
                  </a:lnTo>
                  <a:lnTo>
                    <a:pt x="30" y="4"/>
                  </a:lnTo>
                  <a:lnTo>
                    <a:pt x="34" y="8"/>
                  </a:lnTo>
                  <a:lnTo>
                    <a:pt x="36" y="14"/>
                  </a:lnTo>
                  <a:lnTo>
                    <a:pt x="34" y="20"/>
                  </a:lnTo>
                  <a:lnTo>
                    <a:pt x="34" y="24"/>
                  </a:lnTo>
                  <a:lnTo>
                    <a:pt x="28" y="30"/>
                  </a:lnTo>
                  <a:lnTo>
                    <a:pt x="22" y="38"/>
                  </a:lnTo>
                  <a:lnTo>
                    <a:pt x="16" y="44"/>
                  </a:lnTo>
                  <a:lnTo>
                    <a:pt x="12" y="50"/>
                  </a:lnTo>
                  <a:lnTo>
                    <a:pt x="8" y="52"/>
                  </a:lnTo>
                  <a:lnTo>
                    <a:pt x="24" y="52"/>
                  </a:lnTo>
                  <a:lnTo>
                    <a:pt x="28" y="52"/>
                  </a:lnTo>
                  <a:lnTo>
                    <a:pt x="30" y="52"/>
                  </a:lnTo>
                  <a:lnTo>
                    <a:pt x="32" y="52"/>
                  </a:lnTo>
                  <a:lnTo>
                    <a:pt x="34" y="50"/>
                  </a:lnTo>
                  <a:lnTo>
                    <a:pt x="36" y="50"/>
                  </a:lnTo>
                  <a:lnTo>
                    <a:pt x="38" y="48"/>
                  </a:lnTo>
                  <a:close/>
                </a:path>
              </a:pathLst>
            </a:custGeom>
            <a:solidFill>
              <a:srgbClr val="000000"/>
            </a:solidFill>
            <a:ln w="0">
              <a:solidFill>
                <a:srgbClr val="000000"/>
              </a:solidFill>
              <a:round/>
              <a:headEnd/>
              <a:tailEnd/>
            </a:ln>
          </p:spPr>
          <p:txBody>
            <a:bodyPr/>
            <a:lstStyle/>
            <a:p>
              <a:endParaRPr lang="en-CA"/>
            </a:p>
          </p:txBody>
        </p:sp>
        <p:pic>
          <p:nvPicPr>
            <p:cNvPr id="14550" name="Picture 378"/>
            <p:cNvPicPr>
              <a:picLocks noChangeAspect="1" noChangeArrowheads="1"/>
            </p:cNvPicPr>
            <p:nvPr/>
          </p:nvPicPr>
          <p:blipFill>
            <a:blip r:embed="rId6" cstate="print"/>
            <a:srcRect/>
            <a:stretch>
              <a:fillRect/>
            </a:stretch>
          </p:blipFill>
          <p:spPr bwMode="auto">
            <a:xfrm>
              <a:off x="3476" y="2948"/>
              <a:ext cx="8" cy="8"/>
            </a:xfrm>
            <a:prstGeom prst="rect">
              <a:avLst/>
            </a:prstGeom>
            <a:noFill/>
            <a:ln w="9525">
              <a:noFill/>
              <a:miter lim="800000"/>
              <a:headEnd/>
              <a:tailEnd/>
            </a:ln>
          </p:spPr>
        </p:pic>
        <p:pic>
          <p:nvPicPr>
            <p:cNvPr id="14551" name="Picture 379"/>
            <p:cNvPicPr>
              <a:picLocks noChangeAspect="1" noChangeArrowheads="1"/>
            </p:cNvPicPr>
            <p:nvPr/>
          </p:nvPicPr>
          <p:blipFill>
            <a:blip r:embed="rId7" cstate="print"/>
            <a:srcRect/>
            <a:stretch>
              <a:fillRect/>
            </a:stretch>
          </p:blipFill>
          <p:spPr bwMode="auto">
            <a:xfrm>
              <a:off x="3476" y="2948"/>
              <a:ext cx="8" cy="8"/>
            </a:xfrm>
            <a:prstGeom prst="rect">
              <a:avLst/>
            </a:prstGeom>
            <a:noFill/>
            <a:ln w="9525">
              <a:noFill/>
              <a:miter lim="800000"/>
              <a:headEnd/>
              <a:tailEnd/>
            </a:ln>
          </p:spPr>
        </p:pic>
        <p:sp>
          <p:nvSpPr>
            <p:cNvPr id="14552" name="Freeform 380"/>
            <p:cNvSpPr>
              <a:spLocks/>
            </p:cNvSpPr>
            <p:nvPr/>
          </p:nvSpPr>
          <p:spPr bwMode="auto">
            <a:xfrm>
              <a:off x="3494" y="2896"/>
              <a:ext cx="38" cy="58"/>
            </a:xfrm>
            <a:custGeom>
              <a:avLst/>
              <a:gdLst>
                <a:gd name="T0" fmla="*/ 38 w 38"/>
                <a:gd name="T1" fmla="*/ 48 h 58"/>
                <a:gd name="T2" fmla="*/ 34 w 38"/>
                <a:gd name="T3" fmla="*/ 58 h 58"/>
                <a:gd name="T4" fmla="*/ 0 w 38"/>
                <a:gd name="T5" fmla="*/ 58 h 58"/>
                <a:gd name="T6" fmla="*/ 0 w 38"/>
                <a:gd name="T7" fmla="*/ 58 h 58"/>
                <a:gd name="T8" fmla="*/ 10 w 38"/>
                <a:gd name="T9" fmla="*/ 48 h 58"/>
                <a:gd name="T10" fmla="*/ 16 w 38"/>
                <a:gd name="T11" fmla="*/ 42 h 58"/>
                <a:gd name="T12" fmla="*/ 22 w 38"/>
                <a:gd name="T13" fmla="*/ 34 h 58"/>
                <a:gd name="T14" fmla="*/ 26 w 38"/>
                <a:gd name="T15" fmla="*/ 26 h 58"/>
                <a:gd name="T16" fmla="*/ 28 w 38"/>
                <a:gd name="T17" fmla="*/ 18 h 58"/>
                <a:gd name="T18" fmla="*/ 26 w 38"/>
                <a:gd name="T19" fmla="*/ 14 h 58"/>
                <a:gd name="T20" fmla="*/ 24 w 38"/>
                <a:gd name="T21" fmla="*/ 10 h 58"/>
                <a:gd name="T22" fmla="*/ 20 w 38"/>
                <a:gd name="T23" fmla="*/ 6 h 58"/>
                <a:gd name="T24" fmla="*/ 16 w 38"/>
                <a:gd name="T25" fmla="*/ 6 h 58"/>
                <a:gd name="T26" fmla="*/ 12 w 38"/>
                <a:gd name="T27" fmla="*/ 6 h 58"/>
                <a:gd name="T28" fmla="*/ 8 w 38"/>
                <a:gd name="T29" fmla="*/ 8 h 58"/>
                <a:gd name="T30" fmla="*/ 6 w 38"/>
                <a:gd name="T31" fmla="*/ 12 h 58"/>
                <a:gd name="T32" fmla="*/ 2 w 38"/>
                <a:gd name="T33" fmla="*/ 16 h 58"/>
                <a:gd name="T34" fmla="*/ 2 w 38"/>
                <a:gd name="T35" fmla="*/ 16 h 58"/>
                <a:gd name="T36" fmla="*/ 4 w 38"/>
                <a:gd name="T37" fmla="*/ 8 h 58"/>
                <a:gd name="T38" fmla="*/ 6 w 38"/>
                <a:gd name="T39" fmla="*/ 4 h 58"/>
                <a:gd name="T40" fmla="*/ 12 w 38"/>
                <a:gd name="T41" fmla="*/ 0 h 58"/>
                <a:gd name="T42" fmla="*/ 18 w 38"/>
                <a:gd name="T43" fmla="*/ 0 h 58"/>
                <a:gd name="T44" fmla="*/ 24 w 38"/>
                <a:gd name="T45" fmla="*/ 0 h 58"/>
                <a:gd name="T46" fmla="*/ 30 w 38"/>
                <a:gd name="T47" fmla="*/ 4 h 58"/>
                <a:gd name="T48" fmla="*/ 34 w 38"/>
                <a:gd name="T49" fmla="*/ 8 h 58"/>
                <a:gd name="T50" fmla="*/ 36 w 38"/>
                <a:gd name="T51" fmla="*/ 14 h 58"/>
                <a:gd name="T52" fmla="*/ 34 w 38"/>
                <a:gd name="T53" fmla="*/ 20 h 58"/>
                <a:gd name="T54" fmla="*/ 32 w 38"/>
                <a:gd name="T55" fmla="*/ 24 h 58"/>
                <a:gd name="T56" fmla="*/ 28 w 38"/>
                <a:gd name="T57" fmla="*/ 30 h 58"/>
                <a:gd name="T58" fmla="*/ 22 w 38"/>
                <a:gd name="T59" fmla="*/ 38 h 58"/>
                <a:gd name="T60" fmla="*/ 16 w 38"/>
                <a:gd name="T61" fmla="*/ 44 h 58"/>
                <a:gd name="T62" fmla="*/ 12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6 w 38"/>
                <a:gd name="T77" fmla="*/ 50 h 58"/>
                <a:gd name="T78" fmla="*/ 36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10" y="48"/>
                  </a:lnTo>
                  <a:lnTo>
                    <a:pt x="16" y="42"/>
                  </a:lnTo>
                  <a:lnTo>
                    <a:pt x="22" y="34"/>
                  </a:lnTo>
                  <a:lnTo>
                    <a:pt x="26" y="26"/>
                  </a:lnTo>
                  <a:lnTo>
                    <a:pt x="28" y="18"/>
                  </a:lnTo>
                  <a:lnTo>
                    <a:pt x="26" y="14"/>
                  </a:lnTo>
                  <a:lnTo>
                    <a:pt x="24" y="10"/>
                  </a:lnTo>
                  <a:lnTo>
                    <a:pt x="20" y="6"/>
                  </a:lnTo>
                  <a:lnTo>
                    <a:pt x="16" y="6"/>
                  </a:lnTo>
                  <a:lnTo>
                    <a:pt x="12" y="6"/>
                  </a:lnTo>
                  <a:lnTo>
                    <a:pt x="8" y="8"/>
                  </a:lnTo>
                  <a:lnTo>
                    <a:pt x="6" y="12"/>
                  </a:lnTo>
                  <a:lnTo>
                    <a:pt x="2" y="16"/>
                  </a:lnTo>
                  <a:lnTo>
                    <a:pt x="4" y="8"/>
                  </a:lnTo>
                  <a:lnTo>
                    <a:pt x="6" y="4"/>
                  </a:lnTo>
                  <a:lnTo>
                    <a:pt x="12" y="0"/>
                  </a:lnTo>
                  <a:lnTo>
                    <a:pt x="18" y="0"/>
                  </a:lnTo>
                  <a:lnTo>
                    <a:pt x="24" y="0"/>
                  </a:lnTo>
                  <a:lnTo>
                    <a:pt x="30" y="4"/>
                  </a:lnTo>
                  <a:lnTo>
                    <a:pt x="34" y="8"/>
                  </a:lnTo>
                  <a:lnTo>
                    <a:pt x="36" y="14"/>
                  </a:lnTo>
                  <a:lnTo>
                    <a:pt x="34" y="20"/>
                  </a:lnTo>
                  <a:lnTo>
                    <a:pt x="32" y="24"/>
                  </a:lnTo>
                  <a:lnTo>
                    <a:pt x="28" y="30"/>
                  </a:lnTo>
                  <a:lnTo>
                    <a:pt x="22" y="38"/>
                  </a:lnTo>
                  <a:lnTo>
                    <a:pt x="16" y="44"/>
                  </a:lnTo>
                  <a:lnTo>
                    <a:pt x="12" y="50"/>
                  </a:lnTo>
                  <a:lnTo>
                    <a:pt x="8" y="52"/>
                  </a:lnTo>
                  <a:lnTo>
                    <a:pt x="24" y="52"/>
                  </a:lnTo>
                  <a:lnTo>
                    <a:pt x="28" y="52"/>
                  </a:lnTo>
                  <a:lnTo>
                    <a:pt x="30" y="52"/>
                  </a:lnTo>
                  <a:lnTo>
                    <a:pt x="32" y="52"/>
                  </a:lnTo>
                  <a:lnTo>
                    <a:pt x="34" y="50"/>
                  </a:lnTo>
                  <a:lnTo>
                    <a:pt x="36"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sp>
          <p:nvSpPr>
            <p:cNvPr id="14553" name="Freeform 381"/>
            <p:cNvSpPr>
              <a:spLocks/>
            </p:cNvSpPr>
            <p:nvPr/>
          </p:nvSpPr>
          <p:spPr bwMode="auto">
            <a:xfrm>
              <a:off x="3538" y="2896"/>
              <a:ext cx="38" cy="58"/>
            </a:xfrm>
            <a:custGeom>
              <a:avLst/>
              <a:gdLst>
                <a:gd name="T0" fmla="*/ 38 w 38"/>
                <a:gd name="T1" fmla="*/ 48 h 58"/>
                <a:gd name="T2" fmla="*/ 34 w 38"/>
                <a:gd name="T3" fmla="*/ 58 h 58"/>
                <a:gd name="T4" fmla="*/ 0 w 38"/>
                <a:gd name="T5" fmla="*/ 58 h 58"/>
                <a:gd name="T6" fmla="*/ 0 w 38"/>
                <a:gd name="T7" fmla="*/ 58 h 58"/>
                <a:gd name="T8" fmla="*/ 10 w 38"/>
                <a:gd name="T9" fmla="*/ 48 h 58"/>
                <a:gd name="T10" fmla="*/ 16 w 38"/>
                <a:gd name="T11" fmla="*/ 42 h 58"/>
                <a:gd name="T12" fmla="*/ 22 w 38"/>
                <a:gd name="T13" fmla="*/ 34 h 58"/>
                <a:gd name="T14" fmla="*/ 26 w 38"/>
                <a:gd name="T15" fmla="*/ 26 h 58"/>
                <a:gd name="T16" fmla="*/ 28 w 38"/>
                <a:gd name="T17" fmla="*/ 18 h 58"/>
                <a:gd name="T18" fmla="*/ 26 w 38"/>
                <a:gd name="T19" fmla="*/ 14 h 58"/>
                <a:gd name="T20" fmla="*/ 24 w 38"/>
                <a:gd name="T21" fmla="*/ 10 h 58"/>
                <a:gd name="T22" fmla="*/ 20 w 38"/>
                <a:gd name="T23" fmla="*/ 6 h 58"/>
                <a:gd name="T24" fmla="*/ 16 w 38"/>
                <a:gd name="T25" fmla="*/ 6 h 58"/>
                <a:gd name="T26" fmla="*/ 12 w 38"/>
                <a:gd name="T27" fmla="*/ 6 h 58"/>
                <a:gd name="T28" fmla="*/ 8 w 38"/>
                <a:gd name="T29" fmla="*/ 8 h 58"/>
                <a:gd name="T30" fmla="*/ 4 w 38"/>
                <a:gd name="T31" fmla="*/ 12 h 58"/>
                <a:gd name="T32" fmla="*/ 2 w 38"/>
                <a:gd name="T33" fmla="*/ 16 h 58"/>
                <a:gd name="T34" fmla="*/ 2 w 38"/>
                <a:gd name="T35" fmla="*/ 16 h 58"/>
                <a:gd name="T36" fmla="*/ 4 w 38"/>
                <a:gd name="T37" fmla="*/ 8 h 58"/>
                <a:gd name="T38" fmla="*/ 6 w 38"/>
                <a:gd name="T39" fmla="*/ 4 h 58"/>
                <a:gd name="T40" fmla="*/ 12 w 38"/>
                <a:gd name="T41" fmla="*/ 0 h 58"/>
                <a:gd name="T42" fmla="*/ 18 w 38"/>
                <a:gd name="T43" fmla="*/ 0 h 58"/>
                <a:gd name="T44" fmla="*/ 24 w 38"/>
                <a:gd name="T45" fmla="*/ 0 h 58"/>
                <a:gd name="T46" fmla="*/ 30 w 38"/>
                <a:gd name="T47" fmla="*/ 4 h 58"/>
                <a:gd name="T48" fmla="*/ 34 w 38"/>
                <a:gd name="T49" fmla="*/ 8 h 58"/>
                <a:gd name="T50" fmla="*/ 34 w 38"/>
                <a:gd name="T51" fmla="*/ 14 h 58"/>
                <a:gd name="T52" fmla="*/ 34 w 38"/>
                <a:gd name="T53" fmla="*/ 20 h 58"/>
                <a:gd name="T54" fmla="*/ 32 w 38"/>
                <a:gd name="T55" fmla="*/ 24 h 58"/>
                <a:gd name="T56" fmla="*/ 28 w 38"/>
                <a:gd name="T57" fmla="*/ 30 h 58"/>
                <a:gd name="T58" fmla="*/ 22 w 38"/>
                <a:gd name="T59" fmla="*/ 38 h 58"/>
                <a:gd name="T60" fmla="*/ 16 w 38"/>
                <a:gd name="T61" fmla="*/ 44 h 58"/>
                <a:gd name="T62" fmla="*/ 12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6 w 38"/>
                <a:gd name="T77" fmla="*/ 50 h 58"/>
                <a:gd name="T78" fmla="*/ 36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10" y="48"/>
                  </a:lnTo>
                  <a:lnTo>
                    <a:pt x="16" y="42"/>
                  </a:lnTo>
                  <a:lnTo>
                    <a:pt x="22" y="34"/>
                  </a:lnTo>
                  <a:lnTo>
                    <a:pt x="26" y="26"/>
                  </a:lnTo>
                  <a:lnTo>
                    <a:pt x="28" y="18"/>
                  </a:lnTo>
                  <a:lnTo>
                    <a:pt x="26" y="14"/>
                  </a:lnTo>
                  <a:lnTo>
                    <a:pt x="24" y="10"/>
                  </a:lnTo>
                  <a:lnTo>
                    <a:pt x="20" y="6"/>
                  </a:lnTo>
                  <a:lnTo>
                    <a:pt x="16" y="6"/>
                  </a:lnTo>
                  <a:lnTo>
                    <a:pt x="12" y="6"/>
                  </a:lnTo>
                  <a:lnTo>
                    <a:pt x="8" y="8"/>
                  </a:lnTo>
                  <a:lnTo>
                    <a:pt x="4" y="12"/>
                  </a:lnTo>
                  <a:lnTo>
                    <a:pt x="2" y="16"/>
                  </a:lnTo>
                  <a:lnTo>
                    <a:pt x="4" y="8"/>
                  </a:lnTo>
                  <a:lnTo>
                    <a:pt x="6" y="4"/>
                  </a:lnTo>
                  <a:lnTo>
                    <a:pt x="12" y="0"/>
                  </a:lnTo>
                  <a:lnTo>
                    <a:pt x="18" y="0"/>
                  </a:lnTo>
                  <a:lnTo>
                    <a:pt x="24" y="0"/>
                  </a:lnTo>
                  <a:lnTo>
                    <a:pt x="30" y="4"/>
                  </a:lnTo>
                  <a:lnTo>
                    <a:pt x="34" y="8"/>
                  </a:lnTo>
                  <a:lnTo>
                    <a:pt x="34" y="14"/>
                  </a:lnTo>
                  <a:lnTo>
                    <a:pt x="34" y="20"/>
                  </a:lnTo>
                  <a:lnTo>
                    <a:pt x="32" y="24"/>
                  </a:lnTo>
                  <a:lnTo>
                    <a:pt x="28" y="30"/>
                  </a:lnTo>
                  <a:lnTo>
                    <a:pt x="22" y="38"/>
                  </a:lnTo>
                  <a:lnTo>
                    <a:pt x="16" y="44"/>
                  </a:lnTo>
                  <a:lnTo>
                    <a:pt x="12" y="50"/>
                  </a:lnTo>
                  <a:lnTo>
                    <a:pt x="8" y="52"/>
                  </a:lnTo>
                  <a:lnTo>
                    <a:pt x="24" y="52"/>
                  </a:lnTo>
                  <a:lnTo>
                    <a:pt x="28" y="52"/>
                  </a:lnTo>
                  <a:lnTo>
                    <a:pt x="30" y="52"/>
                  </a:lnTo>
                  <a:lnTo>
                    <a:pt x="32" y="52"/>
                  </a:lnTo>
                  <a:lnTo>
                    <a:pt x="34" y="50"/>
                  </a:lnTo>
                  <a:lnTo>
                    <a:pt x="36"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pic>
          <p:nvPicPr>
            <p:cNvPr id="14554" name="Picture 382"/>
            <p:cNvPicPr>
              <a:picLocks noChangeAspect="1" noChangeArrowheads="1"/>
            </p:cNvPicPr>
            <p:nvPr/>
          </p:nvPicPr>
          <p:blipFill>
            <a:blip r:embed="rId8" cstate="print"/>
            <a:srcRect/>
            <a:stretch>
              <a:fillRect/>
            </a:stretch>
          </p:blipFill>
          <p:spPr bwMode="auto">
            <a:xfrm>
              <a:off x="3606" y="2914"/>
              <a:ext cx="42" cy="42"/>
            </a:xfrm>
            <a:prstGeom prst="rect">
              <a:avLst/>
            </a:prstGeom>
            <a:noFill/>
            <a:ln w="9525">
              <a:noFill/>
              <a:miter lim="800000"/>
              <a:headEnd/>
              <a:tailEnd/>
            </a:ln>
          </p:spPr>
        </p:pic>
        <p:pic>
          <p:nvPicPr>
            <p:cNvPr id="14555" name="Picture 383"/>
            <p:cNvPicPr>
              <a:picLocks noChangeAspect="1" noChangeArrowheads="1"/>
            </p:cNvPicPr>
            <p:nvPr/>
          </p:nvPicPr>
          <p:blipFill>
            <a:blip r:embed="rId9" cstate="print"/>
            <a:srcRect/>
            <a:stretch>
              <a:fillRect/>
            </a:stretch>
          </p:blipFill>
          <p:spPr bwMode="auto">
            <a:xfrm>
              <a:off x="3606" y="2914"/>
              <a:ext cx="42" cy="42"/>
            </a:xfrm>
            <a:prstGeom prst="rect">
              <a:avLst/>
            </a:prstGeom>
            <a:noFill/>
            <a:ln w="9525">
              <a:noFill/>
              <a:miter lim="800000"/>
              <a:headEnd/>
              <a:tailEnd/>
            </a:ln>
          </p:spPr>
        </p:pic>
        <p:sp>
          <p:nvSpPr>
            <p:cNvPr id="14556" name="Freeform 384"/>
            <p:cNvSpPr>
              <a:spLocks/>
            </p:cNvSpPr>
            <p:nvPr/>
          </p:nvSpPr>
          <p:spPr bwMode="auto">
            <a:xfrm>
              <a:off x="3684" y="2896"/>
              <a:ext cx="22" cy="58"/>
            </a:xfrm>
            <a:custGeom>
              <a:avLst/>
              <a:gdLst>
                <a:gd name="T0" fmla="*/ 0 w 22"/>
                <a:gd name="T1" fmla="*/ 6 h 58"/>
                <a:gd name="T2" fmla="*/ 14 w 22"/>
                <a:gd name="T3" fmla="*/ 0 h 58"/>
                <a:gd name="T4" fmla="*/ 14 w 22"/>
                <a:gd name="T5" fmla="*/ 0 h 58"/>
                <a:gd name="T6" fmla="*/ 14 w 22"/>
                <a:gd name="T7" fmla="*/ 48 h 58"/>
                <a:gd name="T8" fmla="*/ 14 w 22"/>
                <a:gd name="T9" fmla="*/ 52 h 58"/>
                <a:gd name="T10" fmla="*/ 16 w 22"/>
                <a:gd name="T11" fmla="*/ 56 h 58"/>
                <a:gd name="T12" fmla="*/ 16 w 22"/>
                <a:gd name="T13" fmla="*/ 56 h 58"/>
                <a:gd name="T14" fmla="*/ 16 w 22"/>
                <a:gd name="T15" fmla="*/ 58 h 58"/>
                <a:gd name="T16" fmla="*/ 18 w 22"/>
                <a:gd name="T17" fmla="*/ 58 h 58"/>
                <a:gd name="T18" fmla="*/ 22 w 22"/>
                <a:gd name="T19" fmla="*/ 58 h 58"/>
                <a:gd name="T20" fmla="*/ 22 w 22"/>
                <a:gd name="T21" fmla="*/ 58 h 58"/>
                <a:gd name="T22" fmla="*/ 0 w 22"/>
                <a:gd name="T23" fmla="*/ 58 h 58"/>
                <a:gd name="T24" fmla="*/ 0 w 22"/>
                <a:gd name="T25" fmla="*/ 58 h 58"/>
                <a:gd name="T26" fmla="*/ 4 w 22"/>
                <a:gd name="T27" fmla="*/ 58 h 58"/>
                <a:gd name="T28" fmla="*/ 6 w 22"/>
                <a:gd name="T29" fmla="*/ 58 h 58"/>
                <a:gd name="T30" fmla="*/ 6 w 22"/>
                <a:gd name="T31" fmla="*/ 56 h 58"/>
                <a:gd name="T32" fmla="*/ 8 w 22"/>
                <a:gd name="T33" fmla="*/ 56 h 58"/>
                <a:gd name="T34" fmla="*/ 8 w 22"/>
                <a:gd name="T35" fmla="*/ 54 h 58"/>
                <a:gd name="T36" fmla="*/ 8 w 22"/>
                <a:gd name="T37" fmla="*/ 48 h 58"/>
                <a:gd name="T38" fmla="*/ 8 w 22"/>
                <a:gd name="T39" fmla="*/ 16 h 58"/>
                <a:gd name="T40" fmla="*/ 8 w 22"/>
                <a:gd name="T41" fmla="*/ 10 h 58"/>
                <a:gd name="T42" fmla="*/ 8 w 22"/>
                <a:gd name="T43" fmla="*/ 8 h 58"/>
                <a:gd name="T44" fmla="*/ 6 w 22"/>
                <a:gd name="T45" fmla="*/ 6 h 58"/>
                <a:gd name="T46" fmla="*/ 6 w 22"/>
                <a:gd name="T47" fmla="*/ 6 h 58"/>
                <a:gd name="T48" fmla="*/ 6 w 22"/>
                <a:gd name="T49" fmla="*/ 6 h 58"/>
                <a:gd name="T50" fmla="*/ 4 w 22"/>
                <a:gd name="T51" fmla="*/ 6 h 58"/>
                <a:gd name="T52" fmla="*/ 2 w 22"/>
                <a:gd name="T53" fmla="*/ 6 h 58"/>
                <a:gd name="T54" fmla="*/ 0 w 22"/>
                <a:gd name="T55" fmla="*/ 6 h 58"/>
                <a:gd name="T56" fmla="*/ 0 w 22"/>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58"/>
                <a:gd name="T89" fmla="*/ 22 w 22"/>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58">
                  <a:moveTo>
                    <a:pt x="0" y="6"/>
                  </a:moveTo>
                  <a:lnTo>
                    <a:pt x="14" y="0"/>
                  </a:lnTo>
                  <a:lnTo>
                    <a:pt x="14" y="48"/>
                  </a:lnTo>
                  <a:lnTo>
                    <a:pt x="14" y="52"/>
                  </a:lnTo>
                  <a:lnTo>
                    <a:pt x="16" y="56"/>
                  </a:lnTo>
                  <a:lnTo>
                    <a:pt x="16" y="58"/>
                  </a:lnTo>
                  <a:lnTo>
                    <a:pt x="18" y="58"/>
                  </a:lnTo>
                  <a:lnTo>
                    <a:pt x="22" y="58"/>
                  </a:lnTo>
                  <a:lnTo>
                    <a:pt x="0" y="58"/>
                  </a:lnTo>
                  <a:lnTo>
                    <a:pt x="4" y="58"/>
                  </a:lnTo>
                  <a:lnTo>
                    <a:pt x="6" y="58"/>
                  </a:lnTo>
                  <a:lnTo>
                    <a:pt x="6" y="56"/>
                  </a:lnTo>
                  <a:lnTo>
                    <a:pt x="8" y="56"/>
                  </a:lnTo>
                  <a:lnTo>
                    <a:pt x="8" y="54"/>
                  </a:lnTo>
                  <a:lnTo>
                    <a:pt x="8" y="48"/>
                  </a:lnTo>
                  <a:lnTo>
                    <a:pt x="8" y="16"/>
                  </a:lnTo>
                  <a:lnTo>
                    <a:pt x="8" y="10"/>
                  </a:lnTo>
                  <a:lnTo>
                    <a:pt x="8" y="8"/>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557" name="Freeform 385"/>
            <p:cNvSpPr>
              <a:spLocks noEditPoints="1"/>
            </p:cNvSpPr>
            <p:nvPr/>
          </p:nvSpPr>
          <p:spPr bwMode="auto">
            <a:xfrm>
              <a:off x="3720" y="2896"/>
              <a:ext cx="38" cy="60"/>
            </a:xfrm>
            <a:custGeom>
              <a:avLst/>
              <a:gdLst>
                <a:gd name="T0" fmla="*/ 0 w 38"/>
                <a:gd name="T1" fmla="*/ 30 h 60"/>
                <a:gd name="T2" fmla="*/ 2 w 38"/>
                <a:gd name="T3" fmla="*/ 20 h 60"/>
                <a:gd name="T4" fmla="*/ 4 w 38"/>
                <a:gd name="T5" fmla="*/ 12 h 60"/>
                <a:gd name="T6" fmla="*/ 8 w 38"/>
                <a:gd name="T7" fmla="*/ 6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6 h 60"/>
                <a:gd name="T34" fmla="*/ 22 w 38"/>
                <a:gd name="T35" fmla="*/ 58 h 60"/>
                <a:gd name="T36" fmla="*/ 18 w 38"/>
                <a:gd name="T37" fmla="*/ 60 h 60"/>
                <a:gd name="T38" fmla="*/ 14 w 38"/>
                <a:gd name="T39" fmla="*/ 58 h 60"/>
                <a:gd name="T40" fmla="*/ 10 w 38"/>
                <a:gd name="T41" fmla="*/ 56 h 60"/>
                <a:gd name="T42" fmla="*/ 6 w 38"/>
                <a:gd name="T43" fmla="*/ 50 h 60"/>
                <a:gd name="T44" fmla="*/ 2 w 38"/>
                <a:gd name="T45" fmla="*/ 40 h 60"/>
                <a:gd name="T46" fmla="*/ 0 w 38"/>
                <a:gd name="T47" fmla="*/ 30 h 60"/>
                <a:gd name="T48" fmla="*/ 8 w 38"/>
                <a:gd name="T49" fmla="*/ 30 h 60"/>
                <a:gd name="T50" fmla="*/ 10 w 38"/>
                <a:gd name="T51" fmla="*/ 42 h 60"/>
                <a:gd name="T52" fmla="*/ 12 w 38"/>
                <a:gd name="T53" fmla="*/ 50 h 60"/>
                <a:gd name="T54" fmla="*/ 14 w 38"/>
                <a:gd name="T55" fmla="*/ 54 h 60"/>
                <a:gd name="T56" fmla="*/ 16 w 38"/>
                <a:gd name="T57" fmla="*/ 56 h 60"/>
                <a:gd name="T58" fmla="*/ 18 w 38"/>
                <a:gd name="T59" fmla="*/ 56 h 60"/>
                <a:gd name="T60" fmla="*/ 22 w 38"/>
                <a:gd name="T61" fmla="*/ 56 h 60"/>
                <a:gd name="T62" fmla="*/ 24 w 38"/>
                <a:gd name="T63" fmla="*/ 54 h 60"/>
                <a:gd name="T64" fmla="*/ 26 w 38"/>
                <a:gd name="T65" fmla="*/ 52 h 60"/>
                <a:gd name="T66" fmla="*/ 28 w 38"/>
                <a:gd name="T67" fmla="*/ 48 h 60"/>
                <a:gd name="T68" fmla="*/ 28 w 38"/>
                <a:gd name="T69" fmla="*/ 38 h 60"/>
                <a:gd name="T70" fmla="*/ 30 w 38"/>
                <a:gd name="T71" fmla="*/ 28 h 60"/>
                <a:gd name="T72" fmla="*/ 28 w 38"/>
                <a:gd name="T73" fmla="*/ 18 h 60"/>
                <a:gd name="T74" fmla="*/ 28 w 38"/>
                <a:gd name="T75" fmla="*/ 10 h 60"/>
                <a:gd name="T76" fmla="*/ 26 w 38"/>
                <a:gd name="T77" fmla="*/ 6 h 60"/>
                <a:gd name="T78" fmla="*/ 24 w 38"/>
                <a:gd name="T79" fmla="*/ 4 h 60"/>
                <a:gd name="T80" fmla="*/ 22 w 38"/>
                <a:gd name="T81" fmla="*/ 2 h 60"/>
                <a:gd name="T82" fmla="*/ 20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8 w 38"/>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8" y="6"/>
                  </a:lnTo>
                  <a:lnTo>
                    <a:pt x="12" y="2"/>
                  </a:lnTo>
                  <a:lnTo>
                    <a:pt x="16" y="0"/>
                  </a:lnTo>
                  <a:lnTo>
                    <a:pt x="20" y="0"/>
                  </a:lnTo>
                  <a:lnTo>
                    <a:pt x="24" y="0"/>
                  </a:lnTo>
                  <a:lnTo>
                    <a:pt x="28" y="2"/>
                  </a:lnTo>
                  <a:lnTo>
                    <a:pt x="30" y="6"/>
                  </a:lnTo>
                  <a:lnTo>
                    <a:pt x="34" y="12"/>
                  </a:lnTo>
                  <a:lnTo>
                    <a:pt x="36" y="20"/>
                  </a:lnTo>
                  <a:lnTo>
                    <a:pt x="38" y="30"/>
                  </a:lnTo>
                  <a:lnTo>
                    <a:pt x="36" y="38"/>
                  </a:lnTo>
                  <a:lnTo>
                    <a:pt x="34" y="46"/>
                  </a:lnTo>
                  <a:lnTo>
                    <a:pt x="32" y="52"/>
                  </a:lnTo>
                  <a:lnTo>
                    <a:pt x="28" y="56"/>
                  </a:lnTo>
                  <a:lnTo>
                    <a:pt x="22" y="58"/>
                  </a:lnTo>
                  <a:lnTo>
                    <a:pt x="18" y="60"/>
                  </a:lnTo>
                  <a:lnTo>
                    <a:pt x="14" y="58"/>
                  </a:lnTo>
                  <a:lnTo>
                    <a:pt x="10" y="56"/>
                  </a:lnTo>
                  <a:lnTo>
                    <a:pt x="6" y="50"/>
                  </a:lnTo>
                  <a:lnTo>
                    <a:pt x="2" y="40"/>
                  </a:lnTo>
                  <a:lnTo>
                    <a:pt x="0" y="30"/>
                  </a:lnTo>
                  <a:close/>
                  <a:moveTo>
                    <a:pt x="8" y="30"/>
                  </a:moveTo>
                  <a:lnTo>
                    <a:pt x="10" y="42"/>
                  </a:lnTo>
                  <a:lnTo>
                    <a:pt x="12" y="50"/>
                  </a:lnTo>
                  <a:lnTo>
                    <a:pt x="14" y="54"/>
                  </a:lnTo>
                  <a:lnTo>
                    <a:pt x="16" y="56"/>
                  </a:lnTo>
                  <a:lnTo>
                    <a:pt x="18" y="56"/>
                  </a:lnTo>
                  <a:lnTo>
                    <a:pt x="22" y="56"/>
                  </a:lnTo>
                  <a:lnTo>
                    <a:pt x="24" y="54"/>
                  </a:lnTo>
                  <a:lnTo>
                    <a:pt x="26" y="52"/>
                  </a:lnTo>
                  <a:lnTo>
                    <a:pt x="28" y="48"/>
                  </a:lnTo>
                  <a:lnTo>
                    <a:pt x="28" y="38"/>
                  </a:lnTo>
                  <a:lnTo>
                    <a:pt x="30" y="28"/>
                  </a:lnTo>
                  <a:lnTo>
                    <a:pt x="28" y="18"/>
                  </a:lnTo>
                  <a:lnTo>
                    <a:pt x="28" y="10"/>
                  </a:lnTo>
                  <a:lnTo>
                    <a:pt x="26" y="6"/>
                  </a:lnTo>
                  <a:lnTo>
                    <a:pt x="24" y="4"/>
                  </a:lnTo>
                  <a:lnTo>
                    <a:pt x="22" y="2"/>
                  </a:lnTo>
                  <a:lnTo>
                    <a:pt x="20" y="2"/>
                  </a:lnTo>
                  <a:lnTo>
                    <a:pt x="16" y="2"/>
                  </a:lnTo>
                  <a:lnTo>
                    <a:pt x="14" y="4"/>
                  </a:lnTo>
                  <a:lnTo>
                    <a:pt x="12" y="10"/>
                  </a:lnTo>
                  <a:lnTo>
                    <a:pt x="10" y="16"/>
                  </a:lnTo>
                  <a:lnTo>
                    <a:pt x="10" y="24"/>
                  </a:lnTo>
                  <a:lnTo>
                    <a:pt x="8" y="30"/>
                  </a:lnTo>
                  <a:close/>
                </a:path>
              </a:pathLst>
            </a:custGeom>
            <a:solidFill>
              <a:srgbClr val="000000"/>
            </a:solidFill>
            <a:ln w="0">
              <a:solidFill>
                <a:srgbClr val="000000"/>
              </a:solidFill>
              <a:round/>
              <a:headEnd/>
              <a:tailEnd/>
            </a:ln>
          </p:spPr>
          <p:txBody>
            <a:bodyPr/>
            <a:lstStyle/>
            <a:p>
              <a:endParaRPr lang="en-CA"/>
            </a:p>
          </p:txBody>
        </p:sp>
        <p:pic>
          <p:nvPicPr>
            <p:cNvPr id="14558" name="Picture 386"/>
            <p:cNvPicPr>
              <a:picLocks noChangeAspect="1" noChangeArrowheads="1"/>
            </p:cNvPicPr>
            <p:nvPr/>
          </p:nvPicPr>
          <p:blipFill>
            <a:blip r:embed="rId10" cstate="print"/>
            <a:srcRect/>
            <a:stretch>
              <a:fillRect/>
            </a:stretch>
          </p:blipFill>
          <p:spPr bwMode="auto">
            <a:xfrm>
              <a:off x="3750" y="2908"/>
              <a:ext cx="38" cy="2"/>
            </a:xfrm>
            <a:prstGeom prst="rect">
              <a:avLst/>
            </a:prstGeom>
            <a:noFill/>
            <a:ln w="9525">
              <a:noFill/>
              <a:miter lim="800000"/>
              <a:headEnd/>
              <a:tailEnd/>
            </a:ln>
          </p:spPr>
        </p:pic>
        <p:pic>
          <p:nvPicPr>
            <p:cNvPr id="14559" name="Picture 387"/>
            <p:cNvPicPr>
              <a:picLocks noChangeAspect="1" noChangeArrowheads="1"/>
            </p:cNvPicPr>
            <p:nvPr/>
          </p:nvPicPr>
          <p:blipFill>
            <a:blip r:embed="rId11" cstate="print"/>
            <a:srcRect/>
            <a:stretch>
              <a:fillRect/>
            </a:stretch>
          </p:blipFill>
          <p:spPr bwMode="auto">
            <a:xfrm>
              <a:off x="3750" y="2908"/>
              <a:ext cx="38" cy="2"/>
            </a:xfrm>
            <a:prstGeom prst="rect">
              <a:avLst/>
            </a:prstGeom>
            <a:noFill/>
            <a:ln w="9525">
              <a:noFill/>
              <a:miter lim="800000"/>
              <a:headEnd/>
              <a:tailEnd/>
            </a:ln>
          </p:spPr>
        </p:pic>
        <p:sp>
          <p:nvSpPr>
            <p:cNvPr id="14560" name="Freeform 388"/>
            <p:cNvSpPr>
              <a:spLocks noEditPoints="1"/>
            </p:cNvSpPr>
            <p:nvPr/>
          </p:nvSpPr>
          <p:spPr bwMode="auto">
            <a:xfrm>
              <a:off x="3798" y="2880"/>
              <a:ext cx="26" cy="44"/>
            </a:xfrm>
            <a:custGeom>
              <a:avLst/>
              <a:gdLst>
                <a:gd name="T0" fmla="*/ 0 w 26"/>
                <a:gd name="T1" fmla="*/ 44 h 44"/>
                <a:gd name="T2" fmla="*/ 0 w 26"/>
                <a:gd name="T3" fmla="*/ 44 h 44"/>
                <a:gd name="T4" fmla="*/ 4 w 26"/>
                <a:gd name="T5" fmla="*/ 42 h 44"/>
                <a:gd name="T6" fmla="*/ 8 w 26"/>
                <a:gd name="T7" fmla="*/ 42 h 44"/>
                <a:gd name="T8" fmla="*/ 12 w 26"/>
                <a:gd name="T9" fmla="*/ 38 h 44"/>
                <a:gd name="T10" fmla="*/ 14 w 26"/>
                <a:gd name="T11" fmla="*/ 34 h 44"/>
                <a:gd name="T12" fmla="*/ 18 w 26"/>
                <a:gd name="T13" fmla="*/ 30 h 44"/>
                <a:gd name="T14" fmla="*/ 20 w 26"/>
                <a:gd name="T15" fmla="*/ 24 h 44"/>
                <a:gd name="T16" fmla="*/ 14 w 26"/>
                <a:gd name="T17" fmla="*/ 26 h 44"/>
                <a:gd name="T18" fmla="*/ 10 w 26"/>
                <a:gd name="T19" fmla="*/ 28 h 44"/>
                <a:gd name="T20" fmla="*/ 6 w 26"/>
                <a:gd name="T21" fmla="*/ 26 h 44"/>
                <a:gd name="T22" fmla="*/ 2 w 26"/>
                <a:gd name="T23" fmla="*/ 24 h 44"/>
                <a:gd name="T24" fmla="*/ 0 w 26"/>
                <a:gd name="T25" fmla="*/ 20 h 44"/>
                <a:gd name="T26" fmla="*/ 0 w 26"/>
                <a:gd name="T27" fmla="*/ 14 h 44"/>
                <a:gd name="T28" fmla="*/ 0 w 26"/>
                <a:gd name="T29" fmla="*/ 10 h 44"/>
                <a:gd name="T30" fmla="*/ 2 w 26"/>
                <a:gd name="T31" fmla="*/ 4 h 44"/>
                <a:gd name="T32" fmla="*/ 8 w 26"/>
                <a:gd name="T33" fmla="*/ 2 h 44"/>
                <a:gd name="T34" fmla="*/ 12 w 26"/>
                <a:gd name="T35" fmla="*/ 0 h 44"/>
                <a:gd name="T36" fmla="*/ 18 w 26"/>
                <a:gd name="T37" fmla="*/ 0 h 44"/>
                <a:gd name="T38" fmla="*/ 22 w 26"/>
                <a:gd name="T39" fmla="*/ 4 h 44"/>
                <a:gd name="T40" fmla="*/ 26 w 26"/>
                <a:gd name="T41" fmla="*/ 10 h 44"/>
                <a:gd name="T42" fmla="*/ 26 w 26"/>
                <a:gd name="T43" fmla="*/ 18 h 44"/>
                <a:gd name="T44" fmla="*/ 26 w 26"/>
                <a:gd name="T45" fmla="*/ 24 h 44"/>
                <a:gd name="T46" fmla="*/ 22 w 26"/>
                <a:gd name="T47" fmla="*/ 30 h 44"/>
                <a:gd name="T48" fmla="*/ 18 w 26"/>
                <a:gd name="T49" fmla="*/ 36 h 44"/>
                <a:gd name="T50" fmla="*/ 14 w 26"/>
                <a:gd name="T51" fmla="*/ 40 h 44"/>
                <a:gd name="T52" fmla="*/ 8 w 26"/>
                <a:gd name="T53" fmla="*/ 42 h 44"/>
                <a:gd name="T54" fmla="*/ 2 w 26"/>
                <a:gd name="T55" fmla="*/ 44 h 44"/>
                <a:gd name="T56" fmla="*/ 0 w 26"/>
                <a:gd name="T57" fmla="*/ 44 h 44"/>
                <a:gd name="T58" fmla="*/ 20 w 26"/>
                <a:gd name="T59" fmla="*/ 22 h 44"/>
                <a:gd name="T60" fmla="*/ 20 w 26"/>
                <a:gd name="T61" fmla="*/ 18 h 44"/>
                <a:gd name="T62" fmla="*/ 20 w 26"/>
                <a:gd name="T63" fmla="*/ 16 h 44"/>
                <a:gd name="T64" fmla="*/ 20 w 26"/>
                <a:gd name="T65" fmla="*/ 12 h 44"/>
                <a:gd name="T66" fmla="*/ 20 w 26"/>
                <a:gd name="T67" fmla="*/ 8 h 44"/>
                <a:gd name="T68" fmla="*/ 18 w 26"/>
                <a:gd name="T69" fmla="*/ 6 h 44"/>
                <a:gd name="T70" fmla="*/ 16 w 26"/>
                <a:gd name="T71" fmla="*/ 4 h 44"/>
                <a:gd name="T72" fmla="*/ 14 w 26"/>
                <a:gd name="T73" fmla="*/ 2 h 44"/>
                <a:gd name="T74" fmla="*/ 12 w 26"/>
                <a:gd name="T75" fmla="*/ 2 h 44"/>
                <a:gd name="T76" fmla="*/ 10 w 26"/>
                <a:gd name="T77" fmla="*/ 2 h 44"/>
                <a:gd name="T78" fmla="*/ 8 w 26"/>
                <a:gd name="T79" fmla="*/ 4 h 44"/>
                <a:gd name="T80" fmla="*/ 6 w 26"/>
                <a:gd name="T81" fmla="*/ 8 h 44"/>
                <a:gd name="T82" fmla="*/ 6 w 26"/>
                <a:gd name="T83" fmla="*/ 12 h 44"/>
                <a:gd name="T84" fmla="*/ 6 w 26"/>
                <a:gd name="T85" fmla="*/ 18 h 44"/>
                <a:gd name="T86" fmla="*/ 8 w 26"/>
                <a:gd name="T87" fmla="*/ 22 h 44"/>
                <a:gd name="T88" fmla="*/ 10 w 26"/>
                <a:gd name="T89" fmla="*/ 24 h 44"/>
                <a:gd name="T90" fmla="*/ 12 w 26"/>
                <a:gd name="T91" fmla="*/ 24 h 44"/>
                <a:gd name="T92" fmla="*/ 14 w 26"/>
                <a:gd name="T93" fmla="*/ 24 h 44"/>
                <a:gd name="T94" fmla="*/ 16 w 26"/>
                <a:gd name="T95" fmla="*/ 24 h 44"/>
                <a:gd name="T96" fmla="*/ 18 w 26"/>
                <a:gd name="T97" fmla="*/ 22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4"/>
                  </a:lnTo>
                  <a:lnTo>
                    <a:pt x="4" y="42"/>
                  </a:lnTo>
                  <a:lnTo>
                    <a:pt x="8" y="42"/>
                  </a:lnTo>
                  <a:lnTo>
                    <a:pt x="12" y="38"/>
                  </a:lnTo>
                  <a:lnTo>
                    <a:pt x="14" y="34"/>
                  </a:lnTo>
                  <a:lnTo>
                    <a:pt x="18" y="30"/>
                  </a:lnTo>
                  <a:lnTo>
                    <a:pt x="20" y="24"/>
                  </a:lnTo>
                  <a:lnTo>
                    <a:pt x="14" y="26"/>
                  </a:lnTo>
                  <a:lnTo>
                    <a:pt x="10" y="28"/>
                  </a:lnTo>
                  <a:lnTo>
                    <a:pt x="6" y="26"/>
                  </a:lnTo>
                  <a:lnTo>
                    <a:pt x="2" y="24"/>
                  </a:lnTo>
                  <a:lnTo>
                    <a:pt x="0" y="20"/>
                  </a:lnTo>
                  <a:lnTo>
                    <a:pt x="0" y="14"/>
                  </a:lnTo>
                  <a:lnTo>
                    <a:pt x="0" y="10"/>
                  </a:lnTo>
                  <a:lnTo>
                    <a:pt x="2" y="4"/>
                  </a:lnTo>
                  <a:lnTo>
                    <a:pt x="8" y="2"/>
                  </a:lnTo>
                  <a:lnTo>
                    <a:pt x="12" y="0"/>
                  </a:lnTo>
                  <a:lnTo>
                    <a:pt x="18" y="0"/>
                  </a:lnTo>
                  <a:lnTo>
                    <a:pt x="22" y="4"/>
                  </a:lnTo>
                  <a:lnTo>
                    <a:pt x="26" y="10"/>
                  </a:lnTo>
                  <a:lnTo>
                    <a:pt x="26" y="18"/>
                  </a:lnTo>
                  <a:lnTo>
                    <a:pt x="26" y="24"/>
                  </a:lnTo>
                  <a:lnTo>
                    <a:pt x="22" y="30"/>
                  </a:lnTo>
                  <a:lnTo>
                    <a:pt x="18" y="36"/>
                  </a:lnTo>
                  <a:lnTo>
                    <a:pt x="14" y="40"/>
                  </a:lnTo>
                  <a:lnTo>
                    <a:pt x="8" y="42"/>
                  </a:lnTo>
                  <a:lnTo>
                    <a:pt x="2" y="44"/>
                  </a:lnTo>
                  <a:lnTo>
                    <a:pt x="0" y="44"/>
                  </a:lnTo>
                  <a:close/>
                  <a:moveTo>
                    <a:pt x="20" y="22"/>
                  </a:moveTo>
                  <a:lnTo>
                    <a:pt x="20" y="18"/>
                  </a:lnTo>
                  <a:lnTo>
                    <a:pt x="20" y="16"/>
                  </a:lnTo>
                  <a:lnTo>
                    <a:pt x="20" y="12"/>
                  </a:lnTo>
                  <a:lnTo>
                    <a:pt x="20" y="8"/>
                  </a:lnTo>
                  <a:lnTo>
                    <a:pt x="18" y="6"/>
                  </a:lnTo>
                  <a:lnTo>
                    <a:pt x="16" y="4"/>
                  </a:lnTo>
                  <a:lnTo>
                    <a:pt x="14" y="2"/>
                  </a:lnTo>
                  <a:lnTo>
                    <a:pt x="12" y="2"/>
                  </a:lnTo>
                  <a:lnTo>
                    <a:pt x="10" y="2"/>
                  </a:lnTo>
                  <a:lnTo>
                    <a:pt x="8" y="4"/>
                  </a:lnTo>
                  <a:lnTo>
                    <a:pt x="6" y="8"/>
                  </a:lnTo>
                  <a:lnTo>
                    <a:pt x="6" y="12"/>
                  </a:lnTo>
                  <a:lnTo>
                    <a:pt x="6" y="18"/>
                  </a:lnTo>
                  <a:lnTo>
                    <a:pt x="8" y="22"/>
                  </a:lnTo>
                  <a:lnTo>
                    <a:pt x="10" y="24"/>
                  </a:lnTo>
                  <a:lnTo>
                    <a:pt x="12" y="24"/>
                  </a:lnTo>
                  <a:lnTo>
                    <a:pt x="14" y="24"/>
                  </a:lnTo>
                  <a:lnTo>
                    <a:pt x="16" y="24"/>
                  </a:lnTo>
                  <a:lnTo>
                    <a:pt x="18" y="22"/>
                  </a:lnTo>
                  <a:lnTo>
                    <a:pt x="20" y="22"/>
                  </a:lnTo>
                  <a:close/>
                </a:path>
              </a:pathLst>
            </a:custGeom>
            <a:solidFill>
              <a:srgbClr val="000000"/>
            </a:solidFill>
            <a:ln w="0">
              <a:solidFill>
                <a:srgbClr val="000000"/>
              </a:solidFill>
              <a:round/>
              <a:headEnd/>
              <a:tailEnd/>
            </a:ln>
          </p:spPr>
          <p:txBody>
            <a:bodyPr/>
            <a:lstStyle/>
            <a:p>
              <a:endParaRPr lang="en-CA"/>
            </a:p>
          </p:txBody>
        </p:sp>
        <p:sp>
          <p:nvSpPr>
            <p:cNvPr id="14561" name="Rectangle 389"/>
            <p:cNvSpPr>
              <a:spLocks noChangeArrowheads="1"/>
            </p:cNvSpPr>
            <p:nvPr/>
          </p:nvSpPr>
          <p:spPr bwMode="auto">
            <a:xfrm>
              <a:off x="3888"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62" name="Rectangle 390"/>
            <p:cNvSpPr>
              <a:spLocks noChangeArrowheads="1"/>
            </p:cNvSpPr>
            <p:nvPr/>
          </p:nvSpPr>
          <p:spPr bwMode="auto">
            <a:xfrm>
              <a:off x="3904"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63" name="Freeform 391"/>
            <p:cNvSpPr>
              <a:spLocks/>
            </p:cNvSpPr>
            <p:nvPr/>
          </p:nvSpPr>
          <p:spPr bwMode="auto">
            <a:xfrm>
              <a:off x="4006" y="2896"/>
              <a:ext cx="38" cy="58"/>
            </a:xfrm>
            <a:custGeom>
              <a:avLst/>
              <a:gdLst>
                <a:gd name="T0" fmla="*/ 34 w 38"/>
                <a:gd name="T1" fmla="*/ 58 h 58"/>
                <a:gd name="T2" fmla="*/ 0 w 38"/>
                <a:gd name="T3" fmla="*/ 58 h 58"/>
                <a:gd name="T4" fmla="*/ 0 w 38"/>
                <a:gd name="T5" fmla="*/ 58 h 58"/>
                <a:gd name="T6" fmla="*/ 6 w 38"/>
                <a:gd name="T7" fmla="*/ 50 h 58"/>
                <a:gd name="T8" fmla="*/ 12 w 38"/>
                <a:gd name="T9" fmla="*/ 42 h 58"/>
                <a:gd name="T10" fmla="*/ 18 w 38"/>
                <a:gd name="T11" fmla="*/ 36 h 58"/>
                <a:gd name="T12" fmla="*/ 20 w 38"/>
                <a:gd name="T13" fmla="*/ 32 h 58"/>
                <a:gd name="T14" fmla="*/ 22 w 38"/>
                <a:gd name="T15" fmla="*/ 26 h 58"/>
                <a:gd name="T16" fmla="*/ 22 w 38"/>
                <a:gd name="T17" fmla="*/ 20 h 58"/>
                <a:gd name="T18" fmla="*/ 22 w 38"/>
                <a:gd name="T19" fmla="*/ 16 h 58"/>
                <a:gd name="T20" fmla="*/ 20 w 38"/>
                <a:gd name="T21" fmla="*/ 12 h 58"/>
                <a:gd name="T22" fmla="*/ 16 w 38"/>
                <a:gd name="T23" fmla="*/ 10 h 58"/>
                <a:gd name="T24" fmla="*/ 12 w 38"/>
                <a:gd name="T25" fmla="*/ 10 h 58"/>
                <a:gd name="T26" fmla="*/ 8 w 38"/>
                <a:gd name="T27" fmla="*/ 10 h 58"/>
                <a:gd name="T28" fmla="*/ 4 w 38"/>
                <a:gd name="T29" fmla="*/ 12 h 58"/>
                <a:gd name="T30" fmla="*/ 2 w 38"/>
                <a:gd name="T31" fmla="*/ 16 h 58"/>
                <a:gd name="T32" fmla="*/ 0 w 38"/>
                <a:gd name="T33" fmla="*/ 16 h 58"/>
                <a:gd name="T34" fmla="*/ 4 w 38"/>
                <a:gd name="T35" fmla="*/ 8 h 58"/>
                <a:gd name="T36" fmla="*/ 8 w 38"/>
                <a:gd name="T37" fmla="*/ 4 h 58"/>
                <a:gd name="T38" fmla="*/ 12 w 38"/>
                <a:gd name="T39" fmla="*/ 0 h 58"/>
                <a:gd name="T40" fmla="*/ 18 w 38"/>
                <a:gd name="T41" fmla="*/ 0 h 58"/>
                <a:gd name="T42" fmla="*/ 22 w 38"/>
                <a:gd name="T43" fmla="*/ 0 h 58"/>
                <a:gd name="T44" fmla="*/ 26 w 38"/>
                <a:gd name="T45" fmla="*/ 2 h 58"/>
                <a:gd name="T46" fmla="*/ 30 w 38"/>
                <a:gd name="T47" fmla="*/ 4 h 58"/>
                <a:gd name="T48" fmla="*/ 32 w 38"/>
                <a:gd name="T49" fmla="*/ 8 h 58"/>
                <a:gd name="T50" fmla="*/ 34 w 38"/>
                <a:gd name="T51" fmla="*/ 10 h 58"/>
                <a:gd name="T52" fmla="*/ 34 w 38"/>
                <a:gd name="T53" fmla="*/ 14 h 58"/>
                <a:gd name="T54" fmla="*/ 34 w 38"/>
                <a:gd name="T55" fmla="*/ 20 h 58"/>
                <a:gd name="T56" fmla="*/ 32 w 38"/>
                <a:gd name="T57" fmla="*/ 26 h 58"/>
                <a:gd name="T58" fmla="*/ 28 w 38"/>
                <a:gd name="T59" fmla="*/ 32 h 58"/>
                <a:gd name="T60" fmla="*/ 22 w 38"/>
                <a:gd name="T61" fmla="*/ 38 h 58"/>
                <a:gd name="T62" fmla="*/ 12 w 38"/>
                <a:gd name="T63" fmla="*/ 48 h 58"/>
                <a:gd name="T64" fmla="*/ 26 w 38"/>
                <a:gd name="T65" fmla="*/ 48 h 58"/>
                <a:gd name="T66" fmla="*/ 30 w 38"/>
                <a:gd name="T67" fmla="*/ 48 h 58"/>
                <a:gd name="T68" fmla="*/ 32 w 38"/>
                <a:gd name="T69" fmla="*/ 48 h 58"/>
                <a:gd name="T70" fmla="*/ 32 w 38"/>
                <a:gd name="T71" fmla="*/ 46 h 58"/>
                <a:gd name="T72" fmla="*/ 34 w 38"/>
                <a:gd name="T73" fmla="*/ 46 h 58"/>
                <a:gd name="T74" fmla="*/ 34 w 38"/>
                <a:gd name="T75" fmla="*/ 44 h 58"/>
                <a:gd name="T76" fmla="*/ 36 w 38"/>
                <a:gd name="T77" fmla="*/ 42 h 58"/>
                <a:gd name="T78" fmla="*/ 38 w 38"/>
                <a:gd name="T79" fmla="*/ 42 h 58"/>
                <a:gd name="T80" fmla="*/ 34 w 38"/>
                <a:gd name="T81" fmla="*/ 5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4" y="58"/>
                  </a:moveTo>
                  <a:lnTo>
                    <a:pt x="0" y="58"/>
                  </a:lnTo>
                  <a:lnTo>
                    <a:pt x="6" y="50"/>
                  </a:lnTo>
                  <a:lnTo>
                    <a:pt x="12" y="42"/>
                  </a:lnTo>
                  <a:lnTo>
                    <a:pt x="18" y="36"/>
                  </a:lnTo>
                  <a:lnTo>
                    <a:pt x="20" y="32"/>
                  </a:lnTo>
                  <a:lnTo>
                    <a:pt x="22" y="26"/>
                  </a:lnTo>
                  <a:lnTo>
                    <a:pt x="22" y="20"/>
                  </a:lnTo>
                  <a:lnTo>
                    <a:pt x="22" y="16"/>
                  </a:lnTo>
                  <a:lnTo>
                    <a:pt x="20" y="12"/>
                  </a:lnTo>
                  <a:lnTo>
                    <a:pt x="16" y="10"/>
                  </a:lnTo>
                  <a:lnTo>
                    <a:pt x="12" y="10"/>
                  </a:lnTo>
                  <a:lnTo>
                    <a:pt x="8" y="10"/>
                  </a:lnTo>
                  <a:lnTo>
                    <a:pt x="4" y="12"/>
                  </a:lnTo>
                  <a:lnTo>
                    <a:pt x="2" y="16"/>
                  </a:lnTo>
                  <a:lnTo>
                    <a:pt x="0" y="16"/>
                  </a:lnTo>
                  <a:lnTo>
                    <a:pt x="4" y="8"/>
                  </a:lnTo>
                  <a:lnTo>
                    <a:pt x="8" y="4"/>
                  </a:lnTo>
                  <a:lnTo>
                    <a:pt x="12" y="0"/>
                  </a:lnTo>
                  <a:lnTo>
                    <a:pt x="18" y="0"/>
                  </a:lnTo>
                  <a:lnTo>
                    <a:pt x="22" y="0"/>
                  </a:lnTo>
                  <a:lnTo>
                    <a:pt x="26" y="2"/>
                  </a:lnTo>
                  <a:lnTo>
                    <a:pt x="30" y="4"/>
                  </a:lnTo>
                  <a:lnTo>
                    <a:pt x="32" y="8"/>
                  </a:lnTo>
                  <a:lnTo>
                    <a:pt x="34" y="10"/>
                  </a:lnTo>
                  <a:lnTo>
                    <a:pt x="34" y="14"/>
                  </a:lnTo>
                  <a:lnTo>
                    <a:pt x="34" y="20"/>
                  </a:lnTo>
                  <a:lnTo>
                    <a:pt x="32" y="26"/>
                  </a:lnTo>
                  <a:lnTo>
                    <a:pt x="28" y="32"/>
                  </a:lnTo>
                  <a:lnTo>
                    <a:pt x="22" y="38"/>
                  </a:lnTo>
                  <a:lnTo>
                    <a:pt x="12" y="48"/>
                  </a:lnTo>
                  <a:lnTo>
                    <a:pt x="26" y="48"/>
                  </a:lnTo>
                  <a:lnTo>
                    <a:pt x="30" y="48"/>
                  </a:lnTo>
                  <a:lnTo>
                    <a:pt x="32" y="48"/>
                  </a:lnTo>
                  <a:lnTo>
                    <a:pt x="32" y="46"/>
                  </a:lnTo>
                  <a:lnTo>
                    <a:pt x="34" y="46"/>
                  </a:lnTo>
                  <a:lnTo>
                    <a:pt x="34" y="44"/>
                  </a:lnTo>
                  <a:lnTo>
                    <a:pt x="36" y="42"/>
                  </a:lnTo>
                  <a:lnTo>
                    <a:pt x="38" y="42"/>
                  </a:lnTo>
                  <a:lnTo>
                    <a:pt x="34" y="58"/>
                  </a:lnTo>
                  <a:close/>
                </a:path>
              </a:pathLst>
            </a:custGeom>
            <a:solidFill>
              <a:srgbClr val="000000"/>
            </a:solidFill>
            <a:ln w="0">
              <a:solidFill>
                <a:srgbClr val="000000"/>
              </a:solidFill>
              <a:round/>
              <a:headEnd/>
              <a:tailEnd/>
            </a:ln>
          </p:spPr>
          <p:txBody>
            <a:bodyPr/>
            <a:lstStyle/>
            <a:p>
              <a:endParaRPr lang="en-CA"/>
            </a:p>
          </p:txBody>
        </p:sp>
        <p:sp>
          <p:nvSpPr>
            <p:cNvPr id="14564" name="Freeform 392"/>
            <p:cNvSpPr>
              <a:spLocks/>
            </p:cNvSpPr>
            <p:nvPr/>
          </p:nvSpPr>
          <p:spPr bwMode="auto">
            <a:xfrm>
              <a:off x="4048" y="2896"/>
              <a:ext cx="40" cy="60"/>
            </a:xfrm>
            <a:custGeom>
              <a:avLst/>
              <a:gdLst>
                <a:gd name="T0" fmla="*/ 12 w 40"/>
                <a:gd name="T1" fmla="*/ 28 h 60"/>
                <a:gd name="T2" fmla="*/ 12 w 40"/>
                <a:gd name="T3" fmla="*/ 26 h 60"/>
                <a:gd name="T4" fmla="*/ 16 w 40"/>
                <a:gd name="T5" fmla="*/ 26 h 60"/>
                <a:gd name="T6" fmla="*/ 18 w 40"/>
                <a:gd name="T7" fmla="*/ 24 h 60"/>
                <a:gd name="T8" fmla="*/ 20 w 40"/>
                <a:gd name="T9" fmla="*/ 22 h 60"/>
                <a:gd name="T10" fmla="*/ 22 w 40"/>
                <a:gd name="T11" fmla="*/ 20 h 60"/>
                <a:gd name="T12" fmla="*/ 24 w 40"/>
                <a:gd name="T13" fmla="*/ 18 h 60"/>
                <a:gd name="T14" fmla="*/ 24 w 40"/>
                <a:gd name="T15" fmla="*/ 14 h 60"/>
                <a:gd name="T16" fmla="*/ 24 w 40"/>
                <a:gd name="T17" fmla="*/ 12 h 60"/>
                <a:gd name="T18" fmla="*/ 20 w 40"/>
                <a:gd name="T19" fmla="*/ 8 h 60"/>
                <a:gd name="T20" fmla="*/ 18 w 40"/>
                <a:gd name="T21" fmla="*/ 6 h 60"/>
                <a:gd name="T22" fmla="*/ 14 w 40"/>
                <a:gd name="T23" fmla="*/ 6 h 60"/>
                <a:gd name="T24" fmla="*/ 8 w 40"/>
                <a:gd name="T25" fmla="*/ 8 h 60"/>
                <a:gd name="T26" fmla="*/ 4 w 40"/>
                <a:gd name="T27" fmla="*/ 12 h 60"/>
                <a:gd name="T28" fmla="*/ 2 w 40"/>
                <a:gd name="T29" fmla="*/ 12 h 60"/>
                <a:gd name="T30" fmla="*/ 6 w 40"/>
                <a:gd name="T31" fmla="*/ 6 h 60"/>
                <a:gd name="T32" fmla="*/ 10 w 40"/>
                <a:gd name="T33" fmla="*/ 2 h 60"/>
                <a:gd name="T34" fmla="*/ 16 w 40"/>
                <a:gd name="T35" fmla="*/ 0 h 60"/>
                <a:gd name="T36" fmla="*/ 22 w 40"/>
                <a:gd name="T37" fmla="*/ 0 h 60"/>
                <a:gd name="T38" fmla="*/ 28 w 40"/>
                <a:gd name="T39" fmla="*/ 0 h 60"/>
                <a:gd name="T40" fmla="*/ 32 w 40"/>
                <a:gd name="T41" fmla="*/ 2 h 60"/>
                <a:gd name="T42" fmla="*/ 36 w 40"/>
                <a:gd name="T43" fmla="*/ 6 h 60"/>
                <a:gd name="T44" fmla="*/ 36 w 40"/>
                <a:gd name="T45" fmla="*/ 10 h 60"/>
                <a:gd name="T46" fmla="*/ 36 w 40"/>
                <a:gd name="T47" fmla="*/ 14 h 60"/>
                <a:gd name="T48" fmla="*/ 34 w 40"/>
                <a:gd name="T49" fmla="*/ 16 h 60"/>
                <a:gd name="T50" fmla="*/ 32 w 40"/>
                <a:gd name="T51" fmla="*/ 18 h 60"/>
                <a:gd name="T52" fmla="*/ 26 w 40"/>
                <a:gd name="T53" fmla="*/ 22 h 60"/>
                <a:gd name="T54" fmla="*/ 32 w 40"/>
                <a:gd name="T55" fmla="*/ 24 h 60"/>
                <a:gd name="T56" fmla="*/ 36 w 40"/>
                <a:gd name="T57" fmla="*/ 28 h 60"/>
                <a:gd name="T58" fmla="*/ 38 w 40"/>
                <a:gd name="T59" fmla="*/ 32 h 60"/>
                <a:gd name="T60" fmla="*/ 40 w 40"/>
                <a:gd name="T61" fmla="*/ 36 h 60"/>
                <a:gd name="T62" fmla="*/ 38 w 40"/>
                <a:gd name="T63" fmla="*/ 42 h 60"/>
                <a:gd name="T64" fmla="*/ 36 w 40"/>
                <a:gd name="T65" fmla="*/ 48 h 60"/>
                <a:gd name="T66" fmla="*/ 32 w 40"/>
                <a:gd name="T67" fmla="*/ 52 h 60"/>
                <a:gd name="T68" fmla="*/ 28 w 40"/>
                <a:gd name="T69" fmla="*/ 56 h 60"/>
                <a:gd name="T70" fmla="*/ 22 w 40"/>
                <a:gd name="T71" fmla="*/ 58 h 60"/>
                <a:gd name="T72" fmla="*/ 14 w 40"/>
                <a:gd name="T73" fmla="*/ 60 h 60"/>
                <a:gd name="T74" fmla="*/ 8 w 40"/>
                <a:gd name="T75" fmla="*/ 58 h 60"/>
                <a:gd name="T76" fmla="*/ 4 w 40"/>
                <a:gd name="T77" fmla="*/ 56 h 60"/>
                <a:gd name="T78" fmla="*/ 2 w 40"/>
                <a:gd name="T79" fmla="*/ 54 h 60"/>
                <a:gd name="T80" fmla="*/ 0 w 40"/>
                <a:gd name="T81" fmla="*/ 52 h 60"/>
                <a:gd name="T82" fmla="*/ 2 w 40"/>
                <a:gd name="T83" fmla="*/ 50 h 60"/>
                <a:gd name="T84" fmla="*/ 2 w 40"/>
                <a:gd name="T85" fmla="*/ 48 h 60"/>
                <a:gd name="T86" fmla="*/ 4 w 40"/>
                <a:gd name="T87" fmla="*/ 46 h 60"/>
                <a:gd name="T88" fmla="*/ 6 w 40"/>
                <a:gd name="T89" fmla="*/ 46 h 60"/>
                <a:gd name="T90" fmla="*/ 8 w 40"/>
                <a:gd name="T91" fmla="*/ 46 h 60"/>
                <a:gd name="T92" fmla="*/ 8 w 40"/>
                <a:gd name="T93" fmla="*/ 46 h 60"/>
                <a:gd name="T94" fmla="*/ 10 w 40"/>
                <a:gd name="T95" fmla="*/ 48 h 60"/>
                <a:gd name="T96" fmla="*/ 14 w 40"/>
                <a:gd name="T97" fmla="*/ 50 h 60"/>
                <a:gd name="T98" fmla="*/ 18 w 40"/>
                <a:gd name="T99" fmla="*/ 52 h 60"/>
                <a:gd name="T100" fmla="*/ 22 w 40"/>
                <a:gd name="T101" fmla="*/ 54 h 60"/>
                <a:gd name="T102" fmla="*/ 24 w 40"/>
                <a:gd name="T103" fmla="*/ 52 h 60"/>
                <a:gd name="T104" fmla="*/ 26 w 40"/>
                <a:gd name="T105" fmla="*/ 50 h 60"/>
                <a:gd name="T106" fmla="*/ 28 w 40"/>
                <a:gd name="T107" fmla="*/ 48 h 60"/>
                <a:gd name="T108" fmla="*/ 30 w 40"/>
                <a:gd name="T109" fmla="*/ 44 h 60"/>
                <a:gd name="T110" fmla="*/ 28 w 40"/>
                <a:gd name="T111" fmla="*/ 40 h 60"/>
                <a:gd name="T112" fmla="*/ 24 w 40"/>
                <a:gd name="T113" fmla="*/ 34 h 60"/>
                <a:gd name="T114" fmla="*/ 20 w 40"/>
                <a:gd name="T115" fmla="*/ 30 h 60"/>
                <a:gd name="T116" fmla="*/ 12 w 40"/>
                <a:gd name="T117" fmla="*/ 28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0"/>
                <a:gd name="T179" fmla="*/ 40 w 40"/>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0">
                  <a:moveTo>
                    <a:pt x="12" y="28"/>
                  </a:moveTo>
                  <a:lnTo>
                    <a:pt x="12" y="26"/>
                  </a:lnTo>
                  <a:lnTo>
                    <a:pt x="16" y="26"/>
                  </a:lnTo>
                  <a:lnTo>
                    <a:pt x="18" y="24"/>
                  </a:lnTo>
                  <a:lnTo>
                    <a:pt x="20" y="22"/>
                  </a:lnTo>
                  <a:lnTo>
                    <a:pt x="22" y="20"/>
                  </a:lnTo>
                  <a:lnTo>
                    <a:pt x="24" y="18"/>
                  </a:lnTo>
                  <a:lnTo>
                    <a:pt x="24" y="14"/>
                  </a:lnTo>
                  <a:lnTo>
                    <a:pt x="24" y="12"/>
                  </a:lnTo>
                  <a:lnTo>
                    <a:pt x="20" y="8"/>
                  </a:lnTo>
                  <a:lnTo>
                    <a:pt x="18" y="6"/>
                  </a:lnTo>
                  <a:lnTo>
                    <a:pt x="14" y="6"/>
                  </a:lnTo>
                  <a:lnTo>
                    <a:pt x="8" y="8"/>
                  </a:lnTo>
                  <a:lnTo>
                    <a:pt x="4" y="12"/>
                  </a:lnTo>
                  <a:lnTo>
                    <a:pt x="2" y="12"/>
                  </a:lnTo>
                  <a:lnTo>
                    <a:pt x="6" y="6"/>
                  </a:lnTo>
                  <a:lnTo>
                    <a:pt x="10" y="2"/>
                  </a:lnTo>
                  <a:lnTo>
                    <a:pt x="16" y="0"/>
                  </a:lnTo>
                  <a:lnTo>
                    <a:pt x="22" y="0"/>
                  </a:lnTo>
                  <a:lnTo>
                    <a:pt x="28" y="0"/>
                  </a:lnTo>
                  <a:lnTo>
                    <a:pt x="32" y="2"/>
                  </a:lnTo>
                  <a:lnTo>
                    <a:pt x="36" y="6"/>
                  </a:lnTo>
                  <a:lnTo>
                    <a:pt x="36" y="10"/>
                  </a:lnTo>
                  <a:lnTo>
                    <a:pt x="36" y="14"/>
                  </a:lnTo>
                  <a:lnTo>
                    <a:pt x="34" y="16"/>
                  </a:lnTo>
                  <a:lnTo>
                    <a:pt x="32" y="18"/>
                  </a:lnTo>
                  <a:lnTo>
                    <a:pt x="26" y="22"/>
                  </a:lnTo>
                  <a:lnTo>
                    <a:pt x="32" y="24"/>
                  </a:lnTo>
                  <a:lnTo>
                    <a:pt x="36" y="28"/>
                  </a:lnTo>
                  <a:lnTo>
                    <a:pt x="38" y="32"/>
                  </a:lnTo>
                  <a:lnTo>
                    <a:pt x="40" y="36"/>
                  </a:lnTo>
                  <a:lnTo>
                    <a:pt x="38" y="42"/>
                  </a:lnTo>
                  <a:lnTo>
                    <a:pt x="36" y="48"/>
                  </a:lnTo>
                  <a:lnTo>
                    <a:pt x="32" y="52"/>
                  </a:lnTo>
                  <a:lnTo>
                    <a:pt x="28" y="56"/>
                  </a:lnTo>
                  <a:lnTo>
                    <a:pt x="22" y="58"/>
                  </a:lnTo>
                  <a:lnTo>
                    <a:pt x="14" y="60"/>
                  </a:lnTo>
                  <a:lnTo>
                    <a:pt x="8" y="58"/>
                  </a:lnTo>
                  <a:lnTo>
                    <a:pt x="4" y="56"/>
                  </a:lnTo>
                  <a:lnTo>
                    <a:pt x="2" y="54"/>
                  </a:lnTo>
                  <a:lnTo>
                    <a:pt x="0" y="52"/>
                  </a:lnTo>
                  <a:lnTo>
                    <a:pt x="2" y="50"/>
                  </a:lnTo>
                  <a:lnTo>
                    <a:pt x="2" y="48"/>
                  </a:lnTo>
                  <a:lnTo>
                    <a:pt x="4" y="46"/>
                  </a:lnTo>
                  <a:lnTo>
                    <a:pt x="6" y="46"/>
                  </a:lnTo>
                  <a:lnTo>
                    <a:pt x="8" y="46"/>
                  </a:lnTo>
                  <a:lnTo>
                    <a:pt x="10" y="48"/>
                  </a:lnTo>
                  <a:lnTo>
                    <a:pt x="14" y="50"/>
                  </a:lnTo>
                  <a:lnTo>
                    <a:pt x="18" y="52"/>
                  </a:lnTo>
                  <a:lnTo>
                    <a:pt x="22" y="54"/>
                  </a:lnTo>
                  <a:lnTo>
                    <a:pt x="24" y="52"/>
                  </a:lnTo>
                  <a:lnTo>
                    <a:pt x="26" y="50"/>
                  </a:lnTo>
                  <a:lnTo>
                    <a:pt x="28" y="48"/>
                  </a:lnTo>
                  <a:lnTo>
                    <a:pt x="30" y="44"/>
                  </a:lnTo>
                  <a:lnTo>
                    <a:pt x="28" y="40"/>
                  </a:lnTo>
                  <a:lnTo>
                    <a:pt x="24" y="34"/>
                  </a:lnTo>
                  <a:lnTo>
                    <a:pt x="20" y="30"/>
                  </a:lnTo>
                  <a:lnTo>
                    <a:pt x="12" y="28"/>
                  </a:lnTo>
                  <a:close/>
                </a:path>
              </a:pathLst>
            </a:custGeom>
            <a:solidFill>
              <a:srgbClr val="000000"/>
            </a:solidFill>
            <a:ln w="0">
              <a:solidFill>
                <a:srgbClr val="000000"/>
              </a:solidFill>
              <a:round/>
              <a:headEnd/>
              <a:tailEnd/>
            </a:ln>
          </p:spPr>
          <p:txBody>
            <a:bodyPr/>
            <a:lstStyle/>
            <a:p>
              <a:endParaRPr lang="en-CA"/>
            </a:p>
          </p:txBody>
        </p:sp>
        <p:sp>
          <p:nvSpPr>
            <p:cNvPr id="14565" name="Freeform 393"/>
            <p:cNvSpPr>
              <a:spLocks noEditPoints="1"/>
            </p:cNvSpPr>
            <p:nvPr/>
          </p:nvSpPr>
          <p:spPr bwMode="auto">
            <a:xfrm>
              <a:off x="4098" y="2896"/>
              <a:ext cx="76" cy="60"/>
            </a:xfrm>
            <a:custGeom>
              <a:avLst/>
              <a:gdLst>
                <a:gd name="T0" fmla="*/ 22 w 76"/>
                <a:gd name="T1" fmla="*/ 60 h 60"/>
                <a:gd name="T2" fmla="*/ 56 w 76"/>
                <a:gd name="T3" fmla="*/ 0 h 60"/>
                <a:gd name="T4" fmla="*/ 14 w 76"/>
                <a:gd name="T5" fmla="*/ 0 h 60"/>
                <a:gd name="T6" fmla="*/ 26 w 76"/>
                <a:gd name="T7" fmla="*/ 4 h 60"/>
                <a:gd name="T8" fmla="*/ 30 w 76"/>
                <a:gd name="T9" fmla="*/ 14 h 60"/>
                <a:gd name="T10" fmla="*/ 26 w 76"/>
                <a:gd name="T11" fmla="*/ 26 h 60"/>
                <a:gd name="T12" fmla="*/ 14 w 76"/>
                <a:gd name="T13" fmla="*/ 30 h 60"/>
                <a:gd name="T14" fmla="*/ 4 w 76"/>
                <a:gd name="T15" fmla="*/ 26 h 60"/>
                <a:gd name="T16" fmla="*/ 0 w 76"/>
                <a:gd name="T17" fmla="*/ 14 h 60"/>
                <a:gd name="T18" fmla="*/ 4 w 76"/>
                <a:gd name="T19" fmla="*/ 4 h 60"/>
                <a:gd name="T20" fmla="*/ 14 w 76"/>
                <a:gd name="T21" fmla="*/ 0 h 60"/>
                <a:gd name="T22" fmla="*/ 14 w 76"/>
                <a:gd name="T23" fmla="*/ 2 h 60"/>
                <a:gd name="T24" fmla="*/ 12 w 76"/>
                <a:gd name="T25" fmla="*/ 4 h 60"/>
                <a:gd name="T26" fmla="*/ 12 w 76"/>
                <a:gd name="T27" fmla="*/ 8 h 60"/>
                <a:gd name="T28" fmla="*/ 12 w 76"/>
                <a:gd name="T29" fmla="*/ 20 h 60"/>
                <a:gd name="T30" fmla="*/ 12 w 76"/>
                <a:gd name="T31" fmla="*/ 26 h 60"/>
                <a:gd name="T32" fmla="*/ 14 w 76"/>
                <a:gd name="T33" fmla="*/ 28 h 60"/>
                <a:gd name="T34" fmla="*/ 16 w 76"/>
                <a:gd name="T35" fmla="*/ 28 h 60"/>
                <a:gd name="T36" fmla="*/ 18 w 76"/>
                <a:gd name="T37" fmla="*/ 26 h 60"/>
                <a:gd name="T38" fmla="*/ 18 w 76"/>
                <a:gd name="T39" fmla="*/ 20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4 h 60"/>
                <a:gd name="T52" fmla="*/ 72 w 76"/>
                <a:gd name="T53" fmla="*/ 56 h 60"/>
                <a:gd name="T54" fmla="*/ 62 w 76"/>
                <a:gd name="T55" fmla="*/ 60 h 60"/>
                <a:gd name="T56" fmla="*/ 52 w 76"/>
                <a:gd name="T57" fmla="*/ 56 h 60"/>
                <a:gd name="T58" fmla="*/ 48 w 76"/>
                <a:gd name="T59" fmla="*/ 44 h 60"/>
                <a:gd name="T60" fmla="*/ 52 w 76"/>
                <a:gd name="T61" fmla="*/ 34 h 60"/>
                <a:gd name="T62" fmla="*/ 62 w 76"/>
                <a:gd name="T63" fmla="*/ 30 h 60"/>
                <a:gd name="T64" fmla="*/ 62 w 76"/>
                <a:gd name="T65" fmla="*/ 32 h 60"/>
                <a:gd name="T66" fmla="*/ 60 w 76"/>
                <a:gd name="T67" fmla="*/ 34 h 60"/>
                <a:gd name="T68" fmla="*/ 58 w 76"/>
                <a:gd name="T69" fmla="*/ 38 h 60"/>
                <a:gd name="T70" fmla="*/ 58 w 76"/>
                <a:gd name="T71" fmla="*/ 50 h 60"/>
                <a:gd name="T72" fmla="*/ 60 w 76"/>
                <a:gd name="T73" fmla="*/ 56 h 60"/>
                <a:gd name="T74" fmla="*/ 62 w 76"/>
                <a:gd name="T75" fmla="*/ 58 h 60"/>
                <a:gd name="T76" fmla="*/ 62 w 76"/>
                <a:gd name="T77" fmla="*/ 58 h 60"/>
                <a:gd name="T78" fmla="*/ 64 w 76"/>
                <a:gd name="T79" fmla="*/ 56 h 60"/>
                <a:gd name="T80" fmla="*/ 66 w 76"/>
                <a:gd name="T81" fmla="*/ 50 h 60"/>
                <a:gd name="T82" fmla="*/ 66 w 76"/>
                <a:gd name="T83" fmla="*/ 38 h 60"/>
                <a:gd name="T84" fmla="*/ 64 w 76"/>
                <a:gd name="T85" fmla="*/ 34 h 60"/>
                <a:gd name="T86" fmla="*/ 62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0"/>
                  </a:lnTo>
                  <a:lnTo>
                    <a:pt x="26" y="4"/>
                  </a:lnTo>
                  <a:lnTo>
                    <a:pt x="28" y="8"/>
                  </a:lnTo>
                  <a:lnTo>
                    <a:pt x="30" y="14"/>
                  </a:lnTo>
                  <a:lnTo>
                    <a:pt x="28" y="20"/>
                  </a:lnTo>
                  <a:lnTo>
                    <a:pt x="26" y="26"/>
                  </a:lnTo>
                  <a:lnTo>
                    <a:pt x="20" y="28"/>
                  </a:lnTo>
                  <a:lnTo>
                    <a:pt x="14" y="30"/>
                  </a:lnTo>
                  <a:lnTo>
                    <a:pt x="8" y="28"/>
                  </a:lnTo>
                  <a:lnTo>
                    <a:pt x="4" y="26"/>
                  </a:lnTo>
                  <a:lnTo>
                    <a:pt x="2" y="20"/>
                  </a:lnTo>
                  <a:lnTo>
                    <a:pt x="0" y="14"/>
                  </a:lnTo>
                  <a:lnTo>
                    <a:pt x="2" y="8"/>
                  </a:lnTo>
                  <a:lnTo>
                    <a:pt x="4" y="4"/>
                  </a:lnTo>
                  <a:lnTo>
                    <a:pt x="10" y="0"/>
                  </a:lnTo>
                  <a:lnTo>
                    <a:pt x="14" y="0"/>
                  </a:lnTo>
                  <a:close/>
                  <a:moveTo>
                    <a:pt x="14" y="2"/>
                  </a:moveTo>
                  <a:lnTo>
                    <a:pt x="14" y="2"/>
                  </a:lnTo>
                  <a:lnTo>
                    <a:pt x="12" y="4"/>
                  </a:lnTo>
                  <a:lnTo>
                    <a:pt x="12" y="6"/>
                  </a:lnTo>
                  <a:lnTo>
                    <a:pt x="12" y="8"/>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4"/>
                  </a:lnTo>
                  <a:lnTo>
                    <a:pt x="16" y="2"/>
                  </a:lnTo>
                  <a:lnTo>
                    <a:pt x="14" y="2"/>
                  </a:lnTo>
                  <a:close/>
                  <a:moveTo>
                    <a:pt x="62" y="30"/>
                  </a:moveTo>
                  <a:lnTo>
                    <a:pt x="68" y="30"/>
                  </a:lnTo>
                  <a:lnTo>
                    <a:pt x="72" y="34"/>
                  </a:lnTo>
                  <a:lnTo>
                    <a:pt x="76" y="38"/>
                  </a:lnTo>
                  <a:lnTo>
                    <a:pt x="76" y="44"/>
                  </a:lnTo>
                  <a:lnTo>
                    <a:pt x="76" y="50"/>
                  </a:lnTo>
                  <a:lnTo>
                    <a:pt x="72" y="56"/>
                  </a:lnTo>
                  <a:lnTo>
                    <a:pt x="68" y="58"/>
                  </a:lnTo>
                  <a:lnTo>
                    <a:pt x="62" y="60"/>
                  </a:lnTo>
                  <a:lnTo>
                    <a:pt x="56" y="58"/>
                  </a:lnTo>
                  <a:lnTo>
                    <a:pt x="52" y="56"/>
                  </a:lnTo>
                  <a:lnTo>
                    <a:pt x="48" y="50"/>
                  </a:lnTo>
                  <a:lnTo>
                    <a:pt x="48" y="44"/>
                  </a:lnTo>
                  <a:lnTo>
                    <a:pt x="48" y="38"/>
                  </a:lnTo>
                  <a:lnTo>
                    <a:pt x="52" y="34"/>
                  </a:lnTo>
                  <a:lnTo>
                    <a:pt x="56" y="30"/>
                  </a:lnTo>
                  <a:lnTo>
                    <a:pt x="62" y="30"/>
                  </a:lnTo>
                  <a:close/>
                  <a:moveTo>
                    <a:pt x="62" y="32"/>
                  </a:moveTo>
                  <a:lnTo>
                    <a:pt x="62" y="32"/>
                  </a:lnTo>
                  <a:lnTo>
                    <a:pt x="60" y="32"/>
                  </a:lnTo>
                  <a:lnTo>
                    <a:pt x="60" y="34"/>
                  </a:lnTo>
                  <a:lnTo>
                    <a:pt x="60" y="36"/>
                  </a:lnTo>
                  <a:lnTo>
                    <a:pt x="58" y="38"/>
                  </a:lnTo>
                  <a:lnTo>
                    <a:pt x="58" y="44"/>
                  </a:lnTo>
                  <a:lnTo>
                    <a:pt x="58" y="50"/>
                  </a:lnTo>
                  <a:lnTo>
                    <a:pt x="60" y="54"/>
                  </a:lnTo>
                  <a:lnTo>
                    <a:pt x="60" y="56"/>
                  </a:lnTo>
                  <a:lnTo>
                    <a:pt x="60" y="58"/>
                  </a:lnTo>
                  <a:lnTo>
                    <a:pt x="62" y="58"/>
                  </a:lnTo>
                  <a:lnTo>
                    <a:pt x="64" y="58"/>
                  </a:lnTo>
                  <a:lnTo>
                    <a:pt x="64" y="56"/>
                  </a:lnTo>
                  <a:lnTo>
                    <a:pt x="66" y="54"/>
                  </a:lnTo>
                  <a:lnTo>
                    <a:pt x="66" y="50"/>
                  </a:lnTo>
                  <a:lnTo>
                    <a:pt x="66" y="44"/>
                  </a:lnTo>
                  <a:lnTo>
                    <a:pt x="66" y="38"/>
                  </a:lnTo>
                  <a:lnTo>
                    <a:pt x="66" y="34"/>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566" name="Rectangle 394"/>
            <p:cNvSpPr>
              <a:spLocks noChangeArrowheads="1"/>
            </p:cNvSpPr>
            <p:nvPr/>
          </p:nvSpPr>
          <p:spPr bwMode="auto">
            <a:xfrm>
              <a:off x="4200"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67" name="Rectangle 395"/>
            <p:cNvSpPr>
              <a:spLocks noChangeArrowheads="1"/>
            </p:cNvSpPr>
            <p:nvPr/>
          </p:nvSpPr>
          <p:spPr bwMode="auto">
            <a:xfrm>
              <a:off x="1552" y="2984"/>
              <a:ext cx="2650" cy="4"/>
            </a:xfrm>
            <a:prstGeom prst="rect">
              <a:avLst/>
            </a:prstGeom>
            <a:solidFill>
              <a:srgbClr val="000000"/>
            </a:solidFill>
            <a:ln w="0">
              <a:solidFill>
                <a:srgbClr val="000000"/>
              </a:solidFill>
              <a:miter lim="800000"/>
              <a:headEnd/>
              <a:tailEnd/>
            </a:ln>
          </p:spPr>
          <p:txBody>
            <a:bodyPr/>
            <a:lstStyle/>
            <a:p>
              <a:endParaRPr lang="en-US"/>
            </a:p>
          </p:txBody>
        </p:sp>
      </p:grpSp>
      <p:graphicFrame>
        <p:nvGraphicFramePr>
          <p:cNvPr id="14338" name="Object 398"/>
          <p:cNvGraphicFramePr>
            <a:graphicFrameLocks noChangeAspect="1"/>
          </p:cNvGraphicFramePr>
          <p:nvPr/>
        </p:nvGraphicFramePr>
        <p:xfrm>
          <a:off x="2743200" y="1828800"/>
          <a:ext cx="711200" cy="412750"/>
        </p:xfrm>
        <a:graphic>
          <a:graphicData uri="http://schemas.openxmlformats.org/presentationml/2006/ole">
            <p:oleObj spid="_x0000_s14338" name="Equation" r:id="rId12" imgW="393480" imgH="228600" progId="Equation.3">
              <p:embed/>
            </p:oleObj>
          </a:graphicData>
        </a:graphic>
      </p:graphicFrame>
      <p:graphicFrame>
        <p:nvGraphicFramePr>
          <p:cNvPr id="14339" name="Object 399"/>
          <p:cNvGraphicFramePr>
            <a:graphicFrameLocks noChangeAspect="1"/>
          </p:cNvGraphicFramePr>
          <p:nvPr/>
        </p:nvGraphicFramePr>
        <p:xfrm>
          <a:off x="6096000" y="1905000"/>
          <a:ext cx="1524000" cy="371475"/>
        </p:xfrm>
        <a:graphic>
          <a:graphicData uri="http://schemas.openxmlformats.org/presentationml/2006/ole">
            <p:oleObj spid="_x0000_s14339" name="Equation" r:id="rId13" imgW="939600" imgH="228600" progId="Equation.3">
              <p:embed/>
            </p:oleObj>
          </a:graphicData>
        </a:graphic>
      </p:graphicFrame>
      <p:graphicFrame>
        <p:nvGraphicFramePr>
          <p:cNvPr id="14340" name="Object 400"/>
          <p:cNvGraphicFramePr>
            <a:graphicFrameLocks noChangeAspect="1"/>
          </p:cNvGraphicFramePr>
          <p:nvPr/>
        </p:nvGraphicFramePr>
        <p:xfrm>
          <a:off x="4572000" y="1855788"/>
          <a:ext cx="914400" cy="349250"/>
        </p:xfrm>
        <a:graphic>
          <a:graphicData uri="http://schemas.openxmlformats.org/presentationml/2006/ole">
            <p:oleObj spid="_x0000_s14340" name="Equation" r:id="rId14" imgW="596880" imgH="228600" progId="Equation.3">
              <p:embed/>
            </p:oleObj>
          </a:graphicData>
        </a:graphic>
      </p:graphicFrame>
      <p:graphicFrame>
        <p:nvGraphicFramePr>
          <p:cNvPr id="14341" name="Object 401"/>
          <p:cNvGraphicFramePr>
            <a:graphicFrameLocks noChangeAspect="1"/>
          </p:cNvGraphicFramePr>
          <p:nvPr/>
        </p:nvGraphicFramePr>
        <p:xfrm>
          <a:off x="1600200" y="1828800"/>
          <a:ext cx="914400" cy="395288"/>
        </p:xfrm>
        <a:graphic>
          <a:graphicData uri="http://schemas.openxmlformats.org/presentationml/2006/ole">
            <p:oleObj spid="_x0000_s14341" name="Equation" r:id="rId15" imgW="406080" imgH="228600" progId="Equation.3">
              <p:embed/>
            </p:oleObj>
          </a:graphicData>
        </a:graphic>
      </p:graphicFrame>
      <p:graphicFrame>
        <p:nvGraphicFramePr>
          <p:cNvPr id="14342" name="Object 402"/>
          <p:cNvGraphicFramePr>
            <a:graphicFrameLocks noChangeAspect="1"/>
          </p:cNvGraphicFramePr>
          <p:nvPr/>
        </p:nvGraphicFramePr>
        <p:xfrm>
          <a:off x="381000" y="1752600"/>
          <a:ext cx="355600" cy="457200"/>
        </p:xfrm>
        <a:graphic>
          <a:graphicData uri="http://schemas.openxmlformats.org/presentationml/2006/ole">
            <p:oleObj spid="_x0000_s14342" name="Equation" r:id="rId16" imgW="177480" imgH="228600" progId="Equation.3">
              <p:embed/>
            </p:oleObj>
          </a:graphicData>
        </a:graphic>
      </p:graphicFrame>
      <p:sp>
        <p:nvSpPr>
          <p:cNvPr id="133523" name="Rectangle 403"/>
          <p:cNvSpPr>
            <a:spLocks noChangeArrowheads="1"/>
          </p:cNvSpPr>
          <p:nvPr/>
        </p:nvSpPr>
        <p:spPr bwMode="auto">
          <a:xfrm>
            <a:off x="8077200" y="3962400"/>
            <a:ext cx="762000" cy="990600"/>
          </a:xfrm>
          <a:prstGeom prst="rect">
            <a:avLst/>
          </a:prstGeom>
          <a:noFill/>
          <a:ln w="38100">
            <a:solidFill>
              <a:schemeClr val="accent2"/>
            </a:solidFill>
            <a:miter lim="800000"/>
            <a:headEnd/>
            <a:tailEnd/>
          </a:ln>
        </p:spPr>
        <p:txBody>
          <a:bodyPr wrap="none" anchor="ctr"/>
          <a:lstStyle/>
          <a:p>
            <a:endParaRPr lang="en-US"/>
          </a:p>
        </p:txBody>
      </p:sp>
      <p:sp>
        <p:nvSpPr>
          <p:cNvPr id="133524" name="Rectangle 404"/>
          <p:cNvSpPr>
            <a:spLocks noChangeArrowheads="1"/>
          </p:cNvSpPr>
          <p:nvPr/>
        </p:nvSpPr>
        <p:spPr bwMode="auto">
          <a:xfrm>
            <a:off x="1524000" y="5257800"/>
            <a:ext cx="5791200" cy="533400"/>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…stellar and versatile </a:t>
            </a:r>
            <a:r>
              <a:rPr lang="en-US" sz="2400" i="1" u="sng">
                <a:solidFill>
                  <a:schemeClr val="accent2"/>
                </a:solidFill>
                <a:latin typeface="Comic Sans MS" pitchFamily="66" charset="0"/>
              </a:rPr>
              <a:t>acress</a:t>
            </a:r>
            <a:r>
              <a:rPr lang="en-US" sz="2400" i="1">
                <a:solidFill>
                  <a:schemeClr val="accent2"/>
                </a:solidFill>
                <a:latin typeface="Comic Sans MS" pitchFamily="66" charset="0"/>
              </a:rPr>
              <a:t> whose…</a:t>
            </a:r>
          </a:p>
        </p:txBody>
      </p:sp>
      <p:sp>
        <p:nvSpPr>
          <p:cNvPr id="14373" name="Text Box 405"/>
          <p:cNvSpPr txBox="1">
            <a:spLocks noChangeArrowheads="1"/>
          </p:cNvSpPr>
          <p:nvPr/>
        </p:nvSpPr>
        <p:spPr bwMode="auto">
          <a:xfrm>
            <a:off x="7391400" y="3505200"/>
            <a:ext cx="285750" cy="336550"/>
          </a:xfrm>
          <a:prstGeom prst="rect">
            <a:avLst/>
          </a:prstGeom>
          <a:noFill/>
          <a:ln w="9525">
            <a:noFill/>
            <a:miter lim="800000"/>
            <a:headEnd/>
            <a:tailEnd/>
          </a:ln>
        </p:spPr>
        <p:txBody>
          <a:bodyPr wrap="none">
            <a:spAutoFit/>
          </a:bodyPr>
          <a:lstStyle/>
          <a:p>
            <a:r>
              <a:rPr lang="en-US"/>
              <a:t>_</a:t>
            </a:r>
          </a:p>
        </p:txBody>
      </p:sp>
      <p:sp>
        <p:nvSpPr>
          <p:cNvPr id="14374" name="Text Box 406"/>
          <p:cNvSpPr txBox="1">
            <a:spLocks noChangeArrowheads="1"/>
          </p:cNvSpPr>
          <p:nvPr/>
        </p:nvSpPr>
        <p:spPr bwMode="auto">
          <a:xfrm>
            <a:off x="7391400" y="3810000"/>
            <a:ext cx="285750" cy="336550"/>
          </a:xfrm>
          <a:prstGeom prst="rect">
            <a:avLst/>
          </a:prstGeom>
          <a:noFill/>
          <a:ln w="9525">
            <a:noFill/>
            <a:miter lim="800000"/>
            <a:headEnd/>
            <a:tailEnd/>
          </a:ln>
        </p:spPr>
        <p:txBody>
          <a:bodyPr wrap="none">
            <a:spAutoFit/>
          </a:bodyPr>
          <a:lstStyle/>
          <a:p>
            <a:r>
              <a:rPr lang="en-US"/>
              <a:t>_</a:t>
            </a:r>
          </a:p>
        </p:txBody>
      </p:sp>
      <p:sp>
        <p:nvSpPr>
          <p:cNvPr id="14375" name="Text Box 407"/>
          <p:cNvSpPr txBox="1">
            <a:spLocks noChangeArrowheads="1"/>
          </p:cNvSpPr>
          <p:nvPr/>
        </p:nvSpPr>
        <p:spPr bwMode="auto">
          <a:xfrm>
            <a:off x="7391400" y="4191000"/>
            <a:ext cx="285750" cy="336550"/>
          </a:xfrm>
          <a:prstGeom prst="rect">
            <a:avLst/>
          </a:prstGeom>
          <a:noFill/>
          <a:ln w="9525">
            <a:noFill/>
            <a:miter lim="800000"/>
            <a:headEnd/>
            <a:tailEnd/>
          </a:ln>
        </p:spPr>
        <p:txBody>
          <a:bodyPr wrap="none">
            <a:spAutoFit/>
          </a:bodyPr>
          <a:lstStyle/>
          <a:p>
            <a:r>
              <a:rPr lang="en-US"/>
              <a:t>_</a:t>
            </a:r>
          </a:p>
        </p:txBody>
      </p:sp>
      <p:sp>
        <p:nvSpPr>
          <p:cNvPr id="14376" name="Text Box 408"/>
          <p:cNvSpPr txBox="1">
            <a:spLocks noChangeArrowheads="1"/>
          </p:cNvSpPr>
          <p:nvPr/>
        </p:nvSpPr>
        <p:spPr bwMode="auto">
          <a:xfrm>
            <a:off x="7391400" y="3200400"/>
            <a:ext cx="285750" cy="336550"/>
          </a:xfrm>
          <a:prstGeom prst="rect">
            <a:avLst/>
          </a:prstGeom>
          <a:noFill/>
          <a:ln w="9525">
            <a:noFill/>
            <a:miter lim="800000"/>
            <a:headEnd/>
            <a:tailEnd/>
          </a:ln>
        </p:spPr>
        <p:txBody>
          <a:bodyPr wrap="none">
            <a:spAutoFit/>
          </a:bodyPr>
          <a:lstStyle/>
          <a:p>
            <a:r>
              <a:rPr lang="en-US"/>
              <a:t>_</a:t>
            </a:r>
          </a:p>
        </p:txBody>
      </p:sp>
      <p:sp>
        <p:nvSpPr>
          <p:cNvPr id="14377" name="Text Box 409"/>
          <p:cNvSpPr txBox="1">
            <a:spLocks noChangeArrowheads="1"/>
          </p:cNvSpPr>
          <p:nvPr/>
        </p:nvSpPr>
        <p:spPr bwMode="auto">
          <a:xfrm>
            <a:off x="7391400" y="2438400"/>
            <a:ext cx="285750" cy="336550"/>
          </a:xfrm>
          <a:prstGeom prst="rect">
            <a:avLst/>
          </a:prstGeom>
          <a:noFill/>
          <a:ln w="9525">
            <a:noFill/>
            <a:miter lim="800000"/>
            <a:headEnd/>
            <a:tailEnd/>
          </a:ln>
        </p:spPr>
        <p:txBody>
          <a:bodyPr wrap="none">
            <a:spAutoFit/>
          </a:bodyPr>
          <a:lstStyle/>
          <a:p>
            <a:r>
              <a:rPr lang="en-US"/>
              <a:t>_</a:t>
            </a:r>
          </a:p>
        </p:txBody>
      </p:sp>
      <p:sp>
        <p:nvSpPr>
          <p:cNvPr id="14378" name="Rectangle 410"/>
          <p:cNvSpPr>
            <a:spLocks noChangeArrowheads="1"/>
          </p:cNvSpPr>
          <p:nvPr/>
        </p:nvSpPr>
        <p:spPr bwMode="auto">
          <a:xfrm>
            <a:off x="304800" y="1066800"/>
            <a:ext cx="6781800" cy="533400"/>
          </a:xfrm>
          <a:prstGeom prst="rect">
            <a:avLst/>
          </a:prstGeom>
          <a:noFill/>
          <a:ln w="9525">
            <a:noFill/>
            <a:miter lim="800000"/>
            <a:headEnd/>
            <a:tailEnd/>
          </a:ln>
        </p:spPr>
        <p:txBody>
          <a:bodyPr/>
          <a:lstStyle/>
          <a:p>
            <a:pPr marL="342900" indent="-342900">
              <a:spcBef>
                <a:spcPct val="20000"/>
              </a:spcBef>
            </a:pPr>
            <a:r>
              <a:rPr lang="en-US" sz="2400">
                <a:solidFill>
                  <a:schemeClr val="tx2"/>
                </a:solidFill>
                <a:latin typeface="Comic Sans MS" pitchFamily="66" charset="0"/>
              </a:rPr>
              <a:t>1988 AP newswire corpus 44 million 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23" grpId="0" animBg="1"/>
      <p:bldP spid="13352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Date Placeholder 3"/>
          <p:cNvSpPr>
            <a:spLocks noGrp="1"/>
          </p:cNvSpPr>
          <p:nvPr>
            <p:ph type="dt" sz="quarter" idx="10"/>
          </p:nvPr>
        </p:nvSpPr>
        <p:spPr>
          <a:noFill/>
        </p:spPr>
        <p:txBody>
          <a:bodyPr/>
          <a:lstStyle/>
          <a:p>
            <a:fld id="{ABB7D46A-6308-45E0-B5FF-70DC1462D159}" type="datetime1">
              <a:rPr lang="en-US" smtClean="0"/>
              <a:pPr/>
              <a:t>1/14/2013</a:t>
            </a:fld>
            <a:endParaRPr lang="en-US" smtClean="0"/>
          </a:p>
        </p:txBody>
      </p:sp>
      <p:sp>
        <p:nvSpPr>
          <p:cNvPr id="15368" name="Footer Placeholder 4"/>
          <p:cNvSpPr>
            <a:spLocks noGrp="1"/>
          </p:cNvSpPr>
          <p:nvPr>
            <p:ph type="ftr" sz="quarter" idx="11"/>
          </p:nvPr>
        </p:nvSpPr>
        <p:spPr>
          <a:noFill/>
        </p:spPr>
        <p:txBody>
          <a:bodyPr/>
          <a:lstStyle/>
          <a:p>
            <a:r>
              <a:rPr lang="en-US" smtClean="0"/>
              <a:t>CPSC503 Winter 2012</a:t>
            </a:r>
          </a:p>
        </p:txBody>
      </p:sp>
      <p:sp>
        <p:nvSpPr>
          <p:cNvPr id="15369" name="Slide Number Placeholder 5"/>
          <p:cNvSpPr>
            <a:spLocks noGrp="1"/>
          </p:cNvSpPr>
          <p:nvPr>
            <p:ph type="sldNum" sz="quarter" idx="12"/>
          </p:nvPr>
        </p:nvSpPr>
        <p:spPr>
          <a:noFill/>
        </p:spPr>
        <p:txBody>
          <a:bodyPr/>
          <a:lstStyle/>
          <a:p>
            <a:fld id="{35D32477-8CD8-42AC-A5E2-DDE6810301FB}" type="slidenum">
              <a:rPr lang="en-US" smtClean="0"/>
              <a:pPr/>
              <a:t>32</a:t>
            </a:fld>
            <a:endParaRPr lang="en-US" smtClean="0"/>
          </a:p>
        </p:txBody>
      </p:sp>
      <p:sp>
        <p:nvSpPr>
          <p:cNvPr id="15370" name="Rectangle 2"/>
          <p:cNvSpPr>
            <a:spLocks noGrp="1" noChangeArrowheads="1"/>
          </p:cNvSpPr>
          <p:nvPr>
            <p:ph type="title"/>
          </p:nvPr>
        </p:nvSpPr>
        <p:spPr>
          <a:xfrm>
            <a:off x="685800" y="0"/>
            <a:ext cx="7772400" cy="1143000"/>
          </a:xfrm>
        </p:spPr>
        <p:txBody>
          <a:bodyPr/>
          <a:lstStyle/>
          <a:p>
            <a:pPr eaLnBrk="1" hangingPunct="1"/>
            <a:r>
              <a:rPr lang="en-US" smtClean="0"/>
              <a:t>Evaluation “correct” system</a:t>
            </a:r>
          </a:p>
        </p:txBody>
      </p:sp>
      <p:pic>
        <p:nvPicPr>
          <p:cNvPr id="15371" name="Picture 5"/>
          <p:cNvPicPr>
            <a:picLocks noChangeAspect="1" noChangeArrowheads="1"/>
          </p:cNvPicPr>
          <p:nvPr/>
        </p:nvPicPr>
        <p:blipFill>
          <a:blip r:embed="rId4" cstate="print"/>
          <a:srcRect/>
          <a:stretch>
            <a:fillRect/>
          </a:stretch>
        </p:blipFill>
        <p:spPr bwMode="auto">
          <a:xfrm>
            <a:off x="1219200" y="838200"/>
            <a:ext cx="7086600" cy="3887788"/>
          </a:xfrm>
          <a:prstGeom prst="rect">
            <a:avLst/>
          </a:prstGeom>
          <a:noFill/>
          <a:ln w="9525">
            <a:noFill/>
            <a:miter lim="800000"/>
            <a:headEnd/>
            <a:tailEnd/>
          </a:ln>
        </p:spPr>
      </p:pic>
      <p:pic>
        <p:nvPicPr>
          <p:cNvPr id="15372" name="Picture 8"/>
          <p:cNvPicPr>
            <a:picLocks noChangeAspect="1" noChangeArrowheads="1"/>
          </p:cNvPicPr>
          <p:nvPr/>
        </p:nvPicPr>
        <p:blipFill>
          <a:blip r:embed="rId5" cstate="print"/>
          <a:srcRect/>
          <a:stretch>
            <a:fillRect/>
          </a:stretch>
        </p:blipFill>
        <p:spPr bwMode="auto">
          <a:xfrm>
            <a:off x="1447800" y="4838700"/>
            <a:ext cx="6477000" cy="1379538"/>
          </a:xfrm>
          <a:prstGeom prst="rect">
            <a:avLst/>
          </a:prstGeom>
          <a:noFill/>
          <a:ln w="9525">
            <a:noFill/>
            <a:miter lim="800000"/>
            <a:headEnd/>
            <a:tailEnd/>
          </a:ln>
        </p:spPr>
      </p:pic>
      <p:sp>
        <p:nvSpPr>
          <p:cNvPr id="15373" name="Rectangle 9"/>
          <p:cNvSpPr>
            <a:spLocks noChangeArrowheads="1"/>
          </p:cNvSpPr>
          <p:nvPr/>
        </p:nvSpPr>
        <p:spPr bwMode="auto">
          <a:xfrm>
            <a:off x="3657600" y="1066800"/>
            <a:ext cx="2514600" cy="3429000"/>
          </a:xfrm>
          <a:prstGeom prst="rect">
            <a:avLst/>
          </a:prstGeom>
          <a:solidFill>
            <a:schemeClr val="bg1"/>
          </a:solidFill>
          <a:ln w="9525">
            <a:noFill/>
            <a:miter lim="800000"/>
            <a:headEnd/>
            <a:tailEnd/>
          </a:ln>
        </p:spPr>
        <p:txBody>
          <a:bodyPr wrap="none" anchor="ctr"/>
          <a:lstStyle/>
          <a:p>
            <a:endParaRPr lang="en-US"/>
          </a:p>
        </p:txBody>
      </p:sp>
      <p:sp>
        <p:nvSpPr>
          <p:cNvPr id="15374" name="AutoShape 10"/>
          <p:cNvSpPr>
            <a:spLocks noChangeArrowheads="1"/>
          </p:cNvSpPr>
          <p:nvPr/>
        </p:nvSpPr>
        <p:spPr bwMode="auto">
          <a:xfrm>
            <a:off x="3276600" y="4953000"/>
            <a:ext cx="914400" cy="381000"/>
          </a:xfrm>
          <a:prstGeom prst="roundRect">
            <a:avLst>
              <a:gd name="adj" fmla="val 16667"/>
            </a:avLst>
          </a:prstGeom>
          <a:noFill/>
          <a:ln w="28575">
            <a:solidFill>
              <a:schemeClr val="accent2"/>
            </a:solidFill>
            <a:round/>
            <a:headEnd/>
            <a:tailEnd/>
          </a:ln>
        </p:spPr>
        <p:txBody>
          <a:bodyPr wrap="none" anchor="ctr"/>
          <a:lstStyle/>
          <a:p>
            <a:endParaRPr lang="en-US"/>
          </a:p>
        </p:txBody>
      </p:sp>
      <p:sp>
        <p:nvSpPr>
          <p:cNvPr id="15375" name="Text Box 11"/>
          <p:cNvSpPr txBox="1">
            <a:spLocks noChangeArrowheads="1"/>
          </p:cNvSpPr>
          <p:nvPr/>
        </p:nvSpPr>
        <p:spPr bwMode="auto">
          <a:xfrm>
            <a:off x="3581400" y="4572000"/>
            <a:ext cx="4495800" cy="366713"/>
          </a:xfrm>
          <a:prstGeom prst="rect">
            <a:avLst/>
          </a:prstGeom>
          <a:noFill/>
          <a:ln w="9525">
            <a:noFill/>
            <a:miter lim="800000"/>
            <a:headEnd/>
            <a:tailEnd/>
          </a:ln>
        </p:spPr>
        <p:txBody>
          <a:bodyPr>
            <a:spAutoFit/>
          </a:bodyPr>
          <a:lstStyle/>
          <a:p>
            <a:pPr>
              <a:spcBef>
                <a:spcPct val="50000"/>
              </a:spcBef>
            </a:pPr>
            <a:r>
              <a:rPr lang="en-US" sz="1800">
                <a:solidFill>
                  <a:schemeClr val="accent2"/>
                </a:solidFill>
              </a:rPr>
              <a:t>0             1              2 	</a:t>
            </a:r>
            <a:r>
              <a:rPr lang="en-US" sz="1800" i="1">
                <a:solidFill>
                  <a:schemeClr val="accent2"/>
                </a:solidFill>
              </a:rPr>
              <a:t>other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ADF81A8D-6FEB-446D-B435-4E510959B775}" type="datetime1">
              <a:rPr lang="en-US" smtClean="0"/>
              <a:pPr/>
              <a:t>1/14/2013</a:t>
            </a:fld>
            <a:endParaRPr lang="en-US" smtClean="0"/>
          </a:p>
        </p:txBody>
      </p:sp>
      <p:sp>
        <p:nvSpPr>
          <p:cNvPr id="30723" name="Footer Placeholder 4"/>
          <p:cNvSpPr>
            <a:spLocks noGrp="1"/>
          </p:cNvSpPr>
          <p:nvPr>
            <p:ph type="ftr" sz="quarter" idx="11"/>
          </p:nvPr>
        </p:nvSpPr>
        <p:spPr>
          <a:noFill/>
        </p:spPr>
        <p:txBody>
          <a:bodyPr/>
          <a:lstStyle/>
          <a:p>
            <a:r>
              <a:rPr lang="en-US" dirty="0" smtClean="0"/>
              <a:t>CPSC503 Winter </a:t>
            </a:r>
            <a:r>
              <a:rPr lang="en-US" dirty="0" smtClean="0"/>
              <a:t>2012</a:t>
            </a:r>
            <a:endParaRPr lang="en-US" dirty="0" smtClean="0"/>
          </a:p>
        </p:txBody>
      </p:sp>
      <p:sp>
        <p:nvSpPr>
          <p:cNvPr id="30724" name="Slide Number Placeholder 5"/>
          <p:cNvSpPr>
            <a:spLocks noGrp="1"/>
          </p:cNvSpPr>
          <p:nvPr>
            <p:ph type="sldNum" sz="quarter" idx="12"/>
          </p:nvPr>
        </p:nvSpPr>
        <p:spPr>
          <a:noFill/>
        </p:spPr>
        <p:txBody>
          <a:bodyPr/>
          <a:lstStyle/>
          <a:p>
            <a:fld id="{F86DEAF4-33C7-4AFB-A7FE-26C4646C6C61}" type="slidenum">
              <a:rPr lang="en-US" smtClean="0"/>
              <a:pPr/>
              <a:t>33</a:t>
            </a:fld>
            <a:endParaRPr lang="en-US" smtClean="0"/>
          </a:p>
        </p:txBody>
      </p:sp>
      <p:sp>
        <p:nvSpPr>
          <p:cNvPr id="30725" name="Rectangle 2"/>
          <p:cNvSpPr>
            <a:spLocks noGrp="1" noChangeArrowheads="1"/>
          </p:cNvSpPr>
          <p:nvPr>
            <p:ph type="title"/>
          </p:nvPr>
        </p:nvSpPr>
        <p:spPr>
          <a:xfrm>
            <a:off x="304800" y="2057400"/>
            <a:ext cx="7772400" cy="1143000"/>
          </a:xfrm>
        </p:spPr>
        <p:txBody>
          <a:bodyPr/>
          <a:lstStyle/>
          <a:p>
            <a:pPr eaLnBrk="1" hangingPunct="1"/>
            <a:r>
              <a:rPr lang="en-US" sz="3600" dirty="0" smtClean="0"/>
              <a:t>Corpora: issues to remember</a:t>
            </a:r>
          </a:p>
        </p:txBody>
      </p:sp>
      <p:sp>
        <p:nvSpPr>
          <p:cNvPr id="30726" name="Rectangle 3"/>
          <p:cNvSpPr>
            <a:spLocks noGrp="1" noChangeArrowheads="1"/>
          </p:cNvSpPr>
          <p:nvPr>
            <p:ph type="body" idx="1"/>
          </p:nvPr>
        </p:nvSpPr>
        <p:spPr>
          <a:xfrm>
            <a:off x="609600" y="2971800"/>
            <a:ext cx="7772400" cy="4114800"/>
          </a:xfrm>
        </p:spPr>
        <p:txBody>
          <a:bodyPr/>
          <a:lstStyle/>
          <a:p>
            <a:pPr eaLnBrk="1" hangingPunct="1"/>
            <a:r>
              <a:rPr lang="en-US" dirty="0" smtClean="0">
                <a:solidFill>
                  <a:schemeClr val="accent2"/>
                </a:solidFill>
              </a:rPr>
              <a:t>Zero counts</a:t>
            </a:r>
            <a:r>
              <a:rPr lang="en-US" dirty="0" smtClean="0"/>
              <a:t> in the corpus: Just because an event didn’t happen in the corpus doesn’t mean it won’t happen</a:t>
            </a:r>
          </a:p>
          <a:p>
            <a:pPr lvl="1" eaLnBrk="1" hangingPunct="1">
              <a:buFontTx/>
              <a:buNone/>
            </a:pPr>
            <a:r>
              <a:rPr lang="en-US" sz="2800" b="0" dirty="0" smtClean="0"/>
              <a:t>e.g., </a:t>
            </a:r>
            <a:r>
              <a:rPr lang="en-US" sz="2800" b="0" i="1" dirty="0" smtClean="0">
                <a:solidFill>
                  <a:schemeClr val="accent2"/>
                </a:solidFill>
              </a:rPr>
              <a:t>cress</a:t>
            </a:r>
            <a:r>
              <a:rPr lang="en-US" sz="2800" b="0" dirty="0" smtClean="0"/>
              <a:t> has not really zero probability</a:t>
            </a:r>
            <a:r>
              <a:rPr lang="en-US" dirty="0" smtClean="0"/>
              <a:t> </a:t>
            </a:r>
          </a:p>
        </p:txBody>
      </p:sp>
      <p:sp>
        <p:nvSpPr>
          <p:cNvPr id="30727" name="Rectangle 4"/>
          <p:cNvSpPr>
            <a:spLocks noChangeArrowheads="1"/>
          </p:cNvSpPr>
          <p:nvPr/>
        </p:nvSpPr>
        <p:spPr bwMode="auto">
          <a:xfrm>
            <a:off x="914400" y="4876800"/>
            <a:ext cx="7391400" cy="1384995"/>
          </a:xfrm>
          <a:prstGeom prst="rect">
            <a:avLst/>
          </a:prstGeom>
          <a:noFill/>
          <a:ln w="9525">
            <a:noFill/>
            <a:miter lim="800000"/>
            <a:headEnd/>
            <a:tailEnd/>
          </a:ln>
        </p:spPr>
        <p:txBody>
          <a:bodyPr>
            <a:spAutoFit/>
          </a:bodyPr>
          <a:lstStyle/>
          <a:p>
            <a:pPr>
              <a:spcBef>
                <a:spcPct val="50000"/>
              </a:spcBef>
              <a:buFontTx/>
              <a:buChar char="•"/>
            </a:pPr>
            <a:r>
              <a:rPr lang="en-US" sz="2800" b="1" dirty="0">
                <a:latin typeface="Comic Sans MS" pitchFamily="66" charset="0"/>
              </a:rPr>
              <a:t> Getting a corpus that matches the actual use. </a:t>
            </a:r>
            <a:r>
              <a:rPr lang="en-US" sz="2800" b="1" dirty="0" smtClean="0">
                <a:latin typeface="Comic Sans MS" pitchFamily="66" charset="0"/>
              </a:rPr>
              <a:t> </a:t>
            </a:r>
            <a:r>
              <a:rPr lang="en-US" sz="2800" dirty="0" smtClean="0">
                <a:latin typeface="Comic Sans MS" pitchFamily="66" charset="0"/>
              </a:rPr>
              <a:t>e.g</a:t>
            </a:r>
            <a:r>
              <a:rPr lang="en-US" sz="2800" dirty="0">
                <a:latin typeface="Comic Sans MS" pitchFamily="66" charset="0"/>
              </a:rPr>
              <a:t>., Kids don’t misspell the same way that adults do</a:t>
            </a:r>
            <a:endParaRPr lang="en-US" sz="2400" b="1" dirty="0">
              <a:latin typeface="Comic Sans MS" pitchFamily="66" charset="0"/>
            </a:endParaRPr>
          </a:p>
        </p:txBody>
      </p:sp>
      <p:sp>
        <p:nvSpPr>
          <p:cNvPr id="8" name="Rectangle 4"/>
          <p:cNvSpPr>
            <a:spLocks noChangeArrowheads="1"/>
          </p:cNvSpPr>
          <p:nvPr/>
        </p:nvSpPr>
        <p:spPr bwMode="auto">
          <a:xfrm>
            <a:off x="381000" y="304800"/>
            <a:ext cx="8534400" cy="1877437"/>
          </a:xfrm>
          <a:prstGeom prst="rect">
            <a:avLst/>
          </a:prstGeom>
          <a:noFill/>
          <a:ln w="9525">
            <a:noFill/>
            <a:miter lim="800000"/>
            <a:headEnd/>
            <a:tailEnd/>
          </a:ln>
        </p:spPr>
        <p:txBody>
          <a:bodyPr wrap="square">
            <a:spAutoFit/>
          </a:bodyPr>
          <a:lstStyle/>
          <a:p>
            <a:pPr>
              <a:spcBef>
                <a:spcPts val="0"/>
              </a:spcBef>
            </a:pPr>
            <a:r>
              <a:rPr lang="en-US" sz="2800" b="1" dirty="0">
                <a:latin typeface="Comic Sans MS" pitchFamily="66" charset="0"/>
              </a:rPr>
              <a:t> </a:t>
            </a:r>
            <a:r>
              <a:rPr lang="en-US" sz="3200" b="1" dirty="0" smtClean="0">
                <a:solidFill>
                  <a:schemeClr val="accent6"/>
                </a:solidFill>
                <a:latin typeface="Comic Sans MS" pitchFamily="66" charset="0"/>
              </a:rPr>
              <a:t>Spelling Corpora</a:t>
            </a:r>
            <a:endParaRPr lang="en-US" sz="2800" b="1" dirty="0" smtClean="0">
              <a:solidFill>
                <a:schemeClr val="accent6"/>
              </a:solidFill>
              <a:latin typeface="Comic Sans MS" pitchFamily="66" charset="0"/>
            </a:endParaRPr>
          </a:p>
          <a:p>
            <a:pPr lvl="1">
              <a:spcBef>
                <a:spcPts val="0"/>
              </a:spcBef>
              <a:buFontTx/>
              <a:buChar char="•"/>
            </a:pPr>
            <a:r>
              <a:rPr lang="en-US" sz="2800" b="1" dirty="0" smtClean="0">
                <a:latin typeface="Comic Sans MS" pitchFamily="66" charset="0"/>
              </a:rPr>
              <a:t>Wikipedia’s list of common misspellings</a:t>
            </a:r>
          </a:p>
          <a:p>
            <a:pPr lvl="1">
              <a:spcBef>
                <a:spcPts val="0"/>
              </a:spcBef>
              <a:buFontTx/>
              <a:buChar char="•"/>
            </a:pPr>
            <a:r>
              <a:rPr lang="en-US" sz="2800" b="1" dirty="0" err="1" smtClean="0">
                <a:latin typeface="Comic Sans MS" pitchFamily="66" charset="0"/>
              </a:rPr>
              <a:t>Aspell</a:t>
            </a:r>
            <a:r>
              <a:rPr lang="en-US" sz="2800" b="1" dirty="0" smtClean="0">
                <a:latin typeface="Comic Sans MS" pitchFamily="66" charset="0"/>
              </a:rPr>
              <a:t> filtered version</a:t>
            </a:r>
          </a:p>
          <a:p>
            <a:pPr lvl="1">
              <a:spcBef>
                <a:spcPts val="0"/>
              </a:spcBef>
              <a:buFontTx/>
              <a:buChar char="•"/>
            </a:pPr>
            <a:r>
              <a:rPr lang="en-US" sz="2800" b="1" dirty="0" err="1" smtClean="0">
                <a:latin typeface="Comic Sans MS" pitchFamily="66" charset="0"/>
              </a:rPr>
              <a:t>Birbeck</a:t>
            </a:r>
            <a:r>
              <a:rPr lang="en-US" sz="2800" b="1" dirty="0" smtClean="0">
                <a:latin typeface="Comic Sans MS" pitchFamily="66" charset="0"/>
              </a:rPr>
              <a:t> corpus</a:t>
            </a:r>
            <a:endParaRPr lang="en-US" sz="2400" b="1" dirty="0">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2883F790-23A0-45D6-97E0-9BD061D32B1E}" type="datetime1">
              <a:rPr lang="en-US" smtClean="0"/>
              <a:pPr/>
              <a:t>1/14/2013</a:t>
            </a:fld>
            <a:endParaRPr lang="en-US" smtClean="0"/>
          </a:p>
        </p:txBody>
      </p:sp>
      <p:sp>
        <p:nvSpPr>
          <p:cNvPr id="31747" name="Footer Placeholder 4"/>
          <p:cNvSpPr>
            <a:spLocks noGrp="1"/>
          </p:cNvSpPr>
          <p:nvPr>
            <p:ph type="ftr" sz="quarter" idx="11"/>
          </p:nvPr>
        </p:nvSpPr>
        <p:spPr>
          <a:noFill/>
        </p:spPr>
        <p:txBody>
          <a:bodyPr/>
          <a:lstStyle/>
          <a:p>
            <a:r>
              <a:rPr lang="en-US" smtClean="0"/>
              <a:t>CPSC503 Winter 2012</a:t>
            </a:r>
          </a:p>
        </p:txBody>
      </p:sp>
      <p:sp>
        <p:nvSpPr>
          <p:cNvPr id="31748" name="Slide Number Placeholder 5"/>
          <p:cNvSpPr>
            <a:spLocks noGrp="1"/>
          </p:cNvSpPr>
          <p:nvPr>
            <p:ph type="sldNum" sz="quarter" idx="12"/>
          </p:nvPr>
        </p:nvSpPr>
        <p:spPr>
          <a:noFill/>
        </p:spPr>
        <p:txBody>
          <a:bodyPr/>
          <a:lstStyle/>
          <a:p>
            <a:fld id="{A46A2E7D-39E9-491B-B724-21E819BEC420}" type="slidenum">
              <a:rPr lang="en-US" smtClean="0"/>
              <a:pPr/>
              <a:t>34</a:t>
            </a:fld>
            <a:endParaRPr lang="en-US" smtClean="0"/>
          </a:p>
        </p:txBody>
      </p:sp>
      <p:sp>
        <p:nvSpPr>
          <p:cNvPr id="31749" name="Rectangle 2"/>
          <p:cNvSpPr>
            <a:spLocks noGrp="1" noChangeArrowheads="1"/>
          </p:cNvSpPr>
          <p:nvPr>
            <p:ph type="title"/>
          </p:nvPr>
        </p:nvSpPr>
        <p:spPr>
          <a:xfrm>
            <a:off x="685800" y="0"/>
            <a:ext cx="7772400" cy="1143000"/>
          </a:xfrm>
        </p:spPr>
        <p:txBody>
          <a:bodyPr/>
          <a:lstStyle/>
          <a:p>
            <a:pPr eaLnBrk="1" hangingPunct="1"/>
            <a:r>
              <a:rPr lang="en-US" smtClean="0"/>
              <a:t>Multiple Spelling Errors</a:t>
            </a:r>
          </a:p>
        </p:txBody>
      </p:sp>
      <p:sp>
        <p:nvSpPr>
          <p:cNvPr id="31750" name="Rectangle 3"/>
          <p:cNvSpPr>
            <a:spLocks noGrp="1" noChangeArrowheads="1"/>
          </p:cNvSpPr>
          <p:nvPr>
            <p:ph type="body" idx="1"/>
          </p:nvPr>
        </p:nvSpPr>
        <p:spPr>
          <a:xfrm>
            <a:off x="685800" y="914400"/>
            <a:ext cx="7772400" cy="2667000"/>
          </a:xfrm>
        </p:spPr>
        <p:txBody>
          <a:bodyPr/>
          <a:lstStyle/>
          <a:p>
            <a:pPr eaLnBrk="1" hangingPunct="1"/>
            <a:r>
              <a:rPr lang="en-US" smtClean="0">
                <a:solidFill>
                  <a:schemeClr val="accent2"/>
                </a:solidFill>
              </a:rPr>
              <a:t>(BEFORE)</a:t>
            </a:r>
            <a:r>
              <a:rPr lang="en-US" smtClean="0"/>
              <a:t> Given O collect all the w</a:t>
            </a:r>
            <a:r>
              <a:rPr lang="en-US" baseline="-25000" smtClean="0"/>
              <a:t>i</a:t>
            </a:r>
            <a:r>
              <a:rPr lang="en-US" smtClean="0"/>
              <a:t> that could have generated O by </a:t>
            </a:r>
            <a:r>
              <a:rPr lang="en-US" smtClean="0">
                <a:solidFill>
                  <a:schemeClr val="accent2"/>
                </a:solidFill>
              </a:rPr>
              <a:t>one error</a:t>
            </a:r>
            <a:r>
              <a:rPr lang="en-US" smtClean="0"/>
              <a:t>…….</a:t>
            </a:r>
          </a:p>
          <a:p>
            <a:pPr eaLnBrk="1" hangingPunct="1"/>
            <a:r>
              <a:rPr lang="en-US" smtClean="0">
                <a:solidFill>
                  <a:schemeClr val="accent2"/>
                </a:solidFill>
              </a:rPr>
              <a:t>(NOW)</a:t>
            </a:r>
            <a:r>
              <a:rPr lang="en-US" smtClean="0"/>
              <a:t> Given O collect all the w</a:t>
            </a:r>
            <a:r>
              <a:rPr lang="en-US" baseline="-25000" smtClean="0"/>
              <a:t>i</a:t>
            </a:r>
            <a:r>
              <a:rPr lang="en-US" smtClean="0"/>
              <a:t> that could have generated O by </a:t>
            </a:r>
            <a:r>
              <a:rPr lang="en-US" smtClean="0">
                <a:solidFill>
                  <a:schemeClr val="accent2"/>
                </a:solidFill>
              </a:rPr>
              <a:t>1..k errors</a:t>
            </a:r>
            <a:r>
              <a:rPr lang="en-US" smtClean="0"/>
              <a:t> </a:t>
            </a:r>
          </a:p>
          <a:p>
            <a:pPr eaLnBrk="1" hangingPunct="1">
              <a:buFontTx/>
              <a:buNone/>
            </a:pPr>
            <a:endParaRPr lang="en-US" baseline="-25000" smtClean="0"/>
          </a:p>
        </p:txBody>
      </p:sp>
      <p:sp>
        <p:nvSpPr>
          <p:cNvPr id="36872" name="Rectangle 6"/>
          <p:cNvSpPr>
            <a:spLocks noChangeArrowheads="1"/>
          </p:cNvSpPr>
          <p:nvPr/>
        </p:nvSpPr>
        <p:spPr bwMode="auto">
          <a:xfrm>
            <a:off x="609600" y="3124200"/>
            <a:ext cx="8229600" cy="2209800"/>
          </a:xfrm>
          <a:prstGeom prst="rect">
            <a:avLst/>
          </a:prstGeom>
          <a:noFill/>
          <a:ln w="9525">
            <a:noFill/>
            <a:miter lim="800000"/>
            <a:headEnd/>
            <a:tailEnd/>
          </a:ln>
        </p:spPr>
        <p:txBody>
          <a:bodyPr/>
          <a:lstStyle/>
          <a:p>
            <a:pPr marL="342900" indent="-342900">
              <a:spcBef>
                <a:spcPct val="20000"/>
              </a:spcBef>
              <a:defRPr/>
            </a:pPr>
            <a:r>
              <a:rPr lang="en-US" sz="2800" b="1" dirty="0">
                <a:solidFill>
                  <a:schemeClr val="accent2"/>
                </a:solidFill>
                <a:latin typeface="Comic Sans MS" pitchFamily="66" charset="0"/>
              </a:rPr>
              <a:t>How? (</a:t>
            </a:r>
            <a:r>
              <a:rPr lang="en-US" sz="2800" b="1" dirty="0">
                <a:solidFill>
                  <a:schemeClr val="tx2"/>
                </a:solidFill>
                <a:latin typeface="Comic Sans MS" pitchFamily="66" charset="0"/>
              </a:rPr>
              <a:t>for two errors</a:t>
            </a:r>
            <a:r>
              <a:rPr lang="en-US" sz="2800" b="1" dirty="0">
                <a:solidFill>
                  <a:schemeClr val="accent2"/>
                </a:solidFill>
                <a:latin typeface="Comic Sans MS" pitchFamily="66" charset="0"/>
              </a:rPr>
              <a:t>): </a:t>
            </a:r>
            <a:r>
              <a:rPr lang="en-US" sz="2800" b="1" dirty="0">
                <a:solidFill>
                  <a:schemeClr val="tx2"/>
                </a:solidFill>
                <a:latin typeface="Comic Sans MS" pitchFamily="66" charset="0"/>
              </a:rPr>
              <a:t>Collect all the </a:t>
            </a:r>
            <a:r>
              <a:rPr lang="en-US" sz="2800" b="1" dirty="0">
                <a:solidFill>
                  <a:schemeClr val="accent2"/>
                </a:solidFill>
                <a:latin typeface="Comic Sans MS" pitchFamily="66" charset="0"/>
              </a:rPr>
              <a:t>strings </a:t>
            </a:r>
            <a:r>
              <a:rPr lang="en-US" sz="2800" b="1" dirty="0">
                <a:solidFill>
                  <a:schemeClr val="tx2"/>
                </a:solidFill>
                <a:latin typeface="Comic Sans MS" pitchFamily="66" charset="0"/>
              </a:rPr>
              <a:t>that could have generated O</a:t>
            </a:r>
            <a:r>
              <a:rPr lang="en-US" sz="2800" b="1" dirty="0">
                <a:solidFill>
                  <a:schemeClr val="accent2"/>
                </a:solidFill>
                <a:latin typeface="Comic Sans MS" pitchFamily="66" charset="0"/>
              </a:rPr>
              <a:t> by one error, then collect</a:t>
            </a:r>
            <a:r>
              <a:rPr lang="en-US" sz="2800" b="1" kern="0" dirty="0">
                <a:solidFill>
                  <a:srgbClr val="000000"/>
                </a:solidFill>
                <a:latin typeface="Comic Sans MS"/>
              </a:rPr>
              <a:t> all the </a:t>
            </a:r>
            <a:r>
              <a:rPr lang="en-US" sz="2800" b="1" kern="0" dirty="0" err="1">
                <a:solidFill>
                  <a:srgbClr val="000000"/>
                </a:solidFill>
                <a:latin typeface="Comic Sans MS"/>
              </a:rPr>
              <a:t>w</a:t>
            </a:r>
            <a:r>
              <a:rPr lang="en-US" sz="2800" b="1" kern="0" baseline="-25000" dirty="0" err="1">
                <a:solidFill>
                  <a:srgbClr val="000000"/>
                </a:solidFill>
                <a:latin typeface="Comic Sans MS"/>
              </a:rPr>
              <a:t>i</a:t>
            </a:r>
            <a:r>
              <a:rPr lang="en-US" sz="2800" b="1" kern="0" dirty="0">
                <a:solidFill>
                  <a:srgbClr val="000000"/>
                </a:solidFill>
                <a:latin typeface="Comic Sans MS"/>
              </a:rPr>
              <a:t> that could have generated one of those strings by </a:t>
            </a:r>
            <a:r>
              <a:rPr lang="en-US" sz="2800" b="1" kern="0" dirty="0">
                <a:solidFill>
                  <a:srgbClr val="3333CC"/>
                </a:solidFill>
                <a:latin typeface="Comic Sans MS"/>
              </a:rPr>
              <a:t>one error</a:t>
            </a:r>
            <a:r>
              <a:rPr lang="en-US" sz="2800" b="1" dirty="0">
                <a:solidFill>
                  <a:schemeClr val="accent2"/>
                </a:solidFill>
                <a:latin typeface="Comic Sans MS" pitchFamily="66" charset="0"/>
              </a:rPr>
              <a:t> </a:t>
            </a:r>
          </a:p>
          <a:p>
            <a:pPr marL="342900" indent="-342900">
              <a:spcBef>
                <a:spcPct val="20000"/>
              </a:spcBef>
              <a:defRPr/>
            </a:pPr>
            <a:r>
              <a:rPr lang="en-US" sz="2800" b="1" baseline="-25000" dirty="0">
                <a:solidFill>
                  <a:schemeClr val="accent2"/>
                </a:solidFill>
                <a:latin typeface="Comic Sans MS" pitchFamily="66" charset="0"/>
              </a:rPr>
              <a:t>Etc.</a:t>
            </a:r>
            <a:endParaRPr lang="en-US" sz="2800" b="1" baseline="-25000" dirty="0">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Date Placeholder 3"/>
          <p:cNvSpPr>
            <a:spLocks noGrp="1"/>
          </p:cNvSpPr>
          <p:nvPr>
            <p:ph type="dt" sz="quarter" idx="10"/>
          </p:nvPr>
        </p:nvSpPr>
        <p:spPr>
          <a:noFill/>
        </p:spPr>
        <p:txBody>
          <a:bodyPr/>
          <a:lstStyle/>
          <a:p>
            <a:fld id="{C8C3D13B-2265-48EC-933E-C1FBD1E8DDE7}" type="datetime1">
              <a:rPr lang="en-US" smtClean="0"/>
              <a:pPr/>
              <a:t>1/14/2013</a:t>
            </a:fld>
            <a:endParaRPr lang="en-US" smtClean="0"/>
          </a:p>
        </p:txBody>
      </p:sp>
      <p:sp>
        <p:nvSpPr>
          <p:cNvPr id="16390" name="Footer Placeholder 4"/>
          <p:cNvSpPr>
            <a:spLocks noGrp="1"/>
          </p:cNvSpPr>
          <p:nvPr>
            <p:ph type="ftr" sz="quarter" idx="11"/>
          </p:nvPr>
        </p:nvSpPr>
        <p:spPr>
          <a:noFill/>
        </p:spPr>
        <p:txBody>
          <a:bodyPr/>
          <a:lstStyle/>
          <a:p>
            <a:r>
              <a:rPr lang="en-US" smtClean="0"/>
              <a:t>CPSC503 Winter 2012</a:t>
            </a:r>
          </a:p>
        </p:txBody>
      </p:sp>
      <p:sp>
        <p:nvSpPr>
          <p:cNvPr id="16391" name="Slide Number Placeholder 5"/>
          <p:cNvSpPr>
            <a:spLocks noGrp="1"/>
          </p:cNvSpPr>
          <p:nvPr>
            <p:ph type="sldNum" sz="quarter" idx="12"/>
          </p:nvPr>
        </p:nvSpPr>
        <p:spPr>
          <a:noFill/>
        </p:spPr>
        <p:txBody>
          <a:bodyPr/>
          <a:lstStyle/>
          <a:p>
            <a:fld id="{9A835204-098F-473A-AADE-BC50712C1412}" type="slidenum">
              <a:rPr lang="en-US" smtClean="0"/>
              <a:pPr/>
              <a:t>35</a:t>
            </a:fld>
            <a:endParaRPr lang="en-US" smtClean="0"/>
          </a:p>
        </p:txBody>
      </p:sp>
      <p:sp>
        <p:nvSpPr>
          <p:cNvPr id="16392" name="Rectangle 2"/>
          <p:cNvSpPr>
            <a:spLocks noGrp="1" noChangeArrowheads="1"/>
          </p:cNvSpPr>
          <p:nvPr>
            <p:ph type="title"/>
          </p:nvPr>
        </p:nvSpPr>
        <p:spPr>
          <a:xfrm>
            <a:off x="685800" y="152400"/>
            <a:ext cx="7772400" cy="1143000"/>
          </a:xfrm>
        </p:spPr>
        <p:txBody>
          <a:bodyPr/>
          <a:lstStyle/>
          <a:p>
            <a:pPr eaLnBrk="1" hangingPunct="1"/>
            <a:r>
              <a:rPr lang="en-US" smtClean="0"/>
              <a:t>Final Method multiple errors</a:t>
            </a:r>
          </a:p>
        </p:txBody>
      </p:sp>
      <p:sp>
        <p:nvSpPr>
          <p:cNvPr id="16393" name="Rectangle 3"/>
          <p:cNvSpPr>
            <a:spLocks noGrp="1" noChangeArrowheads="1"/>
          </p:cNvSpPr>
          <p:nvPr>
            <p:ph type="body" idx="1"/>
          </p:nvPr>
        </p:nvSpPr>
        <p:spPr>
          <a:xfrm>
            <a:off x="685800" y="1066800"/>
            <a:ext cx="7772400" cy="1981200"/>
          </a:xfrm>
        </p:spPr>
        <p:txBody>
          <a:bodyPr/>
          <a:lstStyle/>
          <a:p>
            <a:pPr eaLnBrk="1" hangingPunct="1">
              <a:buFontTx/>
              <a:buNone/>
            </a:pPr>
            <a:r>
              <a:rPr lang="en-US" smtClean="0"/>
              <a:t>(1) Given O, for each w</a:t>
            </a:r>
            <a:r>
              <a:rPr lang="en-US" baseline="-25000" smtClean="0"/>
              <a:t>i</a:t>
            </a:r>
            <a:r>
              <a:rPr lang="en-US" smtClean="0"/>
              <a:t> that can be generated from O by a sequence of edit operations EdOp</a:t>
            </a:r>
            <a:r>
              <a:rPr lang="en-US" baseline="-25000" smtClean="0"/>
              <a:t>i </a:t>
            </a:r>
            <a:r>
              <a:rPr lang="en-US" smtClean="0"/>
              <a:t>,save EdOp</a:t>
            </a:r>
            <a:r>
              <a:rPr lang="en-US" baseline="-25000" smtClean="0"/>
              <a:t>i </a:t>
            </a:r>
            <a:r>
              <a:rPr lang="en-US" smtClean="0"/>
              <a:t>. </a:t>
            </a:r>
          </a:p>
          <a:p>
            <a:pPr eaLnBrk="1" hangingPunct="1">
              <a:buFontTx/>
              <a:buNone/>
            </a:pPr>
            <a:endParaRPr lang="en-US" b="0" smtClean="0"/>
          </a:p>
        </p:txBody>
      </p:sp>
      <p:sp>
        <p:nvSpPr>
          <p:cNvPr id="271364" name="Rectangle 4"/>
          <p:cNvSpPr>
            <a:spLocks noChangeArrowheads="1"/>
          </p:cNvSpPr>
          <p:nvPr/>
        </p:nvSpPr>
        <p:spPr bwMode="auto">
          <a:xfrm>
            <a:off x="533400" y="5562600"/>
            <a:ext cx="7772400" cy="6858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(3) Sort and display top-n to user </a:t>
            </a:r>
          </a:p>
        </p:txBody>
      </p:sp>
      <p:grpSp>
        <p:nvGrpSpPr>
          <p:cNvPr id="2" name="Group 14"/>
          <p:cNvGrpSpPr>
            <a:grpSpLocks/>
          </p:cNvGrpSpPr>
          <p:nvPr/>
        </p:nvGrpSpPr>
        <p:grpSpPr bwMode="auto">
          <a:xfrm>
            <a:off x="609600" y="2895600"/>
            <a:ext cx="7086600" cy="2590800"/>
            <a:chOff x="384" y="1824"/>
            <a:chExt cx="4464" cy="1632"/>
          </a:xfrm>
        </p:grpSpPr>
        <p:graphicFrame>
          <p:nvGraphicFramePr>
            <p:cNvPr id="16387" name="Object 6"/>
            <p:cNvGraphicFramePr>
              <a:graphicFrameLocks noChangeAspect="1"/>
            </p:cNvGraphicFramePr>
            <p:nvPr/>
          </p:nvGraphicFramePr>
          <p:xfrm>
            <a:off x="1824" y="2112"/>
            <a:ext cx="1762" cy="429"/>
          </p:xfrm>
          <a:graphic>
            <a:graphicData uri="http://schemas.openxmlformats.org/presentationml/2006/ole">
              <p:oleObj spid="_x0000_s16387" name="Equation" r:id="rId4" imgW="939600" imgH="228600" progId="Equation.3">
                <p:embed/>
              </p:oleObj>
            </a:graphicData>
          </a:graphic>
        </p:graphicFrame>
        <p:sp>
          <p:nvSpPr>
            <p:cNvPr id="16396" name="Line 7"/>
            <p:cNvSpPr>
              <a:spLocks noChangeShapeType="1"/>
            </p:cNvSpPr>
            <p:nvPr/>
          </p:nvSpPr>
          <p:spPr bwMode="auto">
            <a:xfrm flipV="1">
              <a:off x="1680" y="2496"/>
              <a:ext cx="480" cy="144"/>
            </a:xfrm>
            <a:prstGeom prst="line">
              <a:avLst/>
            </a:prstGeom>
            <a:noFill/>
            <a:ln w="9525">
              <a:solidFill>
                <a:schemeClr val="tx1"/>
              </a:solidFill>
              <a:round/>
              <a:headEnd/>
              <a:tailEnd type="triangle" w="med" len="med"/>
            </a:ln>
          </p:spPr>
          <p:txBody>
            <a:bodyPr/>
            <a:lstStyle/>
            <a:p>
              <a:endParaRPr lang="en-CA"/>
            </a:p>
          </p:txBody>
        </p:sp>
        <p:sp>
          <p:nvSpPr>
            <p:cNvPr id="16397" name="Line 8"/>
            <p:cNvSpPr>
              <a:spLocks noChangeShapeType="1"/>
            </p:cNvSpPr>
            <p:nvPr/>
          </p:nvSpPr>
          <p:spPr bwMode="auto">
            <a:xfrm flipH="1" flipV="1">
              <a:off x="3264" y="2448"/>
              <a:ext cx="480" cy="144"/>
            </a:xfrm>
            <a:prstGeom prst="line">
              <a:avLst/>
            </a:prstGeom>
            <a:noFill/>
            <a:ln w="9525">
              <a:solidFill>
                <a:schemeClr val="tx1"/>
              </a:solidFill>
              <a:round/>
              <a:headEnd/>
              <a:tailEnd type="triangle" w="med" len="med"/>
            </a:ln>
          </p:spPr>
          <p:txBody>
            <a:bodyPr/>
            <a:lstStyle/>
            <a:p>
              <a:endParaRPr lang="en-CA"/>
            </a:p>
          </p:txBody>
        </p:sp>
        <p:sp>
          <p:nvSpPr>
            <p:cNvPr id="16398" name="Rectangle 9"/>
            <p:cNvSpPr>
              <a:spLocks noChangeArrowheads="1"/>
            </p:cNvSpPr>
            <p:nvPr/>
          </p:nvSpPr>
          <p:spPr bwMode="auto">
            <a:xfrm>
              <a:off x="3744" y="2352"/>
              <a:ext cx="1104" cy="336"/>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word prior</a:t>
              </a:r>
            </a:p>
          </p:txBody>
        </p:sp>
        <p:sp>
          <p:nvSpPr>
            <p:cNvPr id="16399" name="Rectangle 10"/>
            <p:cNvSpPr>
              <a:spLocks noChangeArrowheads="1"/>
            </p:cNvSpPr>
            <p:nvPr/>
          </p:nvSpPr>
          <p:spPr bwMode="auto">
            <a:xfrm>
              <a:off x="480" y="2976"/>
              <a:ext cx="2400" cy="480"/>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Probability of the errors generating O from </a:t>
              </a:r>
              <a:r>
                <a:rPr lang="en-US" sz="2400" b="1" i="1">
                  <a:solidFill>
                    <a:schemeClr val="accent2"/>
                  </a:solidFill>
                  <a:latin typeface="Comic Sans MS" pitchFamily="66" charset="0"/>
                </a:rPr>
                <a:t>w</a:t>
              </a:r>
              <a:r>
                <a:rPr lang="en-US" sz="2400" b="1" i="1" baseline="-25000">
                  <a:solidFill>
                    <a:schemeClr val="accent2"/>
                  </a:solidFill>
                  <a:latin typeface="Comic Sans MS" pitchFamily="66" charset="0"/>
                </a:rPr>
                <a:t>i</a:t>
              </a:r>
            </a:p>
          </p:txBody>
        </p:sp>
        <p:sp>
          <p:nvSpPr>
            <p:cNvPr id="16400" name="Rectangle 11"/>
            <p:cNvSpPr>
              <a:spLocks noChangeArrowheads="1"/>
            </p:cNvSpPr>
            <p:nvPr/>
          </p:nvSpPr>
          <p:spPr bwMode="auto">
            <a:xfrm>
              <a:off x="384" y="1824"/>
              <a:ext cx="3456" cy="384"/>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(2) For all the w</a:t>
              </a:r>
              <a:r>
                <a:rPr lang="en-US" sz="2800" b="1" baseline="-25000">
                  <a:latin typeface="Comic Sans MS" pitchFamily="66" charset="0"/>
                </a:rPr>
                <a:t>i</a:t>
              </a:r>
              <a:r>
                <a:rPr lang="en-US" sz="2800" b="1">
                  <a:latin typeface="Comic Sans MS" pitchFamily="66" charset="0"/>
                </a:rPr>
                <a:t> compute:</a:t>
              </a:r>
            </a:p>
          </p:txBody>
        </p:sp>
        <p:graphicFrame>
          <p:nvGraphicFramePr>
            <p:cNvPr id="16388" name="Object 13"/>
            <p:cNvGraphicFramePr>
              <a:graphicFrameLocks noChangeAspect="1"/>
            </p:cNvGraphicFramePr>
            <p:nvPr/>
          </p:nvGraphicFramePr>
          <p:xfrm>
            <a:off x="1200" y="2592"/>
            <a:ext cx="816" cy="456"/>
          </p:xfrm>
          <a:graphic>
            <a:graphicData uri="http://schemas.openxmlformats.org/presentationml/2006/ole">
              <p:oleObj spid="_x0000_s16388" name="Equation" r:id="rId5" imgW="660240" imgH="36828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1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Date Placeholder 4"/>
          <p:cNvSpPr>
            <a:spLocks noGrp="1"/>
          </p:cNvSpPr>
          <p:nvPr>
            <p:ph type="dt" sz="quarter" idx="10"/>
          </p:nvPr>
        </p:nvSpPr>
        <p:spPr>
          <a:noFill/>
        </p:spPr>
        <p:txBody>
          <a:bodyPr/>
          <a:lstStyle/>
          <a:p>
            <a:fld id="{C1D9DCFA-9112-46F0-B559-7B94EEB48BBF}" type="datetime1">
              <a:rPr lang="en-US" smtClean="0"/>
              <a:pPr/>
              <a:t>1/14/2013</a:t>
            </a:fld>
            <a:endParaRPr lang="en-US" smtClean="0"/>
          </a:p>
        </p:txBody>
      </p:sp>
      <p:sp>
        <p:nvSpPr>
          <p:cNvPr id="17413" name="Footer Placeholder 5"/>
          <p:cNvSpPr>
            <a:spLocks noGrp="1"/>
          </p:cNvSpPr>
          <p:nvPr>
            <p:ph type="ftr" sz="quarter" idx="11"/>
          </p:nvPr>
        </p:nvSpPr>
        <p:spPr>
          <a:noFill/>
        </p:spPr>
        <p:txBody>
          <a:bodyPr/>
          <a:lstStyle/>
          <a:p>
            <a:r>
              <a:rPr lang="en-US" smtClean="0"/>
              <a:t>CPSC503 Winter 2012</a:t>
            </a:r>
          </a:p>
        </p:txBody>
      </p:sp>
      <p:sp>
        <p:nvSpPr>
          <p:cNvPr id="17414" name="Slide Number Placeholder 6"/>
          <p:cNvSpPr>
            <a:spLocks noGrp="1"/>
          </p:cNvSpPr>
          <p:nvPr>
            <p:ph type="sldNum" sz="quarter" idx="12"/>
          </p:nvPr>
        </p:nvSpPr>
        <p:spPr>
          <a:noFill/>
        </p:spPr>
        <p:txBody>
          <a:bodyPr/>
          <a:lstStyle/>
          <a:p>
            <a:fld id="{5BB0AAE7-1B81-469A-8902-F94E487C6153}" type="slidenum">
              <a:rPr lang="en-US" smtClean="0"/>
              <a:pPr/>
              <a:t>36</a:t>
            </a:fld>
            <a:endParaRPr lang="en-US" smtClean="0"/>
          </a:p>
        </p:txBody>
      </p:sp>
      <p:sp>
        <p:nvSpPr>
          <p:cNvPr id="17415" name="Rectangle 23"/>
          <p:cNvSpPr>
            <a:spLocks noChangeArrowheads="1"/>
          </p:cNvSpPr>
          <p:nvPr/>
        </p:nvSpPr>
        <p:spPr bwMode="auto">
          <a:xfrm>
            <a:off x="4114800" y="1066800"/>
            <a:ext cx="5029200" cy="1600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7416" name="Rectangle 2"/>
          <p:cNvSpPr>
            <a:spLocks noGrp="1" noChangeArrowheads="1"/>
          </p:cNvSpPr>
          <p:nvPr>
            <p:ph type="title"/>
          </p:nvPr>
        </p:nvSpPr>
        <p:spPr>
          <a:xfrm>
            <a:off x="685800" y="0"/>
            <a:ext cx="7772400" cy="1143000"/>
          </a:xfrm>
        </p:spPr>
        <p:txBody>
          <a:bodyPr/>
          <a:lstStyle/>
          <a:p>
            <a:pPr eaLnBrk="1" hangingPunct="1"/>
            <a:r>
              <a:rPr lang="en-US" smtClean="0"/>
              <a:t>Spelling: the problem(s)</a:t>
            </a:r>
          </a:p>
        </p:txBody>
      </p:sp>
      <p:sp>
        <p:nvSpPr>
          <p:cNvPr id="17417" name="Rectangle 3"/>
          <p:cNvSpPr>
            <a:spLocks noGrp="1" noChangeArrowheads="1"/>
          </p:cNvSpPr>
          <p:nvPr>
            <p:ph type="body" sz="half" idx="1"/>
          </p:nvPr>
        </p:nvSpPr>
        <p:spPr>
          <a:xfrm>
            <a:off x="0" y="1676400"/>
            <a:ext cx="1963738" cy="609600"/>
          </a:xfrm>
        </p:spPr>
        <p:txBody>
          <a:bodyPr/>
          <a:lstStyle/>
          <a:p>
            <a:pPr eaLnBrk="1" hangingPunct="1">
              <a:lnSpc>
                <a:spcPct val="80000"/>
              </a:lnSpc>
              <a:buFontTx/>
              <a:buNone/>
            </a:pPr>
            <a:r>
              <a:rPr lang="en-US" sz="2400" smtClean="0"/>
              <a:t>Non-word </a:t>
            </a:r>
          </a:p>
          <a:p>
            <a:pPr eaLnBrk="1" hangingPunct="1">
              <a:lnSpc>
                <a:spcPct val="80000"/>
              </a:lnSpc>
              <a:buFontTx/>
              <a:buNone/>
            </a:pPr>
            <a:r>
              <a:rPr lang="en-US" sz="2400" smtClean="0"/>
              <a:t>isolated</a:t>
            </a:r>
          </a:p>
        </p:txBody>
      </p:sp>
      <p:sp>
        <p:nvSpPr>
          <p:cNvPr id="17418" name="Rectangle 4"/>
          <p:cNvSpPr>
            <a:spLocks noChangeArrowheads="1"/>
          </p:cNvSpPr>
          <p:nvPr/>
        </p:nvSpPr>
        <p:spPr bwMode="auto">
          <a:xfrm>
            <a:off x="0" y="26670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Non-word </a:t>
            </a:r>
          </a:p>
          <a:p>
            <a:pPr marL="342900" indent="-342900">
              <a:lnSpc>
                <a:spcPct val="80000"/>
              </a:lnSpc>
              <a:spcBef>
                <a:spcPct val="20000"/>
              </a:spcBef>
            </a:pPr>
            <a:r>
              <a:rPr lang="en-US" sz="2400" b="1">
                <a:latin typeface="Comic Sans MS" pitchFamily="66" charset="0"/>
              </a:rPr>
              <a:t>context</a:t>
            </a:r>
          </a:p>
        </p:txBody>
      </p:sp>
      <p:sp>
        <p:nvSpPr>
          <p:cNvPr id="17419" name="Rectangle 5"/>
          <p:cNvSpPr>
            <a:spLocks noChangeArrowheads="1"/>
          </p:cNvSpPr>
          <p:nvPr/>
        </p:nvSpPr>
        <p:spPr bwMode="auto">
          <a:xfrm>
            <a:off x="1981200" y="1066800"/>
            <a:ext cx="16002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Detection</a:t>
            </a:r>
          </a:p>
        </p:txBody>
      </p:sp>
      <p:sp>
        <p:nvSpPr>
          <p:cNvPr id="17420" name="Rectangle 6"/>
          <p:cNvSpPr>
            <a:spLocks noChangeArrowheads="1"/>
          </p:cNvSpPr>
          <p:nvPr/>
        </p:nvSpPr>
        <p:spPr bwMode="auto">
          <a:xfrm>
            <a:off x="5334000" y="990600"/>
            <a:ext cx="19050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Correction</a:t>
            </a:r>
          </a:p>
        </p:txBody>
      </p:sp>
      <p:grpSp>
        <p:nvGrpSpPr>
          <p:cNvPr id="17421" name="Group 7"/>
          <p:cNvGrpSpPr>
            <a:grpSpLocks/>
          </p:cNvGrpSpPr>
          <p:nvPr/>
        </p:nvGrpSpPr>
        <p:grpSpPr bwMode="auto">
          <a:xfrm>
            <a:off x="1752600" y="1676400"/>
            <a:ext cx="2057400" cy="1600200"/>
            <a:chOff x="1104" y="1056"/>
            <a:chExt cx="1296" cy="1008"/>
          </a:xfrm>
        </p:grpSpPr>
        <p:sp>
          <p:nvSpPr>
            <p:cNvPr id="17435" name="Rectangle 8"/>
            <p:cNvSpPr>
              <a:spLocks noChangeArrowheads="1"/>
            </p:cNvSpPr>
            <p:nvPr/>
          </p:nvSpPr>
          <p:spPr bwMode="auto">
            <a:xfrm>
              <a:off x="1104" y="1056"/>
              <a:ext cx="1296" cy="1008"/>
            </a:xfrm>
            <a:prstGeom prst="rect">
              <a:avLst/>
            </a:prstGeom>
            <a:noFill/>
            <a:ln w="9525">
              <a:solidFill>
                <a:schemeClr val="tx1"/>
              </a:solidFill>
              <a:miter lim="800000"/>
              <a:headEnd/>
              <a:tailEnd/>
            </a:ln>
          </p:spPr>
          <p:txBody>
            <a:bodyPr wrap="none" anchor="ctr"/>
            <a:lstStyle/>
            <a:p>
              <a:endParaRPr lang="en-US"/>
            </a:p>
          </p:txBody>
        </p:sp>
        <p:graphicFrame>
          <p:nvGraphicFramePr>
            <p:cNvPr id="17411" name="Object 9"/>
            <p:cNvGraphicFramePr>
              <a:graphicFrameLocks noChangeAspect="1"/>
            </p:cNvGraphicFramePr>
            <p:nvPr/>
          </p:nvGraphicFramePr>
          <p:xfrm>
            <a:off x="1344" y="1200"/>
            <a:ext cx="807" cy="569"/>
          </p:xfrm>
          <a:graphic>
            <a:graphicData uri="http://schemas.openxmlformats.org/presentationml/2006/ole">
              <p:oleObj spid="_x0000_s17411" name="Equation" r:id="rId4" imgW="431640" imgH="304560" progId="Equation.3">
                <p:embed/>
              </p:oleObj>
            </a:graphicData>
          </a:graphic>
        </p:graphicFrame>
      </p:grpSp>
      <p:grpSp>
        <p:nvGrpSpPr>
          <p:cNvPr id="17422" name="Group 10"/>
          <p:cNvGrpSpPr>
            <a:grpSpLocks/>
          </p:cNvGrpSpPr>
          <p:nvPr/>
        </p:nvGrpSpPr>
        <p:grpSpPr bwMode="auto">
          <a:xfrm>
            <a:off x="4114800" y="1371600"/>
            <a:ext cx="5029200" cy="1143000"/>
            <a:chOff x="2592" y="864"/>
            <a:chExt cx="3168" cy="720"/>
          </a:xfrm>
        </p:grpSpPr>
        <p:sp>
          <p:nvSpPr>
            <p:cNvPr id="17433" name="Rectangle 11"/>
            <p:cNvSpPr>
              <a:spLocks noChangeArrowheads="1"/>
            </p:cNvSpPr>
            <p:nvPr/>
          </p:nvSpPr>
          <p:spPr bwMode="auto">
            <a:xfrm>
              <a:off x="2592" y="1008"/>
              <a:ext cx="1968" cy="57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correct word</a:t>
              </a:r>
            </a:p>
          </p:txBody>
        </p:sp>
        <p:sp>
          <p:nvSpPr>
            <p:cNvPr id="17434" name="Rectangle 12"/>
            <p:cNvSpPr>
              <a:spLocks noChangeArrowheads="1"/>
            </p:cNvSpPr>
            <p:nvPr/>
          </p:nvSpPr>
          <p:spPr bwMode="auto">
            <a:xfrm>
              <a:off x="4560" y="864"/>
              <a:ext cx="1200" cy="528"/>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  </a:t>
              </a:r>
              <a:r>
                <a:rPr lang="en-US" sz="2400" i="1">
                  <a:solidFill>
                    <a:schemeClr val="accent2"/>
                  </a:solidFill>
                  <a:latin typeface="Comic Sans MS" pitchFamily="66" charset="0"/>
                </a:rPr>
                <a:t>funn</a:t>
              </a:r>
              <a:r>
                <a:rPr lang="en-US" sz="2400" i="1">
                  <a:latin typeface="Comic Sans MS" pitchFamily="66" charset="0"/>
                </a:rPr>
                <a:t> -&gt; funny, funnel...</a:t>
              </a:r>
              <a:endParaRPr lang="en-US" sz="2400">
                <a:latin typeface="Comic Sans MS" pitchFamily="66" charset="0"/>
              </a:endParaRPr>
            </a:p>
          </p:txBody>
        </p:sp>
      </p:grpSp>
      <p:grpSp>
        <p:nvGrpSpPr>
          <p:cNvPr id="17423" name="Group 13"/>
          <p:cNvGrpSpPr>
            <a:grpSpLocks/>
          </p:cNvGrpSpPr>
          <p:nvPr/>
        </p:nvGrpSpPr>
        <p:grpSpPr bwMode="auto">
          <a:xfrm>
            <a:off x="4038600" y="2590800"/>
            <a:ext cx="5257800" cy="838200"/>
            <a:chOff x="2544" y="1632"/>
            <a:chExt cx="3312" cy="528"/>
          </a:xfrm>
        </p:grpSpPr>
        <p:sp>
          <p:nvSpPr>
            <p:cNvPr id="17431" name="Rectangle 14"/>
            <p:cNvSpPr>
              <a:spLocks noChangeArrowheads="1"/>
            </p:cNvSpPr>
            <p:nvPr/>
          </p:nvSpPr>
          <p:spPr bwMode="auto">
            <a:xfrm>
              <a:off x="2544" y="1680"/>
              <a:ext cx="1968" cy="33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…in this context</a:t>
              </a:r>
            </a:p>
          </p:txBody>
        </p:sp>
        <p:sp>
          <p:nvSpPr>
            <p:cNvPr id="17432" name="Rectangle 15"/>
            <p:cNvSpPr>
              <a:spLocks noChangeArrowheads="1"/>
            </p:cNvSpPr>
            <p:nvPr/>
          </p:nvSpPr>
          <p:spPr bwMode="auto">
            <a:xfrm>
              <a:off x="3984" y="1632"/>
              <a:ext cx="1872" cy="528"/>
            </a:xfrm>
            <a:prstGeom prst="rect">
              <a:avLst/>
            </a:prstGeom>
            <a:noFill/>
            <a:ln w="9525">
              <a:noFill/>
              <a:miter lim="800000"/>
              <a:headEnd/>
              <a:tailEnd/>
            </a:ln>
          </p:spPr>
          <p:txBody>
            <a:bodyPr/>
            <a:lstStyle/>
            <a:p>
              <a:pPr marL="742950" lvl="1" indent="-285750">
                <a:spcBef>
                  <a:spcPct val="20000"/>
                </a:spcBef>
                <a:buFontTx/>
                <a:buChar char="–"/>
              </a:pPr>
              <a:r>
                <a:rPr lang="en-US" sz="2400" i="1">
                  <a:latin typeface="Comic Sans MS" pitchFamily="66" charset="0"/>
                </a:rPr>
                <a:t>trust </a:t>
              </a:r>
              <a:r>
                <a:rPr lang="en-US" sz="2400" i="1">
                  <a:solidFill>
                    <a:schemeClr val="accent2"/>
                  </a:solidFill>
                  <a:latin typeface="Comic Sans MS" pitchFamily="66" charset="0"/>
                </a:rPr>
                <a:t>funn</a:t>
              </a:r>
              <a:r>
                <a:rPr lang="en-US" sz="2400" i="1">
                  <a:latin typeface="Comic Sans MS" pitchFamily="66" charset="0"/>
                </a:rPr>
                <a:t> </a:t>
              </a:r>
            </a:p>
            <a:p>
              <a:pPr marL="742950" lvl="1" indent="-285750">
                <a:spcBef>
                  <a:spcPct val="20000"/>
                </a:spcBef>
                <a:buFontTx/>
                <a:buChar char="–"/>
              </a:pPr>
              <a:r>
                <a:rPr lang="en-US" sz="2400" i="1">
                  <a:latin typeface="Comic Sans MS" pitchFamily="66" charset="0"/>
                </a:rPr>
                <a:t>a lot of </a:t>
              </a:r>
              <a:r>
                <a:rPr lang="en-US" sz="2400" i="1">
                  <a:solidFill>
                    <a:schemeClr val="accent2"/>
                  </a:solidFill>
                  <a:latin typeface="Comic Sans MS" pitchFamily="66" charset="0"/>
                </a:rPr>
                <a:t>funn</a:t>
              </a:r>
              <a:endParaRPr lang="en-US" sz="2000">
                <a:latin typeface="Comic Sans MS" pitchFamily="66" charset="0"/>
              </a:endParaRPr>
            </a:p>
          </p:txBody>
        </p:sp>
      </p:grpSp>
      <p:sp>
        <p:nvSpPr>
          <p:cNvPr id="17424" name="Rectangle 16"/>
          <p:cNvSpPr>
            <a:spLocks noChangeArrowheads="1"/>
          </p:cNvSpPr>
          <p:nvPr/>
        </p:nvSpPr>
        <p:spPr bwMode="auto">
          <a:xfrm>
            <a:off x="76200" y="3581400"/>
            <a:ext cx="2525713"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isolated</a:t>
            </a:r>
          </a:p>
        </p:txBody>
      </p:sp>
      <p:sp>
        <p:nvSpPr>
          <p:cNvPr id="17425" name="Rectangle 17"/>
          <p:cNvSpPr>
            <a:spLocks noChangeArrowheads="1"/>
          </p:cNvSpPr>
          <p:nvPr/>
        </p:nvSpPr>
        <p:spPr bwMode="auto">
          <a:xfrm>
            <a:off x="0" y="46482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context</a:t>
            </a:r>
          </a:p>
        </p:txBody>
      </p:sp>
      <p:sp>
        <p:nvSpPr>
          <p:cNvPr id="17426" name="Rectangle 18"/>
          <p:cNvSpPr>
            <a:spLocks noChangeArrowheads="1"/>
          </p:cNvSpPr>
          <p:nvPr/>
        </p:nvSpPr>
        <p:spPr bwMode="auto">
          <a:xfrm>
            <a:off x="1828800" y="3581400"/>
            <a:ext cx="1981200" cy="609600"/>
          </a:xfrm>
          <a:prstGeom prst="rect">
            <a:avLst/>
          </a:prstGeom>
          <a:noFill/>
          <a:ln w="9525">
            <a:noFill/>
            <a:miter lim="800000"/>
            <a:headEnd/>
            <a:tailEnd/>
          </a:ln>
        </p:spPr>
        <p:txBody>
          <a:bodyPr/>
          <a:lstStyle/>
          <a:p>
            <a:pPr marL="342900" indent="-342900" algn="ctr">
              <a:spcBef>
                <a:spcPct val="20000"/>
              </a:spcBef>
            </a:pPr>
            <a:r>
              <a:rPr lang="en-US" sz="3200">
                <a:latin typeface="Comic Sans MS" pitchFamily="66" charset="0"/>
              </a:rPr>
              <a:t>?!</a:t>
            </a:r>
            <a:endParaRPr lang="en-US" sz="2400">
              <a:latin typeface="Comic Sans MS" pitchFamily="66" charset="0"/>
            </a:endParaRPr>
          </a:p>
        </p:txBody>
      </p:sp>
      <p:grpSp>
        <p:nvGrpSpPr>
          <p:cNvPr id="17427" name="Group 19"/>
          <p:cNvGrpSpPr>
            <a:grpSpLocks/>
          </p:cNvGrpSpPr>
          <p:nvPr/>
        </p:nvGrpSpPr>
        <p:grpSpPr bwMode="auto">
          <a:xfrm>
            <a:off x="1600200" y="4419600"/>
            <a:ext cx="3657600" cy="2133600"/>
            <a:chOff x="1008" y="2784"/>
            <a:chExt cx="2304" cy="1344"/>
          </a:xfrm>
        </p:grpSpPr>
        <p:sp>
          <p:nvSpPr>
            <p:cNvPr id="17429" name="Rectangle 20"/>
            <p:cNvSpPr>
              <a:spLocks noChangeArrowheads="1"/>
            </p:cNvSpPr>
            <p:nvPr/>
          </p:nvSpPr>
          <p:spPr bwMode="auto">
            <a:xfrm>
              <a:off x="1008" y="2784"/>
              <a:ext cx="2304" cy="576"/>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Is it an impossible </a:t>
              </a:r>
            </a:p>
            <a:p>
              <a:pPr marL="342900" indent="-342900">
                <a:spcBef>
                  <a:spcPct val="20000"/>
                </a:spcBef>
              </a:pPr>
              <a:r>
                <a:rPr lang="en-US" sz="2400">
                  <a:latin typeface="Comic Sans MS" pitchFamily="66" charset="0"/>
                </a:rPr>
                <a:t>(or very unlikely) word in this context?</a:t>
              </a:r>
            </a:p>
          </p:txBody>
        </p:sp>
        <p:sp>
          <p:nvSpPr>
            <p:cNvPr id="17430" name="Rectangle 21"/>
            <p:cNvSpPr>
              <a:spLocks noChangeArrowheads="1"/>
            </p:cNvSpPr>
            <p:nvPr/>
          </p:nvSpPr>
          <p:spPr bwMode="auto">
            <a:xfrm>
              <a:off x="1008" y="3600"/>
              <a:ext cx="1872" cy="528"/>
            </a:xfrm>
            <a:prstGeom prst="rect">
              <a:avLst/>
            </a:prstGeom>
            <a:noFill/>
            <a:ln w="9525">
              <a:noFill/>
              <a:miter lim="800000"/>
              <a:headEnd/>
              <a:tailEnd/>
            </a:ln>
          </p:spPr>
          <p:txBody>
            <a:bodyPr/>
            <a:lstStyle/>
            <a:p>
              <a:pPr marL="742950" lvl="1" indent="-285750">
                <a:spcBef>
                  <a:spcPct val="20000"/>
                </a:spcBef>
              </a:pPr>
              <a:r>
                <a:rPr lang="en-US" sz="2400" i="1">
                  <a:solidFill>
                    <a:schemeClr val="accent2"/>
                  </a:solidFill>
                  <a:latin typeface="Comic Sans MS" pitchFamily="66" charset="0"/>
                </a:rPr>
                <a:t>.. a wild dig.</a:t>
              </a:r>
              <a:endParaRPr lang="en-US" sz="2000">
                <a:latin typeface="Comic Sans MS" pitchFamily="66" charset="0"/>
              </a:endParaRPr>
            </a:p>
          </p:txBody>
        </p:sp>
      </p:grpSp>
      <p:sp>
        <p:nvSpPr>
          <p:cNvPr id="17428" name="Rectangle 22"/>
          <p:cNvSpPr>
            <a:spLocks noChangeArrowheads="1"/>
          </p:cNvSpPr>
          <p:nvPr/>
        </p:nvSpPr>
        <p:spPr bwMode="auto">
          <a:xfrm>
            <a:off x="5029200" y="4419600"/>
            <a:ext cx="3657600" cy="914400"/>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sub word in this context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Date Placeholder 3"/>
          <p:cNvSpPr>
            <a:spLocks noGrp="1"/>
          </p:cNvSpPr>
          <p:nvPr>
            <p:ph type="dt" sz="quarter" idx="10"/>
          </p:nvPr>
        </p:nvSpPr>
        <p:spPr>
          <a:noFill/>
        </p:spPr>
        <p:txBody>
          <a:bodyPr/>
          <a:lstStyle/>
          <a:p>
            <a:fld id="{58706E81-3C16-40F6-B98A-E77236CDE6A2}" type="datetime1">
              <a:rPr lang="en-US" smtClean="0"/>
              <a:pPr/>
              <a:t>1/14/2013</a:t>
            </a:fld>
            <a:endParaRPr lang="en-US" smtClean="0"/>
          </a:p>
        </p:txBody>
      </p:sp>
      <p:sp>
        <p:nvSpPr>
          <p:cNvPr id="18436" name="Footer Placeholder 4"/>
          <p:cNvSpPr>
            <a:spLocks noGrp="1"/>
          </p:cNvSpPr>
          <p:nvPr>
            <p:ph type="ftr" sz="quarter" idx="11"/>
          </p:nvPr>
        </p:nvSpPr>
        <p:spPr>
          <a:noFill/>
        </p:spPr>
        <p:txBody>
          <a:bodyPr/>
          <a:lstStyle/>
          <a:p>
            <a:r>
              <a:rPr lang="en-US" smtClean="0"/>
              <a:t>CPSC503 Winter 2012</a:t>
            </a:r>
          </a:p>
        </p:txBody>
      </p:sp>
      <p:sp>
        <p:nvSpPr>
          <p:cNvPr id="18437" name="Slide Number Placeholder 5"/>
          <p:cNvSpPr>
            <a:spLocks noGrp="1"/>
          </p:cNvSpPr>
          <p:nvPr>
            <p:ph type="sldNum" sz="quarter" idx="12"/>
          </p:nvPr>
        </p:nvSpPr>
        <p:spPr>
          <a:noFill/>
        </p:spPr>
        <p:txBody>
          <a:bodyPr/>
          <a:lstStyle/>
          <a:p>
            <a:fld id="{BBE64E60-B71D-40E1-B37E-E65F6BD9D505}" type="slidenum">
              <a:rPr lang="en-US" smtClean="0"/>
              <a:pPr/>
              <a:t>37</a:t>
            </a:fld>
            <a:endParaRPr lang="en-US" smtClean="0"/>
          </a:p>
        </p:txBody>
      </p:sp>
      <p:sp>
        <p:nvSpPr>
          <p:cNvPr id="18438" name="Rectangle 2"/>
          <p:cNvSpPr>
            <a:spLocks noGrp="1" noChangeArrowheads="1"/>
          </p:cNvSpPr>
          <p:nvPr>
            <p:ph type="title"/>
          </p:nvPr>
        </p:nvSpPr>
        <p:spPr>
          <a:xfrm>
            <a:off x="685800" y="228600"/>
            <a:ext cx="7772400" cy="1143000"/>
          </a:xfrm>
        </p:spPr>
        <p:txBody>
          <a:bodyPr/>
          <a:lstStyle/>
          <a:p>
            <a:pPr eaLnBrk="1" hangingPunct="1"/>
            <a:r>
              <a:rPr lang="en-US" dirty="0" smtClean="0"/>
              <a:t>Real Word Spelling </a:t>
            </a:r>
            <a:r>
              <a:rPr lang="en-US" dirty="0" smtClean="0"/>
              <a:t>Errors </a:t>
            </a:r>
            <a:r>
              <a:rPr lang="en-US" sz="2000" dirty="0" smtClean="0"/>
              <a:t>(20-40%)</a:t>
            </a:r>
            <a:endParaRPr lang="en-US" dirty="0" smtClean="0"/>
          </a:p>
        </p:txBody>
      </p:sp>
      <p:sp>
        <p:nvSpPr>
          <p:cNvPr id="18439" name="Rectangle 3"/>
          <p:cNvSpPr>
            <a:spLocks noGrp="1" noChangeArrowheads="1"/>
          </p:cNvSpPr>
          <p:nvPr>
            <p:ph type="body" idx="1"/>
          </p:nvPr>
        </p:nvSpPr>
        <p:spPr>
          <a:xfrm>
            <a:off x="304800" y="1066800"/>
            <a:ext cx="8534400" cy="1981200"/>
          </a:xfrm>
        </p:spPr>
        <p:txBody>
          <a:bodyPr/>
          <a:lstStyle/>
          <a:p>
            <a:pPr eaLnBrk="1" hangingPunct="1"/>
            <a:r>
              <a:rPr lang="en-US" smtClean="0"/>
              <a:t>Collect a set of common sets of confusions: C={C</a:t>
            </a:r>
            <a:r>
              <a:rPr lang="en-US" baseline="-25000" smtClean="0"/>
              <a:t>1 </a:t>
            </a:r>
            <a:r>
              <a:rPr lang="en-US" smtClean="0"/>
              <a:t>..</a:t>
            </a:r>
            <a:r>
              <a:rPr lang="en-US" baseline="-25000" smtClean="0"/>
              <a:t> </a:t>
            </a:r>
            <a:r>
              <a:rPr lang="en-US" smtClean="0"/>
              <a:t>C</a:t>
            </a:r>
            <a:r>
              <a:rPr lang="en-US" baseline="-25000" smtClean="0"/>
              <a:t>n</a:t>
            </a:r>
            <a:r>
              <a:rPr lang="en-US" smtClean="0"/>
              <a:t>} </a:t>
            </a:r>
          </a:p>
          <a:p>
            <a:pPr eaLnBrk="1" hangingPunct="1">
              <a:buFontTx/>
              <a:buNone/>
            </a:pPr>
            <a:r>
              <a:rPr lang="en-US" smtClean="0"/>
              <a:t>e.g</a:t>
            </a:r>
            <a:r>
              <a:rPr lang="en-US" b="0" i="1" smtClean="0"/>
              <a:t>.,{(Their/they’re/there), (To/too/two), (Weather/whether), (lave, have)</a:t>
            </a:r>
            <a:r>
              <a:rPr lang="en-US" smtClean="0"/>
              <a:t>..</a:t>
            </a:r>
            <a:r>
              <a:rPr lang="en-US" b="0" i="1" smtClean="0"/>
              <a:t>}</a:t>
            </a:r>
            <a:endParaRPr lang="en-US" smtClean="0"/>
          </a:p>
          <a:p>
            <a:pPr eaLnBrk="1" hangingPunct="1"/>
            <a:endParaRPr lang="en-US" smtClean="0"/>
          </a:p>
        </p:txBody>
      </p:sp>
      <p:sp>
        <p:nvSpPr>
          <p:cNvPr id="23566" name="Rectangle 4"/>
          <p:cNvSpPr>
            <a:spLocks noChangeArrowheads="1"/>
          </p:cNvSpPr>
          <p:nvPr/>
        </p:nvSpPr>
        <p:spPr bwMode="auto">
          <a:xfrm>
            <a:off x="838200" y="3048000"/>
            <a:ext cx="7772400" cy="3048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Whenever c’ </a:t>
            </a:r>
            <a:r>
              <a:rPr lang="en-US" sz="3200" b="1">
                <a:latin typeface="Comic Sans MS" pitchFamily="66" charset="0"/>
                <a:sym typeface="Symbol" pitchFamily="18" charset="2"/>
              </a:rPr>
              <a:t> </a:t>
            </a:r>
            <a:r>
              <a:rPr lang="en-US" sz="2800" b="1">
                <a:latin typeface="Comic Sans MS" pitchFamily="66" charset="0"/>
              </a:rPr>
              <a:t>C</a:t>
            </a:r>
            <a:r>
              <a:rPr lang="en-US" sz="2800" b="1" baseline="-25000">
                <a:latin typeface="Comic Sans MS" pitchFamily="66" charset="0"/>
              </a:rPr>
              <a:t>i</a:t>
            </a:r>
            <a:r>
              <a:rPr lang="en-US" sz="3200" b="1">
                <a:latin typeface="Comic Sans MS" pitchFamily="66" charset="0"/>
                <a:sym typeface="Symbol" pitchFamily="18" charset="2"/>
              </a:rPr>
              <a:t> </a:t>
            </a:r>
            <a:r>
              <a:rPr lang="en-US" sz="2800" b="1">
                <a:latin typeface="Comic Sans MS" pitchFamily="66" charset="0"/>
              </a:rPr>
              <a:t>is encountered </a:t>
            </a:r>
          </a:p>
          <a:p>
            <a:pPr marL="342900" indent="-342900">
              <a:lnSpc>
                <a:spcPct val="90000"/>
              </a:lnSpc>
              <a:spcBef>
                <a:spcPct val="20000"/>
              </a:spcBef>
              <a:buFontTx/>
              <a:buChar char="•"/>
            </a:pPr>
            <a:r>
              <a:rPr lang="en-US" sz="2800" b="1">
                <a:latin typeface="Comic Sans MS" pitchFamily="66" charset="0"/>
              </a:rPr>
              <a:t>Compute the </a:t>
            </a:r>
            <a:r>
              <a:rPr lang="en-US" sz="2800" b="1">
                <a:solidFill>
                  <a:schemeClr val="accent2"/>
                </a:solidFill>
                <a:latin typeface="Comic Sans MS" pitchFamily="66" charset="0"/>
              </a:rPr>
              <a:t>probability of the sentence</a:t>
            </a:r>
            <a:r>
              <a:rPr lang="en-US" sz="2800" b="1">
                <a:latin typeface="Comic Sans MS" pitchFamily="66" charset="0"/>
              </a:rPr>
              <a:t> in which it appears</a:t>
            </a:r>
          </a:p>
          <a:p>
            <a:pPr marL="342900" indent="-342900">
              <a:lnSpc>
                <a:spcPct val="90000"/>
              </a:lnSpc>
              <a:spcBef>
                <a:spcPct val="20000"/>
              </a:spcBef>
              <a:buFontTx/>
              <a:buChar char="•"/>
            </a:pPr>
            <a:r>
              <a:rPr lang="en-US" sz="2800" b="1">
                <a:latin typeface="Comic Sans MS" pitchFamily="66" charset="0"/>
              </a:rPr>
              <a:t>Substitute all c</a:t>
            </a:r>
            <a:r>
              <a:rPr lang="en-US" sz="3200" b="1">
                <a:latin typeface="Comic Sans MS" pitchFamily="66" charset="0"/>
                <a:sym typeface="Symbol" pitchFamily="18" charset="2"/>
              </a:rPr>
              <a:t></a:t>
            </a:r>
            <a:r>
              <a:rPr lang="en-US" sz="2800" b="1">
                <a:latin typeface="Comic Sans MS" pitchFamily="66" charset="0"/>
              </a:rPr>
              <a:t>C</a:t>
            </a:r>
            <a:r>
              <a:rPr lang="en-US" sz="2800" b="1" baseline="-25000">
                <a:latin typeface="Comic Sans MS" pitchFamily="66" charset="0"/>
              </a:rPr>
              <a:t>i</a:t>
            </a:r>
            <a:r>
              <a:rPr lang="en-US" sz="3200" b="1">
                <a:latin typeface="Comic Sans MS" pitchFamily="66" charset="0"/>
                <a:sym typeface="Symbol" pitchFamily="18" charset="2"/>
              </a:rPr>
              <a:t> </a:t>
            </a:r>
            <a:r>
              <a:rPr lang="en-US" sz="2800" b="1">
                <a:latin typeface="Comic Sans MS" pitchFamily="66" charset="0"/>
                <a:sym typeface="Symbol" pitchFamily="18" charset="2"/>
              </a:rPr>
              <a:t>(c </a:t>
            </a:r>
            <a:r>
              <a:rPr lang="en-US" sz="3200" b="1">
                <a:cs typeface="Times New Roman" pitchFamily="18" charset="0"/>
                <a:sym typeface="Math1" pitchFamily="2" charset="2"/>
              </a:rPr>
              <a:t>≠ </a:t>
            </a:r>
            <a:r>
              <a:rPr lang="en-US" sz="2800" b="1">
                <a:latin typeface="Comic Sans MS" pitchFamily="66" charset="0"/>
                <a:sym typeface="Symbol" pitchFamily="18" charset="2"/>
              </a:rPr>
              <a:t>c’) </a:t>
            </a:r>
            <a:r>
              <a:rPr lang="en-US" sz="2800" b="1">
                <a:latin typeface="Comic Sans MS" pitchFamily="66" charset="0"/>
              </a:rPr>
              <a:t>and </a:t>
            </a:r>
            <a:r>
              <a:rPr lang="en-US" sz="2800" b="1">
                <a:solidFill>
                  <a:schemeClr val="accent2"/>
                </a:solidFill>
                <a:latin typeface="Comic Sans MS" pitchFamily="66" charset="0"/>
              </a:rPr>
              <a:t>compute the probability of the resulting sentence</a:t>
            </a:r>
          </a:p>
          <a:p>
            <a:pPr marL="342900" indent="-342900">
              <a:lnSpc>
                <a:spcPct val="90000"/>
              </a:lnSpc>
              <a:spcBef>
                <a:spcPct val="20000"/>
              </a:spcBef>
              <a:buFontTx/>
              <a:buChar char="•"/>
            </a:pPr>
            <a:r>
              <a:rPr lang="en-US" sz="2800" b="1">
                <a:latin typeface="Comic Sans MS" pitchFamily="66" charset="0"/>
              </a:rPr>
              <a:t>Choose the highest 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More </a:t>
            </a:r>
            <a:r>
              <a:rPr lang="en-CA" dirty="0" smtClean="0"/>
              <a:t>s</a:t>
            </a:r>
            <a:r>
              <a:rPr lang="en-CA" dirty="0" smtClean="0"/>
              <a:t>ophisticated approach</a:t>
            </a:r>
            <a:endParaRPr lang="en-CA" dirty="0"/>
          </a:p>
        </p:txBody>
      </p:sp>
      <p:sp>
        <p:nvSpPr>
          <p:cNvPr id="3" name="Content Placeholder 2"/>
          <p:cNvSpPr>
            <a:spLocks noGrp="1"/>
          </p:cNvSpPr>
          <p:nvPr>
            <p:ph idx="1"/>
          </p:nvPr>
        </p:nvSpPr>
        <p:spPr/>
        <p:txBody>
          <a:bodyPr/>
          <a:lstStyle/>
          <a:p>
            <a:r>
              <a:rPr lang="en-CA" dirty="0" smtClean="0"/>
              <a:t>One error per sentence….</a:t>
            </a:r>
            <a:endParaRPr lang="en-CA" dirty="0"/>
          </a:p>
        </p:txBody>
      </p:sp>
      <p:sp>
        <p:nvSpPr>
          <p:cNvPr id="4" name="Date Placeholder 3"/>
          <p:cNvSpPr>
            <a:spLocks noGrp="1"/>
          </p:cNvSpPr>
          <p:nvPr>
            <p:ph type="dt" sz="half" idx="10"/>
          </p:nvPr>
        </p:nvSpPr>
        <p:spPr/>
        <p:txBody>
          <a:bodyPr/>
          <a:lstStyle/>
          <a:p>
            <a:pPr>
              <a:defRPr/>
            </a:pPr>
            <a:fld id="{4D77B6E4-6723-4D05-857C-ED35865AAD8A}" type="datetime1">
              <a:rPr lang="en-US" smtClean="0"/>
              <a:pPr>
                <a:defRPr/>
              </a:pPr>
              <a:t>1/14/2013</a:t>
            </a:fld>
            <a:endParaRPr lang="en-US"/>
          </a:p>
        </p:txBody>
      </p:sp>
      <p:sp>
        <p:nvSpPr>
          <p:cNvPr id="5" name="Footer Placeholder 4"/>
          <p:cNvSpPr>
            <a:spLocks noGrp="1"/>
          </p:cNvSpPr>
          <p:nvPr>
            <p:ph type="ftr" sz="quarter" idx="11"/>
          </p:nvPr>
        </p:nvSpPr>
        <p:spPr/>
        <p:txBody>
          <a:bodyPr/>
          <a:lstStyle/>
          <a:p>
            <a:pPr>
              <a:defRPr/>
            </a:pPr>
            <a:r>
              <a:rPr lang="en-US" smtClean="0"/>
              <a:t>CPSC503 Winter 2012</a:t>
            </a:r>
            <a:endParaRPr lang="en-US"/>
          </a:p>
        </p:txBody>
      </p:sp>
      <p:sp>
        <p:nvSpPr>
          <p:cNvPr id="6" name="Slide Number Placeholder 5"/>
          <p:cNvSpPr>
            <a:spLocks noGrp="1"/>
          </p:cNvSpPr>
          <p:nvPr>
            <p:ph type="sldNum" sz="quarter" idx="12"/>
          </p:nvPr>
        </p:nvSpPr>
        <p:spPr/>
        <p:txBody>
          <a:bodyPr/>
          <a:lstStyle/>
          <a:p>
            <a:pPr>
              <a:defRPr/>
            </a:pPr>
            <a:fld id="{AFD0D56C-E171-4B00-A440-3860348E8F5E}"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609600"/>
            <a:ext cx="8686800" cy="1676400"/>
          </a:xfrm>
        </p:spPr>
        <p:txBody>
          <a:bodyPr/>
          <a:lstStyle/>
          <a:p>
            <a:pPr eaLnBrk="1" hangingPunct="1"/>
            <a:r>
              <a:rPr lang="en-US" smtClean="0"/>
              <a:t>Want to play  with  Spelling Correction: minimal noisy channel model implementation</a:t>
            </a:r>
          </a:p>
        </p:txBody>
      </p:sp>
      <p:sp>
        <p:nvSpPr>
          <p:cNvPr id="32771" name="Content Placeholder 2"/>
          <p:cNvSpPr>
            <a:spLocks noGrp="1"/>
          </p:cNvSpPr>
          <p:nvPr>
            <p:ph idx="1"/>
          </p:nvPr>
        </p:nvSpPr>
        <p:spPr>
          <a:xfrm>
            <a:off x="304800" y="2819400"/>
            <a:ext cx="9525000" cy="762000"/>
          </a:xfrm>
        </p:spPr>
        <p:txBody>
          <a:bodyPr/>
          <a:lstStyle/>
          <a:p>
            <a:pPr eaLnBrk="1" hangingPunct="1"/>
            <a:r>
              <a:rPr lang="en-US" i="1" smtClean="0"/>
              <a:t>(Python) </a:t>
            </a:r>
          </a:p>
          <a:p>
            <a:pPr eaLnBrk="1" hangingPunct="1">
              <a:buFontTx/>
              <a:buNone/>
            </a:pPr>
            <a:r>
              <a:rPr lang="en-US" i="1" smtClean="0"/>
              <a:t>http://www.norvig.com/spell-correct.html</a:t>
            </a:r>
            <a:endParaRPr lang="en-US" smtClean="0"/>
          </a:p>
        </p:txBody>
      </p:sp>
      <p:sp>
        <p:nvSpPr>
          <p:cNvPr id="32772" name="Date Placeholder 3"/>
          <p:cNvSpPr>
            <a:spLocks noGrp="1"/>
          </p:cNvSpPr>
          <p:nvPr>
            <p:ph type="dt" sz="quarter" idx="10"/>
          </p:nvPr>
        </p:nvSpPr>
        <p:spPr>
          <a:noFill/>
        </p:spPr>
        <p:txBody>
          <a:bodyPr/>
          <a:lstStyle/>
          <a:p>
            <a:fld id="{B24D641C-ED34-46A5-94AC-EF6F10AC7738}" type="datetime1">
              <a:rPr lang="en-US" smtClean="0"/>
              <a:pPr/>
              <a:t>1/14/2013</a:t>
            </a:fld>
            <a:endParaRPr lang="en-US" smtClean="0"/>
          </a:p>
        </p:txBody>
      </p:sp>
      <p:sp>
        <p:nvSpPr>
          <p:cNvPr id="32773" name="Footer Placeholder 4"/>
          <p:cNvSpPr>
            <a:spLocks noGrp="1"/>
          </p:cNvSpPr>
          <p:nvPr>
            <p:ph type="ftr" sz="quarter" idx="11"/>
          </p:nvPr>
        </p:nvSpPr>
        <p:spPr>
          <a:noFill/>
        </p:spPr>
        <p:txBody>
          <a:bodyPr/>
          <a:lstStyle/>
          <a:p>
            <a:r>
              <a:rPr lang="en-US" smtClean="0"/>
              <a:t>CPSC503 Winter 2012</a:t>
            </a:r>
          </a:p>
        </p:txBody>
      </p:sp>
      <p:sp>
        <p:nvSpPr>
          <p:cNvPr id="32774" name="Slide Number Placeholder 5"/>
          <p:cNvSpPr>
            <a:spLocks noGrp="1"/>
          </p:cNvSpPr>
          <p:nvPr>
            <p:ph type="sldNum" sz="quarter" idx="12"/>
          </p:nvPr>
        </p:nvSpPr>
        <p:spPr>
          <a:noFill/>
        </p:spPr>
        <p:txBody>
          <a:bodyPr/>
          <a:lstStyle/>
          <a:p>
            <a:fld id="{3562CA56-8691-459A-A1C1-7DED09CF7E13}" type="slidenum">
              <a:rPr lang="en-US" smtClean="0"/>
              <a:pPr/>
              <a:t>39</a:t>
            </a:fld>
            <a:endParaRPr lang="en-US" smtClean="0"/>
          </a:p>
        </p:txBody>
      </p:sp>
      <p:sp>
        <p:nvSpPr>
          <p:cNvPr id="7" name="Content Placeholder 2"/>
          <p:cNvSpPr txBox="1">
            <a:spLocks/>
          </p:cNvSpPr>
          <p:nvPr/>
        </p:nvSpPr>
        <p:spPr bwMode="auto">
          <a:xfrm>
            <a:off x="533400" y="4038600"/>
            <a:ext cx="7696200" cy="1676400"/>
          </a:xfrm>
          <a:prstGeom prst="rect">
            <a:avLst/>
          </a:prstGeom>
          <a:noFill/>
          <a:ln w="9525">
            <a:noFill/>
            <a:miter lim="800000"/>
            <a:headEnd/>
            <a:tailEnd/>
          </a:ln>
          <a:effectLst/>
        </p:spPr>
        <p:txBody>
          <a:bodyPr/>
          <a:lstStyle/>
          <a:p>
            <a:pPr marL="342900" indent="-342900">
              <a:spcBef>
                <a:spcPct val="20000"/>
              </a:spcBef>
              <a:buFontTx/>
              <a:buChar char="•"/>
              <a:defRPr/>
            </a:pPr>
            <a:r>
              <a:rPr lang="en-US" sz="2800" b="1" i="1" kern="0" dirty="0">
                <a:latin typeface="+mn-lt"/>
              </a:rPr>
              <a:t>By the way  Peter </a:t>
            </a:r>
            <a:r>
              <a:rPr lang="en-US" sz="2800" b="1" i="1" kern="0" dirty="0" err="1">
                <a:latin typeface="+mn-lt"/>
              </a:rPr>
              <a:t>Norvig</a:t>
            </a:r>
            <a:r>
              <a:rPr lang="en-US" sz="2800" b="1" kern="0" dirty="0">
                <a:latin typeface="+mn-lt"/>
              </a:rPr>
              <a:t> is Director of Research at Google Inc.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fld id="{A8D777F1-C3C3-4F86-B9BB-1BB1EDE8B4B5}" type="datetime1">
              <a:rPr lang="en-US"/>
              <a:pPr/>
              <a:t>1/14/2013</a:t>
            </a:fld>
            <a:endParaRPr lang="en-US"/>
          </a:p>
        </p:txBody>
      </p:sp>
      <p:sp>
        <p:nvSpPr>
          <p:cNvPr id="12291" name="Footer Placeholder 4"/>
          <p:cNvSpPr>
            <a:spLocks noGrp="1"/>
          </p:cNvSpPr>
          <p:nvPr>
            <p:ph type="ftr" sz="quarter" idx="11"/>
          </p:nvPr>
        </p:nvSpPr>
        <p:spPr>
          <a:noFill/>
        </p:spPr>
        <p:txBody>
          <a:bodyPr/>
          <a:lstStyle/>
          <a:p>
            <a:r>
              <a:rPr lang="en-US"/>
              <a:t>CPSC503 Winter 2012</a:t>
            </a:r>
          </a:p>
        </p:txBody>
      </p:sp>
      <p:sp>
        <p:nvSpPr>
          <p:cNvPr id="12292" name="Slide Number Placeholder 5"/>
          <p:cNvSpPr>
            <a:spLocks noGrp="1"/>
          </p:cNvSpPr>
          <p:nvPr>
            <p:ph type="sldNum" sz="quarter" idx="12"/>
          </p:nvPr>
        </p:nvSpPr>
        <p:spPr>
          <a:noFill/>
        </p:spPr>
        <p:txBody>
          <a:bodyPr/>
          <a:lstStyle/>
          <a:p>
            <a:fld id="{8E4A53FF-6087-4771-8454-33C45B515984}" type="slidenum">
              <a:rPr lang="en-US" smtClean="0"/>
              <a:pPr/>
              <a:t>4</a:t>
            </a:fld>
            <a:endParaRPr lang="en-US" smtClean="0"/>
          </a:p>
        </p:txBody>
      </p:sp>
      <p:sp>
        <p:nvSpPr>
          <p:cNvPr id="12293" name="Rectangle 2"/>
          <p:cNvSpPr>
            <a:spLocks noGrp="1" noChangeArrowheads="1"/>
          </p:cNvSpPr>
          <p:nvPr>
            <p:ph type="title"/>
          </p:nvPr>
        </p:nvSpPr>
        <p:spPr>
          <a:xfrm>
            <a:off x="685800" y="304800"/>
            <a:ext cx="7772400" cy="1143000"/>
          </a:xfrm>
        </p:spPr>
        <p:txBody>
          <a:bodyPr/>
          <a:lstStyle/>
          <a:p>
            <a:pPr eaLnBrk="1" hangingPunct="1"/>
            <a:r>
              <a:rPr lang="en-US" smtClean="0"/>
              <a:t>Computational tasks in Morphology</a:t>
            </a:r>
          </a:p>
        </p:txBody>
      </p:sp>
      <p:sp>
        <p:nvSpPr>
          <p:cNvPr id="96259" name="Rectangle 3"/>
          <p:cNvSpPr>
            <a:spLocks noGrp="1" noChangeArrowheads="1"/>
          </p:cNvSpPr>
          <p:nvPr>
            <p:ph type="body" idx="1"/>
          </p:nvPr>
        </p:nvSpPr>
        <p:spPr>
          <a:xfrm>
            <a:off x="304800" y="1524000"/>
            <a:ext cx="8534400" cy="1676400"/>
          </a:xfrm>
        </p:spPr>
        <p:txBody>
          <a:bodyPr/>
          <a:lstStyle/>
          <a:p>
            <a:pPr marL="533400" indent="-533400" eaLnBrk="1" hangingPunct="1"/>
            <a:r>
              <a:rPr lang="en-US" sz="3200" smtClean="0">
                <a:solidFill>
                  <a:schemeClr val="accent2"/>
                </a:solidFill>
              </a:rPr>
              <a:t>Recognition</a:t>
            </a:r>
            <a:r>
              <a:rPr lang="en-US" sz="3200" smtClean="0"/>
              <a:t>: recognize whether a string is an English/… word (FSA)</a:t>
            </a:r>
          </a:p>
          <a:p>
            <a:pPr marL="533400" indent="-533400" eaLnBrk="1" hangingPunct="1"/>
            <a:r>
              <a:rPr lang="en-US" sz="3200" smtClean="0">
                <a:solidFill>
                  <a:schemeClr val="accent2"/>
                </a:solidFill>
              </a:rPr>
              <a:t>Parsing/Generation</a:t>
            </a:r>
            <a:r>
              <a:rPr lang="en-US" sz="3200" smtClean="0"/>
              <a:t>: </a:t>
            </a:r>
          </a:p>
        </p:txBody>
      </p:sp>
      <p:sp>
        <p:nvSpPr>
          <p:cNvPr id="12295" name="Text Box 4"/>
          <p:cNvSpPr txBox="1">
            <a:spLocks noChangeArrowheads="1"/>
          </p:cNvSpPr>
          <p:nvPr/>
        </p:nvSpPr>
        <p:spPr bwMode="auto">
          <a:xfrm>
            <a:off x="1219200" y="3276600"/>
            <a:ext cx="811213" cy="457200"/>
          </a:xfrm>
          <a:prstGeom prst="rect">
            <a:avLst/>
          </a:prstGeom>
          <a:noFill/>
          <a:ln w="9525">
            <a:noFill/>
            <a:miter lim="800000"/>
            <a:headEnd/>
            <a:tailEnd/>
          </a:ln>
        </p:spPr>
        <p:txBody>
          <a:bodyPr wrap="none">
            <a:spAutoFit/>
          </a:bodyPr>
          <a:lstStyle/>
          <a:p>
            <a:r>
              <a:rPr lang="en-US" sz="2400" i="1"/>
              <a:t>word</a:t>
            </a:r>
          </a:p>
        </p:txBody>
      </p:sp>
      <p:sp>
        <p:nvSpPr>
          <p:cNvPr id="12296" name="Oval 5"/>
          <p:cNvSpPr>
            <a:spLocks noChangeArrowheads="1"/>
          </p:cNvSpPr>
          <p:nvPr/>
        </p:nvSpPr>
        <p:spPr bwMode="auto">
          <a:xfrm>
            <a:off x="2714625" y="3206750"/>
            <a:ext cx="1379538" cy="573088"/>
          </a:xfrm>
          <a:prstGeom prst="ellipse">
            <a:avLst/>
          </a:prstGeom>
          <a:noFill/>
          <a:ln w="9525">
            <a:solidFill>
              <a:schemeClr val="tx1"/>
            </a:solidFill>
            <a:round/>
            <a:headEnd/>
            <a:tailEnd/>
          </a:ln>
        </p:spPr>
        <p:txBody>
          <a:bodyPr wrap="none" anchor="ctr"/>
          <a:lstStyle/>
          <a:p>
            <a:endParaRPr lang="en-US"/>
          </a:p>
        </p:txBody>
      </p:sp>
      <p:sp>
        <p:nvSpPr>
          <p:cNvPr id="12297" name="Line 6"/>
          <p:cNvSpPr>
            <a:spLocks noChangeShapeType="1"/>
          </p:cNvSpPr>
          <p:nvPr/>
        </p:nvSpPr>
        <p:spPr bwMode="auto">
          <a:xfrm>
            <a:off x="2025650" y="3492500"/>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12298" name="Line 7"/>
          <p:cNvSpPr>
            <a:spLocks noChangeShapeType="1"/>
          </p:cNvSpPr>
          <p:nvPr/>
        </p:nvSpPr>
        <p:spPr bwMode="auto">
          <a:xfrm flipV="1">
            <a:off x="4094163" y="3149600"/>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12299" name="Line 9"/>
          <p:cNvSpPr>
            <a:spLocks noChangeShapeType="1"/>
          </p:cNvSpPr>
          <p:nvPr/>
        </p:nvSpPr>
        <p:spPr bwMode="auto">
          <a:xfrm>
            <a:off x="4094163" y="349250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12300" name="Text Box 10"/>
          <p:cNvSpPr txBox="1">
            <a:spLocks noChangeArrowheads="1"/>
          </p:cNvSpPr>
          <p:nvPr/>
        </p:nvSpPr>
        <p:spPr bwMode="auto">
          <a:xfrm>
            <a:off x="4800600" y="2895600"/>
            <a:ext cx="3524250" cy="457200"/>
          </a:xfrm>
          <a:prstGeom prst="rect">
            <a:avLst/>
          </a:prstGeom>
          <a:noFill/>
          <a:ln w="9525">
            <a:noFill/>
            <a:miter lim="800000"/>
            <a:headEnd/>
            <a:tailEnd/>
          </a:ln>
        </p:spPr>
        <p:txBody>
          <a:bodyPr wrap="none">
            <a:spAutoFit/>
          </a:bodyPr>
          <a:lstStyle/>
          <a:p>
            <a:r>
              <a:rPr lang="en-US" sz="2400" i="1"/>
              <a:t>stem, class, lexical features</a:t>
            </a:r>
          </a:p>
        </p:txBody>
      </p:sp>
      <p:sp>
        <p:nvSpPr>
          <p:cNvPr id="12301" name="Text Box 13"/>
          <p:cNvSpPr txBox="1">
            <a:spLocks noChangeArrowheads="1"/>
          </p:cNvSpPr>
          <p:nvPr/>
        </p:nvSpPr>
        <p:spPr bwMode="auto">
          <a:xfrm>
            <a:off x="4953000" y="3505200"/>
            <a:ext cx="565150" cy="457200"/>
          </a:xfrm>
          <a:prstGeom prst="rect">
            <a:avLst/>
          </a:prstGeom>
          <a:noFill/>
          <a:ln w="9525">
            <a:noFill/>
            <a:miter lim="800000"/>
            <a:headEnd/>
            <a:tailEnd/>
          </a:ln>
        </p:spPr>
        <p:txBody>
          <a:bodyPr wrap="none">
            <a:spAutoFit/>
          </a:bodyPr>
          <a:lstStyle/>
          <a:p>
            <a:r>
              <a:rPr lang="en-US" sz="2400"/>
              <a:t>….</a:t>
            </a:r>
          </a:p>
        </p:txBody>
      </p:sp>
      <p:sp>
        <p:nvSpPr>
          <p:cNvPr id="12302" name="Text Box 14"/>
          <p:cNvSpPr txBox="1">
            <a:spLocks noChangeArrowheads="1"/>
          </p:cNvSpPr>
          <p:nvPr/>
        </p:nvSpPr>
        <p:spPr bwMode="auto">
          <a:xfrm>
            <a:off x="4267200" y="3200400"/>
            <a:ext cx="565150" cy="457200"/>
          </a:xfrm>
          <a:prstGeom prst="rect">
            <a:avLst/>
          </a:prstGeom>
          <a:noFill/>
          <a:ln w="9525">
            <a:noFill/>
            <a:miter lim="800000"/>
            <a:headEnd/>
            <a:tailEnd/>
          </a:ln>
        </p:spPr>
        <p:txBody>
          <a:bodyPr wrap="none">
            <a:spAutoFit/>
          </a:bodyPr>
          <a:lstStyle/>
          <a:p>
            <a:r>
              <a:rPr lang="en-US" sz="2400"/>
              <a:t>….</a:t>
            </a:r>
          </a:p>
        </p:txBody>
      </p:sp>
      <p:sp>
        <p:nvSpPr>
          <p:cNvPr id="12303" name="Text Box 16"/>
          <p:cNvSpPr txBox="1">
            <a:spLocks noChangeArrowheads="1"/>
          </p:cNvSpPr>
          <p:nvPr/>
        </p:nvSpPr>
        <p:spPr bwMode="auto">
          <a:xfrm>
            <a:off x="1004888" y="4187825"/>
            <a:ext cx="1279525" cy="457200"/>
          </a:xfrm>
          <a:prstGeom prst="rect">
            <a:avLst/>
          </a:prstGeom>
          <a:noFill/>
          <a:ln w="9525">
            <a:noFill/>
            <a:miter lim="800000"/>
            <a:headEnd/>
            <a:tailEnd/>
          </a:ln>
        </p:spPr>
        <p:txBody>
          <a:bodyPr wrap="none">
            <a:spAutoFit/>
          </a:bodyPr>
          <a:lstStyle/>
          <a:p>
            <a:r>
              <a:rPr lang="en-US" sz="2400" b="1">
                <a:latin typeface="Courier New" pitchFamily="49" charset="0"/>
              </a:rPr>
              <a:t>bought</a:t>
            </a:r>
          </a:p>
        </p:txBody>
      </p:sp>
      <p:sp>
        <p:nvSpPr>
          <p:cNvPr id="12304" name="Oval 17"/>
          <p:cNvSpPr>
            <a:spLocks noChangeArrowheads="1"/>
          </p:cNvSpPr>
          <p:nvPr/>
        </p:nvSpPr>
        <p:spPr bwMode="auto">
          <a:xfrm>
            <a:off x="2895600" y="4114800"/>
            <a:ext cx="1379538" cy="573088"/>
          </a:xfrm>
          <a:prstGeom prst="ellipse">
            <a:avLst/>
          </a:prstGeom>
          <a:noFill/>
          <a:ln w="9525">
            <a:solidFill>
              <a:schemeClr val="tx1"/>
            </a:solidFill>
            <a:round/>
            <a:headEnd/>
            <a:tailEnd/>
          </a:ln>
        </p:spPr>
        <p:txBody>
          <a:bodyPr wrap="none" anchor="ctr"/>
          <a:lstStyle/>
          <a:p>
            <a:endParaRPr lang="en-US"/>
          </a:p>
        </p:txBody>
      </p:sp>
      <p:sp>
        <p:nvSpPr>
          <p:cNvPr id="12305" name="Line 18"/>
          <p:cNvSpPr>
            <a:spLocks noChangeShapeType="1"/>
          </p:cNvSpPr>
          <p:nvPr/>
        </p:nvSpPr>
        <p:spPr bwMode="auto">
          <a:xfrm>
            <a:off x="2206625" y="4402138"/>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12306" name="Line 19"/>
          <p:cNvSpPr>
            <a:spLocks noChangeShapeType="1"/>
          </p:cNvSpPr>
          <p:nvPr/>
        </p:nvSpPr>
        <p:spPr bwMode="auto">
          <a:xfrm flipV="1">
            <a:off x="4275138" y="405765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12307" name="Line 20"/>
          <p:cNvSpPr>
            <a:spLocks noChangeShapeType="1"/>
          </p:cNvSpPr>
          <p:nvPr/>
        </p:nvSpPr>
        <p:spPr bwMode="auto">
          <a:xfrm>
            <a:off x="4275138" y="4402138"/>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12308" name="Text Box 21"/>
          <p:cNvSpPr txBox="1">
            <a:spLocks noChangeArrowheads="1"/>
          </p:cNvSpPr>
          <p:nvPr/>
        </p:nvSpPr>
        <p:spPr bwMode="auto">
          <a:xfrm>
            <a:off x="5102225" y="3898900"/>
            <a:ext cx="3287713" cy="457200"/>
          </a:xfrm>
          <a:prstGeom prst="rect">
            <a:avLst/>
          </a:prstGeom>
          <a:noFill/>
          <a:ln w="9525">
            <a:noFill/>
            <a:miter lim="800000"/>
            <a:headEnd/>
            <a:tailEnd/>
          </a:ln>
        </p:spPr>
        <p:txBody>
          <a:bodyPr wrap="none">
            <a:spAutoFit/>
          </a:bodyPr>
          <a:lstStyle/>
          <a:p>
            <a:r>
              <a:rPr lang="en-US" sz="2400" b="1">
                <a:latin typeface="Courier New" pitchFamily="49" charset="0"/>
              </a:rPr>
              <a:t>buy +V +PAST-PART</a:t>
            </a:r>
          </a:p>
        </p:txBody>
      </p:sp>
      <p:sp>
        <p:nvSpPr>
          <p:cNvPr id="12309" name="Text Box 24"/>
          <p:cNvSpPr txBox="1">
            <a:spLocks noChangeArrowheads="1"/>
          </p:cNvSpPr>
          <p:nvPr/>
        </p:nvSpPr>
        <p:spPr bwMode="auto">
          <a:xfrm>
            <a:off x="5102225" y="4468813"/>
            <a:ext cx="2374900" cy="457200"/>
          </a:xfrm>
          <a:prstGeom prst="rect">
            <a:avLst/>
          </a:prstGeom>
          <a:noFill/>
          <a:ln w="9525">
            <a:noFill/>
            <a:miter lim="800000"/>
            <a:headEnd/>
            <a:tailEnd/>
          </a:ln>
        </p:spPr>
        <p:txBody>
          <a:bodyPr wrap="none">
            <a:spAutoFit/>
          </a:bodyPr>
          <a:lstStyle/>
          <a:p>
            <a:r>
              <a:rPr lang="en-US" sz="2400" b="1">
                <a:latin typeface="Courier New" pitchFamily="49" charset="0"/>
              </a:rPr>
              <a:t>buy +V +PAST</a:t>
            </a:r>
          </a:p>
        </p:txBody>
      </p:sp>
      <p:sp>
        <p:nvSpPr>
          <p:cNvPr id="96282" name="Rectangle 26"/>
          <p:cNvSpPr>
            <a:spLocks noChangeArrowheads="1"/>
          </p:cNvSpPr>
          <p:nvPr/>
        </p:nvSpPr>
        <p:spPr bwMode="auto">
          <a:xfrm>
            <a:off x="381000" y="4800600"/>
            <a:ext cx="8534400" cy="914400"/>
          </a:xfrm>
          <a:prstGeom prst="rect">
            <a:avLst/>
          </a:prstGeom>
          <a:noFill/>
          <a:ln w="9525">
            <a:noFill/>
            <a:miter lim="800000"/>
            <a:headEnd/>
            <a:tailEnd/>
          </a:ln>
        </p:spPr>
        <p:txBody>
          <a:bodyPr/>
          <a:lstStyle/>
          <a:p>
            <a:pPr marL="533400" indent="-533400">
              <a:spcBef>
                <a:spcPct val="20000"/>
              </a:spcBef>
              <a:buFontTx/>
              <a:buChar char="•"/>
            </a:pPr>
            <a:r>
              <a:rPr lang="en-US" sz="3200" b="1">
                <a:solidFill>
                  <a:schemeClr val="accent2"/>
                </a:solidFill>
                <a:latin typeface="Comic Sans MS" pitchFamily="66" charset="0"/>
              </a:rPr>
              <a:t>Stemming</a:t>
            </a:r>
            <a:r>
              <a:rPr lang="en-US" sz="3200" b="1">
                <a:latin typeface="Comic Sans MS" pitchFamily="66" charset="0"/>
              </a:rPr>
              <a:t>:</a:t>
            </a:r>
          </a:p>
        </p:txBody>
      </p:sp>
      <p:sp>
        <p:nvSpPr>
          <p:cNvPr id="12311" name="Text Box 27"/>
          <p:cNvSpPr txBox="1">
            <a:spLocks noChangeArrowheads="1"/>
          </p:cNvSpPr>
          <p:nvPr/>
        </p:nvSpPr>
        <p:spPr bwMode="auto">
          <a:xfrm>
            <a:off x="1247775" y="5403850"/>
            <a:ext cx="811213" cy="457200"/>
          </a:xfrm>
          <a:prstGeom prst="rect">
            <a:avLst/>
          </a:prstGeom>
          <a:noFill/>
          <a:ln w="9525">
            <a:noFill/>
            <a:miter lim="800000"/>
            <a:headEnd/>
            <a:tailEnd/>
          </a:ln>
        </p:spPr>
        <p:txBody>
          <a:bodyPr wrap="none">
            <a:spAutoFit/>
          </a:bodyPr>
          <a:lstStyle/>
          <a:p>
            <a:r>
              <a:rPr lang="en-US" sz="2400" i="1"/>
              <a:t>word</a:t>
            </a:r>
          </a:p>
        </p:txBody>
      </p:sp>
      <p:sp>
        <p:nvSpPr>
          <p:cNvPr id="12312" name="Oval 28"/>
          <p:cNvSpPr>
            <a:spLocks noChangeArrowheads="1"/>
          </p:cNvSpPr>
          <p:nvPr/>
        </p:nvSpPr>
        <p:spPr bwMode="auto">
          <a:xfrm>
            <a:off x="2743200" y="5334000"/>
            <a:ext cx="1379538" cy="573088"/>
          </a:xfrm>
          <a:prstGeom prst="ellipse">
            <a:avLst/>
          </a:prstGeom>
          <a:noFill/>
          <a:ln w="9525">
            <a:solidFill>
              <a:schemeClr val="tx1"/>
            </a:solidFill>
            <a:round/>
            <a:headEnd/>
            <a:tailEnd/>
          </a:ln>
        </p:spPr>
        <p:txBody>
          <a:bodyPr wrap="none" anchor="ctr"/>
          <a:lstStyle/>
          <a:p>
            <a:endParaRPr lang="en-US"/>
          </a:p>
        </p:txBody>
      </p:sp>
      <p:sp>
        <p:nvSpPr>
          <p:cNvPr id="12313" name="Line 29"/>
          <p:cNvSpPr>
            <a:spLocks noChangeShapeType="1"/>
          </p:cNvSpPr>
          <p:nvPr/>
        </p:nvSpPr>
        <p:spPr bwMode="auto">
          <a:xfrm>
            <a:off x="2054225" y="5619750"/>
            <a:ext cx="688975" cy="0"/>
          </a:xfrm>
          <a:prstGeom prst="line">
            <a:avLst/>
          </a:prstGeom>
          <a:noFill/>
          <a:ln w="9525">
            <a:solidFill>
              <a:schemeClr val="tx1"/>
            </a:solidFill>
            <a:round/>
            <a:headEnd/>
            <a:tailEnd type="triangle" w="med" len="med"/>
          </a:ln>
        </p:spPr>
        <p:txBody>
          <a:bodyPr/>
          <a:lstStyle/>
          <a:p>
            <a:endParaRPr lang="en-CA"/>
          </a:p>
        </p:txBody>
      </p:sp>
      <p:sp>
        <p:nvSpPr>
          <p:cNvPr id="12314" name="Line 30"/>
          <p:cNvSpPr>
            <a:spLocks noChangeShapeType="1"/>
          </p:cNvSpPr>
          <p:nvPr/>
        </p:nvSpPr>
        <p:spPr bwMode="auto">
          <a:xfrm flipV="1">
            <a:off x="4122738" y="5276850"/>
            <a:ext cx="620712" cy="342900"/>
          </a:xfrm>
          <a:prstGeom prst="line">
            <a:avLst/>
          </a:prstGeom>
          <a:noFill/>
          <a:ln w="9525">
            <a:solidFill>
              <a:schemeClr val="tx1"/>
            </a:solidFill>
            <a:round/>
            <a:headEnd/>
            <a:tailEnd type="triangle" w="med" len="med"/>
          </a:ln>
        </p:spPr>
        <p:txBody>
          <a:bodyPr/>
          <a:lstStyle/>
          <a:p>
            <a:endParaRPr lang="en-CA"/>
          </a:p>
        </p:txBody>
      </p:sp>
      <p:sp>
        <p:nvSpPr>
          <p:cNvPr id="12315" name="Line 31"/>
          <p:cNvSpPr>
            <a:spLocks noChangeShapeType="1"/>
          </p:cNvSpPr>
          <p:nvPr/>
        </p:nvSpPr>
        <p:spPr bwMode="auto">
          <a:xfrm>
            <a:off x="4122738" y="5619750"/>
            <a:ext cx="620712" cy="344488"/>
          </a:xfrm>
          <a:prstGeom prst="line">
            <a:avLst/>
          </a:prstGeom>
          <a:noFill/>
          <a:ln w="9525">
            <a:solidFill>
              <a:schemeClr val="tx1"/>
            </a:solidFill>
            <a:round/>
            <a:headEnd/>
            <a:tailEnd type="triangle" w="med" len="med"/>
          </a:ln>
        </p:spPr>
        <p:txBody>
          <a:bodyPr/>
          <a:lstStyle/>
          <a:p>
            <a:endParaRPr lang="en-CA"/>
          </a:p>
        </p:txBody>
      </p:sp>
      <p:sp>
        <p:nvSpPr>
          <p:cNvPr id="12316" name="Text Box 32"/>
          <p:cNvSpPr txBox="1">
            <a:spLocks noChangeArrowheads="1"/>
          </p:cNvSpPr>
          <p:nvPr/>
        </p:nvSpPr>
        <p:spPr bwMode="auto">
          <a:xfrm>
            <a:off x="4829175" y="5022850"/>
            <a:ext cx="742950" cy="457200"/>
          </a:xfrm>
          <a:prstGeom prst="rect">
            <a:avLst/>
          </a:prstGeom>
          <a:noFill/>
          <a:ln w="9525">
            <a:noFill/>
            <a:miter lim="800000"/>
            <a:headEnd/>
            <a:tailEnd/>
          </a:ln>
        </p:spPr>
        <p:txBody>
          <a:bodyPr wrap="none">
            <a:spAutoFit/>
          </a:bodyPr>
          <a:lstStyle/>
          <a:p>
            <a:r>
              <a:rPr lang="en-US" sz="2400" i="1"/>
              <a:t>stem</a:t>
            </a:r>
          </a:p>
        </p:txBody>
      </p:sp>
      <p:sp>
        <p:nvSpPr>
          <p:cNvPr id="12317" name="Text Box 33"/>
          <p:cNvSpPr txBox="1">
            <a:spLocks noChangeArrowheads="1"/>
          </p:cNvSpPr>
          <p:nvPr/>
        </p:nvSpPr>
        <p:spPr bwMode="auto">
          <a:xfrm>
            <a:off x="4981575" y="5632450"/>
            <a:ext cx="565150" cy="457200"/>
          </a:xfrm>
          <a:prstGeom prst="rect">
            <a:avLst/>
          </a:prstGeom>
          <a:noFill/>
          <a:ln w="9525">
            <a:noFill/>
            <a:miter lim="800000"/>
            <a:headEnd/>
            <a:tailEnd/>
          </a:ln>
        </p:spPr>
        <p:txBody>
          <a:bodyPr wrap="none">
            <a:spAutoFit/>
          </a:bodyPr>
          <a:lstStyle/>
          <a:p>
            <a:r>
              <a:rPr lang="en-US" sz="2400"/>
              <a:t>….</a:t>
            </a:r>
          </a:p>
        </p:txBody>
      </p:sp>
      <p:sp>
        <p:nvSpPr>
          <p:cNvPr id="12318" name="Text Box 35"/>
          <p:cNvSpPr txBox="1">
            <a:spLocks noChangeArrowheads="1"/>
          </p:cNvSpPr>
          <p:nvPr/>
        </p:nvSpPr>
        <p:spPr bwMode="auto">
          <a:xfrm>
            <a:off x="228600" y="4191000"/>
            <a:ext cx="911225" cy="457200"/>
          </a:xfrm>
          <a:prstGeom prst="rect">
            <a:avLst/>
          </a:prstGeom>
          <a:noFill/>
          <a:ln w="9525">
            <a:noFill/>
            <a:miter lim="800000"/>
            <a:headEnd/>
            <a:tailEnd/>
          </a:ln>
        </p:spPr>
        <p:txBody>
          <a:bodyPr wrap="none">
            <a:spAutoFit/>
          </a:bodyPr>
          <a:lstStyle/>
          <a:p>
            <a:r>
              <a:rPr lang="en-US" sz="2400" b="1">
                <a:solidFill>
                  <a:schemeClr val="accent2"/>
                </a:solidFill>
                <a:latin typeface="Comic Sans MS" pitchFamily="66" charset="0"/>
              </a:rPr>
              <a:t>e.g.,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282"/>
                                        </p:tgtEl>
                                        <p:attrNameLst>
                                          <p:attrName>style.visibility</p:attrName>
                                        </p:attrNameLst>
                                      </p:cBhvr>
                                      <p:to>
                                        <p:strVal val="visible"/>
                                      </p:to>
                                    </p:set>
                                    <p:animEffect transition="in" filter="blinds(horizontal)">
                                      <p:cBhvr>
                                        <p:cTn id="12" dur="500"/>
                                        <p:tgtEl>
                                          <p:spTgt spid="96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utoUpdateAnimBg="0"/>
      <p:bldP spid="9628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5486400"/>
            <a:ext cx="5791200" cy="8382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650" name="Date Placeholder 4"/>
          <p:cNvSpPr>
            <a:spLocks noGrp="1"/>
          </p:cNvSpPr>
          <p:nvPr>
            <p:ph type="dt" sz="quarter" idx="10"/>
          </p:nvPr>
        </p:nvSpPr>
        <p:spPr>
          <a:noFill/>
        </p:spPr>
        <p:txBody>
          <a:bodyPr/>
          <a:lstStyle/>
          <a:p>
            <a:fld id="{F78F4113-4BE0-4DC6-95B6-8E2312FAB0AD}" type="datetime1">
              <a:rPr lang="en-US" smtClean="0"/>
              <a:pPr/>
              <a:t>1/14/2013</a:t>
            </a:fld>
            <a:endParaRPr lang="en-US" smtClean="0"/>
          </a:p>
        </p:txBody>
      </p:sp>
      <p:sp>
        <p:nvSpPr>
          <p:cNvPr id="27651" name="Footer Placeholder 5"/>
          <p:cNvSpPr>
            <a:spLocks noGrp="1"/>
          </p:cNvSpPr>
          <p:nvPr>
            <p:ph type="ftr" sz="quarter" idx="11"/>
          </p:nvPr>
        </p:nvSpPr>
        <p:spPr>
          <a:noFill/>
        </p:spPr>
        <p:txBody>
          <a:bodyPr/>
          <a:lstStyle/>
          <a:p>
            <a:r>
              <a:rPr lang="en-US" smtClean="0"/>
              <a:t>CPSC503 Winter 2012</a:t>
            </a:r>
          </a:p>
        </p:txBody>
      </p:sp>
      <p:sp>
        <p:nvSpPr>
          <p:cNvPr id="27652" name="Slide Number Placeholder 6"/>
          <p:cNvSpPr>
            <a:spLocks noGrp="1"/>
          </p:cNvSpPr>
          <p:nvPr>
            <p:ph type="sldNum" sz="quarter" idx="12"/>
          </p:nvPr>
        </p:nvSpPr>
        <p:spPr>
          <a:noFill/>
        </p:spPr>
        <p:txBody>
          <a:bodyPr/>
          <a:lstStyle/>
          <a:p>
            <a:fld id="{18D73297-719E-4C18-8EE8-46F037736B9B}" type="slidenum">
              <a:rPr lang="en-US" smtClean="0"/>
              <a:pPr/>
              <a:t>40</a:t>
            </a:fld>
            <a:endParaRPr lang="en-US" smtClean="0"/>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dirty="0" smtClean="0"/>
              <a:t>Today Jan 15</a:t>
            </a:r>
          </a:p>
        </p:txBody>
      </p:sp>
      <p:sp>
        <p:nvSpPr>
          <p:cNvPr id="238595" name="Rectangle 3"/>
          <p:cNvSpPr>
            <a:spLocks noGrp="1" noChangeArrowheads="1"/>
          </p:cNvSpPr>
          <p:nvPr>
            <p:ph type="body" sz="half" idx="1"/>
          </p:nvPr>
        </p:nvSpPr>
        <p:spPr>
          <a:xfrm>
            <a:off x="0" y="762000"/>
            <a:ext cx="9144000" cy="4724400"/>
          </a:xfrm>
          <a:ln>
            <a:solidFill>
              <a:schemeClr val="accent1"/>
            </a:solidFill>
          </a:ln>
        </p:spPr>
        <p:txBody>
          <a:bodyPr/>
          <a:lstStyle/>
          <a:p>
            <a:pPr eaLnBrk="1" hangingPunct="1"/>
            <a:r>
              <a:rPr lang="en-US" sz="3200" dirty="0" smtClean="0"/>
              <a:t>Finish: </a:t>
            </a:r>
            <a:r>
              <a:rPr lang="en-US" sz="3200" b="0" dirty="0" smtClean="0"/>
              <a:t>Finite State Transducers (</a:t>
            </a:r>
            <a:r>
              <a:rPr lang="en-US" sz="3200" dirty="0" smtClean="0">
                <a:solidFill>
                  <a:schemeClr val="accent6"/>
                </a:solidFill>
              </a:rPr>
              <a:t>FSTs</a:t>
            </a:r>
            <a:r>
              <a:rPr lang="en-US" sz="3200" b="0" dirty="0" smtClean="0"/>
              <a:t>) and Morphological Parsing</a:t>
            </a:r>
          </a:p>
          <a:p>
            <a:pPr eaLnBrk="1" hangingPunct="1"/>
            <a:r>
              <a:rPr lang="en-US" sz="3200" b="0" dirty="0" smtClean="0">
                <a:solidFill>
                  <a:schemeClr val="accent6"/>
                </a:solidFill>
              </a:rPr>
              <a:t>Stemming</a:t>
            </a:r>
            <a:r>
              <a:rPr lang="en-US" sz="3200" b="0" dirty="0" smtClean="0"/>
              <a:t> (Porter Stemmer)</a:t>
            </a:r>
          </a:p>
          <a:p>
            <a:pPr eaLnBrk="1" hangingPunct="1">
              <a:spcAft>
                <a:spcPct val="50000"/>
              </a:spcAft>
              <a:defRPr/>
            </a:pPr>
            <a:r>
              <a:rPr lang="en-US" sz="3200" dirty="0" smtClean="0"/>
              <a:t>Start Prob. Models</a:t>
            </a:r>
          </a:p>
          <a:p>
            <a:pPr lvl="1" eaLnBrk="1" hangingPunct="1">
              <a:spcAft>
                <a:spcPct val="50000"/>
              </a:spcAft>
              <a:defRPr/>
            </a:pPr>
            <a:r>
              <a:rPr lang="en-US" sz="2800" dirty="0" smtClean="0"/>
              <a:t>Dealing with </a:t>
            </a:r>
            <a:r>
              <a:rPr lang="en-US" sz="2800" dirty="0" smtClean="0">
                <a:solidFill>
                  <a:schemeClr val="accent6"/>
                </a:solidFill>
              </a:rPr>
              <a:t>spelling errors  </a:t>
            </a:r>
          </a:p>
          <a:p>
            <a:pPr lvl="2" eaLnBrk="1" hangingPunct="1">
              <a:spcAft>
                <a:spcPct val="50000"/>
              </a:spcAft>
              <a:defRPr/>
            </a:pPr>
            <a:r>
              <a:rPr lang="en-US" sz="2400" dirty="0" smtClean="0"/>
              <a:t>Noisy channel model</a:t>
            </a:r>
          </a:p>
          <a:p>
            <a:pPr lvl="2" eaLnBrk="1" hangingPunct="1">
              <a:spcAft>
                <a:spcPct val="50000"/>
              </a:spcAft>
              <a:defRPr/>
            </a:pPr>
            <a:r>
              <a:rPr lang="en-US" sz="2400" dirty="0" err="1" smtClean="0"/>
              <a:t>Bayes</a:t>
            </a:r>
            <a:r>
              <a:rPr lang="en-US" sz="2400" dirty="0" smtClean="0"/>
              <a:t> rule applied to Noisy channel model (single and multiple spelling errors)</a:t>
            </a:r>
          </a:p>
          <a:p>
            <a:pPr lvl="1" eaLnBrk="1" hangingPunct="1">
              <a:spcAft>
                <a:spcPct val="50000"/>
              </a:spcAft>
              <a:defRPr/>
            </a:pPr>
            <a:r>
              <a:rPr lang="en-US" sz="3600" dirty="0" smtClean="0"/>
              <a:t>Min Edit Distance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fld id="{4916F5A1-0B49-4C94-9B72-C6B893EB2280}" type="datetime1">
              <a:rPr lang="en-US" smtClean="0"/>
              <a:pPr/>
              <a:t>1/14/2013</a:t>
            </a:fld>
            <a:endParaRPr lang="en-US" smtClean="0"/>
          </a:p>
        </p:txBody>
      </p:sp>
      <p:sp>
        <p:nvSpPr>
          <p:cNvPr id="34819" name="Footer Placeholder 4"/>
          <p:cNvSpPr>
            <a:spLocks noGrp="1"/>
          </p:cNvSpPr>
          <p:nvPr>
            <p:ph type="ftr" sz="quarter" idx="11"/>
          </p:nvPr>
        </p:nvSpPr>
        <p:spPr>
          <a:noFill/>
        </p:spPr>
        <p:txBody>
          <a:bodyPr/>
          <a:lstStyle/>
          <a:p>
            <a:r>
              <a:rPr lang="en-US" smtClean="0"/>
              <a:t>CPSC503 Winter 2012</a:t>
            </a:r>
          </a:p>
        </p:txBody>
      </p:sp>
      <p:sp>
        <p:nvSpPr>
          <p:cNvPr id="34820" name="Slide Number Placeholder 5"/>
          <p:cNvSpPr>
            <a:spLocks noGrp="1"/>
          </p:cNvSpPr>
          <p:nvPr>
            <p:ph type="sldNum" sz="quarter" idx="12"/>
          </p:nvPr>
        </p:nvSpPr>
        <p:spPr>
          <a:noFill/>
        </p:spPr>
        <p:txBody>
          <a:bodyPr/>
          <a:lstStyle/>
          <a:p>
            <a:fld id="{CB80CE1F-98D2-44CC-872F-F603E37EED2C}" type="slidenum">
              <a:rPr lang="en-US" smtClean="0"/>
              <a:pPr/>
              <a:t>41</a:t>
            </a:fld>
            <a:endParaRPr lang="en-US" smtClean="0"/>
          </a:p>
        </p:txBody>
      </p:sp>
      <p:sp>
        <p:nvSpPr>
          <p:cNvPr id="34821" name="Rectangle 2"/>
          <p:cNvSpPr>
            <a:spLocks noGrp="1" noChangeArrowheads="1"/>
          </p:cNvSpPr>
          <p:nvPr>
            <p:ph type="title"/>
          </p:nvPr>
        </p:nvSpPr>
        <p:spPr>
          <a:xfrm>
            <a:off x="685800" y="228600"/>
            <a:ext cx="7772400" cy="1143000"/>
          </a:xfrm>
        </p:spPr>
        <p:txBody>
          <a:bodyPr/>
          <a:lstStyle/>
          <a:p>
            <a:pPr eaLnBrk="1" hangingPunct="1"/>
            <a:r>
              <a:rPr lang="en-US" smtClean="0"/>
              <a:t>Minimum Edit Distance</a:t>
            </a:r>
          </a:p>
        </p:txBody>
      </p:sp>
      <p:sp>
        <p:nvSpPr>
          <p:cNvPr id="34822" name="Rectangle 3"/>
          <p:cNvSpPr>
            <a:spLocks noGrp="1" noChangeArrowheads="1"/>
          </p:cNvSpPr>
          <p:nvPr>
            <p:ph type="body" idx="1"/>
          </p:nvPr>
        </p:nvSpPr>
        <p:spPr>
          <a:xfrm>
            <a:off x="685800" y="1295400"/>
            <a:ext cx="8001000" cy="2133600"/>
          </a:xfrm>
        </p:spPr>
        <p:txBody>
          <a:bodyPr/>
          <a:lstStyle/>
          <a:p>
            <a:pPr eaLnBrk="1" hangingPunct="1"/>
            <a:r>
              <a:rPr lang="en-US" sz="3200" smtClean="0"/>
              <a:t>Def.</a:t>
            </a:r>
            <a:r>
              <a:rPr lang="en-US" smtClean="0"/>
              <a:t> Minimum number of edit operations (insertion, deletion and substitution) needed to transform one string into another.</a:t>
            </a:r>
          </a:p>
        </p:txBody>
      </p:sp>
      <p:sp>
        <p:nvSpPr>
          <p:cNvPr id="34823" name="Rectangle 4"/>
          <p:cNvSpPr>
            <a:spLocks noChangeArrowheads="1"/>
          </p:cNvSpPr>
          <p:nvPr/>
        </p:nvSpPr>
        <p:spPr bwMode="auto">
          <a:xfrm>
            <a:off x="-228600" y="4953000"/>
            <a:ext cx="7772400" cy="914400"/>
          </a:xfrm>
          <a:prstGeom prst="rect">
            <a:avLst/>
          </a:prstGeom>
          <a:noFill/>
          <a:ln w="9525">
            <a:noFill/>
            <a:miter lim="800000"/>
            <a:headEnd/>
            <a:tailEnd/>
          </a:ln>
        </p:spPr>
        <p:txBody>
          <a:bodyPr/>
          <a:lstStyle/>
          <a:p>
            <a:pPr marL="342900" indent="-342900" algn="ctr">
              <a:spcBef>
                <a:spcPct val="20000"/>
              </a:spcBef>
            </a:pPr>
            <a:endParaRPr lang="en-US" sz="2800" b="1" baseline="-25000">
              <a:latin typeface="Comic Sans MS" pitchFamily="66" charset="0"/>
            </a:endParaRPr>
          </a:p>
        </p:txBody>
      </p:sp>
      <p:sp>
        <p:nvSpPr>
          <p:cNvPr id="34824" name="Rectangle 6"/>
          <p:cNvSpPr>
            <a:spLocks noChangeArrowheads="1"/>
          </p:cNvSpPr>
          <p:nvPr/>
        </p:nvSpPr>
        <p:spPr bwMode="auto">
          <a:xfrm>
            <a:off x="2819400" y="2971800"/>
            <a:ext cx="2209800" cy="3048000"/>
          </a:xfrm>
          <a:prstGeom prst="rect">
            <a:avLst/>
          </a:prstGeom>
          <a:noFill/>
          <a:ln w="9525">
            <a:noFill/>
            <a:miter lim="800000"/>
            <a:headEnd/>
            <a:tailEnd/>
          </a:ln>
        </p:spPr>
        <p:txBody>
          <a:bodyPr/>
          <a:lstStyle/>
          <a:p>
            <a:pPr marL="342900" indent="-342900" algn="ctr">
              <a:lnSpc>
                <a:spcPct val="150000"/>
              </a:lnSpc>
              <a:spcBef>
                <a:spcPct val="20000"/>
              </a:spcBef>
            </a:pPr>
            <a:r>
              <a:rPr lang="en-US" sz="2800">
                <a:solidFill>
                  <a:schemeClr val="accent2"/>
                </a:solidFill>
                <a:latin typeface="Comic Sans MS" pitchFamily="66" charset="0"/>
              </a:rPr>
              <a:t>gumbo</a:t>
            </a:r>
            <a:endParaRPr lang="en-US" sz="2800">
              <a:latin typeface="Comic Sans MS" pitchFamily="66" charset="0"/>
            </a:endParaRPr>
          </a:p>
          <a:p>
            <a:pPr marL="342900" indent="-342900" algn="ctr">
              <a:lnSpc>
                <a:spcPct val="150000"/>
              </a:lnSpc>
              <a:spcBef>
                <a:spcPct val="20000"/>
              </a:spcBef>
            </a:pPr>
            <a:r>
              <a:rPr lang="en-US" sz="2800">
                <a:latin typeface="Comic Sans MS" pitchFamily="66" charset="0"/>
              </a:rPr>
              <a:t> gumb</a:t>
            </a:r>
          </a:p>
          <a:p>
            <a:pPr marL="342900" indent="-342900" algn="ctr">
              <a:lnSpc>
                <a:spcPct val="150000"/>
              </a:lnSpc>
              <a:spcBef>
                <a:spcPct val="20000"/>
              </a:spcBef>
            </a:pPr>
            <a:r>
              <a:rPr lang="en-US" sz="2800">
                <a:latin typeface="Comic Sans MS" pitchFamily="66" charset="0"/>
              </a:rPr>
              <a:t>gum</a:t>
            </a:r>
          </a:p>
          <a:p>
            <a:pPr marL="342900" indent="-342900" algn="ctr">
              <a:lnSpc>
                <a:spcPct val="150000"/>
              </a:lnSpc>
              <a:spcBef>
                <a:spcPct val="20000"/>
              </a:spcBef>
            </a:pPr>
            <a:r>
              <a:rPr lang="en-US" sz="2800">
                <a:solidFill>
                  <a:schemeClr val="accent2"/>
                </a:solidFill>
                <a:latin typeface="Comic Sans MS" pitchFamily="66" charset="0"/>
              </a:rPr>
              <a:t>gam</a:t>
            </a:r>
            <a:endParaRPr lang="en-US" sz="2800">
              <a:latin typeface="Comic Sans MS" pitchFamily="66" charset="0"/>
            </a:endParaRPr>
          </a:p>
          <a:p>
            <a:pPr marL="342900" indent="-342900" algn="ctr">
              <a:spcBef>
                <a:spcPct val="20000"/>
              </a:spcBef>
            </a:pPr>
            <a:endParaRPr lang="en-US" sz="2800" b="1" baseline="-25000">
              <a:latin typeface="Comic Sans MS" pitchFamily="66" charset="0"/>
            </a:endParaRPr>
          </a:p>
        </p:txBody>
      </p:sp>
      <p:sp>
        <p:nvSpPr>
          <p:cNvPr id="34825" name="Rectangle 7"/>
          <p:cNvSpPr>
            <a:spLocks noChangeArrowheads="1"/>
          </p:cNvSpPr>
          <p:nvPr/>
        </p:nvSpPr>
        <p:spPr bwMode="auto">
          <a:xfrm>
            <a:off x="4343400" y="3505200"/>
            <a:ext cx="2209800" cy="533400"/>
          </a:xfrm>
          <a:prstGeom prst="rect">
            <a:avLst/>
          </a:prstGeom>
          <a:noFill/>
          <a:ln w="9525">
            <a:noFill/>
            <a:miter lim="800000"/>
            <a:headEnd/>
            <a:tailEnd/>
          </a:ln>
        </p:spPr>
        <p:txBody>
          <a:bodyPr/>
          <a:lstStyle/>
          <a:p>
            <a:pPr marL="342900" indent="-342900" algn="ctr">
              <a:spcBef>
                <a:spcPct val="20000"/>
              </a:spcBef>
            </a:pPr>
            <a:r>
              <a:rPr lang="en-US" sz="2400" i="1">
                <a:solidFill>
                  <a:schemeClr val="accent2"/>
                </a:solidFill>
                <a:latin typeface="Arial" charset="0"/>
              </a:rPr>
              <a:t>delete o</a:t>
            </a:r>
            <a:endParaRPr lang="en-US" sz="2400">
              <a:latin typeface="Arial" charset="0"/>
            </a:endParaRPr>
          </a:p>
          <a:p>
            <a:pPr marL="342900" indent="-342900" algn="ctr">
              <a:spcBef>
                <a:spcPct val="20000"/>
              </a:spcBef>
            </a:pPr>
            <a:endParaRPr lang="en-US" sz="2400" b="1" baseline="-25000">
              <a:latin typeface="Arial" charset="0"/>
            </a:endParaRPr>
          </a:p>
        </p:txBody>
      </p:sp>
      <p:sp>
        <p:nvSpPr>
          <p:cNvPr id="34826" name="Rectangle 8"/>
          <p:cNvSpPr>
            <a:spLocks noChangeArrowheads="1"/>
          </p:cNvSpPr>
          <p:nvPr/>
        </p:nvSpPr>
        <p:spPr bwMode="auto">
          <a:xfrm>
            <a:off x="4267200" y="4343400"/>
            <a:ext cx="2209800" cy="533400"/>
          </a:xfrm>
          <a:prstGeom prst="rect">
            <a:avLst/>
          </a:prstGeom>
          <a:noFill/>
          <a:ln w="9525">
            <a:noFill/>
            <a:miter lim="800000"/>
            <a:headEnd/>
            <a:tailEnd/>
          </a:ln>
        </p:spPr>
        <p:txBody>
          <a:bodyPr/>
          <a:lstStyle/>
          <a:p>
            <a:pPr marL="342900" indent="-342900" algn="ctr">
              <a:spcBef>
                <a:spcPct val="20000"/>
              </a:spcBef>
            </a:pPr>
            <a:r>
              <a:rPr lang="en-US" sz="2400" i="1">
                <a:solidFill>
                  <a:schemeClr val="accent2"/>
                </a:solidFill>
                <a:latin typeface="Arial" charset="0"/>
              </a:rPr>
              <a:t>delete  b</a:t>
            </a:r>
            <a:endParaRPr lang="en-US" sz="2400">
              <a:latin typeface="Arial" charset="0"/>
            </a:endParaRPr>
          </a:p>
          <a:p>
            <a:pPr marL="342900" indent="-342900" algn="ctr">
              <a:spcBef>
                <a:spcPct val="20000"/>
              </a:spcBef>
            </a:pPr>
            <a:endParaRPr lang="en-US" sz="2400" b="1" baseline="-25000">
              <a:latin typeface="Arial" charset="0"/>
            </a:endParaRPr>
          </a:p>
        </p:txBody>
      </p:sp>
      <p:sp>
        <p:nvSpPr>
          <p:cNvPr id="34827" name="Rectangle 9"/>
          <p:cNvSpPr>
            <a:spLocks noChangeArrowheads="1"/>
          </p:cNvSpPr>
          <p:nvPr/>
        </p:nvSpPr>
        <p:spPr bwMode="auto">
          <a:xfrm>
            <a:off x="4267200" y="5029200"/>
            <a:ext cx="3200400" cy="533400"/>
          </a:xfrm>
          <a:prstGeom prst="rect">
            <a:avLst/>
          </a:prstGeom>
          <a:noFill/>
          <a:ln w="9525">
            <a:noFill/>
            <a:miter lim="800000"/>
            <a:headEnd/>
            <a:tailEnd/>
          </a:ln>
        </p:spPr>
        <p:txBody>
          <a:bodyPr/>
          <a:lstStyle/>
          <a:p>
            <a:pPr marL="342900" indent="-342900" algn="ctr">
              <a:spcBef>
                <a:spcPct val="20000"/>
              </a:spcBef>
            </a:pPr>
            <a:r>
              <a:rPr lang="en-US" sz="2400" i="1">
                <a:solidFill>
                  <a:schemeClr val="accent2"/>
                </a:solidFill>
                <a:latin typeface="Arial" charset="0"/>
              </a:rPr>
              <a:t>substitute u by a</a:t>
            </a:r>
            <a:endParaRPr lang="en-US" sz="2400">
              <a:latin typeface="Arial" charset="0"/>
            </a:endParaRPr>
          </a:p>
          <a:p>
            <a:pPr marL="342900" indent="-342900" algn="ctr">
              <a:spcBef>
                <a:spcPct val="20000"/>
              </a:spcBef>
            </a:pPr>
            <a:endParaRPr lang="en-US" sz="2400" b="1" baseline="-25000">
              <a:latin typeface="Arial" charset="0"/>
            </a:endParaRPr>
          </a:p>
        </p:txBody>
      </p:sp>
      <p:sp>
        <p:nvSpPr>
          <p:cNvPr id="34828" name="Line 13"/>
          <p:cNvSpPr>
            <a:spLocks noChangeShapeType="1"/>
          </p:cNvSpPr>
          <p:nvPr/>
        </p:nvSpPr>
        <p:spPr bwMode="auto">
          <a:xfrm>
            <a:off x="3962400" y="3657600"/>
            <a:ext cx="0" cy="228600"/>
          </a:xfrm>
          <a:prstGeom prst="line">
            <a:avLst/>
          </a:prstGeom>
          <a:noFill/>
          <a:ln w="38100">
            <a:solidFill>
              <a:schemeClr val="tx1"/>
            </a:solidFill>
            <a:round/>
            <a:headEnd/>
            <a:tailEnd type="triangle" w="med" len="med"/>
          </a:ln>
        </p:spPr>
        <p:txBody>
          <a:bodyPr/>
          <a:lstStyle/>
          <a:p>
            <a:endParaRPr lang="en-CA"/>
          </a:p>
        </p:txBody>
      </p:sp>
      <p:sp>
        <p:nvSpPr>
          <p:cNvPr id="34829" name="Line 14"/>
          <p:cNvSpPr>
            <a:spLocks noChangeShapeType="1"/>
          </p:cNvSpPr>
          <p:nvPr/>
        </p:nvSpPr>
        <p:spPr bwMode="auto">
          <a:xfrm>
            <a:off x="3962400" y="4419600"/>
            <a:ext cx="0" cy="228600"/>
          </a:xfrm>
          <a:prstGeom prst="line">
            <a:avLst/>
          </a:prstGeom>
          <a:noFill/>
          <a:ln w="38100">
            <a:solidFill>
              <a:schemeClr val="tx1"/>
            </a:solidFill>
            <a:round/>
            <a:headEnd/>
            <a:tailEnd type="triangle" w="med" len="med"/>
          </a:ln>
        </p:spPr>
        <p:txBody>
          <a:bodyPr/>
          <a:lstStyle/>
          <a:p>
            <a:endParaRPr lang="en-CA"/>
          </a:p>
        </p:txBody>
      </p:sp>
      <p:sp>
        <p:nvSpPr>
          <p:cNvPr id="34830" name="Line 15"/>
          <p:cNvSpPr>
            <a:spLocks noChangeShapeType="1"/>
          </p:cNvSpPr>
          <p:nvPr/>
        </p:nvSpPr>
        <p:spPr bwMode="auto">
          <a:xfrm>
            <a:off x="3962400" y="5181600"/>
            <a:ext cx="0" cy="228600"/>
          </a:xfrm>
          <a:prstGeom prst="line">
            <a:avLst/>
          </a:prstGeom>
          <a:noFill/>
          <a:ln w="38100">
            <a:solidFill>
              <a:schemeClr val="tx1"/>
            </a:solidFill>
            <a:round/>
            <a:headEnd/>
            <a:tailEnd type="triangle" w="med" len="med"/>
          </a:ln>
        </p:spPr>
        <p:txBody>
          <a:bodyPr/>
          <a:lstStyle/>
          <a:p>
            <a:endParaRPr lang="en-CA"/>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fld id="{9B147F07-3043-416C-B38C-26A6CB423DE9}" type="datetime1">
              <a:rPr lang="en-US" smtClean="0"/>
              <a:pPr/>
              <a:t>1/14/2013</a:t>
            </a:fld>
            <a:endParaRPr lang="en-US" smtClean="0"/>
          </a:p>
        </p:txBody>
      </p:sp>
      <p:sp>
        <p:nvSpPr>
          <p:cNvPr id="35843" name="Footer Placeholder 4"/>
          <p:cNvSpPr>
            <a:spLocks noGrp="1"/>
          </p:cNvSpPr>
          <p:nvPr>
            <p:ph type="ftr" sz="quarter" idx="11"/>
          </p:nvPr>
        </p:nvSpPr>
        <p:spPr>
          <a:noFill/>
        </p:spPr>
        <p:txBody>
          <a:bodyPr/>
          <a:lstStyle/>
          <a:p>
            <a:r>
              <a:rPr lang="en-US" smtClean="0"/>
              <a:t>CPSC503 Winter 2012</a:t>
            </a:r>
          </a:p>
        </p:txBody>
      </p:sp>
      <p:sp>
        <p:nvSpPr>
          <p:cNvPr id="35844" name="Slide Number Placeholder 5"/>
          <p:cNvSpPr>
            <a:spLocks noGrp="1"/>
          </p:cNvSpPr>
          <p:nvPr>
            <p:ph type="sldNum" sz="quarter" idx="12"/>
          </p:nvPr>
        </p:nvSpPr>
        <p:spPr>
          <a:noFill/>
        </p:spPr>
        <p:txBody>
          <a:bodyPr/>
          <a:lstStyle/>
          <a:p>
            <a:fld id="{35E303B3-512C-4B2A-ADDD-2257C17A038D}" type="slidenum">
              <a:rPr lang="en-US" smtClean="0"/>
              <a:pPr/>
              <a:t>42</a:t>
            </a:fld>
            <a:endParaRPr lang="en-US" smtClean="0"/>
          </a:p>
        </p:txBody>
      </p:sp>
      <p:sp>
        <p:nvSpPr>
          <p:cNvPr id="35845" name="Rectangle 2"/>
          <p:cNvSpPr>
            <a:spLocks noGrp="1" noChangeArrowheads="1"/>
          </p:cNvSpPr>
          <p:nvPr>
            <p:ph type="title"/>
          </p:nvPr>
        </p:nvSpPr>
        <p:spPr>
          <a:xfrm>
            <a:off x="304800" y="533400"/>
            <a:ext cx="8839200" cy="1143000"/>
          </a:xfrm>
        </p:spPr>
        <p:txBody>
          <a:bodyPr/>
          <a:lstStyle/>
          <a:p>
            <a:pPr eaLnBrk="1" hangingPunct="1"/>
            <a:r>
              <a:rPr lang="en-US" smtClean="0"/>
              <a:t>Minimum Edit Distance Algorithm</a:t>
            </a:r>
          </a:p>
        </p:txBody>
      </p:sp>
      <p:sp>
        <p:nvSpPr>
          <p:cNvPr id="35846" name="Rectangle 3"/>
          <p:cNvSpPr>
            <a:spLocks noGrp="1" noChangeArrowheads="1"/>
          </p:cNvSpPr>
          <p:nvPr>
            <p:ph type="body" idx="1"/>
          </p:nvPr>
        </p:nvSpPr>
        <p:spPr>
          <a:xfrm>
            <a:off x="228600" y="1676400"/>
            <a:ext cx="8915400" cy="4648200"/>
          </a:xfrm>
        </p:spPr>
        <p:txBody>
          <a:bodyPr/>
          <a:lstStyle/>
          <a:p>
            <a:pPr eaLnBrk="1" hangingPunct="1"/>
            <a:r>
              <a:rPr lang="en-US" sz="3200" smtClean="0"/>
              <a:t>Dynamic programming (very common technique in NLP)</a:t>
            </a:r>
          </a:p>
          <a:p>
            <a:pPr eaLnBrk="1" hangingPunct="1"/>
            <a:r>
              <a:rPr lang="en-US" sz="3200" smtClean="0"/>
              <a:t>High level description:</a:t>
            </a:r>
          </a:p>
          <a:p>
            <a:pPr lvl="1" eaLnBrk="1" hangingPunct="1"/>
            <a:r>
              <a:rPr lang="en-US" sz="2800" b="0" smtClean="0"/>
              <a:t>Fills in a matrix of partial comparisons</a:t>
            </a:r>
          </a:p>
          <a:p>
            <a:pPr lvl="1" eaLnBrk="1" hangingPunct="1"/>
            <a:r>
              <a:rPr lang="en-US" sz="2800" b="0" smtClean="0"/>
              <a:t>Value of a cell computed as “simple” function of surrounding cells</a:t>
            </a:r>
          </a:p>
          <a:p>
            <a:pPr lvl="1" eaLnBrk="1" hangingPunct="1"/>
            <a:r>
              <a:rPr lang="en-US" sz="2800" smtClean="0"/>
              <a:t>Output: </a:t>
            </a:r>
            <a:r>
              <a:rPr lang="en-US" sz="2800" b="0" smtClean="0"/>
              <a:t>not only number of edit operations but also sequence of operations</a:t>
            </a:r>
          </a:p>
          <a:p>
            <a:pPr eaLnBrk="1" hangingPunct="1"/>
            <a:endParaRPr lang="en-US" smtClean="0"/>
          </a:p>
        </p:txBody>
      </p:sp>
      <p:sp>
        <p:nvSpPr>
          <p:cNvPr id="35847" name="Rectangle 4"/>
          <p:cNvSpPr>
            <a:spLocks noChangeArrowheads="1"/>
          </p:cNvSpPr>
          <p:nvPr/>
        </p:nvSpPr>
        <p:spPr bwMode="auto">
          <a:xfrm>
            <a:off x="-228600" y="4953000"/>
            <a:ext cx="7772400" cy="914400"/>
          </a:xfrm>
          <a:prstGeom prst="rect">
            <a:avLst/>
          </a:prstGeom>
          <a:noFill/>
          <a:ln w="9525">
            <a:noFill/>
            <a:miter lim="800000"/>
            <a:headEnd/>
            <a:tailEnd/>
          </a:ln>
        </p:spPr>
        <p:txBody>
          <a:bodyPr/>
          <a:lstStyle/>
          <a:p>
            <a:pPr marL="342900" indent="-342900" algn="ctr">
              <a:spcBef>
                <a:spcPct val="20000"/>
              </a:spcBef>
            </a:pPr>
            <a:endParaRPr lang="en-US" sz="2800" b="1" baseline="-25000">
              <a:latin typeface="Comic Sans MS"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fld id="{1331456B-0D55-4C46-A55E-0717BDB62AEA}" type="datetime1">
              <a:rPr lang="en-US" smtClean="0"/>
              <a:pPr/>
              <a:t>1/14/2013</a:t>
            </a:fld>
            <a:endParaRPr lang="en-US" smtClean="0"/>
          </a:p>
        </p:txBody>
      </p:sp>
      <p:sp>
        <p:nvSpPr>
          <p:cNvPr id="36867" name="Footer Placeholder 4"/>
          <p:cNvSpPr>
            <a:spLocks noGrp="1"/>
          </p:cNvSpPr>
          <p:nvPr>
            <p:ph type="ftr" sz="quarter" idx="11"/>
          </p:nvPr>
        </p:nvSpPr>
        <p:spPr>
          <a:noFill/>
        </p:spPr>
        <p:txBody>
          <a:bodyPr/>
          <a:lstStyle/>
          <a:p>
            <a:r>
              <a:rPr lang="en-US" smtClean="0"/>
              <a:t>CPSC503 Winter 2012</a:t>
            </a:r>
          </a:p>
        </p:txBody>
      </p:sp>
      <p:sp>
        <p:nvSpPr>
          <p:cNvPr id="36868" name="Slide Number Placeholder 5"/>
          <p:cNvSpPr>
            <a:spLocks noGrp="1"/>
          </p:cNvSpPr>
          <p:nvPr>
            <p:ph type="sldNum" sz="quarter" idx="12"/>
          </p:nvPr>
        </p:nvSpPr>
        <p:spPr>
          <a:noFill/>
        </p:spPr>
        <p:txBody>
          <a:bodyPr/>
          <a:lstStyle/>
          <a:p>
            <a:fld id="{3EF7CE17-1A82-424B-8EB6-4C6BD699FF10}" type="slidenum">
              <a:rPr lang="en-US" smtClean="0"/>
              <a:pPr/>
              <a:t>43</a:t>
            </a:fld>
            <a:endParaRPr lang="en-US" smtClean="0"/>
          </a:p>
        </p:txBody>
      </p:sp>
      <p:grpSp>
        <p:nvGrpSpPr>
          <p:cNvPr id="36869" name="Group 64"/>
          <p:cNvGrpSpPr>
            <a:grpSpLocks/>
          </p:cNvGrpSpPr>
          <p:nvPr/>
        </p:nvGrpSpPr>
        <p:grpSpPr bwMode="auto">
          <a:xfrm>
            <a:off x="4038600" y="1282700"/>
            <a:ext cx="4953000" cy="4648200"/>
            <a:chOff x="2832" y="912"/>
            <a:chExt cx="2928" cy="2784"/>
          </a:xfrm>
        </p:grpSpPr>
        <p:sp>
          <p:nvSpPr>
            <p:cNvPr id="36896" name="Rectangle 37"/>
            <p:cNvSpPr>
              <a:spLocks noChangeArrowheads="1"/>
            </p:cNvSpPr>
            <p:nvPr/>
          </p:nvSpPr>
          <p:spPr bwMode="auto">
            <a:xfrm>
              <a:off x="4416" y="912"/>
              <a:ext cx="864" cy="384"/>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target </a:t>
              </a:r>
            </a:p>
          </p:txBody>
        </p:sp>
        <p:pic>
          <p:nvPicPr>
            <p:cNvPr id="36897" name="Picture 32"/>
            <p:cNvPicPr>
              <a:picLocks noChangeAspect="1" noChangeArrowheads="1"/>
            </p:cNvPicPr>
            <p:nvPr/>
          </p:nvPicPr>
          <p:blipFill>
            <a:blip r:embed="rId3" cstate="print"/>
            <a:srcRect/>
            <a:stretch>
              <a:fillRect/>
            </a:stretch>
          </p:blipFill>
          <p:spPr bwMode="auto">
            <a:xfrm>
              <a:off x="3453" y="1344"/>
              <a:ext cx="2307" cy="2352"/>
            </a:xfrm>
            <a:prstGeom prst="rect">
              <a:avLst/>
            </a:prstGeom>
            <a:noFill/>
            <a:ln w="9525">
              <a:noFill/>
              <a:miter lim="800000"/>
              <a:headEnd/>
              <a:tailEnd/>
            </a:ln>
          </p:spPr>
        </p:pic>
        <p:sp>
          <p:nvSpPr>
            <p:cNvPr id="36898" name="Rectangle 36"/>
            <p:cNvSpPr>
              <a:spLocks noChangeArrowheads="1"/>
            </p:cNvSpPr>
            <p:nvPr/>
          </p:nvSpPr>
          <p:spPr bwMode="auto">
            <a:xfrm>
              <a:off x="2832" y="2256"/>
              <a:ext cx="768" cy="384"/>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source </a:t>
              </a:r>
            </a:p>
          </p:txBody>
        </p:sp>
        <p:sp>
          <p:nvSpPr>
            <p:cNvPr id="36899" name="Rectangle 39"/>
            <p:cNvSpPr>
              <a:spLocks noChangeArrowheads="1"/>
            </p:cNvSpPr>
            <p:nvPr/>
          </p:nvSpPr>
          <p:spPr bwMode="auto">
            <a:xfrm>
              <a:off x="3552" y="1632"/>
              <a:ext cx="240" cy="240"/>
            </a:xfrm>
            <a:prstGeom prst="rect">
              <a:avLst/>
            </a:prstGeom>
            <a:solidFill>
              <a:schemeClr val="bg1"/>
            </a:solidFill>
            <a:ln w="9525">
              <a:solidFill>
                <a:schemeClr val="accent2"/>
              </a:solidFill>
              <a:miter lim="800000"/>
              <a:headEnd/>
              <a:tailEnd/>
            </a:ln>
          </p:spPr>
          <p:txBody>
            <a:bodyPr/>
            <a:lstStyle/>
            <a:p>
              <a:pPr marL="342900" indent="-342900">
                <a:spcBef>
                  <a:spcPct val="20000"/>
                </a:spcBef>
              </a:pPr>
              <a:r>
                <a:rPr lang="en-US" sz="2400" b="1" i="1">
                  <a:latin typeface="Comic Sans MS" pitchFamily="66" charset="0"/>
                </a:rPr>
                <a:t>i</a:t>
              </a:r>
              <a:endParaRPr lang="en-US" sz="2400" b="1">
                <a:latin typeface="Comic Sans MS" pitchFamily="66" charset="0"/>
              </a:endParaRPr>
            </a:p>
          </p:txBody>
        </p:sp>
        <p:sp>
          <p:nvSpPr>
            <p:cNvPr id="36900" name="Rectangle 40"/>
            <p:cNvSpPr>
              <a:spLocks noChangeArrowheads="1"/>
            </p:cNvSpPr>
            <p:nvPr/>
          </p:nvSpPr>
          <p:spPr bwMode="auto">
            <a:xfrm>
              <a:off x="3792" y="1392"/>
              <a:ext cx="240" cy="240"/>
            </a:xfrm>
            <a:prstGeom prst="rect">
              <a:avLst/>
            </a:prstGeom>
            <a:solidFill>
              <a:schemeClr val="bg1"/>
            </a:solidFill>
            <a:ln w="9525">
              <a:solidFill>
                <a:schemeClr val="accent2"/>
              </a:solidFill>
              <a:miter lim="800000"/>
              <a:headEnd/>
              <a:tailEnd/>
            </a:ln>
          </p:spPr>
          <p:txBody>
            <a:bodyPr/>
            <a:lstStyle/>
            <a:p>
              <a:pPr marL="342900" indent="-342900">
                <a:spcBef>
                  <a:spcPct val="20000"/>
                </a:spcBef>
              </a:pPr>
              <a:r>
                <a:rPr lang="en-US" sz="2400" b="1" i="1">
                  <a:latin typeface="Comic Sans MS" pitchFamily="66" charset="0"/>
                </a:rPr>
                <a:t>j</a:t>
              </a:r>
              <a:endParaRPr lang="en-US" sz="2400" b="1">
                <a:latin typeface="Comic Sans MS" pitchFamily="66" charset="0"/>
              </a:endParaRPr>
            </a:p>
          </p:txBody>
        </p:sp>
      </p:grpSp>
      <p:sp>
        <p:nvSpPr>
          <p:cNvPr id="36870" name="Rectangle 2"/>
          <p:cNvSpPr>
            <a:spLocks noGrp="1" noChangeArrowheads="1"/>
          </p:cNvSpPr>
          <p:nvPr>
            <p:ph type="title"/>
          </p:nvPr>
        </p:nvSpPr>
        <p:spPr>
          <a:xfrm>
            <a:off x="685800" y="304800"/>
            <a:ext cx="7772400" cy="1143000"/>
          </a:xfrm>
        </p:spPr>
        <p:txBody>
          <a:bodyPr/>
          <a:lstStyle/>
          <a:p>
            <a:pPr eaLnBrk="1" hangingPunct="1"/>
            <a:r>
              <a:rPr lang="en-US" smtClean="0"/>
              <a:t>Minimum Edit Distance Algorithm Details</a:t>
            </a:r>
          </a:p>
        </p:txBody>
      </p:sp>
      <p:sp>
        <p:nvSpPr>
          <p:cNvPr id="36871" name="Rectangle 4"/>
          <p:cNvSpPr>
            <a:spLocks noChangeArrowheads="1"/>
          </p:cNvSpPr>
          <p:nvPr/>
        </p:nvSpPr>
        <p:spPr bwMode="auto">
          <a:xfrm>
            <a:off x="-228600" y="4953000"/>
            <a:ext cx="7772400" cy="914400"/>
          </a:xfrm>
          <a:prstGeom prst="rect">
            <a:avLst/>
          </a:prstGeom>
          <a:noFill/>
          <a:ln w="9525">
            <a:noFill/>
            <a:miter lim="800000"/>
            <a:headEnd/>
            <a:tailEnd/>
          </a:ln>
        </p:spPr>
        <p:txBody>
          <a:bodyPr/>
          <a:lstStyle/>
          <a:p>
            <a:pPr marL="342900" indent="-342900" algn="ctr">
              <a:spcBef>
                <a:spcPct val="20000"/>
              </a:spcBef>
            </a:pPr>
            <a:endParaRPr lang="en-US" sz="2800" b="1" baseline="-25000">
              <a:latin typeface="Comic Sans MS" pitchFamily="66" charset="0"/>
            </a:endParaRPr>
          </a:p>
        </p:txBody>
      </p:sp>
      <p:sp>
        <p:nvSpPr>
          <p:cNvPr id="280610" name="Rectangle 34"/>
          <p:cNvSpPr>
            <a:spLocks noChangeArrowheads="1"/>
          </p:cNvSpPr>
          <p:nvPr/>
        </p:nvSpPr>
        <p:spPr bwMode="auto">
          <a:xfrm>
            <a:off x="0" y="2667000"/>
            <a:ext cx="4419600" cy="1524000"/>
          </a:xfrm>
          <a:prstGeom prst="rect">
            <a:avLst/>
          </a:prstGeom>
          <a:noFill/>
          <a:ln w="9525">
            <a:solidFill>
              <a:schemeClr val="accent2"/>
            </a:solidFill>
            <a:miter lim="800000"/>
            <a:headEnd/>
            <a:tailEnd/>
          </a:ln>
        </p:spPr>
        <p:txBody>
          <a:bodyPr/>
          <a:lstStyle/>
          <a:p>
            <a:pPr marL="342900" indent="-342900">
              <a:spcBef>
                <a:spcPct val="20000"/>
              </a:spcBef>
            </a:pPr>
            <a:r>
              <a:rPr lang="en-US" sz="2400" b="1">
                <a:latin typeface="Comic Sans MS" pitchFamily="66" charset="0"/>
              </a:rPr>
              <a:t>ed[i,j] = min distance between first </a:t>
            </a:r>
            <a:r>
              <a:rPr lang="en-US" sz="2400" b="1" i="1">
                <a:latin typeface="Comic Sans MS" pitchFamily="66" charset="0"/>
              </a:rPr>
              <a:t>i </a:t>
            </a:r>
            <a:r>
              <a:rPr lang="en-US" sz="2400" b="1">
                <a:latin typeface="Comic Sans MS" pitchFamily="66" charset="0"/>
              </a:rPr>
              <a:t>chars of the source and first </a:t>
            </a:r>
            <a:r>
              <a:rPr lang="en-US" sz="2400" b="1" i="1">
                <a:latin typeface="Comic Sans MS" pitchFamily="66" charset="0"/>
              </a:rPr>
              <a:t>j </a:t>
            </a:r>
            <a:r>
              <a:rPr lang="en-US" sz="2400" b="1">
                <a:latin typeface="Comic Sans MS" pitchFamily="66" charset="0"/>
              </a:rPr>
              <a:t>chars of the target  </a:t>
            </a:r>
          </a:p>
        </p:txBody>
      </p:sp>
      <p:sp>
        <p:nvSpPr>
          <p:cNvPr id="280614" name="Rectangle 38"/>
          <p:cNvSpPr>
            <a:spLocks noChangeArrowheads="1"/>
          </p:cNvSpPr>
          <p:nvPr/>
        </p:nvSpPr>
        <p:spPr bwMode="auto">
          <a:xfrm>
            <a:off x="152400" y="1371600"/>
            <a:ext cx="2209800" cy="1219200"/>
          </a:xfrm>
          <a:prstGeom prst="rect">
            <a:avLst/>
          </a:prstGeom>
          <a:noFill/>
          <a:ln w="9525">
            <a:solidFill>
              <a:schemeClr val="accent2"/>
            </a:solidFill>
            <a:miter lim="800000"/>
            <a:headEnd/>
            <a:tailEnd/>
          </a:ln>
        </p:spPr>
        <p:txBody>
          <a:bodyPr/>
          <a:lstStyle/>
          <a:p>
            <a:pPr marL="342900" indent="-342900">
              <a:lnSpc>
                <a:spcPct val="70000"/>
              </a:lnSpc>
              <a:spcBef>
                <a:spcPct val="40000"/>
              </a:spcBef>
            </a:pPr>
            <a:r>
              <a:rPr lang="en-US" sz="2400" b="1">
                <a:latin typeface="Comic Sans MS" pitchFamily="66" charset="0"/>
              </a:rPr>
              <a:t>del-cost =1</a:t>
            </a:r>
          </a:p>
          <a:p>
            <a:pPr marL="342900" indent="-342900">
              <a:lnSpc>
                <a:spcPct val="70000"/>
              </a:lnSpc>
              <a:spcBef>
                <a:spcPct val="40000"/>
              </a:spcBef>
            </a:pPr>
            <a:r>
              <a:rPr lang="en-US" sz="2400" b="1">
                <a:latin typeface="Comic Sans MS" pitchFamily="66" charset="0"/>
              </a:rPr>
              <a:t>sub-cost=2</a:t>
            </a:r>
          </a:p>
          <a:p>
            <a:pPr marL="342900" indent="-342900">
              <a:lnSpc>
                <a:spcPct val="70000"/>
              </a:lnSpc>
              <a:spcBef>
                <a:spcPct val="40000"/>
              </a:spcBef>
            </a:pPr>
            <a:r>
              <a:rPr lang="en-US" sz="2400" b="1">
                <a:latin typeface="Comic Sans MS" pitchFamily="66" charset="0"/>
              </a:rPr>
              <a:t>ins-cost=1</a:t>
            </a:r>
            <a:r>
              <a:rPr lang="en-US" sz="2800" b="1">
                <a:latin typeface="Comic Sans MS" pitchFamily="66" charset="0"/>
              </a:rPr>
              <a:t>   </a:t>
            </a:r>
          </a:p>
        </p:txBody>
      </p:sp>
      <p:grpSp>
        <p:nvGrpSpPr>
          <p:cNvPr id="3" name="Group 63"/>
          <p:cNvGrpSpPr>
            <a:grpSpLocks/>
          </p:cNvGrpSpPr>
          <p:nvPr/>
        </p:nvGrpSpPr>
        <p:grpSpPr bwMode="auto">
          <a:xfrm>
            <a:off x="152400" y="4267200"/>
            <a:ext cx="4257675" cy="2286000"/>
            <a:chOff x="144" y="2688"/>
            <a:chExt cx="2682" cy="1440"/>
          </a:xfrm>
        </p:grpSpPr>
        <p:sp>
          <p:nvSpPr>
            <p:cNvPr id="36878" name="Rectangle 41"/>
            <p:cNvSpPr>
              <a:spLocks noChangeArrowheads="1"/>
            </p:cNvSpPr>
            <p:nvPr/>
          </p:nvSpPr>
          <p:spPr bwMode="auto">
            <a:xfrm>
              <a:off x="144" y="2880"/>
              <a:ext cx="768" cy="288"/>
            </a:xfrm>
            <a:prstGeom prst="rect">
              <a:avLst/>
            </a:prstGeom>
            <a:noFill/>
            <a:ln w="9525">
              <a:solidFill>
                <a:schemeClr val="accent2"/>
              </a:solidFill>
              <a:miter lim="800000"/>
              <a:headEnd/>
              <a:tailEnd/>
            </a:ln>
          </p:spPr>
          <p:txBody>
            <a:bodyPr/>
            <a:lstStyle/>
            <a:p>
              <a:pPr marL="342900" indent="-342900">
                <a:spcBef>
                  <a:spcPct val="20000"/>
                </a:spcBef>
              </a:pPr>
              <a:r>
                <a:rPr lang="en-US" sz="2400" b="1">
                  <a:latin typeface="Comic Sans MS" pitchFamily="66" charset="0"/>
                </a:rPr>
                <a:t>update</a:t>
              </a:r>
            </a:p>
          </p:txBody>
        </p:sp>
        <p:grpSp>
          <p:nvGrpSpPr>
            <p:cNvPr id="36879" name="Group 45"/>
            <p:cNvGrpSpPr>
              <a:grpSpLocks/>
            </p:cNvGrpSpPr>
            <p:nvPr/>
          </p:nvGrpSpPr>
          <p:grpSpPr bwMode="auto">
            <a:xfrm>
              <a:off x="960" y="2736"/>
              <a:ext cx="1776" cy="1344"/>
              <a:chOff x="1440" y="3264"/>
              <a:chExt cx="864" cy="576"/>
            </a:xfrm>
          </p:grpSpPr>
          <p:sp>
            <p:nvSpPr>
              <p:cNvPr id="36893" name="Rectangle 42"/>
              <p:cNvSpPr>
                <a:spLocks noChangeArrowheads="1"/>
              </p:cNvSpPr>
              <p:nvPr/>
            </p:nvSpPr>
            <p:spPr bwMode="auto">
              <a:xfrm>
                <a:off x="1440" y="3264"/>
                <a:ext cx="864" cy="5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6894" name="Line 43"/>
              <p:cNvSpPr>
                <a:spLocks noChangeShapeType="1"/>
              </p:cNvSpPr>
              <p:nvPr/>
            </p:nvSpPr>
            <p:spPr bwMode="auto">
              <a:xfrm>
                <a:off x="1872" y="3264"/>
                <a:ext cx="0" cy="576"/>
              </a:xfrm>
              <a:prstGeom prst="line">
                <a:avLst/>
              </a:prstGeom>
              <a:noFill/>
              <a:ln w="9525">
                <a:solidFill>
                  <a:schemeClr val="tx1"/>
                </a:solidFill>
                <a:round/>
                <a:headEnd/>
                <a:tailEnd/>
              </a:ln>
            </p:spPr>
            <p:txBody>
              <a:bodyPr/>
              <a:lstStyle/>
              <a:p>
                <a:endParaRPr lang="en-CA"/>
              </a:p>
            </p:txBody>
          </p:sp>
          <p:sp>
            <p:nvSpPr>
              <p:cNvPr id="36895" name="Line 44"/>
              <p:cNvSpPr>
                <a:spLocks noChangeShapeType="1"/>
              </p:cNvSpPr>
              <p:nvPr/>
            </p:nvSpPr>
            <p:spPr bwMode="auto">
              <a:xfrm>
                <a:off x="1440" y="3552"/>
                <a:ext cx="864" cy="0"/>
              </a:xfrm>
              <a:prstGeom prst="line">
                <a:avLst/>
              </a:prstGeom>
              <a:noFill/>
              <a:ln w="9525">
                <a:solidFill>
                  <a:schemeClr val="tx1"/>
                </a:solidFill>
                <a:round/>
                <a:headEnd/>
                <a:tailEnd/>
              </a:ln>
            </p:spPr>
            <p:txBody>
              <a:bodyPr/>
              <a:lstStyle/>
              <a:p>
                <a:endParaRPr lang="en-CA"/>
              </a:p>
            </p:txBody>
          </p:sp>
        </p:grpSp>
        <p:sp>
          <p:nvSpPr>
            <p:cNvPr id="36880" name="Line 46"/>
            <p:cNvSpPr>
              <a:spLocks noChangeShapeType="1"/>
            </p:cNvSpPr>
            <p:nvPr/>
          </p:nvSpPr>
          <p:spPr bwMode="auto">
            <a:xfrm>
              <a:off x="1460" y="3225"/>
              <a:ext cx="666" cy="488"/>
            </a:xfrm>
            <a:prstGeom prst="line">
              <a:avLst/>
            </a:prstGeom>
            <a:noFill/>
            <a:ln w="28575">
              <a:solidFill>
                <a:schemeClr val="accent2"/>
              </a:solidFill>
              <a:round/>
              <a:headEnd/>
              <a:tailEnd type="triangle" w="med" len="med"/>
            </a:ln>
          </p:spPr>
          <p:txBody>
            <a:bodyPr/>
            <a:lstStyle/>
            <a:p>
              <a:endParaRPr lang="en-CA"/>
            </a:p>
          </p:txBody>
        </p:sp>
        <p:sp>
          <p:nvSpPr>
            <p:cNvPr id="36881" name="Line 48"/>
            <p:cNvSpPr>
              <a:spLocks noChangeShapeType="1"/>
            </p:cNvSpPr>
            <p:nvPr/>
          </p:nvSpPr>
          <p:spPr bwMode="auto">
            <a:xfrm>
              <a:off x="1515" y="3897"/>
              <a:ext cx="611" cy="0"/>
            </a:xfrm>
            <a:prstGeom prst="line">
              <a:avLst/>
            </a:prstGeom>
            <a:noFill/>
            <a:ln w="28575">
              <a:solidFill>
                <a:schemeClr val="accent2"/>
              </a:solidFill>
              <a:round/>
              <a:headEnd/>
              <a:tailEnd type="triangle" w="med" len="med"/>
            </a:ln>
          </p:spPr>
          <p:txBody>
            <a:bodyPr/>
            <a:lstStyle/>
            <a:p>
              <a:endParaRPr lang="en-CA"/>
            </a:p>
          </p:txBody>
        </p:sp>
        <p:sp>
          <p:nvSpPr>
            <p:cNvPr id="36882" name="Rectangle 49"/>
            <p:cNvSpPr>
              <a:spLocks noChangeArrowheads="1"/>
            </p:cNvSpPr>
            <p:nvPr/>
          </p:nvSpPr>
          <p:spPr bwMode="auto">
            <a:xfrm>
              <a:off x="1152" y="2976"/>
              <a:ext cx="333" cy="367"/>
            </a:xfrm>
            <a:prstGeom prst="rect">
              <a:avLst/>
            </a:prstGeom>
            <a:solidFill>
              <a:schemeClr val="bg1"/>
            </a:solidFill>
            <a:ln w="9525">
              <a:noFill/>
              <a:miter lim="800000"/>
              <a:headEnd/>
              <a:tailEnd/>
            </a:ln>
          </p:spPr>
          <p:txBody>
            <a:bodyPr/>
            <a:lstStyle/>
            <a:p>
              <a:pPr marL="342900" indent="-342900">
                <a:spcBef>
                  <a:spcPct val="20000"/>
                </a:spcBef>
              </a:pPr>
              <a:r>
                <a:rPr lang="en-US" sz="2400" b="1">
                  <a:latin typeface="Comic Sans MS" pitchFamily="66" charset="0"/>
                </a:rPr>
                <a:t>x</a:t>
              </a:r>
            </a:p>
          </p:txBody>
        </p:sp>
        <p:sp>
          <p:nvSpPr>
            <p:cNvPr id="36883" name="Rectangle 50"/>
            <p:cNvSpPr>
              <a:spLocks noChangeArrowheads="1"/>
            </p:cNvSpPr>
            <p:nvPr/>
          </p:nvSpPr>
          <p:spPr bwMode="auto">
            <a:xfrm>
              <a:off x="1071" y="3652"/>
              <a:ext cx="333" cy="367"/>
            </a:xfrm>
            <a:prstGeom prst="rect">
              <a:avLst/>
            </a:prstGeom>
            <a:solidFill>
              <a:schemeClr val="bg1"/>
            </a:solidFill>
            <a:ln w="9525">
              <a:noFill/>
              <a:miter lim="800000"/>
              <a:headEnd/>
              <a:tailEnd/>
            </a:ln>
          </p:spPr>
          <p:txBody>
            <a:bodyPr/>
            <a:lstStyle/>
            <a:p>
              <a:pPr marL="342900" indent="-342900">
                <a:spcBef>
                  <a:spcPct val="20000"/>
                </a:spcBef>
              </a:pPr>
              <a:r>
                <a:rPr lang="en-US" sz="2400" b="1">
                  <a:latin typeface="Comic Sans MS" pitchFamily="66" charset="0"/>
                </a:rPr>
                <a:t>y</a:t>
              </a:r>
            </a:p>
          </p:txBody>
        </p:sp>
        <p:sp>
          <p:nvSpPr>
            <p:cNvPr id="36884" name="Rectangle 51"/>
            <p:cNvSpPr>
              <a:spLocks noChangeArrowheads="1"/>
            </p:cNvSpPr>
            <p:nvPr/>
          </p:nvSpPr>
          <p:spPr bwMode="auto">
            <a:xfrm>
              <a:off x="2070" y="2919"/>
              <a:ext cx="333" cy="367"/>
            </a:xfrm>
            <a:prstGeom prst="rect">
              <a:avLst/>
            </a:prstGeom>
            <a:solidFill>
              <a:schemeClr val="bg1"/>
            </a:solidFill>
            <a:ln w="9525">
              <a:noFill/>
              <a:miter lim="800000"/>
              <a:headEnd/>
              <a:tailEnd/>
            </a:ln>
          </p:spPr>
          <p:txBody>
            <a:bodyPr/>
            <a:lstStyle/>
            <a:p>
              <a:pPr marL="342900" indent="-342900">
                <a:spcBef>
                  <a:spcPct val="20000"/>
                </a:spcBef>
              </a:pPr>
              <a:r>
                <a:rPr lang="en-US" sz="2400" b="1">
                  <a:latin typeface="Comic Sans MS" pitchFamily="66" charset="0"/>
                </a:rPr>
                <a:t>z</a:t>
              </a:r>
            </a:p>
          </p:txBody>
        </p:sp>
        <p:sp>
          <p:nvSpPr>
            <p:cNvPr id="36885" name="Rectangle 52"/>
            <p:cNvSpPr>
              <a:spLocks noChangeArrowheads="1"/>
            </p:cNvSpPr>
            <p:nvPr/>
          </p:nvSpPr>
          <p:spPr bwMode="auto">
            <a:xfrm>
              <a:off x="2208" y="3216"/>
              <a:ext cx="480" cy="384"/>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del </a:t>
              </a:r>
            </a:p>
          </p:txBody>
        </p:sp>
        <p:sp>
          <p:nvSpPr>
            <p:cNvPr id="36886" name="Rectangle 53"/>
            <p:cNvSpPr>
              <a:spLocks noChangeArrowheads="1"/>
            </p:cNvSpPr>
            <p:nvPr/>
          </p:nvSpPr>
          <p:spPr bwMode="auto">
            <a:xfrm>
              <a:off x="1392" y="3840"/>
              <a:ext cx="528" cy="288"/>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ins</a:t>
              </a:r>
            </a:p>
          </p:txBody>
        </p:sp>
        <p:sp>
          <p:nvSpPr>
            <p:cNvPr id="36887" name="Rectangle 54"/>
            <p:cNvSpPr>
              <a:spLocks noChangeArrowheads="1"/>
            </p:cNvSpPr>
            <p:nvPr/>
          </p:nvSpPr>
          <p:spPr bwMode="auto">
            <a:xfrm>
              <a:off x="960" y="3216"/>
              <a:ext cx="1584" cy="384"/>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sub or equal</a:t>
              </a:r>
            </a:p>
          </p:txBody>
        </p:sp>
        <p:sp>
          <p:nvSpPr>
            <p:cNvPr id="36888" name="Line 56"/>
            <p:cNvSpPr>
              <a:spLocks noChangeShapeType="1"/>
            </p:cNvSpPr>
            <p:nvPr/>
          </p:nvSpPr>
          <p:spPr bwMode="auto">
            <a:xfrm>
              <a:off x="2208" y="3216"/>
              <a:ext cx="0" cy="432"/>
            </a:xfrm>
            <a:prstGeom prst="line">
              <a:avLst/>
            </a:prstGeom>
            <a:noFill/>
            <a:ln w="28575">
              <a:solidFill>
                <a:schemeClr val="accent2"/>
              </a:solidFill>
              <a:round/>
              <a:headEnd/>
              <a:tailEnd type="triangle" w="med" len="med"/>
            </a:ln>
          </p:spPr>
          <p:txBody>
            <a:bodyPr/>
            <a:lstStyle/>
            <a:p>
              <a:endParaRPr lang="en-CA"/>
            </a:p>
          </p:txBody>
        </p:sp>
        <p:sp>
          <p:nvSpPr>
            <p:cNvPr id="36889" name="Rectangle 57"/>
            <p:cNvSpPr>
              <a:spLocks noChangeArrowheads="1"/>
            </p:cNvSpPr>
            <p:nvPr/>
          </p:nvSpPr>
          <p:spPr bwMode="auto">
            <a:xfrm>
              <a:off x="2304" y="3600"/>
              <a:ext cx="333" cy="367"/>
            </a:xfrm>
            <a:prstGeom prst="rect">
              <a:avLst/>
            </a:prstGeom>
            <a:solidFill>
              <a:schemeClr val="bg1"/>
            </a:solidFill>
            <a:ln w="9525">
              <a:noFill/>
              <a:miter lim="800000"/>
              <a:headEnd/>
              <a:tailEnd/>
            </a:ln>
          </p:spPr>
          <p:txBody>
            <a:bodyPr/>
            <a:lstStyle/>
            <a:p>
              <a:pPr marL="342900" indent="-342900">
                <a:spcBef>
                  <a:spcPct val="20000"/>
                </a:spcBef>
              </a:pPr>
              <a:r>
                <a:rPr lang="en-US" sz="2400" b="1">
                  <a:latin typeface="Comic Sans MS" pitchFamily="66" charset="0"/>
                </a:rPr>
                <a:t>?</a:t>
              </a:r>
            </a:p>
          </p:txBody>
        </p:sp>
        <p:sp>
          <p:nvSpPr>
            <p:cNvPr id="36890" name="Rectangle 58"/>
            <p:cNvSpPr>
              <a:spLocks noChangeArrowheads="1"/>
            </p:cNvSpPr>
            <p:nvPr/>
          </p:nvSpPr>
          <p:spPr bwMode="auto">
            <a:xfrm>
              <a:off x="2112" y="2688"/>
              <a:ext cx="714" cy="367"/>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i-1 , j</a:t>
              </a:r>
            </a:p>
          </p:txBody>
        </p:sp>
        <p:sp>
          <p:nvSpPr>
            <p:cNvPr id="36891" name="Rectangle 59"/>
            <p:cNvSpPr>
              <a:spLocks noChangeArrowheads="1"/>
            </p:cNvSpPr>
            <p:nvPr/>
          </p:nvSpPr>
          <p:spPr bwMode="auto">
            <a:xfrm>
              <a:off x="1056" y="2736"/>
              <a:ext cx="714" cy="367"/>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i-1, j-1</a:t>
              </a:r>
            </a:p>
          </p:txBody>
        </p:sp>
        <p:sp>
          <p:nvSpPr>
            <p:cNvPr id="36892" name="Rectangle 60"/>
            <p:cNvSpPr>
              <a:spLocks noChangeArrowheads="1"/>
            </p:cNvSpPr>
            <p:nvPr/>
          </p:nvSpPr>
          <p:spPr bwMode="auto">
            <a:xfrm>
              <a:off x="1008" y="3408"/>
              <a:ext cx="714" cy="367"/>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i , j-1</a:t>
              </a:r>
            </a:p>
          </p:txBody>
        </p:sp>
      </p:grpSp>
      <p:sp>
        <p:nvSpPr>
          <p:cNvPr id="280637" name="Rectangle 61"/>
          <p:cNvSpPr>
            <a:spLocks noChangeArrowheads="1"/>
          </p:cNvSpPr>
          <p:nvPr/>
        </p:nvSpPr>
        <p:spPr bwMode="auto">
          <a:xfrm>
            <a:off x="4572000" y="5867400"/>
            <a:ext cx="4572000" cy="582613"/>
          </a:xfrm>
          <a:prstGeom prst="rect">
            <a:avLst/>
          </a:prstGeom>
          <a:solidFill>
            <a:schemeClr val="bg1"/>
          </a:solidFill>
          <a:ln w="9525">
            <a:noFill/>
            <a:miter lim="800000"/>
            <a:headEnd/>
            <a:tailEnd/>
          </a:ln>
        </p:spPr>
        <p:txBody>
          <a:bodyPr/>
          <a:lstStyle/>
          <a:p>
            <a:pPr marL="342900" indent="-342900">
              <a:spcBef>
                <a:spcPct val="20000"/>
              </a:spcBef>
            </a:pPr>
            <a:r>
              <a:rPr lang="en-US" sz="2400" b="1">
                <a:latin typeface="Comic Sans MS" pitchFamily="66" charset="0"/>
              </a:rPr>
              <a:t>MIN(z+1,y+1, x + (2 or 0)) </a:t>
            </a:r>
          </a:p>
        </p:txBody>
      </p:sp>
      <p:sp>
        <p:nvSpPr>
          <p:cNvPr id="36876" name="Rectangle 67"/>
          <p:cNvSpPr>
            <a:spLocks noChangeArrowheads="1"/>
          </p:cNvSpPr>
          <p:nvPr/>
        </p:nvSpPr>
        <p:spPr bwMode="auto">
          <a:xfrm>
            <a:off x="6705600" y="3200400"/>
            <a:ext cx="2192338" cy="2590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6" name="Rectangle 38"/>
          <p:cNvSpPr>
            <a:spLocks noChangeArrowheads="1"/>
          </p:cNvSpPr>
          <p:nvPr/>
        </p:nvSpPr>
        <p:spPr bwMode="auto">
          <a:xfrm>
            <a:off x="4038600" y="1600200"/>
            <a:ext cx="1143000" cy="457200"/>
          </a:xfrm>
          <a:prstGeom prst="rect">
            <a:avLst/>
          </a:prstGeom>
          <a:noFill/>
          <a:ln w="9525">
            <a:solidFill>
              <a:schemeClr val="accent2"/>
            </a:solidFill>
            <a:miter lim="800000"/>
            <a:headEnd/>
            <a:tailEnd/>
          </a:ln>
        </p:spPr>
        <p:txBody>
          <a:bodyPr/>
          <a:lstStyle/>
          <a:p>
            <a:pPr marL="342900" indent="-342900">
              <a:lnSpc>
                <a:spcPct val="70000"/>
              </a:lnSpc>
              <a:spcBef>
                <a:spcPct val="40000"/>
              </a:spcBef>
            </a:pPr>
            <a:r>
              <a:rPr lang="en-US" sz="2400" b="1">
                <a:latin typeface="Comic Sans MS" pitchFamily="66" charset="0"/>
              </a:rPr>
              <a:t>ed[i,j]</a:t>
            </a:r>
            <a:endParaRPr lang="en-US" sz="2800" b="1">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06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06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0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10" grpId="0" animBg="1" autoUpdateAnimBg="0"/>
      <p:bldP spid="280614" grpId="0" animBg="1" autoUpdateAnimBg="0"/>
      <p:bldP spid="280637" grpId="0" animBg="1" autoUpdateAnimBg="0"/>
      <p:bldP spid="36"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fld id="{852F465F-A78A-40EF-9E88-BB74CFD5D1E9}" type="datetime1">
              <a:rPr lang="en-US" smtClean="0"/>
              <a:pPr/>
              <a:t>1/14/2013</a:t>
            </a:fld>
            <a:endParaRPr lang="en-US" smtClean="0"/>
          </a:p>
        </p:txBody>
      </p:sp>
      <p:sp>
        <p:nvSpPr>
          <p:cNvPr id="37891" name="Footer Placeholder 4"/>
          <p:cNvSpPr>
            <a:spLocks noGrp="1"/>
          </p:cNvSpPr>
          <p:nvPr>
            <p:ph type="ftr" sz="quarter" idx="11"/>
          </p:nvPr>
        </p:nvSpPr>
        <p:spPr>
          <a:noFill/>
        </p:spPr>
        <p:txBody>
          <a:bodyPr/>
          <a:lstStyle/>
          <a:p>
            <a:r>
              <a:rPr lang="en-US" smtClean="0"/>
              <a:t>CPSC503 Winter 2012</a:t>
            </a:r>
          </a:p>
        </p:txBody>
      </p:sp>
      <p:sp>
        <p:nvSpPr>
          <p:cNvPr id="37892" name="Slide Number Placeholder 5"/>
          <p:cNvSpPr>
            <a:spLocks noGrp="1"/>
          </p:cNvSpPr>
          <p:nvPr>
            <p:ph type="sldNum" sz="quarter" idx="12"/>
          </p:nvPr>
        </p:nvSpPr>
        <p:spPr>
          <a:noFill/>
        </p:spPr>
        <p:txBody>
          <a:bodyPr/>
          <a:lstStyle/>
          <a:p>
            <a:fld id="{97F66346-F5A4-47A5-94A2-A42C87C2678F}" type="slidenum">
              <a:rPr lang="en-US" smtClean="0"/>
              <a:pPr/>
              <a:t>44</a:t>
            </a:fld>
            <a:endParaRPr lang="en-US" smtClean="0"/>
          </a:p>
        </p:txBody>
      </p:sp>
      <p:grpSp>
        <p:nvGrpSpPr>
          <p:cNvPr id="37893" name="Group 2"/>
          <p:cNvGrpSpPr>
            <a:grpSpLocks/>
          </p:cNvGrpSpPr>
          <p:nvPr/>
        </p:nvGrpSpPr>
        <p:grpSpPr bwMode="auto">
          <a:xfrm>
            <a:off x="4495800" y="1371600"/>
            <a:ext cx="4648200" cy="4419600"/>
            <a:chOff x="2832" y="912"/>
            <a:chExt cx="2928" cy="2784"/>
          </a:xfrm>
        </p:grpSpPr>
        <p:sp>
          <p:nvSpPr>
            <p:cNvPr id="37918" name="Rectangle 3"/>
            <p:cNvSpPr>
              <a:spLocks noChangeArrowheads="1"/>
            </p:cNvSpPr>
            <p:nvPr/>
          </p:nvSpPr>
          <p:spPr bwMode="auto">
            <a:xfrm>
              <a:off x="4416" y="912"/>
              <a:ext cx="864" cy="384"/>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target </a:t>
              </a:r>
            </a:p>
          </p:txBody>
        </p:sp>
        <p:pic>
          <p:nvPicPr>
            <p:cNvPr id="37919" name="Picture 4"/>
            <p:cNvPicPr>
              <a:picLocks noChangeAspect="1" noChangeArrowheads="1"/>
            </p:cNvPicPr>
            <p:nvPr/>
          </p:nvPicPr>
          <p:blipFill>
            <a:blip r:embed="rId3" cstate="print"/>
            <a:srcRect/>
            <a:stretch>
              <a:fillRect/>
            </a:stretch>
          </p:blipFill>
          <p:spPr bwMode="auto">
            <a:xfrm>
              <a:off x="3453" y="1344"/>
              <a:ext cx="2307" cy="2352"/>
            </a:xfrm>
            <a:prstGeom prst="rect">
              <a:avLst/>
            </a:prstGeom>
            <a:noFill/>
            <a:ln w="9525">
              <a:noFill/>
              <a:miter lim="800000"/>
              <a:headEnd/>
              <a:tailEnd/>
            </a:ln>
          </p:spPr>
        </p:pic>
        <p:sp>
          <p:nvSpPr>
            <p:cNvPr id="37920" name="Rectangle 5"/>
            <p:cNvSpPr>
              <a:spLocks noChangeArrowheads="1"/>
            </p:cNvSpPr>
            <p:nvPr/>
          </p:nvSpPr>
          <p:spPr bwMode="auto">
            <a:xfrm>
              <a:off x="2832" y="2256"/>
              <a:ext cx="768" cy="384"/>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source </a:t>
              </a:r>
            </a:p>
          </p:txBody>
        </p:sp>
        <p:sp>
          <p:nvSpPr>
            <p:cNvPr id="37921" name="Rectangle 6"/>
            <p:cNvSpPr>
              <a:spLocks noChangeArrowheads="1"/>
            </p:cNvSpPr>
            <p:nvPr/>
          </p:nvSpPr>
          <p:spPr bwMode="auto">
            <a:xfrm>
              <a:off x="3552" y="1632"/>
              <a:ext cx="240" cy="240"/>
            </a:xfrm>
            <a:prstGeom prst="rect">
              <a:avLst/>
            </a:prstGeom>
            <a:solidFill>
              <a:schemeClr val="bg1"/>
            </a:solidFill>
            <a:ln w="9525">
              <a:solidFill>
                <a:schemeClr val="accent2"/>
              </a:solidFill>
              <a:miter lim="800000"/>
              <a:headEnd/>
              <a:tailEnd/>
            </a:ln>
          </p:spPr>
          <p:txBody>
            <a:bodyPr/>
            <a:lstStyle/>
            <a:p>
              <a:pPr marL="342900" indent="-342900">
                <a:spcBef>
                  <a:spcPct val="20000"/>
                </a:spcBef>
              </a:pPr>
              <a:r>
                <a:rPr lang="en-US" sz="2400" b="1" i="1">
                  <a:latin typeface="Comic Sans MS" pitchFamily="66" charset="0"/>
                </a:rPr>
                <a:t>i</a:t>
              </a:r>
              <a:endParaRPr lang="en-US" sz="2400" b="1">
                <a:latin typeface="Comic Sans MS" pitchFamily="66" charset="0"/>
              </a:endParaRPr>
            </a:p>
          </p:txBody>
        </p:sp>
        <p:sp>
          <p:nvSpPr>
            <p:cNvPr id="37922" name="Rectangle 7"/>
            <p:cNvSpPr>
              <a:spLocks noChangeArrowheads="1"/>
            </p:cNvSpPr>
            <p:nvPr/>
          </p:nvSpPr>
          <p:spPr bwMode="auto">
            <a:xfrm>
              <a:off x="3792" y="1392"/>
              <a:ext cx="240" cy="240"/>
            </a:xfrm>
            <a:prstGeom prst="rect">
              <a:avLst/>
            </a:prstGeom>
            <a:solidFill>
              <a:schemeClr val="bg1"/>
            </a:solidFill>
            <a:ln w="9525">
              <a:solidFill>
                <a:schemeClr val="accent2"/>
              </a:solidFill>
              <a:miter lim="800000"/>
              <a:headEnd/>
              <a:tailEnd/>
            </a:ln>
          </p:spPr>
          <p:txBody>
            <a:bodyPr/>
            <a:lstStyle/>
            <a:p>
              <a:pPr marL="342900" indent="-342900">
                <a:spcBef>
                  <a:spcPct val="20000"/>
                </a:spcBef>
              </a:pPr>
              <a:r>
                <a:rPr lang="en-US" sz="2400" b="1" i="1">
                  <a:latin typeface="Comic Sans MS" pitchFamily="66" charset="0"/>
                </a:rPr>
                <a:t>j</a:t>
              </a:r>
              <a:endParaRPr lang="en-US" sz="2400" b="1">
                <a:latin typeface="Comic Sans MS" pitchFamily="66" charset="0"/>
              </a:endParaRPr>
            </a:p>
          </p:txBody>
        </p:sp>
      </p:grpSp>
      <p:sp>
        <p:nvSpPr>
          <p:cNvPr id="37894" name="Rectangle 8"/>
          <p:cNvSpPr>
            <a:spLocks noGrp="1" noChangeArrowheads="1"/>
          </p:cNvSpPr>
          <p:nvPr>
            <p:ph type="title"/>
          </p:nvPr>
        </p:nvSpPr>
        <p:spPr>
          <a:xfrm>
            <a:off x="685800" y="304800"/>
            <a:ext cx="7772400" cy="1143000"/>
          </a:xfrm>
        </p:spPr>
        <p:txBody>
          <a:bodyPr/>
          <a:lstStyle/>
          <a:p>
            <a:pPr eaLnBrk="1" hangingPunct="1"/>
            <a:r>
              <a:rPr lang="en-US" smtClean="0"/>
              <a:t>Minimum Edit Distance Algorithm Details</a:t>
            </a:r>
          </a:p>
        </p:txBody>
      </p:sp>
      <p:sp>
        <p:nvSpPr>
          <p:cNvPr id="37895" name="Rectangle 9"/>
          <p:cNvSpPr>
            <a:spLocks noChangeArrowheads="1"/>
          </p:cNvSpPr>
          <p:nvPr/>
        </p:nvSpPr>
        <p:spPr bwMode="auto">
          <a:xfrm>
            <a:off x="-228600" y="4953000"/>
            <a:ext cx="7772400" cy="914400"/>
          </a:xfrm>
          <a:prstGeom prst="rect">
            <a:avLst/>
          </a:prstGeom>
          <a:noFill/>
          <a:ln w="9525">
            <a:noFill/>
            <a:miter lim="800000"/>
            <a:headEnd/>
            <a:tailEnd/>
          </a:ln>
        </p:spPr>
        <p:txBody>
          <a:bodyPr/>
          <a:lstStyle/>
          <a:p>
            <a:pPr marL="342900" indent="-342900" algn="ctr">
              <a:spcBef>
                <a:spcPct val="20000"/>
              </a:spcBef>
            </a:pPr>
            <a:endParaRPr lang="en-US" sz="2800" b="1" baseline="-25000">
              <a:latin typeface="Comic Sans MS" pitchFamily="66" charset="0"/>
            </a:endParaRPr>
          </a:p>
        </p:txBody>
      </p:sp>
      <p:sp>
        <p:nvSpPr>
          <p:cNvPr id="313354" name="Rectangle 10"/>
          <p:cNvSpPr>
            <a:spLocks noChangeArrowheads="1"/>
          </p:cNvSpPr>
          <p:nvPr/>
        </p:nvSpPr>
        <p:spPr bwMode="auto">
          <a:xfrm>
            <a:off x="0" y="2667000"/>
            <a:ext cx="4419600" cy="1524000"/>
          </a:xfrm>
          <a:prstGeom prst="rect">
            <a:avLst/>
          </a:prstGeom>
          <a:noFill/>
          <a:ln w="9525">
            <a:solidFill>
              <a:schemeClr val="accent2"/>
            </a:solidFill>
            <a:miter lim="800000"/>
            <a:headEnd/>
            <a:tailEnd/>
          </a:ln>
        </p:spPr>
        <p:txBody>
          <a:bodyPr/>
          <a:lstStyle/>
          <a:p>
            <a:pPr marL="342900" indent="-342900">
              <a:spcBef>
                <a:spcPct val="20000"/>
              </a:spcBef>
            </a:pPr>
            <a:r>
              <a:rPr lang="en-US" sz="2400" b="1">
                <a:latin typeface="Comic Sans MS" pitchFamily="66" charset="0"/>
              </a:rPr>
              <a:t>ed[i,j] = min distance between first </a:t>
            </a:r>
            <a:r>
              <a:rPr lang="en-US" sz="2400" b="1" i="1">
                <a:latin typeface="Comic Sans MS" pitchFamily="66" charset="0"/>
              </a:rPr>
              <a:t>i </a:t>
            </a:r>
            <a:r>
              <a:rPr lang="en-US" sz="2400" b="1">
                <a:latin typeface="Comic Sans MS" pitchFamily="66" charset="0"/>
              </a:rPr>
              <a:t>chars of the source and first </a:t>
            </a:r>
            <a:r>
              <a:rPr lang="en-US" sz="2400" b="1" i="1">
                <a:latin typeface="Comic Sans MS" pitchFamily="66" charset="0"/>
              </a:rPr>
              <a:t>j </a:t>
            </a:r>
            <a:r>
              <a:rPr lang="en-US" sz="2400" b="1">
                <a:latin typeface="Comic Sans MS" pitchFamily="66" charset="0"/>
              </a:rPr>
              <a:t>chars of the target  </a:t>
            </a:r>
          </a:p>
        </p:txBody>
      </p:sp>
      <p:sp>
        <p:nvSpPr>
          <p:cNvPr id="313355" name="Rectangle 11"/>
          <p:cNvSpPr>
            <a:spLocks noChangeArrowheads="1"/>
          </p:cNvSpPr>
          <p:nvPr/>
        </p:nvSpPr>
        <p:spPr bwMode="auto">
          <a:xfrm>
            <a:off x="152400" y="1371600"/>
            <a:ext cx="2209800" cy="1219200"/>
          </a:xfrm>
          <a:prstGeom prst="rect">
            <a:avLst/>
          </a:prstGeom>
          <a:noFill/>
          <a:ln w="9525">
            <a:solidFill>
              <a:schemeClr val="accent2"/>
            </a:solidFill>
            <a:miter lim="800000"/>
            <a:headEnd/>
            <a:tailEnd/>
          </a:ln>
        </p:spPr>
        <p:txBody>
          <a:bodyPr/>
          <a:lstStyle/>
          <a:p>
            <a:pPr marL="342900" indent="-342900">
              <a:lnSpc>
                <a:spcPct val="70000"/>
              </a:lnSpc>
              <a:spcBef>
                <a:spcPct val="40000"/>
              </a:spcBef>
            </a:pPr>
            <a:r>
              <a:rPr lang="en-US" sz="2400" b="1">
                <a:latin typeface="Comic Sans MS" pitchFamily="66" charset="0"/>
              </a:rPr>
              <a:t>del-cost =1</a:t>
            </a:r>
          </a:p>
          <a:p>
            <a:pPr marL="342900" indent="-342900">
              <a:lnSpc>
                <a:spcPct val="70000"/>
              </a:lnSpc>
              <a:spcBef>
                <a:spcPct val="40000"/>
              </a:spcBef>
            </a:pPr>
            <a:r>
              <a:rPr lang="en-US" sz="2400" b="1">
                <a:latin typeface="Comic Sans MS" pitchFamily="66" charset="0"/>
              </a:rPr>
              <a:t>sub-cost=2</a:t>
            </a:r>
          </a:p>
          <a:p>
            <a:pPr marL="342900" indent="-342900">
              <a:lnSpc>
                <a:spcPct val="70000"/>
              </a:lnSpc>
              <a:spcBef>
                <a:spcPct val="40000"/>
              </a:spcBef>
            </a:pPr>
            <a:r>
              <a:rPr lang="en-US" sz="2400" b="1">
                <a:latin typeface="Comic Sans MS" pitchFamily="66" charset="0"/>
              </a:rPr>
              <a:t>ins-cost=1</a:t>
            </a:r>
            <a:r>
              <a:rPr lang="en-US" sz="2800" b="1">
                <a:latin typeface="Comic Sans MS" pitchFamily="66" charset="0"/>
              </a:rPr>
              <a:t>   </a:t>
            </a:r>
          </a:p>
        </p:txBody>
      </p:sp>
      <p:grpSp>
        <p:nvGrpSpPr>
          <p:cNvPr id="3" name="Group 12"/>
          <p:cNvGrpSpPr>
            <a:grpSpLocks/>
          </p:cNvGrpSpPr>
          <p:nvPr/>
        </p:nvGrpSpPr>
        <p:grpSpPr bwMode="auto">
          <a:xfrm>
            <a:off x="152400" y="4267200"/>
            <a:ext cx="4257675" cy="2286000"/>
            <a:chOff x="144" y="2688"/>
            <a:chExt cx="2682" cy="1440"/>
          </a:xfrm>
        </p:grpSpPr>
        <p:sp>
          <p:nvSpPr>
            <p:cNvPr id="37900" name="Rectangle 13"/>
            <p:cNvSpPr>
              <a:spLocks noChangeArrowheads="1"/>
            </p:cNvSpPr>
            <p:nvPr/>
          </p:nvSpPr>
          <p:spPr bwMode="auto">
            <a:xfrm>
              <a:off x="144" y="2880"/>
              <a:ext cx="768" cy="288"/>
            </a:xfrm>
            <a:prstGeom prst="rect">
              <a:avLst/>
            </a:prstGeom>
            <a:noFill/>
            <a:ln w="9525">
              <a:solidFill>
                <a:schemeClr val="accent2"/>
              </a:solidFill>
              <a:miter lim="800000"/>
              <a:headEnd/>
              <a:tailEnd/>
            </a:ln>
          </p:spPr>
          <p:txBody>
            <a:bodyPr/>
            <a:lstStyle/>
            <a:p>
              <a:pPr marL="342900" indent="-342900">
                <a:spcBef>
                  <a:spcPct val="20000"/>
                </a:spcBef>
              </a:pPr>
              <a:r>
                <a:rPr lang="en-US" sz="2400" b="1">
                  <a:latin typeface="Comic Sans MS" pitchFamily="66" charset="0"/>
                </a:rPr>
                <a:t>update</a:t>
              </a:r>
            </a:p>
          </p:txBody>
        </p:sp>
        <p:grpSp>
          <p:nvGrpSpPr>
            <p:cNvPr id="37901" name="Group 14"/>
            <p:cNvGrpSpPr>
              <a:grpSpLocks/>
            </p:cNvGrpSpPr>
            <p:nvPr/>
          </p:nvGrpSpPr>
          <p:grpSpPr bwMode="auto">
            <a:xfrm>
              <a:off x="960" y="2736"/>
              <a:ext cx="1776" cy="1344"/>
              <a:chOff x="1440" y="3264"/>
              <a:chExt cx="864" cy="576"/>
            </a:xfrm>
          </p:grpSpPr>
          <p:sp>
            <p:nvSpPr>
              <p:cNvPr id="37915" name="Rectangle 15"/>
              <p:cNvSpPr>
                <a:spLocks noChangeArrowheads="1"/>
              </p:cNvSpPr>
              <p:nvPr/>
            </p:nvSpPr>
            <p:spPr bwMode="auto">
              <a:xfrm>
                <a:off x="1440" y="3264"/>
                <a:ext cx="864" cy="5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7916" name="Line 16"/>
              <p:cNvSpPr>
                <a:spLocks noChangeShapeType="1"/>
              </p:cNvSpPr>
              <p:nvPr/>
            </p:nvSpPr>
            <p:spPr bwMode="auto">
              <a:xfrm>
                <a:off x="1872" y="3264"/>
                <a:ext cx="0" cy="576"/>
              </a:xfrm>
              <a:prstGeom prst="line">
                <a:avLst/>
              </a:prstGeom>
              <a:noFill/>
              <a:ln w="9525">
                <a:solidFill>
                  <a:schemeClr val="tx1"/>
                </a:solidFill>
                <a:round/>
                <a:headEnd/>
                <a:tailEnd/>
              </a:ln>
            </p:spPr>
            <p:txBody>
              <a:bodyPr/>
              <a:lstStyle/>
              <a:p>
                <a:endParaRPr lang="en-CA"/>
              </a:p>
            </p:txBody>
          </p:sp>
          <p:sp>
            <p:nvSpPr>
              <p:cNvPr id="37917" name="Line 17"/>
              <p:cNvSpPr>
                <a:spLocks noChangeShapeType="1"/>
              </p:cNvSpPr>
              <p:nvPr/>
            </p:nvSpPr>
            <p:spPr bwMode="auto">
              <a:xfrm>
                <a:off x="1440" y="3552"/>
                <a:ext cx="864" cy="0"/>
              </a:xfrm>
              <a:prstGeom prst="line">
                <a:avLst/>
              </a:prstGeom>
              <a:noFill/>
              <a:ln w="9525">
                <a:solidFill>
                  <a:schemeClr val="tx1"/>
                </a:solidFill>
                <a:round/>
                <a:headEnd/>
                <a:tailEnd/>
              </a:ln>
            </p:spPr>
            <p:txBody>
              <a:bodyPr/>
              <a:lstStyle/>
              <a:p>
                <a:endParaRPr lang="en-CA"/>
              </a:p>
            </p:txBody>
          </p:sp>
        </p:grpSp>
        <p:sp>
          <p:nvSpPr>
            <p:cNvPr id="37902" name="Line 18"/>
            <p:cNvSpPr>
              <a:spLocks noChangeShapeType="1"/>
            </p:cNvSpPr>
            <p:nvPr/>
          </p:nvSpPr>
          <p:spPr bwMode="auto">
            <a:xfrm>
              <a:off x="1460" y="3225"/>
              <a:ext cx="666" cy="488"/>
            </a:xfrm>
            <a:prstGeom prst="line">
              <a:avLst/>
            </a:prstGeom>
            <a:noFill/>
            <a:ln w="28575">
              <a:solidFill>
                <a:schemeClr val="accent2"/>
              </a:solidFill>
              <a:round/>
              <a:headEnd/>
              <a:tailEnd type="triangle" w="med" len="med"/>
            </a:ln>
          </p:spPr>
          <p:txBody>
            <a:bodyPr/>
            <a:lstStyle/>
            <a:p>
              <a:endParaRPr lang="en-CA"/>
            </a:p>
          </p:txBody>
        </p:sp>
        <p:sp>
          <p:nvSpPr>
            <p:cNvPr id="37903" name="Line 19"/>
            <p:cNvSpPr>
              <a:spLocks noChangeShapeType="1"/>
            </p:cNvSpPr>
            <p:nvPr/>
          </p:nvSpPr>
          <p:spPr bwMode="auto">
            <a:xfrm>
              <a:off x="1515" y="3897"/>
              <a:ext cx="611" cy="0"/>
            </a:xfrm>
            <a:prstGeom prst="line">
              <a:avLst/>
            </a:prstGeom>
            <a:noFill/>
            <a:ln w="28575">
              <a:solidFill>
                <a:schemeClr val="accent2"/>
              </a:solidFill>
              <a:round/>
              <a:headEnd/>
              <a:tailEnd type="triangle" w="med" len="med"/>
            </a:ln>
          </p:spPr>
          <p:txBody>
            <a:bodyPr/>
            <a:lstStyle/>
            <a:p>
              <a:endParaRPr lang="en-CA"/>
            </a:p>
          </p:txBody>
        </p:sp>
        <p:sp>
          <p:nvSpPr>
            <p:cNvPr id="37904" name="Rectangle 20"/>
            <p:cNvSpPr>
              <a:spLocks noChangeArrowheads="1"/>
            </p:cNvSpPr>
            <p:nvPr/>
          </p:nvSpPr>
          <p:spPr bwMode="auto">
            <a:xfrm>
              <a:off x="1152" y="2976"/>
              <a:ext cx="333" cy="367"/>
            </a:xfrm>
            <a:prstGeom prst="rect">
              <a:avLst/>
            </a:prstGeom>
            <a:solidFill>
              <a:schemeClr val="bg1"/>
            </a:solidFill>
            <a:ln w="9525">
              <a:noFill/>
              <a:miter lim="800000"/>
              <a:headEnd/>
              <a:tailEnd/>
            </a:ln>
          </p:spPr>
          <p:txBody>
            <a:bodyPr/>
            <a:lstStyle/>
            <a:p>
              <a:pPr marL="342900" indent="-342900">
                <a:spcBef>
                  <a:spcPct val="20000"/>
                </a:spcBef>
              </a:pPr>
              <a:r>
                <a:rPr lang="en-US" sz="2400" b="1">
                  <a:latin typeface="Comic Sans MS" pitchFamily="66" charset="0"/>
                </a:rPr>
                <a:t>x</a:t>
              </a:r>
            </a:p>
          </p:txBody>
        </p:sp>
        <p:sp>
          <p:nvSpPr>
            <p:cNvPr id="37905" name="Rectangle 21"/>
            <p:cNvSpPr>
              <a:spLocks noChangeArrowheads="1"/>
            </p:cNvSpPr>
            <p:nvPr/>
          </p:nvSpPr>
          <p:spPr bwMode="auto">
            <a:xfrm>
              <a:off x="1071" y="3652"/>
              <a:ext cx="333" cy="367"/>
            </a:xfrm>
            <a:prstGeom prst="rect">
              <a:avLst/>
            </a:prstGeom>
            <a:solidFill>
              <a:schemeClr val="bg1"/>
            </a:solidFill>
            <a:ln w="9525">
              <a:noFill/>
              <a:miter lim="800000"/>
              <a:headEnd/>
              <a:tailEnd/>
            </a:ln>
          </p:spPr>
          <p:txBody>
            <a:bodyPr/>
            <a:lstStyle/>
            <a:p>
              <a:pPr marL="342900" indent="-342900">
                <a:spcBef>
                  <a:spcPct val="20000"/>
                </a:spcBef>
              </a:pPr>
              <a:r>
                <a:rPr lang="en-US" sz="2400" b="1">
                  <a:latin typeface="Comic Sans MS" pitchFamily="66" charset="0"/>
                </a:rPr>
                <a:t>y</a:t>
              </a:r>
            </a:p>
          </p:txBody>
        </p:sp>
        <p:sp>
          <p:nvSpPr>
            <p:cNvPr id="37906" name="Rectangle 22"/>
            <p:cNvSpPr>
              <a:spLocks noChangeArrowheads="1"/>
            </p:cNvSpPr>
            <p:nvPr/>
          </p:nvSpPr>
          <p:spPr bwMode="auto">
            <a:xfrm>
              <a:off x="2070" y="2919"/>
              <a:ext cx="333" cy="367"/>
            </a:xfrm>
            <a:prstGeom prst="rect">
              <a:avLst/>
            </a:prstGeom>
            <a:solidFill>
              <a:schemeClr val="bg1"/>
            </a:solidFill>
            <a:ln w="9525">
              <a:noFill/>
              <a:miter lim="800000"/>
              <a:headEnd/>
              <a:tailEnd/>
            </a:ln>
          </p:spPr>
          <p:txBody>
            <a:bodyPr/>
            <a:lstStyle/>
            <a:p>
              <a:pPr marL="342900" indent="-342900">
                <a:spcBef>
                  <a:spcPct val="20000"/>
                </a:spcBef>
              </a:pPr>
              <a:r>
                <a:rPr lang="en-US" sz="2400" b="1">
                  <a:latin typeface="Comic Sans MS" pitchFamily="66" charset="0"/>
                </a:rPr>
                <a:t>z</a:t>
              </a:r>
            </a:p>
          </p:txBody>
        </p:sp>
        <p:sp>
          <p:nvSpPr>
            <p:cNvPr id="37907" name="Rectangle 23"/>
            <p:cNvSpPr>
              <a:spLocks noChangeArrowheads="1"/>
            </p:cNvSpPr>
            <p:nvPr/>
          </p:nvSpPr>
          <p:spPr bwMode="auto">
            <a:xfrm>
              <a:off x="2208" y="3216"/>
              <a:ext cx="480" cy="384"/>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del </a:t>
              </a:r>
            </a:p>
          </p:txBody>
        </p:sp>
        <p:sp>
          <p:nvSpPr>
            <p:cNvPr id="37908" name="Rectangle 24"/>
            <p:cNvSpPr>
              <a:spLocks noChangeArrowheads="1"/>
            </p:cNvSpPr>
            <p:nvPr/>
          </p:nvSpPr>
          <p:spPr bwMode="auto">
            <a:xfrm>
              <a:off x="1392" y="3840"/>
              <a:ext cx="528" cy="288"/>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ins</a:t>
              </a:r>
            </a:p>
          </p:txBody>
        </p:sp>
        <p:sp>
          <p:nvSpPr>
            <p:cNvPr id="37909" name="Rectangle 25"/>
            <p:cNvSpPr>
              <a:spLocks noChangeArrowheads="1"/>
            </p:cNvSpPr>
            <p:nvPr/>
          </p:nvSpPr>
          <p:spPr bwMode="auto">
            <a:xfrm>
              <a:off x="960" y="3216"/>
              <a:ext cx="1584" cy="384"/>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sub or equal</a:t>
              </a:r>
            </a:p>
          </p:txBody>
        </p:sp>
        <p:sp>
          <p:nvSpPr>
            <p:cNvPr id="37910" name="Line 26"/>
            <p:cNvSpPr>
              <a:spLocks noChangeShapeType="1"/>
            </p:cNvSpPr>
            <p:nvPr/>
          </p:nvSpPr>
          <p:spPr bwMode="auto">
            <a:xfrm>
              <a:off x="2208" y="3216"/>
              <a:ext cx="0" cy="432"/>
            </a:xfrm>
            <a:prstGeom prst="line">
              <a:avLst/>
            </a:prstGeom>
            <a:noFill/>
            <a:ln w="28575">
              <a:solidFill>
                <a:schemeClr val="accent2"/>
              </a:solidFill>
              <a:round/>
              <a:headEnd/>
              <a:tailEnd type="triangle" w="med" len="med"/>
            </a:ln>
          </p:spPr>
          <p:txBody>
            <a:bodyPr/>
            <a:lstStyle/>
            <a:p>
              <a:endParaRPr lang="en-CA"/>
            </a:p>
          </p:txBody>
        </p:sp>
        <p:sp>
          <p:nvSpPr>
            <p:cNvPr id="37911" name="Rectangle 27"/>
            <p:cNvSpPr>
              <a:spLocks noChangeArrowheads="1"/>
            </p:cNvSpPr>
            <p:nvPr/>
          </p:nvSpPr>
          <p:spPr bwMode="auto">
            <a:xfrm>
              <a:off x="2304" y="3600"/>
              <a:ext cx="333" cy="367"/>
            </a:xfrm>
            <a:prstGeom prst="rect">
              <a:avLst/>
            </a:prstGeom>
            <a:solidFill>
              <a:schemeClr val="bg1"/>
            </a:solidFill>
            <a:ln w="9525">
              <a:noFill/>
              <a:miter lim="800000"/>
              <a:headEnd/>
              <a:tailEnd/>
            </a:ln>
          </p:spPr>
          <p:txBody>
            <a:bodyPr/>
            <a:lstStyle/>
            <a:p>
              <a:pPr marL="342900" indent="-342900">
                <a:spcBef>
                  <a:spcPct val="20000"/>
                </a:spcBef>
              </a:pPr>
              <a:r>
                <a:rPr lang="en-US" sz="2400" b="1">
                  <a:latin typeface="Comic Sans MS" pitchFamily="66" charset="0"/>
                </a:rPr>
                <a:t>?</a:t>
              </a:r>
            </a:p>
          </p:txBody>
        </p:sp>
        <p:sp>
          <p:nvSpPr>
            <p:cNvPr id="37912" name="Rectangle 28"/>
            <p:cNvSpPr>
              <a:spLocks noChangeArrowheads="1"/>
            </p:cNvSpPr>
            <p:nvPr/>
          </p:nvSpPr>
          <p:spPr bwMode="auto">
            <a:xfrm>
              <a:off x="2112" y="2688"/>
              <a:ext cx="714" cy="367"/>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i-1 , j</a:t>
              </a:r>
            </a:p>
          </p:txBody>
        </p:sp>
        <p:sp>
          <p:nvSpPr>
            <p:cNvPr id="37913" name="Rectangle 29"/>
            <p:cNvSpPr>
              <a:spLocks noChangeArrowheads="1"/>
            </p:cNvSpPr>
            <p:nvPr/>
          </p:nvSpPr>
          <p:spPr bwMode="auto">
            <a:xfrm>
              <a:off x="1056" y="2736"/>
              <a:ext cx="714" cy="367"/>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i-1, j-1</a:t>
              </a:r>
            </a:p>
          </p:txBody>
        </p:sp>
        <p:sp>
          <p:nvSpPr>
            <p:cNvPr id="37914" name="Rectangle 30"/>
            <p:cNvSpPr>
              <a:spLocks noChangeArrowheads="1"/>
            </p:cNvSpPr>
            <p:nvPr/>
          </p:nvSpPr>
          <p:spPr bwMode="auto">
            <a:xfrm>
              <a:off x="1008" y="3408"/>
              <a:ext cx="714" cy="367"/>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i , j-1</a:t>
              </a:r>
            </a:p>
          </p:txBody>
        </p:sp>
      </p:grpSp>
      <p:sp>
        <p:nvSpPr>
          <p:cNvPr id="313375" name="Rectangle 31"/>
          <p:cNvSpPr>
            <a:spLocks noChangeArrowheads="1"/>
          </p:cNvSpPr>
          <p:nvPr/>
        </p:nvSpPr>
        <p:spPr bwMode="auto">
          <a:xfrm>
            <a:off x="4572000" y="5867400"/>
            <a:ext cx="4572000" cy="582613"/>
          </a:xfrm>
          <a:prstGeom prst="rect">
            <a:avLst/>
          </a:prstGeom>
          <a:solidFill>
            <a:schemeClr val="bg1"/>
          </a:solidFill>
          <a:ln w="9525">
            <a:noFill/>
            <a:miter lim="800000"/>
            <a:headEnd/>
            <a:tailEnd/>
          </a:ln>
        </p:spPr>
        <p:txBody>
          <a:bodyPr/>
          <a:lstStyle/>
          <a:p>
            <a:pPr marL="342900" indent="-342900">
              <a:spcBef>
                <a:spcPct val="20000"/>
              </a:spcBef>
            </a:pPr>
            <a:r>
              <a:rPr lang="en-US" sz="2400" b="1">
                <a:latin typeface="Comic Sans MS" pitchFamily="66" charset="0"/>
              </a:rPr>
              <a:t>MIN(z+1,y+1, x + (2 or 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33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33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3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4" grpId="0" animBg="1" autoUpdateAnimBg="0"/>
      <p:bldP spid="313355" grpId="0" animBg="1" autoUpdateAnimBg="0"/>
      <p:bldP spid="313375"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03187B3C-674E-491A-8023-843EEF60BC45}" type="datetime1">
              <a:rPr lang="en-US" smtClean="0"/>
              <a:pPr/>
              <a:t>1/14/2013</a:t>
            </a:fld>
            <a:endParaRPr lang="en-US" smtClean="0"/>
          </a:p>
        </p:txBody>
      </p:sp>
      <p:sp>
        <p:nvSpPr>
          <p:cNvPr id="38915" name="Footer Placeholder 4"/>
          <p:cNvSpPr>
            <a:spLocks noGrp="1"/>
          </p:cNvSpPr>
          <p:nvPr>
            <p:ph type="ftr" sz="quarter" idx="11"/>
          </p:nvPr>
        </p:nvSpPr>
        <p:spPr>
          <a:noFill/>
        </p:spPr>
        <p:txBody>
          <a:bodyPr/>
          <a:lstStyle/>
          <a:p>
            <a:r>
              <a:rPr lang="en-US" smtClean="0"/>
              <a:t>CPSC503 Winter 2012</a:t>
            </a:r>
          </a:p>
        </p:txBody>
      </p:sp>
      <p:sp>
        <p:nvSpPr>
          <p:cNvPr id="38916" name="Slide Number Placeholder 5"/>
          <p:cNvSpPr>
            <a:spLocks noGrp="1"/>
          </p:cNvSpPr>
          <p:nvPr>
            <p:ph type="sldNum" sz="quarter" idx="12"/>
          </p:nvPr>
        </p:nvSpPr>
        <p:spPr>
          <a:noFill/>
        </p:spPr>
        <p:txBody>
          <a:bodyPr/>
          <a:lstStyle/>
          <a:p>
            <a:fld id="{DD829F5F-E16D-4306-A619-1F0C41D29D18}" type="slidenum">
              <a:rPr lang="en-US" smtClean="0"/>
              <a:pPr/>
              <a:t>45</a:t>
            </a:fld>
            <a:endParaRPr lang="en-US" smtClean="0"/>
          </a:p>
        </p:txBody>
      </p:sp>
      <p:sp>
        <p:nvSpPr>
          <p:cNvPr id="38917" name="Rectangle 2"/>
          <p:cNvSpPr>
            <a:spLocks noGrp="1" noChangeArrowheads="1"/>
          </p:cNvSpPr>
          <p:nvPr>
            <p:ph type="title"/>
          </p:nvPr>
        </p:nvSpPr>
        <p:spPr/>
        <p:txBody>
          <a:bodyPr/>
          <a:lstStyle/>
          <a:p>
            <a:pPr eaLnBrk="1" hangingPunct="1"/>
            <a:r>
              <a:rPr lang="en-US" smtClean="0"/>
              <a:t>Min edit distance and alignment</a:t>
            </a:r>
          </a:p>
        </p:txBody>
      </p:sp>
      <p:sp>
        <p:nvSpPr>
          <p:cNvPr id="38918" name="Text Box 5"/>
          <p:cNvSpPr txBox="1">
            <a:spLocks noChangeArrowheads="1"/>
          </p:cNvSpPr>
          <p:nvPr/>
        </p:nvSpPr>
        <p:spPr bwMode="auto">
          <a:xfrm>
            <a:off x="2590800" y="2971800"/>
            <a:ext cx="3825875" cy="641350"/>
          </a:xfrm>
          <a:prstGeom prst="rect">
            <a:avLst/>
          </a:prstGeom>
          <a:noFill/>
          <a:ln w="9525">
            <a:noFill/>
            <a:miter lim="800000"/>
            <a:headEnd/>
            <a:tailEnd/>
          </a:ln>
        </p:spPr>
        <p:txBody>
          <a:bodyPr>
            <a:spAutoFit/>
          </a:bodyPr>
          <a:lstStyle/>
          <a:p>
            <a:r>
              <a:rPr lang="en-US" sz="3600"/>
              <a:t>See demo</a:t>
            </a:r>
          </a:p>
        </p:txBody>
      </p:sp>
      <p:pic>
        <p:nvPicPr>
          <p:cNvPr id="38919" name="Picture 7"/>
          <p:cNvPicPr>
            <a:picLocks noChangeAspect="1" noChangeArrowheads="1"/>
          </p:cNvPicPr>
          <p:nvPr/>
        </p:nvPicPr>
        <p:blipFill>
          <a:blip r:embed="rId3" cstate="print"/>
          <a:srcRect/>
          <a:stretch>
            <a:fillRect/>
          </a:stretch>
        </p:blipFill>
        <p:spPr bwMode="auto">
          <a:xfrm>
            <a:off x="762000" y="1905000"/>
            <a:ext cx="7577138" cy="384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03187B3C-674E-491A-8023-843EEF60BC45}" type="datetime1">
              <a:rPr lang="en-US" smtClean="0"/>
              <a:pPr/>
              <a:t>1/14/2013</a:t>
            </a:fld>
            <a:endParaRPr lang="en-US" smtClean="0"/>
          </a:p>
        </p:txBody>
      </p:sp>
      <p:sp>
        <p:nvSpPr>
          <p:cNvPr id="38915" name="Footer Placeholder 4"/>
          <p:cNvSpPr>
            <a:spLocks noGrp="1"/>
          </p:cNvSpPr>
          <p:nvPr>
            <p:ph type="ftr" sz="quarter" idx="11"/>
          </p:nvPr>
        </p:nvSpPr>
        <p:spPr>
          <a:noFill/>
        </p:spPr>
        <p:txBody>
          <a:bodyPr/>
          <a:lstStyle/>
          <a:p>
            <a:r>
              <a:rPr lang="en-US" smtClean="0"/>
              <a:t>CPSC503 Winter 2012</a:t>
            </a:r>
          </a:p>
        </p:txBody>
      </p:sp>
      <p:sp>
        <p:nvSpPr>
          <p:cNvPr id="38916" name="Slide Number Placeholder 5"/>
          <p:cNvSpPr>
            <a:spLocks noGrp="1"/>
          </p:cNvSpPr>
          <p:nvPr>
            <p:ph type="sldNum" sz="quarter" idx="12"/>
          </p:nvPr>
        </p:nvSpPr>
        <p:spPr>
          <a:noFill/>
        </p:spPr>
        <p:txBody>
          <a:bodyPr/>
          <a:lstStyle/>
          <a:p>
            <a:fld id="{DD829F5F-E16D-4306-A619-1F0C41D29D18}" type="slidenum">
              <a:rPr lang="en-US" smtClean="0"/>
              <a:pPr/>
              <a:t>46</a:t>
            </a:fld>
            <a:endParaRPr lang="en-US" smtClean="0"/>
          </a:p>
        </p:txBody>
      </p:sp>
      <p:sp>
        <p:nvSpPr>
          <p:cNvPr id="38917" name="Rectangle 2"/>
          <p:cNvSpPr>
            <a:spLocks noGrp="1" noChangeArrowheads="1"/>
          </p:cNvSpPr>
          <p:nvPr>
            <p:ph type="title"/>
          </p:nvPr>
        </p:nvSpPr>
        <p:spPr>
          <a:xfrm>
            <a:off x="685800" y="0"/>
            <a:ext cx="7772400" cy="1143000"/>
          </a:xfrm>
        </p:spPr>
        <p:txBody>
          <a:bodyPr/>
          <a:lstStyle/>
          <a:p>
            <a:pPr eaLnBrk="1" hangingPunct="1"/>
            <a:r>
              <a:rPr lang="en-US" dirty="0" smtClean="0"/>
              <a:t>Min edit distance and alignment</a:t>
            </a:r>
          </a:p>
        </p:txBody>
      </p:sp>
      <p:sp>
        <p:nvSpPr>
          <p:cNvPr id="38918" name="Text Box 5"/>
          <p:cNvSpPr txBox="1">
            <a:spLocks noChangeArrowheads="1"/>
          </p:cNvSpPr>
          <p:nvPr/>
        </p:nvSpPr>
        <p:spPr bwMode="auto">
          <a:xfrm>
            <a:off x="1" y="1219200"/>
            <a:ext cx="2819400" cy="1754326"/>
          </a:xfrm>
          <a:prstGeom prst="rect">
            <a:avLst/>
          </a:prstGeom>
          <a:noFill/>
          <a:ln w="9525">
            <a:noFill/>
            <a:miter lim="800000"/>
            <a:headEnd/>
            <a:tailEnd/>
          </a:ln>
        </p:spPr>
        <p:txBody>
          <a:bodyPr wrap="square">
            <a:spAutoFit/>
          </a:bodyPr>
          <a:lstStyle/>
          <a:p>
            <a:r>
              <a:rPr lang="en-US" sz="3600" dirty="0"/>
              <a:t>See </a:t>
            </a:r>
            <a:r>
              <a:rPr lang="en-US" sz="3600" dirty="0" smtClean="0"/>
              <a:t>demo</a:t>
            </a:r>
          </a:p>
          <a:p>
            <a:r>
              <a:rPr lang="en-US" sz="3600" dirty="0" smtClean="0"/>
              <a:t>On course </a:t>
            </a:r>
          </a:p>
          <a:p>
            <a:r>
              <a:rPr lang="en-US" sz="3600" dirty="0" smtClean="0"/>
              <a:t>webpage</a:t>
            </a:r>
            <a:endParaRPr lang="en-US" sz="3600" dirty="0"/>
          </a:p>
        </p:txBody>
      </p:sp>
      <p:pic>
        <p:nvPicPr>
          <p:cNvPr id="9" name="Picture 2"/>
          <p:cNvPicPr>
            <a:picLocks noChangeAspect="1" noChangeArrowheads="1"/>
          </p:cNvPicPr>
          <p:nvPr/>
        </p:nvPicPr>
        <p:blipFill>
          <a:blip r:embed="rId3" cstate="print"/>
          <a:srcRect l="35829" t="8294" r="35778"/>
          <a:stretch>
            <a:fillRect/>
          </a:stretch>
        </p:blipFill>
        <p:spPr bwMode="auto">
          <a:xfrm>
            <a:off x="2819400" y="888204"/>
            <a:ext cx="4506061" cy="59697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fld id="{441220CB-990A-4A21-B6BD-2F0CC47B3A14}" type="datetime1">
              <a:rPr lang="en-US" smtClean="0"/>
              <a:pPr/>
              <a:t>1/14/2013</a:t>
            </a:fld>
            <a:endParaRPr lang="en-US" smtClean="0"/>
          </a:p>
        </p:txBody>
      </p:sp>
      <p:sp>
        <p:nvSpPr>
          <p:cNvPr id="40963" name="Footer Placeholder 4"/>
          <p:cNvSpPr>
            <a:spLocks noGrp="1"/>
          </p:cNvSpPr>
          <p:nvPr>
            <p:ph type="ftr" sz="quarter" idx="11"/>
          </p:nvPr>
        </p:nvSpPr>
        <p:spPr>
          <a:noFill/>
        </p:spPr>
        <p:txBody>
          <a:bodyPr/>
          <a:lstStyle/>
          <a:p>
            <a:r>
              <a:rPr lang="en-US" smtClean="0"/>
              <a:t>CPSC503 Winter 2012</a:t>
            </a:r>
          </a:p>
        </p:txBody>
      </p:sp>
      <p:sp>
        <p:nvSpPr>
          <p:cNvPr id="40964" name="Slide Number Placeholder 5"/>
          <p:cNvSpPr>
            <a:spLocks noGrp="1"/>
          </p:cNvSpPr>
          <p:nvPr>
            <p:ph type="sldNum" sz="quarter" idx="12"/>
          </p:nvPr>
        </p:nvSpPr>
        <p:spPr>
          <a:noFill/>
        </p:spPr>
        <p:txBody>
          <a:bodyPr/>
          <a:lstStyle/>
          <a:p>
            <a:fld id="{B2A24483-AE24-4A7D-868B-8EEE9F68D640}" type="slidenum">
              <a:rPr lang="en-US" smtClean="0"/>
              <a:pPr/>
              <a:t>47</a:t>
            </a:fld>
            <a:endParaRPr lang="en-US" smtClean="0"/>
          </a:p>
        </p:txBody>
      </p:sp>
      <p:sp>
        <p:nvSpPr>
          <p:cNvPr id="40965" name="Rectangle 2"/>
          <p:cNvSpPr>
            <a:spLocks noGrp="1" noChangeArrowheads="1"/>
          </p:cNvSpPr>
          <p:nvPr>
            <p:ph type="title"/>
          </p:nvPr>
        </p:nvSpPr>
        <p:spPr>
          <a:solidFill>
            <a:schemeClr val="hlink"/>
          </a:solidFill>
        </p:spPr>
        <p:txBody>
          <a:bodyPr/>
          <a:lstStyle/>
          <a:p>
            <a:pPr eaLnBrk="1" hangingPunct="1"/>
            <a:r>
              <a:rPr lang="en-US" dirty="0" smtClean="0"/>
              <a:t>Next Time: Key Transition</a:t>
            </a:r>
          </a:p>
        </p:txBody>
      </p:sp>
      <p:sp>
        <p:nvSpPr>
          <p:cNvPr id="40966" name="Rectangle 3"/>
          <p:cNvSpPr>
            <a:spLocks noGrp="1" noChangeArrowheads="1"/>
          </p:cNvSpPr>
          <p:nvPr>
            <p:ph type="body" idx="1"/>
          </p:nvPr>
        </p:nvSpPr>
        <p:spPr/>
        <p:txBody>
          <a:bodyPr/>
          <a:lstStyle/>
          <a:p>
            <a:pPr eaLnBrk="1" hangingPunct="1"/>
            <a:r>
              <a:rPr lang="en-US" smtClean="0"/>
              <a:t>Up to this point we’ve mostly been discussing </a:t>
            </a:r>
            <a:r>
              <a:rPr lang="en-US" smtClean="0">
                <a:solidFill>
                  <a:schemeClr val="accent2"/>
                </a:solidFill>
              </a:rPr>
              <a:t>words in isolation</a:t>
            </a:r>
          </a:p>
          <a:p>
            <a:pPr eaLnBrk="1" hangingPunct="1"/>
            <a:r>
              <a:rPr lang="en-US" smtClean="0"/>
              <a:t>Now we’re switching to </a:t>
            </a:r>
            <a:r>
              <a:rPr lang="en-US" smtClean="0">
                <a:solidFill>
                  <a:schemeClr val="accent2"/>
                </a:solidFill>
              </a:rPr>
              <a:t>sequences of words</a:t>
            </a:r>
          </a:p>
          <a:p>
            <a:pPr eaLnBrk="1" hangingPunct="1"/>
            <a:r>
              <a:rPr lang="en-US" smtClean="0"/>
              <a:t>And we’re going to worry about assigning </a:t>
            </a:r>
            <a:r>
              <a:rPr lang="en-US" smtClean="0">
                <a:solidFill>
                  <a:schemeClr val="accent2"/>
                </a:solidFill>
              </a:rPr>
              <a:t>probabilities to sequences of words</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fld id="{E921C17D-09DF-4E12-818D-51820DADD0BD}" type="datetime1">
              <a:rPr lang="en-US" smtClean="0"/>
              <a:pPr/>
              <a:t>1/14/2013</a:t>
            </a:fld>
            <a:endParaRPr lang="en-US" smtClean="0"/>
          </a:p>
        </p:txBody>
      </p:sp>
      <p:sp>
        <p:nvSpPr>
          <p:cNvPr id="44035" name="Footer Placeholder 4"/>
          <p:cNvSpPr>
            <a:spLocks noGrp="1"/>
          </p:cNvSpPr>
          <p:nvPr>
            <p:ph type="ftr" sz="quarter" idx="11"/>
          </p:nvPr>
        </p:nvSpPr>
        <p:spPr>
          <a:noFill/>
        </p:spPr>
        <p:txBody>
          <a:bodyPr/>
          <a:lstStyle/>
          <a:p>
            <a:r>
              <a:rPr lang="en-US" smtClean="0"/>
              <a:t>CPSC503 Winter 2012</a:t>
            </a:r>
          </a:p>
        </p:txBody>
      </p:sp>
      <p:sp>
        <p:nvSpPr>
          <p:cNvPr id="44036" name="Slide Number Placeholder 5"/>
          <p:cNvSpPr>
            <a:spLocks noGrp="1"/>
          </p:cNvSpPr>
          <p:nvPr>
            <p:ph type="sldNum" sz="quarter" idx="12"/>
          </p:nvPr>
        </p:nvSpPr>
        <p:spPr>
          <a:noFill/>
        </p:spPr>
        <p:txBody>
          <a:bodyPr/>
          <a:lstStyle/>
          <a:p>
            <a:fld id="{5FC9C591-471B-4317-BAC6-DF2F29624BCE}" type="slidenum">
              <a:rPr lang="en-US" smtClean="0"/>
              <a:pPr/>
              <a:t>48</a:t>
            </a:fld>
            <a:endParaRPr lang="en-US" smtClean="0"/>
          </a:p>
        </p:txBody>
      </p:sp>
      <p:sp>
        <p:nvSpPr>
          <p:cNvPr id="44037" name="Rectangle 2"/>
          <p:cNvSpPr>
            <a:spLocks noGrp="1" noChangeArrowheads="1"/>
          </p:cNvSpPr>
          <p:nvPr>
            <p:ph type="title"/>
          </p:nvPr>
        </p:nvSpPr>
        <p:spPr/>
        <p:txBody>
          <a:bodyPr/>
          <a:lstStyle/>
          <a:p>
            <a:pPr eaLnBrk="1" hangingPunct="1"/>
            <a:r>
              <a:rPr lang="en-US" smtClean="0"/>
              <a:t>Next Time</a:t>
            </a:r>
          </a:p>
        </p:txBody>
      </p:sp>
      <p:sp>
        <p:nvSpPr>
          <p:cNvPr id="44038" name="Rectangle 3"/>
          <p:cNvSpPr>
            <a:spLocks noGrp="1" noChangeArrowheads="1"/>
          </p:cNvSpPr>
          <p:nvPr>
            <p:ph type="body" idx="1"/>
          </p:nvPr>
        </p:nvSpPr>
        <p:spPr/>
        <p:txBody>
          <a:bodyPr/>
          <a:lstStyle/>
          <a:p>
            <a:pPr eaLnBrk="1" hangingPunct="1"/>
            <a:endParaRPr lang="en-US" smtClean="0"/>
          </a:p>
          <a:p>
            <a:pPr eaLnBrk="1" hangingPunct="1"/>
            <a:r>
              <a:rPr lang="en-US" smtClean="0"/>
              <a:t>N-Grams (Chp. 4)</a:t>
            </a:r>
          </a:p>
          <a:p>
            <a:pPr eaLnBrk="1" hangingPunct="1"/>
            <a:r>
              <a:rPr lang="en-US" smtClean="0"/>
              <a:t>Model Evaluation  (sec. 4.4)</a:t>
            </a:r>
          </a:p>
          <a:p>
            <a:pPr eaLnBrk="1" hangingPunct="1"/>
            <a:r>
              <a:rPr lang="en-US" smtClean="0"/>
              <a:t>No smoothing 4.5-4.7</a:t>
            </a:r>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7ED2257D-4A5C-4CF2-840E-053A991AC4F9}" type="datetime1">
              <a:rPr lang="en-US"/>
              <a:pPr/>
              <a:t>1/14/2013</a:t>
            </a:fld>
            <a:endParaRPr lang="en-US"/>
          </a:p>
        </p:txBody>
      </p:sp>
      <p:sp>
        <p:nvSpPr>
          <p:cNvPr id="24579" name="Footer Placeholder 4"/>
          <p:cNvSpPr>
            <a:spLocks noGrp="1"/>
          </p:cNvSpPr>
          <p:nvPr>
            <p:ph type="ftr" sz="quarter" idx="11"/>
          </p:nvPr>
        </p:nvSpPr>
        <p:spPr>
          <a:noFill/>
        </p:spPr>
        <p:txBody>
          <a:bodyPr/>
          <a:lstStyle/>
          <a:p>
            <a:r>
              <a:rPr lang="en-US"/>
              <a:t>CPSC503 Winter 2012</a:t>
            </a:r>
          </a:p>
        </p:txBody>
      </p:sp>
      <p:sp>
        <p:nvSpPr>
          <p:cNvPr id="24580" name="Slide Number Placeholder 5"/>
          <p:cNvSpPr>
            <a:spLocks noGrp="1"/>
          </p:cNvSpPr>
          <p:nvPr>
            <p:ph type="sldNum" sz="quarter" idx="12"/>
          </p:nvPr>
        </p:nvSpPr>
        <p:spPr>
          <a:noFill/>
        </p:spPr>
        <p:txBody>
          <a:bodyPr/>
          <a:lstStyle/>
          <a:p>
            <a:fld id="{AF78CA84-2AD0-43B1-BC2B-311BD33BCDB3}" type="slidenum">
              <a:rPr lang="en-US" smtClean="0"/>
              <a:pPr/>
              <a:t>5</a:t>
            </a:fld>
            <a:endParaRPr lang="en-US" smtClean="0"/>
          </a:p>
        </p:txBody>
      </p:sp>
      <p:sp>
        <p:nvSpPr>
          <p:cNvPr id="24581" name="Rectangle 2"/>
          <p:cNvSpPr>
            <a:spLocks noGrp="1" noChangeArrowheads="1"/>
          </p:cNvSpPr>
          <p:nvPr>
            <p:ph type="title"/>
          </p:nvPr>
        </p:nvSpPr>
        <p:spPr/>
        <p:txBody>
          <a:bodyPr/>
          <a:lstStyle/>
          <a:p>
            <a:pPr eaLnBrk="1" hangingPunct="1"/>
            <a:r>
              <a:rPr lang="en-US" smtClean="0"/>
              <a:t>Where are we?</a:t>
            </a:r>
          </a:p>
        </p:txBody>
      </p:sp>
      <p:sp>
        <p:nvSpPr>
          <p:cNvPr id="24582" name="AutoShape 3"/>
          <p:cNvSpPr>
            <a:spLocks noChangeAspect="1" noChangeArrowheads="1" noTextEdit="1"/>
          </p:cNvSpPr>
          <p:nvPr/>
        </p:nvSpPr>
        <p:spPr bwMode="auto">
          <a:xfrm>
            <a:off x="1514475" y="1981200"/>
            <a:ext cx="6113463" cy="4114800"/>
          </a:xfrm>
          <a:prstGeom prst="rect">
            <a:avLst/>
          </a:prstGeom>
          <a:noFill/>
          <a:ln w="9525">
            <a:noFill/>
            <a:miter lim="800000"/>
            <a:headEnd/>
            <a:tailEnd/>
          </a:ln>
        </p:spPr>
        <p:txBody>
          <a:bodyPr/>
          <a:lstStyle/>
          <a:p>
            <a:endParaRPr lang="en-CA"/>
          </a:p>
        </p:txBody>
      </p:sp>
      <p:sp>
        <p:nvSpPr>
          <p:cNvPr id="24583" name="Line 4"/>
          <p:cNvSpPr>
            <a:spLocks noChangeShapeType="1"/>
          </p:cNvSpPr>
          <p:nvPr/>
        </p:nvSpPr>
        <p:spPr bwMode="auto">
          <a:xfrm>
            <a:off x="3094038" y="5680075"/>
            <a:ext cx="4445000" cy="1588"/>
          </a:xfrm>
          <a:prstGeom prst="line">
            <a:avLst/>
          </a:prstGeom>
          <a:noFill/>
          <a:ln w="15875">
            <a:solidFill>
              <a:srgbClr val="000000"/>
            </a:solidFill>
            <a:round/>
            <a:headEnd/>
            <a:tailEnd/>
          </a:ln>
        </p:spPr>
        <p:txBody>
          <a:bodyPr/>
          <a:lstStyle/>
          <a:p>
            <a:endParaRPr lang="en-CA"/>
          </a:p>
        </p:txBody>
      </p:sp>
      <p:sp>
        <p:nvSpPr>
          <p:cNvPr id="24584" name="Line 5"/>
          <p:cNvSpPr>
            <a:spLocks noChangeShapeType="1"/>
          </p:cNvSpPr>
          <p:nvPr/>
        </p:nvSpPr>
        <p:spPr bwMode="auto">
          <a:xfrm>
            <a:off x="3055938" y="6053138"/>
            <a:ext cx="4448175" cy="1587"/>
          </a:xfrm>
          <a:prstGeom prst="line">
            <a:avLst/>
          </a:prstGeom>
          <a:noFill/>
          <a:ln w="15875">
            <a:solidFill>
              <a:srgbClr val="000000"/>
            </a:solidFill>
            <a:round/>
            <a:headEnd/>
            <a:tailEnd/>
          </a:ln>
        </p:spPr>
        <p:txBody>
          <a:bodyPr/>
          <a:lstStyle/>
          <a:p>
            <a:endParaRPr lang="en-CA"/>
          </a:p>
        </p:txBody>
      </p:sp>
      <p:sp>
        <p:nvSpPr>
          <p:cNvPr id="24585" name="Line 6"/>
          <p:cNvSpPr>
            <a:spLocks noChangeShapeType="1"/>
          </p:cNvSpPr>
          <p:nvPr/>
        </p:nvSpPr>
        <p:spPr bwMode="auto">
          <a:xfrm>
            <a:off x="3494088" y="5667375"/>
            <a:ext cx="1587" cy="398463"/>
          </a:xfrm>
          <a:prstGeom prst="line">
            <a:avLst/>
          </a:prstGeom>
          <a:noFill/>
          <a:ln w="15875">
            <a:solidFill>
              <a:srgbClr val="000000"/>
            </a:solidFill>
            <a:round/>
            <a:headEnd/>
            <a:tailEnd/>
          </a:ln>
        </p:spPr>
        <p:txBody>
          <a:bodyPr/>
          <a:lstStyle/>
          <a:p>
            <a:endParaRPr lang="en-CA"/>
          </a:p>
        </p:txBody>
      </p:sp>
      <p:sp>
        <p:nvSpPr>
          <p:cNvPr id="24586" name="Line 7"/>
          <p:cNvSpPr>
            <a:spLocks noChangeShapeType="1"/>
          </p:cNvSpPr>
          <p:nvPr/>
        </p:nvSpPr>
        <p:spPr bwMode="auto">
          <a:xfrm>
            <a:off x="4017963" y="5667375"/>
            <a:ext cx="1587" cy="398463"/>
          </a:xfrm>
          <a:prstGeom prst="line">
            <a:avLst/>
          </a:prstGeom>
          <a:noFill/>
          <a:ln w="15875">
            <a:solidFill>
              <a:srgbClr val="000000"/>
            </a:solidFill>
            <a:round/>
            <a:headEnd/>
            <a:tailEnd/>
          </a:ln>
        </p:spPr>
        <p:txBody>
          <a:bodyPr/>
          <a:lstStyle/>
          <a:p>
            <a:endParaRPr lang="en-CA"/>
          </a:p>
        </p:txBody>
      </p:sp>
      <p:sp>
        <p:nvSpPr>
          <p:cNvPr id="24587" name="Line 8"/>
          <p:cNvSpPr>
            <a:spLocks noChangeShapeType="1"/>
          </p:cNvSpPr>
          <p:nvPr/>
        </p:nvSpPr>
        <p:spPr bwMode="auto">
          <a:xfrm>
            <a:off x="4519613" y="5667375"/>
            <a:ext cx="1587" cy="398463"/>
          </a:xfrm>
          <a:prstGeom prst="line">
            <a:avLst/>
          </a:prstGeom>
          <a:noFill/>
          <a:ln w="15875">
            <a:solidFill>
              <a:srgbClr val="000000"/>
            </a:solidFill>
            <a:round/>
            <a:headEnd/>
            <a:tailEnd/>
          </a:ln>
        </p:spPr>
        <p:txBody>
          <a:bodyPr/>
          <a:lstStyle/>
          <a:p>
            <a:endParaRPr lang="en-CA"/>
          </a:p>
        </p:txBody>
      </p:sp>
      <p:sp>
        <p:nvSpPr>
          <p:cNvPr id="24588" name="Line 9"/>
          <p:cNvSpPr>
            <a:spLocks noChangeShapeType="1"/>
          </p:cNvSpPr>
          <p:nvPr/>
        </p:nvSpPr>
        <p:spPr bwMode="auto">
          <a:xfrm>
            <a:off x="5040313" y="5667375"/>
            <a:ext cx="1587" cy="398463"/>
          </a:xfrm>
          <a:prstGeom prst="line">
            <a:avLst/>
          </a:prstGeom>
          <a:noFill/>
          <a:ln w="15875">
            <a:solidFill>
              <a:srgbClr val="000000"/>
            </a:solidFill>
            <a:round/>
            <a:headEnd/>
            <a:tailEnd/>
          </a:ln>
        </p:spPr>
        <p:txBody>
          <a:bodyPr/>
          <a:lstStyle/>
          <a:p>
            <a:endParaRPr lang="en-CA"/>
          </a:p>
        </p:txBody>
      </p:sp>
      <p:sp>
        <p:nvSpPr>
          <p:cNvPr id="24589" name="Line 10"/>
          <p:cNvSpPr>
            <a:spLocks noChangeShapeType="1"/>
          </p:cNvSpPr>
          <p:nvPr/>
        </p:nvSpPr>
        <p:spPr bwMode="auto">
          <a:xfrm>
            <a:off x="5573713" y="5684838"/>
            <a:ext cx="1587" cy="361950"/>
          </a:xfrm>
          <a:prstGeom prst="line">
            <a:avLst/>
          </a:prstGeom>
          <a:noFill/>
          <a:ln w="15875">
            <a:solidFill>
              <a:srgbClr val="000000"/>
            </a:solidFill>
            <a:round/>
            <a:headEnd/>
            <a:tailEnd/>
          </a:ln>
        </p:spPr>
        <p:txBody>
          <a:bodyPr/>
          <a:lstStyle/>
          <a:p>
            <a:endParaRPr lang="en-CA"/>
          </a:p>
        </p:txBody>
      </p:sp>
      <p:sp>
        <p:nvSpPr>
          <p:cNvPr id="24590" name="Line 11"/>
          <p:cNvSpPr>
            <a:spLocks noChangeShapeType="1"/>
          </p:cNvSpPr>
          <p:nvPr/>
        </p:nvSpPr>
        <p:spPr bwMode="auto">
          <a:xfrm>
            <a:off x="6094413" y="5684838"/>
            <a:ext cx="1587" cy="361950"/>
          </a:xfrm>
          <a:prstGeom prst="line">
            <a:avLst/>
          </a:prstGeom>
          <a:noFill/>
          <a:ln w="15875">
            <a:solidFill>
              <a:srgbClr val="000000"/>
            </a:solidFill>
            <a:round/>
            <a:headEnd/>
            <a:tailEnd/>
          </a:ln>
        </p:spPr>
        <p:txBody>
          <a:bodyPr/>
          <a:lstStyle/>
          <a:p>
            <a:endParaRPr lang="en-CA"/>
          </a:p>
        </p:txBody>
      </p:sp>
      <p:sp>
        <p:nvSpPr>
          <p:cNvPr id="24591" name="Line 12"/>
          <p:cNvSpPr>
            <a:spLocks noChangeShapeType="1"/>
          </p:cNvSpPr>
          <p:nvPr/>
        </p:nvSpPr>
        <p:spPr bwMode="auto">
          <a:xfrm>
            <a:off x="6599238" y="5684838"/>
            <a:ext cx="1587" cy="361950"/>
          </a:xfrm>
          <a:prstGeom prst="line">
            <a:avLst/>
          </a:prstGeom>
          <a:noFill/>
          <a:ln w="15875">
            <a:solidFill>
              <a:srgbClr val="000000"/>
            </a:solidFill>
            <a:round/>
            <a:headEnd/>
            <a:tailEnd/>
          </a:ln>
        </p:spPr>
        <p:txBody>
          <a:bodyPr/>
          <a:lstStyle/>
          <a:p>
            <a:endParaRPr lang="en-CA"/>
          </a:p>
        </p:txBody>
      </p:sp>
      <p:sp>
        <p:nvSpPr>
          <p:cNvPr id="24592" name="Line 13"/>
          <p:cNvSpPr>
            <a:spLocks noChangeShapeType="1"/>
          </p:cNvSpPr>
          <p:nvPr/>
        </p:nvSpPr>
        <p:spPr bwMode="auto">
          <a:xfrm>
            <a:off x="7119938" y="5684838"/>
            <a:ext cx="1587" cy="361950"/>
          </a:xfrm>
          <a:prstGeom prst="line">
            <a:avLst/>
          </a:prstGeom>
          <a:noFill/>
          <a:ln w="15875">
            <a:solidFill>
              <a:srgbClr val="000000"/>
            </a:solidFill>
            <a:round/>
            <a:headEnd/>
            <a:tailEnd/>
          </a:ln>
        </p:spPr>
        <p:txBody>
          <a:bodyPr/>
          <a:lstStyle/>
          <a:p>
            <a:endParaRPr lang="en-CA"/>
          </a:p>
        </p:txBody>
      </p:sp>
      <p:sp>
        <p:nvSpPr>
          <p:cNvPr id="24593" name="Freeform 14"/>
          <p:cNvSpPr>
            <a:spLocks/>
          </p:cNvSpPr>
          <p:nvPr/>
        </p:nvSpPr>
        <p:spPr bwMode="auto">
          <a:xfrm>
            <a:off x="3024188" y="5676900"/>
            <a:ext cx="115887" cy="369888"/>
          </a:xfrm>
          <a:custGeom>
            <a:avLst/>
            <a:gdLst>
              <a:gd name="T0" fmla="*/ 2147483647 w 73"/>
              <a:gd name="T1" fmla="*/ 0 h 233"/>
              <a:gd name="T2" fmla="*/ 2147483647 w 73"/>
              <a:gd name="T3" fmla="*/ 0 h 233"/>
              <a:gd name="T4" fmla="*/ 2147483647 w 73"/>
              <a:gd name="T5" fmla="*/ 0 h 233"/>
              <a:gd name="T6" fmla="*/ 2147483647 w 73"/>
              <a:gd name="T7" fmla="*/ 2147483647 h 233"/>
              <a:gd name="T8" fmla="*/ 2147483647 w 73"/>
              <a:gd name="T9" fmla="*/ 2147483647 h 233"/>
              <a:gd name="T10" fmla="*/ 2147483647 w 73"/>
              <a:gd name="T11" fmla="*/ 2147483647 h 233"/>
              <a:gd name="T12" fmla="*/ 2147483647 w 73"/>
              <a:gd name="T13" fmla="*/ 2147483647 h 233"/>
              <a:gd name="T14" fmla="*/ 2147483647 w 73"/>
              <a:gd name="T15" fmla="*/ 2147483647 h 233"/>
              <a:gd name="T16" fmla="*/ 2147483647 w 73"/>
              <a:gd name="T17" fmla="*/ 2147483647 h 233"/>
              <a:gd name="T18" fmla="*/ 2147483647 w 73"/>
              <a:gd name="T19" fmla="*/ 2147483647 h 233"/>
              <a:gd name="T20" fmla="*/ 2147483647 w 73"/>
              <a:gd name="T21" fmla="*/ 2147483647 h 233"/>
              <a:gd name="T22" fmla="*/ 2147483647 w 73"/>
              <a:gd name="T23" fmla="*/ 2147483647 h 233"/>
              <a:gd name="T24" fmla="*/ 2147483647 w 73"/>
              <a:gd name="T25" fmla="*/ 2147483647 h 233"/>
              <a:gd name="T26" fmla="*/ 2147483647 w 73"/>
              <a:gd name="T27" fmla="*/ 2147483647 h 233"/>
              <a:gd name="T28" fmla="*/ 2147483647 w 73"/>
              <a:gd name="T29" fmla="*/ 2147483647 h 233"/>
              <a:gd name="T30" fmla="*/ 2147483647 w 73"/>
              <a:gd name="T31" fmla="*/ 2147483647 h 233"/>
              <a:gd name="T32" fmla="*/ 2147483647 w 73"/>
              <a:gd name="T33" fmla="*/ 2147483647 h 233"/>
              <a:gd name="T34" fmla="*/ 2147483647 w 73"/>
              <a:gd name="T35" fmla="*/ 2147483647 h 233"/>
              <a:gd name="T36" fmla="*/ 2147483647 w 73"/>
              <a:gd name="T37" fmla="*/ 2147483647 h 233"/>
              <a:gd name="T38" fmla="*/ 2147483647 w 73"/>
              <a:gd name="T39" fmla="*/ 2147483647 h 233"/>
              <a:gd name="T40" fmla="*/ 0 w 73"/>
              <a:gd name="T41" fmla="*/ 2147483647 h 233"/>
              <a:gd name="T42" fmla="*/ 2147483647 w 73"/>
              <a:gd name="T43" fmla="*/ 2147483647 h 233"/>
              <a:gd name="T44" fmla="*/ 2147483647 w 73"/>
              <a:gd name="T45" fmla="*/ 2147483647 h 233"/>
              <a:gd name="T46" fmla="*/ 2147483647 w 73"/>
              <a:gd name="T47" fmla="*/ 2147483647 h 233"/>
              <a:gd name="T48" fmla="*/ 2147483647 w 73"/>
              <a:gd name="T49" fmla="*/ 2147483647 h 233"/>
              <a:gd name="T50" fmla="*/ 2147483647 w 73"/>
              <a:gd name="T51" fmla="*/ 2147483647 h 233"/>
              <a:gd name="T52" fmla="*/ 2147483647 w 73"/>
              <a:gd name="T53" fmla="*/ 2147483647 h 233"/>
              <a:gd name="T54" fmla="*/ 2147483647 w 73"/>
              <a:gd name="T55" fmla="*/ 2147483647 h 233"/>
              <a:gd name="T56" fmla="*/ 2147483647 w 73"/>
              <a:gd name="T57" fmla="*/ 2147483647 h 233"/>
              <a:gd name="T58" fmla="*/ 2147483647 w 73"/>
              <a:gd name="T59" fmla="*/ 2147483647 h 233"/>
              <a:gd name="T60" fmla="*/ 2147483647 w 73"/>
              <a:gd name="T61" fmla="*/ 2147483647 h 233"/>
              <a:gd name="T62" fmla="*/ 2147483647 w 73"/>
              <a:gd name="T63" fmla="*/ 2147483647 h 233"/>
              <a:gd name="T64" fmla="*/ 2147483647 w 73"/>
              <a:gd name="T65" fmla="*/ 2147483647 h 233"/>
              <a:gd name="T66" fmla="*/ 2147483647 w 73"/>
              <a:gd name="T67" fmla="*/ 2147483647 h 233"/>
              <a:gd name="T68" fmla="*/ 2147483647 w 73"/>
              <a:gd name="T69" fmla="*/ 2147483647 h 233"/>
              <a:gd name="T70" fmla="*/ 2147483647 w 73"/>
              <a:gd name="T71" fmla="*/ 2147483647 h 233"/>
              <a:gd name="T72" fmla="*/ 2147483647 w 73"/>
              <a:gd name="T73" fmla="*/ 2147483647 h 233"/>
              <a:gd name="T74" fmla="*/ 2147483647 w 73"/>
              <a:gd name="T75" fmla="*/ 2147483647 h 233"/>
              <a:gd name="T76" fmla="*/ 2147483647 w 73"/>
              <a:gd name="T77" fmla="*/ 2147483647 h 233"/>
              <a:gd name="T78" fmla="*/ 2147483647 w 73"/>
              <a:gd name="T79" fmla="*/ 2147483647 h 233"/>
              <a:gd name="T80" fmla="*/ 2147483647 w 73"/>
              <a:gd name="T81" fmla="*/ 2147483647 h 233"/>
              <a:gd name="T82" fmla="*/ 2147483647 w 73"/>
              <a:gd name="T83" fmla="*/ 2147483647 h 233"/>
              <a:gd name="T84" fmla="*/ 2147483647 w 73"/>
              <a:gd name="T85" fmla="*/ 2147483647 h 233"/>
              <a:gd name="T86" fmla="*/ 2147483647 w 73"/>
              <a:gd name="T87" fmla="*/ 2147483647 h 233"/>
              <a:gd name="T88" fmla="*/ 2147483647 w 73"/>
              <a:gd name="T89" fmla="*/ 2147483647 h 233"/>
              <a:gd name="T90" fmla="*/ 2147483647 w 73"/>
              <a:gd name="T91" fmla="*/ 2147483647 h 233"/>
              <a:gd name="T92" fmla="*/ 2147483647 w 73"/>
              <a:gd name="T93" fmla="*/ 2147483647 h 233"/>
              <a:gd name="T94" fmla="*/ 2147483647 w 73"/>
              <a:gd name="T95" fmla="*/ 2147483647 h 233"/>
              <a:gd name="T96" fmla="*/ 2147483647 w 73"/>
              <a:gd name="T97" fmla="*/ 2147483647 h 233"/>
              <a:gd name="T98" fmla="*/ 2147483647 w 73"/>
              <a:gd name="T99" fmla="*/ 2147483647 h 233"/>
              <a:gd name="T100" fmla="*/ 2147483647 w 73"/>
              <a:gd name="T101" fmla="*/ 2147483647 h 233"/>
              <a:gd name="T102" fmla="*/ 2147483647 w 73"/>
              <a:gd name="T103" fmla="*/ 2147483647 h 233"/>
              <a:gd name="T104" fmla="*/ 2147483647 w 73"/>
              <a:gd name="T105" fmla="*/ 2147483647 h 233"/>
              <a:gd name="T106" fmla="*/ 2147483647 w 73"/>
              <a:gd name="T107" fmla="*/ 2147483647 h 233"/>
              <a:gd name="T108" fmla="*/ 2147483647 w 73"/>
              <a:gd name="T109" fmla="*/ 2147483647 h 233"/>
              <a:gd name="T110" fmla="*/ 2147483647 w 73"/>
              <a:gd name="T111" fmla="*/ 2147483647 h 233"/>
              <a:gd name="T112" fmla="*/ 2147483647 w 73"/>
              <a:gd name="T113" fmla="*/ 2147483647 h 233"/>
              <a:gd name="T114" fmla="*/ 2147483647 w 73"/>
              <a:gd name="T115" fmla="*/ 2147483647 h 233"/>
              <a:gd name="T116" fmla="*/ 2147483647 w 73"/>
              <a:gd name="T117" fmla="*/ 2147483647 h 233"/>
              <a:gd name="T118" fmla="*/ 2147483647 w 73"/>
              <a:gd name="T119" fmla="*/ 2147483647 h 233"/>
              <a:gd name="T120" fmla="*/ 2147483647 w 73"/>
              <a:gd name="T121" fmla="*/ 2147483647 h 233"/>
              <a:gd name="T122" fmla="*/ 2147483647 w 73"/>
              <a:gd name="T123" fmla="*/ 2147483647 h 233"/>
              <a:gd name="T124" fmla="*/ 2147483647 w 73"/>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
              <a:gd name="T190" fmla="*/ 0 h 233"/>
              <a:gd name="T191" fmla="*/ 73 w 73"/>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 h="233">
                <a:moveTo>
                  <a:pt x="49" y="0"/>
                </a:moveTo>
                <a:lnTo>
                  <a:pt x="49" y="0"/>
                </a:lnTo>
                <a:lnTo>
                  <a:pt x="49" y="2"/>
                </a:lnTo>
                <a:lnTo>
                  <a:pt x="47" y="4"/>
                </a:lnTo>
                <a:lnTo>
                  <a:pt x="46" y="9"/>
                </a:lnTo>
                <a:lnTo>
                  <a:pt x="41" y="21"/>
                </a:lnTo>
                <a:lnTo>
                  <a:pt x="39" y="34"/>
                </a:lnTo>
                <a:lnTo>
                  <a:pt x="42" y="50"/>
                </a:lnTo>
                <a:lnTo>
                  <a:pt x="49" y="58"/>
                </a:lnTo>
                <a:lnTo>
                  <a:pt x="59" y="67"/>
                </a:lnTo>
                <a:lnTo>
                  <a:pt x="68" y="74"/>
                </a:lnTo>
                <a:lnTo>
                  <a:pt x="73" y="79"/>
                </a:lnTo>
                <a:lnTo>
                  <a:pt x="73" y="84"/>
                </a:lnTo>
                <a:lnTo>
                  <a:pt x="66" y="89"/>
                </a:lnTo>
                <a:lnTo>
                  <a:pt x="54" y="94"/>
                </a:lnTo>
                <a:lnTo>
                  <a:pt x="41" y="97"/>
                </a:lnTo>
                <a:lnTo>
                  <a:pt x="27" y="102"/>
                </a:lnTo>
                <a:lnTo>
                  <a:pt x="13" y="108"/>
                </a:lnTo>
                <a:lnTo>
                  <a:pt x="3" y="113"/>
                </a:lnTo>
                <a:lnTo>
                  <a:pt x="0" y="118"/>
                </a:lnTo>
                <a:lnTo>
                  <a:pt x="2" y="121"/>
                </a:lnTo>
                <a:lnTo>
                  <a:pt x="10" y="125"/>
                </a:lnTo>
                <a:lnTo>
                  <a:pt x="22" y="126"/>
                </a:lnTo>
                <a:lnTo>
                  <a:pt x="32" y="126"/>
                </a:lnTo>
                <a:lnTo>
                  <a:pt x="46" y="128"/>
                </a:lnTo>
                <a:lnTo>
                  <a:pt x="54" y="128"/>
                </a:lnTo>
                <a:lnTo>
                  <a:pt x="61" y="130"/>
                </a:lnTo>
                <a:lnTo>
                  <a:pt x="63" y="133"/>
                </a:lnTo>
                <a:lnTo>
                  <a:pt x="64" y="136"/>
                </a:lnTo>
                <a:lnTo>
                  <a:pt x="64" y="142"/>
                </a:lnTo>
                <a:lnTo>
                  <a:pt x="63" y="147"/>
                </a:lnTo>
                <a:lnTo>
                  <a:pt x="59" y="153"/>
                </a:lnTo>
                <a:lnTo>
                  <a:pt x="49" y="170"/>
                </a:lnTo>
                <a:lnTo>
                  <a:pt x="39" y="186"/>
                </a:lnTo>
                <a:lnTo>
                  <a:pt x="36" y="189"/>
                </a:lnTo>
                <a:lnTo>
                  <a:pt x="36" y="194"/>
                </a:lnTo>
                <a:lnTo>
                  <a:pt x="36" y="196"/>
                </a:lnTo>
                <a:lnTo>
                  <a:pt x="36" y="198"/>
                </a:lnTo>
                <a:lnTo>
                  <a:pt x="39" y="199"/>
                </a:lnTo>
                <a:lnTo>
                  <a:pt x="42" y="199"/>
                </a:lnTo>
                <a:lnTo>
                  <a:pt x="46" y="199"/>
                </a:lnTo>
                <a:lnTo>
                  <a:pt x="51" y="199"/>
                </a:lnTo>
                <a:lnTo>
                  <a:pt x="54" y="199"/>
                </a:lnTo>
                <a:lnTo>
                  <a:pt x="59" y="198"/>
                </a:lnTo>
                <a:lnTo>
                  <a:pt x="63" y="198"/>
                </a:lnTo>
                <a:lnTo>
                  <a:pt x="66" y="198"/>
                </a:lnTo>
                <a:lnTo>
                  <a:pt x="68" y="198"/>
                </a:lnTo>
                <a:lnTo>
                  <a:pt x="70" y="199"/>
                </a:lnTo>
                <a:lnTo>
                  <a:pt x="68" y="201"/>
                </a:lnTo>
                <a:lnTo>
                  <a:pt x="66" y="204"/>
                </a:lnTo>
                <a:lnTo>
                  <a:pt x="63" y="208"/>
                </a:lnTo>
                <a:lnTo>
                  <a:pt x="59" y="211"/>
                </a:lnTo>
                <a:lnTo>
                  <a:pt x="54" y="215"/>
                </a:lnTo>
                <a:lnTo>
                  <a:pt x="51" y="218"/>
                </a:lnTo>
                <a:lnTo>
                  <a:pt x="46" y="223"/>
                </a:lnTo>
                <a:lnTo>
                  <a:pt x="42" y="225"/>
                </a:lnTo>
                <a:lnTo>
                  <a:pt x="39" y="228"/>
                </a:lnTo>
                <a:lnTo>
                  <a:pt x="36" y="230"/>
                </a:lnTo>
                <a:lnTo>
                  <a:pt x="34" y="232"/>
                </a:lnTo>
                <a:lnTo>
                  <a:pt x="32" y="233"/>
                </a:lnTo>
              </a:path>
            </a:pathLst>
          </a:custGeom>
          <a:noFill/>
          <a:ln w="15875">
            <a:solidFill>
              <a:srgbClr val="000000"/>
            </a:solidFill>
            <a:round/>
            <a:headEnd/>
            <a:tailEnd/>
          </a:ln>
        </p:spPr>
        <p:txBody>
          <a:bodyPr/>
          <a:lstStyle/>
          <a:p>
            <a:endParaRPr lang="en-CA"/>
          </a:p>
        </p:txBody>
      </p:sp>
      <p:sp>
        <p:nvSpPr>
          <p:cNvPr id="24594" name="Freeform 15"/>
          <p:cNvSpPr>
            <a:spLocks/>
          </p:cNvSpPr>
          <p:nvPr/>
        </p:nvSpPr>
        <p:spPr bwMode="auto">
          <a:xfrm>
            <a:off x="7462838" y="5676900"/>
            <a:ext cx="111125" cy="377825"/>
          </a:xfrm>
          <a:custGeom>
            <a:avLst/>
            <a:gdLst>
              <a:gd name="T0" fmla="*/ 2147483647 w 70"/>
              <a:gd name="T1" fmla="*/ 0 h 238"/>
              <a:gd name="T2" fmla="*/ 2147483647 w 70"/>
              <a:gd name="T3" fmla="*/ 0 h 238"/>
              <a:gd name="T4" fmla="*/ 2147483647 w 70"/>
              <a:gd name="T5" fmla="*/ 0 h 238"/>
              <a:gd name="T6" fmla="*/ 2147483647 w 70"/>
              <a:gd name="T7" fmla="*/ 2147483647 h 238"/>
              <a:gd name="T8" fmla="*/ 2147483647 w 70"/>
              <a:gd name="T9" fmla="*/ 2147483647 h 238"/>
              <a:gd name="T10" fmla="*/ 2147483647 w 70"/>
              <a:gd name="T11" fmla="*/ 2147483647 h 238"/>
              <a:gd name="T12" fmla="*/ 2147483647 w 70"/>
              <a:gd name="T13" fmla="*/ 2147483647 h 238"/>
              <a:gd name="T14" fmla="*/ 2147483647 w 70"/>
              <a:gd name="T15" fmla="*/ 2147483647 h 238"/>
              <a:gd name="T16" fmla="*/ 2147483647 w 70"/>
              <a:gd name="T17" fmla="*/ 2147483647 h 238"/>
              <a:gd name="T18" fmla="*/ 2147483647 w 70"/>
              <a:gd name="T19" fmla="*/ 2147483647 h 238"/>
              <a:gd name="T20" fmla="*/ 2147483647 w 70"/>
              <a:gd name="T21" fmla="*/ 2147483647 h 238"/>
              <a:gd name="T22" fmla="*/ 2147483647 w 70"/>
              <a:gd name="T23" fmla="*/ 2147483647 h 238"/>
              <a:gd name="T24" fmla="*/ 2147483647 w 70"/>
              <a:gd name="T25" fmla="*/ 2147483647 h 238"/>
              <a:gd name="T26" fmla="*/ 2147483647 w 70"/>
              <a:gd name="T27" fmla="*/ 2147483647 h 238"/>
              <a:gd name="T28" fmla="*/ 2147483647 w 70"/>
              <a:gd name="T29" fmla="*/ 2147483647 h 238"/>
              <a:gd name="T30" fmla="*/ 2147483647 w 70"/>
              <a:gd name="T31" fmla="*/ 2147483647 h 238"/>
              <a:gd name="T32" fmla="*/ 2147483647 w 70"/>
              <a:gd name="T33" fmla="*/ 2147483647 h 238"/>
              <a:gd name="T34" fmla="*/ 2147483647 w 70"/>
              <a:gd name="T35" fmla="*/ 2147483647 h 238"/>
              <a:gd name="T36" fmla="*/ 0 w 70"/>
              <a:gd name="T37" fmla="*/ 2147483647 h 238"/>
              <a:gd name="T38" fmla="*/ 2147483647 w 70"/>
              <a:gd name="T39" fmla="*/ 2147483647 h 238"/>
              <a:gd name="T40" fmla="*/ 2147483647 w 70"/>
              <a:gd name="T41" fmla="*/ 2147483647 h 238"/>
              <a:gd name="T42" fmla="*/ 2147483647 w 70"/>
              <a:gd name="T43" fmla="*/ 2147483647 h 238"/>
              <a:gd name="T44" fmla="*/ 2147483647 w 70"/>
              <a:gd name="T45" fmla="*/ 2147483647 h 238"/>
              <a:gd name="T46" fmla="*/ 2147483647 w 70"/>
              <a:gd name="T47" fmla="*/ 2147483647 h 238"/>
              <a:gd name="T48" fmla="*/ 2147483647 w 70"/>
              <a:gd name="T49" fmla="*/ 2147483647 h 238"/>
              <a:gd name="T50" fmla="*/ 2147483647 w 70"/>
              <a:gd name="T51" fmla="*/ 2147483647 h 238"/>
              <a:gd name="T52" fmla="*/ 2147483647 w 70"/>
              <a:gd name="T53" fmla="*/ 2147483647 h 238"/>
              <a:gd name="T54" fmla="*/ 2147483647 w 70"/>
              <a:gd name="T55" fmla="*/ 2147483647 h 238"/>
              <a:gd name="T56" fmla="*/ 2147483647 w 70"/>
              <a:gd name="T57" fmla="*/ 2147483647 h 238"/>
              <a:gd name="T58" fmla="*/ 2147483647 w 70"/>
              <a:gd name="T59" fmla="*/ 2147483647 h 238"/>
              <a:gd name="T60" fmla="*/ 2147483647 w 70"/>
              <a:gd name="T61" fmla="*/ 2147483647 h 238"/>
              <a:gd name="T62" fmla="*/ 2147483647 w 70"/>
              <a:gd name="T63" fmla="*/ 2147483647 h 238"/>
              <a:gd name="T64" fmla="*/ 2147483647 w 70"/>
              <a:gd name="T65" fmla="*/ 2147483647 h 238"/>
              <a:gd name="T66" fmla="*/ 2147483647 w 70"/>
              <a:gd name="T67" fmla="*/ 2147483647 h 238"/>
              <a:gd name="T68" fmla="*/ 2147483647 w 70"/>
              <a:gd name="T69" fmla="*/ 2147483647 h 238"/>
              <a:gd name="T70" fmla="*/ 2147483647 w 70"/>
              <a:gd name="T71" fmla="*/ 2147483647 h 238"/>
              <a:gd name="T72" fmla="*/ 2147483647 w 70"/>
              <a:gd name="T73" fmla="*/ 2147483647 h 238"/>
              <a:gd name="T74" fmla="*/ 2147483647 w 70"/>
              <a:gd name="T75" fmla="*/ 2147483647 h 238"/>
              <a:gd name="T76" fmla="*/ 2147483647 w 70"/>
              <a:gd name="T77" fmla="*/ 2147483647 h 238"/>
              <a:gd name="T78" fmla="*/ 2147483647 w 70"/>
              <a:gd name="T79" fmla="*/ 2147483647 h 238"/>
              <a:gd name="T80" fmla="*/ 2147483647 w 70"/>
              <a:gd name="T81" fmla="*/ 2147483647 h 238"/>
              <a:gd name="T82" fmla="*/ 2147483647 w 70"/>
              <a:gd name="T83" fmla="*/ 2147483647 h 238"/>
              <a:gd name="T84" fmla="*/ 2147483647 w 70"/>
              <a:gd name="T85" fmla="*/ 2147483647 h 238"/>
              <a:gd name="T86" fmla="*/ 2147483647 w 70"/>
              <a:gd name="T87" fmla="*/ 2147483647 h 238"/>
              <a:gd name="T88" fmla="*/ 2147483647 w 70"/>
              <a:gd name="T89" fmla="*/ 2147483647 h 238"/>
              <a:gd name="T90" fmla="*/ 2147483647 w 70"/>
              <a:gd name="T91" fmla="*/ 2147483647 h 238"/>
              <a:gd name="T92" fmla="*/ 2147483647 w 70"/>
              <a:gd name="T93" fmla="*/ 2147483647 h 238"/>
              <a:gd name="T94" fmla="*/ 2147483647 w 70"/>
              <a:gd name="T95" fmla="*/ 2147483647 h 238"/>
              <a:gd name="T96" fmla="*/ 2147483647 w 70"/>
              <a:gd name="T97" fmla="*/ 2147483647 h 238"/>
              <a:gd name="T98" fmla="*/ 2147483647 w 70"/>
              <a:gd name="T99" fmla="*/ 2147483647 h 238"/>
              <a:gd name="T100" fmla="*/ 2147483647 w 70"/>
              <a:gd name="T101" fmla="*/ 2147483647 h 238"/>
              <a:gd name="T102" fmla="*/ 2147483647 w 70"/>
              <a:gd name="T103" fmla="*/ 2147483647 h 238"/>
              <a:gd name="T104" fmla="*/ 2147483647 w 70"/>
              <a:gd name="T105" fmla="*/ 2147483647 h 238"/>
              <a:gd name="T106" fmla="*/ 2147483647 w 70"/>
              <a:gd name="T107" fmla="*/ 2147483647 h 238"/>
              <a:gd name="T108" fmla="*/ 2147483647 w 70"/>
              <a:gd name="T109" fmla="*/ 2147483647 h 238"/>
              <a:gd name="T110" fmla="*/ 2147483647 w 70"/>
              <a:gd name="T111" fmla="*/ 2147483647 h 238"/>
              <a:gd name="T112" fmla="*/ 2147483647 w 70"/>
              <a:gd name="T113" fmla="*/ 2147483647 h 238"/>
              <a:gd name="T114" fmla="*/ 2147483647 w 70"/>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238"/>
              <a:gd name="T176" fmla="*/ 70 w 70"/>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238">
                <a:moveTo>
                  <a:pt x="50" y="0"/>
                </a:moveTo>
                <a:lnTo>
                  <a:pt x="50" y="0"/>
                </a:lnTo>
                <a:lnTo>
                  <a:pt x="50" y="2"/>
                </a:lnTo>
                <a:lnTo>
                  <a:pt x="48" y="4"/>
                </a:lnTo>
                <a:lnTo>
                  <a:pt x="46" y="7"/>
                </a:lnTo>
                <a:lnTo>
                  <a:pt x="41" y="17"/>
                </a:lnTo>
                <a:lnTo>
                  <a:pt x="36" y="31"/>
                </a:lnTo>
                <a:lnTo>
                  <a:pt x="39" y="45"/>
                </a:lnTo>
                <a:lnTo>
                  <a:pt x="50" y="55"/>
                </a:lnTo>
                <a:lnTo>
                  <a:pt x="61" y="63"/>
                </a:lnTo>
                <a:lnTo>
                  <a:pt x="70" y="70"/>
                </a:lnTo>
                <a:lnTo>
                  <a:pt x="68" y="77"/>
                </a:lnTo>
                <a:lnTo>
                  <a:pt x="58" y="84"/>
                </a:lnTo>
                <a:lnTo>
                  <a:pt x="41" y="92"/>
                </a:lnTo>
                <a:lnTo>
                  <a:pt x="27" y="97"/>
                </a:lnTo>
                <a:lnTo>
                  <a:pt x="14" y="102"/>
                </a:lnTo>
                <a:lnTo>
                  <a:pt x="4" y="108"/>
                </a:lnTo>
                <a:lnTo>
                  <a:pt x="0" y="111"/>
                </a:lnTo>
                <a:lnTo>
                  <a:pt x="2" y="116"/>
                </a:lnTo>
                <a:lnTo>
                  <a:pt x="9" y="118"/>
                </a:lnTo>
                <a:lnTo>
                  <a:pt x="19" y="121"/>
                </a:lnTo>
                <a:lnTo>
                  <a:pt x="31" y="121"/>
                </a:lnTo>
                <a:lnTo>
                  <a:pt x="44" y="121"/>
                </a:lnTo>
                <a:lnTo>
                  <a:pt x="55" y="121"/>
                </a:lnTo>
                <a:lnTo>
                  <a:pt x="61" y="123"/>
                </a:lnTo>
                <a:lnTo>
                  <a:pt x="63" y="126"/>
                </a:lnTo>
                <a:lnTo>
                  <a:pt x="65" y="128"/>
                </a:lnTo>
                <a:lnTo>
                  <a:pt x="65" y="133"/>
                </a:lnTo>
                <a:lnTo>
                  <a:pt x="63" y="138"/>
                </a:lnTo>
                <a:lnTo>
                  <a:pt x="60" y="145"/>
                </a:lnTo>
                <a:lnTo>
                  <a:pt x="53" y="155"/>
                </a:lnTo>
                <a:lnTo>
                  <a:pt x="43" y="169"/>
                </a:lnTo>
                <a:lnTo>
                  <a:pt x="34" y="179"/>
                </a:lnTo>
                <a:lnTo>
                  <a:pt x="33" y="184"/>
                </a:lnTo>
                <a:lnTo>
                  <a:pt x="31" y="187"/>
                </a:lnTo>
                <a:lnTo>
                  <a:pt x="31" y="191"/>
                </a:lnTo>
                <a:lnTo>
                  <a:pt x="31" y="193"/>
                </a:lnTo>
                <a:lnTo>
                  <a:pt x="34" y="194"/>
                </a:lnTo>
                <a:lnTo>
                  <a:pt x="38" y="194"/>
                </a:lnTo>
                <a:lnTo>
                  <a:pt x="41" y="194"/>
                </a:lnTo>
                <a:lnTo>
                  <a:pt x="46" y="194"/>
                </a:lnTo>
                <a:lnTo>
                  <a:pt x="50" y="193"/>
                </a:lnTo>
                <a:lnTo>
                  <a:pt x="55" y="193"/>
                </a:lnTo>
                <a:lnTo>
                  <a:pt x="58" y="193"/>
                </a:lnTo>
                <a:lnTo>
                  <a:pt x="61" y="193"/>
                </a:lnTo>
                <a:lnTo>
                  <a:pt x="63" y="194"/>
                </a:lnTo>
                <a:lnTo>
                  <a:pt x="63" y="196"/>
                </a:lnTo>
                <a:lnTo>
                  <a:pt x="58" y="203"/>
                </a:lnTo>
                <a:lnTo>
                  <a:pt x="50" y="211"/>
                </a:lnTo>
                <a:lnTo>
                  <a:pt x="38" y="221"/>
                </a:lnTo>
                <a:lnTo>
                  <a:pt x="29" y="228"/>
                </a:lnTo>
                <a:lnTo>
                  <a:pt x="24" y="233"/>
                </a:lnTo>
                <a:lnTo>
                  <a:pt x="21" y="235"/>
                </a:lnTo>
                <a:lnTo>
                  <a:pt x="19" y="237"/>
                </a:lnTo>
                <a:lnTo>
                  <a:pt x="19" y="238"/>
                </a:lnTo>
                <a:lnTo>
                  <a:pt x="17" y="238"/>
                </a:lnTo>
              </a:path>
            </a:pathLst>
          </a:custGeom>
          <a:noFill/>
          <a:ln w="15875">
            <a:solidFill>
              <a:srgbClr val="000000"/>
            </a:solidFill>
            <a:round/>
            <a:headEnd/>
            <a:tailEnd/>
          </a:ln>
        </p:spPr>
        <p:txBody>
          <a:bodyPr/>
          <a:lstStyle/>
          <a:p>
            <a:endParaRPr lang="en-CA"/>
          </a:p>
        </p:txBody>
      </p:sp>
      <p:sp>
        <p:nvSpPr>
          <p:cNvPr id="24595" name="Freeform 16"/>
          <p:cNvSpPr>
            <a:spLocks/>
          </p:cNvSpPr>
          <p:nvPr/>
        </p:nvSpPr>
        <p:spPr bwMode="auto">
          <a:xfrm>
            <a:off x="2073275" y="5821363"/>
            <a:ext cx="138113" cy="1746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2147483647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0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2147483647 w 87"/>
              <a:gd name="T83" fmla="*/ 2147483647 h 110"/>
              <a:gd name="T84" fmla="*/ 2147483647 w 87"/>
              <a:gd name="T85" fmla="*/ 2147483647 h 110"/>
              <a:gd name="T86" fmla="*/ 2147483647 w 87"/>
              <a:gd name="T87" fmla="*/ 2147483647 h 110"/>
              <a:gd name="T88" fmla="*/ 0 w 87"/>
              <a:gd name="T89" fmla="*/ 2147483647 h 1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
              <a:gd name="T136" fmla="*/ 0 h 110"/>
              <a:gd name="T137" fmla="*/ 87 w 87"/>
              <a:gd name="T138" fmla="*/ 110 h 1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 h="110">
                <a:moveTo>
                  <a:pt x="0" y="110"/>
                </a:moveTo>
                <a:lnTo>
                  <a:pt x="9" y="69"/>
                </a:lnTo>
                <a:lnTo>
                  <a:pt x="12" y="69"/>
                </a:lnTo>
                <a:lnTo>
                  <a:pt x="12" y="76"/>
                </a:lnTo>
                <a:lnTo>
                  <a:pt x="12" y="79"/>
                </a:lnTo>
                <a:lnTo>
                  <a:pt x="12" y="88"/>
                </a:lnTo>
                <a:lnTo>
                  <a:pt x="15" y="93"/>
                </a:lnTo>
                <a:lnTo>
                  <a:pt x="19" y="98"/>
                </a:lnTo>
                <a:lnTo>
                  <a:pt x="24" y="103"/>
                </a:lnTo>
                <a:lnTo>
                  <a:pt x="29" y="105"/>
                </a:lnTo>
                <a:lnTo>
                  <a:pt x="38" y="107"/>
                </a:lnTo>
                <a:lnTo>
                  <a:pt x="43" y="105"/>
                </a:lnTo>
                <a:lnTo>
                  <a:pt x="49" y="103"/>
                </a:lnTo>
                <a:lnTo>
                  <a:pt x="53" y="100"/>
                </a:lnTo>
                <a:lnTo>
                  <a:pt x="56" y="95"/>
                </a:lnTo>
                <a:lnTo>
                  <a:pt x="58" y="90"/>
                </a:lnTo>
                <a:lnTo>
                  <a:pt x="58" y="85"/>
                </a:lnTo>
                <a:lnTo>
                  <a:pt x="58" y="79"/>
                </a:lnTo>
                <a:lnTo>
                  <a:pt x="56" y="76"/>
                </a:lnTo>
                <a:lnTo>
                  <a:pt x="53" y="71"/>
                </a:lnTo>
                <a:lnTo>
                  <a:pt x="48" y="66"/>
                </a:lnTo>
                <a:lnTo>
                  <a:pt x="43" y="59"/>
                </a:lnTo>
                <a:lnTo>
                  <a:pt x="34" y="52"/>
                </a:lnTo>
                <a:lnTo>
                  <a:pt x="29" y="47"/>
                </a:lnTo>
                <a:lnTo>
                  <a:pt x="26" y="44"/>
                </a:lnTo>
                <a:lnTo>
                  <a:pt x="24" y="40"/>
                </a:lnTo>
                <a:lnTo>
                  <a:pt x="21" y="34"/>
                </a:lnTo>
                <a:lnTo>
                  <a:pt x="21" y="27"/>
                </a:lnTo>
                <a:lnTo>
                  <a:pt x="21" y="20"/>
                </a:lnTo>
                <a:lnTo>
                  <a:pt x="24" y="13"/>
                </a:lnTo>
                <a:lnTo>
                  <a:pt x="29" y="8"/>
                </a:lnTo>
                <a:lnTo>
                  <a:pt x="34" y="5"/>
                </a:lnTo>
                <a:lnTo>
                  <a:pt x="43" y="1"/>
                </a:lnTo>
                <a:lnTo>
                  <a:pt x="51" y="0"/>
                </a:lnTo>
                <a:lnTo>
                  <a:pt x="55" y="1"/>
                </a:lnTo>
                <a:lnTo>
                  <a:pt x="60" y="1"/>
                </a:lnTo>
                <a:lnTo>
                  <a:pt x="63" y="3"/>
                </a:lnTo>
                <a:lnTo>
                  <a:pt x="68" y="5"/>
                </a:lnTo>
                <a:lnTo>
                  <a:pt x="72" y="6"/>
                </a:lnTo>
                <a:lnTo>
                  <a:pt x="73" y="6"/>
                </a:lnTo>
                <a:lnTo>
                  <a:pt x="75" y="6"/>
                </a:lnTo>
                <a:lnTo>
                  <a:pt x="78" y="6"/>
                </a:lnTo>
                <a:lnTo>
                  <a:pt x="80" y="6"/>
                </a:lnTo>
                <a:lnTo>
                  <a:pt x="82" y="3"/>
                </a:lnTo>
                <a:lnTo>
                  <a:pt x="83" y="0"/>
                </a:lnTo>
                <a:lnTo>
                  <a:pt x="87" y="0"/>
                </a:lnTo>
                <a:lnTo>
                  <a:pt x="78" y="35"/>
                </a:lnTo>
                <a:lnTo>
                  <a:pt x="75" y="35"/>
                </a:lnTo>
                <a:lnTo>
                  <a:pt x="75" y="30"/>
                </a:lnTo>
                <a:lnTo>
                  <a:pt x="75" y="27"/>
                </a:lnTo>
                <a:lnTo>
                  <a:pt x="75" y="22"/>
                </a:lnTo>
                <a:lnTo>
                  <a:pt x="73" y="17"/>
                </a:lnTo>
                <a:lnTo>
                  <a:pt x="68" y="11"/>
                </a:lnTo>
                <a:lnTo>
                  <a:pt x="65" y="8"/>
                </a:lnTo>
                <a:lnTo>
                  <a:pt x="58" y="6"/>
                </a:lnTo>
                <a:lnTo>
                  <a:pt x="53" y="5"/>
                </a:lnTo>
                <a:lnTo>
                  <a:pt x="48" y="6"/>
                </a:lnTo>
                <a:lnTo>
                  <a:pt x="43" y="8"/>
                </a:lnTo>
                <a:lnTo>
                  <a:pt x="39" y="10"/>
                </a:lnTo>
                <a:lnTo>
                  <a:pt x="34" y="15"/>
                </a:lnTo>
                <a:lnTo>
                  <a:pt x="34" y="22"/>
                </a:lnTo>
                <a:lnTo>
                  <a:pt x="34" y="27"/>
                </a:lnTo>
                <a:lnTo>
                  <a:pt x="38" y="32"/>
                </a:lnTo>
                <a:lnTo>
                  <a:pt x="41" y="37"/>
                </a:lnTo>
                <a:lnTo>
                  <a:pt x="46" y="42"/>
                </a:lnTo>
                <a:lnTo>
                  <a:pt x="53" y="49"/>
                </a:lnTo>
                <a:lnTo>
                  <a:pt x="60" y="56"/>
                </a:lnTo>
                <a:lnTo>
                  <a:pt x="65" y="61"/>
                </a:lnTo>
                <a:lnTo>
                  <a:pt x="68" y="66"/>
                </a:lnTo>
                <a:lnTo>
                  <a:pt x="72" y="73"/>
                </a:lnTo>
                <a:lnTo>
                  <a:pt x="72" y="79"/>
                </a:lnTo>
                <a:lnTo>
                  <a:pt x="70" y="86"/>
                </a:lnTo>
                <a:lnTo>
                  <a:pt x="68" y="95"/>
                </a:lnTo>
                <a:lnTo>
                  <a:pt x="65" y="98"/>
                </a:lnTo>
                <a:lnTo>
                  <a:pt x="60" y="103"/>
                </a:lnTo>
                <a:lnTo>
                  <a:pt x="55" y="105"/>
                </a:lnTo>
                <a:lnTo>
                  <a:pt x="46" y="108"/>
                </a:lnTo>
                <a:lnTo>
                  <a:pt x="38" y="110"/>
                </a:lnTo>
                <a:lnTo>
                  <a:pt x="32" y="110"/>
                </a:lnTo>
                <a:lnTo>
                  <a:pt x="29" y="108"/>
                </a:lnTo>
                <a:lnTo>
                  <a:pt x="26" y="108"/>
                </a:lnTo>
                <a:lnTo>
                  <a:pt x="22" y="107"/>
                </a:lnTo>
                <a:lnTo>
                  <a:pt x="15" y="105"/>
                </a:lnTo>
                <a:lnTo>
                  <a:pt x="14" y="103"/>
                </a:lnTo>
                <a:lnTo>
                  <a:pt x="10" y="103"/>
                </a:lnTo>
                <a:lnTo>
                  <a:pt x="9" y="103"/>
                </a:lnTo>
                <a:lnTo>
                  <a:pt x="5" y="107"/>
                </a:lnTo>
                <a:lnTo>
                  <a:pt x="4" y="110"/>
                </a:lnTo>
                <a:lnTo>
                  <a:pt x="0" y="110"/>
                </a:lnTo>
                <a:close/>
              </a:path>
            </a:pathLst>
          </a:custGeom>
          <a:solidFill>
            <a:srgbClr val="000000"/>
          </a:solidFill>
          <a:ln w="0">
            <a:solidFill>
              <a:srgbClr val="000000"/>
            </a:solidFill>
            <a:round/>
            <a:headEnd/>
            <a:tailEnd/>
          </a:ln>
        </p:spPr>
        <p:txBody>
          <a:bodyPr/>
          <a:lstStyle/>
          <a:p>
            <a:endParaRPr lang="en-CA"/>
          </a:p>
        </p:txBody>
      </p:sp>
      <p:sp>
        <p:nvSpPr>
          <p:cNvPr id="24596" name="Freeform 17"/>
          <p:cNvSpPr>
            <a:spLocks/>
          </p:cNvSpPr>
          <p:nvPr/>
        </p:nvSpPr>
        <p:spPr bwMode="auto">
          <a:xfrm>
            <a:off x="2208213" y="5880100"/>
            <a:ext cx="115887" cy="115888"/>
          </a:xfrm>
          <a:custGeom>
            <a:avLst/>
            <a:gdLst>
              <a:gd name="T0" fmla="*/ 2147483647 w 73"/>
              <a:gd name="T1" fmla="*/ 2147483647 h 73"/>
              <a:gd name="T2" fmla="*/ 2147483647 w 73"/>
              <a:gd name="T3" fmla="*/ 2147483647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2147483647 h 73"/>
              <a:gd name="T36" fmla="*/ 2147483647 w 73"/>
              <a:gd name="T37" fmla="*/ 2147483647 h 73"/>
              <a:gd name="T38" fmla="*/ 2147483647 w 73"/>
              <a:gd name="T39" fmla="*/ 2147483647 h 73"/>
              <a:gd name="T40" fmla="*/ 2147483647 w 73"/>
              <a:gd name="T41" fmla="*/ 2147483647 h 73"/>
              <a:gd name="T42" fmla="*/ 2147483647 w 73"/>
              <a:gd name="T43" fmla="*/ 2147483647 h 73"/>
              <a:gd name="T44" fmla="*/ 2147483647 w 73"/>
              <a:gd name="T45" fmla="*/ 2147483647 h 73"/>
              <a:gd name="T46" fmla="*/ 2147483647 w 73"/>
              <a:gd name="T47" fmla="*/ 2147483647 h 73"/>
              <a:gd name="T48" fmla="*/ 2147483647 w 73"/>
              <a:gd name="T49" fmla="*/ 2147483647 h 73"/>
              <a:gd name="T50" fmla="*/ 2147483647 w 73"/>
              <a:gd name="T51" fmla="*/ 2147483647 h 73"/>
              <a:gd name="T52" fmla="*/ 2147483647 w 73"/>
              <a:gd name="T53" fmla="*/ 2147483647 h 73"/>
              <a:gd name="T54" fmla="*/ 2147483647 w 73"/>
              <a:gd name="T55" fmla="*/ 2147483647 h 73"/>
              <a:gd name="T56" fmla="*/ 2147483647 w 73"/>
              <a:gd name="T57" fmla="*/ 0 h 73"/>
              <a:gd name="T58" fmla="*/ 2147483647 w 73"/>
              <a:gd name="T59" fmla="*/ 0 h 73"/>
              <a:gd name="T60" fmla="*/ 2147483647 w 73"/>
              <a:gd name="T61" fmla="*/ 2147483647 h 73"/>
              <a:gd name="T62" fmla="*/ 2147483647 w 73"/>
              <a:gd name="T63" fmla="*/ 2147483647 h 73"/>
              <a:gd name="T64" fmla="*/ 2147483647 w 73"/>
              <a:gd name="T65" fmla="*/ 2147483647 h 73"/>
              <a:gd name="T66" fmla="*/ 2147483647 w 73"/>
              <a:gd name="T67" fmla="*/ 2147483647 h 73"/>
              <a:gd name="T68" fmla="*/ 2147483647 w 73"/>
              <a:gd name="T69" fmla="*/ 2147483647 h 73"/>
              <a:gd name="T70" fmla="*/ 2147483647 w 73"/>
              <a:gd name="T71" fmla="*/ 2147483647 h 73"/>
              <a:gd name="T72" fmla="*/ 2147483647 w 73"/>
              <a:gd name="T73" fmla="*/ 2147483647 h 73"/>
              <a:gd name="T74" fmla="*/ 2147483647 w 73"/>
              <a:gd name="T75" fmla="*/ 2147483647 h 73"/>
              <a:gd name="T76" fmla="*/ 2147483647 w 73"/>
              <a:gd name="T77" fmla="*/ 2147483647 h 73"/>
              <a:gd name="T78" fmla="*/ 2147483647 w 73"/>
              <a:gd name="T79" fmla="*/ 2147483647 h 73"/>
              <a:gd name="T80" fmla="*/ 2147483647 w 73"/>
              <a:gd name="T81" fmla="*/ 2147483647 h 73"/>
              <a:gd name="T82" fmla="*/ 2147483647 w 73"/>
              <a:gd name="T83" fmla="*/ 2147483647 h 73"/>
              <a:gd name="T84" fmla="*/ 2147483647 w 73"/>
              <a:gd name="T85" fmla="*/ 2147483647 h 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
              <a:gd name="T130" fmla="*/ 0 h 73"/>
              <a:gd name="T131" fmla="*/ 73 w 73"/>
              <a:gd name="T132" fmla="*/ 73 h 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 h="73">
                <a:moveTo>
                  <a:pt x="73" y="2"/>
                </a:moveTo>
                <a:lnTo>
                  <a:pt x="60" y="49"/>
                </a:lnTo>
                <a:lnTo>
                  <a:pt x="58" y="56"/>
                </a:lnTo>
                <a:lnTo>
                  <a:pt x="56" y="59"/>
                </a:lnTo>
                <a:lnTo>
                  <a:pt x="56" y="63"/>
                </a:lnTo>
                <a:lnTo>
                  <a:pt x="56" y="65"/>
                </a:lnTo>
                <a:lnTo>
                  <a:pt x="58" y="65"/>
                </a:lnTo>
                <a:lnTo>
                  <a:pt x="60" y="65"/>
                </a:lnTo>
                <a:lnTo>
                  <a:pt x="61" y="63"/>
                </a:lnTo>
                <a:lnTo>
                  <a:pt x="65" y="59"/>
                </a:lnTo>
                <a:lnTo>
                  <a:pt x="68" y="54"/>
                </a:lnTo>
                <a:lnTo>
                  <a:pt x="70" y="56"/>
                </a:lnTo>
                <a:lnTo>
                  <a:pt x="63" y="65"/>
                </a:lnTo>
                <a:lnTo>
                  <a:pt x="58" y="70"/>
                </a:lnTo>
                <a:lnTo>
                  <a:pt x="55" y="71"/>
                </a:lnTo>
                <a:lnTo>
                  <a:pt x="49" y="73"/>
                </a:lnTo>
                <a:lnTo>
                  <a:pt x="48" y="71"/>
                </a:lnTo>
                <a:lnTo>
                  <a:pt x="46" y="71"/>
                </a:lnTo>
                <a:lnTo>
                  <a:pt x="44" y="70"/>
                </a:lnTo>
                <a:lnTo>
                  <a:pt x="44" y="66"/>
                </a:lnTo>
                <a:lnTo>
                  <a:pt x="44" y="63"/>
                </a:lnTo>
                <a:lnTo>
                  <a:pt x="44" y="59"/>
                </a:lnTo>
                <a:lnTo>
                  <a:pt x="46" y="56"/>
                </a:lnTo>
                <a:lnTo>
                  <a:pt x="48" y="51"/>
                </a:lnTo>
                <a:lnTo>
                  <a:pt x="49" y="44"/>
                </a:lnTo>
                <a:lnTo>
                  <a:pt x="51" y="36"/>
                </a:lnTo>
                <a:lnTo>
                  <a:pt x="39" y="54"/>
                </a:lnTo>
                <a:lnTo>
                  <a:pt x="29" y="65"/>
                </a:lnTo>
                <a:lnTo>
                  <a:pt x="24" y="70"/>
                </a:lnTo>
                <a:lnTo>
                  <a:pt x="19" y="71"/>
                </a:lnTo>
                <a:lnTo>
                  <a:pt x="12" y="73"/>
                </a:lnTo>
                <a:lnTo>
                  <a:pt x="9" y="71"/>
                </a:lnTo>
                <a:lnTo>
                  <a:pt x="7" y="70"/>
                </a:lnTo>
                <a:lnTo>
                  <a:pt x="5" y="68"/>
                </a:lnTo>
                <a:lnTo>
                  <a:pt x="4" y="65"/>
                </a:lnTo>
                <a:lnTo>
                  <a:pt x="4" y="59"/>
                </a:lnTo>
                <a:lnTo>
                  <a:pt x="5" y="53"/>
                </a:lnTo>
                <a:lnTo>
                  <a:pt x="7" y="46"/>
                </a:lnTo>
                <a:lnTo>
                  <a:pt x="15" y="22"/>
                </a:lnTo>
                <a:lnTo>
                  <a:pt x="17" y="17"/>
                </a:lnTo>
                <a:lnTo>
                  <a:pt x="19" y="14"/>
                </a:lnTo>
                <a:lnTo>
                  <a:pt x="19" y="10"/>
                </a:lnTo>
                <a:lnTo>
                  <a:pt x="17" y="8"/>
                </a:lnTo>
                <a:lnTo>
                  <a:pt x="15" y="8"/>
                </a:lnTo>
                <a:lnTo>
                  <a:pt x="14" y="8"/>
                </a:lnTo>
                <a:lnTo>
                  <a:pt x="12" y="10"/>
                </a:lnTo>
                <a:lnTo>
                  <a:pt x="10" y="12"/>
                </a:lnTo>
                <a:lnTo>
                  <a:pt x="7" y="14"/>
                </a:lnTo>
                <a:lnTo>
                  <a:pt x="4" y="19"/>
                </a:lnTo>
                <a:lnTo>
                  <a:pt x="0" y="17"/>
                </a:lnTo>
                <a:lnTo>
                  <a:pt x="7" y="8"/>
                </a:lnTo>
                <a:lnTo>
                  <a:pt x="14" y="3"/>
                </a:lnTo>
                <a:lnTo>
                  <a:pt x="19" y="0"/>
                </a:lnTo>
                <a:lnTo>
                  <a:pt x="24" y="0"/>
                </a:lnTo>
                <a:lnTo>
                  <a:pt x="27" y="0"/>
                </a:lnTo>
                <a:lnTo>
                  <a:pt x="29" y="2"/>
                </a:lnTo>
                <a:lnTo>
                  <a:pt x="31" y="5"/>
                </a:lnTo>
                <a:lnTo>
                  <a:pt x="31" y="8"/>
                </a:lnTo>
                <a:lnTo>
                  <a:pt x="31" y="12"/>
                </a:lnTo>
                <a:lnTo>
                  <a:pt x="29" y="17"/>
                </a:lnTo>
                <a:lnTo>
                  <a:pt x="27" y="24"/>
                </a:lnTo>
                <a:lnTo>
                  <a:pt x="21" y="48"/>
                </a:lnTo>
                <a:lnTo>
                  <a:pt x="19" y="54"/>
                </a:lnTo>
                <a:lnTo>
                  <a:pt x="17" y="58"/>
                </a:lnTo>
                <a:lnTo>
                  <a:pt x="17" y="61"/>
                </a:lnTo>
                <a:lnTo>
                  <a:pt x="17" y="63"/>
                </a:lnTo>
                <a:lnTo>
                  <a:pt x="19" y="63"/>
                </a:lnTo>
                <a:lnTo>
                  <a:pt x="21" y="65"/>
                </a:lnTo>
                <a:lnTo>
                  <a:pt x="24" y="63"/>
                </a:lnTo>
                <a:lnTo>
                  <a:pt x="27" y="61"/>
                </a:lnTo>
                <a:lnTo>
                  <a:pt x="31" y="59"/>
                </a:lnTo>
                <a:lnTo>
                  <a:pt x="34" y="54"/>
                </a:lnTo>
                <a:lnTo>
                  <a:pt x="38" y="49"/>
                </a:lnTo>
                <a:lnTo>
                  <a:pt x="44" y="41"/>
                </a:lnTo>
                <a:lnTo>
                  <a:pt x="49" y="34"/>
                </a:lnTo>
                <a:lnTo>
                  <a:pt x="53" y="27"/>
                </a:lnTo>
                <a:lnTo>
                  <a:pt x="56" y="19"/>
                </a:lnTo>
                <a:lnTo>
                  <a:pt x="58" y="8"/>
                </a:lnTo>
                <a:lnTo>
                  <a:pt x="61" y="2"/>
                </a:lnTo>
                <a:lnTo>
                  <a:pt x="73" y="2"/>
                </a:lnTo>
                <a:close/>
              </a:path>
            </a:pathLst>
          </a:custGeom>
          <a:solidFill>
            <a:srgbClr val="000000"/>
          </a:solidFill>
          <a:ln w="0">
            <a:solidFill>
              <a:srgbClr val="000000"/>
            </a:solidFill>
            <a:round/>
            <a:headEnd/>
            <a:tailEnd/>
          </a:ln>
        </p:spPr>
        <p:txBody>
          <a:bodyPr/>
          <a:lstStyle/>
          <a:p>
            <a:endParaRPr lang="en-CA"/>
          </a:p>
        </p:txBody>
      </p:sp>
      <p:sp>
        <p:nvSpPr>
          <p:cNvPr id="24597" name="Freeform 18"/>
          <p:cNvSpPr>
            <a:spLocks/>
          </p:cNvSpPr>
          <p:nvPr/>
        </p:nvSpPr>
        <p:spPr bwMode="auto">
          <a:xfrm>
            <a:off x="2330450" y="5880100"/>
            <a:ext cx="93663" cy="112713"/>
          </a:xfrm>
          <a:custGeom>
            <a:avLst/>
            <a:gdLst>
              <a:gd name="T0" fmla="*/ 2147483647 w 59"/>
              <a:gd name="T1" fmla="*/ 2147483647 h 71"/>
              <a:gd name="T2" fmla="*/ 2147483647 w 59"/>
              <a:gd name="T3" fmla="*/ 0 h 71"/>
              <a:gd name="T4" fmla="*/ 2147483647 w 59"/>
              <a:gd name="T5" fmla="*/ 2147483647 h 71"/>
              <a:gd name="T6" fmla="*/ 2147483647 w 59"/>
              <a:gd name="T7" fmla="*/ 2147483647 h 71"/>
              <a:gd name="T8" fmla="*/ 2147483647 w 59"/>
              <a:gd name="T9" fmla="*/ 2147483647 h 71"/>
              <a:gd name="T10" fmla="*/ 2147483647 w 59"/>
              <a:gd name="T11" fmla="*/ 2147483647 h 71"/>
              <a:gd name="T12" fmla="*/ 2147483647 w 59"/>
              <a:gd name="T13" fmla="*/ 0 h 71"/>
              <a:gd name="T14" fmla="*/ 2147483647 w 59"/>
              <a:gd name="T15" fmla="*/ 0 h 71"/>
              <a:gd name="T16" fmla="*/ 2147483647 w 59"/>
              <a:gd name="T17" fmla="*/ 0 h 71"/>
              <a:gd name="T18" fmla="*/ 2147483647 w 59"/>
              <a:gd name="T19" fmla="*/ 2147483647 h 71"/>
              <a:gd name="T20" fmla="*/ 2147483647 w 59"/>
              <a:gd name="T21" fmla="*/ 2147483647 h 71"/>
              <a:gd name="T22" fmla="*/ 2147483647 w 59"/>
              <a:gd name="T23" fmla="*/ 2147483647 h 71"/>
              <a:gd name="T24" fmla="*/ 2147483647 w 59"/>
              <a:gd name="T25" fmla="*/ 2147483647 h 71"/>
              <a:gd name="T26" fmla="*/ 2147483647 w 59"/>
              <a:gd name="T27" fmla="*/ 2147483647 h 71"/>
              <a:gd name="T28" fmla="*/ 2147483647 w 59"/>
              <a:gd name="T29" fmla="*/ 2147483647 h 71"/>
              <a:gd name="T30" fmla="*/ 2147483647 w 59"/>
              <a:gd name="T31" fmla="*/ 2147483647 h 71"/>
              <a:gd name="T32" fmla="*/ 2147483647 w 59"/>
              <a:gd name="T33" fmla="*/ 2147483647 h 71"/>
              <a:gd name="T34" fmla="*/ 2147483647 w 59"/>
              <a:gd name="T35" fmla="*/ 2147483647 h 71"/>
              <a:gd name="T36" fmla="*/ 2147483647 w 59"/>
              <a:gd name="T37" fmla="*/ 2147483647 h 71"/>
              <a:gd name="T38" fmla="*/ 2147483647 w 59"/>
              <a:gd name="T39" fmla="*/ 2147483647 h 71"/>
              <a:gd name="T40" fmla="*/ 2147483647 w 59"/>
              <a:gd name="T41" fmla="*/ 2147483647 h 71"/>
              <a:gd name="T42" fmla="*/ 2147483647 w 59"/>
              <a:gd name="T43" fmla="*/ 2147483647 h 71"/>
              <a:gd name="T44" fmla="*/ 2147483647 w 59"/>
              <a:gd name="T45" fmla="*/ 2147483647 h 71"/>
              <a:gd name="T46" fmla="*/ 2147483647 w 59"/>
              <a:gd name="T47" fmla="*/ 2147483647 h 71"/>
              <a:gd name="T48" fmla="*/ 2147483647 w 59"/>
              <a:gd name="T49" fmla="*/ 2147483647 h 71"/>
              <a:gd name="T50" fmla="*/ 2147483647 w 59"/>
              <a:gd name="T51" fmla="*/ 2147483647 h 71"/>
              <a:gd name="T52" fmla="*/ 2147483647 w 59"/>
              <a:gd name="T53" fmla="*/ 2147483647 h 71"/>
              <a:gd name="T54" fmla="*/ 2147483647 w 59"/>
              <a:gd name="T55" fmla="*/ 2147483647 h 71"/>
              <a:gd name="T56" fmla="*/ 2147483647 w 59"/>
              <a:gd name="T57" fmla="*/ 2147483647 h 71"/>
              <a:gd name="T58" fmla="*/ 2147483647 w 59"/>
              <a:gd name="T59" fmla="*/ 2147483647 h 71"/>
              <a:gd name="T60" fmla="*/ 2147483647 w 59"/>
              <a:gd name="T61" fmla="*/ 2147483647 h 71"/>
              <a:gd name="T62" fmla="*/ 2147483647 w 59"/>
              <a:gd name="T63" fmla="*/ 2147483647 h 71"/>
              <a:gd name="T64" fmla="*/ 2147483647 w 59"/>
              <a:gd name="T65" fmla="*/ 2147483647 h 71"/>
              <a:gd name="T66" fmla="*/ 2147483647 w 59"/>
              <a:gd name="T67" fmla="*/ 2147483647 h 71"/>
              <a:gd name="T68" fmla="*/ 2147483647 w 59"/>
              <a:gd name="T69" fmla="*/ 2147483647 h 71"/>
              <a:gd name="T70" fmla="*/ 2147483647 w 59"/>
              <a:gd name="T71" fmla="*/ 2147483647 h 71"/>
              <a:gd name="T72" fmla="*/ 0 w 59"/>
              <a:gd name="T73" fmla="*/ 2147483647 h 71"/>
              <a:gd name="T74" fmla="*/ 2147483647 w 59"/>
              <a:gd name="T75" fmla="*/ 2147483647 h 71"/>
              <a:gd name="T76" fmla="*/ 2147483647 w 59"/>
              <a:gd name="T77" fmla="*/ 2147483647 h 71"/>
              <a:gd name="T78" fmla="*/ 2147483647 w 59"/>
              <a:gd name="T79" fmla="*/ 2147483647 h 71"/>
              <a:gd name="T80" fmla="*/ 2147483647 w 59"/>
              <a:gd name="T81" fmla="*/ 2147483647 h 71"/>
              <a:gd name="T82" fmla="*/ 2147483647 w 59"/>
              <a:gd name="T83" fmla="*/ 2147483647 h 71"/>
              <a:gd name="T84" fmla="*/ 2147483647 w 59"/>
              <a:gd name="T85" fmla="*/ 2147483647 h 71"/>
              <a:gd name="T86" fmla="*/ 2147483647 w 59"/>
              <a:gd name="T87" fmla="*/ 2147483647 h 71"/>
              <a:gd name="T88" fmla="*/ 2147483647 w 59"/>
              <a:gd name="T89" fmla="*/ 2147483647 h 71"/>
              <a:gd name="T90" fmla="*/ 2147483647 w 59"/>
              <a:gd name="T91" fmla="*/ 2147483647 h 71"/>
              <a:gd name="T92" fmla="*/ 2147483647 w 59"/>
              <a:gd name="T93" fmla="*/ 2147483647 h 71"/>
              <a:gd name="T94" fmla="*/ 2147483647 w 59"/>
              <a:gd name="T95" fmla="*/ 2147483647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71"/>
              <a:gd name="T146" fmla="*/ 59 w 59"/>
              <a:gd name="T147" fmla="*/ 71 h 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71">
                <a:moveTo>
                  <a:pt x="5" y="3"/>
                </a:moveTo>
                <a:lnTo>
                  <a:pt x="30" y="0"/>
                </a:lnTo>
                <a:lnTo>
                  <a:pt x="20" y="39"/>
                </a:lnTo>
                <a:lnTo>
                  <a:pt x="32" y="19"/>
                </a:lnTo>
                <a:lnTo>
                  <a:pt x="44" y="5"/>
                </a:lnTo>
                <a:lnTo>
                  <a:pt x="47" y="2"/>
                </a:lnTo>
                <a:lnTo>
                  <a:pt x="51" y="0"/>
                </a:lnTo>
                <a:lnTo>
                  <a:pt x="54" y="0"/>
                </a:lnTo>
                <a:lnTo>
                  <a:pt x="56" y="0"/>
                </a:lnTo>
                <a:lnTo>
                  <a:pt x="58" y="2"/>
                </a:lnTo>
                <a:lnTo>
                  <a:pt x="59" y="3"/>
                </a:lnTo>
                <a:lnTo>
                  <a:pt x="59" y="7"/>
                </a:lnTo>
                <a:lnTo>
                  <a:pt x="58" y="12"/>
                </a:lnTo>
                <a:lnTo>
                  <a:pt x="56" y="17"/>
                </a:lnTo>
                <a:lnTo>
                  <a:pt x="54" y="20"/>
                </a:lnTo>
                <a:lnTo>
                  <a:pt x="51" y="22"/>
                </a:lnTo>
                <a:lnTo>
                  <a:pt x="49" y="20"/>
                </a:lnTo>
                <a:lnTo>
                  <a:pt x="47" y="20"/>
                </a:lnTo>
                <a:lnTo>
                  <a:pt x="47" y="19"/>
                </a:lnTo>
                <a:lnTo>
                  <a:pt x="47" y="15"/>
                </a:lnTo>
                <a:lnTo>
                  <a:pt x="46" y="15"/>
                </a:lnTo>
                <a:lnTo>
                  <a:pt x="46" y="14"/>
                </a:lnTo>
                <a:lnTo>
                  <a:pt x="44" y="14"/>
                </a:lnTo>
                <a:lnTo>
                  <a:pt x="42" y="14"/>
                </a:lnTo>
                <a:lnTo>
                  <a:pt x="41" y="15"/>
                </a:lnTo>
                <a:lnTo>
                  <a:pt x="37" y="20"/>
                </a:lnTo>
                <a:lnTo>
                  <a:pt x="30" y="29"/>
                </a:lnTo>
                <a:lnTo>
                  <a:pt x="24" y="39"/>
                </a:lnTo>
                <a:lnTo>
                  <a:pt x="20" y="44"/>
                </a:lnTo>
                <a:lnTo>
                  <a:pt x="17" y="51"/>
                </a:lnTo>
                <a:lnTo>
                  <a:pt x="15" y="56"/>
                </a:lnTo>
                <a:lnTo>
                  <a:pt x="15" y="59"/>
                </a:lnTo>
                <a:lnTo>
                  <a:pt x="13" y="61"/>
                </a:lnTo>
                <a:lnTo>
                  <a:pt x="12" y="71"/>
                </a:lnTo>
                <a:lnTo>
                  <a:pt x="0" y="71"/>
                </a:lnTo>
                <a:lnTo>
                  <a:pt x="13" y="22"/>
                </a:lnTo>
                <a:lnTo>
                  <a:pt x="15" y="17"/>
                </a:lnTo>
                <a:lnTo>
                  <a:pt x="15" y="12"/>
                </a:lnTo>
                <a:lnTo>
                  <a:pt x="15" y="8"/>
                </a:lnTo>
                <a:lnTo>
                  <a:pt x="15" y="7"/>
                </a:lnTo>
                <a:lnTo>
                  <a:pt x="13" y="7"/>
                </a:lnTo>
                <a:lnTo>
                  <a:pt x="10" y="5"/>
                </a:lnTo>
                <a:lnTo>
                  <a:pt x="8" y="5"/>
                </a:lnTo>
                <a:lnTo>
                  <a:pt x="5" y="7"/>
                </a:lnTo>
                <a:lnTo>
                  <a:pt x="5" y="3"/>
                </a:lnTo>
                <a:close/>
              </a:path>
            </a:pathLst>
          </a:custGeom>
          <a:solidFill>
            <a:srgbClr val="000000"/>
          </a:solidFill>
          <a:ln w="0">
            <a:solidFill>
              <a:srgbClr val="000000"/>
            </a:solidFill>
            <a:round/>
            <a:headEnd/>
            <a:tailEnd/>
          </a:ln>
        </p:spPr>
        <p:txBody>
          <a:bodyPr/>
          <a:lstStyle/>
          <a:p>
            <a:endParaRPr lang="en-CA"/>
          </a:p>
        </p:txBody>
      </p:sp>
      <p:sp>
        <p:nvSpPr>
          <p:cNvPr id="24598" name="Freeform 19"/>
          <p:cNvSpPr>
            <a:spLocks/>
          </p:cNvSpPr>
          <p:nvPr/>
        </p:nvSpPr>
        <p:spPr bwMode="auto">
          <a:xfrm>
            <a:off x="2378075" y="5818188"/>
            <a:ext cx="165100" cy="228600"/>
          </a:xfrm>
          <a:custGeom>
            <a:avLst/>
            <a:gdLst>
              <a:gd name="T0" fmla="*/ 2147483647 w 104"/>
              <a:gd name="T1" fmla="*/ 2147483647 h 144"/>
              <a:gd name="T2" fmla="*/ 2147483647 w 104"/>
              <a:gd name="T3" fmla="*/ 2147483647 h 144"/>
              <a:gd name="T4" fmla="*/ 2147483647 w 104"/>
              <a:gd name="T5" fmla="*/ 2147483647 h 144"/>
              <a:gd name="T6" fmla="*/ 2147483647 w 104"/>
              <a:gd name="T7" fmla="*/ 2147483647 h 144"/>
              <a:gd name="T8" fmla="*/ 2147483647 w 104"/>
              <a:gd name="T9" fmla="*/ 2147483647 h 144"/>
              <a:gd name="T10" fmla="*/ 2147483647 w 104"/>
              <a:gd name="T11" fmla="*/ 2147483647 h 144"/>
              <a:gd name="T12" fmla="*/ 2147483647 w 104"/>
              <a:gd name="T13" fmla="*/ 2147483647 h 144"/>
              <a:gd name="T14" fmla="*/ 0 w 104"/>
              <a:gd name="T15" fmla="*/ 2147483647 h 144"/>
              <a:gd name="T16" fmla="*/ 2147483647 w 104"/>
              <a:gd name="T17" fmla="*/ 2147483647 h 144"/>
              <a:gd name="T18" fmla="*/ 2147483647 w 104"/>
              <a:gd name="T19" fmla="*/ 2147483647 h 144"/>
              <a:gd name="T20" fmla="*/ 2147483647 w 104"/>
              <a:gd name="T21" fmla="*/ 2147483647 h 144"/>
              <a:gd name="T22" fmla="*/ 2147483647 w 104"/>
              <a:gd name="T23" fmla="*/ 2147483647 h 144"/>
              <a:gd name="T24" fmla="*/ 2147483647 w 104"/>
              <a:gd name="T25" fmla="*/ 2147483647 h 144"/>
              <a:gd name="T26" fmla="*/ 2147483647 w 104"/>
              <a:gd name="T27" fmla="*/ 2147483647 h 144"/>
              <a:gd name="T28" fmla="*/ 2147483647 w 104"/>
              <a:gd name="T29" fmla="*/ 2147483647 h 144"/>
              <a:gd name="T30" fmla="*/ 2147483647 w 104"/>
              <a:gd name="T31" fmla="*/ 2147483647 h 144"/>
              <a:gd name="T32" fmla="*/ 2147483647 w 104"/>
              <a:gd name="T33" fmla="*/ 2147483647 h 144"/>
              <a:gd name="T34" fmla="*/ 2147483647 w 104"/>
              <a:gd name="T35" fmla="*/ 2147483647 h 144"/>
              <a:gd name="T36" fmla="*/ 2147483647 w 104"/>
              <a:gd name="T37" fmla="*/ 2147483647 h 144"/>
              <a:gd name="T38" fmla="*/ 2147483647 w 104"/>
              <a:gd name="T39" fmla="*/ 2147483647 h 144"/>
              <a:gd name="T40" fmla="*/ 2147483647 w 104"/>
              <a:gd name="T41" fmla="*/ 2147483647 h 144"/>
              <a:gd name="T42" fmla="*/ 2147483647 w 104"/>
              <a:gd name="T43" fmla="*/ 2147483647 h 144"/>
              <a:gd name="T44" fmla="*/ 2147483647 w 104"/>
              <a:gd name="T45" fmla="*/ 2147483647 h 144"/>
              <a:gd name="T46" fmla="*/ 2147483647 w 104"/>
              <a:gd name="T47" fmla="*/ 2147483647 h 144"/>
              <a:gd name="T48" fmla="*/ 2147483647 w 104"/>
              <a:gd name="T49" fmla="*/ 2147483647 h 144"/>
              <a:gd name="T50" fmla="*/ 2147483647 w 104"/>
              <a:gd name="T51" fmla="*/ 2147483647 h 144"/>
              <a:gd name="T52" fmla="*/ 2147483647 w 104"/>
              <a:gd name="T53" fmla="*/ 2147483647 h 144"/>
              <a:gd name="T54" fmla="*/ 2147483647 w 104"/>
              <a:gd name="T55" fmla="*/ 0 h 144"/>
              <a:gd name="T56" fmla="*/ 2147483647 w 104"/>
              <a:gd name="T57" fmla="*/ 2147483647 h 144"/>
              <a:gd name="T58" fmla="*/ 2147483647 w 104"/>
              <a:gd name="T59" fmla="*/ 2147483647 h 144"/>
              <a:gd name="T60" fmla="*/ 2147483647 w 104"/>
              <a:gd name="T61" fmla="*/ 2147483647 h 144"/>
              <a:gd name="T62" fmla="*/ 2147483647 w 104"/>
              <a:gd name="T63" fmla="*/ 2147483647 h 144"/>
              <a:gd name="T64" fmla="*/ 2147483647 w 104"/>
              <a:gd name="T65" fmla="*/ 2147483647 h 144"/>
              <a:gd name="T66" fmla="*/ 2147483647 w 104"/>
              <a:gd name="T67" fmla="*/ 2147483647 h 144"/>
              <a:gd name="T68" fmla="*/ 2147483647 w 104"/>
              <a:gd name="T69" fmla="*/ 2147483647 h 144"/>
              <a:gd name="T70" fmla="*/ 2147483647 w 104"/>
              <a:gd name="T71" fmla="*/ 2147483647 h 144"/>
              <a:gd name="T72" fmla="*/ 2147483647 w 104"/>
              <a:gd name="T73" fmla="*/ 2147483647 h 144"/>
              <a:gd name="T74" fmla="*/ 2147483647 w 104"/>
              <a:gd name="T75" fmla="*/ 2147483647 h 144"/>
              <a:gd name="T76" fmla="*/ 2147483647 w 104"/>
              <a:gd name="T77" fmla="*/ 2147483647 h 144"/>
              <a:gd name="T78" fmla="*/ 2147483647 w 104"/>
              <a:gd name="T79" fmla="*/ 2147483647 h 144"/>
              <a:gd name="T80" fmla="*/ 2147483647 w 104"/>
              <a:gd name="T81" fmla="*/ 2147483647 h 144"/>
              <a:gd name="T82" fmla="*/ 2147483647 w 104"/>
              <a:gd name="T83" fmla="*/ 2147483647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44"/>
              <a:gd name="T128" fmla="*/ 104 w 104"/>
              <a:gd name="T129" fmla="*/ 144 h 1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44">
                <a:moveTo>
                  <a:pt x="79" y="41"/>
                </a:moveTo>
                <a:lnTo>
                  <a:pt x="77" y="47"/>
                </a:lnTo>
                <a:lnTo>
                  <a:pt x="65" y="47"/>
                </a:lnTo>
                <a:lnTo>
                  <a:pt x="55" y="81"/>
                </a:lnTo>
                <a:lnTo>
                  <a:pt x="50" y="100"/>
                </a:lnTo>
                <a:lnTo>
                  <a:pt x="43" y="115"/>
                </a:lnTo>
                <a:lnTo>
                  <a:pt x="38" y="126"/>
                </a:lnTo>
                <a:lnTo>
                  <a:pt x="33" y="134"/>
                </a:lnTo>
                <a:lnTo>
                  <a:pt x="26" y="139"/>
                </a:lnTo>
                <a:lnTo>
                  <a:pt x="19" y="143"/>
                </a:lnTo>
                <a:lnTo>
                  <a:pt x="11" y="144"/>
                </a:lnTo>
                <a:lnTo>
                  <a:pt x="7" y="144"/>
                </a:lnTo>
                <a:lnTo>
                  <a:pt x="4" y="141"/>
                </a:lnTo>
                <a:lnTo>
                  <a:pt x="2" y="139"/>
                </a:lnTo>
                <a:lnTo>
                  <a:pt x="0" y="136"/>
                </a:lnTo>
                <a:lnTo>
                  <a:pt x="0" y="134"/>
                </a:lnTo>
                <a:lnTo>
                  <a:pt x="2" y="132"/>
                </a:lnTo>
                <a:lnTo>
                  <a:pt x="5" y="131"/>
                </a:lnTo>
                <a:lnTo>
                  <a:pt x="7" y="129"/>
                </a:lnTo>
                <a:lnTo>
                  <a:pt x="9" y="131"/>
                </a:lnTo>
                <a:lnTo>
                  <a:pt x="11" y="131"/>
                </a:lnTo>
                <a:lnTo>
                  <a:pt x="12" y="132"/>
                </a:lnTo>
                <a:lnTo>
                  <a:pt x="12" y="134"/>
                </a:lnTo>
                <a:lnTo>
                  <a:pt x="12" y="136"/>
                </a:lnTo>
                <a:lnTo>
                  <a:pt x="11" y="138"/>
                </a:lnTo>
                <a:lnTo>
                  <a:pt x="11" y="139"/>
                </a:lnTo>
                <a:lnTo>
                  <a:pt x="11" y="141"/>
                </a:lnTo>
                <a:lnTo>
                  <a:pt x="12" y="141"/>
                </a:lnTo>
                <a:lnTo>
                  <a:pt x="14" y="141"/>
                </a:lnTo>
                <a:lnTo>
                  <a:pt x="17" y="141"/>
                </a:lnTo>
                <a:lnTo>
                  <a:pt x="21" y="139"/>
                </a:lnTo>
                <a:lnTo>
                  <a:pt x="24" y="136"/>
                </a:lnTo>
                <a:lnTo>
                  <a:pt x="28" y="132"/>
                </a:lnTo>
                <a:lnTo>
                  <a:pt x="29" y="127"/>
                </a:lnTo>
                <a:lnTo>
                  <a:pt x="33" y="121"/>
                </a:lnTo>
                <a:lnTo>
                  <a:pt x="33" y="119"/>
                </a:lnTo>
                <a:lnTo>
                  <a:pt x="34" y="114"/>
                </a:lnTo>
                <a:lnTo>
                  <a:pt x="36" y="107"/>
                </a:lnTo>
                <a:lnTo>
                  <a:pt x="38" y="100"/>
                </a:lnTo>
                <a:lnTo>
                  <a:pt x="53" y="47"/>
                </a:lnTo>
                <a:lnTo>
                  <a:pt x="38" y="47"/>
                </a:lnTo>
                <a:lnTo>
                  <a:pt x="39" y="41"/>
                </a:lnTo>
                <a:lnTo>
                  <a:pt x="45" y="41"/>
                </a:lnTo>
                <a:lnTo>
                  <a:pt x="50" y="39"/>
                </a:lnTo>
                <a:lnTo>
                  <a:pt x="51" y="39"/>
                </a:lnTo>
                <a:lnTo>
                  <a:pt x="55" y="36"/>
                </a:lnTo>
                <a:lnTo>
                  <a:pt x="56" y="32"/>
                </a:lnTo>
                <a:lnTo>
                  <a:pt x="60" y="27"/>
                </a:lnTo>
                <a:lnTo>
                  <a:pt x="63" y="19"/>
                </a:lnTo>
                <a:lnTo>
                  <a:pt x="68" y="13"/>
                </a:lnTo>
                <a:lnTo>
                  <a:pt x="73" y="7"/>
                </a:lnTo>
                <a:lnTo>
                  <a:pt x="80" y="3"/>
                </a:lnTo>
                <a:lnTo>
                  <a:pt x="85" y="0"/>
                </a:lnTo>
                <a:lnTo>
                  <a:pt x="90" y="0"/>
                </a:lnTo>
                <a:lnTo>
                  <a:pt x="96" y="0"/>
                </a:lnTo>
                <a:lnTo>
                  <a:pt x="101" y="2"/>
                </a:lnTo>
                <a:lnTo>
                  <a:pt x="102" y="5"/>
                </a:lnTo>
                <a:lnTo>
                  <a:pt x="104" y="8"/>
                </a:lnTo>
                <a:lnTo>
                  <a:pt x="102" y="10"/>
                </a:lnTo>
                <a:lnTo>
                  <a:pt x="101" y="12"/>
                </a:lnTo>
                <a:lnTo>
                  <a:pt x="99" y="13"/>
                </a:lnTo>
                <a:lnTo>
                  <a:pt x="97" y="13"/>
                </a:lnTo>
                <a:lnTo>
                  <a:pt x="96" y="13"/>
                </a:lnTo>
                <a:lnTo>
                  <a:pt x="94" y="13"/>
                </a:lnTo>
                <a:lnTo>
                  <a:pt x="92" y="12"/>
                </a:lnTo>
                <a:lnTo>
                  <a:pt x="92" y="10"/>
                </a:lnTo>
                <a:lnTo>
                  <a:pt x="92" y="8"/>
                </a:lnTo>
                <a:lnTo>
                  <a:pt x="92" y="7"/>
                </a:lnTo>
                <a:lnTo>
                  <a:pt x="94" y="5"/>
                </a:lnTo>
                <a:lnTo>
                  <a:pt x="94" y="3"/>
                </a:lnTo>
                <a:lnTo>
                  <a:pt x="92" y="3"/>
                </a:lnTo>
                <a:lnTo>
                  <a:pt x="90" y="2"/>
                </a:lnTo>
                <a:lnTo>
                  <a:pt x="85" y="3"/>
                </a:lnTo>
                <a:lnTo>
                  <a:pt x="82" y="5"/>
                </a:lnTo>
                <a:lnTo>
                  <a:pt x="77" y="12"/>
                </a:lnTo>
                <a:lnTo>
                  <a:pt x="73" y="19"/>
                </a:lnTo>
                <a:lnTo>
                  <a:pt x="72" y="24"/>
                </a:lnTo>
                <a:lnTo>
                  <a:pt x="70" y="30"/>
                </a:lnTo>
                <a:lnTo>
                  <a:pt x="67" y="41"/>
                </a:lnTo>
                <a:lnTo>
                  <a:pt x="79" y="41"/>
                </a:lnTo>
                <a:close/>
              </a:path>
            </a:pathLst>
          </a:custGeom>
          <a:solidFill>
            <a:srgbClr val="000000"/>
          </a:solidFill>
          <a:ln w="0">
            <a:solidFill>
              <a:srgbClr val="000000"/>
            </a:solidFill>
            <a:round/>
            <a:headEnd/>
            <a:tailEnd/>
          </a:ln>
        </p:spPr>
        <p:txBody>
          <a:bodyPr/>
          <a:lstStyle/>
          <a:p>
            <a:endParaRPr lang="en-CA"/>
          </a:p>
        </p:txBody>
      </p:sp>
      <p:sp>
        <p:nvSpPr>
          <p:cNvPr id="24599" name="Freeform 20"/>
          <p:cNvSpPr>
            <a:spLocks noEditPoints="1"/>
          </p:cNvSpPr>
          <p:nvPr/>
        </p:nvSpPr>
        <p:spPr bwMode="auto">
          <a:xfrm>
            <a:off x="2500313" y="5880100"/>
            <a:ext cx="119062" cy="115888"/>
          </a:xfrm>
          <a:custGeom>
            <a:avLst/>
            <a:gdLst>
              <a:gd name="T0" fmla="*/ 2147483647 w 75"/>
              <a:gd name="T1" fmla="*/ 2147483647 h 73"/>
              <a:gd name="T2" fmla="*/ 2147483647 w 75"/>
              <a:gd name="T3" fmla="*/ 2147483647 h 73"/>
              <a:gd name="T4" fmla="*/ 2147483647 w 75"/>
              <a:gd name="T5" fmla="*/ 2147483647 h 73"/>
              <a:gd name="T6" fmla="*/ 2147483647 w 75"/>
              <a:gd name="T7" fmla="*/ 2147483647 h 73"/>
              <a:gd name="T8" fmla="*/ 2147483647 w 75"/>
              <a:gd name="T9" fmla="*/ 2147483647 h 73"/>
              <a:gd name="T10" fmla="*/ 2147483647 w 75"/>
              <a:gd name="T11" fmla="*/ 2147483647 h 73"/>
              <a:gd name="T12" fmla="*/ 2147483647 w 75"/>
              <a:gd name="T13" fmla="*/ 2147483647 h 73"/>
              <a:gd name="T14" fmla="*/ 2147483647 w 75"/>
              <a:gd name="T15" fmla="*/ 2147483647 h 73"/>
              <a:gd name="T16" fmla="*/ 2147483647 w 75"/>
              <a:gd name="T17" fmla="*/ 2147483647 h 73"/>
              <a:gd name="T18" fmla="*/ 2147483647 w 75"/>
              <a:gd name="T19" fmla="*/ 2147483647 h 73"/>
              <a:gd name="T20" fmla="*/ 2147483647 w 75"/>
              <a:gd name="T21" fmla="*/ 2147483647 h 73"/>
              <a:gd name="T22" fmla="*/ 2147483647 w 75"/>
              <a:gd name="T23" fmla="*/ 2147483647 h 73"/>
              <a:gd name="T24" fmla="*/ 2147483647 w 75"/>
              <a:gd name="T25" fmla="*/ 2147483647 h 73"/>
              <a:gd name="T26" fmla="*/ 2147483647 w 75"/>
              <a:gd name="T27" fmla="*/ 2147483647 h 73"/>
              <a:gd name="T28" fmla="*/ 2147483647 w 75"/>
              <a:gd name="T29" fmla="*/ 2147483647 h 73"/>
              <a:gd name="T30" fmla="*/ 2147483647 w 75"/>
              <a:gd name="T31" fmla="*/ 2147483647 h 73"/>
              <a:gd name="T32" fmla="*/ 0 w 75"/>
              <a:gd name="T33" fmla="*/ 2147483647 h 73"/>
              <a:gd name="T34" fmla="*/ 0 w 75"/>
              <a:gd name="T35" fmla="*/ 2147483647 h 73"/>
              <a:gd name="T36" fmla="*/ 2147483647 w 75"/>
              <a:gd name="T37" fmla="*/ 2147483647 h 73"/>
              <a:gd name="T38" fmla="*/ 2147483647 w 75"/>
              <a:gd name="T39" fmla="*/ 2147483647 h 73"/>
              <a:gd name="T40" fmla="*/ 2147483647 w 75"/>
              <a:gd name="T41" fmla="*/ 2147483647 h 73"/>
              <a:gd name="T42" fmla="*/ 2147483647 w 75"/>
              <a:gd name="T43" fmla="*/ 0 h 73"/>
              <a:gd name="T44" fmla="*/ 2147483647 w 75"/>
              <a:gd name="T45" fmla="*/ 2147483647 h 73"/>
              <a:gd name="T46" fmla="*/ 2147483647 w 75"/>
              <a:gd name="T47" fmla="*/ 2147483647 h 73"/>
              <a:gd name="T48" fmla="*/ 2147483647 w 75"/>
              <a:gd name="T49" fmla="*/ 0 h 73"/>
              <a:gd name="T50" fmla="*/ 2147483647 w 75"/>
              <a:gd name="T51" fmla="*/ 2147483647 h 73"/>
              <a:gd name="T52" fmla="*/ 2147483647 w 75"/>
              <a:gd name="T53" fmla="*/ 2147483647 h 73"/>
              <a:gd name="T54" fmla="*/ 2147483647 w 75"/>
              <a:gd name="T55" fmla="*/ 2147483647 h 73"/>
              <a:gd name="T56" fmla="*/ 2147483647 w 75"/>
              <a:gd name="T57" fmla="*/ 2147483647 h 73"/>
              <a:gd name="T58" fmla="*/ 2147483647 w 75"/>
              <a:gd name="T59" fmla="*/ 2147483647 h 73"/>
              <a:gd name="T60" fmla="*/ 2147483647 w 75"/>
              <a:gd name="T61" fmla="*/ 2147483647 h 73"/>
              <a:gd name="T62" fmla="*/ 2147483647 w 75"/>
              <a:gd name="T63" fmla="*/ 2147483647 h 73"/>
              <a:gd name="T64" fmla="*/ 2147483647 w 75"/>
              <a:gd name="T65" fmla="*/ 2147483647 h 73"/>
              <a:gd name="T66" fmla="*/ 2147483647 w 75"/>
              <a:gd name="T67" fmla="*/ 2147483647 h 73"/>
              <a:gd name="T68" fmla="*/ 2147483647 w 75"/>
              <a:gd name="T69" fmla="*/ 2147483647 h 73"/>
              <a:gd name="T70" fmla="*/ 2147483647 w 75"/>
              <a:gd name="T71" fmla="*/ 2147483647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3"/>
              <a:gd name="T110" fmla="*/ 75 w 7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3">
                <a:moveTo>
                  <a:pt x="75" y="0"/>
                </a:moveTo>
                <a:lnTo>
                  <a:pt x="59" y="54"/>
                </a:lnTo>
                <a:lnTo>
                  <a:pt x="58" y="61"/>
                </a:lnTo>
                <a:lnTo>
                  <a:pt x="58" y="63"/>
                </a:lnTo>
                <a:lnTo>
                  <a:pt x="58" y="65"/>
                </a:lnTo>
                <a:lnTo>
                  <a:pt x="59" y="66"/>
                </a:lnTo>
                <a:lnTo>
                  <a:pt x="59" y="65"/>
                </a:lnTo>
                <a:lnTo>
                  <a:pt x="61" y="65"/>
                </a:lnTo>
                <a:lnTo>
                  <a:pt x="63" y="61"/>
                </a:lnTo>
                <a:lnTo>
                  <a:pt x="66" y="54"/>
                </a:lnTo>
                <a:lnTo>
                  <a:pt x="70" y="58"/>
                </a:lnTo>
                <a:lnTo>
                  <a:pt x="64" y="65"/>
                </a:lnTo>
                <a:lnTo>
                  <a:pt x="59" y="68"/>
                </a:lnTo>
                <a:lnTo>
                  <a:pt x="56" y="71"/>
                </a:lnTo>
                <a:lnTo>
                  <a:pt x="51" y="73"/>
                </a:lnTo>
                <a:lnTo>
                  <a:pt x="49" y="71"/>
                </a:lnTo>
                <a:lnTo>
                  <a:pt x="47" y="71"/>
                </a:lnTo>
                <a:lnTo>
                  <a:pt x="46" y="70"/>
                </a:lnTo>
                <a:lnTo>
                  <a:pt x="46" y="66"/>
                </a:lnTo>
                <a:lnTo>
                  <a:pt x="46" y="61"/>
                </a:lnTo>
                <a:lnTo>
                  <a:pt x="47" y="56"/>
                </a:lnTo>
                <a:lnTo>
                  <a:pt x="49" y="51"/>
                </a:lnTo>
                <a:lnTo>
                  <a:pt x="41" y="58"/>
                </a:lnTo>
                <a:lnTo>
                  <a:pt x="34" y="65"/>
                </a:lnTo>
                <a:lnTo>
                  <a:pt x="29" y="68"/>
                </a:lnTo>
                <a:lnTo>
                  <a:pt x="22" y="71"/>
                </a:lnTo>
                <a:lnTo>
                  <a:pt x="15" y="73"/>
                </a:lnTo>
                <a:lnTo>
                  <a:pt x="10" y="71"/>
                </a:lnTo>
                <a:lnTo>
                  <a:pt x="5" y="68"/>
                </a:lnTo>
                <a:lnTo>
                  <a:pt x="2" y="65"/>
                </a:lnTo>
                <a:lnTo>
                  <a:pt x="0" y="59"/>
                </a:lnTo>
                <a:lnTo>
                  <a:pt x="0" y="54"/>
                </a:lnTo>
                <a:lnTo>
                  <a:pt x="0" y="46"/>
                </a:lnTo>
                <a:lnTo>
                  <a:pt x="3" y="37"/>
                </a:lnTo>
                <a:lnTo>
                  <a:pt x="8" y="29"/>
                </a:lnTo>
                <a:lnTo>
                  <a:pt x="13" y="20"/>
                </a:lnTo>
                <a:lnTo>
                  <a:pt x="20" y="12"/>
                </a:lnTo>
                <a:lnTo>
                  <a:pt x="29" y="7"/>
                </a:lnTo>
                <a:lnTo>
                  <a:pt x="34" y="3"/>
                </a:lnTo>
                <a:lnTo>
                  <a:pt x="41" y="0"/>
                </a:lnTo>
                <a:lnTo>
                  <a:pt x="46" y="0"/>
                </a:lnTo>
                <a:lnTo>
                  <a:pt x="51" y="0"/>
                </a:lnTo>
                <a:lnTo>
                  <a:pt x="54" y="3"/>
                </a:lnTo>
                <a:lnTo>
                  <a:pt x="58" y="7"/>
                </a:lnTo>
                <a:lnTo>
                  <a:pt x="59" y="12"/>
                </a:lnTo>
                <a:lnTo>
                  <a:pt x="63" y="3"/>
                </a:lnTo>
                <a:lnTo>
                  <a:pt x="75" y="0"/>
                </a:lnTo>
                <a:close/>
                <a:moveTo>
                  <a:pt x="46" y="3"/>
                </a:moveTo>
                <a:lnTo>
                  <a:pt x="41" y="5"/>
                </a:lnTo>
                <a:lnTo>
                  <a:pt x="36" y="8"/>
                </a:lnTo>
                <a:lnTo>
                  <a:pt x="30" y="14"/>
                </a:lnTo>
                <a:lnTo>
                  <a:pt x="25" y="20"/>
                </a:lnTo>
                <a:lnTo>
                  <a:pt x="20" y="29"/>
                </a:lnTo>
                <a:lnTo>
                  <a:pt x="17" y="37"/>
                </a:lnTo>
                <a:lnTo>
                  <a:pt x="15" y="44"/>
                </a:lnTo>
                <a:lnTo>
                  <a:pt x="13" y="53"/>
                </a:lnTo>
                <a:lnTo>
                  <a:pt x="15" y="58"/>
                </a:lnTo>
                <a:lnTo>
                  <a:pt x="17" y="61"/>
                </a:lnTo>
                <a:lnTo>
                  <a:pt x="20" y="63"/>
                </a:lnTo>
                <a:lnTo>
                  <a:pt x="24" y="65"/>
                </a:lnTo>
                <a:lnTo>
                  <a:pt x="29" y="63"/>
                </a:lnTo>
                <a:lnTo>
                  <a:pt x="36" y="58"/>
                </a:lnTo>
                <a:lnTo>
                  <a:pt x="42" y="51"/>
                </a:lnTo>
                <a:lnTo>
                  <a:pt x="53" y="34"/>
                </a:lnTo>
                <a:lnTo>
                  <a:pt x="56" y="15"/>
                </a:lnTo>
                <a:lnTo>
                  <a:pt x="56" y="10"/>
                </a:lnTo>
                <a:lnTo>
                  <a:pt x="53" y="7"/>
                </a:lnTo>
                <a:lnTo>
                  <a:pt x="51" y="3"/>
                </a:lnTo>
                <a:lnTo>
                  <a:pt x="46" y="3"/>
                </a:lnTo>
                <a:close/>
              </a:path>
            </a:pathLst>
          </a:custGeom>
          <a:solidFill>
            <a:srgbClr val="000000"/>
          </a:solidFill>
          <a:ln w="0">
            <a:solidFill>
              <a:srgbClr val="000000"/>
            </a:solidFill>
            <a:round/>
            <a:headEnd/>
            <a:tailEnd/>
          </a:ln>
        </p:spPr>
        <p:txBody>
          <a:bodyPr/>
          <a:lstStyle/>
          <a:p>
            <a:endParaRPr lang="en-CA"/>
          </a:p>
        </p:txBody>
      </p:sp>
      <p:sp>
        <p:nvSpPr>
          <p:cNvPr id="24600" name="Freeform 21"/>
          <p:cNvSpPr>
            <a:spLocks/>
          </p:cNvSpPr>
          <p:nvPr/>
        </p:nvSpPr>
        <p:spPr bwMode="auto">
          <a:xfrm>
            <a:off x="2630488" y="5880100"/>
            <a:ext cx="98425" cy="115888"/>
          </a:xfrm>
          <a:custGeom>
            <a:avLst/>
            <a:gdLst>
              <a:gd name="T0" fmla="*/ 2147483647 w 62"/>
              <a:gd name="T1" fmla="*/ 2147483647 h 73"/>
              <a:gd name="T2" fmla="*/ 2147483647 w 62"/>
              <a:gd name="T3" fmla="*/ 2147483647 h 73"/>
              <a:gd name="T4" fmla="*/ 2147483647 w 62"/>
              <a:gd name="T5" fmla="*/ 2147483647 h 73"/>
              <a:gd name="T6" fmla="*/ 2147483647 w 62"/>
              <a:gd name="T7" fmla="*/ 2147483647 h 73"/>
              <a:gd name="T8" fmla="*/ 2147483647 w 62"/>
              <a:gd name="T9" fmla="*/ 2147483647 h 73"/>
              <a:gd name="T10" fmla="*/ 2147483647 w 62"/>
              <a:gd name="T11" fmla="*/ 2147483647 h 73"/>
              <a:gd name="T12" fmla="*/ 2147483647 w 62"/>
              <a:gd name="T13" fmla="*/ 2147483647 h 73"/>
              <a:gd name="T14" fmla="*/ 2147483647 w 62"/>
              <a:gd name="T15" fmla="*/ 2147483647 h 73"/>
              <a:gd name="T16" fmla="*/ 2147483647 w 62"/>
              <a:gd name="T17" fmla="*/ 2147483647 h 73"/>
              <a:gd name="T18" fmla="*/ 2147483647 w 62"/>
              <a:gd name="T19" fmla="*/ 2147483647 h 73"/>
              <a:gd name="T20" fmla="*/ 0 w 62"/>
              <a:gd name="T21" fmla="*/ 2147483647 h 73"/>
              <a:gd name="T22" fmla="*/ 0 w 62"/>
              <a:gd name="T23" fmla="*/ 2147483647 h 73"/>
              <a:gd name="T24" fmla="*/ 0 w 62"/>
              <a:gd name="T25" fmla="*/ 2147483647 h 73"/>
              <a:gd name="T26" fmla="*/ 2147483647 w 62"/>
              <a:gd name="T27" fmla="*/ 2147483647 h 73"/>
              <a:gd name="T28" fmla="*/ 2147483647 w 62"/>
              <a:gd name="T29" fmla="*/ 2147483647 h 73"/>
              <a:gd name="T30" fmla="*/ 2147483647 w 62"/>
              <a:gd name="T31" fmla="*/ 2147483647 h 73"/>
              <a:gd name="T32" fmla="*/ 2147483647 w 62"/>
              <a:gd name="T33" fmla="*/ 2147483647 h 73"/>
              <a:gd name="T34" fmla="*/ 2147483647 w 62"/>
              <a:gd name="T35" fmla="*/ 2147483647 h 73"/>
              <a:gd name="T36" fmla="*/ 2147483647 w 62"/>
              <a:gd name="T37" fmla="*/ 2147483647 h 73"/>
              <a:gd name="T38" fmla="*/ 2147483647 w 62"/>
              <a:gd name="T39" fmla="*/ 0 h 73"/>
              <a:gd name="T40" fmla="*/ 2147483647 w 62"/>
              <a:gd name="T41" fmla="*/ 0 h 73"/>
              <a:gd name="T42" fmla="*/ 2147483647 w 62"/>
              <a:gd name="T43" fmla="*/ 0 h 73"/>
              <a:gd name="T44" fmla="*/ 2147483647 w 62"/>
              <a:gd name="T45" fmla="*/ 2147483647 h 73"/>
              <a:gd name="T46" fmla="*/ 2147483647 w 62"/>
              <a:gd name="T47" fmla="*/ 2147483647 h 73"/>
              <a:gd name="T48" fmla="*/ 2147483647 w 62"/>
              <a:gd name="T49" fmla="*/ 2147483647 h 73"/>
              <a:gd name="T50" fmla="*/ 2147483647 w 62"/>
              <a:gd name="T51" fmla="*/ 2147483647 h 73"/>
              <a:gd name="T52" fmla="*/ 2147483647 w 62"/>
              <a:gd name="T53" fmla="*/ 2147483647 h 73"/>
              <a:gd name="T54" fmla="*/ 2147483647 w 62"/>
              <a:gd name="T55" fmla="*/ 2147483647 h 73"/>
              <a:gd name="T56" fmla="*/ 2147483647 w 62"/>
              <a:gd name="T57" fmla="*/ 2147483647 h 73"/>
              <a:gd name="T58" fmla="*/ 2147483647 w 62"/>
              <a:gd name="T59" fmla="*/ 2147483647 h 73"/>
              <a:gd name="T60" fmla="*/ 2147483647 w 62"/>
              <a:gd name="T61" fmla="*/ 2147483647 h 73"/>
              <a:gd name="T62" fmla="*/ 2147483647 w 62"/>
              <a:gd name="T63" fmla="*/ 2147483647 h 73"/>
              <a:gd name="T64" fmla="*/ 2147483647 w 62"/>
              <a:gd name="T65" fmla="*/ 2147483647 h 73"/>
              <a:gd name="T66" fmla="*/ 2147483647 w 62"/>
              <a:gd name="T67" fmla="*/ 2147483647 h 73"/>
              <a:gd name="T68" fmla="*/ 2147483647 w 62"/>
              <a:gd name="T69" fmla="*/ 2147483647 h 73"/>
              <a:gd name="T70" fmla="*/ 2147483647 w 62"/>
              <a:gd name="T71" fmla="*/ 2147483647 h 73"/>
              <a:gd name="T72" fmla="*/ 2147483647 w 62"/>
              <a:gd name="T73" fmla="*/ 2147483647 h 73"/>
              <a:gd name="T74" fmla="*/ 2147483647 w 62"/>
              <a:gd name="T75" fmla="*/ 2147483647 h 73"/>
              <a:gd name="T76" fmla="*/ 2147483647 w 62"/>
              <a:gd name="T77" fmla="*/ 2147483647 h 73"/>
              <a:gd name="T78" fmla="*/ 2147483647 w 62"/>
              <a:gd name="T79" fmla="*/ 2147483647 h 73"/>
              <a:gd name="T80" fmla="*/ 2147483647 w 62"/>
              <a:gd name="T81" fmla="*/ 2147483647 h 73"/>
              <a:gd name="T82" fmla="*/ 2147483647 w 62"/>
              <a:gd name="T83" fmla="*/ 2147483647 h 73"/>
              <a:gd name="T84" fmla="*/ 2147483647 w 62"/>
              <a:gd name="T85" fmla="*/ 2147483647 h 73"/>
              <a:gd name="T86" fmla="*/ 2147483647 w 62"/>
              <a:gd name="T87" fmla="*/ 2147483647 h 73"/>
              <a:gd name="T88" fmla="*/ 2147483647 w 62"/>
              <a:gd name="T89" fmla="*/ 2147483647 h 73"/>
              <a:gd name="T90" fmla="*/ 2147483647 w 62"/>
              <a:gd name="T91" fmla="*/ 2147483647 h 73"/>
              <a:gd name="T92" fmla="*/ 2147483647 w 62"/>
              <a:gd name="T93" fmla="*/ 2147483647 h 73"/>
              <a:gd name="T94" fmla="*/ 2147483647 w 62"/>
              <a:gd name="T95" fmla="*/ 2147483647 h 73"/>
              <a:gd name="T96" fmla="*/ 2147483647 w 62"/>
              <a:gd name="T97" fmla="*/ 2147483647 h 73"/>
              <a:gd name="T98" fmla="*/ 2147483647 w 62"/>
              <a:gd name="T99" fmla="*/ 2147483647 h 73"/>
              <a:gd name="T100" fmla="*/ 2147483647 w 62"/>
              <a:gd name="T101" fmla="*/ 2147483647 h 73"/>
              <a:gd name="T102" fmla="*/ 2147483647 w 62"/>
              <a:gd name="T103" fmla="*/ 2147483647 h 73"/>
              <a:gd name="T104" fmla="*/ 2147483647 w 62"/>
              <a:gd name="T105" fmla="*/ 2147483647 h 73"/>
              <a:gd name="T106" fmla="*/ 2147483647 w 62"/>
              <a:gd name="T107" fmla="*/ 2147483647 h 73"/>
              <a:gd name="T108" fmla="*/ 2147483647 w 62"/>
              <a:gd name="T109" fmla="*/ 2147483647 h 73"/>
              <a:gd name="T110" fmla="*/ 2147483647 w 62"/>
              <a:gd name="T111" fmla="*/ 2147483647 h 73"/>
              <a:gd name="T112" fmla="*/ 2147483647 w 62"/>
              <a:gd name="T113" fmla="*/ 2147483647 h 73"/>
              <a:gd name="T114" fmla="*/ 2147483647 w 62"/>
              <a:gd name="T115" fmla="*/ 2147483647 h 73"/>
              <a:gd name="T116" fmla="*/ 2147483647 w 62"/>
              <a:gd name="T117" fmla="*/ 2147483647 h 73"/>
              <a:gd name="T118" fmla="*/ 2147483647 w 62"/>
              <a:gd name="T119" fmla="*/ 2147483647 h 73"/>
              <a:gd name="T120" fmla="*/ 2147483647 w 62"/>
              <a:gd name="T121" fmla="*/ 2147483647 h 73"/>
              <a:gd name="T122" fmla="*/ 2147483647 w 62"/>
              <a:gd name="T123" fmla="*/ 2147483647 h 73"/>
              <a:gd name="T124" fmla="*/ 2147483647 w 62"/>
              <a:gd name="T125" fmla="*/ 2147483647 h 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73"/>
              <a:gd name="T191" fmla="*/ 62 w 62"/>
              <a:gd name="T192" fmla="*/ 73 h 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73">
                <a:moveTo>
                  <a:pt x="54" y="51"/>
                </a:moveTo>
                <a:lnTo>
                  <a:pt x="47" y="59"/>
                </a:lnTo>
                <a:lnTo>
                  <a:pt x="39" y="66"/>
                </a:lnTo>
                <a:lnTo>
                  <a:pt x="34" y="70"/>
                </a:lnTo>
                <a:lnTo>
                  <a:pt x="27" y="71"/>
                </a:lnTo>
                <a:lnTo>
                  <a:pt x="22" y="73"/>
                </a:lnTo>
                <a:lnTo>
                  <a:pt x="15" y="71"/>
                </a:lnTo>
                <a:lnTo>
                  <a:pt x="10" y="70"/>
                </a:lnTo>
                <a:lnTo>
                  <a:pt x="5" y="66"/>
                </a:lnTo>
                <a:lnTo>
                  <a:pt x="1" y="61"/>
                </a:lnTo>
                <a:lnTo>
                  <a:pt x="0" y="56"/>
                </a:lnTo>
                <a:lnTo>
                  <a:pt x="0" y="49"/>
                </a:lnTo>
                <a:lnTo>
                  <a:pt x="0" y="41"/>
                </a:lnTo>
                <a:lnTo>
                  <a:pt x="1" y="34"/>
                </a:lnTo>
                <a:lnTo>
                  <a:pt x="6" y="25"/>
                </a:lnTo>
                <a:lnTo>
                  <a:pt x="10" y="19"/>
                </a:lnTo>
                <a:lnTo>
                  <a:pt x="17" y="12"/>
                </a:lnTo>
                <a:lnTo>
                  <a:pt x="23" y="7"/>
                </a:lnTo>
                <a:lnTo>
                  <a:pt x="30" y="3"/>
                </a:lnTo>
                <a:lnTo>
                  <a:pt x="39" y="0"/>
                </a:lnTo>
                <a:lnTo>
                  <a:pt x="45" y="0"/>
                </a:lnTo>
                <a:lnTo>
                  <a:pt x="51" y="0"/>
                </a:lnTo>
                <a:lnTo>
                  <a:pt x="54" y="2"/>
                </a:lnTo>
                <a:lnTo>
                  <a:pt x="57" y="3"/>
                </a:lnTo>
                <a:lnTo>
                  <a:pt x="61" y="7"/>
                </a:lnTo>
                <a:lnTo>
                  <a:pt x="62" y="12"/>
                </a:lnTo>
                <a:lnTo>
                  <a:pt x="61" y="17"/>
                </a:lnTo>
                <a:lnTo>
                  <a:pt x="59" y="20"/>
                </a:lnTo>
                <a:lnTo>
                  <a:pt x="56" y="22"/>
                </a:lnTo>
                <a:lnTo>
                  <a:pt x="52" y="24"/>
                </a:lnTo>
                <a:lnTo>
                  <a:pt x="51" y="22"/>
                </a:lnTo>
                <a:lnTo>
                  <a:pt x="49" y="22"/>
                </a:lnTo>
                <a:lnTo>
                  <a:pt x="47" y="20"/>
                </a:lnTo>
                <a:lnTo>
                  <a:pt x="47" y="17"/>
                </a:lnTo>
                <a:lnTo>
                  <a:pt x="47" y="15"/>
                </a:lnTo>
                <a:lnTo>
                  <a:pt x="49" y="14"/>
                </a:lnTo>
                <a:lnTo>
                  <a:pt x="49" y="12"/>
                </a:lnTo>
                <a:lnTo>
                  <a:pt x="51" y="10"/>
                </a:lnTo>
                <a:lnTo>
                  <a:pt x="52" y="8"/>
                </a:lnTo>
                <a:lnTo>
                  <a:pt x="52" y="7"/>
                </a:lnTo>
                <a:lnTo>
                  <a:pt x="52" y="5"/>
                </a:lnTo>
                <a:lnTo>
                  <a:pt x="51" y="5"/>
                </a:lnTo>
                <a:lnTo>
                  <a:pt x="49" y="3"/>
                </a:lnTo>
                <a:lnTo>
                  <a:pt x="45" y="3"/>
                </a:lnTo>
                <a:lnTo>
                  <a:pt x="37" y="5"/>
                </a:lnTo>
                <a:lnTo>
                  <a:pt x="30" y="8"/>
                </a:lnTo>
                <a:lnTo>
                  <a:pt x="25" y="15"/>
                </a:lnTo>
                <a:lnTo>
                  <a:pt x="18" y="24"/>
                </a:lnTo>
                <a:lnTo>
                  <a:pt x="15" y="34"/>
                </a:lnTo>
                <a:lnTo>
                  <a:pt x="13" y="46"/>
                </a:lnTo>
                <a:lnTo>
                  <a:pt x="13" y="51"/>
                </a:lnTo>
                <a:lnTo>
                  <a:pt x="15" y="54"/>
                </a:lnTo>
                <a:lnTo>
                  <a:pt x="17" y="58"/>
                </a:lnTo>
                <a:lnTo>
                  <a:pt x="20" y="61"/>
                </a:lnTo>
                <a:lnTo>
                  <a:pt x="25" y="63"/>
                </a:lnTo>
                <a:lnTo>
                  <a:pt x="28" y="63"/>
                </a:lnTo>
                <a:lnTo>
                  <a:pt x="34" y="61"/>
                </a:lnTo>
                <a:lnTo>
                  <a:pt x="40" y="59"/>
                </a:lnTo>
                <a:lnTo>
                  <a:pt x="45" y="56"/>
                </a:lnTo>
                <a:lnTo>
                  <a:pt x="52" y="49"/>
                </a:lnTo>
                <a:lnTo>
                  <a:pt x="54" y="51"/>
                </a:lnTo>
                <a:close/>
              </a:path>
            </a:pathLst>
          </a:custGeom>
          <a:solidFill>
            <a:srgbClr val="000000"/>
          </a:solidFill>
          <a:ln w="0">
            <a:solidFill>
              <a:srgbClr val="000000"/>
            </a:solidFill>
            <a:round/>
            <a:headEnd/>
            <a:tailEnd/>
          </a:ln>
        </p:spPr>
        <p:txBody>
          <a:bodyPr/>
          <a:lstStyle/>
          <a:p>
            <a:endParaRPr lang="en-CA"/>
          </a:p>
        </p:txBody>
      </p:sp>
      <p:sp>
        <p:nvSpPr>
          <p:cNvPr id="24601" name="Freeform 22"/>
          <p:cNvSpPr>
            <a:spLocks noEditPoints="1"/>
          </p:cNvSpPr>
          <p:nvPr/>
        </p:nvSpPr>
        <p:spPr bwMode="auto">
          <a:xfrm>
            <a:off x="2740025" y="5880100"/>
            <a:ext cx="96838"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4" y="41"/>
                </a:moveTo>
                <a:lnTo>
                  <a:pt x="14" y="44"/>
                </a:lnTo>
                <a:lnTo>
                  <a:pt x="14" y="48"/>
                </a:lnTo>
                <a:lnTo>
                  <a:pt x="14" y="53"/>
                </a:lnTo>
                <a:lnTo>
                  <a:pt x="17" y="58"/>
                </a:lnTo>
                <a:lnTo>
                  <a:pt x="22" y="61"/>
                </a:lnTo>
                <a:lnTo>
                  <a:pt x="29" y="63"/>
                </a:lnTo>
                <a:lnTo>
                  <a:pt x="34" y="63"/>
                </a:lnTo>
                <a:lnTo>
                  <a:pt x="39" y="61"/>
                </a:lnTo>
                <a:lnTo>
                  <a:pt x="43" y="58"/>
                </a:lnTo>
                <a:lnTo>
                  <a:pt x="48" y="56"/>
                </a:lnTo>
                <a:lnTo>
                  <a:pt x="53" y="51"/>
                </a:lnTo>
                <a:lnTo>
                  <a:pt x="55" y="53"/>
                </a:lnTo>
                <a:lnTo>
                  <a:pt x="38" y="68"/>
                </a:lnTo>
                <a:lnTo>
                  <a:pt x="21" y="73"/>
                </a:lnTo>
                <a:lnTo>
                  <a:pt x="16" y="71"/>
                </a:lnTo>
                <a:lnTo>
                  <a:pt x="9" y="70"/>
                </a:lnTo>
                <a:lnTo>
                  <a:pt x="5" y="65"/>
                </a:lnTo>
                <a:lnTo>
                  <a:pt x="2" y="61"/>
                </a:lnTo>
                <a:lnTo>
                  <a:pt x="0" y="54"/>
                </a:lnTo>
                <a:lnTo>
                  <a:pt x="0" y="49"/>
                </a:lnTo>
                <a:lnTo>
                  <a:pt x="0" y="42"/>
                </a:lnTo>
                <a:lnTo>
                  <a:pt x="2" y="34"/>
                </a:lnTo>
                <a:lnTo>
                  <a:pt x="7" y="25"/>
                </a:lnTo>
                <a:lnTo>
                  <a:pt x="12" y="19"/>
                </a:lnTo>
                <a:lnTo>
                  <a:pt x="17" y="12"/>
                </a:lnTo>
                <a:lnTo>
                  <a:pt x="24" y="7"/>
                </a:lnTo>
                <a:lnTo>
                  <a:pt x="31" y="3"/>
                </a:lnTo>
                <a:lnTo>
                  <a:pt x="38" y="0"/>
                </a:lnTo>
                <a:lnTo>
                  <a:pt x="44" y="0"/>
                </a:lnTo>
                <a:lnTo>
                  <a:pt x="50" y="0"/>
                </a:lnTo>
                <a:lnTo>
                  <a:pt x="55" y="2"/>
                </a:lnTo>
                <a:lnTo>
                  <a:pt x="56" y="3"/>
                </a:lnTo>
                <a:lnTo>
                  <a:pt x="60" y="7"/>
                </a:lnTo>
                <a:lnTo>
                  <a:pt x="61" y="12"/>
                </a:lnTo>
                <a:lnTo>
                  <a:pt x="60" y="17"/>
                </a:lnTo>
                <a:lnTo>
                  <a:pt x="56" y="24"/>
                </a:lnTo>
                <a:lnTo>
                  <a:pt x="51" y="29"/>
                </a:lnTo>
                <a:lnTo>
                  <a:pt x="44" y="32"/>
                </a:lnTo>
                <a:lnTo>
                  <a:pt x="38" y="36"/>
                </a:lnTo>
                <a:lnTo>
                  <a:pt x="31" y="37"/>
                </a:lnTo>
                <a:lnTo>
                  <a:pt x="22" y="39"/>
                </a:lnTo>
                <a:lnTo>
                  <a:pt x="14" y="41"/>
                </a:lnTo>
                <a:close/>
                <a:moveTo>
                  <a:pt x="14" y="37"/>
                </a:moveTo>
                <a:lnTo>
                  <a:pt x="24" y="36"/>
                </a:lnTo>
                <a:lnTo>
                  <a:pt x="31" y="34"/>
                </a:lnTo>
                <a:lnTo>
                  <a:pt x="39" y="29"/>
                </a:lnTo>
                <a:lnTo>
                  <a:pt x="44" y="22"/>
                </a:lnTo>
                <a:lnTo>
                  <a:pt x="48" y="17"/>
                </a:lnTo>
                <a:lnTo>
                  <a:pt x="50" y="10"/>
                </a:lnTo>
                <a:lnTo>
                  <a:pt x="48" y="7"/>
                </a:lnTo>
                <a:lnTo>
                  <a:pt x="48" y="5"/>
                </a:lnTo>
                <a:lnTo>
                  <a:pt x="44" y="3"/>
                </a:lnTo>
                <a:lnTo>
                  <a:pt x="41" y="3"/>
                </a:lnTo>
                <a:lnTo>
                  <a:pt x="38" y="3"/>
                </a:lnTo>
                <a:lnTo>
                  <a:pt x="31" y="7"/>
                </a:lnTo>
                <a:lnTo>
                  <a:pt x="26" y="12"/>
                </a:lnTo>
                <a:lnTo>
                  <a:pt x="21" y="19"/>
                </a:lnTo>
                <a:lnTo>
                  <a:pt x="17" y="27"/>
                </a:lnTo>
                <a:lnTo>
                  <a:pt x="14" y="37"/>
                </a:lnTo>
                <a:close/>
              </a:path>
            </a:pathLst>
          </a:custGeom>
          <a:solidFill>
            <a:srgbClr val="000000"/>
          </a:solidFill>
          <a:ln w="0">
            <a:solidFill>
              <a:srgbClr val="000000"/>
            </a:solidFill>
            <a:round/>
            <a:headEnd/>
            <a:tailEnd/>
          </a:ln>
        </p:spPr>
        <p:txBody>
          <a:bodyPr/>
          <a:lstStyle/>
          <a:p>
            <a:endParaRPr lang="en-CA"/>
          </a:p>
        </p:txBody>
      </p:sp>
      <p:sp>
        <p:nvSpPr>
          <p:cNvPr id="24602" name="Freeform 23"/>
          <p:cNvSpPr>
            <a:spLocks/>
          </p:cNvSpPr>
          <p:nvPr/>
        </p:nvSpPr>
        <p:spPr bwMode="auto">
          <a:xfrm>
            <a:off x="3675063" y="5811838"/>
            <a:ext cx="101600" cy="219075"/>
          </a:xfrm>
          <a:custGeom>
            <a:avLst/>
            <a:gdLst>
              <a:gd name="T0" fmla="*/ 0 w 64"/>
              <a:gd name="T1" fmla="*/ 2147483647 h 138"/>
              <a:gd name="T2" fmla="*/ 2147483647 w 64"/>
              <a:gd name="T3" fmla="*/ 2147483647 h 138"/>
              <a:gd name="T4" fmla="*/ 2147483647 w 64"/>
              <a:gd name="T5" fmla="*/ 2147483647 h 138"/>
              <a:gd name="T6" fmla="*/ 2147483647 w 64"/>
              <a:gd name="T7" fmla="*/ 2147483647 h 138"/>
              <a:gd name="T8" fmla="*/ 2147483647 w 64"/>
              <a:gd name="T9" fmla="*/ 2147483647 h 138"/>
              <a:gd name="T10" fmla="*/ 2147483647 w 64"/>
              <a:gd name="T11" fmla="*/ 2147483647 h 138"/>
              <a:gd name="T12" fmla="*/ 2147483647 w 64"/>
              <a:gd name="T13" fmla="*/ 2147483647 h 138"/>
              <a:gd name="T14" fmla="*/ 2147483647 w 64"/>
              <a:gd name="T15" fmla="*/ 2147483647 h 138"/>
              <a:gd name="T16" fmla="*/ 2147483647 w 64"/>
              <a:gd name="T17" fmla="*/ 2147483647 h 138"/>
              <a:gd name="T18" fmla="*/ 2147483647 w 64"/>
              <a:gd name="T19" fmla="*/ 0 h 138"/>
              <a:gd name="T20" fmla="*/ 2147483647 w 64"/>
              <a:gd name="T21" fmla="*/ 0 h 138"/>
              <a:gd name="T22" fmla="*/ 2147483647 w 64"/>
              <a:gd name="T23" fmla="*/ 0 h 138"/>
              <a:gd name="T24" fmla="*/ 2147483647 w 64"/>
              <a:gd name="T25" fmla="*/ 2147483647 h 138"/>
              <a:gd name="T26" fmla="*/ 2147483647 w 64"/>
              <a:gd name="T27" fmla="*/ 2147483647 h 138"/>
              <a:gd name="T28" fmla="*/ 2147483647 w 64"/>
              <a:gd name="T29" fmla="*/ 2147483647 h 138"/>
              <a:gd name="T30" fmla="*/ 2147483647 w 64"/>
              <a:gd name="T31" fmla="*/ 2147483647 h 138"/>
              <a:gd name="T32" fmla="*/ 2147483647 w 64"/>
              <a:gd name="T33" fmla="*/ 2147483647 h 138"/>
              <a:gd name="T34" fmla="*/ 2147483647 w 64"/>
              <a:gd name="T35" fmla="*/ 2147483647 h 138"/>
              <a:gd name="T36" fmla="*/ 2147483647 w 64"/>
              <a:gd name="T37" fmla="*/ 2147483647 h 138"/>
              <a:gd name="T38" fmla="*/ 2147483647 w 64"/>
              <a:gd name="T39" fmla="*/ 2147483647 h 138"/>
              <a:gd name="T40" fmla="*/ 2147483647 w 64"/>
              <a:gd name="T41" fmla="*/ 2147483647 h 138"/>
              <a:gd name="T42" fmla="*/ 2147483647 w 64"/>
              <a:gd name="T43" fmla="*/ 2147483647 h 138"/>
              <a:gd name="T44" fmla="*/ 2147483647 w 64"/>
              <a:gd name="T45" fmla="*/ 2147483647 h 138"/>
              <a:gd name="T46" fmla="*/ 2147483647 w 64"/>
              <a:gd name="T47" fmla="*/ 2147483647 h 138"/>
              <a:gd name="T48" fmla="*/ 2147483647 w 64"/>
              <a:gd name="T49" fmla="*/ 2147483647 h 138"/>
              <a:gd name="T50" fmla="*/ 2147483647 w 64"/>
              <a:gd name="T51" fmla="*/ 2147483647 h 138"/>
              <a:gd name="T52" fmla="*/ 2147483647 w 64"/>
              <a:gd name="T53" fmla="*/ 2147483647 h 138"/>
              <a:gd name="T54" fmla="*/ 2147483647 w 64"/>
              <a:gd name="T55" fmla="*/ 2147483647 h 138"/>
              <a:gd name="T56" fmla="*/ 0 w 64"/>
              <a:gd name="T57" fmla="*/ 2147483647 h 138"/>
              <a:gd name="T58" fmla="*/ 0 w 6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138"/>
              <a:gd name="T92" fmla="*/ 64 w 6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138">
                <a:moveTo>
                  <a:pt x="0" y="40"/>
                </a:moveTo>
                <a:lnTo>
                  <a:pt x="13" y="40"/>
                </a:lnTo>
                <a:lnTo>
                  <a:pt x="13" y="31"/>
                </a:lnTo>
                <a:lnTo>
                  <a:pt x="13" y="24"/>
                </a:lnTo>
                <a:lnTo>
                  <a:pt x="15" y="17"/>
                </a:lnTo>
                <a:lnTo>
                  <a:pt x="15" y="14"/>
                </a:lnTo>
                <a:lnTo>
                  <a:pt x="20" y="7"/>
                </a:lnTo>
                <a:lnTo>
                  <a:pt x="25" y="4"/>
                </a:lnTo>
                <a:lnTo>
                  <a:pt x="30" y="2"/>
                </a:lnTo>
                <a:lnTo>
                  <a:pt x="37" y="0"/>
                </a:lnTo>
                <a:lnTo>
                  <a:pt x="44" y="0"/>
                </a:lnTo>
                <a:lnTo>
                  <a:pt x="54" y="0"/>
                </a:lnTo>
                <a:lnTo>
                  <a:pt x="64" y="2"/>
                </a:lnTo>
                <a:lnTo>
                  <a:pt x="63" y="21"/>
                </a:lnTo>
                <a:lnTo>
                  <a:pt x="56" y="19"/>
                </a:lnTo>
                <a:lnTo>
                  <a:pt x="49" y="19"/>
                </a:lnTo>
                <a:lnTo>
                  <a:pt x="46" y="21"/>
                </a:lnTo>
                <a:lnTo>
                  <a:pt x="42" y="23"/>
                </a:lnTo>
                <a:lnTo>
                  <a:pt x="41" y="24"/>
                </a:lnTo>
                <a:lnTo>
                  <a:pt x="39" y="28"/>
                </a:lnTo>
                <a:lnTo>
                  <a:pt x="39" y="33"/>
                </a:lnTo>
                <a:lnTo>
                  <a:pt x="39" y="40"/>
                </a:lnTo>
                <a:lnTo>
                  <a:pt x="59" y="40"/>
                </a:lnTo>
                <a:lnTo>
                  <a:pt x="59" y="60"/>
                </a:lnTo>
                <a:lnTo>
                  <a:pt x="39" y="60"/>
                </a:lnTo>
                <a:lnTo>
                  <a:pt x="39" y="138"/>
                </a:lnTo>
                <a:lnTo>
                  <a:pt x="13" y="138"/>
                </a:lnTo>
                <a:lnTo>
                  <a:pt x="13" y="60"/>
                </a:lnTo>
                <a:lnTo>
                  <a:pt x="0" y="60"/>
                </a:lnTo>
                <a:lnTo>
                  <a:pt x="0" y="40"/>
                </a:lnTo>
                <a:close/>
              </a:path>
            </a:pathLst>
          </a:custGeom>
          <a:solidFill>
            <a:srgbClr val="000000"/>
          </a:solidFill>
          <a:ln w="0">
            <a:solidFill>
              <a:srgbClr val="000000"/>
            </a:solidFill>
            <a:round/>
            <a:headEnd/>
            <a:tailEnd/>
          </a:ln>
        </p:spPr>
        <p:txBody>
          <a:bodyPr/>
          <a:lstStyle/>
          <a:p>
            <a:endParaRPr lang="en-CA"/>
          </a:p>
        </p:txBody>
      </p:sp>
      <p:sp>
        <p:nvSpPr>
          <p:cNvPr id="24603" name="Freeform 24"/>
          <p:cNvSpPr>
            <a:spLocks noEditPoints="1"/>
          </p:cNvSpPr>
          <p:nvPr/>
        </p:nvSpPr>
        <p:spPr bwMode="auto">
          <a:xfrm>
            <a:off x="4206875" y="5872163"/>
            <a:ext cx="161925" cy="161925"/>
          </a:xfrm>
          <a:custGeom>
            <a:avLst/>
            <a:gdLst>
              <a:gd name="T0" fmla="*/ 0 w 102"/>
              <a:gd name="T1" fmla="*/ 2147483647 h 102"/>
              <a:gd name="T2" fmla="*/ 0 w 102"/>
              <a:gd name="T3" fmla="*/ 2147483647 h 102"/>
              <a:gd name="T4" fmla="*/ 2147483647 w 102"/>
              <a:gd name="T5" fmla="*/ 2147483647 h 102"/>
              <a:gd name="T6" fmla="*/ 2147483647 w 102"/>
              <a:gd name="T7" fmla="*/ 2147483647 h 102"/>
              <a:gd name="T8" fmla="*/ 2147483647 w 102"/>
              <a:gd name="T9" fmla="*/ 2147483647 h 102"/>
              <a:gd name="T10" fmla="*/ 2147483647 w 102"/>
              <a:gd name="T11" fmla="*/ 2147483647 h 102"/>
              <a:gd name="T12" fmla="*/ 2147483647 w 102"/>
              <a:gd name="T13" fmla="*/ 2147483647 h 102"/>
              <a:gd name="T14" fmla="*/ 2147483647 w 102"/>
              <a:gd name="T15" fmla="*/ 2147483647 h 102"/>
              <a:gd name="T16" fmla="*/ 2147483647 w 102"/>
              <a:gd name="T17" fmla="*/ 0 h 102"/>
              <a:gd name="T18" fmla="*/ 2147483647 w 102"/>
              <a:gd name="T19" fmla="*/ 0 h 102"/>
              <a:gd name="T20" fmla="*/ 2147483647 w 102"/>
              <a:gd name="T21" fmla="*/ 2147483647 h 102"/>
              <a:gd name="T22" fmla="*/ 2147483647 w 102"/>
              <a:gd name="T23" fmla="*/ 2147483647 h 102"/>
              <a:gd name="T24" fmla="*/ 2147483647 w 102"/>
              <a:gd name="T25" fmla="*/ 2147483647 h 102"/>
              <a:gd name="T26" fmla="*/ 2147483647 w 102"/>
              <a:gd name="T27" fmla="*/ 2147483647 h 102"/>
              <a:gd name="T28" fmla="*/ 2147483647 w 102"/>
              <a:gd name="T29" fmla="*/ 2147483647 h 102"/>
              <a:gd name="T30" fmla="*/ 2147483647 w 102"/>
              <a:gd name="T31" fmla="*/ 2147483647 h 102"/>
              <a:gd name="T32" fmla="*/ 2147483647 w 102"/>
              <a:gd name="T33" fmla="*/ 2147483647 h 102"/>
              <a:gd name="T34" fmla="*/ 2147483647 w 102"/>
              <a:gd name="T35" fmla="*/ 2147483647 h 102"/>
              <a:gd name="T36" fmla="*/ 2147483647 w 102"/>
              <a:gd name="T37" fmla="*/ 2147483647 h 102"/>
              <a:gd name="T38" fmla="*/ 2147483647 w 102"/>
              <a:gd name="T39" fmla="*/ 2147483647 h 102"/>
              <a:gd name="T40" fmla="*/ 2147483647 w 102"/>
              <a:gd name="T41" fmla="*/ 2147483647 h 102"/>
              <a:gd name="T42" fmla="*/ 2147483647 w 102"/>
              <a:gd name="T43" fmla="*/ 2147483647 h 102"/>
              <a:gd name="T44" fmla="*/ 2147483647 w 102"/>
              <a:gd name="T45" fmla="*/ 2147483647 h 102"/>
              <a:gd name="T46" fmla="*/ 2147483647 w 102"/>
              <a:gd name="T47" fmla="*/ 2147483647 h 102"/>
              <a:gd name="T48" fmla="*/ 0 w 102"/>
              <a:gd name="T49" fmla="*/ 2147483647 h 102"/>
              <a:gd name="T50" fmla="*/ 0 w 102"/>
              <a:gd name="T51" fmla="*/ 2147483647 h 102"/>
              <a:gd name="T52" fmla="*/ 2147483647 w 102"/>
              <a:gd name="T53" fmla="*/ 2147483647 h 102"/>
              <a:gd name="T54" fmla="*/ 2147483647 w 102"/>
              <a:gd name="T55" fmla="*/ 2147483647 h 102"/>
              <a:gd name="T56" fmla="*/ 2147483647 w 102"/>
              <a:gd name="T57" fmla="*/ 2147483647 h 102"/>
              <a:gd name="T58" fmla="*/ 2147483647 w 102"/>
              <a:gd name="T59" fmla="*/ 2147483647 h 102"/>
              <a:gd name="T60" fmla="*/ 2147483647 w 102"/>
              <a:gd name="T61" fmla="*/ 2147483647 h 102"/>
              <a:gd name="T62" fmla="*/ 2147483647 w 102"/>
              <a:gd name="T63" fmla="*/ 2147483647 h 102"/>
              <a:gd name="T64" fmla="*/ 2147483647 w 102"/>
              <a:gd name="T65" fmla="*/ 2147483647 h 102"/>
              <a:gd name="T66" fmla="*/ 2147483647 w 102"/>
              <a:gd name="T67" fmla="*/ 2147483647 h 102"/>
              <a:gd name="T68" fmla="*/ 2147483647 w 102"/>
              <a:gd name="T69" fmla="*/ 2147483647 h 102"/>
              <a:gd name="T70" fmla="*/ 2147483647 w 102"/>
              <a:gd name="T71" fmla="*/ 2147483647 h 102"/>
              <a:gd name="T72" fmla="*/ 2147483647 w 102"/>
              <a:gd name="T73" fmla="*/ 2147483647 h 102"/>
              <a:gd name="T74" fmla="*/ 2147483647 w 102"/>
              <a:gd name="T75" fmla="*/ 2147483647 h 102"/>
              <a:gd name="T76" fmla="*/ 2147483647 w 102"/>
              <a:gd name="T77" fmla="*/ 2147483647 h 102"/>
              <a:gd name="T78" fmla="*/ 2147483647 w 102"/>
              <a:gd name="T79" fmla="*/ 2147483647 h 102"/>
              <a:gd name="T80" fmla="*/ 2147483647 w 102"/>
              <a:gd name="T81" fmla="*/ 2147483647 h 102"/>
              <a:gd name="T82" fmla="*/ 2147483647 w 102"/>
              <a:gd name="T83" fmla="*/ 2147483647 h 102"/>
              <a:gd name="T84" fmla="*/ 2147483647 w 102"/>
              <a:gd name="T85" fmla="*/ 2147483647 h 102"/>
              <a:gd name="T86" fmla="*/ 2147483647 w 102"/>
              <a:gd name="T87" fmla="*/ 2147483647 h 102"/>
              <a:gd name="T88" fmla="*/ 2147483647 w 102"/>
              <a:gd name="T89" fmla="*/ 2147483647 h 102"/>
              <a:gd name="T90" fmla="*/ 2147483647 w 102"/>
              <a:gd name="T91" fmla="*/ 2147483647 h 102"/>
              <a:gd name="T92" fmla="*/ 2147483647 w 102"/>
              <a:gd name="T93" fmla="*/ 2147483647 h 102"/>
              <a:gd name="T94" fmla="*/ 2147483647 w 102"/>
              <a:gd name="T95" fmla="*/ 2147483647 h 102"/>
              <a:gd name="T96" fmla="*/ 2147483647 w 102"/>
              <a:gd name="T97" fmla="*/ 2147483647 h 102"/>
              <a:gd name="T98" fmla="*/ 2147483647 w 102"/>
              <a:gd name="T99" fmla="*/ 2147483647 h 102"/>
              <a:gd name="T100" fmla="*/ 2147483647 w 102"/>
              <a:gd name="T101" fmla="*/ 2147483647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2"/>
              <a:gd name="T154" fmla="*/ 0 h 102"/>
              <a:gd name="T155" fmla="*/ 102 w 102"/>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2" h="102">
                <a:moveTo>
                  <a:pt x="0" y="49"/>
                </a:moveTo>
                <a:lnTo>
                  <a:pt x="0" y="41"/>
                </a:lnTo>
                <a:lnTo>
                  <a:pt x="2" y="32"/>
                </a:lnTo>
                <a:lnTo>
                  <a:pt x="5" y="24"/>
                </a:lnTo>
                <a:lnTo>
                  <a:pt x="10" y="17"/>
                </a:lnTo>
                <a:lnTo>
                  <a:pt x="17" y="10"/>
                </a:lnTo>
                <a:lnTo>
                  <a:pt x="24" y="5"/>
                </a:lnTo>
                <a:lnTo>
                  <a:pt x="32" y="2"/>
                </a:lnTo>
                <a:lnTo>
                  <a:pt x="41" y="0"/>
                </a:lnTo>
                <a:lnTo>
                  <a:pt x="51" y="0"/>
                </a:lnTo>
                <a:lnTo>
                  <a:pt x="71" y="3"/>
                </a:lnTo>
                <a:lnTo>
                  <a:pt x="88" y="13"/>
                </a:lnTo>
                <a:lnTo>
                  <a:pt x="99" y="30"/>
                </a:lnTo>
                <a:lnTo>
                  <a:pt x="102" y="51"/>
                </a:lnTo>
                <a:lnTo>
                  <a:pt x="99" y="71"/>
                </a:lnTo>
                <a:lnTo>
                  <a:pt x="88" y="88"/>
                </a:lnTo>
                <a:lnTo>
                  <a:pt x="71" y="98"/>
                </a:lnTo>
                <a:lnTo>
                  <a:pt x="51" y="102"/>
                </a:lnTo>
                <a:lnTo>
                  <a:pt x="42" y="102"/>
                </a:lnTo>
                <a:lnTo>
                  <a:pt x="32" y="100"/>
                </a:lnTo>
                <a:lnTo>
                  <a:pt x="24" y="97"/>
                </a:lnTo>
                <a:lnTo>
                  <a:pt x="17" y="92"/>
                </a:lnTo>
                <a:lnTo>
                  <a:pt x="10" y="85"/>
                </a:lnTo>
                <a:lnTo>
                  <a:pt x="5" y="78"/>
                </a:lnTo>
                <a:lnTo>
                  <a:pt x="0" y="64"/>
                </a:lnTo>
                <a:lnTo>
                  <a:pt x="0" y="49"/>
                </a:lnTo>
                <a:close/>
                <a:moveTo>
                  <a:pt x="25" y="51"/>
                </a:moveTo>
                <a:lnTo>
                  <a:pt x="25" y="61"/>
                </a:lnTo>
                <a:lnTo>
                  <a:pt x="29" y="68"/>
                </a:lnTo>
                <a:lnTo>
                  <a:pt x="32" y="75"/>
                </a:lnTo>
                <a:lnTo>
                  <a:pt x="37" y="80"/>
                </a:lnTo>
                <a:lnTo>
                  <a:pt x="44" y="81"/>
                </a:lnTo>
                <a:lnTo>
                  <a:pt x="51" y="83"/>
                </a:lnTo>
                <a:lnTo>
                  <a:pt x="58" y="81"/>
                </a:lnTo>
                <a:lnTo>
                  <a:pt x="65" y="80"/>
                </a:lnTo>
                <a:lnTo>
                  <a:pt x="70" y="75"/>
                </a:lnTo>
                <a:lnTo>
                  <a:pt x="73" y="68"/>
                </a:lnTo>
                <a:lnTo>
                  <a:pt x="76" y="61"/>
                </a:lnTo>
                <a:lnTo>
                  <a:pt x="76" y="51"/>
                </a:lnTo>
                <a:lnTo>
                  <a:pt x="76" y="41"/>
                </a:lnTo>
                <a:lnTo>
                  <a:pt x="73" y="34"/>
                </a:lnTo>
                <a:lnTo>
                  <a:pt x="70" y="27"/>
                </a:lnTo>
                <a:lnTo>
                  <a:pt x="65" y="22"/>
                </a:lnTo>
                <a:lnTo>
                  <a:pt x="58" y="20"/>
                </a:lnTo>
                <a:lnTo>
                  <a:pt x="51" y="19"/>
                </a:lnTo>
                <a:lnTo>
                  <a:pt x="44" y="20"/>
                </a:lnTo>
                <a:lnTo>
                  <a:pt x="37" y="22"/>
                </a:lnTo>
                <a:lnTo>
                  <a:pt x="32" y="27"/>
                </a:lnTo>
                <a:lnTo>
                  <a:pt x="29" y="34"/>
                </a:lnTo>
                <a:lnTo>
                  <a:pt x="25" y="41"/>
                </a:lnTo>
                <a:lnTo>
                  <a:pt x="25" y="51"/>
                </a:lnTo>
                <a:close/>
              </a:path>
            </a:pathLst>
          </a:custGeom>
          <a:solidFill>
            <a:srgbClr val="000000"/>
          </a:solidFill>
          <a:ln w="0">
            <a:solidFill>
              <a:srgbClr val="000000"/>
            </a:solidFill>
            <a:round/>
            <a:headEnd/>
            <a:tailEnd/>
          </a:ln>
        </p:spPr>
        <p:txBody>
          <a:bodyPr/>
          <a:lstStyle/>
          <a:p>
            <a:endParaRPr lang="en-CA"/>
          </a:p>
        </p:txBody>
      </p:sp>
      <p:sp>
        <p:nvSpPr>
          <p:cNvPr id="24604" name="Freeform 25"/>
          <p:cNvSpPr>
            <a:spLocks/>
          </p:cNvSpPr>
          <p:nvPr/>
        </p:nvSpPr>
        <p:spPr bwMode="auto">
          <a:xfrm>
            <a:off x="4692650" y="5875338"/>
            <a:ext cx="165100" cy="155575"/>
          </a:xfrm>
          <a:custGeom>
            <a:avLst/>
            <a:gdLst>
              <a:gd name="T0" fmla="*/ 0 w 104"/>
              <a:gd name="T1" fmla="*/ 2147483647 h 98"/>
              <a:gd name="T2" fmla="*/ 2147483647 w 104"/>
              <a:gd name="T3" fmla="*/ 2147483647 h 98"/>
              <a:gd name="T4" fmla="*/ 2147483647 w 104"/>
              <a:gd name="T5" fmla="*/ 0 h 98"/>
              <a:gd name="T6" fmla="*/ 2147483647 w 104"/>
              <a:gd name="T7" fmla="*/ 0 h 98"/>
              <a:gd name="T8" fmla="*/ 2147483647 w 104"/>
              <a:gd name="T9" fmla="*/ 2147483647 h 98"/>
              <a:gd name="T10" fmla="*/ 2147483647 w 104"/>
              <a:gd name="T11" fmla="*/ 0 h 98"/>
              <a:gd name="T12" fmla="*/ 2147483647 w 104"/>
              <a:gd name="T13" fmla="*/ 0 h 98"/>
              <a:gd name="T14" fmla="*/ 2147483647 w 104"/>
              <a:gd name="T15" fmla="*/ 2147483647 h 98"/>
              <a:gd name="T16" fmla="*/ 2147483647 w 104"/>
              <a:gd name="T17" fmla="*/ 2147483647 h 98"/>
              <a:gd name="T18" fmla="*/ 2147483647 w 104"/>
              <a:gd name="T19" fmla="*/ 2147483647 h 98"/>
              <a:gd name="T20" fmla="*/ 2147483647 w 104"/>
              <a:gd name="T21" fmla="*/ 2147483647 h 98"/>
              <a:gd name="T22" fmla="*/ 2147483647 w 104"/>
              <a:gd name="T23" fmla="*/ 2147483647 h 98"/>
              <a:gd name="T24" fmla="*/ 0 w 104"/>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98"/>
              <a:gd name="T41" fmla="*/ 104 w 104"/>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98">
                <a:moveTo>
                  <a:pt x="0" y="98"/>
                </a:moveTo>
                <a:lnTo>
                  <a:pt x="36" y="47"/>
                </a:lnTo>
                <a:lnTo>
                  <a:pt x="5" y="0"/>
                </a:lnTo>
                <a:lnTo>
                  <a:pt x="36" y="0"/>
                </a:lnTo>
                <a:lnTo>
                  <a:pt x="51" y="27"/>
                </a:lnTo>
                <a:lnTo>
                  <a:pt x="68" y="0"/>
                </a:lnTo>
                <a:lnTo>
                  <a:pt x="100" y="0"/>
                </a:lnTo>
                <a:lnTo>
                  <a:pt x="66" y="45"/>
                </a:lnTo>
                <a:lnTo>
                  <a:pt x="104" y="98"/>
                </a:lnTo>
                <a:lnTo>
                  <a:pt x="73" y="98"/>
                </a:lnTo>
                <a:lnTo>
                  <a:pt x="51" y="68"/>
                </a:lnTo>
                <a:lnTo>
                  <a:pt x="32" y="98"/>
                </a:lnTo>
                <a:lnTo>
                  <a:pt x="0" y="98"/>
                </a:lnTo>
                <a:close/>
              </a:path>
            </a:pathLst>
          </a:custGeom>
          <a:solidFill>
            <a:srgbClr val="000000"/>
          </a:solidFill>
          <a:ln w="0">
            <a:solidFill>
              <a:srgbClr val="000000"/>
            </a:solidFill>
            <a:round/>
            <a:headEnd/>
            <a:tailEnd/>
          </a:ln>
        </p:spPr>
        <p:txBody>
          <a:bodyPr/>
          <a:lstStyle/>
          <a:p>
            <a:endParaRPr lang="en-CA"/>
          </a:p>
        </p:txBody>
      </p:sp>
      <p:sp>
        <p:nvSpPr>
          <p:cNvPr id="24605" name="Freeform 26"/>
          <p:cNvSpPr>
            <a:spLocks/>
          </p:cNvSpPr>
          <p:nvPr/>
        </p:nvSpPr>
        <p:spPr bwMode="auto">
          <a:xfrm>
            <a:off x="5710238" y="5872163"/>
            <a:ext cx="149225" cy="161925"/>
          </a:xfrm>
          <a:custGeom>
            <a:avLst/>
            <a:gdLst>
              <a:gd name="T0" fmla="*/ 2147483647 w 94"/>
              <a:gd name="T1" fmla="*/ 2147483647 h 102"/>
              <a:gd name="T2" fmla="*/ 2147483647 w 94"/>
              <a:gd name="T3" fmla="*/ 2147483647 h 102"/>
              <a:gd name="T4" fmla="*/ 2147483647 w 94"/>
              <a:gd name="T5" fmla="*/ 2147483647 h 102"/>
              <a:gd name="T6" fmla="*/ 2147483647 w 94"/>
              <a:gd name="T7" fmla="*/ 2147483647 h 102"/>
              <a:gd name="T8" fmla="*/ 2147483647 w 94"/>
              <a:gd name="T9" fmla="*/ 2147483647 h 102"/>
              <a:gd name="T10" fmla="*/ 2147483647 w 94"/>
              <a:gd name="T11" fmla="*/ 2147483647 h 102"/>
              <a:gd name="T12" fmla="*/ 2147483647 w 94"/>
              <a:gd name="T13" fmla="*/ 2147483647 h 102"/>
              <a:gd name="T14" fmla="*/ 2147483647 w 94"/>
              <a:gd name="T15" fmla="*/ 2147483647 h 102"/>
              <a:gd name="T16" fmla="*/ 2147483647 w 94"/>
              <a:gd name="T17" fmla="*/ 2147483647 h 102"/>
              <a:gd name="T18" fmla="*/ 2147483647 w 94"/>
              <a:gd name="T19" fmla="*/ 2147483647 h 102"/>
              <a:gd name="T20" fmla="*/ 2147483647 w 94"/>
              <a:gd name="T21" fmla="*/ 2147483647 h 102"/>
              <a:gd name="T22" fmla="*/ 2147483647 w 94"/>
              <a:gd name="T23" fmla="*/ 2147483647 h 102"/>
              <a:gd name="T24" fmla="*/ 2147483647 w 94"/>
              <a:gd name="T25" fmla="*/ 2147483647 h 102"/>
              <a:gd name="T26" fmla="*/ 2147483647 w 94"/>
              <a:gd name="T27" fmla="*/ 0 h 102"/>
              <a:gd name="T28" fmla="*/ 2147483647 w 94"/>
              <a:gd name="T29" fmla="*/ 2147483647 h 102"/>
              <a:gd name="T30" fmla="*/ 2147483647 w 94"/>
              <a:gd name="T31" fmla="*/ 2147483647 h 102"/>
              <a:gd name="T32" fmla="*/ 2147483647 w 94"/>
              <a:gd name="T33" fmla="*/ 2147483647 h 102"/>
              <a:gd name="T34" fmla="*/ 2147483647 w 94"/>
              <a:gd name="T35" fmla="*/ 2147483647 h 102"/>
              <a:gd name="T36" fmla="*/ 2147483647 w 94"/>
              <a:gd name="T37" fmla="*/ 2147483647 h 102"/>
              <a:gd name="T38" fmla="*/ 2147483647 w 94"/>
              <a:gd name="T39" fmla="*/ 2147483647 h 102"/>
              <a:gd name="T40" fmla="*/ 2147483647 w 94"/>
              <a:gd name="T41" fmla="*/ 2147483647 h 102"/>
              <a:gd name="T42" fmla="*/ 2147483647 w 94"/>
              <a:gd name="T43" fmla="*/ 2147483647 h 102"/>
              <a:gd name="T44" fmla="*/ 2147483647 w 94"/>
              <a:gd name="T45" fmla="*/ 2147483647 h 102"/>
              <a:gd name="T46" fmla="*/ 2147483647 w 94"/>
              <a:gd name="T47" fmla="*/ 2147483647 h 102"/>
              <a:gd name="T48" fmla="*/ 2147483647 w 94"/>
              <a:gd name="T49" fmla="*/ 2147483647 h 102"/>
              <a:gd name="T50" fmla="*/ 2147483647 w 94"/>
              <a:gd name="T51" fmla="*/ 2147483647 h 102"/>
              <a:gd name="T52" fmla="*/ 2147483647 w 94"/>
              <a:gd name="T53" fmla="*/ 2147483647 h 102"/>
              <a:gd name="T54" fmla="*/ 2147483647 w 94"/>
              <a:gd name="T55" fmla="*/ 2147483647 h 102"/>
              <a:gd name="T56" fmla="*/ 2147483647 w 94"/>
              <a:gd name="T57" fmla="*/ 2147483647 h 102"/>
              <a:gd name="T58" fmla="*/ 2147483647 w 94"/>
              <a:gd name="T59" fmla="*/ 2147483647 h 102"/>
              <a:gd name="T60" fmla="*/ 2147483647 w 94"/>
              <a:gd name="T61" fmla="*/ 2147483647 h 102"/>
              <a:gd name="T62" fmla="*/ 0 w 94"/>
              <a:gd name="T63" fmla="*/ 214748364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102"/>
              <a:gd name="T98" fmla="*/ 94 w 94"/>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102">
                <a:moveTo>
                  <a:pt x="0" y="71"/>
                </a:moveTo>
                <a:lnTo>
                  <a:pt x="26" y="66"/>
                </a:lnTo>
                <a:lnTo>
                  <a:pt x="28" y="71"/>
                </a:lnTo>
                <a:lnTo>
                  <a:pt x="29" y="75"/>
                </a:lnTo>
                <a:lnTo>
                  <a:pt x="33" y="78"/>
                </a:lnTo>
                <a:lnTo>
                  <a:pt x="38" y="81"/>
                </a:lnTo>
                <a:lnTo>
                  <a:pt x="43" y="81"/>
                </a:lnTo>
                <a:lnTo>
                  <a:pt x="48" y="83"/>
                </a:lnTo>
                <a:lnTo>
                  <a:pt x="55" y="81"/>
                </a:lnTo>
                <a:lnTo>
                  <a:pt x="60" y="81"/>
                </a:lnTo>
                <a:lnTo>
                  <a:pt x="63" y="80"/>
                </a:lnTo>
                <a:lnTo>
                  <a:pt x="67" y="76"/>
                </a:lnTo>
                <a:lnTo>
                  <a:pt x="68" y="73"/>
                </a:lnTo>
                <a:lnTo>
                  <a:pt x="67" y="70"/>
                </a:lnTo>
                <a:lnTo>
                  <a:pt x="65" y="68"/>
                </a:lnTo>
                <a:lnTo>
                  <a:pt x="63" y="66"/>
                </a:lnTo>
                <a:lnTo>
                  <a:pt x="56" y="64"/>
                </a:lnTo>
                <a:lnTo>
                  <a:pt x="31" y="58"/>
                </a:lnTo>
                <a:lnTo>
                  <a:pt x="16" y="51"/>
                </a:lnTo>
                <a:lnTo>
                  <a:pt x="11" y="47"/>
                </a:lnTo>
                <a:lnTo>
                  <a:pt x="7" y="42"/>
                </a:lnTo>
                <a:lnTo>
                  <a:pt x="5" y="36"/>
                </a:lnTo>
                <a:lnTo>
                  <a:pt x="4" y="29"/>
                </a:lnTo>
                <a:lnTo>
                  <a:pt x="5" y="22"/>
                </a:lnTo>
                <a:lnTo>
                  <a:pt x="9" y="13"/>
                </a:lnTo>
                <a:lnTo>
                  <a:pt x="14" y="8"/>
                </a:lnTo>
                <a:lnTo>
                  <a:pt x="28" y="2"/>
                </a:lnTo>
                <a:lnTo>
                  <a:pt x="46" y="0"/>
                </a:lnTo>
                <a:lnTo>
                  <a:pt x="63" y="2"/>
                </a:lnTo>
                <a:lnTo>
                  <a:pt x="75" y="7"/>
                </a:lnTo>
                <a:lnTo>
                  <a:pt x="82" y="12"/>
                </a:lnTo>
                <a:lnTo>
                  <a:pt x="87" y="19"/>
                </a:lnTo>
                <a:lnTo>
                  <a:pt x="89" y="27"/>
                </a:lnTo>
                <a:lnTo>
                  <a:pt x="63" y="30"/>
                </a:lnTo>
                <a:lnTo>
                  <a:pt x="62" y="25"/>
                </a:lnTo>
                <a:lnTo>
                  <a:pt x="58" y="22"/>
                </a:lnTo>
                <a:lnTo>
                  <a:pt x="53" y="20"/>
                </a:lnTo>
                <a:lnTo>
                  <a:pt x="46" y="19"/>
                </a:lnTo>
                <a:lnTo>
                  <a:pt x="41" y="20"/>
                </a:lnTo>
                <a:lnTo>
                  <a:pt x="36" y="20"/>
                </a:lnTo>
                <a:lnTo>
                  <a:pt x="33" y="22"/>
                </a:lnTo>
                <a:lnTo>
                  <a:pt x="31" y="24"/>
                </a:lnTo>
                <a:lnTo>
                  <a:pt x="29" y="27"/>
                </a:lnTo>
                <a:lnTo>
                  <a:pt x="31" y="29"/>
                </a:lnTo>
                <a:lnTo>
                  <a:pt x="33" y="32"/>
                </a:lnTo>
                <a:lnTo>
                  <a:pt x="36" y="34"/>
                </a:lnTo>
                <a:lnTo>
                  <a:pt x="39" y="34"/>
                </a:lnTo>
                <a:lnTo>
                  <a:pt x="48" y="37"/>
                </a:lnTo>
                <a:lnTo>
                  <a:pt x="56" y="39"/>
                </a:lnTo>
                <a:lnTo>
                  <a:pt x="73" y="44"/>
                </a:lnTo>
                <a:lnTo>
                  <a:pt x="85" y="51"/>
                </a:lnTo>
                <a:lnTo>
                  <a:pt x="90" y="56"/>
                </a:lnTo>
                <a:lnTo>
                  <a:pt x="92" y="61"/>
                </a:lnTo>
                <a:lnTo>
                  <a:pt x="94" y="70"/>
                </a:lnTo>
                <a:lnTo>
                  <a:pt x="92" y="78"/>
                </a:lnTo>
                <a:lnTo>
                  <a:pt x="89" y="87"/>
                </a:lnTo>
                <a:lnTo>
                  <a:pt x="82" y="93"/>
                </a:lnTo>
                <a:lnTo>
                  <a:pt x="68" y="100"/>
                </a:lnTo>
                <a:lnTo>
                  <a:pt x="48" y="102"/>
                </a:lnTo>
                <a:lnTo>
                  <a:pt x="29" y="100"/>
                </a:lnTo>
                <a:lnTo>
                  <a:pt x="16" y="93"/>
                </a:lnTo>
                <a:lnTo>
                  <a:pt x="9" y="88"/>
                </a:lnTo>
                <a:lnTo>
                  <a:pt x="4" y="80"/>
                </a:lnTo>
                <a:lnTo>
                  <a:pt x="0" y="71"/>
                </a:lnTo>
                <a:close/>
              </a:path>
            </a:pathLst>
          </a:custGeom>
          <a:solidFill>
            <a:srgbClr val="000000"/>
          </a:solidFill>
          <a:ln w="0">
            <a:solidFill>
              <a:srgbClr val="000000"/>
            </a:solidFill>
            <a:round/>
            <a:headEnd/>
            <a:tailEnd/>
          </a:ln>
        </p:spPr>
        <p:txBody>
          <a:bodyPr/>
          <a:lstStyle/>
          <a:p>
            <a:endParaRPr lang="en-CA"/>
          </a:p>
        </p:txBody>
      </p:sp>
      <p:sp>
        <p:nvSpPr>
          <p:cNvPr id="24606" name="Freeform 27"/>
          <p:cNvSpPr>
            <a:spLocks noEditPoints="1"/>
          </p:cNvSpPr>
          <p:nvPr/>
        </p:nvSpPr>
        <p:spPr bwMode="auto">
          <a:xfrm>
            <a:off x="5208588" y="5872163"/>
            <a:ext cx="147637" cy="161925"/>
          </a:xfrm>
          <a:custGeom>
            <a:avLst/>
            <a:gdLst>
              <a:gd name="T0" fmla="*/ 2147483647 w 93"/>
              <a:gd name="T1" fmla="*/ 2147483647 h 102"/>
              <a:gd name="T2" fmla="*/ 2147483647 w 93"/>
              <a:gd name="T3" fmla="*/ 2147483647 h 102"/>
              <a:gd name="T4" fmla="*/ 2147483647 w 93"/>
              <a:gd name="T5" fmla="*/ 2147483647 h 102"/>
              <a:gd name="T6" fmla="*/ 2147483647 w 93"/>
              <a:gd name="T7" fmla="*/ 2147483647 h 102"/>
              <a:gd name="T8" fmla="*/ 2147483647 w 93"/>
              <a:gd name="T9" fmla="*/ 2147483647 h 102"/>
              <a:gd name="T10" fmla="*/ 2147483647 w 93"/>
              <a:gd name="T11" fmla="*/ 2147483647 h 102"/>
              <a:gd name="T12" fmla="*/ 2147483647 w 93"/>
              <a:gd name="T13" fmla="*/ 2147483647 h 102"/>
              <a:gd name="T14" fmla="*/ 2147483647 w 93"/>
              <a:gd name="T15" fmla="*/ 2147483647 h 102"/>
              <a:gd name="T16" fmla="*/ 2147483647 w 93"/>
              <a:gd name="T17" fmla="*/ 2147483647 h 102"/>
              <a:gd name="T18" fmla="*/ 2147483647 w 93"/>
              <a:gd name="T19" fmla="*/ 2147483647 h 102"/>
              <a:gd name="T20" fmla="*/ 2147483647 w 93"/>
              <a:gd name="T21" fmla="*/ 2147483647 h 102"/>
              <a:gd name="T22" fmla="*/ 0 w 93"/>
              <a:gd name="T23" fmla="*/ 2147483647 h 102"/>
              <a:gd name="T24" fmla="*/ 2147483647 w 93"/>
              <a:gd name="T25" fmla="*/ 2147483647 h 102"/>
              <a:gd name="T26" fmla="*/ 2147483647 w 93"/>
              <a:gd name="T27" fmla="*/ 2147483647 h 102"/>
              <a:gd name="T28" fmla="*/ 2147483647 w 93"/>
              <a:gd name="T29" fmla="*/ 2147483647 h 102"/>
              <a:gd name="T30" fmla="*/ 2147483647 w 93"/>
              <a:gd name="T31" fmla="*/ 0 h 102"/>
              <a:gd name="T32" fmla="*/ 2147483647 w 93"/>
              <a:gd name="T33" fmla="*/ 2147483647 h 102"/>
              <a:gd name="T34" fmla="*/ 2147483647 w 93"/>
              <a:gd name="T35" fmla="*/ 2147483647 h 102"/>
              <a:gd name="T36" fmla="*/ 2147483647 w 93"/>
              <a:gd name="T37" fmla="*/ 2147483647 h 102"/>
              <a:gd name="T38" fmla="*/ 2147483647 w 93"/>
              <a:gd name="T39" fmla="*/ 2147483647 h 102"/>
              <a:gd name="T40" fmla="*/ 2147483647 w 93"/>
              <a:gd name="T41" fmla="*/ 2147483647 h 102"/>
              <a:gd name="T42" fmla="*/ 2147483647 w 93"/>
              <a:gd name="T43" fmla="*/ 2147483647 h 102"/>
              <a:gd name="T44" fmla="*/ 2147483647 w 93"/>
              <a:gd name="T45" fmla="*/ 2147483647 h 102"/>
              <a:gd name="T46" fmla="*/ 2147483647 w 93"/>
              <a:gd name="T47" fmla="*/ 2147483647 h 102"/>
              <a:gd name="T48" fmla="*/ 2147483647 w 93"/>
              <a:gd name="T49" fmla="*/ 2147483647 h 102"/>
              <a:gd name="T50" fmla="*/ 2147483647 w 93"/>
              <a:gd name="T51" fmla="*/ 2147483647 h 102"/>
              <a:gd name="T52" fmla="*/ 2147483647 w 93"/>
              <a:gd name="T53" fmla="*/ 2147483647 h 102"/>
              <a:gd name="T54" fmla="*/ 2147483647 w 93"/>
              <a:gd name="T55" fmla="*/ 2147483647 h 102"/>
              <a:gd name="T56" fmla="*/ 2147483647 w 93"/>
              <a:gd name="T57" fmla="*/ 2147483647 h 102"/>
              <a:gd name="T58" fmla="*/ 2147483647 w 93"/>
              <a:gd name="T59" fmla="*/ 2147483647 h 102"/>
              <a:gd name="T60" fmla="*/ 2147483647 w 93"/>
              <a:gd name="T61" fmla="*/ 2147483647 h 102"/>
              <a:gd name="T62" fmla="*/ 2147483647 w 93"/>
              <a:gd name="T63" fmla="*/ 2147483647 h 102"/>
              <a:gd name="T64" fmla="*/ 2147483647 w 93"/>
              <a:gd name="T65" fmla="*/ 2147483647 h 102"/>
              <a:gd name="T66" fmla="*/ 2147483647 w 93"/>
              <a:gd name="T67" fmla="*/ 2147483647 h 102"/>
              <a:gd name="T68" fmla="*/ 2147483647 w 93"/>
              <a:gd name="T69" fmla="*/ 2147483647 h 102"/>
              <a:gd name="T70" fmla="*/ 2147483647 w 93"/>
              <a:gd name="T71" fmla="*/ 2147483647 h 102"/>
              <a:gd name="T72" fmla="*/ 2147483647 w 93"/>
              <a:gd name="T73" fmla="*/ 2147483647 h 102"/>
              <a:gd name="T74" fmla="*/ 2147483647 w 93"/>
              <a:gd name="T75" fmla="*/ 2147483647 h 102"/>
              <a:gd name="T76" fmla="*/ 2147483647 w 93"/>
              <a:gd name="T77" fmla="*/ 2147483647 h 102"/>
              <a:gd name="T78" fmla="*/ 2147483647 w 93"/>
              <a:gd name="T79" fmla="*/ 2147483647 h 102"/>
              <a:gd name="T80" fmla="*/ 2147483647 w 93"/>
              <a:gd name="T81" fmla="*/ 2147483647 h 102"/>
              <a:gd name="T82" fmla="*/ 2147483647 w 93"/>
              <a:gd name="T83" fmla="*/ 2147483647 h 102"/>
              <a:gd name="T84" fmla="*/ 2147483647 w 93"/>
              <a:gd name="T85" fmla="*/ 2147483647 h 102"/>
              <a:gd name="T86" fmla="*/ 2147483647 w 93"/>
              <a:gd name="T87" fmla="*/ 2147483647 h 102"/>
              <a:gd name="T88" fmla="*/ 2147483647 w 93"/>
              <a:gd name="T89" fmla="*/ 2147483647 h 102"/>
              <a:gd name="T90" fmla="*/ 2147483647 w 93"/>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3"/>
              <a:gd name="T139" fmla="*/ 0 h 102"/>
              <a:gd name="T140" fmla="*/ 93 w 93"/>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3" h="102">
                <a:moveTo>
                  <a:pt x="66" y="70"/>
                </a:moveTo>
                <a:lnTo>
                  <a:pt x="92" y="73"/>
                </a:lnTo>
                <a:lnTo>
                  <a:pt x="88" y="81"/>
                </a:lnTo>
                <a:lnTo>
                  <a:pt x="82" y="88"/>
                </a:lnTo>
                <a:lnTo>
                  <a:pt x="76" y="95"/>
                </a:lnTo>
                <a:lnTo>
                  <a:pt x="63" y="100"/>
                </a:lnTo>
                <a:lnTo>
                  <a:pt x="49" y="102"/>
                </a:lnTo>
                <a:lnTo>
                  <a:pt x="32" y="100"/>
                </a:lnTo>
                <a:lnTo>
                  <a:pt x="20" y="95"/>
                </a:lnTo>
                <a:lnTo>
                  <a:pt x="10" y="85"/>
                </a:lnTo>
                <a:lnTo>
                  <a:pt x="3" y="70"/>
                </a:lnTo>
                <a:lnTo>
                  <a:pt x="0" y="51"/>
                </a:lnTo>
                <a:lnTo>
                  <a:pt x="3" y="30"/>
                </a:lnTo>
                <a:lnTo>
                  <a:pt x="14" y="13"/>
                </a:lnTo>
                <a:lnTo>
                  <a:pt x="27" y="3"/>
                </a:lnTo>
                <a:lnTo>
                  <a:pt x="46" y="0"/>
                </a:lnTo>
                <a:lnTo>
                  <a:pt x="66" y="3"/>
                </a:lnTo>
                <a:lnTo>
                  <a:pt x="82" y="13"/>
                </a:lnTo>
                <a:lnTo>
                  <a:pt x="88" y="25"/>
                </a:lnTo>
                <a:lnTo>
                  <a:pt x="92" y="41"/>
                </a:lnTo>
                <a:lnTo>
                  <a:pt x="93" y="59"/>
                </a:lnTo>
                <a:lnTo>
                  <a:pt x="25" y="59"/>
                </a:lnTo>
                <a:lnTo>
                  <a:pt x="27" y="66"/>
                </a:lnTo>
                <a:lnTo>
                  <a:pt x="29" y="71"/>
                </a:lnTo>
                <a:lnTo>
                  <a:pt x="32" y="76"/>
                </a:lnTo>
                <a:lnTo>
                  <a:pt x="37" y="80"/>
                </a:lnTo>
                <a:lnTo>
                  <a:pt x="42" y="81"/>
                </a:lnTo>
                <a:lnTo>
                  <a:pt x="49" y="83"/>
                </a:lnTo>
                <a:lnTo>
                  <a:pt x="54" y="81"/>
                </a:lnTo>
                <a:lnTo>
                  <a:pt x="59" y="80"/>
                </a:lnTo>
                <a:lnTo>
                  <a:pt x="63" y="75"/>
                </a:lnTo>
                <a:lnTo>
                  <a:pt x="66" y="70"/>
                </a:lnTo>
                <a:close/>
                <a:moveTo>
                  <a:pt x="68" y="42"/>
                </a:moveTo>
                <a:lnTo>
                  <a:pt x="66" y="36"/>
                </a:lnTo>
                <a:lnTo>
                  <a:pt x="65" y="30"/>
                </a:lnTo>
                <a:lnTo>
                  <a:pt x="61" y="25"/>
                </a:lnTo>
                <a:lnTo>
                  <a:pt x="58" y="22"/>
                </a:lnTo>
                <a:lnTo>
                  <a:pt x="53" y="20"/>
                </a:lnTo>
                <a:lnTo>
                  <a:pt x="48" y="19"/>
                </a:lnTo>
                <a:lnTo>
                  <a:pt x="42" y="20"/>
                </a:lnTo>
                <a:lnTo>
                  <a:pt x="37" y="22"/>
                </a:lnTo>
                <a:lnTo>
                  <a:pt x="32" y="25"/>
                </a:lnTo>
                <a:lnTo>
                  <a:pt x="29" y="30"/>
                </a:lnTo>
                <a:lnTo>
                  <a:pt x="27" y="36"/>
                </a:lnTo>
                <a:lnTo>
                  <a:pt x="27" y="42"/>
                </a:lnTo>
                <a:lnTo>
                  <a:pt x="68" y="42"/>
                </a:lnTo>
                <a:close/>
              </a:path>
            </a:pathLst>
          </a:custGeom>
          <a:solidFill>
            <a:srgbClr val="000000"/>
          </a:solidFill>
          <a:ln w="0">
            <a:solidFill>
              <a:srgbClr val="000000"/>
            </a:solidFill>
            <a:round/>
            <a:headEnd/>
            <a:tailEnd/>
          </a:ln>
        </p:spPr>
        <p:txBody>
          <a:bodyPr/>
          <a:lstStyle/>
          <a:p>
            <a:endParaRPr lang="en-CA"/>
          </a:p>
        </p:txBody>
      </p:sp>
      <p:sp>
        <p:nvSpPr>
          <p:cNvPr id="24607" name="Freeform 28"/>
          <p:cNvSpPr>
            <a:spLocks/>
          </p:cNvSpPr>
          <p:nvPr/>
        </p:nvSpPr>
        <p:spPr bwMode="auto">
          <a:xfrm>
            <a:off x="2089150" y="2174875"/>
            <a:ext cx="133350" cy="171450"/>
          </a:xfrm>
          <a:custGeom>
            <a:avLst/>
            <a:gdLst>
              <a:gd name="T0" fmla="*/ 2147483647 w 84"/>
              <a:gd name="T1" fmla="*/ 2147483647 h 108"/>
              <a:gd name="T2" fmla="*/ 0 w 84"/>
              <a:gd name="T3" fmla="*/ 2147483647 h 108"/>
              <a:gd name="T4" fmla="*/ 2147483647 w 84"/>
              <a:gd name="T5" fmla="*/ 2147483647 h 108"/>
              <a:gd name="T6" fmla="*/ 2147483647 w 84"/>
              <a:gd name="T7" fmla="*/ 2147483647 h 108"/>
              <a:gd name="T8" fmla="*/ 2147483647 w 84"/>
              <a:gd name="T9" fmla="*/ 2147483647 h 108"/>
              <a:gd name="T10" fmla="*/ 2147483647 w 84"/>
              <a:gd name="T11" fmla="*/ 2147483647 h 108"/>
              <a:gd name="T12" fmla="*/ 2147483647 w 84"/>
              <a:gd name="T13" fmla="*/ 2147483647 h 108"/>
              <a:gd name="T14" fmla="*/ 2147483647 w 84"/>
              <a:gd name="T15" fmla="*/ 2147483647 h 108"/>
              <a:gd name="T16" fmla="*/ 2147483647 w 84"/>
              <a:gd name="T17" fmla="*/ 2147483647 h 108"/>
              <a:gd name="T18" fmla="*/ 2147483647 w 84"/>
              <a:gd name="T19" fmla="*/ 2147483647 h 108"/>
              <a:gd name="T20" fmla="*/ 2147483647 w 84"/>
              <a:gd name="T21" fmla="*/ 2147483647 h 108"/>
              <a:gd name="T22" fmla="*/ 2147483647 w 84"/>
              <a:gd name="T23" fmla="*/ 2147483647 h 108"/>
              <a:gd name="T24" fmla="*/ 2147483647 w 84"/>
              <a:gd name="T25" fmla="*/ 2147483647 h 108"/>
              <a:gd name="T26" fmla="*/ 2147483647 w 84"/>
              <a:gd name="T27" fmla="*/ 2147483647 h 108"/>
              <a:gd name="T28" fmla="*/ 2147483647 w 84"/>
              <a:gd name="T29" fmla="*/ 2147483647 h 108"/>
              <a:gd name="T30" fmla="*/ 2147483647 w 84"/>
              <a:gd name="T31" fmla="*/ 2147483647 h 108"/>
              <a:gd name="T32" fmla="*/ 2147483647 w 84"/>
              <a:gd name="T33" fmla="*/ 2147483647 h 108"/>
              <a:gd name="T34" fmla="*/ 2147483647 w 84"/>
              <a:gd name="T35" fmla="*/ 2147483647 h 108"/>
              <a:gd name="T36" fmla="*/ 2147483647 w 84"/>
              <a:gd name="T37" fmla="*/ 0 h 108"/>
              <a:gd name="T38" fmla="*/ 2147483647 w 84"/>
              <a:gd name="T39" fmla="*/ 0 h 108"/>
              <a:gd name="T40" fmla="*/ 2147483647 w 84"/>
              <a:gd name="T41" fmla="*/ 2147483647 h 108"/>
              <a:gd name="T42" fmla="*/ 2147483647 w 84"/>
              <a:gd name="T43" fmla="*/ 2147483647 h 108"/>
              <a:gd name="T44" fmla="*/ 2147483647 w 84"/>
              <a:gd name="T45" fmla="*/ 2147483647 h 108"/>
              <a:gd name="T46" fmla="*/ 2147483647 w 84"/>
              <a:gd name="T47" fmla="*/ 2147483647 h 108"/>
              <a:gd name="T48" fmla="*/ 2147483647 w 84"/>
              <a:gd name="T49" fmla="*/ 2147483647 h 108"/>
              <a:gd name="T50" fmla="*/ 2147483647 w 84"/>
              <a:gd name="T51" fmla="*/ 2147483647 h 108"/>
              <a:gd name="T52" fmla="*/ 2147483647 w 84"/>
              <a:gd name="T53" fmla="*/ 2147483647 h 108"/>
              <a:gd name="T54" fmla="*/ 2147483647 w 84"/>
              <a:gd name="T55" fmla="*/ 2147483647 h 108"/>
              <a:gd name="T56" fmla="*/ 2147483647 w 84"/>
              <a:gd name="T57" fmla="*/ 2147483647 h 108"/>
              <a:gd name="T58" fmla="*/ 2147483647 w 84"/>
              <a:gd name="T59" fmla="*/ 2147483647 h 108"/>
              <a:gd name="T60" fmla="*/ 2147483647 w 84"/>
              <a:gd name="T61" fmla="*/ 2147483647 h 108"/>
              <a:gd name="T62" fmla="*/ 2147483647 w 84"/>
              <a:gd name="T63" fmla="*/ 2147483647 h 108"/>
              <a:gd name="T64" fmla="*/ 2147483647 w 84"/>
              <a:gd name="T65" fmla="*/ 2147483647 h 108"/>
              <a:gd name="T66" fmla="*/ 2147483647 w 84"/>
              <a:gd name="T67" fmla="*/ 2147483647 h 108"/>
              <a:gd name="T68" fmla="*/ 2147483647 w 84"/>
              <a:gd name="T69" fmla="*/ 2147483647 h 108"/>
              <a:gd name="T70" fmla="*/ 2147483647 w 84"/>
              <a:gd name="T71" fmla="*/ 2147483647 h 108"/>
              <a:gd name="T72" fmla="*/ 2147483647 w 84"/>
              <a:gd name="T73" fmla="*/ 2147483647 h 108"/>
              <a:gd name="T74" fmla="*/ 2147483647 w 84"/>
              <a:gd name="T75" fmla="*/ 2147483647 h 108"/>
              <a:gd name="T76" fmla="*/ 2147483647 w 84"/>
              <a:gd name="T77" fmla="*/ 2147483647 h 108"/>
              <a:gd name="T78" fmla="*/ 2147483647 w 84"/>
              <a:gd name="T79" fmla="*/ 2147483647 h 108"/>
              <a:gd name="T80" fmla="*/ 2147483647 w 84"/>
              <a:gd name="T81" fmla="*/ 2147483647 h 108"/>
              <a:gd name="T82" fmla="*/ 2147483647 w 84"/>
              <a:gd name="T83" fmla="*/ 2147483647 h 108"/>
              <a:gd name="T84" fmla="*/ 2147483647 w 84"/>
              <a:gd name="T85" fmla="*/ 2147483647 h 108"/>
              <a:gd name="T86" fmla="*/ 2147483647 w 84"/>
              <a:gd name="T87" fmla="*/ 2147483647 h 108"/>
              <a:gd name="T88" fmla="*/ 2147483647 w 84"/>
              <a:gd name="T89" fmla="*/ 2147483647 h 108"/>
              <a:gd name="T90" fmla="*/ 2147483647 w 84"/>
              <a:gd name="T91" fmla="*/ 2147483647 h 108"/>
              <a:gd name="T92" fmla="*/ 2147483647 w 84"/>
              <a:gd name="T93" fmla="*/ 2147483647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
              <a:gd name="T142" fmla="*/ 0 h 108"/>
              <a:gd name="T143" fmla="*/ 84 w 84"/>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 h="108">
                <a:moveTo>
                  <a:pt x="73" y="108"/>
                </a:moveTo>
                <a:lnTo>
                  <a:pt x="0" y="108"/>
                </a:lnTo>
                <a:lnTo>
                  <a:pt x="2" y="104"/>
                </a:lnTo>
                <a:lnTo>
                  <a:pt x="7" y="103"/>
                </a:lnTo>
                <a:lnTo>
                  <a:pt x="11" y="103"/>
                </a:lnTo>
                <a:lnTo>
                  <a:pt x="12" y="101"/>
                </a:lnTo>
                <a:lnTo>
                  <a:pt x="14" y="99"/>
                </a:lnTo>
                <a:lnTo>
                  <a:pt x="17" y="94"/>
                </a:lnTo>
                <a:lnTo>
                  <a:pt x="19" y="87"/>
                </a:lnTo>
                <a:lnTo>
                  <a:pt x="38" y="23"/>
                </a:lnTo>
                <a:lnTo>
                  <a:pt x="39" y="16"/>
                </a:lnTo>
                <a:lnTo>
                  <a:pt x="39" y="11"/>
                </a:lnTo>
                <a:lnTo>
                  <a:pt x="39" y="7"/>
                </a:lnTo>
                <a:lnTo>
                  <a:pt x="38" y="6"/>
                </a:lnTo>
                <a:lnTo>
                  <a:pt x="34" y="4"/>
                </a:lnTo>
                <a:lnTo>
                  <a:pt x="29" y="4"/>
                </a:lnTo>
                <a:lnTo>
                  <a:pt x="28" y="4"/>
                </a:lnTo>
                <a:lnTo>
                  <a:pt x="29" y="0"/>
                </a:lnTo>
                <a:lnTo>
                  <a:pt x="72" y="0"/>
                </a:lnTo>
                <a:lnTo>
                  <a:pt x="70" y="4"/>
                </a:lnTo>
                <a:lnTo>
                  <a:pt x="65" y="4"/>
                </a:lnTo>
                <a:lnTo>
                  <a:pt x="60" y="6"/>
                </a:lnTo>
                <a:lnTo>
                  <a:pt x="58" y="7"/>
                </a:lnTo>
                <a:lnTo>
                  <a:pt x="55" y="11"/>
                </a:lnTo>
                <a:lnTo>
                  <a:pt x="55" y="12"/>
                </a:lnTo>
                <a:lnTo>
                  <a:pt x="53" y="17"/>
                </a:lnTo>
                <a:lnTo>
                  <a:pt x="51" y="24"/>
                </a:lnTo>
                <a:lnTo>
                  <a:pt x="33" y="87"/>
                </a:lnTo>
                <a:lnTo>
                  <a:pt x="31" y="94"/>
                </a:lnTo>
                <a:lnTo>
                  <a:pt x="31" y="97"/>
                </a:lnTo>
                <a:lnTo>
                  <a:pt x="31" y="99"/>
                </a:lnTo>
                <a:lnTo>
                  <a:pt x="33" y="101"/>
                </a:lnTo>
                <a:lnTo>
                  <a:pt x="34" y="101"/>
                </a:lnTo>
                <a:lnTo>
                  <a:pt x="38" y="103"/>
                </a:lnTo>
                <a:lnTo>
                  <a:pt x="48" y="103"/>
                </a:lnTo>
                <a:lnTo>
                  <a:pt x="53" y="101"/>
                </a:lnTo>
                <a:lnTo>
                  <a:pt x="60" y="101"/>
                </a:lnTo>
                <a:lnTo>
                  <a:pt x="63" y="99"/>
                </a:lnTo>
                <a:lnTo>
                  <a:pt x="68" y="97"/>
                </a:lnTo>
                <a:lnTo>
                  <a:pt x="72" y="92"/>
                </a:lnTo>
                <a:lnTo>
                  <a:pt x="73" y="91"/>
                </a:lnTo>
                <a:lnTo>
                  <a:pt x="77" y="87"/>
                </a:lnTo>
                <a:lnTo>
                  <a:pt x="80" y="82"/>
                </a:lnTo>
                <a:lnTo>
                  <a:pt x="82" y="79"/>
                </a:lnTo>
                <a:lnTo>
                  <a:pt x="84" y="79"/>
                </a:lnTo>
                <a:lnTo>
                  <a:pt x="73" y="108"/>
                </a:lnTo>
                <a:close/>
              </a:path>
            </a:pathLst>
          </a:custGeom>
          <a:solidFill>
            <a:srgbClr val="000000"/>
          </a:solidFill>
          <a:ln w="0">
            <a:solidFill>
              <a:srgbClr val="000000"/>
            </a:solidFill>
            <a:round/>
            <a:headEnd/>
            <a:tailEnd/>
          </a:ln>
        </p:spPr>
        <p:txBody>
          <a:bodyPr/>
          <a:lstStyle/>
          <a:p>
            <a:endParaRPr lang="en-CA"/>
          </a:p>
        </p:txBody>
      </p:sp>
      <p:sp>
        <p:nvSpPr>
          <p:cNvPr id="24608" name="Freeform 29"/>
          <p:cNvSpPr>
            <a:spLocks noEditPoints="1"/>
          </p:cNvSpPr>
          <p:nvPr/>
        </p:nvSpPr>
        <p:spPr bwMode="auto">
          <a:xfrm>
            <a:off x="2235200" y="2232025"/>
            <a:ext cx="96838" cy="114300"/>
          </a:xfrm>
          <a:custGeom>
            <a:avLst/>
            <a:gdLst>
              <a:gd name="T0" fmla="*/ 2147483647 w 61"/>
              <a:gd name="T1" fmla="*/ 2147483647 h 72"/>
              <a:gd name="T2" fmla="*/ 2147483647 w 61"/>
              <a:gd name="T3" fmla="*/ 2147483647 h 72"/>
              <a:gd name="T4" fmla="*/ 2147483647 w 61"/>
              <a:gd name="T5" fmla="*/ 2147483647 h 72"/>
              <a:gd name="T6" fmla="*/ 2147483647 w 61"/>
              <a:gd name="T7" fmla="*/ 2147483647 h 72"/>
              <a:gd name="T8" fmla="*/ 2147483647 w 61"/>
              <a:gd name="T9" fmla="*/ 2147483647 h 72"/>
              <a:gd name="T10" fmla="*/ 2147483647 w 61"/>
              <a:gd name="T11" fmla="*/ 2147483647 h 72"/>
              <a:gd name="T12" fmla="*/ 2147483647 w 61"/>
              <a:gd name="T13" fmla="*/ 2147483647 h 72"/>
              <a:gd name="T14" fmla="*/ 2147483647 w 61"/>
              <a:gd name="T15" fmla="*/ 2147483647 h 72"/>
              <a:gd name="T16" fmla="*/ 2147483647 w 61"/>
              <a:gd name="T17" fmla="*/ 2147483647 h 72"/>
              <a:gd name="T18" fmla="*/ 2147483647 w 61"/>
              <a:gd name="T19" fmla="*/ 2147483647 h 72"/>
              <a:gd name="T20" fmla="*/ 2147483647 w 61"/>
              <a:gd name="T21" fmla="*/ 2147483647 h 72"/>
              <a:gd name="T22" fmla="*/ 2147483647 w 61"/>
              <a:gd name="T23" fmla="*/ 2147483647 h 72"/>
              <a:gd name="T24" fmla="*/ 2147483647 w 61"/>
              <a:gd name="T25" fmla="*/ 2147483647 h 72"/>
              <a:gd name="T26" fmla="*/ 2147483647 w 61"/>
              <a:gd name="T27" fmla="*/ 2147483647 h 72"/>
              <a:gd name="T28" fmla="*/ 2147483647 w 61"/>
              <a:gd name="T29" fmla="*/ 2147483647 h 72"/>
              <a:gd name="T30" fmla="*/ 2147483647 w 61"/>
              <a:gd name="T31" fmla="*/ 2147483647 h 72"/>
              <a:gd name="T32" fmla="*/ 2147483647 w 61"/>
              <a:gd name="T33" fmla="*/ 2147483647 h 72"/>
              <a:gd name="T34" fmla="*/ 2147483647 w 61"/>
              <a:gd name="T35" fmla="*/ 2147483647 h 72"/>
              <a:gd name="T36" fmla="*/ 2147483647 w 61"/>
              <a:gd name="T37" fmla="*/ 2147483647 h 72"/>
              <a:gd name="T38" fmla="*/ 2147483647 w 61"/>
              <a:gd name="T39" fmla="*/ 2147483647 h 72"/>
              <a:gd name="T40" fmla="*/ 0 w 61"/>
              <a:gd name="T41" fmla="*/ 2147483647 h 72"/>
              <a:gd name="T42" fmla="*/ 2147483647 w 61"/>
              <a:gd name="T43" fmla="*/ 2147483647 h 72"/>
              <a:gd name="T44" fmla="*/ 2147483647 w 61"/>
              <a:gd name="T45" fmla="*/ 2147483647 h 72"/>
              <a:gd name="T46" fmla="*/ 2147483647 w 61"/>
              <a:gd name="T47" fmla="*/ 2147483647 h 72"/>
              <a:gd name="T48" fmla="*/ 2147483647 w 61"/>
              <a:gd name="T49" fmla="*/ 2147483647 h 72"/>
              <a:gd name="T50" fmla="*/ 2147483647 w 61"/>
              <a:gd name="T51" fmla="*/ 2147483647 h 72"/>
              <a:gd name="T52" fmla="*/ 2147483647 w 61"/>
              <a:gd name="T53" fmla="*/ 2147483647 h 72"/>
              <a:gd name="T54" fmla="*/ 2147483647 w 61"/>
              <a:gd name="T55" fmla="*/ 2147483647 h 72"/>
              <a:gd name="T56" fmla="*/ 2147483647 w 61"/>
              <a:gd name="T57" fmla="*/ 0 h 72"/>
              <a:gd name="T58" fmla="*/ 2147483647 w 61"/>
              <a:gd name="T59" fmla="*/ 0 h 72"/>
              <a:gd name="T60" fmla="*/ 2147483647 w 61"/>
              <a:gd name="T61" fmla="*/ 0 h 72"/>
              <a:gd name="T62" fmla="*/ 2147483647 w 61"/>
              <a:gd name="T63" fmla="*/ 2147483647 h 72"/>
              <a:gd name="T64" fmla="*/ 2147483647 w 61"/>
              <a:gd name="T65" fmla="*/ 2147483647 h 72"/>
              <a:gd name="T66" fmla="*/ 2147483647 w 61"/>
              <a:gd name="T67" fmla="*/ 2147483647 h 72"/>
              <a:gd name="T68" fmla="*/ 2147483647 w 61"/>
              <a:gd name="T69" fmla="*/ 2147483647 h 72"/>
              <a:gd name="T70" fmla="*/ 2147483647 w 61"/>
              <a:gd name="T71" fmla="*/ 2147483647 h 72"/>
              <a:gd name="T72" fmla="*/ 2147483647 w 61"/>
              <a:gd name="T73" fmla="*/ 2147483647 h 72"/>
              <a:gd name="T74" fmla="*/ 2147483647 w 61"/>
              <a:gd name="T75" fmla="*/ 2147483647 h 72"/>
              <a:gd name="T76" fmla="*/ 2147483647 w 61"/>
              <a:gd name="T77" fmla="*/ 2147483647 h 72"/>
              <a:gd name="T78" fmla="*/ 2147483647 w 61"/>
              <a:gd name="T79" fmla="*/ 2147483647 h 72"/>
              <a:gd name="T80" fmla="*/ 2147483647 w 61"/>
              <a:gd name="T81" fmla="*/ 2147483647 h 72"/>
              <a:gd name="T82" fmla="*/ 2147483647 w 61"/>
              <a:gd name="T83" fmla="*/ 2147483647 h 72"/>
              <a:gd name="T84" fmla="*/ 2147483647 w 61"/>
              <a:gd name="T85" fmla="*/ 2147483647 h 72"/>
              <a:gd name="T86" fmla="*/ 2147483647 w 61"/>
              <a:gd name="T87" fmla="*/ 2147483647 h 72"/>
              <a:gd name="T88" fmla="*/ 2147483647 w 61"/>
              <a:gd name="T89" fmla="*/ 2147483647 h 72"/>
              <a:gd name="T90" fmla="*/ 2147483647 w 61"/>
              <a:gd name="T91" fmla="*/ 2147483647 h 72"/>
              <a:gd name="T92" fmla="*/ 2147483647 w 61"/>
              <a:gd name="T93" fmla="*/ 2147483647 h 72"/>
              <a:gd name="T94" fmla="*/ 2147483647 w 61"/>
              <a:gd name="T95" fmla="*/ 2147483647 h 72"/>
              <a:gd name="T96" fmla="*/ 2147483647 w 61"/>
              <a:gd name="T97" fmla="*/ 2147483647 h 72"/>
              <a:gd name="T98" fmla="*/ 2147483647 w 61"/>
              <a:gd name="T99" fmla="*/ 2147483647 h 72"/>
              <a:gd name="T100" fmla="*/ 2147483647 w 61"/>
              <a:gd name="T101" fmla="*/ 2147483647 h 72"/>
              <a:gd name="T102" fmla="*/ 2147483647 w 61"/>
              <a:gd name="T103" fmla="*/ 2147483647 h 72"/>
              <a:gd name="T104" fmla="*/ 2147483647 w 61"/>
              <a:gd name="T105" fmla="*/ 2147483647 h 72"/>
              <a:gd name="T106" fmla="*/ 2147483647 w 61"/>
              <a:gd name="T107" fmla="*/ 2147483647 h 72"/>
              <a:gd name="T108" fmla="*/ 2147483647 w 61"/>
              <a:gd name="T109" fmla="*/ 2147483647 h 72"/>
              <a:gd name="T110" fmla="*/ 2147483647 w 61"/>
              <a:gd name="T111" fmla="*/ 2147483647 h 72"/>
              <a:gd name="T112" fmla="*/ 2147483647 w 61"/>
              <a:gd name="T113" fmla="*/ 2147483647 h 72"/>
              <a:gd name="T114" fmla="*/ 2147483647 w 61"/>
              <a:gd name="T115" fmla="*/ 2147483647 h 72"/>
              <a:gd name="T116" fmla="*/ 2147483647 w 61"/>
              <a:gd name="T117" fmla="*/ 2147483647 h 72"/>
              <a:gd name="T118" fmla="*/ 2147483647 w 61"/>
              <a:gd name="T119" fmla="*/ 2147483647 h 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2"/>
              <a:gd name="T182" fmla="*/ 61 w 61"/>
              <a:gd name="T183" fmla="*/ 72 h 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2">
                <a:moveTo>
                  <a:pt x="15" y="41"/>
                </a:moveTo>
                <a:lnTo>
                  <a:pt x="15" y="44"/>
                </a:lnTo>
                <a:lnTo>
                  <a:pt x="15" y="48"/>
                </a:lnTo>
                <a:lnTo>
                  <a:pt x="15" y="53"/>
                </a:lnTo>
                <a:lnTo>
                  <a:pt x="19" y="58"/>
                </a:lnTo>
                <a:lnTo>
                  <a:pt x="24" y="61"/>
                </a:lnTo>
                <a:lnTo>
                  <a:pt x="31" y="63"/>
                </a:lnTo>
                <a:lnTo>
                  <a:pt x="36" y="61"/>
                </a:lnTo>
                <a:lnTo>
                  <a:pt x="41" y="60"/>
                </a:lnTo>
                <a:lnTo>
                  <a:pt x="44" y="58"/>
                </a:lnTo>
                <a:lnTo>
                  <a:pt x="49" y="55"/>
                </a:lnTo>
                <a:lnTo>
                  <a:pt x="55" y="51"/>
                </a:lnTo>
                <a:lnTo>
                  <a:pt x="56" y="53"/>
                </a:lnTo>
                <a:lnTo>
                  <a:pt x="39" y="68"/>
                </a:lnTo>
                <a:lnTo>
                  <a:pt x="22" y="72"/>
                </a:lnTo>
                <a:lnTo>
                  <a:pt x="15" y="72"/>
                </a:lnTo>
                <a:lnTo>
                  <a:pt x="10" y="70"/>
                </a:lnTo>
                <a:lnTo>
                  <a:pt x="7" y="65"/>
                </a:lnTo>
                <a:lnTo>
                  <a:pt x="4" y="60"/>
                </a:lnTo>
                <a:lnTo>
                  <a:pt x="2" y="55"/>
                </a:lnTo>
                <a:lnTo>
                  <a:pt x="0" y="49"/>
                </a:lnTo>
                <a:lnTo>
                  <a:pt x="2" y="41"/>
                </a:lnTo>
                <a:lnTo>
                  <a:pt x="4" y="34"/>
                </a:lnTo>
                <a:lnTo>
                  <a:pt x="7" y="26"/>
                </a:lnTo>
                <a:lnTo>
                  <a:pt x="12" y="17"/>
                </a:lnTo>
                <a:lnTo>
                  <a:pt x="19" y="12"/>
                </a:lnTo>
                <a:lnTo>
                  <a:pt x="26" y="7"/>
                </a:lnTo>
                <a:lnTo>
                  <a:pt x="32" y="2"/>
                </a:lnTo>
                <a:lnTo>
                  <a:pt x="39" y="0"/>
                </a:lnTo>
                <a:lnTo>
                  <a:pt x="46" y="0"/>
                </a:lnTo>
                <a:lnTo>
                  <a:pt x="51" y="0"/>
                </a:lnTo>
                <a:lnTo>
                  <a:pt x="55" y="2"/>
                </a:lnTo>
                <a:lnTo>
                  <a:pt x="58" y="4"/>
                </a:lnTo>
                <a:lnTo>
                  <a:pt x="61" y="7"/>
                </a:lnTo>
                <a:lnTo>
                  <a:pt x="61" y="10"/>
                </a:lnTo>
                <a:lnTo>
                  <a:pt x="61" y="17"/>
                </a:lnTo>
                <a:lnTo>
                  <a:pt x="58" y="24"/>
                </a:lnTo>
                <a:lnTo>
                  <a:pt x="53" y="29"/>
                </a:lnTo>
                <a:lnTo>
                  <a:pt x="46" y="32"/>
                </a:lnTo>
                <a:lnTo>
                  <a:pt x="38" y="36"/>
                </a:lnTo>
                <a:lnTo>
                  <a:pt x="32" y="38"/>
                </a:lnTo>
                <a:lnTo>
                  <a:pt x="24" y="39"/>
                </a:lnTo>
                <a:lnTo>
                  <a:pt x="15" y="41"/>
                </a:lnTo>
                <a:close/>
                <a:moveTo>
                  <a:pt x="15" y="38"/>
                </a:moveTo>
                <a:lnTo>
                  <a:pt x="26" y="36"/>
                </a:lnTo>
                <a:lnTo>
                  <a:pt x="32" y="32"/>
                </a:lnTo>
                <a:lnTo>
                  <a:pt x="41" y="27"/>
                </a:lnTo>
                <a:lnTo>
                  <a:pt x="46" y="22"/>
                </a:lnTo>
                <a:lnTo>
                  <a:pt x="49" y="15"/>
                </a:lnTo>
                <a:lnTo>
                  <a:pt x="51" y="10"/>
                </a:lnTo>
                <a:lnTo>
                  <a:pt x="49" y="7"/>
                </a:lnTo>
                <a:lnTo>
                  <a:pt x="49" y="5"/>
                </a:lnTo>
                <a:lnTo>
                  <a:pt x="46" y="4"/>
                </a:lnTo>
                <a:lnTo>
                  <a:pt x="43" y="4"/>
                </a:lnTo>
                <a:lnTo>
                  <a:pt x="38" y="4"/>
                </a:lnTo>
                <a:lnTo>
                  <a:pt x="32" y="7"/>
                </a:lnTo>
                <a:lnTo>
                  <a:pt x="27" y="12"/>
                </a:lnTo>
                <a:lnTo>
                  <a:pt x="22" y="19"/>
                </a:lnTo>
                <a:lnTo>
                  <a:pt x="19" y="27"/>
                </a:lnTo>
                <a:lnTo>
                  <a:pt x="15" y="38"/>
                </a:lnTo>
                <a:close/>
              </a:path>
            </a:pathLst>
          </a:custGeom>
          <a:solidFill>
            <a:srgbClr val="000000"/>
          </a:solidFill>
          <a:ln w="0">
            <a:solidFill>
              <a:srgbClr val="000000"/>
            </a:solidFill>
            <a:round/>
            <a:headEnd/>
            <a:tailEnd/>
          </a:ln>
        </p:spPr>
        <p:txBody>
          <a:bodyPr/>
          <a:lstStyle/>
          <a:p>
            <a:endParaRPr lang="en-CA"/>
          </a:p>
        </p:txBody>
      </p:sp>
      <p:sp>
        <p:nvSpPr>
          <p:cNvPr id="24609" name="Freeform 30"/>
          <p:cNvSpPr>
            <a:spLocks/>
          </p:cNvSpPr>
          <p:nvPr/>
        </p:nvSpPr>
        <p:spPr bwMode="auto">
          <a:xfrm>
            <a:off x="2335213" y="2232025"/>
            <a:ext cx="119062" cy="114300"/>
          </a:xfrm>
          <a:custGeom>
            <a:avLst/>
            <a:gdLst>
              <a:gd name="T0" fmla="*/ 2147483647 w 75"/>
              <a:gd name="T1" fmla="*/ 2147483647 h 72"/>
              <a:gd name="T2" fmla="*/ 2147483647 w 75"/>
              <a:gd name="T3" fmla="*/ 2147483647 h 72"/>
              <a:gd name="T4" fmla="*/ 2147483647 w 75"/>
              <a:gd name="T5" fmla="*/ 2147483647 h 72"/>
              <a:gd name="T6" fmla="*/ 2147483647 w 75"/>
              <a:gd name="T7" fmla="*/ 2147483647 h 72"/>
              <a:gd name="T8" fmla="*/ 2147483647 w 75"/>
              <a:gd name="T9" fmla="*/ 2147483647 h 72"/>
              <a:gd name="T10" fmla="*/ 2147483647 w 75"/>
              <a:gd name="T11" fmla="*/ 0 h 72"/>
              <a:gd name="T12" fmla="*/ 2147483647 w 75"/>
              <a:gd name="T13" fmla="*/ 0 h 72"/>
              <a:gd name="T14" fmla="*/ 2147483647 w 75"/>
              <a:gd name="T15" fmla="*/ 2147483647 h 72"/>
              <a:gd name="T16" fmla="*/ 2147483647 w 75"/>
              <a:gd name="T17" fmla="*/ 2147483647 h 72"/>
              <a:gd name="T18" fmla="*/ 2147483647 w 75"/>
              <a:gd name="T19" fmla="*/ 2147483647 h 72"/>
              <a:gd name="T20" fmla="*/ 2147483647 w 75"/>
              <a:gd name="T21" fmla="*/ 2147483647 h 72"/>
              <a:gd name="T22" fmla="*/ 2147483647 w 75"/>
              <a:gd name="T23" fmla="*/ 2147483647 h 72"/>
              <a:gd name="T24" fmla="*/ 2147483647 w 75"/>
              <a:gd name="T25" fmla="*/ 2147483647 h 72"/>
              <a:gd name="T26" fmla="*/ 2147483647 w 75"/>
              <a:gd name="T27" fmla="*/ 2147483647 h 72"/>
              <a:gd name="T28" fmla="*/ 2147483647 w 75"/>
              <a:gd name="T29" fmla="*/ 2147483647 h 72"/>
              <a:gd name="T30" fmla="*/ 2147483647 w 75"/>
              <a:gd name="T31" fmla="*/ 2147483647 h 72"/>
              <a:gd name="T32" fmla="*/ 2147483647 w 75"/>
              <a:gd name="T33" fmla="*/ 2147483647 h 72"/>
              <a:gd name="T34" fmla="*/ 2147483647 w 75"/>
              <a:gd name="T35" fmla="*/ 2147483647 h 72"/>
              <a:gd name="T36" fmla="*/ 2147483647 w 75"/>
              <a:gd name="T37" fmla="*/ 2147483647 h 72"/>
              <a:gd name="T38" fmla="*/ 2147483647 w 75"/>
              <a:gd name="T39" fmla="*/ 2147483647 h 72"/>
              <a:gd name="T40" fmla="*/ 2147483647 w 75"/>
              <a:gd name="T41" fmla="*/ 2147483647 h 72"/>
              <a:gd name="T42" fmla="*/ 2147483647 w 75"/>
              <a:gd name="T43" fmla="*/ 2147483647 h 72"/>
              <a:gd name="T44" fmla="*/ 2147483647 w 75"/>
              <a:gd name="T45" fmla="*/ 2147483647 h 72"/>
              <a:gd name="T46" fmla="*/ 2147483647 w 75"/>
              <a:gd name="T47" fmla="*/ 2147483647 h 72"/>
              <a:gd name="T48" fmla="*/ 2147483647 w 75"/>
              <a:gd name="T49" fmla="*/ 2147483647 h 72"/>
              <a:gd name="T50" fmla="*/ 2147483647 w 75"/>
              <a:gd name="T51" fmla="*/ 2147483647 h 72"/>
              <a:gd name="T52" fmla="*/ 2147483647 w 75"/>
              <a:gd name="T53" fmla="*/ 2147483647 h 72"/>
              <a:gd name="T54" fmla="*/ 2147483647 w 75"/>
              <a:gd name="T55" fmla="*/ 2147483647 h 72"/>
              <a:gd name="T56" fmla="*/ 2147483647 w 75"/>
              <a:gd name="T57" fmla="*/ 2147483647 h 72"/>
              <a:gd name="T58" fmla="*/ 0 w 75"/>
              <a:gd name="T59" fmla="*/ 2147483647 h 72"/>
              <a:gd name="T60" fmla="*/ 2147483647 w 75"/>
              <a:gd name="T61" fmla="*/ 2147483647 h 72"/>
              <a:gd name="T62" fmla="*/ 2147483647 w 75"/>
              <a:gd name="T63" fmla="*/ 2147483647 h 72"/>
              <a:gd name="T64" fmla="*/ 2147483647 w 75"/>
              <a:gd name="T65" fmla="*/ 2147483647 h 72"/>
              <a:gd name="T66" fmla="*/ 2147483647 w 75"/>
              <a:gd name="T67" fmla="*/ 2147483647 h 72"/>
              <a:gd name="T68" fmla="*/ 2147483647 w 75"/>
              <a:gd name="T69" fmla="*/ 2147483647 h 72"/>
              <a:gd name="T70" fmla="*/ 2147483647 w 75"/>
              <a:gd name="T71" fmla="*/ 2147483647 h 72"/>
              <a:gd name="T72" fmla="*/ 2147483647 w 75"/>
              <a:gd name="T73" fmla="*/ 2147483647 h 72"/>
              <a:gd name="T74" fmla="*/ 2147483647 w 75"/>
              <a:gd name="T75" fmla="*/ 2147483647 h 72"/>
              <a:gd name="T76" fmla="*/ 2147483647 w 75"/>
              <a:gd name="T77" fmla="*/ 2147483647 h 72"/>
              <a:gd name="T78" fmla="*/ 2147483647 w 75"/>
              <a:gd name="T79" fmla="*/ 2147483647 h 72"/>
              <a:gd name="T80" fmla="*/ 2147483647 w 75"/>
              <a:gd name="T81" fmla="*/ 2147483647 h 72"/>
              <a:gd name="T82" fmla="*/ 2147483647 w 75"/>
              <a:gd name="T83" fmla="*/ 2147483647 h 72"/>
              <a:gd name="T84" fmla="*/ 2147483647 w 75"/>
              <a:gd name="T85" fmla="*/ 2147483647 h 72"/>
              <a:gd name="T86" fmla="*/ 2147483647 w 75"/>
              <a:gd name="T87" fmla="*/ 0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2"/>
              <a:gd name="T134" fmla="*/ 75 w 75"/>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2">
                <a:moveTo>
                  <a:pt x="32" y="0"/>
                </a:moveTo>
                <a:lnTo>
                  <a:pt x="36" y="4"/>
                </a:lnTo>
                <a:lnTo>
                  <a:pt x="39" y="9"/>
                </a:lnTo>
                <a:lnTo>
                  <a:pt x="39" y="12"/>
                </a:lnTo>
                <a:lnTo>
                  <a:pt x="41" y="17"/>
                </a:lnTo>
                <a:lnTo>
                  <a:pt x="43" y="24"/>
                </a:lnTo>
                <a:lnTo>
                  <a:pt x="51" y="14"/>
                </a:lnTo>
                <a:lnTo>
                  <a:pt x="53" y="9"/>
                </a:lnTo>
                <a:lnTo>
                  <a:pt x="56" y="5"/>
                </a:lnTo>
                <a:lnTo>
                  <a:pt x="61" y="2"/>
                </a:lnTo>
                <a:lnTo>
                  <a:pt x="63" y="0"/>
                </a:lnTo>
                <a:lnTo>
                  <a:pt x="66" y="0"/>
                </a:lnTo>
                <a:lnTo>
                  <a:pt x="68" y="0"/>
                </a:lnTo>
                <a:lnTo>
                  <a:pt x="72" y="0"/>
                </a:lnTo>
                <a:lnTo>
                  <a:pt x="73" y="2"/>
                </a:lnTo>
                <a:lnTo>
                  <a:pt x="75" y="4"/>
                </a:lnTo>
                <a:lnTo>
                  <a:pt x="75" y="7"/>
                </a:lnTo>
                <a:lnTo>
                  <a:pt x="75" y="10"/>
                </a:lnTo>
                <a:lnTo>
                  <a:pt x="75" y="12"/>
                </a:lnTo>
                <a:lnTo>
                  <a:pt x="72" y="14"/>
                </a:lnTo>
                <a:lnTo>
                  <a:pt x="70" y="14"/>
                </a:lnTo>
                <a:lnTo>
                  <a:pt x="68" y="14"/>
                </a:lnTo>
                <a:lnTo>
                  <a:pt x="66" y="14"/>
                </a:lnTo>
                <a:lnTo>
                  <a:pt x="63" y="12"/>
                </a:lnTo>
                <a:lnTo>
                  <a:pt x="61" y="10"/>
                </a:lnTo>
                <a:lnTo>
                  <a:pt x="58" y="12"/>
                </a:lnTo>
                <a:lnTo>
                  <a:pt x="56" y="14"/>
                </a:lnTo>
                <a:lnTo>
                  <a:pt x="53" y="17"/>
                </a:lnTo>
                <a:lnTo>
                  <a:pt x="49" y="22"/>
                </a:lnTo>
                <a:lnTo>
                  <a:pt x="44" y="29"/>
                </a:lnTo>
                <a:lnTo>
                  <a:pt x="53" y="55"/>
                </a:lnTo>
                <a:lnTo>
                  <a:pt x="53" y="60"/>
                </a:lnTo>
                <a:lnTo>
                  <a:pt x="55" y="61"/>
                </a:lnTo>
                <a:lnTo>
                  <a:pt x="56" y="63"/>
                </a:lnTo>
                <a:lnTo>
                  <a:pt x="58" y="63"/>
                </a:lnTo>
                <a:lnTo>
                  <a:pt x="60" y="61"/>
                </a:lnTo>
                <a:lnTo>
                  <a:pt x="65" y="56"/>
                </a:lnTo>
                <a:lnTo>
                  <a:pt x="68" y="51"/>
                </a:lnTo>
                <a:lnTo>
                  <a:pt x="70" y="53"/>
                </a:lnTo>
                <a:lnTo>
                  <a:pt x="65" y="61"/>
                </a:lnTo>
                <a:lnTo>
                  <a:pt x="58" y="68"/>
                </a:lnTo>
                <a:lnTo>
                  <a:pt x="55" y="72"/>
                </a:lnTo>
                <a:lnTo>
                  <a:pt x="51" y="72"/>
                </a:lnTo>
                <a:lnTo>
                  <a:pt x="48" y="72"/>
                </a:lnTo>
                <a:lnTo>
                  <a:pt x="44" y="68"/>
                </a:lnTo>
                <a:lnTo>
                  <a:pt x="43" y="65"/>
                </a:lnTo>
                <a:lnTo>
                  <a:pt x="41" y="60"/>
                </a:lnTo>
                <a:lnTo>
                  <a:pt x="39" y="51"/>
                </a:lnTo>
                <a:lnTo>
                  <a:pt x="36" y="41"/>
                </a:lnTo>
                <a:lnTo>
                  <a:pt x="31" y="51"/>
                </a:lnTo>
                <a:lnTo>
                  <a:pt x="26" y="60"/>
                </a:lnTo>
                <a:lnTo>
                  <a:pt x="21" y="65"/>
                </a:lnTo>
                <a:lnTo>
                  <a:pt x="17" y="68"/>
                </a:lnTo>
                <a:lnTo>
                  <a:pt x="12" y="72"/>
                </a:lnTo>
                <a:lnTo>
                  <a:pt x="9" y="72"/>
                </a:lnTo>
                <a:lnTo>
                  <a:pt x="5" y="72"/>
                </a:lnTo>
                <a:lnTo>
                  <a:pt x="3" y="70"/>
                </a:lnTo>
                <a:lnTo>
                  <a:pt x="2" y="68"/>
                </a:lnTo>
                <a:lnTo>
                  <a:pt x="0" y="65"/>
                </a:lnTo>
                <a:lnTo>
                  <a:pt x="2" y="61"/>
                </a:lnTo>
                <a:lnTo>
                  <a:pt x="2" y="60"/>
                </a:lnTo>
                <a:lnTo>
                  <a:pt x="5" y="58"/>
                </a:lnTo>
                <a:lnTo>
                  <a:pt x="7" y="58"/>
                </a:lnTo>
                <a:lnTo>
                  <a:pt x="9" y="58"/>
                </a:lnTo>
                <a:lnTo>
                  <a:pt x="12" y="60"/>
                </a:lnTo>
                <a:lnTo>
                  <a:pt x="14" y="61"/>
                </a:lnTo>
                <a:lnTo>
                  <a:pt x="15" y="63"/>
                </a:lnTo>
                <a:lnTo>
                  <a:pt x="15" y="61"/>
                </a:lnTo>
                <a:lnTo>
                  <a:pt x="17" y="61"/>
                </a:lnTo>
                <a:lnTo>
                  <a:pt x="21" y="60"/>
                </a:lnTo>
                <a:lnTo>
                  <a:pt x="24" y="55"/>
                </a:lnTo>
                <a:lnTo>
                  <a:pt x="27" y="49"/>
                </a:lnTo>
                <a:lnTo>
                  <a:pt x="31" y="44"/>
                </a:lnTo>
                <a:lnTo>
                  <a:pt x="32" y="39"/>
                </a:lnTo>
                <a:lnTo>
                  <a:pt x="36" y="38"/>
                </a:lnTo>
                <a:lnTo>
                  <a:pt x="32" y="29"/>
                </a:lnTo>
                <a:lnTo>
                  <a:pt x="31" y="22"/>
                </a:lnTo>
                <a:lnTo>
                  <a:pt x="29" y="19"/>
                </a:lnTo>
                <a:lnTo>
                  <a:pt x="29" y="17"/>
                </a:lnTo>
                <a:lnTo>
                  <a:pt x="27" y="12"/>
                </a:lnTo>
                <a:lnTo>
                  <a:pt x="24" y="10"/>
                </a:lnTo>
                <a:lnTo>
                  <a:pt x="21" y="9"/>
                </a:lnTo>
                <a:lnTo>
                  <a:pt x="17" y="9"/>
                </a:lnTo>
                <a:lnTo>
                  <a:pt x="14" y="9"/>
                </a:lnTo>
                <a:lnTo>
                  <a:pt x="12" y="9"/>
                </a:lnTo>
                <a:lnTo>
                  <a:pt x="12" y="5"/>
                </a:lnTo>
                <a:lnTo>
                  <a:pt x="32" y="0"/>
                </a:lnTo>
                <a:close/>
              </a:path>
            </a:pathLst>
          </a:custGeom>
          <a:solidFill>
            <a:srgbClr val="000000"/>
          </a:solidFill>
          <a:ln w="0">
            <a:solidFill>
              <a:srgbClr val="000000"/>
            </a:solidFill>
            <a:round/>
            <a:headEnd/>
            <a:tailEnd/>
          </a:ln>
        </p:spPr>
        <p:txBody>
          <a:bodyPr/>
          <a:lstStyle/>
          <a:p>
            <a:endParaRPr lang="en-CA"/>
          </a:p>
        </p:txBody>
      </p:sp>
      <p:sp>
        <p:nvSpPr>
          <p:cNvPr id="24610" name="Freeform 31"/>
          <p:cNvSpPr>
            <a:spLocks noEditPoints="1"/>
          </p:cNvSpPr>
          <p:nvPr/>
        </p:nvSpPr>
        <p:spPr bwMode="auto">
          <a:xfrm>
            <a:off x="2470150" y="2184400"/>
            <a:ext cx="60325" cy="161925"/>
          </a:xfrm>
          <a:custGeom>
            <a:avLst/>
            <a:gdLst>
              <a:gd name="T0" fmla="*/ 2147483647 w 38"/>
              <a:gd name="T1" fmla="*/ 0 h 102"/>
              <a:gd name="T2" fmla="*/ 2147483647 w 38"/>
              <a:gd name="T3" fmla="*/ 0 h 102"/>
              <a:gd name="T4" fmla="*/ 2147483647 w 38"/>
              <a:gd name="T5" fmla="*/ 2147483647 h 102"/>
              <a:gd name="T6" fmla="*/ 2147483647 w 38"/>
              <a:gd name="T7" fmla="*/ 2147483647 h 102"/>
              <a:gd name="T8" fmla="*/ 2147483647 w 38"/>
              <a:gd name="T9" fmla="*/ 2147483647 h 102"/>
              <a:gd name="T10" fmla="*/ 2147483647 w 38"/>
              <a:gd name="T11" fmla="*/ 2147483647 h 102"/>
              <a:gd name="T12" fmla="*/ 2147483647 w 38"/>
              <a:gd name="T13" fmla="*/ 2147483647 h 102"/>
              <a:gd name="T14" fmla="*/ 2147483647 w 38"/>
              <a:gd name="T15" fmla="*/ 2147483647 h 102"/>
              <a:gd name="T16" fmla="*/ 2147483647 w 38"/>
              <a:gd name="T17" fmla="*/ 2147483647 h 102"/>
              <a:gd name="T18" fmla="*/ 2147483647 w 38"/>
              <a:gd name="T19" fmla="*/ 2147483647 h 102"/>
              <a:gd name="T20" fmla="*/ 2147483647 w 38"/>
              <a:gd name="T21" fmla="*/ 2147483647 h 102"/>
              <a:gd name="T22" fmla="*/ 2147483647 w 38"/>
              <a:gd name="T23" fmla="*/ 2147483647 h 102"/>
              <a:gd name="T24" fmla="*/ 2147483647 w 38"/>
              <a:gd name="T25" fmla="*/ 2147483647 h 102"/>
              <a:gd name="T26" fmla="*/ 2147483647 w 38"/>
              <a:gd name="T27" fmla="*/ 2147483647 h 102"/>
              <a:gd name="T28" fmla="*/ 2147483647 w 38"/>
              <a:gd name="T29" fmla="*/ 2147483647 h 102"/>
              <a:gd name="T30" fmla="*/ 2147483647 w 38"/>
              <a:gd name="T31" fmla="*/ 0 h 102"/>
              <a:gd name="T32" fmla="*/ 2147483647 w 38"/>
              <a:gd name="T33" fmla="*/ 0 h 102"/>
              <a:gd name="T34" fmla="*/ 2147483647 w 38"/>
              <a:gd name="T35" fmla="*/ 2147483647 h 102"/>
              <a:gd name="T36" fmla="*/ 2147483647 w 38"/>
              <a:gd name="T37" fmla="*/ 2147483647 h 102"/>
              <a:gd name="T38" fmla="*/ 2147483647 w 38"/>
              <a:gd name="T39" fmla="*/ 2147483647 h 102"/>
              <a:gd name="T40" fmla="*/ 2147483647 w 38"/>
              <a:gd name="T41" fmla="*/ 2147483647 h 102"/>
              <a:gd name="T42" fmla="*/ 2147483647 w 38"/>
              <a:gd name="T43" fmla="*/ 2147483647 h 102"/>
              <a:gd name="T44" fmla="*/ 2147483647 w 38"/>
              <a:gd name="T45" fmla="*/ 2147483647 h 102"/>
              <a:gd name="T46" fmla="*/ 2147483647 w 38"/>
              <a:gd name="T47" fmla="*/ 2147483647 h 102"/>
              <a:gd name="T48" fmla="*/ 2147483647 w 38"/>
              <a:gd name="T49" fmla="*/ 2147483647 h 102"/>
              <a:gd name="T50" fmla="*/ 2147483647 w 38"/>
              <a:gd name="T51" fmla="*/ 2147483647 h 102"/>
              <a:gd name="T52" fmla="*/ 2147483647 w 38"/>
              <a:gd name="T53" fmla="*/ 2147483647 h 102"/>
              <a:gd name="T54" fmla="*/ 2147483647 w 38"/>
              <a:gd name="T55" fmla="*/ 2147483647 h 102"/>
              <a:gd name="T56" fmla="*/ 2147483647 w 38"/>
              <a:gd name="T57" fmla="*/ 2147483647 h 102"/>
              <a:gd name="T58" fmla="*/ 2147483647 w 38"/>
              <a:gd name="T59" fmla="*/ 2147483647 h 102"/>
              <a:gd name="T60" fmla="*/ 2147483647 w 38"/>
              <a:gd name="T61" fmla="*/ 2147483647 h 102"/>
              <a:gd name="T62" fmla="*/ 2147483647 w 38"/>
              <a:gd name="T63" fmla="*/ 2147483647 h 102"/>
              <a:gd name="T64" fmla="*/ 2147483647 w 38"/>
              <a:gd name="T65" fmla="*/ 2147483647 h 102"/>
              <a:gd name="T66" fmla="*/ 2147483647 w 38"/>
              <a:gd name="T67" fmla="*/ 2147483647 h 102"/>
              <a:gd name="T68" fmla="*/ 2147483647 w 38"/>
              <a:gd name="T69" fmla="*/ 2147483647 h 102"/>
              <a:gd name="T70" fmla="*/ 2147483647 w 38"/>
              <a:gd name="T71" fmla="*/ 2147483647 h 102"/>
              <a:gd name="T72" fmla="*/ 0 w 38"/>
              <a:gd name="T73" fmla="*/ 2147483647 h 102"/>
              <a:gd name="T74" fmla="*/ 0 w 38"/>
              <a:gd name="T75" fmla="*/ 2147483647 h 102"/>
              <a:gd name="T76" fmla="*/ 0 w 38"/>
              <a:gd name="T77" fmla="*/ 2147483647 h 102"/>
              <a:gd name="T78" fmla="*/ 2147483647 w 38"/>
              <a:gd name="T79" fmla="*/ 2147483647 h 102"/>
              <a:gd name="T80" fmla="*/ 2147483647 w 38"/>
              <a:gd name="T81" fmla="*/ 2147483647 h 102"/>
              <a:gd name="T82" fmla="*/ 2147483647 w 38"/>
              <a:gd name="T83" fmla="*/ 2147483647 h 102"/>
              <a:gd name="T84" fmla="*/ 2147483647 w 38"/>
              <a:gd name="T85" fmla="*/ 2147483647 h 102"/>
              <a:gd name="T86" fmla="*/ 2147483647 w 38"/>
              <a:gd name="T87" fmla="*/ 2147483647 h 102"/>
              <a:gd name="T88" fmla="*/ 2147483647 w 38"/>
              <a:gd name="T89" fmla="*/ 2147483647 h 102"/>
              <a:gd name="T90" fmla="*/ 2147483647 w 38"/>
              <a:gd name="T91" fmla="*/ 2147483647 h 102"/>
              <a:gd name="T92" fmla="*/ 2147483647 w 38"/>
              <a:gd name="T93" fmla="*/ 2147483647 h 102"/>
              <a:gd name="T94" fmla="*/ 2147483647 w 38"/>
              <a:gd name="T95" fmla="*/ 2147483647 h 102"/>
              <a:gd name="T96" fmla="*/ 2147483647 w 38"/>
              <a:gd name="T97" fmla="*/ 2147483647 h 102"/>
              <a:gd name="T98" fmla="*/ 2147483647 w 38"/>
              <a:gd name="T99" fmla="*/ 2147483647 h 102"/>
              <a:gd name="T100" fmla="*/ 2147483647 w 38"/>
              <a:gd name="T101" fmla="*/ 2147483647 h 102"/>
              <a:gd name="T102" fmla="*/ 2147483647 w 38"/>
              <a:gd name="T103" fmla="*/ 2147483647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102"/>
              <a:gd name="T158" fmla="*/ 38 w 38"/>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102">
                <a:moveTo>
                  <a:pt x="29" y="0"/>
                </a:moveTo>
                <a:lnTo>
                  <a:pt x="32" y="0"/>
                </a:lnTo>
                <a:lnTo>
                  <a:pt x="34" y="1"/>
                </a:lnTo>
                <a:lnTo>
                  <a:pt x="36" y="5"/>
                </a:lnTo>
                <a:lnTo>
                  <a:pt x="38" y="8"/>
                </a:lnTo>
                <a:lnTo>
                  <a:pt x="36" y="10"/>
                </a:lnTo>
                <a:lnTo>
                  <a:pt x="34" y="13"/>
                </a:lnTo>
                <a:lnTo>
                  <a:pt x="32" y="15"/>
                </a:lnTo>
                <a:lnTo>
                  <a:pt x="29" y="15"/>
                </a:lnTo>
                <a:lnTo>
                  <a:pt x="26" y="15"/>
                </a:lnTo>
                <a:lnTo>
                  <a:pt x="24" y="13"/>
                </a:lnTo>
                <a:lnTo>
                  <a:pt x="22" y="10"/>
                </a:lnTo>
                <a:lnTo>
                  <a:pt x="22" y="8"/>
                </a:lnTo>
                <a:lnTo>
                  <a:pt x="22" y="5"/>
                </a:lnTo>
                <a:lnTo>
                  <a:pt x="24" y="1"/>
                </a:lnTo>
                <a:lnTo>
                  <a:pt x="26" y="0"/>
                </a:lnTo>
                <a:lnTo>
                  <a:pt x="29" y="0"/>
                </a:lnTo>
                <a:close/>
                <a:moveTo>
                  <a:pt x="31" y="30"/>
                </a:moveTo>
                <a:lnTo>
                  <a:pt x="15" y="85"/>
                </a:lnTo>
                <a:lnTo>
                  <a:pt x="14" y="90"/>
                </a:lnTo>
                <a:lnTo>
                  <a:pt x="14" y="91"/>
                </a:lnTo>
                <a:lnTo>
                  <a:pt x="14" y="93"/>
                </a:lnTo>
                <a:lnTo>
                  <a:pt x="14" y="95"/>
                </a:lnTo>
                <a:lnTo>
                  <a:pt x="15" y="95"/>
                </a:lnTo>
                <a:lnTo>
                  <a:pt x="17" y="93"/>
                </a:lnTo>
                <a:lnTo>
                  <a:pt x="21" y="90"/>
                </a:lnTo>
                <a:lnTo>
                  <a:pt x="24" y="83"/>
                </a:lnTo>
                <a:lnTo>
                  <a:pt x="27" y="85"/>
                </a:lnTo>
                <a:lnTo>
                  <a:pt x="22" y="93"/>
                </a:lnTo>
                <a:lnTo>
                  <a:pt x="15" y="98"/>
                </a:lnTo>
                <a:lnTo>
                  <a:pt x="10" y="102"/>
                </a:lnTo>
                <a:lnTo>
                  <a:pt x="7" y="102"/>
                </a:lnTo>
                <a:lnTo>
                  <a:pt x="4" y="102"/>
                </a:lnTo>
                <a:lnTo>
                  <a:pt x="2" y="100"/>
                </a:lnTo>
                <a:lnTo>
                  <a:pt x="0" y="98"/>
                </a:lnTo>
                <a:lnTo>
                  <a:pt x="0" y="97"/>
                </a:lnTo>
                <a:lnTo>
                  <a:pt x="0" y="91"/>
                </a:lnTo>
                <a:lnTo>
                  <a:pt x="2" y="86"/>
                </a:lnTo>
                <a:lnTo>
                  <a:pt x="14" y="49"/>
                </a:lnTo>
                <a:lnTo>
                  <a:pt x="14" y="45"/>
                </a:lnTo>
                <a:lnTo>
                  <a:pt x="15" y="40"/>
                </a:lnTo>
                <a:lnTo>
                  <a:pt x="15" y="39"/>
                </a:lnTo>
                <a:lnTo>
                  <a:pt x="15" y="37"/>
                </a:lnTo>
                <a:lnTo>
                  <a:pt x="14" y="37"/>
                </a:lnTo>
                <a:lnTo>
                  <a:pt x="14" y="35"/>
                </a:lnTo>
                <a:lnTo>
                  <a:pt x="12" y="35"/>
                </a:lnTo>
                <a:lnTo>
                  <a:pt x="9" y="35"/>
                </a:lnTo>
                <a:lnTo>
                  <a:pt x="5" y="37"/>
                </a:lnTo>
                <a:lnTo>
                  <a:pt x="5" y="34"/>
                </a:lnTo>
                <a:lnTo>
                  <a:pt x="31" y="30"/>
                </a:lnTo>
                <a:close/>
              </a:path>
            </a:pathLst>
          </a:custGeom>
          <a:solidFill>
            <a:srgbClr val="000000"/>
          </a:solidFill>
          <a:ln w="0">
            <a:solidFill>
              <a:srgbClr val="000000"/>
            </a:solidFill>
            <a:round/>
            <a:headEnd/>
            <a:tailEnd/>
          </a:ln>
        </p:spPr>
        <p:txBody>
          <a:bodyPr/>
          <a:lstStyle/>
          <a:p>
            <a:endParaRPr lang="en-CA"/>
          </a:p>
        </p:txBody>
      </p:sp>
      <p:sp>
        <p:nvSpPr>
          <p:cNvPr id="24611" name="Freeform 32"/>
          <p:cNvSpPr>
            <a:spLocks/>
          </p:cNvSpPr>
          <p:nvPr/>
        </p:nvSpPr>
        <p:spPr bwMode="auto">
          <a:xfrm>
            <a:off x="2535238" y="2232025"/>
            <a:ext cx="100012" cy="114300"/>
          </a:xfrm>
          <a:custGeom>
            <a:avLst/>
            <a:gdLst>
              <a:gd name="T0" fmla="*/ 2147483647 w 63"/>
              <a:gd name="T1" fmla="*/ 2147483647 h 72"/>
              <a:gd name="T2" fmla="*/ 2147483647 w 63"/>
              <a:gd name="T3" fmla="*/ 2147483647 h 72"/>
              <a:gd name="T4" fmla="*/ 2147483647 w 63"/>
              <a:gd name="T5" fmla="*/ 2147483647 h 72"/>
              <a:gd name="T6" fmla="*/ 2147483647 w 63"/>
              <a:gd name="T7" fmla="*/ 2147483647 h 72"/>
              <a:gd name="T8" fmla="*/ 2147483647 w 63"/>
              <a:gd name="T9" fmla="*/ 2147483647 h 72"/>
              <a:gd name="T10" fmla="*/ 2147483647 w 63"/>
              <a:gd name="T11" fmla="*/ 2147483647 h 72"/>
              <a:gd name="T12" fmla="*/ 2147483647 w 63"/>
              <a:gd name="T13" fmla="*/ 2147483647 h 72"/>
              <a:gd name="T14" fmla="*/ 2147483647 w 63"/>
              <a:gd name="T15" fmla="*/ 2147483647 h 72"/>
              <a:gd name="T16" fmla="*/ 2147483647 w 63"/>
              <a:gd name="T17" fmla="*/ 2147483647 h 72"/>
              <a:gd name="T18" fmla="*/ 2147483647 w 63"/>
              <a:gd name="T19" fmla="*/ 2147483647 h 72"/>
              <a:gd name="T20" fmla="*/ 2147483647 w 63"/>
              <a:gd name="T21" fmla="*/ 2147483647 h 72"/>
              <a:gd name="T22" fmla="*/ 0 w 63"/>
              <a:gd name="T23" fmla="*/ 2147483647 h 72"/>
              <a:gd name="T24" fmla="*/ 2147483647 w 63"/>
              <a:gd name="T25" fmla="*/ 2147483647 h 72"/>
              <a:gd name="T26" fmla="*/ 2147483647 w 63"/>
              <a:gd name="T27" fmla="*/ 2147483647 h 72"/>
              <a:gd name="T28" fmla="*/ 2147483647 w 63"/>
              <a:gd name="T29" fmla="*/ 2147483647 h 72"/>
              <a:gd name="T30" fmla="*/ 2147483647 w 63"/>
              <a:gd name="T31" fmla="*/ 2147483647 h 72"/>
              <a:gd name="T32" fmla="*/ 2147483647 w 63"/>
              <a:gd name="T33" fmla="*/ 2147483647 h 72"/>
              <a:gd name="T34" fmla="*/ 2147483647 w 63"/>
              <a:gd name="T35" fmla="*/ 2147483647 h 72"/>
              <a:gd name="T36" fmla="*/ 2147483647 w 63"/>
              <a:gd name="T37" fmla="*/ 2147483647 h 72"/>
              <a:gd name="T38" fmla="*/ 2147483647 w 63"/>
              <a:gd name="T39" fmla="*/ 0 h 72"/>
              <a:gd name="T40" fmla="*/ 2147483647 w 63"/>
              <a:gd name="T41" fmla="*/ 0 h 72"/>
              <a:gd name="T42" fmla="*/ 2147483647 w 63"/>
              <a:gd name="T43" fmla="*/ 0 h 72"/>
              <a:gd name="T44" fmla="*/ 2147483647 w 63"/>
              <a:gd name="T45" fmla="*/ 2147483647 h 72"/>
              <a:gd name="T46" fmla="*/ 2147483647 w 63"/>
              <a:gd name="T47" fmla="*/ 2147483647 h 72"/>
              <a:gd name="T48" fmla="*/ 2147483647 w 63"/>
              <a:gd name="T49" fmla="*/ 2147483647 h 72"/>
              <a:gd name="T50" fmla="*/ 2147483647 w 63"/>
              <a:gd name="T51" fmla="*/ 2147483647 h 72"/>
              <a:gd name="T52" fmla="*/ 2147483647 w 63"/>
              <a:gd name="T53" fmla="*/ 2147483647 h 72"/>
              <a:gd name="T54" fmla="*/ 2147483647 w 63"/>
              <a:gd name="T55" fmla="*/ 2147483647 h 72"/>
              <a:gd name="T56" fmla="*/ 2147483647 w 63"/>
              <a:gd name="T57" fmla="*/ 2147483647 h 72"/>
              <a:gd name="T58" fmla="*/ 2147483647 w 63"/>
              <a:gd name="T59" fmla="*/ 2147483647 h 72"/>
              <a:gd name="T60" fmla="*/ 2147483647 w 63"/>
              <a:gd name="T61" fmla="*/ 2147483647 h 72"/>
              <a:gd name="T62" fmla="*/ 2147483647 w 63"/>
              <a:gd name="T63" fmla="*/ 2147483647 h 72"/>
              <a:gd name="T64" fmla="*/ 2147483647 w 63"/>
              <a:gd name="T65" fmla="*/ 2147483647 h 72"/>
              <a:gd name="T66" fmla="*/ 2147483647 w 63"/>
              <a:gd name="T67" fmla="*/ 2147483647 h 72"/>
              <a:gd name="T68" fmla="*/ 2147483647 w 63"/>
              <a:gd name="T69" fmla="*/ 2147483647 h 72"/>
              <a:gd name="T70" fmla="*/ 2147483647 w 63"/>
              <a:gd name="T71" fmla="*/ 2147483647 h 72"/>
              <a:gd name="T72" fmla="*/ 2147483647 w 63"/>
              <a:gd name="T73" fmla="*/ 2147483647 h 72"/>
              <a:gd name="T74" fmla="*/ 2147483647 w 63"/>
              <a:gd name="T75" fmla="*/ 2147483647 h 72"/>
              <a:gd name="T76" fmla="*/ 2147483647 w 63"/>
              <a:gd name="T77" fmla="*/ 2147483647 h 72"/>
              <a:gd name="T78" fmla="*/ 2147483647 w 63"/>
              <a:gd name="T79" fmla="*/ 2147483647 h 72"/>
              <a:gd name="T80" fmla="*/ 2147483647 w 63"/>
              <a:gd name="T81" fmla="*/ 2147483647 h 72"/>
              <a:gd name="T82" fmla="*/ 2147483647 w 63"/>
              <a:gd name="T83" fmla="*/ 2147483647 h 72"/>
              <a:gd name="T84" fmla="*/ 2147483647 w 63"/>
              <a:gd name="T85" fmla="*/ 2147483647 h 72"/>
              <a:gd name="T86" fmla="*/ 2147483647 w 63"/>
              <a:gd name="T87" fmla="*/ 2147483647 h 72"/>
              <a:gd name="T88" fmla="*/ 2147483647 w 63"/>
              <a:gd name="T89" fmla="*/ 2147483647 h 72"/>
              <a:gd name="T90" fmla="*/ 2147483647 w 63"/>
              <a:gd name="T91" fmla="*/ 2147483647 h 72"/>
              <a:gd name="T92" fmla="*/ 2147483647 w 63"/>
              <a:gd name="T93" fmla="*/ 2147483647 h 72"/>
              <a:gd name="T94" fmla="*/ 2147483647 w 63"/>
              <a:gd name="T95" fmla="*/ 2147483647 h 72"/>
              <a:gd name="T96" fmla="*/ 2147483647 w 63"/>
              <a:gd name="T97" fmla="*/ 2147483647 h 72"/>
              <a:gd name="T98" fmla="*/ 2147483647 w 63"/>
              <a:gd name="T99" fmla="*/ 2147483647 h 72"/>
              <a:gd name="T100" fmla="*/ 2147483647 w 63"/>
              <a:gd name="T101" fmla="*/ 2147483647 h 72"/>
              <a:gd name="T102" fmla="*/ 2147483647 w 63"/>
              <a:gd name="T103" fmla="*/ 2147483647 h 72"/>
              <a:gd name="T104" fmla="*/ 2147483647 w 63"/>
              <a:gd name="T105" fmla="*/ 2147483647 h 72"/>
              <a:gd name="T106" fmla="*/ 2147483647 w 63"/>
              <a:gd name="T107" fmla="*/ 2147483647 h 72"/>
              <a:gd name="T108" fmla="*/ 2147483647 w 63"/>
              <a:gd name="T109" fmla="*/ 2147483647 h 72"/>
              <a:gd name="T110" fmla="*/ 2147483647 w 63"/>
              <a:gd name="T111" fmla="*/ 2147483647 h 72"/>
              <a:gd name="T112" fmla="*/ 2147483647 w 63"/>
              <a:gd name="T113" fmla="*/ 2147483647 h 72"/>
              <a:gd name="T114" fmla="*/ 2147483647 w 63"/>
              <a:gd name="T115" fmla="*/ 2147483647 h 72"/>
              <a:gd name="T116" fmla="*/ 2147483647 w 63"/>
              <a:gd name="T117" fmla="*/ 2147483647 h 72"/>
              <a:gd name="T118" fmla="*/ 2147483647 w 63"/>
              <a:gd name="T119" fmla="*/ 2147483647 h 72"/>
              <a:gd name="T120" fmla="*/ 2147483647 w 63"/>
              <a:gd name="T121" fmla="*/ 2147483647 h 72"/>
              <a:gd name="T122" fmla="*/ 2147483647 w 63"/>
              <a:gd name="T123" fmla="*/ 2147483647 h 72"/>
              <a:gd name="T124" fmla="*/ 2147483647 w 63"/>
              <a:gd name="T125" fmla="*/ 2147483647 h 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
              <a:gd name="T190" fmla="*/ 0 h 72"/>
              <a:gd name="T191" fmla="*/ 63 w 63"/>
              <a:gd name="T192" fmla="*/ 72 h 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 h="72">
                <a:moveTo>
                  <a:pt x="56" y="51"/>
                </a:moveTo>
                <a:lnTo>
                  <a:pt x="48" y="60"/>
                </a:lnTo>
                <a:lnTo>
                  <a:pt x="41" y="67"/>
                </a:lnTo>
                <a:lnTo>
                  <a:pt x="36" y="70"/>
                </a:lnTo>
                <a:lnTo>
                  <a:pt x="29" y="72"/>
                </a:lnTo>
                <a:lnTo>
                  <a:pt x="24" y="72"/>
                </a:lnTo>
                <a:lnTo>
                  <a:pt x="17" y="72"/>
                </a:lnTo>
                <a:lnTo>
                  <a:pt x="12" y="70"/>
                </a:lnTo>
                <a:lnTo>
                  <a:pt x="7" y="67"/>
                </a:lnTo>
                <a:lnTo>
                  <a:pt x="3" y="61"/>
                </a:lnTo>
                <a:lnTo>
                  <a:pt x="2" y="56"/>
                </a:lnTo>
                <a:lnTo>
                  <a:pt x="0" y="49"/>
                </a:lnTo>
                <a:lnTo>
                  <a:pt x="2" y="41"/>
                </a:lnTo>
                <a:lnTo>
                  <a:pt x="3" y="34"/>
                </a:lnTo>
                <a:lnTo>
                  <a:pt x="7" y="26"/>
                </a:lnTo>
                <a:lnTo>
                  <a:pt x="12" y="19"/>
                </a:lnTo>
                <a:lnTo>
                  <a:pt x="19" y="12"/>
                </a:lnTo>
                <a:lnTo>
                  <a:pt x="25" y="7"/>
                </a:lnTo>
                <a:lnTo>
                  <a:pt x="32" y="4"/>
                </a:lnTo>
                <a:lnTo>
                  <a:pt x="39" y="0"/>
                </a:lnTo>
                <a:lnTo>
                  <a:pt x="48" y="0"/>
                </a:lnTo>
                <a:lnTo>
                  <a:pt x="53" y="0"/>
                </a:lnTo>
                <a:lnTo>
                  <a:pt x="56" y="2"/>
                </a:lnTo>
                <a:lnTo>
                  <a:pt x="60" y="4"/>
                </a:lnTo>
                <a:lnTo>
                  <a:pt x="63" y="7"/>
                </a:lnTo>
                <a:lnTo>
                  <a:pt x="63" y="12"/>
                </a:lnTo>
                <a:lnTo>
                  <a:pt x="63" y="15"/>
                </a:lnTo>
                <a:lnTo>
                  <a:pt x="61" y="21"/>
                </a:lnTo>
                <a:lnTo>
                  <a:pt x="58" y="22"/>
                </a:lnTo>
                <a:lnTo>
                  <a:pt x="54" y="22"/>
                </a:lnTo>
                <a:lnTo>
                  <a:pt x="53" y="22"/>
                </a:lnTo>
                <a:lnTo>
                  <a:pt x="51" y="21"/>
                </a:lnTo>
                <a:lnTo>
                  <a:pt x="49" y="19"/>
                </a:lnTo>
                <a:lnTo>
                  <a:pt x="49" y="17"/>
                </a:lnTo>
                <a:lnTo>
                  <a:pt x="49" y="15"/>
                </a:lnTo>
                <a:lnTo>
                  <a:pt x="49" y="14"/>
                </a:lnTo>
                <a:lnTo>
                  <a:pt x="51" y="12"/>
                </a:lnTo>
                <a:lnTo>
                  <a:pt x="53" y="10"/>
                </a:lnTo>
                <a:lnTo>
                  <a:pt x="53" y="9"/>
                </a:lnTo>
                <a:lnTo>
                  <a:pt x="54" y="9"/>
                </a:lnTo>
                <a:lnTo>
                  <a:pt x="54" y="7"/>
                </a:lnTo>
                <a:lnTo>
                  <a:pt x="53" y="5"/>
                </a:lnTo>
                <a:lnTo>
                  <a:pt x="49" y="4"/>
                </a:lnTo>
                <a:lnTo>
                  <a:pt x="46" y="4"/>
                </a:lnTo>
                <a:lnTo>
                  <a:pt x="39" y="4"/>
                </a:lnTo>
                <a:lnTo>
                  <a:pt x="32" y="9"/>
                </a:lnTo>
                <a:lnTo>
                  <a:pt x="25" y="14"/>
                </a:lnTo>
                <a:lnTo>
                  <a:pt x="20" y="22"/>
                </a:lnTo>
                <a:lnTo>
                  <a:pt x="17" y="34"/>
                </a:lnTo>
                <a:lnTo>
                  <a:pt x="15" y="46"/>
                </a:lnTo>
                <a:lnTo>
                  <a:pt x="15" y="51"/>
                </a:lnTo>
                <a:lnTo>
                  <a:pt x="17" y="55"/>
                </a:lnTo>
                <a:lnTo>
                  <a:pt x="19" y="58"/>
                </a:lnTo>
                <a:lnTo>
                  <a:pt x="22" y="60"/>
                </a:lnTo>
                <a:lnTo>
                  <a:pt x="25" y="61"/>
                </a:lnTo>
                <a:lnTo>
                  <a:pt x="31" y="63"/>
                </a:lnTo>
                <a:lnTo>
                  <a:pt x="36" y="61"/>
                </a:lnTo>
                <a:lnTo>
                  <a:pt x="41" y="60"/>
                </a:lnTo>
                <a:lnTo>
                  <a:pt x="48" y="55"/>
                </a:lnTo>
                <a:lnTo>
                  <a:pt x="54" y="49"/>
                </a:lnTo>
                <a:lnTo>
                  <a:pt x="56" y="51"/>
                </a:lnTo>
                <a:close/>
              </a:path>
            </a:pathLst>
          </a:custGeom>
          <a:solidFill>
            <a:srgbClr val="000000"/>
          </a:solidFill>
          <a:ln w="0">
            <a:solidFill>
              <a:srgbClr val="000000"/>
            </a:solidFill>
            <a:round/>
            <a:headEnd/>
            <a:tailEnd/>
          </a:ln>
        </p:spPr>
        <p:txBody>
          <a:bodyPr/>
          <a:lstStyle/>
          <a:p>
            <a:endParaRPr lang="en-CA"/>
          </a:p>
        </p:txBody>
      </p:sp>
      <p:sp>
        <p:nvSpPr>
          <p:cNvPr id="24612" name="Freeform 33"/>
          <p:cNvSpPr>
            <a:spLocks noEditPoints="1"/>
          </p:cNvSpPr>
          <p:nvPr/>
        </p:nvSpPr>
        <p:spPr bwMode="auto">
          <a:xfrm>
            <a:off x="2646363" y="2232025"/>
            <a:ext cx="120650" cy="114300"/>
          </a:xfrm>
          <a:custGeom>
            <a:avLst/>
            <a:gdLst>
              <a:gd name="T0" fmla="*/ 2147483647 w 76"/>
              <a:gd name="T1" fmla="*/ 2147483647 h 72"/>
              <a:gd name="T2" fmla="*/ 2147483647 w 76"/>
              <a:gd name="T3" fmla="*/ 2147483647 h 72"/>
              <a:gd name="T4" fmla="*/ 2147483647 w 76"/>
              <a:gd name="T5" fmla="*/ 2147483647 h 72"/>
              <a:gd name="T6" fmla="*/ 2147483647 w 76"/>
              <a:gd name="T7" fmla="*/ 2147483647 h 72"/>
              <a:gd name="T8" fmla="*/ 2147483647 w 76"/>
              <a:gd name="T9" fmla="*/ 2147483647 h 72"/>
              <a:gd name="T10" fmla="*/ 2147483647 w 76"/>
              <a:gd name="T11" fmla="*/ 2147483647 h 72"/>
              <a:gd name="T12" fmla="*/ 2147483647 w 76"/>
              <a:gd name="T13" fmla="*/ 2147483647 h 72"/>
              <a:gd name="T14" fmla="*/ 2147483647 w 76"/>
              <a:gd name="T15" fmla="*/ 2147483647 h 72"/>
              <a:gd name="T16" fmla="*/ 2147483647 w 76"/>
              <a:gd name="T17" fmla="*/ 2147483647 h 72"/>
              <a:gd name="T18" fmla="*/ 2147483647 w 76"/>
              <a:gd name="T19" fmla="*/ 2147483647 h 72"/>
              <a:gd name="T20" fmla="*/ 2147483647 w 76"/>
              <a:gd name="T21" fmla="*/ 2147483647 h 72"/>
              <a:gd name="T22" fmla="*/ 2147483647 w 76"/>
              <a:gd name="T23" fmla="*/ 2147483647 h 72"/>
              <a:gd name="T24" fmla="*/ 2147483647 w 76"/>
              <a:gd name="T25" fmla="*/ 2147483647 h 72"/>
              <a:gd name="T26" fmla="*/ 2147483647 w 76"/>
              <a:gd name="T27" fmla="*/ 2147483647 h 72"/>
              <a:gd name="T28" fmla="*/ 2147483647 w 76"/>
              <a:gd name="T29" fmla="*/ 2147483647 h 72"/>
              <a:gd name="T30" fmla="*/ 2147483647 w 76"/>
              <a:gd name="T31" fmla="*/ 2147483647 h 72"/>
              <a:gd name="T32" fmla="*/ 2147483647 w 76"/>
              <a:gd name="T33" fmla="*/ 2147483647 h 72"/>
              <a:gd name="T34" fmla="*/ 2147483647 w 76"/>
              <a:gd name="T35" fmla="*/ 2147483647 h 72"/>
              <a:gd name="T36" fmla="*/ 2147483647 w 76"/>
              <a:gd name="T37" fmla="*/ 2147483647 h 72"/>
              <a:gd name="T38" fmla="*/ 2147483647 w 76"/>
              <a:gd name="T39" fmla="*/ 2147483647 h 72"/>
              <a:gd name="T40" fmla="*/ 2147483647 w 76"/>
              <a:gd name="T41" fmla="*/ 2147483647 h 72"/>
              <a:gd name="T42" fmla="*/ 2147483647 w 76"/>
              <a:gd name="T43" fmla="*/ 0 h 72"/>
              <a:gd name="T44" fmla="*/ 2147483647 w 76"/>
              <a:gd name="T45" fmla="*/ 2147483647 h 72"/>
              <a:gd name="T46" fmla="*/ 2147483647 w 76"/>
              <a:gd name="T47" fmla="*/ 2147483647 h 72"/>
              <a:gd name="T48" fmla="*/ 2147483647 w 76"/>
              <a:gd name="T49" fmla="*/ 0 h 72"/>
              <a:gd name="T50" fmla="*/ 2147483647 w 76"/>
              <a:gd name="T51" fmla="*/ 2147483647 h 72"/>
              <a:gd name="T52" fmla="*/ 2147483647 w 76"/>
              <a:gd name="T53" fmla="*/ 2147483647 h 72"/>
              <a:gd name="T54" fmla="*/ 2147483647 w 76"/>
              <a:gd name="T55" fmla="*/ 2147483647 h 72"/>
              <a:gd name="T56" fmla="*/ 2147483647 w 76"/>
              <a:gd name="T57" fmla="*/ 2147483647 h 72"/>
              <a:gd name="T58" fmla="*/ 2147483647 w 76"/>
              <a:gd name="T59" fmla="*/ 2147483647 h 72"/>
              <a:gd name="T60" fmla="*/ 2147483647 w 76"/>
              <a:gd name="T61" fmla="*/ 2147483647 h 72"/>
              <a:gd name="T62" fmla="*/ 2147483647 w 76"/>
              <a:gd name="T63" fmla="*/ 2147483647 h 72"/>
              <a:gd name="T64" fmla="*/ 2147483647 w 76"/>
              <a:gd name="T65" fmla="*/ 2147483647 h 72"/>
              <a:gd name="T66" fmla="*/ 2147483647 w 76"/>
              <a:gd name="T67" fmla="*/ 2147483647 h 72"/>
              <a:gd name="T68" fmla="*/ 2147483647 w 76"/>
              <a:gd name="T69" fmla="*/ 2147483647 h 72"/>
              <a:gd name="T70" fmla="*/ 2147483647 w 76"/>
              <a:gd name="T71" fmla="*/ 2147483647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
              <a:gd name="T109" fmla="*/ 0 h 72"/>
              <a:gd name="T110" fmla="*/ 76 w 76"/>
              <a:gd name="T111" fmla="*/ 72 h 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 h="72">
                <a:moveTo>
                  <a:pt x="76" y="0"/>
                </a:moveTo>
                <a:lnTo>
                  <a:pt x="59" y="55"/>
                </a:lnTo>
                <a:lnTo>
                  <a:pt x="58" y="61"/>
                </a:lnTo>
                <a:lnTo>
                  <a:pt x="58" y="63"/>
                </a:lnTo>
                <a:lnTo>
                  <a:pt x="58" y="65"/>
                </a:lnTo>
                <a:lnTo>
                  <a:pt x="59" y="65"/>
                </a:lnTo>
                <a:lnTo>
                  <a:pt x="61" y="65"/>
                </a:lnTo>
                <a:lnTo>
                  <a:pt x="64" y="61"/>
                </a:lnTo>
                <a:lnTo>
                  <a:pt x="68" y="55"/>
                </a:lnTo>
                <a:lnTo>
                  <a:pt x="69" y="56"/>
                </a:lnTo>
                <a:lnTo>
                  <a:pt x="66" y="63"/>
                </a:lnTo>
                <a:lnTo>
                  <a:pt x="61" y="68"/>
                </a:lnTo>
                <a:lnTo>
                  <a:pt x="56" y="72"/>
                </a:lnTo>
                <a:lnTo>
                  <a:pt x="52" y="72"/>
                </a:lnTo>
                <a:lnTo>
                  <a:pt x="49" y="72"/>
                </a:lnTo>
                <a:lnTo>
                  <a:pt x="47" y="72"/>
                </a:lnTo>
                <a:lnTo>
                  <a:pt x="46" y="68"/>
                </a:lnTo>
                <a:lnTo>
                  <a:pt x="46" y="67"/>
                </a:lnTo>
                <a:lnTo>
                  <a:pt x="46" y="61"/>
                </a:lnTo>
                <a:lnTo>
                  <a:pt x="47" y="56"/>
                </a:lnTo>
                <a:lnTo>
                  <a:pt x="49" y="49"/>
                </a:lnTo>
                <a:lnTo>
                  <a:pt x="42" y="58"/>
                </a:lnTo>
                <a:lnTo>
                  <a:pt x="35" y="65"/>
                </a:lnTo>
                <a:lnTo>
                  <a:pt x="29" y="68"/>
                </a:lnTo>
                <a:lnTo>
                  <a:pt x="22" y="72"/>
                </a:lnTo>
                <a:lnTo>
                  <a:pt x="15" y="72"/>
                </a:lnTo>
                <a:lnTo>
                  <a:pt x="10" y="72"/>
                </a:lnTo>
                <a:lnTo>
                  <a:pt x="5" y="68"/>
                </a:lnTo>
                <a:lnTo>
                  <a:pt x="3" y="65"/>
                </a:lnTo>
                <a:lnTo>
                  <a:pt x="1" y="60"/>
                </a:lnTo>
                <a:lnTo>
                  <a:pt x="0" y="55"/>
                </a:lnTo>
                <a:lnTo>
                  <a:pt x="1" y="46"/>
                </a:lnTo>
                <a:lnTo>
                  <a:pt x="3" y="38"/>
                </a:lnTo>
                <a:lnTo>
                  <a:pt x="8" y="29"/>
                </a:lnTo>
                <a:lnTo>
                  <a:pt x="13" y="19"/>
                </a:lnTo>
                <a:lnTo>
                  <a:pt x="20" y="12"/>
                </a:lnTo>
                <a:lnTo>
                  <a:pt x="29" y="7"/>
                </a:lnTo>
                <a:lnTo>
                  <a:pt x="35" y="2"/>
                </a:lnTo>
                <a:lnTo>
                  <a:pt x="41" y="0"/>
                </a:lnTo>
                <a:lnTo>
                  <a:pt x="47" y="0"/>
                </a:lnTo>
                <a:lnTo>
                  <a:pt x="51" y="0"/>
                </a:lnTo>
                <a:lnTo>
                  <a:pt x="56" y="2"/>
                </a:lnTo>
                <a:lnTo>
                  <a:pt x="58" y="5"/>
                </a:lnTo>
                <a:lnTo>
                  <a:pt x="61" y="12"/>
                </a:lnTo>
                <a:lnTo>
                  <a:pt x="63" y="4"/>
                </a:lnTo>
                <a:lnTo>
                  <a:pt x="76" y="0"/>
                </a:lnTo>
                <a:close/>
                <a:moveTo>
                  <a:pt x="47" y="4"/>
                </a:moveTo>
                <a:lnTo>
                  <a:pt x="41" y="4"/>
                </a:lnTo>
                <a:lnTo>
                  <a:pt x="35" y="7"/>
                </a:lnTo>
                <a:lnTo>
                  <a:pt x="30" y="14"/>
                </a:lnTo>
                <a:lnTo>
                  <a:pt x="25" y="21"/>
                </a:lnTo>
                <a:lnTo>
                  <a:pt x="20" y="27"/>
                </a:lnTo>
                <a:lnTo>
                  <a:pt x="17" y="36"/>
                </a:lnTo>
                <a:lnTo>
                  <a:pt x="15" y="44"/>
                </a:lnTo>
                <a:lnTo>
                  <a:pt x="15" y="53"/>
                </a:lnTo>
                <a:lnTo>
                  <a:pt x="15" y="58"/>
                </a:lnTo>
                <a:lnTo>
                  <a:pt x="17" y="61"/>
                </a:lnTo>
                <a:lnTo>
                  <a:pt x="20" y="63"/>
                </a:lnTo>
                <a:lnTo>
                  <a:pt x="24" y="65"/>
                </a:lnTo>
                <a:lnTo>
                  <a:pt x="30" y="63"/>
                </a:lnTo>
                <a:lnTo>
                  <a:pt x="37" y="58"/>
                </a:lnTo>
                <a:lnTo>
                  <a:pt x="44" y="51"/>
                </a:lnTo>
                <a:lnTo>
                  <a:pt x="54" y="34"/>
                </a:lnTo>
                <a:lnTo>
                  <a:pt x="56" y="15"/>
                </a:lnTo>
                <a:lnTo>
                  <a:pt x="56" y="10"/>
                </a:lnTo>
                <a:lnTo>
                  <a:pt x="54" y="5"/>
                </a:lnTo>
                <a:lnTo>
                  <a:pt x="51" y="4"/>
                </a:lnTo>
                <a:lnTo>
                  <a:pt x="47" y="4"/>
                </a:lnTo>
                <a:close/>
              </a:path>
            </a:pathLst>
          </a:custGeom>
          <a:solidFill>
            <a:srgbClr val="000000"/>
          </a:solidFill>
          <a:ln w="0">
            <a:solidFill>
              <a:srgbClr val="000000"/>
            </a:solidFill>
            <a:round/>
            <a:headEnd/>
            <a:tailEnd/>
          </a:ln>
        </p:spPr>
        <p:txBody>
          <a:bodyPr/>
          <a:lstStyle/>
          <a:p>
            <a:endParaRPr lang="en-CA"/>
          </a:p>
        </p:txBody>
      </p:sp>
      <p:sp>
        <p:nvSpPr>
          <p:cNvPr id="24613" name="Freeform 34"/>
          <p:cNvSpPr>
            <a:spLocks/>
          </p:cNvSpPr>
          <p:nvPr/>
        </p:nvSpPr>
        <p:spPr bwMode="auto">
          <a:xfrm>
            <a:off x="2774950" y="2166938"/>
            <a:ext cx="65088" cy="179387"/>
          </a:xfrm>
          <a:custGeom>
            <a:avLst/>
            <a:gdLst>
              <a:gd name="T0" fmla="*/ 2147483647 w 41"/>
              <a:gd name="T1" fmla="*/ 0 h 113"/>
              <a:gd name="T2" fmla="*/ 2147483647 w 41"/>
              <a:gd name="T3" fmla="*/ 2147483647 h 113"/>
              <a:gd name="T4" fmla="*/ 2147483647 w 41"/>
              <a:gd name="T5" fmla="*/ 2147483647 h 113"/>
              <a:gd name="T6" fmla="*/ 2147483647 w 41"/>
              <a:gd name="T7" fmla="*/ 2147483647 h 113"/>
              <a:gd name="T8" fmla="*/ 2147483647 w 41"/>
              <a:gd name="T9" fmla="*/ 2147483647 h 113"/>
              <a:gd name="T10" fmla="*/ 2147483647 w 41"/>
              <a:gd name="T11" fmla="*/ 2147483647 h 113"/>
              <a:gd name="T12" fmla="*/ 2147483647 w 41"/>
              <a:gd name="T13" fmla="*/ 2147483647 h 113"/>
              <a:gd name="T14" fmla="*/ 2147483647 w 41"/>
              <a:gd name="T15" fmla="*/ 2147483647 h 113"/>
              <a:gd name="T16" fmla="*/ 2147483647 w 41"/>
              <a:gd name="T17" fmla="*/ 2147483647 h 113"/>
              <a:gd name="T18" fmla="*/ 2147483647 w 41"/>
              <a:gd name="T19" fmla="*/ 2147483647 h 113"/>
              <a:gd name="T20" fmla="*/ 2147483647 w 41"/>
              <a:gd name="T21" fmla="*/ 2147483647 h 113"/>
              <a:gd name="T22" fmla="*/ 2147483647 w 41"/>
              <a:gd name="T23" fmla="*/ 2147483647 h 113"/>
              <a:gd name="T24" fmla="*/ 2147483647 w 41"/>
              <a:gd name="T25" fmla="*/ 2147483647 h 113"/>
              <a:gd name="T26" fmla="*/ 2147483647 w 41"/>
              <a:gd name="T27" fmla="*/ 2147483647 h 113"/>
              <a:gd name="T28" fmla="*/ 2147483647 w 41"/>
              <a:gd name="T29" fmla="*/ 2147483647 h 113"/>
              <a:gd name="T30" fmla="*/ 2147483647 w 41"/>
              <a:gd name="T31" fmla="*/ 2147483647 h 113"/>
              <a:gd name="T32" fmla="*/ 2147483647 w 41"/>
              <a:gd name="T33" fmla="*/ 2147483647 h 113"/>
              <a:gd name="T34" fmla="*/ 2147483647 w 41"/>
              <a:gd name="T35" fmla="*/ 2147483647 h 113"/>
              <a:gd name="T36" fmla="*/ 2147483647 w 41"/>
              <a:gd name="T37" fmla="*/ 2147483647 h 113"/>
              <a:gd name="T38" fmla="*/ 2147483647 w 41"/>
              <a:gd name="T39" fmla="*/ 2147483647 h 113"/>
              <a:gd name="T40" fmla="*/ 2147483647 w 41"/>
              <a:gd name="T41" fmla="*/ 2147483647 h 113"/>
              <a:gd name="T42" fmla="*/ 0 w 41"/>
              <a:gd name="T43" fmla="*/ 2147483647 h 113"/>
              <a:gd name="T44" fmla="*/ 0 w 41"/>
              <a:gd name="T45" fmla="*/ 2147483647 h 113"/>
              <a:gd name="T46" fmla="*/ 0 w 41"/>
              <a:gd name="T47" fmla="*/ 2147483647 h 113"/>
              <a:gd name="T48" fmla="*/ 2147483647 w 41"/>
              <a:gd name="T49" fmla="*/ 2147483647 h 113"/>
              <a:gd name="T50" fmla="*/ 2147483647 w 41"/>
              <a:gd name="T51" fmla="*/ 2147483647 h 113"/>
              <a:gd name="T52" fmla="*/ 2147483647 w 41"/>
              <a:gd name="T53" fmla="*/ 2147483647 h 113"/>
              <a:gd name="T54" fmla="*/ 2147483647 w 41"/>
              <a:gd name="T55" fmla="*/ 2147483647 h 113"/>
              <a:gd name="T56" fmla="*/ 2147483647 w 41"/>
              <a:gd name="T57" fmla="*/ 2147483647 h 113"/>
              <a:gd name="T58" fmla="*/ 2147483647 w 41"/>
              <a:gd name="T59" fmla="*/ 2147483647 h 113"/>
              <a:gd name="T60" fmla="*/ 2147483647 w 41"/>
              <a:gd name="T61" fmla="*/ 2147483647 h 113"/>
              <a:gd name="T62" fmla="*/ 2147483647 w 41"/>
              <a:gd name="T63" fmla="*/ 2147483647 h 113"/>
              <a:gd name="T64" fmla="*/ 2147483647 w 41"/>
              <a:gd name="T65" fmla="*/ 2147483647 h 113"/>
              <a:gd name="T66" fmla="*/ 2147483647 w 41"/>
              <a:gd name="T67" fmla="*/ 2147483647 h 113"/>
              <a:gd name="T68" fmla="*/ 2147483647 w 41"/>
              <a:gd name="T69" fmla="*/ 2147483647 h 113"/>
              <a:gd name="T70" fmla="*/ 2147483647 w 41"/>
              <a:gd name="T71" fmla="*/ 2147483647 h 113"/>
              <a:gd name="T72" fmla="*/ 2147483647 w 41"/>
              <a:gd name="T73" fmla="*/ 2147483647 h 113"/>
              <a:gd name="T74" fmla="*/ 2147483647 w 41"/>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
              <a:gd name="T115" fmla="*/ 0 h 113"/>
              <a:gd name="T116" fmla="*/ 41 w 41"/>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 h="113">
                <a:moveTo>
                  <a:pt x="41" y="0"/>
                </a:moveTo>
                <a:lnTo>
                  <a:pt x="16" y="94"/>
                </a:lnTo>
                <a:lnTo>
                  <a:pt x="14" y="97"/>
                </a:lnTo>
                <a:lnTo>
                  <a:pt x="14" y="101"/>
                </a:lnTo>
                <a:lnTo>
                  <a:pt x="14" y="102"/>
                </a:lnTo>
                <a:lnTo>
                  <a:pt x="14" y="104"/>
                </a:lnTo>
                <a:lnTo>
                  <a:pt x="16" y="106"/>
                </a:lnTo>
                <a:lnTo>
                  <a:pt x="17" y="106"/>
                </a:lnTo>
                <a:lnTo>
                  <a:pt x="19" y="104"/>
                </a:lnTo>
                <a:lnTo>
                  <a:pt x="22" y="99"/>
                </a:lnTo>
                <a:lnTo>
                  <a:pt x="28" y="94"/>
                </a:lnTo>
                <a:lnTo>
                  <a:pt x="31" y="96"/>
                </a:lnTo>
                <a:lnTo>
                  <a:pt x="26" y="102"/>
                </a:lnTo>
                <a:lnTo>
                  <a:pt x="21" y="108"/>
                </a:lnTo>
                <a:lnTo>
                  <a:pt x="16" y="111"/>
                </a:lnTo>
                <a:lnTo>
                  <a:pt x="12" y="113"/>
                </a:lnTo>
                <a:lnTo>
                  <a:pt x="7" y="113"/>
                </a:lnTo>
                <a:lnTo>
                  <a:pt x="5" y="113"/>
                </a:lnTo>
                <a:lnTo>
                  <a:pt x="2" y="111"/>
                </a:lnTo>
                <a:lnTo>
                  <a:pt x="0" y="109"/>
                </a:lnTo>
                <a:lnTo>
                  <a:pt x="0" y="108"/>
                </a:lnTo>
                <a:lnTo>
                  <a:pt x="0" y="104"/>
                </a:lnTo>
                <a:lnTo>
                  <a:pt x="2" y="101"/>
                </a:lnTo>
                <a:lnTo>
                  <a:pt x="2" y="96"/>
                </a:lnTo>
                <a:lnTo>
                  <a:pt x="24" y="21"/>
                </a:lnTo>
                <a:lnTo>
                  <a:pt x="26" y="16"/>
                </a:lnTo>
                <a:lnTo>
                  <a:pt x="28" y="12"/>
                </a:lnTo>
                <a:lnTo>
                  <a:pt x="28" y="11"/>
                </a:lnTo>
                <a:lnTo>
                  <a:pt x="28" y="9"/>
                </a:lnTo>
                <a:lnTo>
                  <a:pt x="26" y="9"/>
                </a:lnTo>
                <a:lnTo>
                  <a:pt x="24" y="7"/>
                </a:lnTo>
                <a:lnTo>
                  <a:pt x="21" y="7"/>
                </a:lnTo>
                <a:lnTo>
                  <a:pt x="19" y="7"/>
                </a:lnTo>
                <a:lnTo>
                  <a:pt x="16" y="7"/>
                </a:lnTo>
                <a:lnTo>
                  <a:pt x="16" y="4"/>
                </a:lnTo>
                <a:lnTo>
                  <a:pt x="41" y="0"/>
                </a:lnTo>
                <a:close/>
              </a:path>
            </a:pathLst>
          </a:custGeom>
          <a:solidFill>
            <a:srgbClr val="000000"/>
          </a:solidFill>
          <a:ln w="0">
            <a:solidFill>
              <a:srgbClr val="000000"/>
            </a:solidFill>
            <a:round/>
            <a:headEnd/>
            <a:tailEnd/>
          </a:ln>
        </p:spPr>
        <p:txBody>
          <a:bodyPr/>
          <a:lstStyle/>
          <a:p>
            <a:endParaRPr lang="en-CA"/>
          </a:p>
        </p:txBody>
      </p:sp>
      <p:sp>
        <p:nvSpPr>
          <p:cNvPr id="24614" name="Line 35"/>
          <p:cNvSpPr>
            <a:spLocks noChangeShapeType="1"/>
          </p:cNvSpPr>
          <p:nvPr/>
        </p:nvSpPr>
        <p:spPr bwMode="auto">
          <a:xfrm>
            <a:off x="3067050" y="2012950"/>
            <a:ext cx="4448175" cy="1588"/>
          </a:xfrm>
          <a:prstGeom prst="line">
            <a:avLst/>
          </a:prstGeom>
          <a:noFill/>
          <a:ln w="15875">
            <a:solidFill>
              <a:srgbClr val="000000"/>
            </a:solidFill>
            <a:round/>
            <a:headEnd/>
            <a:tailEnd/>
          </a:ln>
        </p:spPr>
        <p:txBody>
          <a:bodyPr/>
          <a:lstStyle/>
          <a:p>
            <a:endParaRPr lang="en-CA"/>
          </a:p>
        </p:txBody>
      </p:sp>
      <p:sp>
        <p:nvSpPr>
          <p:cNvPr id="24615" name="Line 36"/>
          <p:cNvSpPr>
            <a:spLocks noChangeShapeType="1"/>
          </p:cNvSpPr>
          <p:nvPr/>
        </p:nvSpPr>
        <p:spPr bwMode="auto">
          <a:xfrm>
            <a:off x="3032125" y="2386013"/>
            <a:ext cx="4445000" cy="1587"/>
          </a:xfrm>
          <a:prstGeom prst="line">
            <a:avLst/>
          </a:prstGeom>
          <a:noFill/>
          <a:ln w="15875">
            <a:solidFill>
              <a:srgbClr val="000000"/>
            </a:solidFill>
            <a:round/>
            <a:headEnd/>
            <a:tailEnd/>
          </a:ln>
        </p:spPr>
        <p:txBody>
          <a:bodyPr/>
          <a:lstStyle/>
          <a:p>
            <a:endParaRPr lang="en-CA"/>
          </a:p>
        </p:txBody>
      </p:sp>
      <p:sp>
        <p:nvSpPr>
          <p:cNvPr id="24616" name="Line 37"/>
          <p:cNvSpPr>
            <a:spLocks noChangeShapeType="1"/>
          </p:cNvSpPr>
          <p:nvPr/>
        </p:nvSpPr>
        <p:spPr bwMode="auto">
          <a:xfrm>
            <a:off x="3470275" y="2003425"/>
            <a:ext cx="1588" cy="396875"/>
          </a:xfrm>
          <a:prstGeom prst="line">
            <a:avLst/>
          </a:prstGeom>
          <a:noFill/>
          <a:ln w="15875">
            <a:solidFill>
              <a:srgbClr val="000000"/>
            </a:solidFill>
            <a:round/>
            <a:headEnd/>
            <a:tailEnd/>
          </a:ln>
        </p:spPr>
        <p:txBody>
          <a:bodyPr/>
          <a:lstStyle/>
          <a:p>
            <a:endParaRPr lang="en-CA"/>
          </a:p>
        </p:txBody>
      </p:sp>
      <p:sp>
        <p:nvSpPr>
          <p:cNvPr id="24617" name="Line 38"/>
          <p:cNvSpPr>
            <a:spLocks noChangeShapeType="1"/>
          </p:cNvSpPr>
          <p:nvPr/>
        </p:nvSpPr>
        <p:spPr bwMode="auto">
          <a:xfrm>
            <a:off x="3990975" y="2003425"/>
            <a:ext cx="1588" cy="396875"/>
          </a:xfrm>
          <a:prstGeom prst="line">
            <a:avLst/>
          </a:prstGeom>
          <a:noFill/>
          <a:ln w="15875">
            <a:solidFill>
              <a:srgbClr val="000000"/>
            </a:solidFill>
            <a:round/>
            <a:headEnd/>
            <a:tailEnd/>
          </a:ln>
        </p:spPr>
        <p:txBody>
          <a:bodyPr/>
          <a:lstStyle/>
          <a:p>
            <a:endParaRPr lang="en-CA"/>
          </a:p>
        </p:txBody>
      </p:sp>
      <p:sp>
        <p:nvSpPr>
          <p:cNvPr id="24618" name="Line 39"/>
          <p:cNvSpPr>
            <a:spLocks noChangeShapeType="1"/>
          </p:cNvSpPr>
          <p:nvPr/>
        </p:nvSpPr>
        <p:spPr bwMode="auto">
          <a:xfrm>
            <a:off x="4492625" y="2003425"/>
            <a:ext cx="1588" cy="396875"/>
          </a:xfrm>
          <a:prstGeom prst="line">
            <a:avLst/>
          </a:prstGeom>
          <a:noFill/>
          <a:ln w="15875">
            <a:solidFill>
              <a:srgbClr val="000000"/>
            </a:solidFill>
            <a:round/>
            <a:headEnd/>
            <a:tailEnd/>
          </a:ln>
        </p:spPr>
        <p:txBody>
          <a:bodyPr/>
          <a:lstStyle/>
          <a:p>
            <a:endParaRPr lang="en-CA"/>
          </a:p>
        </p:txBody>
      </p:sp>
      <p:sp>
        <p:nvSpPr>
          <p:cNvPr id="24619" name="Line 40"/>
          <p:cNvSpPr>
            <a:spLocks noChangeShapeType="1"/>
          </p:cNvSpPr>
          <p:nvPr/>
        </p:nvSpPr>
        <p:spPr bwMode="auto">
          <a:xfrm>
            <a:off x="5016500" y="2003425"/>
            <a:ext cx="1588" cy="396875"/>
          </a:xfrm>
          <a:prstGeom prst="line">
            <a:avLst/>
          </a:prstGeom>
          <a:noFill/>
          <a:ln w="15875">
            <a:solidFill>
              <a:srgbClr val="000000"/>
            </a:solidFill>
            <a:round/>
            <a:headEnd/>
            <a:tailEnd/>
          </a:ln>
        </p:spPr>
        <p:txBody>
          <a:bodyPr/>
          <a:lstStyle/>
          <a:p>
            <a:endParaRPr lang="en-CA"/>
          </a:p>
        </p:txBody>
      </p:sp>
      <p:sp>
        <p:nvSpPr>
          <p:cNvPr id="24620" name="Line 41"/>
          <p:cNvSpPr>
            <a:spLocks noChangeShapeType="1"/>
          </p:cNvSpPr>
          <p:nvPr/>
        </p:nvSpPr>
        <p:spPr bwMode="auto">
          <a:xfrm>
            <a:off x="5546725" y="2019300"/>
            <a:ext cx="1588" cy="363538"/>
          </a:xfrm>
          <a:prstGeom prst="line">
            <a:avLst/>
          </a:prstGeom>
          <a:noFill/>
          <a:ln w="15875">
            <a:solidFill>
              <a:srgbClr val="000000"/>
            </a:solidFill>
            <a:round/>
            <a:headEnd/>
            <a:tailEnd/>
          </a:ln>
        </p:spPr>
        <p:txBody>
          <a:bodyPr/>
          <a:lstStyle/>
          <a:p>
            <a:endParaRPr lang="en-CA"/>
          </a:p>
        </p:txBody>
      </p:sp>
      <p:sp>
        <p:nvSpPr>
          <p:cNvPr id="24621" name="Line 42"/>
          <p:cNvSpPr>
            <a:spLocks noChangeShapeType="1"/>
          </p:cNvSpPr>
          <p:nvPr/>
        </p:nvSpPr>
        <p:spPr bwMode="auto">
          <a:xfrm>
            <a:off x="6070600" y="2019300"/>
            <a:ext cx="1588" cy="363538"/>
          </a:xfrm>
          <a:prstGeom prst="line">
            <a:avLst/>
          </a:prstGeom>
          <a:noFill/>
          <a:ln w="15875">
            <a:solidFill>
              <a:srgbClr val="000000"/>
            </a:solidFill>
            <a:round/>
            <a:headEnd/>
            <a:tailEnd/>
          </a:ln>
        </p:spPr>
        <p:txBody>
          <a:bodyPr/>
          <a:lstStyle/>
          <a:p>
            <a:endParaRPr lang="en-CA"/>
          </a:p>
        </p:txBody>
      </p:sp>
      <p:sp>
        <p:nvSpPr>
          <p:cNvPr id="24622" name="Line 43"/>
          <p:cNvSpPr>
            <a:spLocks noChangeShapeType="1"/>
          </p:cNvSpPr>
          <p:nvPr/>
        </p:nvSpPr>
        <p:spPr bwMode="auto">
          <a:xfrm>
            <a:off x="6572250" y="2019300"/>
            <a:ext cx="1588" cy="363538"/>
          </a:xfrm>
          <a:prstGeom prst="line">
            <a:avLst/>
          </a:prstGeom>
          <a:noFill/>
          <a:ln w="15875">
            <a:solidFill>
              <a:srgbClr val="000000"/>
            </a:solidFill>
            <a:round/>
            <a:headEnd/>
            <a:tailEnd/>
          </a:ln>
        </p:spPr>
        <p:txBody>
          <a:bodyPr/>
          <a:lstStyle/>
          <a:p>
            <a:endParaRPr lang="en-CA"/>
          </a:p>
        </p:txBody>
      </p:sp>
      <p:sp>
        <p:nvSpPr>
          <p:cNvPr id="24623" name="Line 44"/>
          <p:cNvSpPr>
            <a:spLocks noChangeShapeType="1"/>
          </p:cNvSpPr>
          <p:nvPr/>
        </p:nvSpPr>
        <p:spPr bwMode="auto">
          <a:xfrm>
            <a:off x="7092950" y="2019300"/>
            <a:ext cx="1588" cy="363538"/>
          </a:xfrm>
          <a:prstGeom prst="line">
            <a:avLst/>
          </a:prstGeom>
          <a:noFill/>
          <a:ln w="15875">
            <a:solidFill>
              <a:srgbClr val="000000"/>
            </a:solidFill>
            <a:round/>
            <a:headEnd/>
            <a:tailEnd/>
          </a:ln>
        </p:spPr>
        <p:txBody>
          <a:bodyPr/>
          <a:lstStyle/>
          <a:p>
            <a:endParaRPr lang="en-CA"/>
          </a:p>
        </p:txBody>
      </p:sp>
      <p:sp>
        <p:nvSpPr>
          <p:cNvPr id="24624" name="Freeform 45"/>
          <p:cNvSpPr>
            <a:spLocks/>
          </p:cNvSpPr>
          <p:nvPr/>
        </p:nvSpPr>
        <p:spPr bwMode="auto">
          <a:xfrm>
            <a:off x="2997200" y="2011363"/>
            <a:ext cx="119063" cy="369887"/>
          </a:xfrm>
          <a:custGeom>
            <a:avLst/>
            <a:gdLst>
              <a:gd name="T0" fmla="*/ 2147483647 w 75"/>
              <a:gd name="T1" fmla="*/ 0 h 233"/>
              <a:gd name="T2" fmla="*/ 2147483647 w 75"/>
              <a:gd name="T3" fmla="*/ 0 h 233"/>
              <a:gd name="T4" fmla="*/ 2147483647 w 75"/>
              <a:gd name="T5" fmla="*/ 0 h 233"/>
              <a:gd name="T6" fmla="*/ 2147483647 w 75"/>
              <a:gd name="T7" fmla="*/ 2147483647 h 233"/>
              <a:gd name="T8" fmla="*/ 2147483647 w 75"/>
              <a:gd name="T9" fmla="*/ 2147483647 h 233"/>
              <a:gd name="T10" fmla="*/ 2147483647 w 75"/>
              <a:gd name="T11" fmla="*/ 2147483647 h 233"/>
              <a:gd name="T12" fmla="*/ 2147483647 w 75"/>
              <a:gd name="T13" fmla="*/ 2147483647 h 233"/>
              <a:gd name="T14" fmla="*/ 2147483647 w 75"/>
              <a:gd name="T15" fmla="*/ 2147483647 h 233"/>
              <a:gd name="T16" fmla="*/ 2147483647 w 75"/>
              <a:gd name="T17" fmla="*/ 2147483647 h 233"/>
              <a:gd name="T18" fmla="*/ 2147483647 w 75"/>
              <a:gd name="T19" fmla="*/ 2147483647 h 233"/>
              <a:gd name="T20" fmla="*/ 2147483647 w 75"/>
              <a:gd name="T21" fmla="*/ 2147483647 h 233"/>
              <a:gd name="T22" fmla="*/ 2147483647 w 75"/>
              <a:gd name="T23" fmla="*/ 2147483647 h 233"/>
              <a:gd name="T24" fmla="*/ 2147483647 w 75"/>
              <a:gd name="T25" fmla="*/ 2147483647 h 233"/>
              <a:gd name="T26" fmla="*/ 2147483647 w 75"/>
              <a:gd name="T27" fmla="*/ 2147483647 h 233"/>
              <a:gd name="T28" fmla="*/ 2147483647 w 75"/>
              <a:gd name="T29" fmla="*/ 2147483647 h 233"/>
              <a:gd name="T30" fmla="*/ 2147483647 w 75"/>
              <a:gd name="T31" fmla="*/ 2147483647 h 233"/>
              <a:gd name="T32" fmla="*/ 2147483647 w 75"/>
              <a:gd name="T33" fmla="*/ 2147483647 h 233"/>
              <a:gd name="T34" fmla="*/ 2147483647 w 75"/>
              <a:gd name="T35" fmla="*/ 2147483647 h 233"/>
              <a:gd name="T36" fmla="*/ 2147483647 w 75"/>
              <a:gd name="T37" fmla="*/ 2147483647 h 233"/>
              <a:gd name="T38" fmla="*/ 2147483647 w 75"/>
              <a:gd name="T39" fmla="*/ 2147483647 h 233"/>
              <a:gd name="T40" fmla="*/ 0 w 75"/>
              <a:gd name="T41" fmla="*/ 2147483647 h 233"/>
              <a:gd name="T42" fmla="*/ 2147483647 w 75"/>
              <a:gd name="T43" fmla="*/ 2147483647 h 233"/>
              <a:gd name="T44" fmla="*/ 2147483647 w 75"/>
              <a:gd name="T45" fmla="*/ 2147483647 h 233"/>
              <a:gd name="T46" fmla="*/ 2147483647 w 75"/>
              <a:gd name="T47" fmla="*/ 2147483647 h 233"/>
              <a:gd name="T48" fmla="*/ 2147483647 w 75"/>
              <a:gd name="T49" fmla="*/ 2147483647 h 233"/>
              <a:gd name="T50" fmla="*/ 2147483647 w 75"/>
              <a:gd name="T51" fmla="*/ 2147483647 h 233"/>
              <a:gd name="T52" fmla="*/ 2147483647 w 75"/>
              <a:gd name="T53" fmla="*/ 2147483647 h 233"/>
              <a:gd name="T54" fmla="*/ 2147483647 w 75"/>
              <a:gd name="T55" fmla="*/ 2147483647 h 233"/>
              <a:gd name="T56" fmla="*/ 2147483647 w 75"/>
              <a:gd name="T57" fmla="*/ 2147483647 h 233"/>
              <a:gd name="T58" fmla="*/ 2147483647 w 75"/>
              <a:gd name="T59" fmla="*/ 2147483647 h 233"/>
              <a:gd name="T60" fmla="*/ 2147483647 w 75"/>
              <a:gd name="T61" fmla="*/ 2147483647 h 233"/>
              <a:gd name="T62" fmla="*/ 2147483647 w 75"/>
              <a:gd name="T63" fmla="*/ 2147483647 h 233"/>
              <a:gd name="T64" fmla="*/ 2147483647 w 75"/>
              <a:gd name="T65" fmla="*/ 2147483647 h 233"/>
              <a:gd name="T66" fmla="*/ 2147483647 w 75"/>
              <a:gd name="T67" fmla="*/ 2147483647 h 233"/>
              <a:gd name="T68" fmla="*/ 2147483647 w 75"/>
              <a:gd name="T69" fmla="*/ 2147483647 h 233"/>
              <a:gd name="T70" fmla="*/ 2147483647 w 75"/>
              <a:gd name="T71" fmla="*/ 2147483647 h 233"/>
              <a:gd name="T72" fmla="*/ 2147483647 w 75"/>
              <a:gd name="T73" fmla="*/ 2147483647 h 233"/>
              <a:gd name="T74" fmla="*/ 2147483647 w 75"/>
              <a:gd name="T75" fmla="*/ 2147483647 h 233"/>
              <a:gd name="T76" fmla="*/ 2147483647 w 75"/>
              <a:gd name="T77" fmla="*/ 2147483647 h 233"/>
              <a:gd name="T78" fmla="*/ 2147483647 w 75"/>
              <a:gd name="T79" fmla="*/ 2147483647 h 233"/>
              <a:gd name="T80" fmla="*/ 2147483647 w 75"/>
              <a:gd name="T81" fmla="*/ 2147483647 h 233"/>
              <a:gd name="T82" fmla="*/ 2147483647 w 75"/>
              <a:gd name="T83" fmla="*/ 2147483647 h 233"/>
              <a:gd name="T84" fmla="*/ 2147483647 w 75"/>
              <a:gd name="T85" fmla="*/ 2147483647 h 233"/>
              <a:gd name="T86" fmla="*/ 2147483647 w 75"/>
              <a:gd name="T87" fmla="*/ 2147483647 h 233"/>
              <a:gd name="T88" fmla="*/ 2147483647 w 75"/>
              <a:gd name="T89" fmla="*/ 2147483647 h 233"/>
              <a:gd name="T90" fmla="*/ 2147483647 w 75"/>
              <a:gd name="T91" fmla="*/ 2147483647 h 233"/>
              <a:gd name="T92" fmla="*/ 2147483647 w 75"/>
              <a:gd name="T93" fmla="*/ 2147483647 h 233"/>
              <a:gd name="T94" fmla="*/ 2147483647 w 75"/>
              <a:gd name="T95" fmla="*/ 2147483647 h 233"/>
              <a:gd name="T96" fmla="*/ 2147483647 w 75"/>
              <a:gd name="T97" fmla="*/ 2147483647 h 233"/>
              <a:gd name="T98" fmla="*/ 2147483647 w 75"/>
              <a:gd name="T99" fmla="*/ 2147483647 h 233"/>
              <a:gd name="T100" fmla="*/ 2147483647 w 75"/>
              <a:gd name="T101" fmla="*/ 2147483647 h 233"/>
              <a:gd name="T102" fmla="*/ 2147483647 w 75"/>
              <a:gd name="T103" fmla="*/ 2147483647 h 233"/>
              <a:gd name="T104" fmla="*/ 2147483647 w 75"/>
              <a:gd name="T105" fmla="*/ 2147483647 h 233"/>
              <a:gd name="T106" fmla="*/ 2147483647 w 75"/>
              <a:gd name="T107" fmla="*/ 2147483647 h 233"/>
              <a:gd name="T108" fmla="*/ 2147483647 w 75"/>
              <a:gd name="T109" fmla="*/ 2147483647 h 233"/>
              <a:gd name="T110" fmla="*/ 2147483647 w 75"/>
              <a:gd name="T111" fmla="*/ 2147483647 h 233"/>
              <a:gd name="T112" fmla="*/ 2147483647 w 75"/>
              <a:gd name="T113" fmla="*/ 2147483647 h 233"/>
              <a:gd name="T114" fmla="*/ 2147483647 w 75"/>
              <a:gd name="T115" fmla="*/ 2147483647 h 233"/>
              <a:gd name="T116" fmla="*/ 2147483647 w 75"/>
              <a:gd name="T117" fmla="*/ 2147483647 h 233"/>
              <a:gd name="T118" fmla="*/ 2147483647 w 75"/>
              <a:gd name="T119" fmla="*/ 2147483647 h 233"/>
              <a:gd name="T120" fmla="*/ 2147483647 w 75"/>
              <a:gd name="T121" fmla="*/ 2147483647 h 233"/>
              <a:gd name="T122" fmla="*/ 2147483647 w 75"/>
              <a:gd name="T123" fmla="*/ 2147483647 h 233"/>
              <a:gd name="T124" fmla="*/ 2147483647 w 75"/>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233"/>
              <a:gd name="T191" fmla="*/ 75 w 75"/>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233">
                <a:moveTo>
                  <a:pt x="49" y="0"/>
                </a:moveTo>
                <a:lnTo>
                  <a:pt x="49" y="0"/>
                </a:lnTo>
                <a:lnTo>
                  <a:pt x="49" y="1"/>
                </a:lnTo>
                <a:lnTo>
                  <a:pt x="47" y="5"/>
                </a:lnTo>
                <a:lnTo>
                  <a:pt x="46" y="8"/>
                </a:lnTo>
                <a:lnTo>
                  <a:pt x="42" y="20"/>
                </a:lnTo>
                <a:lnTo>
                  <a:pt x="39" y="35"/>
                </a:lnTo>
                <a:lnTo>
                  <a:pt x="42" y="49"/>
                </a:lnTo>
                <a:lnTo>
                  <a:pt x="51" y="59"/>
                </a:lnTo>
                <a:lnTo>
                  <a:pt x="61" y="66"/>
                </a:lnTo>
                <a:lnTo>
                  <a:pt x="70" y="73"/>
                </a:lnTo>
                <a:lnTo>
                  <a:pt x="75" y="80"/>
                </a:lnTo>
                <a:lnTo>
                  <a:pt x="73" y="85"/>
                </a:lnTo>
                <a:lnTo>
                  <a:pt x="66" y="88"/>
                </a:lnTo>
                <a:lnTo>
                  <a:pt x="56" y="93"/>
                </a:lnTo>
                <a:lnTo>
                  <a:pt x="42" y="98"/>
                </a:lnTo>
                <a:lnTo>
                  <a:pt x="27" y="103"/>
                </a:lnTo>
                <a:lnTo>
                  <a:pt x="13" y="109"/>
                </a:lnTo>
                <a:lnTo>
                  <a:pt x="5" y="112"/>
                </a:lnTo>
                <a:lnTo>
                  <a:pt x="0" y="117"/>
                </a:lnTo>
                <a:lnTo>
                  <a:pt x="3" y="120"/>
                </a:lnTo>
                <a:lnTo>
                  <a:pt x="12" y="124"/>
                </a:lnTo>
                <a:lnTo>
                  <a:pt x="22" y="126"/>
                </a:lnTo>
                <a:lnTo>
                  <a:pt x="34" y="127"/>
                </a:lnTo>
                <a:lnTo>
                  <a:pt x="46" y="127"/>
                </a:lnTo>
                <a:lnTo>
                  <a:pt x="56" y="127"/>
                </a:lnTo>
                <a:lnTo>
                  <a:pt x="61" y="129"/>
                </a:lnTo>
                <a:lnTo>
                  <a:pt x="64" y="132"/>
                </a:lnTo>
                <a:lnTo>
                  <a:pt x="64" y="136"/>
                </a:lnTo>
                <a:lnTo>
                  <a:pt x="64" y="141"/>
                </a:lnTo>
                <a:lnTo>
                  <a:pt x="63" y="148"/>
                </a:lnTo>
                <a:lnTo>
                  <a:pt x="61" y="153"/>
                </a:lnTo>
                <a:lnTo>
                  <a:pt x="49" y="170"/>
                </a:lnTo>
                <a:lnTo>
                  <a:pt x="39" y="185"/>
                </a:lnTo>
                <a:lnTo>
                  <a:pt x="37" y="190"/>
                </a:lnTo>
                <a:lnTo>
                  <a:pt x="36" y="194"/>
                </a:lnTo>
                <a:lnTo>
                  <a:pt x="36" y="197"/>
                </a:lnTo>
                <a:lnTo>
                  <a:pt x="37" y="199"/>
                </a:lnTo>
                <a:lnTo>
                  <a:pt x="39" y="200"/>
                </a:lnTo>
                <a:lnTo>
                  <a:pt x="42" y="200"/>
                </a:lnTo>
                <a:lnTo>
                  <a:pt x="46" y="200"/>
                </a:lnTo>
                <a:lnTo>
                  <a:pt x="51" y="199"/>
                </a:lnTo>
                <a:lnTo>
                  <a:pt x="56" y="199"/>
                </a:lnTo>
                <a:lnTo>
                  <a:pt x="59" y="199"/>
                </a:lnTo>
                <a:lnTo>
                  <a:pt x="64" y="197"/>
                </a:lnTo>
                <a:lnTo>
                  <a:pt x="66" y="197"/>
                </a:lnTo>
                <a:lnTo>
                  <a:pt x="70" y="199"/>
                </a:lnTo>
                <a:lnTo>
                  <a:pt x="70" y="202"/>
                </a:lnTo>
                <a:lnTo>
                  <a:pt x="66" y="204"/>
                </a:lnTo>
                <a:lnTo>
                  <a:pt x="64" y="207"/>
                </a:lnTo>
                <a:lnTo>
                  <a:pt x="59" y="211"/>
                </a:lnTo>
                <a:lnTo>
                  <a:pt x="56" y="216"/>
                </a:lnTo>
                <a:lnTo>
                  <a:pt x="51" y="219"/>
                </a:lnTo>
                <a:lnTo>
                  <a:pt x="46" y="223"/>
                </a:lnTo>
                <a:lnTo>
                  <a:pt x="42" y="226"/>
                </a:lnTo>
                <a:lnTo>
                  <a:pt x="39" y="229"/>
                </a:lnTo>
                <a:lnTo>
                  <a:pt x="36" y="231"/>
                </a:lnTo>
                <a:lnTo>
                  <a:pt x="34" y="233"/>
                </a:lnTo>
              </a:path>
            </a:pathLst>
          </a:custGeom>
          <a:noFill/>
          <a:ln w="15875">
            <a:solidFill>
              <a:srgbClr val="000000"/>
            </a:solidFill>
            <a:round/>
            <a:headEnd/>
            <a:tailEnd/>
          </a:ln>
        </p:spPr>
        <p:txBody>
          <a:bodyPr/>
          <a:lstStyle/>
          <a:p>
            <a:endParaRPr lang="en-CA"/>
          </a:p>
        </p:txBody>
      </p:sp>
      <p:sp>
        <p:nvSpPr>
          <p:cNvPr id="24625" name="Freeform 46"/>
          <p:cNvSpPr>
            <a:spLocks/>
          </p:cNvSpPr>
          <p:nvPr/>
        </p:nvSpPr>
        <p:spPr bwMode="auto">
          <a:xfrm>
            <a:off x="7435850" y="2011363"/>
            <a:ext cx="114300" cy="377825"/>
          </a:xfrm>
          <a:custGeom>
            <a:avLst/>
            <a:gdLst>
              <a:gd name="T0" fmla="*/ 2147483647 w 72"/>
              <a:gd name="T1" fmla="*/ 0 h 238"/>
              <a:gd name="T2" fmla="*/ 2147483647 w 72"/>
              <a:gd name="T3" fmla="*/ 0 h 238"/>
              <a:gd name="T4" fmla="*/ 2147483647 w 72"/>
              <a:gd name="T5" fmla="*/ 0 h 238"/>
              <a:gd name="T6" fmla="*/ 2147483647 w 72"/>
              <a:gd name="T7" fmla="*/ 2147483647 h 238"/>
              <a:gd name="T8" fmla="*/ 2147483647 w 72"/>
              <a:gd name="T9" fmla="*/ 2147483647 h 238"/>
              <a:gd name="T10" fmla="*/ 2147483647 w 72"/>
              <a:gd name="T11" fmla="*/ 2147483647 h 238"/>
              <a:gd name="T12" fmla="*/ 2147483647 w 72"/>
              <a:gd name="T13" fmla="*/ 2147483647 h 238"/>
              <a:gd name="T14" fmla="*/ 2147483647 w 72"/>
              <a:gd name="T15" fmla="*/ 2147483647 h 238"/>
              <a:gd name="T16" fmla="*/ 2147483647 w 72"/>
              <a:gd name="T17" fmla="*/ 2147483647 h 238"/>
              <a:gd name="T18" fmla="*/ 2147483647 w 72"/>
              <a:gd name="T19" fmla="*/ 2147483647 h 238"/>
              <a:gd name="T20" fmla="*/ 2147483647 w 72"/>
              <a:gd name="T21" fmla="*/ 2147483647 h 238"/>
              <a:gd name="T22" fmla="*/ 2147483647 w 72"/>
              <a:gd name="T23" fmla="*/ 2147483647 h 238"/>
              <a:gd name="T24" fmla="*/ 2147483647 w 72"/>
              <a:gd name="T25" fmla="*/ 2147483647 h 238"/>
              <a:gd name="T26" fmla="*/ 2147483647 w 72"/>
              <a:gd name="T27" fmla="*/ 2147483647 h 238"/>
              <a:gd name="T28" fmla="*/ 2147483647 w 72"/>
              <a:gd name="T29" fmla="*/ 2147483647 h 238"/>
              <a:gd name="T30" fmla="*/ 2147483647 w 72"/>
              <a:gd name="T31" fmla="*/ 2147483647 h 238"/>
              <a:gd name="T32" fmla="*/ 2147483647 w 72"/>
              <a:gd name="T33" fmla="*/ 2147483647 h 238"/>
              <a:gd name="T34" fmla="*/ 2147483647 w 72"/>
              <a:gd name="T35" fmla="*/ 2147483647 h 238"/>
              <a:gd name="T36" fmla="*/ 0 w 72"/>
              <a:gd name="T37" fmla="*/ 2147483647 h 238"/>
              <a:gd name="T38" fmla="*/ 2147483647 w 72"/>
              <a:gd name="T39" fmla="*/ 2147483647 h 238"/>
              <a:gd name="T40" fmla="*/ 2147483647 w 72"/>
              <a:gd name="T41" fmla="*/ 2147483647 h 238"/>
              <a:gd name="T42" fmla="*/ 2147483647 w 72"/>
              <a:gd name="T43" fmla="*/ 2147483647 h 238"/>
              <a:gd name="T44" fmla="*/ 2147483647 w 72"/>
              <a:gd name="T45" fmla="*/ 2147483647 h 238"/>
              <a:gd name="T46" fmla="*/ 2147483647 w 72"/>
              <a:gd name="T47" fmla="*/ 2147483647 h 238"/>
              <a:gd name="T48" fmla="*/ 2147483647 w 72"/>
              <a:gd name="T49" fmla="*/ 2147483647 h 238"/>
              <a:gd name="T50" fmla="*/ 2147483647 w 72"/>
              <a:gd name="T51" fmla="*/ 2147483647 h 238"/>
              <a:gd name="T52" fmla="*/ 2147483647 w 72"/>
              <a:gd name="T53" fmla="*/ 2147483647 h 238"/>
              <a:gd name="T54" fmla="*/ 2147483647 w 72"/>
              <a:gd name="T55" fmla="*/ 2147483647 h 238"/>
              <a:gd name="T56" fmla="*/ 2147483647 w 72"/>
              <a:gd name="T57" fmla="*/ 2147483647 h 238"/>
              <a:gd name="T58" fmla="*/ 2147483647 w 72"/>
              <a:gd name="T59" fmla="*/ 2147483647 h 238"/>
              <a:gd name="T60" fmla="*/ 2147483647 w 72"/>
              <a:gd name="T61" fmla="*/ 2147483647 h 238"/>
              <a:gd name="T62" fmla="*/ 2147483647 w 72"/>
              <a:gd name="T63" fmla="*/ 2147483647 h 238"/>
              <a:gd name="T64" fmla="*/ 2147483647 w 72"/>
              <a:gd name="T65" fmla="*/ 2147483647 h 238"/>
              <a:gd name="T66" fmla="*/ 2147483647 w 72"/>
              <a:gd name="T67" fmla="*/ 2147483647 h 238"/>
              <a:gd name="T68" fmla="*/ 2147483647 w 72"/>
              <a:gd name="T69" fmla="*/ 2147483647 h 238"/>
              <a:gd name="T70" fmla="*/ 2147483647 w 72"/>
              <a:gd name="T71" fmla="*/ 2147483647 h 238"/>
              <a:gd name="T72" fmla="*/ 2147483647 w 72"/>
              <a:gd name="T73" fmla="*/ 2147483647 h 238"/>
              <a:gd name="T74" fmla="*/ 2147483647 w 72"/>
              <a:gd name="T75" fmla="*/ 2147483647 h 238"/>
              <a:gd name="T76" fmla="*/ 2147483647 w 72"/>
              <a:gd name="T77" fmla="*/ 2147483647 h 238"/>
              <a:gd name="T78" fmla="*/ 2147483647 w 72"/>
              <a:gd name="T79" fmla="*/ 2147483647 h 238"/>
              <a:gd name="T80" fmla="*/ 2147483647 w 72"/>
              <a:gd name="T81" fmla="*/ 2147483647 h 238"/>
              <a:gd name="T82" fmla="*/ 2147483647 w 72"/>
              <a:gd name="T83" fmla="*/ 2147483647 h 238"/>
              <a:gd name="T84" fmla="*/ 2147483647 w 72"/>
              <a:gd name="T85" fmla="*/ 2147483647 h 238"/>
              <a:gd name="T86" fmla="*/ 2147483647 w 72"/>
              <a:gd name="T87" fmla="*/ 2147483647 h 238"/>
              <a:gd name="T88" fmla="*/ 2147483647 w 72"/>
              <a:gd name="T89" fmla="*/ 2147483647 h 238"/>
              <a:gd name="T90" fmla="*/ 2147483647 w 72"/>
              <a:gd name="T91" fmla="*/ 2147483647 h 238"/>
              <a:gd name="T92" fmla="*/ 2147483647 w 72"/>
              <a:gd name="T93" fmla="*/ 2147483647 h 238"/>
              <a:gd name="T94" fmla="*/ 2147483647 w 72"/>
              <a:gd name="T95" fmla="*/ 2147483647 h 238"/>
              <a:gd name="T96" fmla="*/ 2147483647 w 72"/>
              <a:gd name="T97" fmla="*/ 2147483647 h 238"/>
              <a:gd name="T98" fmla="*/ 2147483647 w 72"/>
              <a:gd name="T99" fmla="*/ 2147483647 h 238"/>
              <a:gd name="T100" fmla="*/ 2147483647 w 72"/>
              <a:gd name="T101" fmla="*/ 2147483647 h 238"/>
              <a:gd name="T102" fmla="*/ 2147483647 w 72"/>
              <a:gd name="T103" fmla="*/ 2147483647 h 238"/>
              <a:gd name="T104" fmla="*/ 2147483647 w 72"/>
              <a:gd name="T105" fmla="*/ 2147483647 h 238"/>
              <a:gd name="T106" fmla="*/ 2147483647 w 72"/>
              <a:gd name="T107" fmla="*/ 2147483647 h 238"/>
              <a:gd name="T108" fmla="*/ 2147483647 w 72"/>
              <a:gd name="T109" fmla="*/ 2147483647 h 238"/>
              <a:gd name="T110" fmla="*/ 2147483647 w 72"/>
              <a:gd name="T111" fmla="*/ 2147483647 h 238"/>
              <a:gd name="T112" fmla="*/ 2147483647 w 72"/>
              <a:gd name="T113" fmla="*/ 2147483647 h 238"/>
              <a:gd name="T114" fmla="*/ 2147483647 w 72"/>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238"/>
              <a:gd name="T176" fmla="*/ 72 w 72"/>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238">
                <a:moveTo>
                  <a:pt x="51" y="0"/>
                </a:moveTo>
                <a:lnTo>
                  <a:pt x="51" y="0"/>
                </a:lnTo>
                <a:lnTo>
                  <a:pt x="50" y="1"/>
                </a:lnTo>
                <a:lnTo>
                  <a:pt x="50" y="3"/>
                </a:lnTo>
                <a:lnTo>
                  <a:pt x="46" y="8"/>
                </a:lnTo>
                <a:lnTo>
                  <a:pt x="41" y="18"/>
                </a:lnTo>
                <a:lnTo>
                  <a:pt x="38" y="30"/>
                </a:lnTo>
                <a:lnTo>
                  <a:pt x="39" y="44"/>
                </a:lnTo>
                <a:lnTo>
                  <a:pt x="50" y="54"/>
                </a:lnTo>
                <a:lnTo>
                  <a:pt x="63" y="63"/>
                </a:lnTo>
                <a:lnTo>
                  <a:pt x="72" y="69"/>
                </a:lnTo>
                <a:lnTo>
                  <a:pt x="68" y="78"/>
                </a:lnTo>
                <a:lnTo>
                  <a:pt x="58" y="85"/>
                </a:lnTo>
                <a:lnTo>
                  <a:pt x="43" y="92"/>
                </a:lnTo>
                <a:lnTo>
                  <a:pt x="27" y="97"/>
                </a:lnTo>
                <a:lnTo>
                  <a:pt x="16" y="102"/>
                </a:lnTo>
                <a:lnTo>
                  <a:pt x="5" y="107"/>
                </a:lnTo>
                <a:lnTo>
                  <a:pt x="0" y="112"/>
                </a:lnTo>
                <a:lnTo>
                  <a:pt x="2" y="115"/>
                </a:lnTo>
                <a:lnTo>
                  <a:pt x="10" y="119"/>
                </a:lnTo>
                <a:lnTo>
                  <a:pt x="21" y="120"/>
                </a:lnTo>
                <a:lnTo>
                  <a:pt x="31" y="122"/>
                </a:lnTo>
                <a:lnTo>
                  <a:pt x="44" y="122"/>
                </a:lnTo>
                <a:lnTo>
                  <a:pt x="55" y="122"/>
                </a:lnTo>
                <a:lnTo>
                  <a:pt x="61" y="124"/>
                </a:lnTo>
                <a:lnTo>
                  <a:pt x="65" y="126"/>
                </a:lnTo>
                <a:lnTo>
                  <a:pt x="67" y="129"/>
                </a:lnTo>
                <a:lnTo>
                  <a:pt x="65" y="132"/>
                </a:lnTo>
                <a:lnTo>
                  <a:pt x="65" y="137"/>
                </a:lnTo>
                <a:lnTo>
                  <a:pt x="61" y="144"/>
                </a:lnTo>
                <a:lnTo>
                  <a:pt x="53" y="156"/>
                </a:lnTo>
                <a:lnTo>
                  <a:pt x="44" y="168"/>
                </a:lnTo>
                <a:lnTo>
                  <a:pt x="36" y="180"/>
                </a:lnTo>
                <a:lnTo>
                  <a:pt x="33" y="183"/>
                </a:lnTo>
                <a:lnTo>
                  <a:pt x="31" y="188"/>
                </a:lnTo>
                <a:lnTo>
                  <a:pt x="31" y="190"/>
                </a:lnTo>
                <a:lnTo>
                  <a:pt x="33" y="194"/>
                </a:lnTo>
                <a:lnTo>
                  <a:pt x="34" y="194"/>
                </a:lnTo>
                <a:lnTo>
                  <a:pt x="38" y="195"/>
                </a:lnTo>
                <a:lnTo>
                  <a:pt x="43" y="195"/>
                </a:lnTo>
                <a:lnTo>
                  <a:pt x="46" y="194"/>
                </a:lnTo>
                <a:lnTo>
                  <a:pt x="51" y="194"/>
                </a:lnTo>
                <a:lnTo>
                  <a:pt x="55" y="194"/>
                </a:lnTo>
                <a:lnTo>
                  <a:pt x="58" y="192"/>
                </a:lnTo>
                <a:lnTo>
                  <a:pt x="61" y="194"/>
                </a:lnTo>
                <a:lnTo>
                  <a:pt x="63" y="194"/>
                </a:lnTo>
                <a:lnTo>
                  <a:pt x="63" y="195"/>
                </a:lnTo>
                <a:lnTo>
                  <a:pt x="60" y="202"/>
                </a:lnTo>
                <a:lnTo>
                  <a:pt x="50" y="211"/>
                </a:lnTo>
                <a:lnTo>
                  <a:pt x="39" y="221"/>
                </a:lnTo>
                <a:lnTo>
                  <a:pt x="29" y="229"/>
                </a:lnTo>
                <a:lnTo>
                  <a:pt x="24" y="233"/>
                </a:lnTo>
                <a:lnTo>
                  <a:pt x="22" y="236"/>
                </a:lnTo>
                <a:lnTo>
                  <a:pt x="21" y="236"/>
                </a:lnTo>
                <a:lnTo>
                  <a:pt x="19" y="238"/>
                </a:lnTo>
              </a:path>
            </a:pathLst>
          </a:custGeom>
          <a:noFill/>
          <a:ln w="15875">
            <a:solidFill>
              <a:srgbClr val="000000"/>
            </a:solidFill>
            <a:round/>
            <a:headEnd/>
            <a:tailEnd/>
          </a:ln>
        </p:spPr>
        <p:txBody>
          <a:bodyPr/>
          <a:lstStyle/>
          <a:p>
            <a:endParaRPr lang="en-CA"/>
          </a:p>
        </p:txBody>
      </p:sp>
      <p:sp>
        <p:nvSpPr>
          <p:cNvPr id="24626" name="Freeform 47"/>
          <p:cNvSpPr>
            <a:spLocks/>
          </p:cNvSpPr>
          <p:nvPr/>
        </p:nvSpPr>
        <p:spPr bwMode="auto">
          <a:xfrm>
            <a:off x="3648075" y="2130425"/>
            <a:ext cx="104775" cy="217488"/>
          </a:xfrm>
          <a:custGeom>
            <a:avLst/>
            <a:gdLst>
              <a:gd name="T0" fmla="*/ 0 w 66"/>
              <a:gd name="T1" fmla="*/ 2147483647 h 137"/>
              <a:gd name="T2" fmla="*/ 2147483647 w 66"/>
              <a:gd name="T3" fmla="*/ 2147483647 h 137"/>
              <a:gd name="T4" fmla="*/ 2147483647 w 66"/>
              <a:gd name="T5" fmla="*/ 2147483647 h 137"/>
              <a:gd name="T6" fmla="*/ 2147483647 w 66"/>
              <a:gd name="T7" fmla="*/ 2147483647 h 137"/>
              <a:gd name="T8" fmla="*/ 2147483647 w 66"/>
              <a:gd name="T9" fmla="*/ 2147483647 h 137"/>
              <a:gd name="T10" fmla="*/ 2147483647 w 66"/>
              <a:gd name="T11" fmla="*/ 2147483647 h 137"/>
              <a:gd name="T12" fmla="*/ 2147483647 w 66"/>
              <a:gd name="T13" fmla="*/ 2147483647 h 137"/>
              <a:gd name="T14" fmla="*/ 2147483647 w 66"/>
              <a:gd name="T15" fmla="*/ 2147483647 h 137"/>
              <a:gd name="T16" fmla="*/ 2147483647 w 66"/>
              <a:gd name="T17" fmla="*/ 2147483647 h 137"/>
              <a:gd name="T18" fmla="*/ 2147483647 w 66"/>
              <a:gd name="T19" fmla="*/ 0 h 137"/>
              <a:gd name="T20" fmla="*/ 2147483647 w 66"/>
              <a:gd name="T21" fmla="*/ 0 h 137"/>
              <a:gd name="T22" fmla="*/ 2147483647 w 66"/>
              <a:gd name="T23" fmla="*/ 0 h 137"/>
              <a:gd name="T24" fmla="*/ 2147483647 w 66"/>
              <a:gd name="T25" fmla="*/ 2147483647 h 137"/>
              <a:gd name="T26" fmla="*/ 2147483647 w 66"/>
              <a:gd name="T27" fmla="*/ 2147483647 h 137"/>
              <a:gd name="T28" fmla="*/ 2147483647 w 66"/>
              <a:gd name="T29" fmla="*/ 2147483647 h 137"/>
              <a:gd name="T30" fmla="*/ 2147483647 w 66"/>
              <a:gd name="T31" fmla="*/ 2147483647 h 137"/>
              <a:gd name="T32" fmla="*/ 2147483647 w 66"/>
              <a:gd name="T33" fmla="*/ 2147483647 h 137"/>
              <a:gd name="T34" fmla="*/ 2147483647 w 66"/>
              <a:gd name="T35" fmla="*/ 2147483647 h 137"/>
              <a:gd name="T36" fmla="*/ 2147483647 w 66"/>
              <a:gd name="T37" fmla="*/ 2147483647 h 137"/>
              <a:gd name="T38" fmla="*/ 2147483647 w 66"/>
              <a:gd name="T39" fmla="*/ 2147483647 h 137"/>
              <a:gd name="T40" fmla="*/ 2147483647 w 66"/>
              <a:gd name="T41" fmla="*/ 2147483647 h 137"/>
              <a:gd name="T42" fmla="*/ 2147483647 w 66"/>
              <a:gd name="T43" fmla="*/ 2147483647 h 137"/>
              <a:gd name="T44" fmla="*/ 2147483647 w 66"/>
              <a:gd name="T45" fmla="*/ 2147483647 h 137"/>
              <a:gd name="T46" fmla="*/ 2147483647 w 66"/>
              <a:gd name="T47" fmla="*/ 2147483647 h 137"/>
              <a:gd name="T48" fmla="*/ 2147483647 w 66"/>
              <a:gd name="T49" fmla="*/ 2147483647 h 137"/>
              <a:gd name="T50" fmla="*/ 2147483647 w 66"/>
              <a:gd name="T51" fmla="*/ 2147483647 h 137"/>
              <a:gd name="T52" fmla="*/ 2147483647 w 66"/>
              <a:gd name="T53" fmla="*/ 2147483647 h 137"/>
              <a:gd name="T54" fmla="*/ 2147483647 w 66"/>
              <a:gd name="T55" fmla="*/ 2147483647 h 137"/>
              <a:gd name="T56" fmla="*/ 0 w 66"/>
              <a:gd name="T57" fmla="*/ 2147483647 h 137"/>
              <a:gd name="T58" fmla="*/ 0 w 66"/>
              <a:gd name="T59" fmla="*/ 2147483647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137"/>
              <a:gd name="T92" fmla="*/ 66 w 66"/>
              <a:gd name="T93" fmla="*/ 137 h 1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137">
                <a:moveTo>
                  <a:pt x="0" y="39"/>
                </a:moveTo>
                <a:lnTo>
                  <a:pt x="13" y="39"/>
                </a:lnTo>
                <a:lnTo>
                  <a:pt x="13" y="32"/>
                </a:lnTo>
                <a:lnTo>
                  <a:pt x="15" y="23"/>
                </a:lnTo>
                <a:lnTo>
                  <a:pt x="15" y="17"/>
                </a:lnTo>
                <a:lnTo>
                  <a:pt x="17" y="13"/>
                </a:lnTo>
                <a:lnTo>
                  <a:pt x="20" y="6"/>
                </a:lnTo>
                <a:lnTo>
                  <a:pt x="27" y="3"/>
                </a:lnTo>
                <a:lnTo>
                  <a:pt x="32" y="1"/>
                </a:lnTo>
                <a:lnTo>
                  <a:pt x="37" y="0"/>
                </a:lnTo>
                <a:lnTo>
                  <a:pt x="44" y="0"/>
                </a:lnTo>
                <a:lnTo>
                  <a:pt x="54" y="0"/>
                </a:lnTo>
                <a:lnTo>
                  <a:pt x="66" y="1"/>
                </a:lnTo>
                <a:lnTo>
                  <a:pt x="63" y="20"/>
                </a:lnTo>
                <a:lnTo>
                  <a:pt x="56" y="18"/>
                </a:lnTo>
                <a:lnTo>
                  <a:pt x="51" y="18"/>
                </a:lnTo>
                <a:lnTo>
                  <a:pt x="46" y="20"/>
                </a:lnTo>
                <a:lnTo>
                  <a:pt x="42" y="22"/>
                </a:lnTo>
                <a:lnTo>
                  <a:pt x="41" y="23"/>
                </a:lnTo>
                <a:lnTo>
                  <a:pt x="41" y="27"/>
                </a:lnTo>
                <a:lnTo>
                  <a:pt x="41" y="32"/>
                </a:lnTo>
                <a:lnTo>
                  <a:pt x="41" y="39"/>
                </a:lnTo>
                <a:lnTo>
                  <a:pt x="59" y="39"/>
                </a:lnTo>
                <a:lnTo>
                  <a:pt x="59" y="59"/>
                </a:lnTo>
                <a:lnTo>
                  <a:pt x="41" y="59"/>
                </a:lnTo>
                <a:lnTo>
                  <a:pt x="41" y="137"/>
                </a:lnTo>
                <a:lnTo>
                  <a:pt x="13" y="137"/>
                </a:lnTo>
                <a:lnTo>
                  <a:pt x="13" y="59"/>
                </a:lnTo>
                <a:lnTo>
                  <a:pt x="0" y="59"/>
                </a:lnTo>
                <a:lnTo>
                  <a:pt x="0" y="39"/>
                </a:lnTo>
                <a:close/>
              </a:path>
            </a:pathLst>
          </a:custGeom>
          <a:solidFill>
            <a:srgbClr val="000000"/>
          </a:solidFill>
          <a:ln w="0">
            <a:solidFill>
              <a:srgbClr val="000000"/>
            </a:solidFill>
            <a:round/>
            <a:headEnd/>
            <a:tailEnd/>
          </a:ln>
        </p:spPr>
        <p:txBody>
          <a:bodyPr/>
          <a:lstStyle/>
          <a:p>
            <a:endParaRPr lang="en-CA"/>
          </a:p>
        </p:txBody>
      </p:sp>
      <p:sp>
        <p:nvSpPr>
          <p:cNvPr id="24627" name="Freeform 48"/>
          <p:cNvSpPr>
            <a:spLocks noEditPoints="1"/>
          </p:cNvSpPr>
          <p:nvPr/>
        </p:nvSpPr>
        <p:spPr bwMode="auto">
          <a:xfrm>
            <a:off x="4179888" y="2189163"/>
            <a:ext cx="165100" cy="161925"/>
          </a:xfrm>
          <a:custGeom>
            <a:avLst/>
            <a:gdLst>
              <a:gd name="T0" fmla="*/ 0 w 104"/>
              <a:gd name="T1" fmla="*/ 2147483647 h 102"/>
              <a:gd name="T2" fmla="*/ 0 w 104"/>
              <a:gd name="T3" fmla="*/ 2147483647 h 102"/>
              <a:gd name="T4" fmla="*/ 2147483647 w 104"/>
              <a:gd name="T5" fmla="*/ 2147483647 h 102"/>
              <a:gd name="T6" fmla="*/ 2147483647 w 104"/>
              <a:gd name="T7" fmla="*/ 2147483647 h 102"/>
              <a:gd name="T8" fmla="*/ 2147483647 w 104"/>
              <a:gd name="T9" fmla="*/ 2147483647 h 102"/>
              <a:gd name="T10" fmla="*/ 2147483647 w 104"/>
              <a:gd name="T11" fmla="*/ 2147483647 h 102"/>
              <a:gd name="T12" fmla="*/ 2147483647 w 104"/>
              <a:gd name="T13" fmla="*/ 2147483647 h 102"/>
              <a:gd name="T14" fmla="*/ 2147483647 w 104"/>
              <a:gd name="T15" fmla="*/ 2147483647 h 102"/>
              <a:gd name="T16" fmla="*/ 2147483647 w 104"/>
              <a:gd name="T17" fmla="*/ 0 h 102"/>
              <a:gd name="T18" fmla="*/ 2147483647 w 104"/>
              <a:gd name="T19" fmla="*/ 0 h 102"/>
              <a:gd name="T20" fmla="*/ 2147483647 w 104"/>
              <a:gd name="T21" fmla="*/ 2147483647 h 102"/>
              <a:gd name="T22" fmla="*/ 2147483647 w 104"/>
              <a:gd name="T23" fmla="*/ 2147483647 h 102"/>
              <a:gd name="T24" fmla="*/ 2147483647 w 104"/>
              <a:gd name="T25" fmla="*/ 2147483647 h 102"/>
              <a:gd name="T26" fmla="*/ 2147483647 w 104"/>
              <a:gd name="T27" fmla="*/ 2147483647 h 102"/>
              <a:gd name="T28" fmla="*/ 2147483647 w 104"/>
              <a:gd name="T29" fmla="*/ 2147483647 h 102"/>
              <a:gd name="T30" fmla="*/ 2147483647 w 104"/>
              <a:gd name="T31" fmla="*/ 2147483647 h 102"/>
              <a:gd name="T32" fmla="*/ 2147483647 w 104"/>
              <a:gd name="T33" fmla="*/ 2147483647 h 102"/>
              <a:gd name="T34" fmla="*/ 2147483647 w 104"/>
              <a:gd name="T35" fmla="*/ 2147483647 h 102"/>
              <a:gd name="T36" fmla="*/ 2147483647 w 104"/>
              <a:gd name="T37" fmla="*/ 2147483647 h 102"/>
              <a:gd name="T38" fmla="*/ 2147483647 w 104"/>
              <a:gd name="T39" fmla="*/ 2147483647 h 102"/>
              <a:gd name="T40" fmla="*/ 2147483647 w 104"/>
              <a:gd name="T41" fmla="*/ 2147483647 h 102"/>
              <a:gd name="T42" fmla="*/ 2147483647 w 104"/>
              <a:gd name="T43" fmla="*/ 2147483647 h 102"/>
              <a:gd name="T44" fmla="*/ 2147483647 w 104"/>
              <a:gd name="T45" fmla="*/ 2147483647 h 102"/>
              <a:gd name="T46" fmla="*/ 2147483647 w 104"/>
              <a:gd name="T47" fmla="*/ 2147483647 h 102"/>
              <a:gd name="T48" fmla="*/ 2147483647 w 104"/>
              <a:gd name="T49" fmla="*/ 2147483647 h 102"/>
              <a:gd name="T50" fmla="*/ 0 w 104"/>
              <a:gd name="T51" fmla="*/ 2147483647 h 102"/>
              <a:gd name="T52" fmla="*/ 2147483647 w 104"/>
              <a:gd name="T53" fmla="*/ 2147483647 h 102"/>
              <a:gd name="T54" fmla="*/ 2147483647 w 104"/>
              <a:gd name="T55" fmla="*/ 2147483647 h 102"/>
              <a:gd name="T56" fmla="*/ 2147483647 w 104"/>
              <a:gd name="T57" fmla="*/ 2147483647 h 102"/>
              <a:gd name="T58" fmla="*/ 2147483647 w 104"/>
              <a:gd name="T59" fmla="*/ 2147483647 h 102"/>
              <a:gd name="T60" fmla="*/ 2147483647 w 104"/>
              <a:gd name="T61" fmla="*/ 2147483647 h 102"/>
              <a:gd name="T62" fmla="*/ 2147483647 w 104"/>
              <a:gd name="T63" fmla="*/ 2147483647 h 102"/>
              <a:gd name="T64" fmla="*/ 2147483647 w 104"/>
              <a:gd name="T65" fmla="*/ 2147483647 h 102"/>
              <a:gd name="T66" fmla="*/ 2147483647 w 104"/>
              <a:gd name="T67" fmla="*/ 2147483647 h 102"/>
              <a:gd name="T68" fmla="*/ 2147483647 w 104"/>
              <a:gd name="T69" fmla="*/ 2147483647 h 102"/>
              <a:gd name="T70" fmla="*/ 2147483647 w 104"/>
              <a:gd name="T71" fmla="*/ 2147483647 h 102"/>
              <a:gd name="T72" fmla="*/ 2147483647 w 104"/>
              <a:gd name="T73" fmla="*/ 2147483647 h 102"/>
              <a:gd name="T74" fmla="*/ 2147483647 w 104"/>
              <a:gd name="T75" fmla="*/ 2147483647 h 102"/>
              <a:gd name="T76" fmla="*/ 2147483647 w 104"/>
              <a:gd name="T77" fmla="*/ 2147483647 h 102"/>
              <a:gd name="T78" fmla="*/ 2147483647 w 104"/>
              <a:gd name="T79" fmla="*/ 2147483647 h 102"/>
              <a:gd name="T80" fmla="*/ 2147483647 w 104"/>
              <a:gd name="T81" fmla="*/ 2147483647 h 102"/>
              <a:gd name="T82" fmla="*/ 2147483647 w 104"/>
              <a:gd name="T83" fmla="*/ 2147483647 h 102"/>
              <a:gd name="T84" fmla="*/ 2147483647 w 104"/>
              <a:gd name="T85" fmla="*/ 2147483647 h 102"/>
              <a:gd name="T86" fmla="*/ 2147483647 w 104"/>
              <a:gd name="T87" fmla="*/ 2147483647 h 102"/>
              <a:gd name="T88" fmla="*/ 2147483647 w 104"/>
              <a:gd name="T89" fmla="*/ 2147483647 h 102"/>
              <a:gd name="T90" fmla="*/ 2147483647 w 104"/>
              <a:gd name="T91" fmla="*/ 2147483647 h 102"/>
              <a:gd name="T92" fmla="*/ 2147483647 w 104"/>
              <a:gd name="T93" fmla="*/ 2147483647 h 102"/>
              <a:gd name="T94" fmla="*/ 2147483647 w 104"/>
              <a:gd name="T95" fmla="*/ 2147483647 h 102"/>
              <a:gd name="T96" fmla="*/ 2147483647 w 104"/>
              <a:gd name="T97" fmla="*/ 2147483647 h 102"/>
              <a:gd name="T98" fmla="*/ 2147483647 w 104"/>
              <a:gd name="T99" fmla="*/ 2147483647 h 102"/>
              <a:gd name="T100" fmla="*/ 2147483647 w 104"/>
              <a:gd name="T101" fmla="*/ 2147483647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02"/>
              <a:gd name="T155" fmla="*/ 104 w 104"/>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02">
                <a:moveTo>
                  <a:pt x="0" y="49"/>
                </a:moveTo>
                <a:lnTo>
                  <a:pt x="0" y="41"/>
                </a:lnTo>
                <a:lnTo>
                  <a:pt x="3" y="32"/>
                </a:lnTo>
                <a:lnTo>
                  <a:pt x="7" y="24"/>
                </a:lnTo>
                <a:lnTo>
                  <a:pt x="12" y="17"/>
                </a:lnTo>
                <a:lnTo>
                  <a:pt x="17" y="10"/>
                </a:lnTo>
                <a:lnTo>
                  <a:pt x="25" y="5"/>
                </a:lnTo>
                <a:lnTo>
                  <a:pt x="32" y="2"/>
                </a:lnTo>
                <a:lnTo>
                  <a:pt x="42" y="0"/>
                </a:lnTo>
                <a:lnTo>
                  <a:pt x="51" y="0"/>
                </a:lnTo>
                <a:lnTo>
                  <a:pt x="71" y="3"/>
                </a:lnTo>
                <a:lnTo>
                  <a:pt x="88" y="14"/>
                </a:lnTo>
                <a:lnTo>
                  <a:pt x="99" y="31"/>
                </a:lnTo>
                <a:lnTo>
                  <a:pt x="104" y="51"/>
                </a:lnTo>
                <a:lnTo>
                  <a:pt x="99" y="71"/>
                </a:lnTo>
                <a:lnTo>
                  <a:pt x="88" y="88"/>
                </a:lnTo>
                <a:lnTo>
                  <a:pt x="71" y="99"/>
                </a:lnTo>
                <a:lnTo>
                  <a:pt x="51" y="102"/>
                </a:lnTo>
                <a:lnTo>
                  <a:pt x="42" y="102"/>
                </a:lnTo>
                <a:lnTo>
                  <a:pt x="34" y="100"/>
                </a:lnTo>
                <a:lnTo>
                  <a:pt x="25" y="97"/>
                </a:lnTo>
                <a:lnTo>
                  <a:pt x="17" y="92"/>
                </a:lnTo>
                <a:lnTo>
                  <a:pt x="12" y="85"/>
                </a:lnTo>
                <a:lnTo>
                  <a:pt x="7" y="78"/>
                </a:lnTo>
                <a:lnTo>
                  <a:pt x="2" y="65"/>
                </a:lnTo>
                <a:lnTo>
                  <a:pt x="0" y="49"/>
                </a:lnTo>
                <a:close/>
                <a:moveTo>
                  <a:pt x="25" y="51"/>
                </a:moveTo>
                <a:lnTo>
                  <a:pt x="27" y="61"/>
                </a:lnTo>
                <a:lnTo>
                  <a:pt x="29" y="68"/>
                </a:lnTo>
                <a:lnTo>
                  <a:pt x="34" y="75"/>
                </a:lnTo>
                <a:lnTo>
                  <a:pt x="39" y="80"/>
                </a:lnTo>
                <a:lnTo>
                  <a:pt x="44" y="82"/>
                </a:lnTo>
                <a:lnTo>
                  <a:pt x="51" y="83"/>
                </a:lnTo>
                <a:lnTo>
                  <a:pt x="58" y="82"/>
                </a:lnTo>
                <a:lnTo>
                  <a:pt x="64" y="80"/>
                </a:lnTo>
                <a:lnTo>
                  <a:pt x="70" y="75"/>
                </a:lnTo>
                <a:lnTo>
                  <a:pt x="75" y="68"/>
                </a:lnTo>
                <a:lnTo>
                  <a:pt x="76" y="61"/>
                </a:lnTo>
                <a:lnTo>
                  <a:pt x="76" y="51"/>
                </a:lnTo>
                <a:lnTo>
                  <a:pt x="76" y="41"/>
                </a:lnTo>
                <a:lnTo>
                  <a:pt x="75" y="34"/>
                </a:lnTo>
                <a:lnTo>
                  <a:pt x="70" y="27"/>
                </a:lnTo>
                <a:lnTo>
                  <a:pt x="64" y="24"/>
                </a:lnTo>
                <a:lnTo>
                  <a:pt x="58" y="20"/>
                </a:lnTo>
                <a:lnTo>
                  <a:pt x="51" y="19"/>
                </a:lnTo>
                <a:lnTo>
                  <a:pt x="44" y="20"/>
                </a:lnTo>
                <a:lnTo>
                  <a:pt x="39" y="24"/>
                </a:lnTo>
                <a:lnTo>
                  <a:pt x="34" y="27"/>
                </a:lnTo>
                <a:lnTo>
                  <a:pt x="29" y="34"/>
                </a:lnTo>
                <a:lnTo>
                  <a:pt x="27" y="41"/>
                </a:lnTo>
                <a:lnTo>
                  <a:pt x="25" y="51"/>
                </a:lnTo>
                <a:close/>
              </a:path>
            </a:pathLst>
          </a:custGeom>
          <a:solidFill>
            <a:srgbClr val="000000"/>
          </a:solidFill>
          <a:ln w="0">
            <a:solidFill>
              <a:srgbClr val="000000"/>
            </a:solidFill>
            <a:round/>
            <a:headEnd/>
            <a:tailEnd/>
          </a:ln>
        </p:spPr>
        <p:txBody>
          <a:bodyPr/>
          <a:lstStyle/>
          <a:p>
            <a:endParaRPr lang="en-CA"/>
          </a:p>
        </p:txBody>
      </p:sp>
      <p:sp>
        <p:nvSpPr>
          <p:cNvPr id="24628" name="Freeform 49"/>
          <p:cNvSpPr>
            <a:spLocks/>
          </p:cNvSpPr>
          <p:nvPr/>
        </p:nvSpPr>
        <p:spPr bwMode="auto">
          <a:xfrm>
            <a:off x="4668838" y="2192338"/>
            <a:ext cx="161925" cy="155575"/>
          </a:xfrm>
          <a:custGeom>
            <a:avLst/>
            <a:gdLst>
              <a:gd name="T0" fmla="*/ 0 w 102"/>
              <a:gd name="T1" fmla="*/ 2147483647 h 98"/>
              <a:gd name="T2" fmla="*/ 2147483647 w 102"/>
              <a:gd name="T3" fmla="*/ 2147483647 h 98"/>
              <a:gd name="T4" fmla="*/ 2147483647 w 102"/>
              <a:gd name="T5" fmla="*/ 0 h 98"/>
              <a:gd name="T6" fmla="*/ 2147483647 w 102"/>
              <a:gd name="T7" fmla="*/ 0 h 98"/>
              <a:gd name="T8" fmla="*/ 2147483647 w 102"/>
              <a:gd name="T9" fmla="*/ 2147483647 h 98"/>
              <a:gd name="T10" fmla="*/ 2147483647 w 102"/>
              <a:gd name="T11" fmla="*/ 0 h 98"/>
              <a:gd name="T12" fmla="*/ 2147483647 w 102"/>
              <a:gd name="T13" fmla="*/ 0 h 98"/>
              <a:gd name="T14" fmla="*/ 2147483647 w 102"/>
              <a:gd name="T15" fmla="*/ 2147483647 h 98"/>
              <a:gd name="T16" fmla="*/ 2147483647 w 102"/>
              <a:gd name="T17" fmla="*/ 2147483647 h 98"/>
              <a:gd name="T18" fmla="*/ 2147483647 w 102"/>
              <a:gd name="T19" fmla="*/ 2147483647 h 98"/>
              <a:gd name="T20" fmla="*/ 2147483647 w 102"/>
              <a:gd name="T21" fmla="*/ 2147483647 h 98"/>
              <a:gd name="T22" fmla="*/ 2147483647 w 102"/>
              <a:gd name="T23" fmla="*/ 2147483647 h 98"/>
              <a:gd name="T24" fmla="*/ 0 w 102"/>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98"/>
              <a:gd name="T41" fmla="*/ 102 w 102"/>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98">
                <a:moveTo>
                  <a:pt x="0" y="98"/>
                </a:moveTo>
                <a:lnTo>
                  <a:pt x="35" y="47"/>
                </a:lnTo>
                <a:lnTo>
                  <a:pt x="3" y="0"/>
                </a:lnTo>
                <a:lnTo>
                  <a:pt x="34" y="0"/>
                </a:lnTo>
                <a:lnTo>
                  <a:pt x="51" y="27"/>
                </a:lnTo>
                <a:lnTo>
                  <a:pt x="68" y="0"/>
                </a:lnTo>
                <a:lnTo>
                  <a:pt x="98" y="0"/>
                </a:lnTo>
                <a:lnTo>
                  <a:pt x="66" y="46"/>
                </a:lnTo>
                <a:lnTo>
                  <a:pt x="102" y="98"/>
                </a:lnTo>
                <a:lnTo>
                  <a:pt x="71" y="98"/>
                </a:lnTo>
                <a:lnTo>
                  <a:pt x="51" y="68"/>
                </a:lnTo>
                <a:lnTo>
                  <a:pt x="30" y="98"/>
                </a:lnTo>
                <a:lnTo>
                  <a:pt x="0" y="98"/>
                </a:lnTo>
                <a:close/>
              </a:path>
            </a:pathLst>
          </a:custGeom>
          <a:solidFill>
            <a:srgbClr val="000000"/>
          </a:solidFill>
          <a:ln w="0">
            <a:solidFill>
              <a:srgbClr val="000000"/>
            </a:solidFill>
            <a:round/>
            <a:headEnd/>
            <a:tailEnd/>
          </a:ln>
        </p:spPr>
        <p:txBody>
          <a:bodyPr/>
          <a:lstStyle/>
          <a:p>
            <a:endParaRPr lang="en-CA"/>
          </a:p>
        </p:txBody>
      </p:sp>
      <p:sp>
        <p:nvSpPr>
          <p:cNvPr id="24629" name="Freeform 50"/>
          <p:cNvSpPr>
            <a:spLocks/>
          </p:cNvSpPr>
          <p:nvPr/>
        </p:nvSpPr>
        <p:spPr bwMode="auto">
          <a:xfrm>
            <a:off x="5135563" y="2201863"/>
            <a:ext cx="119062" cy="122237"/>
          </a:xfrm>
          <a:custGeom>
            <a:avLst/>
            <a:gdLst>
              <a:gd name="T0" fmla="*/ 2147483647 w 75"/>
              <a:gd name="T1" fmla="*/ 2147483647 h 77"/>
              <a:gd name="T2" fmla="*/ 2147483647 w 75"/>
              <a:gd name="T3" fmla="*/ 2147483647 h 77"/>
              <a:gd name="T4" fmla="*/ 0 w 75"/>
              <a:gd name="T5" fmla="*/ 2147483647 h 77"/>
              <a:gd name="T6" fmla="*/ 0 w 75"/>
              <a:gd name="T7" fmla="*/ 2147483647 h 77"/>
              <a:gd name="T8" fmla="*/ 2147483647 w 75"/>
              <a:gd name="T9" fmla="*/ 2147483647 h 77"/>
              <a:gd name="T10" fmla="*/ 2147483647 w 75"/>
              <a:gd name="T11" fmla="*/ 0 h 77"/>
              <a:gd name="T12" fmla="*/ 2147483647 w 75"/>
              <a:gd name="T13" fmla="*/ 0 h 77"/>
              <a:gd name="T14" fmla="*/ 2147483647 w 75"/>
              <a:gd name="T15" fmla="*/ 2147483647 h 77"/>
              <a:gd name="T16" fmla="*/ 2147483647 w 75"/>
              <a:gd name="T17" fmla="*/ 2147483647 h 77"/>
              <a:gd name="T18" fmla="*/ 2147483647 w 75"/>
              <a:gd name="T19" fmla="*/ 2147483647 h 77"/>
              <a:gd name="T20" fmla="*/ 2147483647 w 75"/>
              <a:gd name="T21" fmla="*/ 2147483647 h 77"/>
              <a:gd name="T22" fmla="*/ 2147483647 w 75"/>
              <a:gd name="T23" fmla="*/ 2147483647 h 77"/>
              <a:gd name="T24" fmla="*/ 2147483647 w 75"/>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77"/>
              <a:gd name="T41" fmla="*/ 75 w 75"/>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77">
                <a:moveTo>
                  <a:pt x="27" y="77"/>
                </a:moveTo>
                <a:lnTo>
                  <a:pt x="27" y="48"/>
                </a:lnTo>
                <a:lnTo>
                  <a:pt x="0" y="48"/>
                </a:lnTo>
                <a:lnTo>
                  <a:pt x="0" y="29"/>
                </a:lnTo>
                <a:lnTo>
                  <a:pt x="27" y="29"/>
                </a:lnTo>
                <a:lnTo>
                  <a:pt x="27" y="0"/>
                </a:lnTo>
                <a:lnTo>
                  <a:pt x="48" y="0"/>
                </a:lnTo>
                <a:lnTo>
                  <a:pt x="48" y="29"/>
                </a:lnTo>
                <a:lnTo>
                  <a:pt x="75" y="29"/>
                </a:lnTo>
                <a:lnTo>
                  <a:pt x="75" y="48"/>
                </a:lnTo>
                <a:lnTo>
                  <a:pt x="48" y="48"/>
                </a:lnTo>
                <a:lnTo>
                  <a:pt x="48" y="77"/>
                </a:lnTo>
                <a:lnTo>
                  <a:pt x="27" y="77"/>
                </a:lnTo>
                <a:close/>
              </a:path>
            </a:pathLst>
          </a:custGeom>
          <a:solidFill>
            <a:srgbClr val="000000"/>
          </a:solidFill>
          <a:ln w="0">
            <a:solidFill>
              <a:srgbClr val="000000"/>
            </a:solidFill>
            <a:round/>
            <a:headEnd/>
            <a:tailEnd/>
          </a:ln>
        </p:spPr>
        <p:txBody>
          <a:bodyPr/>
          <a:lstStyle/>
          <a:p>
            <a:endParaRPr lang="en-CA"/>
          </a:p>
        </p:txBody>
      </p:sp>
      <p:sp>
        <p:nvSpPr>
          <p:cNvPr id="24630" name="Freeform 51"/>
          <p:cNvSpPr>
            <a:spLocks/>
          </p:cNvSpPr>
          <p:nvPr/>
        </p:nvSpPr>
        <p:spPr bwMode="auto">
          <a:xfrm>
            <a:off x="5284788" y="2174875"/>
            <a:ext cx="136525" cy="173038"/>
          </a:xfrm>
          <a:custGeom>
            <a:avLst/>
            <a:gdLst>
              <a:gd name="T0" fmla="*/ 0 w 86"/>
              <a:gd name="T1" fmla="*/ 2147483647 h 109"/>
              <a:gd name="T2" fmla="*/ 0 w 86"/>
              <a:gd name="T3" fmla="*/ 0 h 109"/>
              <a:gd name="T4" fmla="*/ 2147483647 w 86"/>
              <a:gd name="T5" fmla="*/ 0 h 109"/>
              <a:gd name="T6" fmla="*/ 2147483647 w 86"/>
              <a:gd name="T7" fmla="*/ 2147483647 h 109"/>
              <a:gd name="T8" fmla="*/ 2147483647 w 86"/>
              <a:gd name="T9" fmla="*/ 0 h 109"/>
              <a:gd name="T10" fmla="*/ 2147483647 w 86"/>
              <a:gd name="T11" fmla="*/ 0 h 109"/>
              <a:gd name="T12" fmla="*/ 2147483647 w 86"/>
              <a:gd name="T13" fmla="*/ 2147483647 h 109"/>
              <a:gd name="T14" fmla="*/ 2147483647 w 86"/>
              <a:gd name="T15" fmla="*/ 2147483647 h 109"/>
              <a:gd name="T16" fmla="*/ 2147483647 w 86"/>
              <a:gd name="T17" fmla="*/ 2147483647 h 109"/>
              <a:gd name="T18" fmla="*/ 2147483647 w 86"/>
              <a:gd name="T19" fmla="*/ 2147483647 h 109"/>
              <a:gd name="T20" fmla="*/ 0 w 86"/>
              <a:gd name="T21" fmla="*/ 2147483647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09"/>
              <a:gd name="T35" fmla="*/ 86 w 86"/>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09">
                <a:moveTo>
                  <a:pt x="0" y="109"/>
                </a:moveTo>
                <a:lnTo>
                  <a:pt x="0" y="0"/>
                </a:lnTo>
                <a:lnTo>
                  <a:pt x="20" y="0"/>
                </a:lnTo>
                <a:lnTo>
                  <a:pt x="66" y="74"/>
                </a:lnTo>
                <a:lnTo>
                  <a:pt x="66" y="0"/>
                </a:lnTo>
                <a:lnTo>
                  <a:pt x="86" y="0"/>
                </a:lnTo>
                <a:lnTo>
                  <a:pt x="86" y="109"/>
                </a:lnTo>
                <a:lnTo>
                  <a:pt x="64" y="109"/>
                </a:lnTo>
                <a:lnTo>
                  <a:pt x="20" y="38"/>
                </a:lnTo>
                <a:lnTo>
                  <a:pt x="20" y="109"/>
                </a:lnTo>
                <a:lnTo>
                  <a:pt x="0" y="109"/>
                </a:lnTo>
                <a:close/>
              </a:path>
            </a:pathLst>
          </a:custGeom>
          <a:solidFill>
            <a:srgbClr val="000000"/>
          </a:solidFill>
          <a:ln w="0">
            <a:solidFill>
              <a:srgbClr val="000000"/>
            </a:solidFill>
            <a:round/>
            <a:headEnd/>
            <a:tailEnd/>
          </a:ln>
        </p:spPr>
        <p:txBody>
          <a:bodyPr/>
          <a:lstStyle/>
          <a:p>
            <a:endParaRPr lang="en-CA"/>
          </a:p>
        </p:txBody>
      </p:sp>
      <p:sp>
        <p:nvSpPr>
          <p:cNvPr id="24631" name="Freeform 52"/>
          <p:cNvSpPr>
            <a:spLocks/>
          </p:cNvSpPr>
          <p:nvPr/>
        </p:nvSpPr>
        <p:spPr bwMode="auto">
          <a:xfrm>
            <a:off x="5608638" y="2201863"/>
            <a:ext cx="120650" cy="122237"/>
          </a:xfrm>
          <a:custGeom>
            <a:avLst/>
            <a:gdLst>
              <a:gd name="T0" fmla="*/ 2147483647 w 76"/>
              <a:gd name="T1" fmla="*/ 2147483647 h 77"/>
              <a:gd name="T2" fmla="*/ 2147483647 w 76"/>
              <a:gd name="T3" fmla="*/ 2147483647 h 77"/>
              <a:gd name="T4" fmla="*/ 0 w 76"/>
              <a:gd name="T5" fmla="*/ 2147483647 h 77"/>
              <a:gd name="T6" fmla="*/ 0 w 76"/>
              <a:gd name="T7" fmla="*/ 2147483647 h 77"/>
              <a:gd name="T8" fmla="*/ 2147483647 w 76"/>
              <a:gd name="T9" fmla="*/ 2147483647 h 77"/>
              <a:gd name="T10" fmla="*/ 2147483647 w 76"/>
              <a:gd name="T11" fmla="*/ 0 h 77"/>
              <a:gd name="T12" fmla="*/ 2147483647 w 76"/>
              <a:gd name="T13" fmla="*/ 0 h 77"/>
              <a:gd name="T14" fmla="*/ 2147483647 w 76"/>
              <a:gd name="T15" fmla="*/ 2147483647 h 77"/>
              <a:gd name="T16" fmla="*/ 2147483647 w 76"/>
              <a:gd name="T17" fmla="*/ 2147483647 h 77"/>
              <a:gd name="T18" fmla="*/ 2147483647 w 76"/>
              <a:gd name="T19" fmla="*/ 2147483647 h 77"/>
              <a:gd name="T20" fmla="*/ 2147483647 w 76"/>
              <a:gd name="T21" fmla="*/ 2147483647 h 77"/>
              <a:gd name="T22" fmla="*/ 2147483647 w 76"/>
              <a:gd name="T23" fmla="*/ 2147483647 h 77"/>
              <a:gd name="T24" fmla="*/ 2147483647 w 76"/>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77"/>
              <a:gd name="T41" fmla="*/ 76 w 76"/>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77">
                <a:moveTo>
                  <a:pt x="29" y="77"/>
                </a:moveTo>
                <a:lnTo>
                  <a:pt x="29" y="48"/>
                </a:lnTo>
                <a:lnTo>
                  <a:pt x="0" y="48"/>
                </a:lnTo>
                <a:lnTo>
                  <a:pt x="0" y="29"/>
                </a:lnTo>
                <a:lnTo>
                  <a:pt x="29" y="29"/>
                </a:lnTo>
                <a:lnTo>
                  <a:pt x="29" y="0"/>
                </a:lnTo>
                <a:lnTo>
                  <a:pt x="47" y="0"/>
                </a:lnTo>
                <a:lnTo>
                  <a:pt x="47" y="29"/>
                </a:lnTo>
                <a:lnTo>
                  <a:pt x="76" y="29"/>
                </a:lnTo>
                <a:lnTo>
                  <a:pt x="76" y="48"/>
                </a:lnTo>
                <a:lnTo>
                  <a:pt x="47" y="48"/>
                </a:lnTo>
                <a:lnTo>
                  <a:pt x="47" y="77"/>
                </a:lnTo>
                <a:lnTo>
                  <a:pt x="29" y="77"/>
                </a:lnTo>
                <a:close/>
              </a:path>
            </a:pathLst>
          </a:custGeom>
          <a:solidFill>
            <a:srgbClr val="000000"/>
          </a:solidFill>
          <a:ln w="0">
            <a:solidFill>
              <a:srgbClr val="000000"/>
            </a:solidFill>
            <a:round/>
            <a:headEnd/>
            <a:tailEnd/>
          </a:ln>
        </p:spPr>
        <p:txBody>
          <a:bodyPr/>
          <a:lstStyle/>
          <a:p>
            <a:endParaRPr lang="en-CA"/>
          </a:p>
        </p:txBody>
      </p:sp>
      <p:sp>
        <p:nvSpPr>
          <p:cNvPr id="24632" name="Freeform 53"/>
          <p:cNvSpPr>
            <a:spLocks noEditPoints="1"/>
          </p:cNvSpPr>
          <p:nvPr/>
        </p:nvSpPr>
        <p:spPr bwMode="auto">
          <a:xfrm>
            <a:off x="5756275" y="2174875"/>
            <a:ext cx="133350" cy="173038"/>
          </a:xfrm>
          <a:custGeom>
            <a:avLst/>
            <a:gdLst>
              <a:gd name="T0" fmla="*/ 0 w 84"/>
              <a:gd name="T1" fmla="*/ 2147483647 h 109"/>
              <a:gd name="T2" fmla="*/ 0 w 84"/>
              <a:gd name="T3" fmla="*/ 0 h 109"/>
              <a:gd name="T4" fmla="*/ 2147483647 w 84"/>
              <a:gd name="T5" fmla="*/ 0 h 109"/>
              <a:gd name="T6" fmla="*/ 2147483647 w 84"/>
              <a:gd name="T7" fmla="*/ 0 h 109"/>
              <a:gd name="T8" fmla="*/ 2147483647 w 84"/>
              <a:gd name="T9" fmla="*/ 0 h 109"/>
              <a:gd name="T10" fmla="*/ 2147483647 w 84"/>
              <a:gd name="T11" fmla="*/ 0 h 109"/>
              <a:gd name="T12" fmla="*/ 2147483647 w 84"/>
              <a:gd name="T13" fmla="*/ 2147483647 h 109"/>
              <a:gd name="T14" fmla="*/ 2147483647 w 84"/>
              <a:gd name="T15" fmla="*/ 2147483647 h 109"/>
              <a:gd name="T16" fmla="*/ 2147483647 w 84"/>
              <a:gd name="T17" fmla="*/ 2147483647 h 109"/>
              <a:gd name="T18" fmla="*/ 2147483647 w 84"/>
              <a:gd name="T19" fmla="*/ 2147483647 h 109"/>
              <a:gd name="T20" fmla="*/ 2147483647 w 84"/>
              <a:gd name="T21" fmla="*/ 2147483647 h 109"/>
              <a:gd name="T22" fmla="*/ 2147483647 w 84"/>
              <a:gd name="T23" fmla="*/ 2147483647 h 109"/>
              <a:gd name="T24" fmla="*/ 2147483647 w 84"/>
              <a:gd name="T25" fmla="*/ 2147483647 h 109"/>
              <a:gd name="T26" fmla="*/ 2147483647 w 84"/>
              <a:gd name="T27" fmla="*/ 2147483647 h 109"/>
              <a:gd name="T28" fmla="*/ 2147483647 w 84"/>
              <a:gd name="T29" fmla="*/ 2147483647 h 109"/>
              <a:gd name="T30" fmla="*/ 2147483647 w 84"/>
              <a:gd name="T31" fmla="*/ 2147483647 h 109"/>
              <a:gd name="T32" fmla="*/ 2147483647 w 84"/>
              <a:gd name="T33" fmla="*/ 2147483647 h 109"/>
              <a:gd name="T34" fmla="*/ 2147483647 w 84"/>
              <a:gd name="T35" fmla="*/ 2147483647 h 109"/>
              <a:gd name="T36" fmla="*/ 2147483647 w 84"/>
              <a:gd name="T37" fmla="*/ 2147483647 h 109"/>
              <a:gd name="T38" fmla="*/ 2147483647 w 84"/>
              <a:gd name="T39" fmla="*/ 2147483647 h 109"/>
              <a:gd name="T40" fmla="*/ 2147483647 w 84"/>
              <a:gd name="T41" fmla="*/ 2147483647 h 109"/>
              <a:gd name="T42" fmla="*/ 2147483647 w 84"/>
              <a:gd name="T43" fmla="*/ 2147483647 h 109"/>
              <a:gd name="T44" fmla="*/ 2147483647 w 84"/>
              <a:gd name="T45" fmla="*/ 2147483647 h 109"/>
              <a:gd name="T46" fmla="*/ 2147483647 w 84"/>
              <a:gd name="T47" fmla="*/ 2147483647 h 109"/>
              <a:gd name="T48" fmla="*/ 2147483647 w 84"/>
              <a:gd name="T49" fmla="*/ 2147483647 h 109"/>
              <a:gd name="T50" fmla="*/ 0 w 84"/>
              <a:gd name="T51" fmla="*/ 2147483647 h 109"/>
              <a:gd name="T52" fmla="*/ 2147483647 w 84"/>
              <a:gd name="T53" fmla="*/ 2147483647 h 109"/>
              <a:gd name="T54" fmla="*/ 2147483647 w 84"/>
              <a:gd name="T55" fmla="*/ 2147483647 h 109"/>
              <a:gd name="T56" fmla="*/ 2147483647 w 84"/>
              <a:gd name="T57" fmla="*/ 2147483647 h 109"/>
              <a:gd name="T58" fmla="*/ 2147483647 w 84"/>
              <a:gd name="T59" fmla="*/ 2147483647 h 109"/>
              <a:gd name="T60" fmla="*/ 2147483647 w 84"/>
              <a:gd name="T61" fmla="*/ 2147483647 h 109"/>
              <a:gd name="T62" fmla="*/ 2147483647 w 84"/>
              <a:gd name="T63" fmla="*/ 2147483647 h 109"/>
              <a:gd name="T64" fmla="*/ 2147483647 w 84"/>
              <a:gd name="T65" fmla="*/ 2147483647 h 109"/>
              <a:gd name="T66" fmla="*/ 2147483647 w 84"/>
              <a:gd name="T67" fmla="*/ 2147483647 h 109"/>
              <a:gd name="T68" fmla="*/ 2147483647 w 84"/>
              <a:gd name="T69" fmla="*/ 2147483647 h 109"/>
              <a:gd name="T70" fmla="*/ 2147483647 w 84"/>
              <a:gd name="T71" fmla="*/ 2147483647 h 109"/>
              <a:gd name="T72" fmla="*/ 2147483647 w 84"/>
              <a:gd name="T73" fmla="*/ 2147483647 h 109"/>
              <a:gd name="T74" fmla="*/ 2147483647 w 84"/>
              <a:gd name="T75" fmla="*/ 2147483647 h 109"/>
              <a:gd name="T76" fmla="*/ 2147483647 w 84"/>
              <a:gd name="T77" fmla="*/ 2147483647 h 109"/>
              <a:gd name="T78" fmla="*/ 2147483647 w 84"/>
              <a:gd name="T79" fmla="*/ 2147483647 h 109"/>
              <a:gd name="T80" fmla="*/ 2147483647 w 84"/>
              <a:gd name="T81" fmla="*/ 2147483647 h 109"/>
              <a:gd name="T82" fmla="*/ 2147483647 w 84"/>
              <a:gd name="T83" fmla="*/ 2147483647 h 109"/>
              <a:gd name="T84" fmla="*/ 2147483647 w 84"/>
              <a:gd name="T85" fmla="*/ 2147483647 h 109"/>
              <a:gd name="T86" fmla="*/ 2147483647 w 84"/>
              <a:gd name="T87" fmla="*/ 2147483647 h 1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
              <a:gd name="T133" fmla="*/ 0 h 109"/>
              <a:gd name="T134" fmla="*/ 84 w 84"/>
              <a:gd name="T135" fmla="*/ 109 h 1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 h="109">
                <a:moveTo>
                  <a:pt x="0" y="109"/>
                </a:moveTo>
                <a:lnTo>
                  <a:pt x="0" y="0"/>
                </a:lnTo>
                <a:lnTo>
                  <a:pt x="36" y="0"/>
                </a:lnTo>
                <a:lnTo>
                  <a:pt x="44" y="0"/>
                </a:lnTo>
                <a:lnTo>
                  <a:pt x="53" y="0"/>
                </a:lnTo>
                <a:lnTo>
                  <a:pt x="58" y="0"/>
                </a:lnTo>
                <a:lnTo>
                  <a:pt x="61" y="2"/>
                </a:lnTo>
                <a:lnTo>
                  <a:pt x="68" y="4"/>
                </a:lnTo>
                <a:lnTo>
                  <a:pt x="73" y="7"/>
                </a:lnTo>
                <a:lnTo>
                  <a:pt x="78" y="12"/>
                </a:lnTo>
                <a:lnTo>
                  <a:pt x="82" y="19"/>
                </a:lnTo>
                <a:lnTo>
                  <a:pt x="84" y="26"/>
                </a:lnTo>
                <a:lnTo>
                  <a:pt x="84" y="34"/>
                </a:lnTo>
                <a:lnTo>
                  <a:pt x="84" y="40"/>
                </a:lnTo>
                <a:lnTo>
                  <a:pt x="82" y="46"/>
                </a:lnTo>
                <a:lnTo>
                  <a:pt x="80" y="51"/>
                </a:lnTo>
                <a:lnTo>
                  <a:pt x="77" y="57"/>
                </a:lnTo>
                <a:lnTo>
                  <a:pt x="72" y="62"/>
                </a:lnTo>
                <a:lnTo>
                  <a:pt x="65" y="65"/>
                </a:lnTo>
                <a:lnTo>
                  <a:pt x="60" y="67"/>
                </a:lnTo>
                <a:lnTo>
                  <a:pt x="53" y="68"/>
                </a:lnTo>
                <a:lnTo>
                  <a:pt x="44" y="68"/>
                </a:lnTo>
                <a:lnTo>
                  <a:pt x="36" y="68"/>
                </a:lnTo>
                <a:lnTo>
                  <a:pt x="21" y="68"/>
                </a:lnTo>
                <a:lnTo>
                  <a:pt x="21" y="109"/>
                </a:lnTo>
                <a:lnTo>
                  <a:pt x="0" y="109"/>
                </a:lnTo>
                <a:close/>
                <a:moveTo>
                  <a:pt x="21" y="19"/>
                </a:moveTo>
                <a:lnTo>
                  <a:pt x="21" y="50"/>
                </a:lnTo>
                <a:lnTo>
                  <a:pt x="34" y="50"/>
                </a:lnTo>
                <a:lnTo>
                  <a:pt x="43" y="50"/>
                </a:lnTo>
                <a:lnTo>
                  <a:pt x="50" y="48"/>
                </a:lnTo>
                <a:lnTo>
                  <a:pt x="53" y="48"/>
                </a:lnTo>
                <a:lnTo>
                  <a:pt x="58" y="45"/>
                </a:lnTo>
                <a:lnTo>
                  <a:pt x="61" y="43"/>
                </a:lnTo>
                <a:lnTo>
                  <a:pt x="63" y="38"/>
                </a:lnTo>
                <a:lnTo>
                  <a:pt x="63" y="34"/>
                </a:lnTo>
                <a:lnTo>
                  <a:pt x="63" y="29"/>
                </a:lnTo>
                <a:lnTo>
                  <a:pt x="60" y="24"/>
                </a:lnTo>
                <a:lnTo>
                  <a:pt x="55" y="21"/>
                </a:lnTo>
                <a:lnTo>
                  <a:pt x="50" y="19"/>
                </a:lnTo>
                <a:lnTo>
                  <a:pt x="46" y="19"/>
                </a:lnTo>
                <a:lnTo>
                  <a:pt x="41" y="19"/>
                </a:lnTo>
                <a:lnTo>
                  <a:pt x="33" y="19"/>
                </a:lnTo>
                <a:lnTo>
                  <a:pt x="21" y="19"/>
                </a:lnTo>
                <a:close/>
              </a:path>
            </a:pathLst>
          </a:custGeom>
          <a:solidFill>
            <a:srgbClr val="000000"/>
          </a:solidFill>
          <a:ln w="0">
            <a:solidFill>
              <a:srgbClr val="000000"/>
            </a:solidFill>
            <a:round/>
            <a:headEnd/>
            <a:tailEnd/>
          </a:ln>
        </p:spPr>
        <p:txBody>
          <a:bodyPr/>
          <a:lstStyle/>
          <a:p>
            <a:endParaRPr lang="en-CA"/>
          </a:p>
        </p:txBody>
      </p:sp>
      <p:sp>
        <p:nvSpPr>
          <p:cNvPr id="24633" name="Freeform 54"/>
          <p:cNvSpPr>
            <a:spLocks/>
          </p:cNvSpPr>
          <p:nvPr/>
        </p:nvSpPr>
        <p:spPr bwMode="auto">
          <a:xfrm>
            <a:off x="5918200" y="2174875"/>
            <a:ext cx="122238" cy="173038"/>
          </a:xfrm>
          <a:custGeom>
            <a:avLst/>
            <a:gdLst>
              <a:gd name="T0" fmla="*/ 0 w 77"/>
              <a:gd name="T1" fmla="*/ 2147483647 h 109"/>
              <a:gd name="T2" fmla="*/ 0 w 77"/>
              <a:gd name="T3" fmla="*/ 0 h 109"/>
              <a:gd name="T4" fmla="*/ 2147483647 w 77"/>
              <a:gd name="T5" fmla="*/ 0 h 109"/>
              <a:gd name="T6" fmla="*/ 2147483647 w 77"/>
              <a:gd name="T7" fmla="*/ 2147483647 h 109"/>
              <a:gd name="T8" fmla="*/ 2147483647 w 77"/>
              <a:gd name="T9" fmla="*/ 2147483647 h 109"/>
              <a:gd name="T10" fmla="*/ 2147483647 w 77"/>
              <a:gd name="T11" fmla="*/ 2147483647 h 109"/>
              <a:gd name="T12" fmla="*/ 0 w 77"/>
              <a:gd name="T13" fmla="*/ 2147483647 h 109"/>
              <a:gd name="T14" fmla="*/ 0 60000 65536"/>
              <a:gd name="T15" fmla="*/ 0 60000 65536"/>
              <a:gd name="T16" fmla="*/ 0 60000 65536"/>
              <a:gd name="T17" fmla="*/ 0 60000 65536"/>
              <a:gd name="T18" fmla="*/ 0 60000 65536"/>
              <a:gd name="T19" fmla="*/ 0 60000 65536"/>
              <a:gd name="T20" fmla="*/ 0 60000 65536"/>
              <a:gd name="T21" fmla="*/ 0 w 77"/>
              <a:gd name="T22" fmla="*/ 0 h 109"/>
              <a:gd name="T23" fmla="*/ 77 w 77"/>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09">
                <a:moveTo>
                  <a:pt x="0" y="109"/>
                </a:moveTo>
                <a:lnTo>
                  <a:pt x="0" y="0"/>
                </a:lnTo>
                <a:lnTo>
                  <a:pt x="21" y="0"/>
                </a:lnTo>
                <a:lnTo>
                  <a:pt x="21" y="91"/>
                </a:lnTo>
                <a:lnTo>
                  <a:pt x="77" y="91"/>
                </a:lnTo>
                <a:lnTo>
                  <a:pt x="77" y="109"/>
                </a:lnTo>
                <a:lnTo>
                  <a:pt x="0" y="109"/>
                </a:lnTo>
                <a:close/>
              </a:path>
            </a:pathLst>
          </a:custGeom>
          <a:solidFill>
            <a:srgbClr val="000000"/>
          </a:solidFill>
          <a:ln w="0">
            <a:solidFill>
              <a:srgbClr val="000000"/>
            </a:solidFill>
            <a:round/>
            <a:headEnd/>
            <a:tailEnd/>
          </a:ln>
        </p:spPr>
        <p:txBody>
          <a:bodyPr/>
          <a:lstStyle/>
          <a:p>
            <a:endParaRPr lang="en-CA"/>
          </a:p>
        </p:txBody>
      </p:sp>
      <p:sp>
        <p:nvSpPr>
          <p:cNvPr id="24634" name="Line 55"/>
          <p:cNvSpPr>
            <a:spLocks noChangeShapeType="1"/>
          </p:cNvSpPr>
          <p:nvPr/>
        </p:nvSpPr>
        <p:spPr bwMode="auto">
          <a:xfrm>
            <a:off x="3067050" y="3779838"/>
            <a:ext cx="4448175" cy="1587"/>
          </a:xfrm>
          <a:prstGeom prst="line">
            <a:avLst/>
          </a:prstGeom>
          <a:noFill/>
          <a:ln w="15875">
            <a:solidFill>
              <a:srgbClr val="000000"/>
            </a:solidFill>
            <a:round/>
            <a:headEnd/>
            <a:tailEnd/>
          </a:ln>
        </p:spPr>
        <p:txBody>
          <a:bodyPr/>
          <a:lstStyle/>
          <a:p>
            <a:endParaRPr lang="en-CA"/>
          </a:p>
        </p:txBody>
      </p:sp>
      <p:sp>
        <p:nvSpPr>
          <p:cNvPr id="24635" name="Line 56"/>
          <p:cNvSpPr>
            <a:spLocks noChangeShapeType="1"/>
          </p:cNvSpPr>
          <p:nvPr/>
        </p:nvSpPr>
        <p:spPr bwMode="auto">
          <a:xfrm>
            <a:off x="3032125" y="4151313"/>
            <a:ext cx="4445000" cy="1587"/>
          </a:xfrm>
          <a:prstGeom prst="line">
            <a:avLst/>
          </a:prstGeom>
          <a:noFill/>
          <a:ln w="15875">
            <a:solidFill>
              <a:srgbClr val="000000"/>
            </a:solidFill>
            <a:round/>
            <a:headEnd/>
            <a:tailEnd/>
          </a:ln>
        </p:spPr>
        <p:txBody>
          <a:bodyPr/>
          <a:lstStyle/>
          <a:p>
            <a:endParaRPr lang="en-CA"/>
          </a:p>
        </p:txBody>
      </p:sp>
      <p:sp>
        <p:nvSpPr>
          <p:cNvPr id="24636" name="Line 57"/>
          <p:cNvSpPr>
            <a:spLocks noChangeShapeType="1"/>
          </p:cNvSpPr>
          <p:nvPr/>
        </p:nvSpPr>
        <p:spPr bwMode="auto">
          <a:xfrm>
            <a:off x="3470275" y="3765550"/>
            <a:ext cx="1588" cy="396875"/>
          </a:xfrm>
          <a:prstGeom prst="line">
            <a:avLst/>
          </a:prstGeom>
          <a:noFill/>
          <a:ln w="15875">
            <a:solidFill>
              <a:srgbClr val="000000"/>
            </a:solidFill>
            <a:round/>
            <a:headEnd/>
            <a:tailEnd/>
          </a:ln>
        </p:spPr>
        <p:txBody>
          <a:bodyPr/>
          <a:lstStyle/>
          <a:p>
            <a:endParaRPr lang="en-CA"/>
          </a:p>
        </p:txBody>
      </p:sp>
      <p:sp>
        <p:nvSpPr>
          <p:cNvPr id="24637" name="Line 58"/>
          <p:cNvSpPr>
            <a:spLocks noChangeShapeType="1"/>
          </p:cNvSpPr>
          <p:nvPr/>
        </p:nvSpPr>
        <p:spPr bwMode="auto">
          <a:xfrm>
            <a:off x="3990975" y="3765550"/>
            <a:ext cx="1588" cy="396875"/>
          </a:xfrm>
          <a:prstGeom prst="line">
            <a:avLst/>
          </a:prstGeom>
          <a:noFill/>
          <a:ln w="15875">
            <a:solidFill>
              <a:srgbClr val="000000"/>
            </a:solidFill>
            <a:round/>
            <a:headEnd/>
            <a:tailEnd/>
          </a:ln>
        </p:spPr>
        <p:txBody>
          <a:bodyPr/>
          <a:lstStyle/>
          <a:p>
            <a:endParaRPr lang="en-CA"/>
          </a:p>
        </p:txBody>
      </p:sp>
      <p:sp>
        <p:nvSpPr>
          <p:cNvPr id="24638" name="Line 59"/>
          <p:cNvSpPr>
            <a:spLocks noChangeShapeType="1"/>
          </p:cNvSpPr>
          <p:nvPr/>
        </p:nvSpPr>
        <p:spPr bwMode="auto">
          <a:xfrm>
            <a:off x="4492625" y="3765550"/>
            <a:ext cx="1588" cy="396875"/>
          </a:xfrm>
          <a:prstGeom prst="line">
            <a:avLst/>
          </a:prstGeom>
          <a:noFill/>
          <a:ln w="15875">
            <a:solidFill>
              <a:srgbClr val="000000"/>
            </a:solidFill>
            <a:round/>
            <a:headEnd/>
            <a:tailEnd/>
          </a:ln>
        </p:spPr>
        <p:txBody>
          <a:bodyPr/>
          <a:lstStyle/>
          <a:p>
            <a:endParaRPr lang="en-CA"/>
          </a:p>
        </p:txBody>
      </p:sp>
      <p:sp>
        <p:nvSpPr>
          <p:cNvPr id="24639" name="Line 60"/>
          <p:cNvSpPr>
            <a:spLocks noChangeShapeType="1"/>
          </p:cNvSpPr>
          <p:nvPr/>
        </p:nvSpPr>
        <p:spPr bwMode="auto">
          <a:xfrm>
            <a:off x="5016500" y="3765550"/>
            <a:ext cx="1588" cy="396875"/>
          </a:xfrm>
          <a:prstGeom prst="line">
            <a:avLst/>
          </a:prstGeom>
          <a:noFill/>
          <a:ln w="15875">
            <a:solidFill>
              <a:srgbClr val="000000"/>
            </a:solidFill>
            <a:round/>
            <a:headEnd/>
            <a:tailEnd/>
          </a:ln>
        </p:spPr>
        <p:txBody>
          <a:bodyPr/>
          <a:lstStyle/>
          <a:p>
            <a:endParaRPr lang="en-CA"/>
          </a:p>
        </p:txBody>
      </p:sp>
      <p:sp>
        <p:nvSpPr>
          <p:cNvPr id="24640" name="Line 61"/>
          <p:cNvSpPr>
            <a:spLocks noChangeShapeType="1"/>
          </p:cNvSpPr>
          <p:nvPr/>
        </p:nvSpPr>
        <p:spPr bwMode="auto">
          <a:xfrm>
            <a:off x="5546725" y="3781425"/>
            <a:ext cx="1588" cy="365125"/>
          </a:xfrm>
          <a:prstGeom prst="line">
            <a:avLst/>
          </a:prstGeom>
          <a:noFill/>
          <a:ln w="15875">
            <a:solidFill>
              <a:srgbClr val="000000"/>
            </a:solidFill>
            <a:round/>
            <a:headEnd/>
            <a:tailEnd/>
          </a:ln>
        </p:spPr>
        <p:txBody>
          <a:bodyPr/>
          <a:lstStyle/>
          <a:p>
            <a:endParaRPr lang="en-CA"/>
          </a:p>
        </p:txBody>
      </p:sp>
      <p:sp>
        <p:nvSpPr>
          <p:cNvPr id="24641" name="Line 62"/>
          <p:cNvSpPr>
            <a:spLocks noChangeShapeType="1"/>
          </p:cNvSpPr>
          <p:nvPr/>
        </p:nvSpPr>
        <p:spPr bwMode="auto">
          <a:xfrm>
            <a:off x="6070600" y="3781425"/>
            <a:ext cx="1588" cy="365125"/>
          </a:xfrm>
          <a:prstGeom prst="line">
            <a:avLst/>
          </a:prstGeom>
          <a:noFill/>
          <a:ln w="15875">
            <a:solidFill>
              <a:srgbClr val="000000"/>
            </a:solidFill>
            <a:round/>
            <a:headEnd/>
            <a:tailEnd/>
          </a:ln>
        </p:spPr>
        <p:txBody>
          <a:bodyPr/>
          <a:lstStyle/>
          <a:p>
            <a:endParaRPr lang="en-CA"/>
          </a:p>
        </p:txBody>
      </p:sp>
      <p:sp>
        <p:nvSpPr>
          <p:cNvPr id="24642" name="Line 63"/>
          <p:cNvSpPr>
            <a:spLocks noChangeShapeType="1"/>
          </p:cNvSpPr>
          <p:nvPr/>
        </p:nvSpPr>
        <p:spPr bwMode="auto">
          <a:xfrm>
            <a:off x="6572250" y="3781425"/>
            <a:ext cx="1588" cy="365125"/>
          </a:xfrm>
          <a:prstGeom prst="line">
            <a:avLst/>
          </a:prstGeom>
          <a:noFill/>
          <a:ln w="15875">
            <a:solidFill>
              <a:srgbClr val="000000"/>
            </a:solidFill>
            <a:round/>
            <a:headEnd/>
            <a:tailEnd/>
          </a:ln>
        </p:spPr>
        <p:txBody>
          <a:bodyPr/>
          <a:lstStyle/>
          <a:p>
            <a:endParaRPr lang="en-CA"/>
          </a:p>
        </p:txBody>
      </p:sp>
      <p:sp>
        <p:nvSpPr>
          <p:cNvPr id="24643" name="Line 64"/>
          <p:cNvSpPr>
            <a:spLocks noChangeShapeType="1"/>
          </p:cNvSpPr>
          <p:nvPr/>
        </p:nvSpPr>
        <p:spPr bwMode="auto">
          <a:xfrm>
            <a:off x="7092950" y="3781425"/>
            <a:ext cx="1588" cy="365125"/>
          </a:xfrm>
          <a:prstGeom prst="line">
            <a:avLst/>
          </a:prstGeom>
          <a:noFill/>
          <a:ln w="15875">
            <a:solidFill>
              <a:srgbClr val="000000"/>
            </a:solidFill>
            <a:round/>
            <a:headEnd/>
            <a:tailEnd/>
          </a:ln>
        </p:spPr>
        <p:txBody>
          <a:bodyPr/>
          <a:lstStyle/>
          <a:p>
            <a:endParaRPr lang="en-CA"/>
          </a:p>
        </p:txBody>
      </p:sp>
      <p:sp>
        <p:nvSpPr>
          <p:cNvPr id="24644" name="Freeform 65"/>
          <p:cNvSpPr>
            <a:spLocks/>
          </p:cNvSpPr>
          <p:nvPr/>
        </p:nvSpPr>
        <p:spPr bwMode="auto">
          <a:xfrm>
            <a:off x="2997200" y="3773488"/>
            <a:ext cx="119063" cy="369887"/>
          </a:xfrm>
          <a:custGeom>
            <a:avLst/>
            <a:gdLst>
              <a:gd name="T0" fmla="*/ 2147483647 w 75"/>
              <a:gd name="T1" fmla="*/ 0 h 233"/>
              <a:gd name="T2" fmla="*/ 2147483647 w 75"/>
              <a:gd name="T3" fmla="*/ 0 h 233"/>
              <a:gd name="T4" fmla="*/ 2147483647 w 75"/>
              <a:gd name="T5" fmla="*/ 2147483647 h 233"/>
              <a:gd name="T6" fmla="*/ 2147483647 w 75"/>
              <a:gd name="T7" fmla="*/ 2147483647 h 233"/>
              <a:gd name="T8" fmla="*/ 2147483647 w 75"/>
              <a:gd name="T9" fmla="*/ 2147483647 h 233"/>
              <a:gd name="T10" fmla="*/ 2147483647 w 75"/>
              <a:gd name="T11" fmla="*/ 2147483647 h 233"/>
              <a:gd name="T12" fmla="*/ 2147483647 w 75"/>
              <a:gd name="T13" fmla="*/ 2147483647 h 233"/>
              <a:gd name="T14" fmla="*/ 2147483647 w 75"/>
              <a:gd name="T15" fmla="*/ 2147483647 h 233"/>
              <a:gd name="T16" fmla="*/ 2147483647 w 75"/>
              <a:gd name="T17" fmla="*/ 2147483647 h 233"/>
              <a:gd name="T18" fmla="*/ 2147483647 w 75"/>
              <a:gd name="T19" fmla="*/ 2147483647 h 233"/>
              <a:gd name="T20" fmla="*/ 2147483647 w 75"/>
              <a:gd name="T21" fmla="*/ 2147483647 h 233"/>
              <a:gd name="T22" fmla="*/ 2147483647 w 75"/>
              <a:gd name="T23" fmla="*/ 2147483647 h 233"/>
              <a:gd name="T24" fmla="*/ 2147483647 w 75"/>
              <a:gd name="T25" fmla="*/ 2147483647 h 233"/>
              <a:gd name="T26" fmla="*/ 2147483647 w 75"/>
              <a:gd name="T27" fmla="*/ 2147483647 h 233"/>
              <a:gd name="T28" fmla="*/ 2147483647 w 75"/>
              <a:gd name="T29" fmla="*/ 2147483647 h 233"/>
              <a:gd name="T30" fmla="*/ 2147483647 w 75"/>
              <a:gd name="T31" fmla="*/ 2147483647 h 233"/>
              <a:gd name="T32" fmla="*/ 2147483647 w 75"/>
              <a:gd name="T33" fmla="*/ 2147483647 h 233"/>
              <a:gd name="T34" fmla="*/ 2147483647 w 75"/>
              <a:gd name="T35" fmla="*/ 2147483647 h 233"/>
              <a:gd name="T36" fmla="*/ 2147483647 w 75"/>
              <a:gd name="T37" fmla="*/ 2147483647 h 233"/>
              <a:gd name="T38" fmla="*/ 2147483647 w 75"/>
              <a:gd name="T39" fmla="*/ 2147483647 h 233"/>
              <a:gd name="T40" fmla="*/ 0 w 75"/>
              <a:gd name="T41" fmla="*/ 2147483647 h 233"/>
              <a:gd name="T42" fmla="*/ 2147483647 w 75"/>
              <a:gd name="T43" fmla="*/ 2147483647 h 233"/>
              <a:gd name="T44" fmla="*/ 2147483647 w 75"/>
              <a:gd name="T45" fmla="*/ 2147483647 h 233"/>
              <a:gd name="T46" fmla="*/ 2147483647 w 75"/>
              <a:gd name="T47" fmla="*/ 2147483647 h 233"/>
              <a:gd name="T48" fmla="*/ 2147483647 w 75"/>
              <a:gd name="T49" fmla="*/ 2147483647 h 233"/>
              <a:gd name="T50" fmla="*/ 2147483647 w 75"/>
              <a:gd name="T51" fmla="*/ 2147483647 h 233"/>
              <a:gd name="T52" fmla="*/ 2147483647 w 75"/>
              <a:gd name="T53" fmla="*/ 2147483647 h 233"/>
              <a:gd name="T54" fmla="*/ 2147483647 w 75"/>
              <a:gd name="T55" fmla="*/ 2147483647 h 233"/>
              <a:gd name="T56" fmla="*/ 2147483647 w 75"/>
              <a:gd name="T57" fmla="*/ 2147483647 h 233"/>
              <a:gd name="T58" fmla="*/ 2147483647 w 75"/>
              <a:gd name="T59" fmla="*/ 2147483647 h 233"/>
              <a:gd name="T60" fmla="*/ 2147483647 w 75"/>
              <a:gd name="T61" fmla="*/ 2147483647 h 233"/>
              <a:gd name="T62" fmla="*/ 2147483647 w 75"/>
              <a:gd name="T63" fmla="*/ 2147483647 h 233"/>
              <a:gd name="T64" fmla="*/ 2147483647 w 75"/>
              <a:gd name="T65" fmla="*/ 2147483647 h 233"/>
              <a:gd name="T66" fmla="*/ 2147483647 w 75"/>
              <a:gd name="T67" fmla="*/ 2147483647 h 233"/>
              <a:gd name="T68" fmla="*/ 2147483647 w 75"/>
              <a:gd name="T69" fmla="*/ 2147483647 h 233"/>
              <a:gd name="T70" fmla="*/ 2147483647 w 75"/>
              <a:gd name="T71" fmla="*/ 2147483647 h 233"/>
              <a:gd name="T72" fmla="*/ 2147483647 w 75"/>
              <a:gd name="T73" fmla="*/ 2147483647 h 233"/>
              <a:gd name="T74" fmla="*/ 2147483647 w 75"/>
              <a:gd name="T75" fmla="*/ 2147483647 h 233"/>
              <a:gd name="T76" fmla="*/ 2147483647 w 75"/>
              <a:gd name="T77" fmla="*/ 2147483647 h 233"/>
              <a:gd name="T78" fmla="*/ 2147483647 w 75"/>
              <a:gd name="T79" fmla="*/ 2147483647 h 233"/>
              <a:gd name="T80" fmla="*/ 2147483647 w 75"/>
              <a:gd name="T81" fmla="*/ 2147483647 h 233"/>
              <a:gd name="T82" fmla="*/ 2147483647 w 75"/>
              <a:gd name="T83" fmla="*/ 2147483647 h 233"/>
              <a:gd name="T84" fmla="*/ 2147483647 w 75"/>
              <a:gd name="T85" fmla="*/ 2147483647 h 233"/>
              <a:gd name="T86" fmla="*/ 2147483647 w 75"/>
              <a:gd name="T87" fmla="*/ 2147483647 h 233"/>
              <a:gd name="T88" fmla="*/ 2147483647 w 75"/>
              <a:gd name="T89" fmla="*/ 2147483647 h 233"/>
              <a:gd name="T90" fmla="*/ 2147483647 w 75"/>
              <a:gd name="T91" fmla="*/ 2147483647 h 233"/>
              <a:gd name="T92" fmla="*/ 2147483647 w 75"/>
              <a:gd name="T93" fmla="*/ 2147483647 h 233"/>
              <a:gd name="T94" fmla="*/ 2147483647 w 75"/>
              <a:gd name="T95" fmla="*/ 2147483647 h 233"/>
              <a:gd name="T96" fmla="*/ 2147483647 w 75"/>
              <a:gd name="T97" fmla="*/ 2147483647 h 233"/>
              <a:gd name="T98" fmla="*/ 2147483647 w 75"/>
              <a:gd name="T99" fmla="*/ 2147483647 h 233"/>
              <a:gd name="T100" fmla="*/ 2147483647 w 75"/>
              <a:gd name="T101" fmla="*/ 2147483647 h 233"/>
              <a:gd name="T102" fmla="*/ 2147483647 w 75"/>
              <a:gd name="T103" fmla="*/ 2147483647 h 233"/>
              <a:gd name="T104" fmla="*/ 2147483647 w 75"/>
              <a:gd name="T105" fmla="*/ 2147483647 h 233"/>
              <a:gd name="T106" fmla="*/ 2147483647 w 75"/>
              <a:gd name="T107" fmla="*/ 2147483647 h 233"/>
              <a:gd name="T108" fmla="*/ 2147483647 w 75"/>
              <a:gd name="T109" fmla="*/ 2147483647 h 233"/>
              <a:gd name="T110" fmla="*/ 2147483647 w 75"/>
              <a:gd name="T111" fmla="*/ 2147483647 h 233"/>
              <a:gd name="T112" fmla="*/ 2147483647 w 75"/>
              <a:gd name="T113" fmla="*/ 2147483647 h 233"/>
              <a:gd name="T114" fmla="*/ 2147483647 w 75"/>
              <a:gd name="T115" fmla="*/ 2147483647 h 233"/>
              <a:gd name="T116" fmla="*/ 2147483647 w 75"/>
              <a:gd name="T117" fmla="*/ 2147483647 h 233"/>
              <a:gd name="T118" fmla="*/ 2147483647 w 75"/>
              <a:gd name="T119" fmla="*/ 2147483647 h 233"/>
              <a:gd name="T120" fmla="*/ 2147483647 w 75"/>
              <a:gd name="T121" fmla="*/ 2147483647 h 233"/>
              <a:gd name="T122" fmla="*/ 2147483647 w 75"/>
              <a:gd name="T123" fmla="*/ 2147483647 h 233"/>
              <a:gd name="T124" fmla="*/ 2147483647 w 75"/>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233"/>
              <a:gd name="T191" fmla="*/ 75 w 75"/>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233">
                <a:moveTo>
                  <a:pt x="49" y="0"/>
                </a:moveTo>
                <a:lnTo>
                  <a:pt x="49" y="0"/>
                </a:lnTo>
                <a:lnTo>
                  <a:pt x="49" y="2"/>
                </a:lnTo>
                <a:lnTo>
                  <a:pt x="47" y="5"/>
                </a:lnTo>
                <a:lnTo>
                  <a:pt x="46" y="11"/>
                </a:lnTo>
                <a:lnTo>
                  <a:pt x="42" y="21"/>
                </a:lnTo>
                <a:lnTo>
                  <a:pt x="39" y="36"/>
                </a:lnTo>
                <a:lnTo>
                  <a:pt x="42" y="50"/>
                </a:lnTo>
                <a:lnTo>
                  <a:pt x="51" y="60"/>
                </a:lnTo>
                <a:lnTo>
                  <a:pt x="61" y="68"/>
                </a:lnTo>
                <a:lnTo>
                  <a:pt x="70" y="75"/>
                </a:lnTo>
                <a:lnTo>
                  <a:pt x="75" y="80"/>
                </a:lnTo>
                <a:lnTo>
                  <a:pt x="73" y="85"/>
                </a:lnTo>
                <a:lnTo>
                  <a:pt x="66" y="90"/>
                </a:lnTo>
                <a:lnTo>
                  <a:pt x="56" y="94"/>
                </a:lnTo>
                <a:lnTo>
                  <a:pt x="42" y="99"/>
                </a:lnTo>
                <a:lnTo>
                  <a:pt x="27" y="104"/>
                </a:lnTo>
                <a:lnTo>
                  <a:pt x="13" y="109"/>
                </a:lnTo>
                <a:lnTo>
                  <a:pt x="5" y="114"/>
                </a:lnTo>
                <a:lnTo>
                  <a:pt x="0" y="118"/>
                </a:lnTo>
                <a:lnTo>
                  <a:pt x="3" y="121"/>
                </a:lnTo>
                <a:lnTo>
                  <a:pt x="12" y="124"/>
                </a:lnTo>
                <a:lnTo>
                  <a:pt x="22" y="126"/>
                </a:lnTo>
                <a:lnTo>
                  <a:pt x="34" y="128"/>
                </a:lnTo>
                <a:lnTo>
                  <a:pt x="46" y="128"/>
                </a:lnTo>
                <a:lnTo>
                  <a:pt x="56" y="128"/>
                </a:lnTo>
                <a:lnTo>
                  <a:pt x="61" y="131"/>
                </a:lnTo>
                <a:lnTo>
                  <a:pt x="64" y="133"/>
                </a:lnTo>
                <a:lnTo>
                  <a:pt x="64" y="138"/>
                </a:lnTo>
                <a:lnTo>
                  <a:pt x="64" y="143"/>
                </a:lnTo>
                <a:lnTo>
                  <a:pt x="63" y="148"/>
                </a:lnTo>
                <a:lnTo>
                  <a:pt x="61" y="155"/>
                </a:lnTo>
                <a:lnTo>
                  <a:pt x="49" y="170"/>
                </a:lnTo>
                <a:lnTo>
                  <a:pt x="39" y="187"/>
                </a:lnTo>
                <a:lnTo>
                  <a:pt x="37" y="191"/>
                </a:lnTo>
                <a:lnTo>
                  <a:pt x="36" y="194"/>
                </a:lnTo>
                <a:lnTo>
                  <a:pt x="36" y="198"/>
                </a:lnTo>
                <a:lnTo>
                  <a:pt x="37" y="199"/>
                </a:lnTo>
                <a:lnTo>
                  <a:pt x="39" y="201"/>
                </a:lnTo>
                <a:lnTo>
                  <a:pt x="42" y="201"/>
                </a:lnTo>
                <a:lnTo>
                  <a:pt x="46" y="201"/>
                </a:lnTo>
                <a:lnTo>
                  <a:pt x="51" y="201"/>
                </a:lnTo>
                <a:lnTo>
                  <a:pt x="56" y="199"/>
                </a:lnTo>
                <a:lnTo>
                  <a:pt x="59" y="199"/>
                </a:lnTo>
                <a:lnTo>
                  <a:pt x="64" y="199"/>
                </a:lnTo>
                <a:lnTo>
                  <a:pt x="66" y="199"/>
                </a:lnTo>
                <a:lnTo>
                  <a:pt x="70" y="199"/>
                </a:lnTo>
                <a:lnTo>
                  <a:pt x="70" y="201"/>
                </a:lnTo>
                <a:lnTo>
                  <a:pt x="70" y="203"/>
                </a:lnTo>
                <a:lnTo>
                  <a:pt x="66" y="206"/>
                </a:lnTo>
                <a:lnTo>
                  <a:pt x="64" y="210"/>
                </a:lnTo>
                <a:lnTo>
                  <a:pt x="59" y="213"/>
                </a:lnTo>
                <a:lnTo>
                  <a:pt x="56" y="216"/>
                </a:lnTo>
                <a:lnTo>
                  <a:pt x="51" y="220"/>
                </a:lnTo>
                <a:lnTo>
                  <a:pt x="46" y="223"/>
                </a:lnTo>
                <a:lnTo>
                  <a:pt x="42" y="227"/>
                </a:lnTo>
                <a:lnTo>
                  <a:pt x="39" y="230"/>
                </a:lnTo>
                <a:lnTo>
                  <a:pt x="36" y="232"/>
                </a:lnTo>
                <a:lnTo>
                  <a:pt x="36" y="233"/>
                </a:lnTo>
                <a:lnTo>
                  <a:pt x="34" y="233"/>
                </a:lnTo>
              </a:path>
            </a:pathLst>
          </a:custGeom>
          <a:noFill/>
          <a:ln w="15875">
            <a:solidFill>
              <a:srgbClr val="000000"/>
            </a:solidFill>
            <a:round/>
            <a:headEnd/>
            <a:tailEnd/>
          </a:ln>
        </p:spPr>
        <p:txBody>
          <a:bodyPr/>
          <a:lstStyle/>
          <a:p>
            <a:endParaRPr lang="en-CA"/>
          </a:p>
        </p:txBody>
      </p:sp>
      <p:sp>
        <p:nvSpPr>
          <p:cNvPr id="24645" name="Freeform 66"/>
          <p:cNvSpPr>
            <a:spLocks/>
          </p:cNvSpPr>
          <p:nvPr/>
        </p:nvSpPr>
        <p:spPr bwMode="auto">
          <a:xfrm>
            <a:off x="7435850" y="3773488"/>
            <a:ext cx="114300" cy="377825"/>
          </a:xfrm>
          <a:custGeom>
            <a:avLst/>
            <a:gdLst>
              <a:gd name="T0" fmla="*/ 2147483647 w 72"/>
              <a:gd name="T1" fmla="*/ 0 h 238"/>
              <a:gd name="T2" fmla="*/ 2147483647 w 72"/>
              <a:gd name="T3" fmla="*/ 0 h 238"/>
              <a:gd name="T4" fmla="*/ 2147483647 w 72"/>
              <a:gd name="T5" fmla="*/ 2147483647 h 238"/>
              <a:gd name="T6" fmla="*/ 2147483647 w 72"/>
              <a:gd name="T7" fmla="*/ 2147483647 h 238"/>
              <a:gd name="T8" fmla="*/ 2147483647 w 72"/>
              <a:gd name="T9" fmla="*/ 2147483647 h 238"/>
              <a:gd name="T10" fmla="*/ 2147483647 w 72"/>
              <a:gd name="T11" fmla="*/ 2147483647 h 238"/>
              <a:gd name="T12" fmla="*/ 2147483647 w 72"/>
              <a:gd name="T13" fmla="*/ 2147483647 h 238"/>
              <a:gd name="T14" fmla="*/ 2147483647 w 72"/>
              <a:gd name="T15" fmla="*/ 2147483647 h 238"/>
              <a:gd name="T16" fmla="*/ 2147483647 w 72"/>
              <a:gd name="T17" fmla="*/ 2147483647 h 238"/>
              <a:gd name="T18" fmla="*/ 2147483647 w 72"/>
              <a:gd name="T19" fmla="*/ 2147483647 h 238"/>
              <a:gd name="T20" fmla="*/ 2147483647 w 72"/>
              <a:gd name="T21" fmla="*/ 2147483647 h 238"/>
              <a:gd name="T22" fmla="*/ 2147483647 w 72"/>
              <a:gd name="T23" fmla="*/ 2147483647 h 238"/>
              <a:gd name="T24" fmla="*/ 2147483647 w 72"/>
              <a:gd name="T25" fmla="*/ 2147483647 h 238"/>
              <a:gd name="T26" fmla="*/ 2147483647 w 72"/>
              <a:gd name="T27" fmla="*/ 2147483647 h 238"/>
              <a:gd name="T28" fmla="*/ 2147483647 w 72"/>
              <a:gd name="T29" fmla="*/ 2147483647 h 238"/>
              <a:gd name="T30" fmla="*/ 2147483647 w 72"/>
              <a:gd name="T31" fmla="*/ 2147483647 h 238"/>
              <a:gd name="T32" fmla="*/ 2147483647 w 72"/>
              <a:gd name="T33" fmla="*/ 2147483647 h 238"/>
              <a:gd name="T34" fmla="*/ 2147483647 w 72"/>
              <a:gd name="T35" fmla="*/ 2147483647 h 238"/>
              <a:gd name="T36" fmla="*/ 0 w 72"/>
              <a:gd name="T37" fmla="*/ 2147483647 h 238"/>
              <a:gd name="T38" fmla="*/ 2147483647 w 72"/>
              <a:gd name="T39" fmla="*/ 2147483647 h 238"/>
              <a:gd name="T40" fmla="*/ 2147483647 w 72"/>
              <a:gd name="T41" fmla="*/ 2147483647 h 238"/>
              <a:gd name="T42" fmla="*/ 2147483647 w 72"/>
              <a:gd name="T43" fmla="*/ 2147483647 h 238"/>
              <a:gd name="T44" fmla="*/ 2147483647 w 72"/>
              <a:gd name="T45" fmla="*/ 2147483647 h 238"/>
              <a:gd name="T46" fmla="*/ 2147483647 w 72"/>
              <a:gd name="T47" fmla="*/ 2147483647 h 238"/>
              <a:gd name="T48" fmla="*/ 2147483647 w 72"/>
              <a:gd name="T49" fmla="*/ 2147483647 h 238"/>
              <a:gd name="T50" fmla="*/ 2147483647 w 72"/>
              <a:gd name="T51" fmla="*/ 2147483647 h 238"/>
              <a:gd name="T52" fmla="*/ 2147483647 w 72"/>
              <a:gd name="T53" fmla="*/ 2147483647 h 238"/>
              <a:gd name="T54" fmla="*/ 2147483647 w 72"/>
              <a:gd name="T55" fmla="*/ 2147483647 h 238"/>
              <a:gd name="T56" fmla="*/ 2147483647 w 72"/>
              <a:gd name="T57" fmla="*/ 2147483647 h 238"/>
              <a:gd name="T58" fmla="*/ 2147483647 w 72"/>
              <a:gd name="T59" fmla="*/ 2147483647 h 238"/>
              <a:gd name="T60" fmla="*/ 2147483647 w 72"/>
              <a:gd name="T61" fmla="*/ 2147483647 h 238"/>
              <a:gd name="T62" fmla="*/ 2147483647 w 72"/>
              <a:gd name="T63" fmla="*/ 2147483647 h 238"/>
              <a:gd name="T64" fmla="*/ 2147483647 w 72"/>
              <a:gd name="T65" fmla="*/ 2147483647 h 238"/>
              <a:gd name="T66" fmla="*/ 2147483647 w 72"/>
              <a:gd name="T67" fmla="*/ 2147483647 h 238"/>
              <a:gd name="T68" fmla="*/ 2147483647 w 72"/>
              <a:gd name="T69" fmla="*/ 2147483647 h 238"/>
              <a:gd name="T70" fmla="*/ 2147483647 w 72"/>
              <a:gd name="T71" fmla="*/ 2147483647 h 238"/>
              <a:gd name="T72" fmla="*/ 2147483647 w 72"/>
              <a:gd name="T73" fmla="*/ 2147483647 h 238"/>
              <a:gd name="T74" fmla="*/ 2147483647 w 72"/>
              <a:gd name="T75" fmla="*/ 2147483647 h 238"/>
              <a:gd name="T76" fmla="*/ 2147483647 w 72"/>
              <a:gd name="T77" fmla="*/ 2147483647 h 238"/>
              <a:gd name="T78" fmla="*/ 2147483647 w 72"/>
              <a:gd name="T79" fmla="*/ 2147483647 h 238"/>
              <a:gd name="T80" fmla="*/ 2147483647 w 72"/>
              <a:gd name="T81" fmla="*/ 2147483647 h 238"/>
              <a:gd name="T82" fmla="*/ 2147483647 w 72"/>
              <a:gd name="T83" fmla="*/ 2147483647 h 238"/>
              <a:gd name="T84" fmla="*/ 2147483647 w 72"/>
              <a:gd name="T85" fmla="*/ 2147483647 h 238"/>
              <a:gd name="T86" fmla="*/ 2147483647 w 72"/>
              <a:gd name="T87" fmla="*/ 2147483647 h 238"/>
              <a:gd name="T88" fmla="*/ 2147483647 w 72"/>
              <a:gd name="T89" fmla="*/ 2147483647 h 238"/>
              <a:gd name="T90" fmla="*/ 2147483647 w 72"/>
              <a:gd name="T91" fmla="*/ 2147483647 h 238"/>
              <a:gd name="T92" fmla="*/ 2147483647 w 72"/>
              <a:gd name="T93" fmla="*/ 2147483647 h 238"/>
              <a:gd name="T94" fmla="*/ 2147483647 w 72"/>
              <a:gd name="T95" fmla="*/ 2147483647 h 238"/>
              <a:gd name="T96" fmla="*/ 2147483647 w 72"/>
              <a:gd name="T97" fmla="*/ 2147483647 h 238"/>
              <a:gd name="T98" fmla="*/ 2147483647 w 72"/>
              <a:gd name="T99" fmla="*/ 2147483647 h 238"/>
              <a:gd name="T100" fmla="*/ 2147483647 w 72"/>
              <a:gd name="T101" fmla="*/ 2147483647 h 238"/>
              <a:gd name="T102" fmla="*/ 2147483647 w 72"/>
              <a:gd name="T103" fmla="*/ 2147483647 h 238"/>
              <a:gd name="T104" fmla="*/ 2147483647 w 72"/>
              <a:gd name="T105" fmla="*/ 2147483647 h 238"/>
              <a:gd name="T106" fmla="*/ 2147483647 w 72"/>
              <a:gd name="T107" fmla="*/ 2147483647 h 238"/>
              <a:gd name="T108" fmla="*/ 2147483647 w 72"/>
              <a:gd name="T109" fmla="*/ 2147483647 h 238"/>
              <a:gd name="T110" fmla="*/ 2147483647 w 72"/>
              <a:gd name="T111" fmla="*/ 2147483647 h 238"/>
              <a:gd name="T112" fmla="*/ 2147483647 w 72"/>
              <a:gd name="T113" fmla="*/ 2147483647 h 238"/>
              <a:gd name="T114" fmla="*/ 2147483647 w 72"/>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238"/>
              <a:gd name="T176" fmla="*/ 72 w 72"/>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238">
                <a:moveTo>
                  <a:pt x="51" y="0"/>
                </a:moveTo>
                <a:lnTo>
                  <a:pt x="51" y="0"/>
                </a:lnTo>
                <a:lnTo>
                  <a:pt x="51" y="2"/>
                </a:lnTo>
                <a:lnTo>
                  <a:pt x="50" y="2"/>
                </a:lnTo>
                <a:lnTo>
                  <a:pt x="50" y="5"/>
                </a:lnTo>
                <a:lnTo>
                  <a:pt x="46" y="9"/>
                </a:lnTo>
                <a:lnTo>
                  <a:pt x="41" y="19"/>
                </a:lnTo>
                <a:lnTo>
                  <a:pt x="38" y="33"/>
                </a:lnTo>
                <a:lnTo>
                  <a:pt x="39" y="45"/>
                </a:lnTo>
                <a:lnTo>
                  <a:pt x="50" y="55"/>
                </a:lnTo>
                <a:lnTo>
                  <a:pt x="63" y="63"/>
                </a:lnTo>
                <a:lnTo>
                  <a:pt x="72" y="72"/>
                </a:lnTo>
                <a:lnTo>
                  <a:pt x="68" y="79"/>
                </a:lnTo>
                <a:lnTo>
                  <a:pt x="58" y="85"/>
                </a:lnTo>
                <a:lnTo>
                  <a:pt x="43" y="92"/>
                </a:lnTo>
                <a:lnTo>
                  <a:pt x="27" y="99"/>
                </a:lnTo>
                <a:lnTo>
                  <a:pt x="16" y="104"/>
                </a:lnTo>
                <a:lnTo>
                  <a:pt x="5" y="109"/>
                </a:lnTo>
                <a:lnTo>
                  <a:pt x="0" y="113"/>
                </a:lnTo>
                <a:lnTo>
                  <a:pt x="2" y="116"/>
                </a:lnTo>
                <a:lnTo>
                  <a:pt x="10" y="119"/>
                </a:lnTo>
                <a:lnTo>
                  <a:pt x="21" y="121"/>
                </a:lnTo>
                <a:lnTo>
                  <a:pt x="31" y="123"/>
                </a:lnTo>
                <a:lnTo>
                  <a:pt x="44" y="123"/>
                </a:lnTo>
                <a:lnTo>
                  <a:pt x="55" y="123"/>
                </a:lnTo>
                <a:lnTo>
                  <a:pt x="61" y="124"/>
                </a:lnTo>
                <a:lnTo>
                  <a:pt x="65" y="126"/>
                </a:lnTo>
                <a:lnTo>
                  <a:pt x="67" y="130"/>
                </a:lnTo>
                <a:lnTo>
                  <a:pt x="65" y="135"/>
                </a:lnTo>
                <a:lnTo>
                  <a:pt x="65" y="140"/>
                </a:lnTo>
                <a:lnTo>
                  <a:pt x="61" y="145"/>
                </a:lnTo>
                <a:lnTo>
                  <a:pt x="53" y="157"/>
                </a:lnTo>
                <a:lnTo>
                  <a:pt x="44" y="169"/>
                </a:lnTo>
                <a:lnTo>
                  <a:pt x="36" y="181"/>
                </a:lnTo>
                <a:lnTo>
                  <a:pt x="33" y="186"/>
                </a:lnTo>
                <a:lnTo>
                  <a:pt x="31" y="189"/>
                </a:lnTo>
                <a:lnTo>
                  <a:pt x="31" y="193"/>
                </a:lnTo>
                <a:lnTo>
                  <a:pt x="33" y="194"/>
                </a:lnTo>
                <a:lnTo>
                  <a:pt x="34" y="196"/>
                </a:lnTo>
                <a:lnTo>
                  <a:pt x="38" y="196"/>
                </a:lnTo>
                <a:lnTo>
                  <a:pt x="43" y="196"/>
                </a:lnTo>
                <a:lnTo>
                  <a:pt x="46" y="196"/>
                </a:lnTo>
                <a:lnTo>
                  <a:pt x="51" y="194"/>
                </a:lnTo>
                <a:lnTo>
                  <a:pt x="55" y="194"/>
                </a:lnTo>
                <a:lnTo>
                  <a:pt x="58" y="194"/>
                </a:lnTo>
                <a:lnTo>
                  <a:pt x="61" y="194"/>
                </a:lnTo>
                <a:lnTo>
                  <a:pt x="63" y="194"/>
                </a:lnTo>
                <a:lnTo>
                  <a:pt x="63" y="196"/>
                </a:lnTo>
                <a:lnTo>
                  <a:pt x="60" y="203"/>
                </a:lnTo>
                <a:lnTo>
                  <a:pt x="50" y="213"/>
                </a:lnTo>
                <a:lnTo>
                  <a:pt x="39" y="221"/>
                </a:lnTo>
                <a:lnTo>
                  <a:pt x="29" y="230"/>
                </a:lnTo>
                <a:lnTo>
                  <a:pt x="24" y="233"/>
                </a:lnTo>
                <a:lnTo>
                  <a:pt x="22" y="237"/>
                </a:lnTo>
                <a:lnTo>
                  <a:pt x="21" y="238"/>
                </a:lnTo>
                <a:lnTo>
                  <a:pt x="19" y="238"/>
                </a:lnTo>
              </a:path>
            </a:pathLst>
          </a:custGeom>
          <a:noFill/>
          <a:ln w="15875">
            <a:solidFill>
              <a:srgbClr val="000000"/>
            </a:solidFill>
            <a:round/>
            <a:headEnd/>
            <a:tailEnd/>
          </a:ln>
        </p:spPr>
        <p:txBody>
          <a:bodyPr/>
          <a:lstStyle/>
          <a:p>
            <a:endParaRPr lang="en-CA"/>
          </a:p>
        </p:txBody>
      </p:sp>
      <p:sp>
        <p:nvSpPr>
          <p:cNvPr id="24646" name="Freeform 67"/>
          <p:cNvSpPr>
            <a:spLocks/>
          </p:cNvSpPr>
          <p:nvPr/>
        </p:nvSpPr>
        <p:spPr bwMode="auto">
          <a:xfrm>
            <a:off x="3648075" y="3892550"/>
            <a:ext cx="104775" cy="219075"/>
          </a:xfrm>
          <a:custGeom>
            <a:avLst/>
            <a:gdLst>
              <a:gd name="T0" fmla="*/ 0 w 66"/>
              <a:gd name="T1" fmla="*/ 2147483647 h 138"/>
              <a:gd name="T2" fmla="*/ 2147483647 w 66"/>
              <a:gd name="T3" fmla="*/ 2147483647 h 138"/>
              <a:gd name="T4" fmla="*/ 2147483647 w 66"/>
              <a:gd name="T5" fmla="*/ 2147483647 h 138"/>
              <a:gd name="T6" fmla="*/ 2147483647 w 66"/>
              <a:gd name="T7" fmla="*/ 2147483647 h 138"/>
              <a:gd name="T8" fmla="*/ 2147483647 w 66"/>
              <a:gd name="T9" fmla="*/ 2147483647 h 138"/>
              <a:gd name="T10" fmla="*/ 2147483647 w 66"/>
              <a:gd name="T11" fmla="*/ 2147483647 h 138"/>
              <a:gd name="T12" fmla="*/ 2147483647 w 66"/>
              <a:gd name="T13" fmla="*/ 2147483647 h 138"/>
              <a:gd name="T14" fmla="*/ 2147483647 w 66"/>
              <a:gd name="T15" fmla="*/ 2147483647 h 138"/>
              <a:gd name="T16" fmla="*/ 2147483647 w 66"/>
              <a:gd name="T17" fmla="*/ 2147483647 h 138"/>
              <a:gd name="T18" fmla="*/ 2147483647 w 66"/>
              <a:gd name="T19" fmla="*/ 0 h 138"/>
              <a:gd name="T20" fmla="*/ 2147483647 w 66"/>
              <a:gd name="T21" fmla="*/ 0 h 138"/>
              <a:gd name="T22" fmla="*/ 2147483647 w 66"/>
              <a:gd name="T23" fmla="*/ 0 h 138"/>
              <a:gd name="T24" fmla="*/ 2147483647 w 66"/>
              <a:gd name="T25" fmla="*/ 2147483647 h 138"/>
              <a:gd name="T26" fmla="*/ 2147483647 w 66"/>
              <a:gd name="T27" fmla="*/ 2147483647 h 138"/>
              <a:gd name="T28" fmla="*/ 2147483647 w 66"/>
              <a:gd name="T29" fmla="*/ 2147483647 h 138"/>
              <a:gd name="T30" fmla="*/ 2147483647 w 66"/>
              <a:gd name="T31" fmla="*/ 2147483647 h 138"/>
              <a:gd name="T32" fmla="*/ 2147483647 w 66"/>
              <a:gd name="T33" fmla="*/ 2147483647 h 138"/>
              <a:gd name="T34" fmla="*/ 2147483647 w 66"/>
              <a:gd name="T35" fmla="*/ 2147483647 h 138"/>
              <a:gd name="T36" fmla="*/ 2147483647 w 66"/>
              <a:gd name="T37" fmla="*/ 2147483647 h 138"/>
              <a:gd name="T38" fmla="*/ 2147483647 w 66"/>
              <a:gd name="T39" fmla="*/ 2147483647 h 138"/>
              <a:gd name="T40" fmla="*/ 2147483647 w 66"/>
              <a:gd name="T41" fmla="*/ 2147483647 h 138"/>
              <a:gd name="T42" fmla="*/ 2147483647 w 66"/>
              <a:gd name="T43" fmla="*/ 2147483647 h 138"/>
              <a:gd name="T44" fmla="*/ 2147483647 w 66"/>
              <a:gd name="T45" fmla="*/ 2147483647 h 138"/>
              <a:gd name="T46" fmla="*/ 2147483647 w 66"/>
              <a:gd name="T47" fmla="*/ 2147483647 h 138"/>
              <a:gd name="T48" fmla="*/ 2147483647 w 66"/>
              <a:gd name="T49" fmla="*/ 2147483647 h 138"/>
              <a:gd name="T50" fmla="*/ 2147483647 w 66"/>
              <a:gd name="T51" fmla="*/ 2147483647 h 138"/>
              <a:gd name="T52" fmla="*/ 2147483647 w 66"/>
              <a:gd name="T53" fmla="*/ 2147483647 h 138"/>
              <a:gd name="T54" fmla="*/ 2147483647 w 66"/>
              <a:gd name="T55" fmla="*/ 2147483647 h 138"/>
              <a:gd name="T56" fmla="*/ 0 w 66"/>
              <a:gd name="T57" fmla="*/ 2147483647 h 138"/>
              <a:gd name="T58" fmla="*/ 0 w 66"/>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138"/>
              <a:gd name="T92" fmla="*/ 66 w 66"/>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138">
                <a:moveTo>
                  <a:pt x="0" y="39"/>
                </a:moveTo>
                <a:lnTo>
                  <a:pt x="13" y="39"/>
                </a:lnTo>
                <a:lnTo>
                  <a:pt x="13" y="32"/>
                </a:lnTo>
                <a:lnTo>
                  <a:pt x="15" y="24"/>
                </a:lnTo>
                <a:lnTo>
                  <a:pt x="15" y="19"/>
                </a:lnTo>
                <a:lnTo>
                  <a:pt x="17" y="14"/>
                </a:lnTo>
                <a:lnTo>
                  <a:pt x="20" y="9"/>
                </a:lnTo>
                <a:lnTo>
                  <a:pt x="27" y="4"/>
                </a:lnTo>
                <a:lnTo>
                  <a:pt x="32" y="2"/>
                </a:lnTo>
                <a:lnTo>
                  <a:pt x="37" y="0"/>
                </a:lnTo>
                <a:lnTo>
                  <a:pt x="44" y="0"/>
                </a:lnTo>
                <a:lnTo>
                  <a:pt x="54" y="0"/>
                </a:lnTo>
                <a:lnTo>
                  <a:pt x="66" y="4"/>
                </a:lnTo>
                <a:lnTo>
                  <a:pt x="63" y="21"/>
                </a:lnTo>
                <a:lnTo>
                  <a:pt x="56" y="21"/>
                </a:lnTo>
                <a:lnTo>
                  <a:pt x="51" y="21"/>
                </a:lnTo>
                <a:lnTo>
                  <a:pt x="46" y="21"/>
                </a:lnTo>
                <a:lnTo>
                  <a:pt x="42" y="22"/>
                </a:lnTo>
                <a:lnTo>
                  <a:pt x="41" y="24"/>
                </a:lnTo>
                <a:lnTo>
                  <a:pt x="41" y="27"/>
                </a:lnTo>
                <a:lnTo>
                  <a:pt x="41" y="32"/>
                </a:lnTo>
                <a:lnTo>
                  <a:pt x="41" y="39"/>
                </a:lnTo>
                <a:lnTo>
                  <a:pt x="59" y="39"/>
                </a:lnTo>
                <a:lnTo>
                  <a:pt x="59" y="60"/>
                </a:lnTo>
                <a:lnTo>
                  <a:pt x="41" y="60"/>
                </a:lnTo>
                <a:lnTo>
                  <a:pt x="41" y="138"/>
                </a:lnTo>
                <a:lnTo>
                  <a:pt x="13" y="138"/>
                </a:lnTo>
                <a:lnTo>
                  <a:pt x="13" y="60"/>
                </a:lnTo>
                <a:lnTo>
                  <a:pt x="0" y="60"/>
                </a:lnTo>
                <a:lnTo>
                  <a:pt x="0" y="39"/>
                </a:lnTo>
                <a:close/>
              </a:path>
            </a:pathLst>
          </a:custGeom>
          <a:solidFill>
            <a:srgbClr val="000000"/>
          </a:solidFill>
          <a:ln w="0">
            <a:solidFill>
              <a:srgbClr val="000000"/>
            </a:solidFill>
            <a:round/>
            <a:headEnd/>
            <a:tailEnd/>
          </a:ln>
        </p:spPr>
        <p:txBody>
          <a:bodyPr/>
          <a:lstStyle/>
          <a:p>
            <a:endParaRPr lang="en-CA"/>
          </a:p>
        </p:txBody>
      </p:sp>
      <p:sp>
        <p:nvSpPr>
          <p:cNvPr id="24647" name="Freeform 68"/>
          <p:cNvSpPr>
            <a:spLocks noEditPoints="1"/>
          </p:cNvSpPr>
          <p:nvPr/>
        </p:nvSpPr>
        <p:spPr bwMode="auto">
          <a:xfrm>
            <a:off x="4179888" y="3952875"/>
            <a:ext cx="165100" cy="163513"/>
          </a:xfrm>
          <a:custGeom>
            <a:avLst/>
            <a:gdLst>
              <a:gd name="T0" fmla="*/ 0 w 104"/>
              <a:gd name="T1" fmla="*/ 2147483647 h 103"/>
              <a:gd name="T2" fmla="*/ 0 w 104"/>
              <a:gd name="T3" fmla="*/ 2147483647 h 103"/>
              <a:gd name="T4" fmla="*/ 2147483647 w 104"/>
              <a:gd name="T5" fmla="*/ 2147483647 h 103"/>
              <a:gd name="T6" fmla="*/ 2147483647 w 104"/>
              <a:gd name="T7" fmla="*/ 2147483647 h 103"/>
              <a:gd name="T8" fmla="*/ 2147483647 w 104"/>
              <a:gd name="T9" fmla="*/ 2147483647 h 103"/>
              <a:gd name="T10" fmla="*/ 2147483647 w 104"/>
              <a:gd name="T11" fmla="*/ 2147483647 h 103"/>
              <a:gd name="T12" fmla="*/ 2147483647 w 104"/>
              <a:gd name="T13" fmla="*/ 2147483647 h 103"/>
              <a:gd name="T14" fmla="*/ 2147483647 w 104"/>
              <a:gd name="T15" fmla="*/ 2147483647 h 103"/>
              <a:gd name="T16" fmla="*/ 2147483647 w 104"/>
              <a:gd name="T17" fmla="*/ 0 h 103"/>
              <a:gd name="T18" fmla="*/ 2147483647 w 104"/>
              <a:gd name="T19" fmla="*/ 0 h 103"/>
              <a:gd name="T20" fmla="*/ 2147483647 w 104"/>
              <a:gd name="T21" fmla="*/ 2147483647 h 103"/>
              <a:gd name="T22" fmla="*/ 2147483647 w 104"/>
              <a:gd name="T23" fmla="*/ 2147483647 h 103"/>
              <a:gd name="T24" fmla="*/ 2147483647 w 104"/>
              <a:gd name="T25" fmla="*/ 2147483647 h 103"/>
              <a:gd name="T26" fmla="*/ 2147483647 w 104"/>
              <a:gd name="T27" fmla="*/ 2147483647 h 103"/>
              <a:gd name="T28" fmla="*/ 2147483647 w 104"/>
              <a:gd name="T29" fmla="*/ 2147483647 h 103"/>
              <a:gd name="T30" fmla="*/ 2147483647 w 104"/>
              <a:gd name="T31" fmla="*/ 2147483647 h 103"/>
              <a:gd name="T32" fmla="*/ 2147483647 w 104"/>
              <a:gd name="T33" fmla="*/ 2147483647 h 103"/>
              <a:gd name="T34" fmla="*/ 2147483647 w 104"/>
              <a:gd name="T35" fmla="*/ 2147483647 h 103"/>
              <a:gd name="T36" fmla="*/ 2147483647 w 104"/>
              <a:gd name="T37" fmla="*/ 2147483647 h 103"/>
              <a:gd name="T38" fmla="*/ 2147483647 w 104"/>
              <a:gd name="T39" fmla="*/ 2147483647 h 103"/>
              <a:gd name="T40" fmla="*/ 2147483647 w 104"/>
              <a:gd name="T41" fmla="*/ 2147483647 h 103"/>
              <a:gd name="T42" fmla="*/ 2147483647 w 104"/>
              <a:gd name="T43" fmla="*/ 2147483647 h 103"/>
              <a:gd name="T44" fmla="*/ 2147483647 w 104"/>
              <a:gd name="T45" fmla="*/ 2147483647 h 103"/>
              <a:gd name="T46" fmla="*/ 2147483647 w 104"/>
              <a:gd name="T47" fmla="*/ 2147483647 h 103"/>
              <a:gd name="T48" fmla="*/ 2147483647 w 104"/>
              <a:gd name="T49" fmla="*/ 2147483647 h 103"/>
              <a:gd name="T50" fmla="*/ 0 w 104"/>
              <a:gd name="T51" fmla="*/ 2147483647 h 103"/>
              <a:gd name="T52" fmla="*/ 2147483647 w 104"/>
              <a:gd name="T53" fmla="*/ 2147483647 h 103"/>
              <a:gd name="T54" fmla="*/ 2147483647 w 104"/>
              <a:gd name="T55" fmla="*/ 2147483647 h 103"/>
              <a:gd name="T56" fmla="*/ 2147483647 w 104"/>
              <a:gd name="T57" fmla="*/ 2147483647 h 103"/>
              <a:gd name="T58" fmla="*/ 2147483647 w 104"/>
              <a:gd name="T59" fmla="*/ 2147483647 h 103"/>
              <a:gd name="T60" fmla="*/ 2147483647 w 104"/>
              <a:gd name="T61" fmla="*/ 2147483647 h 103"/>
              <a:gd name="T62" fmla="*/ 2147483647 w 104"/>
              <a:gd name="T63" fmla="*/ 2147483647 h 103"/>
              <a:gd name="T64" fmla="*/ 2147483647 w 104"/>
              <a:gd name="T65" fmla="*/ 2147483647 h 103"/>
              <a:gd name="T66" fmla="*/ 2147483647 w 104"/>
              <a:gd name="T67" fmla="*/ 2147483647 h 103"/>
              <a:gd name="T68" fmla="*/ 2147483647 w 104"/>
              <a:gd name="T69" fmla="*/ 2147483647 h 103"/>
              <a:gd name="T70" fmla="*/ 2147483647 w 104"/>
              <a:gd name="T71" fmla="*/ 2147483647 h 103"/>
              <a:gd name="T72" fmla="*/ 2147483647 w 104"/>
              <a:gd name="T73" fmla="*/ 2147483647 h 103"/>
              <a:gd name="T74" fmla="*/ 2147483647 w 104"/>
              <a:gd name="T75" fmla="*/ 2147483647 h 103"/>
              <a:gd name="T76" fmla="*/ 2147483647 w 104"/>
              <a:gd name="T77" fmla="*/ 2147483647 h 103"/>
              <a:gd name="T78" fmla="*/ 2147483647 w 104"/>
              <a:gd name="T79" fmla="*/ 2147483647 h 103"/>
              <a:gd name="T80" fmla="*/ 2147483647 w 104"/>
              <a:gd name="T81" fmla="*/ 2147483647 h 103"/>
              <a:gd name="T82" fmla="*/ 2147483647 w 104"/>
              <a:gd name="T83" fmla="*/ 2147483647 h 103"/>
              <a:gd name="T84" fmla="*/ 2147483647 w 104"/>
              <a:gd name="T85" fmla="*/ 2147483647 h 103"/>
              <a:gd name="T86" fmla="*/ 2147483647 w 104"/>
              <a:gd name="T87" fmla="*/ 2147483647 h 103"/>
              <a:gd name="T88" fmla="*/ 2147483647 w 104"/>
              <a:gd name="T89" fmla="*/ 2147483647 h 103"/>
              <a:gd name="T90" fmla="*/ 2147483647 w 104"/>
              <a:gd name="T91" fmla="*/ 2147483647 h 103"/>
              <a:gd name="T92" fmla="*/ 2147483647 w 104"/>
              <a:gd name="T93" fmla="*/ 2147483647 h 103"/>
              <a:gd name="T94" fmla="*/ 2147483647 w 104"/>
              <a:gd name="T95" fmla="*/ 2147483647 h 103"/>
              <a:gd name="T96" fmla="*/ 2147483647 w 104"/>
              <a:gd name="T97" fmla="*/ 2147483647 h 103"/>
              <a:gd name="T98" fmla="*/ 2147483647 w 104"/>
              <a:gd name="T99" fmla="*/ 2147483647 h 103"/>
              <a:gd name="T100" fmla="*/ 2147483647 w 104"/>
              <a:gd name="T101" fmla="*/ 2147483647 h 1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03"/>
              <a:gd name="T155" fmla="*/ 104 w 104"/>
              <a:gd name="T156" fmla="*/ 103 h 1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03">
                <a:moveTo>
                  <a:pt x="0" y="51"/>
                </a:moveTo>
                <a:lnTo>
                  <a:pt x="0" y="40"/>
                </a:lnTo>
                <a:lnTo>
                  <a:pt x="3" y="34"/>
                </a:lnTo>
                <a:lnTo>
                  <a:pt x="7" y="25"/>
                </a:lnTo>
                <a:lnTo>
                  <a:pt x="12" y="17"/>
                </a:lnTo>
                <a:lnTo>
                  <a:pt x="17" y="11"/>
                </a:lnTo>
                <a:lnTo>
                  <a:pt x="25" y="6"/>
                </a:lnTo>
                <a:lnTo>
                  <a:pt x="32" y="3"/>
                </a:lnTo>
                <a:lnTo>
                  <a:pt x="42" y="0"/>
                </a:lnTo>
                <a:lnTo>
                  <a:pt x="51" y="0"/>
                </a:lnTo>
                <a:lnTo>
                  <a:pt x="71" y="3"/>
                </a:lnTo>
                <a:lnTo>
                  <a:pt x="88" y="15"/>
                </a:lnTo>
                <a:lnTo>
                  <a:pt x="99" y="30"/>
                </a:lnTo>
                <a:lnTo>
                  <a:pt x="104" y="51"/>
                </a:lnTo>
                <a:lnTo>
                  <a:pt x="99" y="71"/>
                </a:lnTo>
                <a:lnTo>
                  <a:pt x="88" y="88"/>
                </a:lnTo>
                <a:lnTo>
                  <a:pt x="71" y="100"/>
                </a:lnTo>
                <a:lnTo>
                  <a:pt x="51" y="103"/>
                </a:lnTo>
                <a:lnTo>
                  <a:pt x="42" y="102"/>
                </a:lnTo>
                <a:lnTo>
                  <a:pt x="34" y="100"/>
                </a:lnTo>
                <a:lnTo>
                  <a:pt x="25" y="97"/>
                </a:lnTo>
                <a:lnTo>
                  <a:pt x="17" y="91"/>
                </a:lnTo>
                <a:lnTo>
                  <a:pt x="12" y="86"/>
                </a:lnTo>
                <a:lnTo>
                  <a:pt x="7" y="78"/>
                </a:lnTo>
                <a:lnTo>
                  <a:pt x="2" y="66"/>
                </a:lnTo>
                <a:lnTo>
                  <a:pt x="0" y="51"/>
                </a:lnTo>
                <a:close/>
                <a:moveTo>
                  <a:pt x="25" y="51"/>
                </a:moveTo>
                <a:lnTo>
                  <a:pt x="27" y="61"/>
                </a:lnTo>
                <a:lnTo>
                  <a:pt x="29" y="69"/>
                </a:lnTo>
                <a:lnTo>
                  <a:pt x="34" y="74"/>
                </a:lnTo>
                <a:lnTo>
                  <a:pt x="39" y="80"/>
                </a:lnTo>
                <a:lnTo>
                  <a:pt x="44" y="81"/>
                </a:lnTo>
                <a:lnTo>
                  <a:pt x="51" y="83"/>
                </a:lnTo>
                <a:lnTo>
                  <a:pt x="58" y="81"/>
                </a:lnTo>
                <a:lnTo>
                  <a:pt x="64" y="80"/>
                </a:lnTo>
                <a:lnTo>
                  <a:pt x="70" y="74"/>
                </a:lnTo>
                <a:lnTo>
                  <a:pt x="75" y="68"/>
                </a:lnTo>
                <a:lnTo>
                  <a:pt x="76" y="61"/>
                </a:lnTo>
                <a:lnTo>
                  <a:pt x="76" y="51"/>
                </a:lnTo>
                <a:lnTo>
                  <a:pt x="76" y="42"/>
                </a:lnTo>
                <a:lnTo>
                  <a:pt x="75" y="34"/>
                </a:lnTo>
                <a:lnTo>
                  <a:pt x="70" y="27"/>
                </a:lnTo>
                <a:lnTo>
                  <a:pt x="64" y="23"/>
                </a:lnTo>
                <a:lnTo>
                  <a:pt x="58" y="20"/>
                </a:lnTo>
                <a:lnTo>
                  <a:pt x="51" y="20"/>
                </a:lnTo>
                <a:lnTo>
                  <a:pt x="44" y="20"/>
                </a:lnTo>
                <a:lnTo>
                  <a:pt x="39" y="23"/>
                </a:lnTo>
                <a:lnTo>
                  <a:pt x="34" y="27"/>
                </a:lnTo>
                <a:lnTo>
                  <a:pt x="29" y="34"/>
                </a:lnTo>
                <a:lnTo>
                  <a:pt x="27" y="42"/>
                </a:lnTo>
                <a:lnTo>
                  <a:pt x="25" y="51"/>
                </a:lnTo>
                <a:close/>
              </a:path>
            </a:pathLst>
          </a:custGeom>
          <a:solidFill>
            <a:srgbClr val="000000"/>
          </a:solidFill>
          <a:ln w="0">
            <a:solidFill>
              <a:srgbClr val="000000"/>
            </a:solidFill>
            <a:round/>
            <a:headEnd/>
            <a:tailEnd/>
          </a:ln>
        </p:spPr>
        <p:txBody>
          <a:bodyPr/>
          <a:lstStyle/>
          <a:p>
            <a:endParaRPr lang="en-CA"/>
          </a:p>
        </p:txBody>
      </p:sp>
      <p:sp>
        <p:nvSpPr>
          <p:cNvPr id="24648" name="Freeform 69"/>
          <p:cNvSpPr>
            <a:spLocks/>
          </p:cNvSpPr>
          <p:nvPr/>
        </p:nvSpPr>
        <p:spPr bwMode="auto">
          <a:xfrm>
            <a:off x="4668838" y="3954463"/>
            <a:ext cx="161925" cy="157162"/>
          </a:xfrm>
          <a:custGeom>
            <a:avLst/>
            <a:gdLst>
              <a:gd name="T0" fmla="*/ 0 w 102"/>
              <a:gd name="T1" fmla="*/ 2147483647 h 99"/>
              <a:gd name="T2" fmla="*/ 2147483647 w 102"/>
              <a:gd name="T3" fmla="*/ 2147483647 h 99"/>
              <a:gd name="T4" fmla="*/ 2147483647 w 102"/>
              <a:gd name="T5" fmla="*/ 0 h 99"/>
              <a:gd name="T6" fmla="*/ 2147483647 w 102"/>
              <a:gd name="T7" fmla="*/ 0 h 99"/>
              <a:gd name="T8" fmla="*/ 2147483647 w 102"/>
              <a:gd name="T9" fmla="*/ 2147483647 h 99"/>
              <a:gd name="T10" fmla="*/ 2147483647 w 102"/>
              <a:gd name="T11" fmla="*/ 0 h 99"/>
              <a:gd name="T12" fmla="*/ 2147483647 w 102"/>
              <a:gd name="T13" fmla="*/ 0 h 99"/>
              <a:gd name="T14" fmla="*/ 2147483647 w 102"/>
              <a:gd name="T15" fmla="*/ 2147483647 h 99"/>
              <a:gd name="T16" fmla="*/ 2147483647 w 102"/>
              <a:gd name="T17" fmla="*/ 2147483647 h 99"/>
              <a:gd name="T18" fmla="*/ 2147483647 w 102"/>
              <a:gd name="T19" fmla="*/ 2147483647 h 99"/>
              <a:gd name="T20" fmla="*/ 2147483647 w 102"/>
              <a:gd name="T21" fmla="*/ 2147483647 h 99"/>
              <a:gd name="T22" fmla="*/ 2147483647 w 102"/>
              <a:gd name="T23" fmla="*/ 2147483647 h 99"/>
              <a:gd name="T24" fmla="*/ 0 w 102"/>
              <a:gd name="T25" fmla="*/ 2147483647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99"/>
              <a:gd name="T41" fmla="*/ 102 w 102"/>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99">
                <a:moveTo>
                  <a:pt x="0" y="99"/>
                </a:moveTo>
                <a:lnTo>
                  <a:pt x="35" y="48"/>
                </a:lnTo>
                <a:lnTo>
                  <a:pt x="3" y="0"/>
                </a:lnTo>
                <a:lnTo>
                  <a:pt x="34" y="0"/>
                </a:lnTo>
                <a:lnTo>
                  <a:pt x="51" y="27"/>
                </a:lnTo>
                <a:lnTo>
                  <a:pt x="68" y="0"/>
                </a:lnTo>
                <a:lnTo>
                  <a:pt x="98" y="0"/>
                </a:lnTo>
                <a:lnTo>
                  <a:pt x="66" y="48"/>
                </a:lnTo>
                <a:lnTo>
                  <a:pt x="102" y="99"/>
                </a:lnTo>
                <a:lnTo>
                  <a:pt x="71" y="99"/>
                </a:lnTo>
                <a:lnTo>
                  <a:pt x="51" y="68"/>
                </a:lnTo>
                <a:lnTo>
                  <a:pt x="30" y="99"/>
                </a:lnTo>
                <a:lnTo>
                  <a:pt x="0" y="99"/>
                </a:lnTo>
                <a:close/>
              </a:path>
            </a:pathLst>
          </a:custGeom>
          <a:solidFill>
            <a:srgbClr val="000000"/>
          </a:solidFill>
          <a:ln w="0">
            <a:solidFill>
              <a:srgbClr val="000000"/>
            </a:solidFill>
            <a:round/>
            <a:headEnd/>
            <a:tailEnd/>
          </a:ln>
        </p:spPr>
        <p:txBody>
          <a:bodyPr/>
          <a:lstStyle/>
          <a:p>
            <a:endParaRPr lang="en-CA"/>
          </a:p>
        </p:txBody>
      </p:sp>
      <p:sp>
        <p:nvSpPr>
          <p:cNvPr id="24649" name="Freeform 70"/>
          <p:cNvSpPr>
            <a:spLocks/>
          </p:cNvSpPr>
          <p:nvPr/>
        </p:nvSpPr>
        <p:spPr bwMode="auto">
          <a:xfrm>
            <a:off x="5189538" y="3892550"/>
            <a:ext cx="146050" cy="115888"/>
          </a:xfrm>
          <a:custGeom>
            <a:avLst/>
            <a:gdLst>
              <a:gd name="T0" fmla="*/ 0 w 92"/>
              <a:gd name="T1" fmla="*/ 2147483647 h 73"/>
              <a:gd name="T2" fmla="*/ 2147483647 w 92"/>
              <a:gd name="T3" fmla="*/ 0 h 73"/>
              <a:gd name="T4" fmla="*/ 2147483647 w 92"/>
              <a:gd name="T5" fmla="*/ 0 h 73"/>
              <a:gd name="T6" fmla="*/ 2147483647 w 92"/>
              <a:gd name="T7" fmla="*/ 2147483647 h 73"/>
              <a:gd name="T8" fmla="*/ 2147483647 w 92"/>
              <a:gd name="T9" fmla="*/ 2147483647 h 73"/>
              <a:gd name="T10" fmla="*/ 2147483647 w 92"/>
              <a:gd name="T11" fmla="*/ 2147483647 h 73"/>
              <a:gd name="T12" fmla="*/ 2147483647 w 92"/>
              <a:gd name="T13" fmla="*/ 2147483647 h 73"/>
              <a:gd name="T14" fmla="*/ 0 w 92"/>
              <a:gd name="T15" fmla="*/ 2147483647 h 73"/>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73"/>
              <a:gd name="T26" fmla="*/ 92 w 92"/>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73">
                <a:moveTo>
                  <a:pt x="0" y="73"/>
                </a:moveTo>
                <a:lnTo>
                  <a:pt x="36" y="0"/>
                </a:lnTo>
                <a:lnTo>
                  <a:pt x="56" y="0"/>
                </a:lnTo>
                <a:lnTo>
                  <a:pt x="92" y="73"/>
                </a:lnTo>
                <a:lnTo>
                  <a:pt x="65" y="73"/>
                </a:lnTo>
                <a:lnTo>
                  <a:pt x="46" y="29"/>
                </a:lnTo>
                <a:lnTo>
                  <a:pt x="26" y="73"/>
                </a:lnTo>
                <a:lnTo>
                  <a:pt x="0" y="73"/>
                </a:lnTo>
                <a:close/>
              </a:path>
            </a:pathLst>
          </a:custGeom>
          <a:solidFill>
            <a:srgbClr val="000000"/>
          </a:solidFill>
          <a:ln w="0">
            <a:solidFill>
              <a:srgbClr val="000000"/>
            </a:solidFill>
            <a:round/>
            <a:headEnd/>
            <a:tailEnd/>
          </a:ln>
        </p:spPr>
        <p:txBody>
          <a:bodyPr/>
          <a:lstStyle/>
          <a:p>
            <a:endParaRPr lang="en-CA"/>
          </a:p>
        </p:txBody>
      </p:sp>
      <p:sp>
        <p:nvSpPr>
          <p:cNvPr id="24650" name="Freeform 71"/>
          <p:cNvSpPr>
            <a:spLocks/>
          </p:cNvSpPr>
          <p:nvPr/>
        </p:nvSpPr>
        <p:spPr bwMode="auto">
          <a:xfrm>
            <a:off x="5683250" y="3952875"/>
            <a:ext cx="149225" cy="163513"/>
          </a:xfrm>
          <a:custGeom>
            <a:avLst/>
            <a:gdLst>
              <a:gd name="T0" fmla="*/ 2147483647 w 94"/>
              <a:gd name="T1" fmla="*/ 2147483647 h 103"/>
              <a:gd name="T2" fmla="*/ 2147483647 w 94"/>
              <a:gd name="T3" fmla="*/ 2147483647 h 103"/>
              <a:gd name="T4" fmla="*/ 2147483647 w 94"/>
              <a:gd name="T5" fmla="*/ 2147483647 h 103"/>
              <a:gd name="T6" fmla="*/ 2147483647 w 94"/>
              <a:gd name="T7" fmla="*/ 2147483647 h 103"/>
              <a:gd name="T8" fmla="*/ 2147483647 w 94"/>
              <a:gd name="T9" fmla="*/ 2147483647 h 103"/>
              <a:gd name="T10" fmla="*/ 2147483647 w 94"/>
              <a:gd name="T11" fmla="*/ 2147483647 h 103"/>
              <a:gd name="T12" fmla="*/ 2147483647 w 94"/>
              <a:gd name="T13" fmla="*/ 2147483647 h 103"/>
              <a:gd name="T14" fmla="*/ 2147483647 w 94"/>
              <a:gd name="T15" fmla="*/ 2147483647 h 103"/>
              <a:gd name="T16" fmla="*/ 2147483647 w 94"/>
              <a:gd name="T17" fmla="*/ 2147483647 h 103"/>
              <a:gd name="T18" fmla="*/ 2147483647 w 94"/>
              <a:gd name="T19" fmla="*/ 2147483647 h 103"/>
              <a:gd name="T20" fmla="*/ 2147483647 w 94"/>
              <a:gd name="T21" fmla="*/ 2147483647 h 103"/>
              <a:gd name="T22" fmla="*/ 2147483647 w 94"/>
              <a:gd name="T23" fmla="*/ 2147483647 h 103"/>
              <a:gd name="T24" fmla="*/ 2147483647 w 94"/>
              <a:gd name="T25" fmla="*/ 2147483647 h 103"/>
              <a:gd name="T26" fmla="*/ 2147483647 w 94"/>
              <a:gd name="T27" fmla="*/ 0 h 103"/>
              <a:gd name="T28" fmla="*/ 2147483647 w 94"/>
              <a:gd name="T29" fmla="*/ 2147483647 h 103"/>
              <a:gd name="T30" fmla="*/ 2147483647 w 94"/>
              <a:gd name="T31" fmla="*/ 2147483647 h 103"/>
              <a:gd name="T32" fmla="*/ 2147483647 w 94"/>
              <a:gd name="T33" fmla="*/ 2147483647 h 103"/>
              <a:gd name="T34" fmla="*/ 2147483647 w 94"/>
              <a:gd name="T35" fmla="*/ 2147483647 h 103"/>
              <a:gd name="T36" fmla="*/ 2147483647 w 94"/>
              <a:gd name="T37" fmla="*/ 2147483647 h 103"/>
              <a:gd name="T38" fmla="*/ 2147483647 w 94"/>
              <a:gd name="T39" fmla="*/ 2147483647 h 103"/>
              <a:gd name="T40" fmla="*/ 2147483647 w 94"/>
              <a:gd name="T41" fmla="*/ 2147483647 h 103"/>
              <a:gd name="T42" fmla="*/ 2147483647 w 94"/>
              <a:gd name="T43" fmla="*/ 2147483647 h 103"/>
              <a:gd name="T44" fmla="*/ 2147483647 w 94"/>
              <a:gd name="T45" fmla="*/ 2147483647 h 103"/>
              <a:gd name="T46" fmla="*/ 2147483647 w 94"/>
              <a:gd name="T47" fmla="*/ 2147483647 h 103"/>
              <a:gd name="T48" fmla="*/ 2147483647 w 94"/>
              <a:gd name="T49" fmla="*/ 2147483647 h 103"/>
              <a:gd name="T50" fmla="*/ 2147483647 w 94"/>
              <a:gd name="T51" fmla="*/ 2147483647 h 103"/>
              <a:gd name="T52" fmla="*/ 2147483647 w 94"/>
              <a:gd name="T53" fmla="*/ 2147483647 h 103"/>
              <a:gd name="T54" fmla="*/ 2147483647 w 94"/>
              <a:gd name="T55" fmla="*/ 2147483647 h 103"/>
              <a:gd name="T56" fmla="*/ 2147483647 w 94"/>
              <a:gd name="T57" fmla="*/ 2147483647 h 103"/>
              <a:gd name="T58" fmla="*/ 2147483647 w 94"/>
              <a:gd name="T59" fmla="*/ 2147483647 h 103"/>
              <a:gd name="T60" fmla="*/ 2147483647 w 94"/>
              <a:gd name="T61" fmla="*/ 2147483647 h 103"/>
              <a:gd name="T62" fmla="*/ 0 w 94"/>
              <a:gd name="T63" fmla="*/ 2147483647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103"/>
              <a:gd name="T98" fmla="*/ 94 w 94"/>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103">
                <a:moveTo>
                  <a:pt x="0" y="71"/>
                </a:moveTo>
                <a:lnTo>
                  <a:pt x="28" y="68"/>
                </a:lnTo>
                <a:lnTo>
                  <a:pt x="28" y="71"/>
                </a:lnTo>
                <a:lnTo>
                  <a:pt x="31" y="76"/>
                </a:lnTo>
                <a:lnTo>
                  <a:pt x="34" y="80"/>
                </a:lnTo>
                <a:lnTo>
                  <a:pt x="38" y="81"/>
                </a:lnTo>
                <a:lnTo>
                  <a:pt x="43" y="83"/>
                </a:lnTo>
                <a:lnTo>
                  <a:pt x="50" y="83"/>
                </a:lnTo>
                <a:lnTo>
                  <a:pt x="55" y="83"/>
                </a:lnTo>
                <a:lnTo>
                  <a:pt x="60" y="81"/>
                </a:lnTo>
                <a:lnTo>
                  <a:pt x="65" y="80"/>
                </a:lnTo>
                <a:lnTo>
                  <a:pt x="67" y="76"/>
                </a:lnTo>
                <a:lnTo>
                  <a:pt x="68" y="73"/>
                </a:lnTo>
                <a:lnTo>
                  <a:pt x="68" y="69"/>
                </a:lnTo>
                <a:lnTo>
                  <a:pt x="67" y="68"/>
                </a:lnTo>
                <a:lnTo>
                  <a:pt x="63" y="66"/>
                </a:lnTo>
                <a:lnTo>
                  <a:pt x="58" y="64"/>
                </a:lnTo>
                <a:lnTo>
                  <a:pt x="31" y="57"/>
                </a:lnTo>
                <a:lnTo>
                  <a:pt x="17" y="52"/>
                </a:lnTo>
                <a:lnTo>
                  <a:pt x="12" y="47"/>
                </a:lnTo>
                <a:lnTo>
                  <a:pt x="7" y="42"/>
                </a:lnTo>
                <a:lnTo>
                  <a:pt x="5" y="37"/>
                </a:lnTo>
                <a:lnTo>
                  <a:pt x="5" y="30"/>
                </a:lnTo>
                <a:lnTo>
                  <a:pt x="5" y="22"/>
                </a:lnTo>
                <a:lnTo>
                  <a:pt x="9" y="15"/>
                </a:lnTo>
                <a:lnTo>
                  <a:pt x="16" y="8"/>
                </a:lnTo>
                <a:lnTo>
                  <a:pt x="28" y="1"/>
                </a:lnTo>
                <a:lnTo>
                  <a:pt x="46" y="0"/>
                </a:lnTo>
                <a:lnTo>
                  <a:pt x="65" y="1"/>
                </a:lnTo>
                <a:lnTo>
                  <a:pt x="77" y="6"/>
                </a:lnTo>
                <a:lnTo>
                  <a:pt x="82" y="11"/>
                </a:lnTo>
                <a:lnTo>
                  <a:pt x="87" y="18"/>
                </a:lnTo>
                <a:lnTo>
                  <a:pt x="90" y="27"/>
                </a:lnTo>
                <a:lnTo>
                  <a:pt x="65" y="32"/>
                </a:lnTo>
                <a:lnTo>
                  <a:pt x="62" y="27"/>
                </a:lnTo>
                <a:lnTo>
                  <a:pt x="58" y="22"/>
                </a:lnTo>
                <a:lnTo>
                  <a:pt x="53" y="20"/>
                </a:lnTo>
                <a:lnTo>
                  <a:pt x="48" y="20"/>
                </a:lnTo>
                <a:lnTo>
                  <a:pt x="41" y="20"/>
                </a:lnTo>
                <a:lnTo>
                  <a:pt x="36" y="20"/>
                </a:lnTo>
                <a:lnTo>
                  <a:pt x="33" y="22"/>
                </a:lnTo>
                <a:lnTo>
                  <a:pt x="31" y="25"/>
                </a:lnTo>
                <a:lnTo>
                  <a:pt x="31" y="27"/>
                </a:lnTo>
                <a:lnTo>
                  <a:pt x="31" y="30"/>
                </a:lnTo>
                <a:lnTo>
                  <a:pt x="33" y="32"/>
                </a:lnTo>
                <a:lnTo>
                  <a:pt x="36" y="34"/>
                </a:lnTo>
                <a:lnTo>
                  <a:pt x="41" y="35"/>
                </a:lnTo>
                <a:lnTo>
                  <a:pt x="48" y="37"/>
                </a:lnTo>
                <a:lnTo>
                  <a:pt x="58" y="39"/>
                </a:lnTo>
                <a:lnTo>
                  <a:pt x="75" y="44"/>
                </a:lnTo>
                <a:lnTo>
                  <a:pt x="85" y="51"/>
                </a:lnTo>
                <a:lnTo>
                  <a:pt x="90" y="56"/>
                </a:lnTo>
                <a:lnTo>
                  <a:pt x="94" y="63"/>
                </a:lnTo>
                <a:lnTo>
                  <a:pt x="94" y="69"/>
                </a:lnTo>
                <a:lnTo>
                  <a:pt x="92" y="78"/>
                </a:lnTo>
                <a:lnTo>
                  <a:pt x="89" y="86"/>
                </a:lnTo>
                <a:lnTo>
                  <a:pt x="82" y="93"/>
                </a:lnTo>
                <a:lnTo>
                  <a:pt x="68" y="100"/>
                </a:lnTo>
                <a:lnTo>
                  <a:pt x="48" y="103"/>
                </a:lnTo>
                <a:lnTo>
                  <a:pt x="31" y="100"/>
                </a:lnTo>
                <a:lnTo>
                  <a:pt x="16" y="95"/>
                </a:lnTo>
                <a:lnTo>
                  <a:pt x="9" y="88"/>
                </a:lnTo>
                <a:lnTo>
                  <a:pt x="4" y="80"/>
                </a:lnTo>
                <a:lnTo>
                  <a:pt x="0" y="71"/>
                </a:lnTo>
                <a:close/>
              </a:path>
            </a:pathLst>
          </a:custGeom>
          <a:solidFill>
            <a:srgbClr val="000000"/>
          </a:solidFill>
          <a:ln w="0">
            <a:solidFill>
              <a:srgbClr val="000000"/>
            </a:solidFill>
            <a:round/>
            <a:headEnd/>
            <a:tailEnd/>
          </a:ln>
        </p:spPr>
        <p:txBody>
          <a:bodyPr/>
          <a:lstStyle/>
          <a:p>
            <a:endParaRPr lang="en-CA"/>
          </a:p>
        </p:txBody>
      </p:sp>
      <p:sp>
        <p:nvSpPr>
          <p:cNvPr id="24651" name="Line 72"/>
          <p:cNvSpPr>
            <a:spLocks noChangeShapeType="1"/>
          </p:cNvSpPr>
          <p:nvPr/>
        </p:nvSpPr>
        <p:spPr bwMode="auto">
          <a:xfrm flipV="1">
            <a:off x="5270500" y="2725738"/>
            <a:ext cx="1588" cy="103187"/>
          </a:xfrm>
          <a:prstGeom prst="line">
            <a:avLst/>
          </a:prstGeom>
          <a:noFill/>
          <a:ln w="26988">
            <a:solidFill>
              <a:srgbClr val="000000"/>
            </a:solidFill>
            <a:round/>
            <a:headEnd/>
            <a:tailEnd/>
          </a:ln>
        </p:spPr>
        <p:txBody>
          <a:bodyPr/>
          <a:lstStyle/>
          <a:p>
            <a:endParaRPr lang="en-CA"/>
          </a:p>
        </p:txBody>
      </p:sp>
      <p:sp>
        <p:nvSpPr>
          <p:cNvPr id="24652" name="Line 73"/>
          <p:cNvSpPr>
            <a:spLocks noChangeShapeType="1"/>
          </p:cNvSpPr>
          <p:nvPr/>
        </p:nvSpPr>
        <p:spPr bwMode="auto">
          <a:xfrm flipV="1">
            <a:off x="5270500" y="2620963"/>
            <a:ext cx="1588" cy="69850"/>
          </a:xfrm>
          <a:prstGeom prst="line">
            <a:avLst/>
          </a:prstGeom>
          <a:noFill/>
          <a:ln w="26988">
            <a:solidFill>
              <a:srgbClr val="000000"/>
            </a:solidFill>
            <a:round/>
            <a:headEnd/>
            <a:tailEnd/>
          </a:ln>
        </p:spPr>
        <p:txBody>
          <a:bodyPr/>
          <a:lstStyle/>
          <a:p>
            <a:endParaRPr lang="en-CA"/>
          </a:p>
        </p:txBody>
      </p:sp>
      <p:sp>
        <p:nvSpPr>
          <p:cNvPr id="24653" name="Freeform 74"/>
          <p:cNvSpPr>
            <a:spLocks/>
          </p:cNvSpPr>
          <p:nvPr/>
        </p:nvSpPr>
        <p:spPr bwMode="auto">
          <a:xfrm>
            <a:off x="5248275" y="2620963"/>
            <a:ext cx="25400" cy="87312"/>
          </a:xfrm>
          <a:custGeom>
            <a:avLst/>
            <a:gdLst>
              <a:gd name="T0" fmla="*/ 0 w 16"/>
              <a:gd name="T1" fmla="*/ 2147483647 h 55"/>
              <a:gd name="T2" fmla="*/ 2147483647 w 16"/>
              <a:gd name="T3" fmla="*/ 0 h 55"/>
              <a:gd name="T4" fmla="*/ 2147483647 w 16"/>
              <a:gd name="T5" fmla="*/ 2147483647 h 55"/>
              <a:gd name="T6" fmla="*/ 0 60000 65536"/>
              <a:gd name="T7" fmla="*/ 0 60000 65536"/>
              <a:gd name="T8" fmla="*/ 0 60000 65536"/>
              <a:gd name="T9" fmla="*/ 0 w 16"/>
              <a:gd name="T10" fmla="*/ 0 h 55"/>
              <a:gd name="T11" fmla="*/ 16 w 16"/>
              <a:gd name="T12" fmla="*/ 55 h 55"/>
            </a:gdLst>
            <a:ahLst/>
            <a:cxnLst>
              <a:cxn ang="T6">
                <a:pos x="T0" y="T1"/>
              </a:cxn>
              <a:cxn ang="T7">
                <a:pos x="T2" y="T3"/>
              </a:cxn>
              <a:cxn ang="T8">
                <a:pos x="T4" y="T5"/>
              </a:cxn>
            </a:cxnLst>
            <a:rect l="T9" t="T10" r="T11" b="T12"/>
            <a:pathLst>
              <a:path w="16" h="55">
                <a:moveTo>
                  <a:pt x="0" y="55"/>
                </a:moveTo>
                <a:lnTo>
                  <a:pt x="14" y="0"/>
                </a:lnTo>
                <a:lnTo>
                  <a:pt x="16" y="10"/>
                </a:lnTo>
              </a:path>
            </a:pathLst>
          </a:custGeom>
          <a:noFill/>
          <a:ln w="26988">
            <a:solidFill>
              <a:srgbClr val="000000"/>
            </a:solidFill>
            <a:round/>
            <a:headEnd/>
            <a:tailEnd/>
          </a:ln>
        </p:spPr>
        <p:txBody>
          <a:bodyPr/>
          <a:lstStyle/>
          <a:p>
            <a:endParaRPr lang="en-CA"/>
          </a:p>
        </p:txBody>
      </p:sp>
      <p:sp>
        <p:nvSpPr>
          <p:cNvPr id="24654" name="Line 75"/>
          <p:cNvSpPr>
            <a:spLocks noChangeShapeType="1"/>
          </p:cNvSpPr>
          <p:nvPr/>
        </p:nvSpPr>
        <p:spPr bwMode="auto">
          <a:xfrm>
            <a:off x="5284788" y="2670175"/>
            <a:ext cx="7937" cy="38100"/>
          </a:xfrm>
          <a:prstGeom prst="line">
            <a:avLst/>
          </a:prstGeom>
          <a:noFill/>
          <a:ln w="26988">
            <a:solidFill>
              <a:srgbClr val="000000"/>
            </a:solidFill>
            <a:round/>
            <a:headEnd/>
            <a:tailEnd/>
          </a:ln>
        </p:spPr>
        <p:txBody>
          <a:bodyPr/>
          <a:lstStyle/>
          <a:p>
            <a:endParaRPr lang="en-CA"/>
          </a:p>
        </p:txBody>
      </p:sp>
      <p:sp>
        <p:nvSpPr>
          <p:cNvPr id="24655" name="Line 76"/>
          <p:cNvSpPr>
            <a:spLocks noChangeShapeType="1"/>
          </p:cNvSpPr>
          <p:nvPr/>
        </p:nvSpPr>
        <p:spPr bwMode="auto">
          <a:xfrm>
            <a:off x="5270500" y="3321050"/>
            <a:ext cx="1588" cy="101600"/>
          </a:xfrm>
          <a:prstGeom prst="line">
            <a:avLst/>
          </a:prstGeom>
          <a:noFill/>
          <a:ln w="26988">
            <a:solidFill>
              <a:srgbClr val="000000"/>
            </a:solidFill>
            <a:round/>
            <a:headEnd/>
            <a:tailEnd/>
          </a:ln>
        </p:spPr>
        <p:txBody>
          <a:bodyPr/>
          <a:lstStyle/>
          <a:p>
            <a:endParaRPr lang="en-CA"/>
          </a:p>
        </p:txBody>
      </p:sp>
      <p:sp>
        <p:nvSpPr>
          <p:cNvPr id="24656" name="Line 77"/>
          <p:cNvSpPr>
            <a:spLocks noChangeShapeType="1"/>
          </p:cNvSpPr>
          <p:nvPr/>
        </p:nvSpPr>
        <p:spPr bwMode="auto">
          <a:xfrm>
            <a:off x="5270500" y="3457575"/>
            <a:ext cx="1588" cy="68263"/>
          </a:xfrm>
          <a:prstGeom prst="line">
            <a:avLst/>
          </a:prstGeom>
          <a:noFill/>
          <a:ln w="26988">
            <a:solidFill>
              <a:srgbClr val="000000"/>
            </a:solidFill>
            <a:round/>
            <a:headEnd/>
            <a:tailEnd/>
          </a:ln>
        </p:spPr>
        <p:txBody>
          <a:bodyPr/>
          <a:lstStyle/>
          <a:p>
            <a:endParaRPr lang="en-CA"/>
          </a:p>
        </p:txBody>
      </p:sp>
      <p:sp>
        <p:nvSpPr>
          <p:cNvPr id="24657" name="Freeform 78"/>
          <p:cNvSpPr>
            <a:spLocks/>
          </p:cNvSpPr>
          <p:nvPr/>
        </p:nvSpPr>
        <p:spPr bwMode="auto">
          <a:xfrm>
            <a:off x="5267325" y="3438525"/>
            <a:ext cx="25400" cy="87313"/>
          </a:xfrm>
          <a:custGeom>
            <a:avLst/>
            <a:gdLst>
              <a:gd name="T0" fmla="*/ 2147483647 w 16"/>
              <a:gd name="T1" fmla="*/ 0 h 55"/>
              <a:gd name="T2" fmla="*/ 2147483647 w 16"/>
              <a:gd name="T3" fmla="*/ 2147483647 h 55"/>
              <a:gd name="T4" fmla="*/ 0 w 16"/>
              <a:gd name="T5" fmla="*/ 2147483647 h 55"/>
              <a:gd name="T6" fmla="*/ 0 60000 65536"/>
              <a:gd name="T7" fmla="*/ 0 60000 65536"/>
              <a:gd name="T8" fmla="*/ 0 60000 65536"/>
              <a:gd name="T9" fmla="*/ 0 w 16"/>
              <a:gd name="T10" fmla="*/ 0 h 55"/>
              <a:gd name="T11" fmla="*/ 16 w 16"/>
              <a:gd name="T12" fmla="*/ 55 h 55"/>
            </a:gdLst>
            <a:ahLst/>
            <a:cxnLst>
              <a:cxn ang="T6">
                <a:pos x="T0" y="T1"/>
              </a:cxn>
              <a:cxn ang="T7">
                <a:pos x="T2" y="T3"/>
              </a:cxn>
              <a:cxn ang="T8">
                <a:pos x="T4" y="T5"/>
              </a:cxn>
            </a:cxnLst>
            <a:rect l="T9" t="T10" r="T11" b="T12"/>
            <a:pathLst>
              <a:path w="16" h="55">
                <a:moveTo>
                  <a:pt x="16" y="0"/>
                </a:moveTo>
                <a:lnTo>
                  <a:pt x="2" y="55"/>
                </a:lnTo>
                <a:lnTo>
                  <a:pt x="0" y="46"/>
                </a:lnTo>
              </a:path>
            </a:pathLst>
          </a:custGeom>
          <a:noFill/>
          <a:ln w="26988">
            <a:solidFill>
              <a:srgbClr val="000000"/>
            </a:solidFill>
            <a:round/>
            <a:headEnd/>
            <a:tailEnd/>
          </a:ln>
        </p:spPr>
        <p:txBody>
          <a:bodyPr/>
          <a:lstStyle/>
          <a:p>
            <a:endParaRPr lang="en-CA"/>
          </a:p>
        </p:txBody>
      </p:sp>
      <p:sp>
        <p:nvSpPr>
          <p:cNvPr id="24658" name="Line 79"/>
          <p:cNvSpPr>
            <a:spLocks noChangeShapeType="1"/>
          </p:cNvSpPr>
          <p:nvPr/>
        </p:nvSpPr>
        <p:spPr bwMode="auto">
          <a:xfrm flipH="1" flipV="1">
            <a:off x="5248275" y="3438525"/>
            <a:ext cx="11113" cy="41275"/>
          </a:xfrm>
          <a:prstGeom prst="line">
            <a:avLst/>
          </a:prstGeom>
          <a:noFill/>
          <a:ln w="26988">
            <a:solidFill>
              <a:srgbClr val="000000"/>
            </a:solidFill>
            <a:round/>
            <a:headEnd/>
            <a:tailEnd/>
          </a:ln>
        </p:spPr>
        <p:txBody>
          <a:bodyPr/>
          <a:lstStyle/>
          <a:p>
            <a:endParaRPr lang="en-CA"/>
          </a:p>
        </p:txBody>
      </p:sp>
      <p:sp>
        <p:nvSpPr>
          <p:cNvPr id="24659" name="Line 80"/>
          <p:cNvSpPr>
            <a:spLocks noChangeShapeType="1"/>
          </p:cNvSpPr>
          <p:nvPr/>
        </p:nvSpPr>
        <p:spPr bwMode="auto">
          <a:xfrm flipV="1">
            <a:off x="5248275" y="4359275"/>
            <a:ext cx="1588" cy="103188"/>
          </a:xfrm>
          <a:prstGeom prst="line">
            <a:avLst/>
          </a:prstGeom>
          <a:noFill/>
          <a:ln w="26988">
            <a:solidFill>
              <a:srgbClr val="000000"/>
            </a:solidFill>
            <a:round/>
            <a:headEnd/>
            <a:tailEnd/>
          </a:ln>
        </p:spPr>
        <p:txBody>
          <a:bodyPr/>
          <a:lstStyle/>
          <a:p>
            <a:endParaRPr lang="en-CA"/>
          </a:p>
        </p:txBody>
      </p:sp>
      <p:sp>
        <p:nvSpPr>
          <p:cNvPr id="24660" name="Line 81"/>
          <p:cNvSpPr>
            <a:spLocks noChangeShapeType="1"/>
          </p:cNvSpPr>
          <p:nvPr/>
        </p:nvSpPr>
        <p:spPr bwMode="auto">
          <a:xfrm flipV="1">
            <a:off x="5248275" y="4257675"/>
            <a:ext cx="1588" cy="66675"/>
          </a:xfrm>
          <a:prstGeom prst="line">
            <a:avLst/>
          </a:prstGeom>
          <a:noFill/>
          <a:ln w="26988">
            <a:solidFill>
              <a:srgbClr val="000000"/>
            </a:solidFill>
            <a:round/>
            <a:headEnd/>
            <a:tailEnd/>
          </a:ln>
        </p:spPr>
        <p:txBody>
          <a:bodyPr/>
          <a:lstStyle/>
          <a:p>
            <a:endParaRPr lang="en-CA"/>
          </a:p>
        </p:txBody>
      </p:sp>
      <p:sp>
        <p:nvSpPr>
          <p:cNvPr id="24661" name="Freeform 82"/>
          <p:cNvSpPr>
            <a:spLocks/>
          </p:cNvSpPr>
          <p:nvPr/>
        </p:nvSpPr>
        <p:spPr bwMode="auto">
          <a:xfrm>
            <a:off x="5227638" y="4257675"/>
            <a:ext cx="26987" cy="85725"/>
          </a:xfrm>
          <a:custGeom>
            <a:avLst/>
            <a:gdLst>
              <a:gd name="T0" fmla="*/ 0 w 17"/>
              <a:gd name="T1" fmla="*/ 2147483647 h 54"/>
              <a:gd name="T2" fmla="*/ 2147483647 w 17"/>
              <a:gd name="T3" fmla="*/ 0 h 54"/>
              <a:gd name="T4" fmla="*/ 2147483647 w 17"/>
              <a:gd name="T5" fmla="*/ 2147483647 h 54"/>
              <a:gd name="T6" fmla="*/ 0 60000 65536"/>
              <a:gd name="T7" fmla="*/ 0 60000 65536"/>
              <a:gd name="T8" fmla="*/ 0 60000 65536"/>
              <a:gd name="T9" fmla="*/ 0 w 17"/>
              <a:gd name="T10" fmla="*/ 0 h 54"/>
              <a:gd name="T11" fmla="*/ 17 w 17"/>
              <a:gd name="T12" fmla="*/ 54 h 54"/>
            </a:gdLst>
            <a:ahLst/>
            <a:cxnLst>
              <a:cxn ang="T6">
                <a:pos x="T0" y="T1"/>
              </a:cxn>
              <a:cxn ang="T7">
                <a:pos x="T2" y="T3"/>
              </a:cxn>
              <a:cxn ang="T8">
                <a:pos x="T4" y="T5"/>
              </a:cxn>
            </a:cxnLst>
            <a:rect l="T9" t="T10" r="T11" b="T12"/>
            <a:pathLst>
              <a:path w="17" h="54">
                <a:moveTo>
                  <a:pt x="0" y="54"/>
                </a:moveTo>
                <a:lnTo>
                  <a:pt x="13" y="0"/>
                </a:lnTo>
                <a:lnTo>
                  <a:pt x="17" y="8"/>
                </a:lnTo>
              </a:path>
            </a:pathLst>
          </a:custGeom>
          <a:noFill/>
          <a:ln w="26988">
            <a:solidFill>
              <a:srgbClr val="000000"/>
            </a:solidFill>
            <a:round/>
            <a:headEnd/>
            <a:tailEnd/>
          </a:ln>
        </p:spPr>
        <p:txBody>
          <a:bodyPr/>
          <a:lstStyle/>
          <a:p>
            <a:endParaRPr lang="en-CA"/>
          </a:p>
        </p:txBody>
      </p:sp>
      <p:sp>
        <p:nvSpPr>
          <p:cNvPr id="24662" name="Line 83"/>
          <p:cNvSpPr>
            <a:spLocks noChangeShapeType="1"/>
          </p:cNvSpPr>
          <p:nvPr/>
        </p:nvSpPr>
        <p:spPr bwMode="auto">
          <a:xfrm>
            <a:off x="5262563" y="4305300"/>
            <a:ext cx="7937" cy="38100"/>
          </a:xfrm>
          <a:prstGeom prst="line">
            <a:avLst/>
          </a:prstGeom>
          <a:noFill/>
          <a:ln w="26988">
            <a:solidFill>
              <a:srgbClr val="000000"/>
            </a:solidFill>
            <a:round/>
            <a:headEnd/>
            <a:tailEnd/>
          </a:ln>
        </p:spPr>
        <p:txBody>
          <a:bodyPr/>
          <a:lstStyle/>
          <a:p>
            <a:endParaRPr lang="en-CA"/>
          </a:p>
        </p:txBody>
      </p:sp>
      <p:sp>
        <p:nvSpPr>
          <p:cNvPr id="24663" name="Line 84"/>
          <p:cNvSpPr>
            <a:spLocks noChangeShapeType="1"/>
          </p:cNvSpPr>
          <p:nvPr/>
        </p:nvSpPr>
        <p:spPr bwMode="auto">
          <a:xfrm>
            <a:off x="5259388" y="5359400"/>
            <a:ext cx="1587" cy="101600"/>
          </a:xfrm>
          <a:prstGeom prst="line">
            <a:avLst/>
          </a:prstGeom>
          <a:noFill/>
          <a:ln w="26988">
            <a:solidFill>
              <a:srgbClr val="000000"/>
            </a:solidFill>
            <a:round/>
            <a:headEnd/>
            <a:tailEnd/>
          </a:ln>
        </p:spPr>
        <p:txBody>
          <a:bodyPr/>
          <a:lstStyle/>
          <a:p>
            <a:endParaRPr lang="en-CA"/>
          </a:p>
        </p:txBody>
      </p:sp>
      <p:sp>
        <p:nvSpPr>
          <p:cNvPr id="24664" name="Line 85"/>
          <p:cNvSpPr>
            <a:spLocks noChangeShapeType="1"/>
          </p:cNvSpPr>
          <p:nvPr/>
        </p:nvSpPr>
        <p:spPr bwMode="auto">
          <a:xfrm>
            <a:off x="5259388" y="5495925"/>
            <a:ext cx="1587" cy="68263"/>
          </a:xfrm>
          <a:prstGeom prst="line">
            <a:avLst/>
          </a:prstGeom>
          <a:noFill/>
          <a:ln w="26988">
            <a:solidFill>
              <a:srgbClr val="000000"/>
            </a:solidFill>
            <a:round/>
            <a:headEnd/>
            <a:tailEnd/>
          </a:ln>
        </p:spPr>
        <p:txBody>
          <a:bodyPr/>
          <a:lstStyle/>
          <a:p>
            <a:endParaRPr lang="en-CA"/>
          </a:p>
        </p:txBody>
      </p:sp>
      <p:sp>
        <p:nvSpPr>
          <p:cNvPr id="24665" name="Freeform 86"/>
          <p:cNvSpPr>
            <a:spLocks/>
          </p:cNvSpPr>
          <p:nvPr/>
        </p:nvSpPr>
        <p:spPr bwMode="auto">
          <a:xfrm>
            <a:off x="5254625" y="5480050"/>
            <a:ext cx="26988" cy="84138"/>
          </a:xfrm>
          <a:custGeom>
            <a:avLst/>
            <a:gdLst>
              <a:gd name="T0" fmla="*/ 2147483647 w 17"/>
              <a:gd name="T1" fmla="*/ 0 h 53"/>
              <a:gd name="T2" fmla="*/ 2147483647 w 17"/>
              <a:gd name="T3" fmla="*/ 2147483647 h 53"/>
              <a:gd name="T4" fmla="*/ 0 w 17"/>
              <a:gd name="T5" fmla="*/ 2147483647 h 53"/>
              <a:gd name="T6" fmla="*/ 0 60000 65536"/>
              <a:gd name="T7" fmla="*/ 0 60000 65536"/>
              <a:gd name="T8" fmla="*/ 0 60000 65536"/>
              <a:gd name="T9" fmla="*/ 0 w 17"/>
              <a:gd name="T10" fmla="*/ 0 h 53"/>
              <a:gd name="T11" fmla="*/ 17 w 17"/>
              <a:gd name="T12" fmla="*/ 53 h 53"/>
            </a:gdLst>
            <a:ahLst/>
            <a:cxnLst>
              <a:cxn ang="T6">
                <a:pos x="T0" y="T1"/>
              </a:cxn>
              <a:cxn ang="T7">
                <a:pos x="T2" y="T3"/>
              </a:cxn>
              <a:cxn ang="T8">
                <a:pos x="T4" y="T5"/>
              </a:cxn>
            </a:cxnLst>
            <a:rect l="T9" t="T10" r="T11" b="T12"/>
            <a:pathLst>
              <a:path w="17" h="53">
                <a:moveTo>
                  <a:pt x="17" y="0"/>
                </a:moveTo>
                <a:lnTo>
                  <a:pt x="3" y="53"/>
                </a:lnTo>
                <a:lnTo>
                  <a:pt x="0" y="44"/>
                </a:lnTo>
              </a:path>
            </a:pathLst>
          </a:custGeom>
          <a:noFill/>
          <a:ln w="26988">
            <a:solidFill>
              <a:srgbClr val="000000"/>
            </a:solidFill>
            <a:round/>
            <a:headEnd/>
            <a:tailEnd/>
          </a:ln>
        </p:spPr>
        <p:txBody>
          <a:bodyPr/>
          <a:lstStyle/>
          <a:p>
            <a:endParaRPr lang="en-CA"/>
          </a:p>
        </p:txBody>
      </p:sp>
      <p:sp>
        <p:nvSpPr>
          <p:cNvPr id="24666" name="Line 87"/>
          <p:cNvSpPr>
            <a:spLocks noChangeShapeType="1"/>
          </p:cNvSpPr>
          <p:nvPr/>
        </p:nvSpPr>
        <p:spPr bwMode="auto">
          <a:xfrm flipH="1" flipV="1">
            <a:off x="5238750" y="5480050"/>
            <a:ext cx="7938" cy="38100"/>
          </a:xfrm>
          <a:prstGeom prst="line">
            <a:avLst/>
          </a:prstGeom>
          <a:noFill/>
          <a:ln w="26988">
            <a:solidFill>
              <a:srgbClr val="000000"/>
            </a:solidFill>
            <a:round/>
            <a:headEnd/>
            <a:tailEnd/>
          </a:ln>
        </p:spPr>
        <p:txBody>
          <a:bodyPr/>
          <a:lstStyle/>
          <a:p>
            <a:endParaRPr lang="en-CA"/>
          </a:p>
        </p:txBody>
      </p:sp>
      <p:sp>
        <p:nvSpPr>
          <p:cNvPr id="24667" name="Line 88"/>
          <p:cNvSpPr>
            <a:spLocks noChangeShapeType="1"/>
          </p:cNvSpPr>
          <p:nvPr/>
        </p:nvSpPr>
        <p:spPr bwMode="auto">
          <a:xfrm flipV="1">
            <a:off x="3271838" y="4905375"/>
            <a:ext cx="1587" cy="103188"/>
          </a:xfrm>
          <a:prstGeom prst="line">
            <a:avLst/>
          </a:prstGeom>
          <a:noFill/>
          <a:ln w="26988">
            <a:solidFill>
              <a:srgbClr val="000000"/>
            </a:solidFill>
            <a:round/>
            <a:headEnd/>
            <a:tailEnd/>
          </a:ln>
        </p:spPr>
        <p:txBody>
          <a:bodyPr/>
          <a:lstStyle/>
          <a:p>
            <a:endParaRPr lang="en-CA"/>
          </a:p>
        </p:txBody>
      </p:sp>
      <p:sp>
        <p:nvSpPr>
          <p:cNvPr id="24668" name="Line 89"/>
          <p:cNvSpPr>
            <a:spLocks noChangeShapeType="1"/>
          </p:cNvSpPr>
          <p:nvPr/>
        </p:nvSpPr>
        <p:spPr bwMode="auto">
          <a:xfrm flipV="1">
            <a:off x="3271838" y="4767263"/>
            <a:ext cx="1587" cy="103187"/>
          </a:xfrm>
          <a:prstGeom prst="line">
            <a:avLst/>
          </a:prstGeom>
          <a:noFill/>
          <a:ln w="26988">
            <a:solidFill>
              <a:srgbClr val="000000"/>
            </a:solidFill>
            <a:round/>
            <a:headEnd/>
            <a:tailEnd/>
          </a:ln>
        </p:spPr>
        <p:txBody>
          <a:bodyPr/>
          <a:lstStyle/>
          <a:p>
            <a:endParaRPr lang="en-CA"/>
          </a:p>
        </p:txBody>
      </p:sp>
      <p:sp>
        <p:nvSpPr>
          <p:cNvPr id="24669" name="Freeform 90"/>
          <p:cNvSpPr>
            <a:spLocks/>
          </p:cNvSpPr>
          <p:nvPr/>
        </p:nvSpPr>
        <p:spPr bwMode="auto">
          <a:xfrm>
            <a:off x="3271838" y="4662488"/>
            <a:ext cx="33337" cy="69850"/>
          </a:xfrm>
          <a:custGeom>
            <a:avLst/>
            <a:gdLst>
              <a:gd name="T0" fmla="*/ 0 w 21"/>
              <a:gd name="T1" fmla="*/ 2147483647 h 44"/>
              <a:gd name="T2" fmla="*/ 0 w 21"/>
              <a:gd name="T3" fmla="*/ 0 h 44"/>
              <a:gd name="T4" fmla="*/ 2147483647 w 21"/>
              <a:gd name="T5" fmla="*/ 0 h 44"/>
              <a:gd name="T6" fmla="*/ 0 60000 65536"/>
              <a:gd name="T7" fmla="*/ 0 60000 65536"/>
              <a:gd name="T8" fmla="*/ 0 60000 65536"/>
              <a:gd name="T9" fmla="*/ 0 w 21"/>
              <a:gd name="T10" fmla="*/ 0 h 44"/>
              <a:gd name="T11" fmla="*/ 21 w 21"/>
              <a:gd name="T12" fmla="*/ 44 h 44"/>
            </a:gdLst>
            <a:ahLst/>
            <a:cxnLst>
              <a:cxn ang="T6">
                <a:pos x="T0" y="T1"/>
              </a:cxn>
              <a:cxn ang="T7">
                <a:pos x="T2" y="T3"/>
              </a:cxn>
              <a:cxn ang="T8">
                <a:pos x="T4" y="T5"/>
              </a:cxn>
            </a:cxnLst>
            <a:rect l="T9" t="T10" r="T11" b="T12"/>
            <a:pathLst>
              <a:path w="21" h="44">
                <a:moveTo>
                  <a:pt x="0" y="44"/>
                </a:moveTo>
                <a:lnTo>
                  <a:pt x="0" y="0"/>
                </a:lnTo>
                <a:lnTo>
                  <a:pt x="21" y="0"/>
                </a:lnTo>
              </a:path>
            </a:pathLst>
          </a:custGeom>
          <a:noFill/>
          <a:ln w="26988">
            <a:solidFill>
              <a:srgbClr val="000000"/>
            </a:solidFill>
            <a:round/>
            <a:headEnd/>
            <a:tailEnd/>
          </a:ln>
        </p:spPr>
        <p:txBody>
          <a:bodyPr/>
          <a:lstStyle/>
          <a:p>
            <a:endParaRPr lang="en-CA"/>
          </a:p>
        </p:txBody>
      </p:sp>
      <p:sp>
        <p:nvSpPr>
          <p:cNvPr id="24670" name="Line 91"/>
          <p:cNvSpPr>
            <a:spLocks noChangeShapeType="1"/>
          </p:cNvSpPr>
          <p:nvPr/>
        </p:nvSpPr>
        <p:spPr bwMode="auto">
          <a:xfrm>
            <a:off x="3336925" y="4662488"/>
            <a:ext cx="104775" cy="1587"/>
          </a:xfrm>
          <a:prstGeom prst="line">
            <a:avLst/>
          </a:prstGeom>
          <a:noFill/>
          <a:ln w="26988">
            <a:solidFill>
              <a:srgbClr val="000000"/>
            </a:solidFill>
            <a:round/>
            <a:headEnd/>
            <a:tailEnd/>
          </a:ln>
        </p:spPr>
        <p:txBody>
          <a:bodyPr/>
          <a:lstStyle/>
          <a:p>
            <a:endParaRPr lang="en-CA"/>
          </a:p>
        </p:txBody>
      </p:sp>
      <p:sp>
        <p:nvSpPr>
          <p:cNvPr id="24671" name="Line 92"/>
          <p:cNvSpPr>
            <a:spLocks noChangeShapeType="1"/>
          </p:cNvSpPr>
          <p:nvPr/>
        </p:nvSpPr>
        <p:spPr bwMode="auto">
          <a:xfrm>
            <a:off x="3475038" y="4662488"/>
            <a:ext cx="104775" cy="1587"/>
          </a:xfrm>
          <a:prstGeom prst="line">
            <a:avLst/>
          </a:prstGeom>
          <a:noFill/>
          <a:ln w="26988">
            <a:solidFill>
              <a:srgbClr val="000000"/>
            </a:solidFill>
            <a:round/>
            <a:headEnd/>
            <a:tailEnd/>
          </a:ln>
        </p:spPr>
        <p:txBody>
          <a:bodyPr/>
          <a:lstStyle/>
          <a:p>
            <a:endParaRPr lang="en-CA"/>
          </a:p>
        </p:txBody>
      </p:sp>
      <p:sp>
        <p:nvSpPr>
          <p:cNvPr id="24672" name="Line 93"/>
          <p:cNvSpPr>
            <a:spLocks noChangeShapeType="1"/>
          </p:cNvSpPr>
          <p:nvPr/>
        </p:nvSpPr>
        <p:spPr bwMode="auto">
          <a:xfrm>
            <a:off x="3613150" y="4662488"/>
            <a:ext cx="104775" cy="1587"/>
          </a:xfrm>
          <a:prstGeom prst="line">
            <a:avLst/>
          </a:prstGeom>
          <a:noFill/>
          <a:ln w="26988">
            <a:solidFill>
              <a:srgbClr val="000000"/>
            </a:solidFill>
            <a:round/>
            <a:headEnd/>
            <a:tailEnd/>
          </a:ln>
        </p:spPr>
        <p:txBody>
          <a:bodyPr/>
          <a:lstStyle/>
          <a:p>
            <a:endParaRPr lang="en-CA"/>
          </a:p>
        </p:txBody>
      </p:sp>
      <p:sp>
        <p:nvSpPr>
          <p:cNvPr id="24673" name="Line 94"/>
          <p:cNvSpPr>
            <a:spLocks noChangeShapeType="1"/>
          </p:cNvSpPr>
          <p:nvPr/>
        </p:nvSpPr>
        <p:spPr bwMode="auto">
          <a:xfrm>
            <a:off x="3749675" y="4662488"/>
            <a:ext cx="106363" cy="1587"/>
          </a:xfrm>
          <a:prstGeom prst="line">
            <a:avLst/>
          </a:prstGeom>
          <a:noFill/>
          <a:ln w="26988">
            <a:solidFill>
              <a:srgbClr val="000000"/>
            </a:solidFill>
            <a:round/>
            <a:headEnd/>
            <a:tailEnd/>
          </a:ln>
        </p:spPr>
        <p:txBody>
          <a:bodyPr/>
          <a:lstStyle/>
          <a:p>
            <a:endParaRPr lang="en-CA"/>
          </a:p>
        </p:txBody>
      </p:sp>
      <p:sp>
        <p:nvSpPr>
          <p:cNvPr id="24674" name="Line 95"/>
          <p:cNvSpPr>
            <a:spLocks noChangeShapeType="1"/>
          </p:cNvSpPr>
          <p:nvPr/>
        </p:nvSpPr>
        <p:spPr bwMode="auto">
          <a:xfrm>
            <a:off x="3887788" y="4662488"/>
            <a:ext cx="104775" cy="1587"/>
          </a:xfrm>
          <a:prstGeom prst="line">
            <a:avLst/>
          </a:prstGeom>
          <a:noFill/>
          <a:ln w="26988">
            <a:solidFill>
              <a:srgbClr val="000000"/>
            </a:solidFill>
            <a:round/>
            <a:headEnd/>
            <a:tailEnd/>
          </a:ln>
        </p:spPr>
        <p:txBody>
          <a:bodyPr/>
          <a:lstStyle/>
          <a:p>
            <a:endParaRPr lang="en-CA"/>
          </a:p>
        </p:txBody>
      </p:sp>
      <p:sp>
        <p:nvSpPr>
          <p:cNvPr id="24675" name="Line 96"/>
          <p:cNvSpPr>
            <a:spLocks noChangeShapeType="1"/>
          </p:cNvSpPr>
          <p:nvPr/>
        </p:nvSpPr>
        <p:spPr bwMode="auto">
          <a:xfrm>
            <a:off x="4025900" y="4662488"/>
            <a:ext cx="104775" cy="1587"/>
          </a:xfrm>
          <a:prstGeom prst="line">
            <a:avLst/>
          </a:prstGeom>
          <a:noFill/>
          <a:ln w="26988">
            <a:solidFill>
              <a:srgbClr val="000000"/>
            </a:solidFill>
            <a:round/>
            <a:headEnd/>
            <a:tailEnd/>
          </a:ln>
        </p:spPr>
        <p:txBody>
          <a:bodyPr/>
          <a:lstStyle/>
          <a:p>
            <a:endParaRPr lang="en-CA"/>
          </a:p>
        </p:txBody>
      </p:sp>
      <p:sp>
        <p:nvSpPr>
          <p:cNvPr id="24676" name="Freeform 97"/>
          <p:cNvSpPr>
            <a:spLocks/>
          </p:cNvSpPr>
          <p:nvPr/>
        </p:nvSpPr>
        <p:spPr bwMode="auto">
          <a:xfrm>
            <a:off x="4164013" y="4662488"/>
            <a:ext cx="85725" cy="15875"/>
          </a:xfrm>
          <a:custGeom>
            <a:avLst/>
            <a:gdLst>
              <a:gd name="T0" fmla="*/ 0 w 54"/>
              <a:gd name="T1" fmla="*/ 0 h 10"/>
              <a:gd name="T2" fmla="*/ 2147483647 w 54"/>
              <a:gd name="T3" fmla="*/ 0 h 10"/>
              <a:gd name="T4" fmla="*/ 2147483647 w 54"/>
              <a:gd name="T5" fmla="*/ 2147483647 h 10"/>
              <a:gd name="T6" fmla="*/ 0 60000 65536"/>
              <a:gd name="T7" fmla="*/ 0 60000 65536"/>
              <a:gd name="T8" fmla="*/ 0 60000 65536"/>
              <a:gd name="T9" fmla="*/ 0 w 54"/>
              <a:gd name="T10" fmla="*/ 0 h 10"/>
              <a:gd name="T11" fmla="*/ 54 w 54"/>
              <a:gd name="T12" fmla="*/ 10 h 10"/>
            </a:gdLst>
            <a:ahLst/>
            <a:cxnLst>
              <a:cxn ang="T6">
                <a:pos x="T0" y="T1"/>
              </a:cxn>
              <a:cxn ang="T7">
                <a:pos x="T2" y="T3"/>
              </a:cxn>
              <a:cxn ang="T8">
                <a:pos x="T4" y="T5"/>
              </a:cxn>
            </a:cxnLst>
            <a:rect l="T9" t="T10" r="T11" b="T12"/>
            <a:pathLst>
              <a:path w="54" h="10">
                <a:moveTo>
                  <a:pt x="0" y="0"/>
                </a:moveTo>
                <a:lnTo>
                  <a:pt x="54" y="0"/>
                </a:lnTo>
                <a:lnTo>
                  <a:pt x="54" y="10"/>
                </a:lnTo>
              </a:path>
            </a:pathLst>
          </a:custGeom>
          <a:noFill/>
          <a:ln w="26988">
            <a:solidFill>
              <a:srgbClr val="000000"/>
            </a:solidFill>
            <a:round/>
            <a:headEnd/>
            <a:tailEnd/>
          </a:ln>
        </p:spPr>
        <p:txBody>
          <a:bodyPr/>
          <a:lstStyle/>
          <a:p>
            <a:endParaRPr lang="en-CA"/>
          </a:p>
        </p:txBody>
      </p:sp>
      <p:sp>
        <p:nvSpPr>
          <p:cNvPr id="24677" name="Line 98"/>
          <p:cNvSpPr>
            <a:spLocks noChangeShapeType="1"/>
          </p:cNvSpPr>
          <p:nvPr/>
        </p:nvSpPr>
        <p:spPr bwMode="auto">
          <a:xfrm>
            <a:off x="4249738" y="4713288"/>
            <a:ext cx="1587" cy="103187"/>
          </a:xfrm>
          <a:prstGeom prst="line">
            <a:avLst/>
          </a:prstGeom>
          <a:noFill/>
          <a:ln w="26988">
            <a:solidFill>
              <a:srgbClr val="000000"/>
            </a:solidFill>
            <a:round/>
            <a:headEnd/>
            <a:tailEnd/>
          </a:ln>
        </p:spPr>
        <p:txBody>
          <a:bodyPr/>
          <a:lstStyle/>
          <a:p>
            <a:endParaRPr lang="en-CA"/>
          </a:p>
        </p:txBody>
      </p:sp>
      <p:sp>
        <p:nvSpPr>
          <p:cNvPr id="24678" name="Line 99"/>
          <p:cNvSpPr>
            <a:spLocks noChangeShapeType="1"/>
          </p:cNvSpPr>
          <p:nvPr/>
        </p:nvSpPr>
        <p:spPr bwMode="auto">
          <a:xfrm>
            <a:off x="4249738" y="4851400"/>
            <a:ext cx="1587" cy="103188"/>
          </a:xfrm>
          <a:prstGeom prst="line">
            <a:avLst/>
          </a:prstGeom>
          <a:noFill/>
          <a:ln w="26988">
            <a:solidFill>
              <a:srgbClr val="000000"/>
            </a:solidFill>
            <a:round/>
            <a:headEnd/>
            <a:tailEnd/>
          </a:ln>
        </p:spPr>
        <p:txBody>
          <a:bodyPr/>
          <a:lstStyle/>
          <a:p>
            <a:endParaRPr lang="en-CA"/>
          </a:p>
        </p:txBody>
      </p:sp>
      <p:sp>
        <p:nvSpPr>
          <p:cNvPr id="24679" name="Line 100"/>
          <p:cNvSpPr>
            <a:spLocks noChangeShapeType="1"/>
          </p:cNvSpPr>
          <p:nvPr/>
        </p:nvSpPr>
        <p:spPr bwMode="auto">
          <a:xfrm>
            <a:off x="4249738" y="4989513"/>
            <a:ext cx="1587" cy="101600"/>
          </a:xfrm>
          <a:prstGeom prst="line">
            <a:avLst/>
          </a:prstGeom>
          <a:noFill/>
          <a:ln w="26988">
            <a:solidFill>
              <a:srgbClr val="000000"/>
            </a:solidFill>
            <a:round/>
            <a:headEnd/>
            <a:tailEnd/>
          </a:ln>
        </p:spPr>
        <p:txBody>
          <a:bodyPr/>
          <a:lstStyle/>
          <a:p>
            <a:endParaRPr lang="en-CA"/>
          </a:p>
        </p:txBody>
      </p:sp>
      <p:sp>
        <p:nvSpPr>
          <p:cNvPr id="24680" name="Freeform 101"/>
          <p:cNvSpPr>
            <a:spLocks/>
          </p:cNvSpPr>
          <p:nvPr/>
        </p:nvSpPr>
        <p:spPr bwMode="auto">
          <a:xfrm>
            <a:off x="4165600" y="5126038"/>
            <a:ext cx="84138" cy="19050"/>
          </a:xfrm>
          <a:custGeom>
            <a:avLst/>
            <a:gdLst>
              <a:gd name="T0" fmla="*/ 2147483647 w 53"/>
              <a:gd name="T1" fmla="*/ 0 h 12"/>
              <a:gd name="T2" fmla="*/ 2147483647 w 53"/>
              <a:gd name="T3" fmla="*/ 2147483647 h 12"/>
              <a:gd name="T4" fmla="*/ 0 w 53"/>
              <a:gd name="T5" fmla="*/ 2147483647 h 12"/>
              <a:gd name="T6" fmla="*/ 0 60000 65536"/>
              <a:gd name="T7" fmla="*/ 0 60000 65536"/>
              <a:gd name="T8" fmla="*/ 0 60000 65536"/>
              <a:gd name="T9" fmla="*/ 0 w 53"/>
              <a:gd name="T10" fmla="*/ 0 h 12"/>
              <a:gd name="T11" fmla="*/ 53 w 53"/>
              <a:gd name="T12" fmla="*/ 12 h 12"/>
            </a:gdLst>
            <a:ahLst/>
            <a:cxnLst>
              <a:cxn ang="T6">
                <a:pos x="T0" y="T1"/>
              </a:cxn>
              <a:cxn ang="T7">
                <a:pos x="T2" y="T3"/>
              </a:cxn>
              <a:cxn ang="T8">
                <a:pos x="T4" y="T5"/>
              </a:cxn>
            </a:cxnLst>
            <a:rect l="T9" t="T10" r="T11" b="T12"/>
            <a:pathLst>
              <a:path w="53" h="12">
                <a:moveTo>
                  <a:pt x="53" y="0"/>
                </a:moveTo>
                <a:lnTo>
                  <a:pt x="53" y="12"/>
                </a:lnTo>
                <a:lnTo>
                  <a:pt x="0" y="12"/>
                </a:lnTo>
              </a:path>
            </a:pathLst>
          </a:custGeom>
          <a:noFill/>
          <a:ln w="26988">
            <a:solidFill>
              <a:srgbClr val="000000"/>
            </a:solidFill>
            <a:round/>
            <a:headEnd/>
            <a:tailEnd/>
          </a:ln>
        </p:spPr>
        <p:txBody>
          <a:bodyPr/>
          <a:lstStyle/>
          <a:p>
            <a:endParaRPr lang="en-CA"/>
          </a:p>
        </p:txBody>
      </p:sp>
      <p:sp>
        <p:nvSpPr>
          <p:cNvPr id="24681" name="Line 102"/>
          <p:cNvSpPr>
            <a:spLocks noChangeShapeType="1"/>
          </p:cNvSpPr>
          <p:nvPr/>
        </p:nvSpPr>
        <p:spPr bwMode="auto">
          <a:xfrm flipH="1">
            <a:off x="4029075" y="5145088"/>
            <a:ext cx="101600" cy="1587"/>
          </a:xfrm>
          <a:prstGeom prst="line">
            <a:avLst/>
          </a:prstGeom>
          <a:noFill/>
          <a:ln w="26988">
            <a:solidFill>
              <a:srgbClr val="000000"/>
            </a:solidFill>
            <a:round/>
            <a:headEnd/>
            <a:tailEnd/>
          </a:ln>
        </p:spPr>
        <p:txBody>
          <a:bodyPr/>
          <a:lstStyle/>
          <a:p>
            <a:endParaRPr lang="en-CA"/>
          </a:p>
        </p:txBody>
      </p:sp>
      <p:sp>
        <p:nvSpPr>
          <p:cNvPr id="24682" name="Line 103"/>
          <p:cNvSpPr>
            <a:spLocks noChangeShapeType="1"/>
          </p:cNvSpPr>
          <p:nvPr/>
        </p:nvSpPr>
        <p:spPr bwMode="auto">
          <a:xfrm flipH="1">
            <a:off x="3890963" y="5145088"/>
            <a:ext cx="101600" cy="1587"/>
          </a:xfrm>
          <a:prstGeom prst="line">
            <a:avLst/>
          </a:prstGeom>
          <a:noFill/>
          <a:ln w="26988">
            <a:solidFill>
              <a:srgbClr val="000000"/>
            </a:solidFill>
            <a:round/>
            <a:headEnd/>
            <a:tailEnd/>
          </a:ln>
        </p:spPr>
        <p:txBody>
          <a:bodyPr/>
          <a:lstStyle/>
          <a:p>
            <a:endParaRPr lang="en-CA"/>
          </a:p>
        </p:txBody>
      </p:sp>
      <p:sp>
        <p:nvSpPr>
          <p:cNvPr id="24683" name="Line 104"/>
          <p:cNvSpPr>
            <a:spLocks noChangeShapeType="1"/>
          </p:cNvSpPr>
          <p:nvPr/>
        </p:nvSpPr>
        <p:spPr bwMode="auto">
          <a:xfrm flipH="1">
            <a:off x="3752850" y="5145088"/>
            <a:ext cx="103188" cy="1587"/>
          </a:xfrm>
          <a:prstGeom prst="line">
            <a:avLst/>
          </a:prstGeom>
          <a:noFill/>
          <a:ln w="26988">
            <a:solidFill>
              <a:srgbClr val="000000"/>
            </a:solidFill>
            <a:round/>
            <a:headEnd/>
            <a:tailEnd/>
          </a:ln>
        </p:spPr>
        <p:txBody>
          <a:bodyPr/>
          <a:lstStyle/>
          <a:p>
            <a:endParaRPr lang="en-CA"/>
          </a:p>
        </p:txBody>
      </p:sp>
      <p:sp>
        <p:nvSpPr>
          <p:cNvPr id="24684" name="Line 105"/>
          <p:cNvSpPr>
            <a:spLocks noChangeShapeType="1"/>
          </p:cNvSpPr>
          <p:nvPr/>
        </p:nvSpPr>
        <p:spPr bwMode="auto">
          <a:xfrm flipH="1">
            <a:off x="3614738" y="5145088"/>
            <a:ext cx="103187" cy="1587"/>
          </a:xfrm>
          <a:prstGeom prst="line">
            <a:avLst/>
          </a:prstGeom>
          <a:noFill/>
          <a:ln w="26988">
            <a:solidFill>
              <a:srgbClr val="000000"/>
            </a:solidFill>
            <a:round/>
            <a:headEnd/>
            <a:tailEnd/>
          </a:ln>
        </p:spPr>
        <p:txBody>
          <a:bodyPr/>
          <a:lstStyle/>
          <a:p>
            <a:endParaRPr lang="en-CA"/>
          </a:p>
        </p:txBody>
      </p:sp>
      <p:sp>
        <p:nvSpPr>
          <p:cNvPr id="24685" name="Line 106"/>
          <p:cNvSpPr>
            <a:spLocks noChangeShapeType="1"/>
          </p:cNvSpPr>
          <p:nvPr/>
        </p:nvSpPr>
        <p:spPr bwMode="auto">
          <a:xfrm flipH="1">
            <a:off x="3478213" y="5145088"/>
            <a:ext cx="101600" cy="1587"/>
          </a:xfrm>
          <a:prstGeom prst="line">
            <a:avLst/>
          </a:prstGeom>
          <a:noFill/>
          <a:ln w="26988">
            <a:solidFill>
              <a:srgbClr val="000000"/>
            </a:solidFill>
            <a:round/>
            <a:headEnd/>
            <a:tailEnd/>
          </a:ln>
        </p:spPr>
        <p:txBody>
          <a:bodyPr/>
          <a:lstStyle/>
          <a:p>
            <a:endParaRPr lang="en-CA"/>
          </a:p>
        </p:txBody>
      </p:sp>
      <p:sp>
        <p:nvSpPr>
          <p:cNvPr id="24686" name="Line 107"/>
          <p:cNvSpPr>
            <a:spLocks noChangeShapeType="1"/>
          </p:cNvSpPr>
          <p:nvPr/>
        </p:nvSpPr>
        <p:spPr bwMode="auto">
          <a:xfrm flipH="1">
            <a:off x="3340100" y="5145088"/>
            <a:ext cx="101600" cy="1587"/>
          </a:xfrm>
          <a:prstGeom prst="line">
            <a:avLst/>
          </a:prstGeom>
          <a:noFill/>
          <a:ln w="26988">
            <a:solidFill>
              <a:srgbClr val="000000"/>
            </a:solidFill>
            <a:round/>
            <a:headEnd/>
            <a:tailEnd/>
          </a:ln>
        </p:spPr>
        <p:txBody>
          <a:bodyPr/>
          <a:lstStyle/>
          <a:p>
            <a:endParaRPr lang="en-CA"/>
          </a:p>
        </p:txBody>
      </p:sp>
      <p:sp>
        <p:nvSpPr>
          <p:cNvPr id="24687" name="Freeform 108"/>
          <p:cNvSpPr>
            <a:spLocks/>
          </p:cNvSpPr>
          <p:nvPr/>
        </p:nvSpPr>
        <p:spPr bwMode="auto">
          <a:xfrm>
            <a:off x="3271838" y="5043488"/>
            <a:ext cx="33337" cy="101600"/>
          </a:xfrm>
          <a:custGeom>
            <a:avLst/>
            <a:gdLst>
              <a:gd name="T0" fmla="*/ 2147483647 w 21"/>
              <a:gd name="T1" fmla="*/ 2147483647 h 64"/>
              <a:gd name="T2" fmla="*/ 0 w 21"/>
              <a:gd name="T3" fmla="*/ 2147483647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0" y="64"/>
                </a:lnTo>
                <a:lnTo>
                  <a:pt x="0" y="0"/>
                </a:lnTo>
              </a:path>
            </a:pathLst>
          </a:custGeom>
          <a:noFill/>
          <a:ln w="26988">
            <a:solidFill>
              <a:srgbClr val="000000"/>
            </a:solidFill>
            <a:round/>
            <a:headEnd/>
            <a:tailEnd/>
          </a:ln>
        </p:spPr>
        <p:txBody>
          <a:bodyPr/>
          <a:lstStyle/>
          <a:p>
            <a:endParaRPr lang="en-CA"/>
          </a:p>
        </p:txBody>
      </p:sp>
      <p:sp>
        <p:nvSpPr>
          <p:cNvPr id="24688" name="Freeform 109"/>
          <p:cNvSpPr>
            <a:spLocks/>
          </p:cNvSpPr>
          <p:nvPr/>
        </p:nvSpPr>
        <p:spPr bwMode="auto">
          <a:xfrm>
            <a:off x="3413125" y="4816475"/>
            <a:ext cx="200025" cy="239713"/>
          </a:xfrm>
          <a:custGeom>
            <a:avLst/>
            <a:gdLst>
              <a:gd name="T0" fmla="*/ 0 w 126"/>
              <a:gd name="T1" fmla="*/ 2147483647 h 151"/>
              <a:gd name="T2" fmla="*/ 2147483647 w 126"/>
              <a:gd name="T3" fmla="*/ 0 h 151"/>
              <a:gd name="T4" fmla="*/ 2147483647 w 126"/>
              <a:gd name="T5" fmla="*/ 0 h 151"/>
              <a:gd name="T6" fmla="*/ 2147483647 w 126"/>
              <a:gd name="T7" fmla="*/ 2147483647 h 151"/>
              <a:gd name="T8" fmla="*/ 2147483647 w 126"/>
              <a:gd name="T9" fmla="*/ 2147483647 h 151"/>
              <a:gd name="T10" fmla="*/ 2147483647 w 126"/>
              <a:gd name="T11" fmla="*/ 2147483647 h 151"/>
              <a:gd name="T12" fmla="*/ 2147483647 w 126"/>
              <a:gd name="T13" fmla="*/ 2147483647 h 151"/>
              <a:gd name="T14" fmla="*/ 2147483647 w 126"/>
              <a:gd name="T15" fmla="*/ 2147483647 h 151"/>
              <a:gd name="T16" fmla="*/ 2147483647 w 126"/>
              <a:gd name="T17" fmla="*/ 2147483647 h 151"/>
              <a:gd name="T18" fmla="*/ 2147483647 w 126"/>
              <a:gd name="T19" fmla="*/ 2147483647 h 151"/>
              <a:gd name="T20" fmla="*/ 0 w 126"/>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151"/>
              <a:gd name="T35" fmla="*/ 126 w 126"/>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151">
                <a:moveTo>
                  <a:pt x="0" y="151"/>
                </a:moveTo>
                <a:lnTo>
                  <a:pt x="30" y="0"/>
                </a:lnTo>
                <a:lnTo>
                  <a:pt x="126" y="0"/>
                </a:lnTo>
                <a:lnTo>
                  <a:pt x="121" y="19"/>
                </a:lnTo>
                <a:lnTo>
                  <a:pt x="44" y="19"/>
                </a:lnTo>
                <a:lnTo>
                  <a:pt x="36" y="66"/>
                </a:lnTo>
                <a:lnTo>
                  <a:pt x="115" y="66"/>
                </a:lnTo>
                <a:lnTo>
                  <a:pt x="109" y="83"/>
                </a:lnTo>
                <a:lnTo>
                  <a:pt x="32" y="83"/>
                </a:lnTo>
                <a:lnTo>
                  <a:pt x="18"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689" name="Freeform 110"/>
          <p:cNvSpPr>
            <a:spLocks/>
          </p:cNvSpPr>
          <p:nvPr/>
        </p:nvSpPr>
        <p:spPr bwMode="auto">
          <a:xfrm>
            <a:off x="3632200" y="4813300"/>
            <a:ext cx="190500" cy="246063"/>
          </a:xfrm>
          <a:custGeom>
            <a:avLst/>
            <a:gdLst>
              <a:gd name="T0" fmla="*/ 2147483647 w 120"/>
              <a:gd name="T1" fmla="*/ 2147483647 h 155"/>
              <a:gd name="T2" fmla="*/ 2147483647 w 120"/>
              <a:gd name="T3" fmla="*/ 2147483647 h 155"/>
              <a:gd name="T4" fmla="*/ 2147483647 w 120"/>
              <a:gd name="T5" fmla="*/ 2147483647 h 155"/>
              <a:gd name="T6" fmla="*/ 2147483647 w 120"/>
              <a:gd name="T7" fmla="*/ 2147483647 h 155"/>
              <a:gd name="T8" fmla="*/ 2147483647 w 120"/>
              <a:gd name="T9" fmla="*/ 2147483647 h 155"/>
              <a:gd name="T10" fmla="*/ 2147483647 w 120"/>
              <a:gd name="T11" fmla="*/ 2147483647 h 155"/>
              <a:gd name="T12" fmla="*/ 2147483647 w 120"/>
              <a:gd name="T13" fmla="*/ 2147483647 h 155"/>
              <a:gd name="T14" fmla="*/ 2147483647 w 120"/>
              <a:gd name="T15" fmla="*/ 2147483647 h 155"/>
              <a:gd name="T16" fmla="*/ 2147483647 w 120"/>
              <a:gd name="T17" fmla="*/ 2147483647 h 155"/>
              <a:gd name="T18" fmla="*/ 2147483647 w 120"/>
              <a:gd name="T19" fmla="*/ 2147483647 h 155"/>
              <a:gd name="T20" fmla="*/ 2147483647 w 120"/>
              <a:gd name="T21" fmla="*/ 2147483647 h 155"/>
              <a:gd name="T22" fmla="*/ 2147483647 w 120"/>
              <a:gd name="T23" fmla="*/ 2147483647 h 155"/>
              <a:gd name="T24" fmla="*/ 2147483647 w 120"/>
              <a:gd name="T25" fmla="*/ 2147483647 h 155"/>
              <a:gd name="T26" fmla="*/ 2147483647 w 120"/>
              <a:gd name="T27" fmla="*/ 2147483647 h 155"/>
              <a:gd name="T28" fmla="*/ 2147483647 w 120"/>
              <a:gd name="T29" fmla="*/ 2147483647 h 155"/>
              <a:gd name="T30" fmla="*/ 2147483647 w 120"/>
              <a:gd name="T31" fmla="*/ 2147483647 h 155"/>
              <a:gd name="T32" fmla="*/ 2147483647 w 120"/>
              <a:gd name="T33" fmla="*/ 2147483647 h 155"/>
              <a:gd name="T34" fmla="*/ 2147483647 w 120"/>
              <a:gd name="T35" fmla="*/ 0 h 155"/>
              <a:gd name="T36" fmla="*/ 2147483647 w 120"/>
              <a:gd name="T37" fmla="*/ 2147483647 h 155"/>
              <a:gd name="T38" fmla="*/ 2147483647 w 120"/>
              <a:gd name="T39" fmla="*/ 2147483647 h 155"/>
              <a:gd name="T40" fmla="*/ 2147483647 w 120"/>
              <a:gd name="T41" fmla="*/ 2147483647 h 155"/>
              <a:gd name="T42" fmla="*/ 2147483647 w 120"/>
              <a:gd name="T43" fmla="*/ 2147483647 h 155"/>
              <a:gd name="T44" fmla="*/ 2147483647 w 120"/>
              <a:gd name="T45" fmla="*/ 2147483647 h 155"/>
              <a:gd name="T46" fmla="*/ 2147483647 w 120"/>
              <a:gd name="T47" fmla="*/ 2147483647 h 155"/>
              <a:gd name="T48" fmla="*/ 2147483647 w 120"/>
              <a:gd name="T49" fmla="*/ 2147483647 h 155"/>
              <a:gd name="T50" fmla="*/ 2147483647 w 120"/>
              <a:gd name="T51" fmla="*/ 2147483647 h 155"/>
              <a:gd name="T52" fmla="*/ 2147483647 w 120"/>
              <a:gd name="T53" fmla="*/ 2147483647 h 155"/>
              <a:gd name="T54" fmla="*/ 2147483647 w 120"/>
              <a:gd name="T55" fmla="*/ 2147483647 h 155"/>
              <a:gd name="T56" fmla="*/ 2147483647 w 120"/>
              <a:gd name="T57" fmla="*/ 2147483647 h 155"/>
              <a:gd name="T58" fmla="*/ 2147483647 w 120"/>
              <a:gd name="T59" fmla="*/ 2147483647 h 155"/>
              <a:gd name="T60" fmla="*/ 2147483647 w 120"/>
              <a:gd name="T61" fmla="*/ 2147483647 h 155"/>
              <a:gd name="T62" fmla="*/ 2147483647 w 120"/>
              <a:gd name="T63" fmla="*/ 2147483647 h 155"/>
              <a:gd name="T64" fmla="*/ 2147483647 w 120"/>
              <a:gd name="T65" fmla="*/ 2147483647 h 155"/>
              <a:gd name="T66" fmla="*/ 2147483647 w 120"/>
              <a:gd name="T67" fmla="*/ 2147483647 h 155"/>
              <a:gd name="T68" fmla="*/ 2147483647 w 120"/>
              <a:gd name="T69" fmla="*/ 2147483647 h 155"/>
              <a:gd name="T70" fmla="*/ 2147483647 w 120"/>
              <a:gd name="T71" fmla="*/ 2147483647 h 155"/>
              <a:gd name="T72" fmla="*/ 2147483647 w 120"/>
              <a:gd name="T73" fmla="*/ 2147483647 h 155"/>
              <a:gd name="T74" fmla="*/ 2147483647 w 120"/>
              <a:gd name="T75" fmla="*/ 2147483647 h 155"/>
              <a:gd name="T76" fmla="*/ 2147483647 w 120"/>
              <a:gd name="T77" fmla="*/ 2147483647 h 155"/>
              <a:gd name="T78" fmla="*/ 2147483647 w 120"/>
              <a:gd name="T79" fmla="*/ 2147483647 h 155"/>
              <a:gd name="T80" fmla="*/ 2147483647 w 120"/>
              <a:gd name="T81" fmla="*/ 2147483647 h 155"/>
              <a:gd name="T82" fmla="*/ 2147483647 w 120"/>
              <a:gd name="T83" fmla="*/ 2147483647 h 155"/>
              <a:gd name="T84" fmla="*/ 2147483647 w 120"/>
              <a:gd name="T85" fmla="*/ 2147483647 h 155"/>
              <a:gd name="T86" fmla="*/ 2147483647 w 120"/>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55"/>
              <a:gd name="T134" fmla="*/ 120 w 120"/>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55">
                <a:moveTo>
                  <a:pt x="0" y="104"/>
                </a:moveTo>
                <a:lnTo>
                  <a:pt x="17" y="102"/>
                </a:lnTo>
                <a:lnTo>
                  <a:pt x="17" y="107"/>
                </a:lnTo>
                <a:lnTo>
                  <a:pt x="18" y="116"/>
                </a:lnTo>
                <a:lnTo>
                  <a:pt x="20" y="123"/>
                </a:lnTo>
                <a:lnTo>
                  <a:pt x="23" y="128"/>
                </a:lnTo>
                <a:lnTo>
                  <a:pt x="28" y="131"/>
                </a:lnTo>
                <a:lnTo>
                  <a:pt x="34" y="133"/>
                </a:lnTo>
                <a:lnTo>
                  <a:pt x="40" y="136"/>
                </a:lnTo>
                <a:lnTo>
                  <a:pt x="49" y="136"/>
                </a:lnTo>
                <a:lnTo>
                  <a:pt x="57" y="138"/>
                </a:lnTo>
                <a:lnTo>
                  <a:pt x="73" y="134"/>
                </a:lnTo>
                <a:lnTo>
                  <a:pt x="85" y="129"/>
                </a:lnTo>
                <a:lnTo>
                  <a:pt x="91" y="124"/>
                </a:lnTo>
                <a:lnTo>
                  <a:pt x="93" y="119"/>
                </a:lnTo>
                <a:lnTo>
                  <a:pt x="95" y="112"/>
                </a:lnTo>
                <a:lnTo>
                  <a:pt x="93" y="106"/>
                </a:lnTo>
                <a:lnTo>
                  <a:pt x="90" y="99"/>
                </a:lnTo>
                <a:lnTo>
                  <a:pt x="80" y="92"/>
                </a:lnTo>
                <a:lnTo>
                  <a:pt x="61" y="83"/>
                </a:lnTo>
                <a:lnTo>
                  <a:pt x="51" y="80"/>
                </a:lnTo>
                <a:lnTo>
                  <a:pt x="42" y="75"/>
                </a:lnTo>
                <a:lnTo>
                  <a:pt x="37" y="72"/>
                </a:lnTo>
                <a:lnTo>
                  <a:pt x="28" y="65"/>
                </a:lnTo>
                <a:lnTo>
                  <a:pt x="22" y="58"/>
                </a:lnTo>
                <a:lnTo>
                  <a:pt x="18" y="53"/>
                </a:lnTo>
                <a:lnTo>
                  <a:pt x="17" y="46"/>
                </a:lnTo>
                <a:lnTo>
                  <a:pt x="17" y="41"/>
                </a:lnTo>
                <a:lnTo>
                  <a:pt x="17" y="32"/>
                </a:lnTo>
                <a:lnTo>
                  <a:pt x="20" y="26"/>
                </a:lnTo>
                <a:lnTo>
                  <a:pt x="23" y="19"/>
                </a:lnTo>
                <a:lnTo>
                  <a:pt x="27" y="14"/>
                </a:lnTo>
                <a:lnTo>
                  <a:pt x="34" y="9"/>
                </a:lnTo>
                <a:lnTo>
                  <a:pt x="40" y="5"/>
                </a:lnTo>
                <a:lnTo>
                  <a:pt x="49" y="2"/>
                </a:lnTo>
                <a:lnTo>
                  <a:pt x="57" y="0"/>
                </a:lnTo>
                <a:lnTo>
                  <a:pt x="68" y="0"/>
                </a:lnTo>
                <a:lnTo>
                  <a:pt x="85" y="2"/>
                </a:lnTo>
                <a:lnTo>
                  <a:pt x="98" y="7"/>
                </a:lnTo>
                <a:lnTo>
                  <a:pt x="105" y="10"/>
                </a:lnTo>
                <a:lnTo>
                  <a:pt x="112" y="17"/>
                </a:lnTo>
                <a:lnTo>
                  <a:pt x="115" y="24"/>
                </a:lnTo>
                <a:lnTo>
                  <a:pt x="120" y="32"/>
                </a:lnTo>
                <a:lnTo>
                  <a:pt x="120" y="43"/>
                </a:lnTo>
                <a:lnTo>
                  <a:pt x="120" y="44"/>
                </a:lnTo>
                <a:lnTo>
                  <a:pt x="120" y="46"/>
                </a:lnTo>
                <a:lnTo>
                  <a:pt x="103" y="48"/>
                </a:lnTo>
                <a:lnTo>
                  <a:pt x="103" y="43"/>
                </a:lnTo>
                <a:lnTo>
                  <a:pt x="103" y="38"/>
                </a:lnTo>
                <a:lnTo>
                  <a:pt x="100" y="32"/>
                </a:lnTo>
                <a:lnTo>
                  <a:pt x="97" y="27"/>
                </a:lnTo>
                <a:lnTo>
                  <a:pt x="91" y="24"/>
                </a:lnTo>
                <a:lnTo>
                  <a:pt x="85" y="21"/>
                </a:lnTo>
                <a:lnTo>
                  <a:pt x="76" y="19"/>
                </a:lnTo>
                <a:lnTo>
                  <a:pt x="68" y="17"/>
                </a:lnTo>
                <a:lnTo>
                  <a:pt x="57" y="19"/>
                </a:lnTo>
                <a:lnTo>
                  <a:pt x="49" y="21"/>
                </a:lnTo>
                <a:lnTo>
                  <a:pt x="40" y="26"/>
                </a:lnTo>
                <a:lnTo>
                  <a:pt x="37" y="29"/>
                </a:lnTo>
                <a:lnTo>
                  <a:pt x="35" y="34"/>
                </a:lnTo>
                <a:lnTo>
                  <a:pt x="34" y="39"/>
                </a:lnTo>
                <a:lnTo>
                  <a:pt x="35" y="44"/>
                </a:lnTo>
                <a:lnTo>
                  <a:pt x="37" y="49"/>
                </a:lnTo>
                <a:lnTo>
                  <a:pt x="40" y="53"/>
                </a:lnTo>
                <a:lnTo>
                  <a:pt x="47" y="58"/>
                </a:lnTo>
                <a:lnTo>
                  <a:pt x="51" y="60"/>
                </a:lnTo>
                <a:lnTo>
                  <a:pt x="56" y="61"/>
                </a:lnTo>
                <a:lnTo>
                  <a:pt x="64" y="65"/>
                </a:lnTo>
                <a:lnTo>
                  <a:pt x="73" y="70"/>
                </a:lnTo>
                <a:lnTo>
                  <a:pt x="83" y="73"/>
                </a:lnTo>
                <a:lnTo>
                  <a:pt x="90" y="77"/>
                </a:lnTo>
                <a:lnTo>
                  <a:pt x="95" y="80"/>
                </a:lnTo>
                <a:lnTo>
                  <a:pt x="103" y="87"/>
                </a:lnTo>
                <a:lnTo>
                  <a:pt x="108" y="94"/>
                </a:lnTo>
                <a:lnTo>
                  <a:pt x="112" y="102"/>
                </a:lnTo>
                <a:lnTo>
                  <a:pt x="112" y="111"/>
                </a:lnTo>
                <a:lnTo>
                  <a:pt x="112" y="119"/>
                </a:lnTo>
                <a:lnTo>
                  <a:pt x="108" y="126"/>
                </a:lnTo>
                <a:lnTo>
                  <a:pt x="105" y="133"/>
                </a:lnTo>
                <a:lnTo>
                  <a:pt x="100" y="140"/>
                </a:lnTo>
                <a:lnTo>
                  <a:pt x="93" y="145"/>
                </a:lnTo>
                <a:lnTo>
                  <a:pt x="85" y="150"/>
                </a:lnTo>
                <a:lnTo>
                  <a:pt x="71" y="153"/>
                </a:lnTo>
                <a:lnTo>
                  <a:pt x="56" y="155"/>
                </a:lnTo>
                <a:lnTo>
                  <a:pt x="34" y="151"/>
                </a:lnTo>
                <a:lnTo>
                  <a:pt x="15" y="143"/>
                </a:lnTo>
                <a:lnTo>
                  <a:pt x="6" y="134"/>
                </a:lnTo>
                <a:lnTo>
                  <a:pt x="1"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690" name="Freeform 111"/>
          <p:cNvSpPr>
            <a:spLocks/>
          </p:cNvSpPr>
          <p:nvPr/>
        </p:nvSpPr>
        <p:spPr bwMode="auto">
          <a:xfrm>
            <a:off x="3867150" y="4816475"/>
            <a:ext cx="188913" cy="239713"/>
          </a:xfrm>
          <a:custGeom>
            <a:avLst/>
            <a:gdLst>
              <a:gd name="T0" fmla="*/ 2147483647 w 119"/>
              <a:gd name="T1" fmla="*/ 2147483647 h 151"/>
              <a:gd name="T2" fmla="*/ 2147483647 w 119"/>
              <a:gd name="T3" fmla="*/ 2147483647 h 151"/>
              <a:gd name="T4" fmla="*/ 0 w 119"/>
              <a:gd name="T5" fmla="*/ 2147483647 h 151"/>
              <a:gd name="T6" fmla="*/ 2147483647 w 119"/>
              <a:gd name="T7" fmla="*/ 0 h 151"/>
              <a:gd name="T8" fmla="*/ 2147483647 w 119"/>
              <a:gd name="T9" fmla="*/ 0 h 151"/>
              <a:gd name="T10" fmla="*/ 2147483647 w 119"/>
              <a:gd name="T11" fmla="*/ 2147483647 h 151"/>
              <a:gd name="T12" fmla="*/ 2147483647 w 119"/>
              <a:gd name="T13" fmla="*/ 2147483647 h 151"/>
              <a:gd name="T14" fmla="*/ 2147483647 w 119"/>
              <a:gd name="T15" fmla="*/ 2147483647 h 151"/>
              <a:gd name="T16" fmla="*/ 2147483647 w 119"/>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151"/>
              <a:gd name="T29" fmla="*/ 119 w 119"/>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151">
                <a:moveTo>
                  <a:pt x="22" y="151"/>
                </a:moveTo>
                <a:lnTo>
                  <a:pt x="49" y="19"/>
                </a:lnTo>
                <a:lnTo>
                  <a:pt x="0" y="19"/>
                </a:lnTo>
                <a:lnTo>
                  <a:pt x="3" y="0"/>
                </a:lnTo>
                <a:lnTo>
                  <a:pt x="119" y="0"/>
                </a:lnTo>
                <a:lnTo>
                  <a:pt x="115" y="19"/>
                </a:lnTo>
                <a:lnTo>
                  <a:pt x="68" y="19"/>
                </a:lnTo>
                <a:lnTo>
                  <a:pt x="39"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691" name="Freeform 112"/>
          <p:cNvSpPr>
            <a:spLocks/>
          </p:cNvSpPr>
          <p:nvPr/>
        </p:nvSpPr>
        <p:spPr bwMode="auto">
          <a:xfrm>
            <a:off x="4052888" y="4986338"/>
            <a:ext cx="61912" cy="134937"/>
          </a:xfrm>
          <a:custGeom>
            <a:avLst/>
            <a:gdLst>
              <a:gd name="T0" fmla="*/ 2147483647 w 39"/>
              <a:gd name="T1" fmla="*/ 2147483647 h 85"/>
              <a:gd name="T2" fmla="*/ 2147483647 w 39"/>
              <a:gd name="T3" fmla="*/ 2147483647 h 85"/>
              <a:gd name="T4" fmla="*/ 2147483647 w 39"/>
              <a:gd name="T5" fmla="*/ 2147483647 h 85"/>
              <a:gd name="T6" fmla="*/ 2147483647 w 39"/>
              <a:gd name="T7" fmla="*/ 2147483647 h 85"/>
              <a:gd name="T8" fmla="*/ 0 w 39"/>
              <a:gd name="T9" fmla="*/ 2147483647 h 85"/>
              <a:gd name="T10" fmla="*/ 2147483647 w 39"/>
              <a:gd name="T11" fmla="*/ 2147483647 h 85"/>
              <a:gd name="T12" fmla="*/ 2147483647 w 39"/>
              <a:gd name="T13" fmla="*/ 2147483647 h 85"/>
              <a:gd name="T14" fmla="*/ 2147483647 w 39"/>
              <a:gd name="T15" fmla="*/ 2147483647 h 85"/>
              <a:gd name="T16" fmla="*/ 2147483647 w 39"/>
              <a:gd name="T17" fmla="*/ 2147483647 h 85"/>
              <a:gd name="T18" fmla="*/ 2147483647 w 39"/>
              <a:gd name="T19" fmla="*/ 2147483647 h 85"/>
              <a:gd name="T20" fmla="*/ 2147483647 w 39"/>
              <a:gd name="T21" fmla="*/ 2147483647 h 85"/>
              <a:gd name="T22" fmla="*/ 2147483647 w 39"/>
              <a:gd name="T23" fmla="*/ 0 h 85"/>
              <a:gd name="T24" fmla="*/ 2147483647 w 39"/>
              <a:gd name="T25" fmla="*/ 0 h 85"/>
              <a:gd name="T26" fmla="*/ 2147483647 w 39"/>
              <a:gd name="T27" fmla="*/ 2147483647 h 85"/>
              <a:gd name="T28" fmla="*/ 2147483647 w 39"/>
              <a:gd name="T29" fmla="*/ 2147483647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85"/>
              <a:gd name="T47" fmla="*/ 39 w 39"/>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85">
                <a:moveTo>
                  <a:pt x="10" y="85"/>
                </a:moveTo>
                <a:lnTo>
                  <a:pt x="24" y="22"/>
                </a:lnTo>
                <a:lnTo>
                  <a:pt x="17" y="25"/>
                </a:lnTo>
                <a:lnTo>
                  <a:pt x="8" y="29"/>
                </a:lnTo>
                <a:lnTo>
                  <a:pt x="0" y="32"/>
                </a:lnTo>
                <a:lnTo>
                  <a:pt x="2" y="24"/>
                </a:lnTo>
                <a:lnTo>
                  <a:pt x="8" y="20"/>
                </a:lnTo>
                <a:lnTo>
                  <a:pt x="17" y="15"/>
                </a:lnTo>
                <a:lnTo>
                  <a:pt x="24" y="10"/>
                </a:lnTo>
                <a:lnTo>
                  <a:pt x="29" y="7"/>
                </a:lnTo>
                <a:lnTo>
                  <a:pt x="31" y="3"/>
                </a:lnTo>
                <a:lnTo>
                  <a:pt x="32" y="0"/>
                </a:lnTo>
                <a:lnTo>
                  <a:pt x="39" y="0"/>
                </a:lnTo>
                <a:lnTo>
                  <a:pt x="20" y="85"/>
                </a:lnTo>
                <a:lnTo>
                  <a:pt x="10" y="85"/>
                </a:lnTo>
                <a:close/>
              </a:path>
            </a:pathLst>
          </a:custGeom>
          <a:solidFill>
            <a:srgbClr val="000000"/>
          </a:solidFill>
          <a:ln w="0">
            <a:solidFill>
              <a:srgbClr val="000000"/>
            </a:solidFill>
            <a:round/>
            <a:headEnd/>
            <a:tailEnd/>
          </a:ln>
        </p:spPr>
        <p:txBody>
          <a:bodyPr/>
          <a:lstStyle/>
          <a:p>
            <a:endParaRPr lang="en-CA"/>
          </a:p>
        </p:txBody>
      </p:sp>
      <p:sp>
        <p:nvSpPr>
          <p:cNvPr id="24692" name="Line 113"/>
          <p:cNvSpPr>
            <a:spLocks noChangeShapeType="1"/>
          </p:cNvSpPr>
          <p:nvPr/>
        </p:nvSpPr>
        <p:spPr bwMode="auto">
          <a:xfrm flipV="1">
            <a:off x="6291263" y="4905375"/>
            <a:ext cx="1587" cy="103188"/>
          </a:xfrm>
          <a:prstGeom prst="line">
            <a:avLst/>
          </a:prstGeom>
          <a:noFill/>
          <a:ln w="26988">
            <a:solidFill>
              <a:srgbClr val="000000"/>
            </a:solidFill>
            <a:round/>
            <a:headEnd/>
            <a:tailEnd/>
          </a:ln>
        </p:spPr>
        <p:txBody>
          <a:bodyPr/>
          <a:lstStyle/>
          <a:p>
            <a:endParaRPr lang="en-CA"/>
          </a:p>
        </p:txBody>
      </p:sp>
      <p:sp>
        <p:nvSpPr>
          <p:cNvPr id="24693" name="Line 114"/>
          <p:cNvSpPr>
            <a:spLocks noChangeShapeType="1"/>
          </p:cNvSpPr>
          <p:nvPr/>
        </p:nvSpPr>
        <p:spPr bwMode="auto">
          <a:xfrm flipV="1">
            <a:off x="6291263" y="4767263"/>
            <a:ext cx="1587" cy="103187"/>
          </a:xfrm>
          <a:prstGeom prst="line">
            <a:avLst/>
          </a:prstGeom>
          <a:noFill/>
          <a:ln w="26988">
            <a:solidFill>
              <a:srgbClr val="000000"/>
            </a:solidFill>
            <a:round/>
            <a:headEnd/>
            <a:tailEnd/>
          </a:ln>
        </p:spPr>
        <p:txBody>
          <a:bodyPr/>
          <a:lstStyle/>
          <a:p>
            <a:endParaRPr lang="en-CA"/>
          </a:p>
        </p:txBody>
      </p:sp>
      <p:sp>
        <p:nvSpPr>
          <p:cNvPr id="24694" name="Freeform 115"/>
          <p:cNvSpPr>
            <a:spLocks/>
          </p:cNvSpPr>
          <p:nvPr/>
        </p:nvSpPr>
        <p:spPr bwMode="auto">
          <a:xfrm>
            <a:off x="6291263" y="4662488"/>
            <a:ext cx="31750" cy="69850"/>
          </a:xfrm>
          <a:custGeom>
            <a:avLst/>
            <a:gdLst>
              <a:gd name="T0" fmla="*/ 0 w 20"/>
              <a:gd name="T1" fmla="*/ 2147483647 h 44"/>
              <a:gd name="T2" fmla="*/ 0 w 20"/>
              <a:gd name="T3" fmla="*/ 0 h 44"/>
              <a:gd name="T4" fmla="*/ 2147483647 w 20"/>
              <a:gd name="T5" fmla="*/ 0 h 44"/>
              <a:gd name="T6" fmla="*/ 0 60000 65536"/>
              <a:gd name="T7" fmla="*/ 0 60000 65536"/>
              <a:gd name="T8" fmla="*/ 0 60000 65536"/>
              <a:gd name="T9" fmla="*/ 0 w 20"/>
              <a:gd name="T10" fmla="*/ 0 h 44"/>
              <a:gd name="T11" fmla="*/ 20 w 20"/>
              <a:gd name="T12" fmla="*/ 44 h 44"/>
            </a:gdLst>
            <a:ahLst/>
            <a:cxnLst>
              <a:cxn ang="T6">
                <a:pos x="T0" y="T1"/>
              </a:cxn>
              <a:cxn ang="T7">
                <a:pos x="T2" y="T3"/>
              </a:cxn>
              <a:cxn ang="T8">
                <a:pos x="T4" y="T5"/>
              </a:cxn>
            </a:cxnLst>
            <a:rect l="T9" t="T10" r="T11" b="T12"/>
            <a:pathLst>
              <a:path w="20" h="44">
                <a:moveTo>
                  <a:pt x="0" y="44"/>
                </a:moveTo>
                <a:lnTo>
                  <a:pt x="0" y="0"/>
                </a:lnTo>
                <a:lnTo>
                  <a:pt x="20" y="0"/>
                </a:lnTo>
              </a:path>
            </a:pathLst>
          </a:custGeom>
          <a:noFill/>
          <a:ln w="26988">
            <a:solidFill>
              <a:srgbClr val="000000"/>
            </a:solidFill>
            <a:round/>
            <a:headEnd/>
            <a:tailEnd/>
          </a:ln>
        </p:spPr>
        <p:txBody>
          <a:bodyPr/>
          <a:lstStyle/>
          <a:p>
            <a:endParaRPr lang="en-CA"/>
          </a:p>
        </p:txBody>
      </p:sp>
      <p:sp>
        <p:nvSpPr>
          <p:cNvPr id="24695" name="Line 116"/>
          <p:cNvSpPr>
            <a:spLocks noChangeShapeType="1"/>
          </p:cNvSpPr>
          <p:nvPr/>
        </p:nvSpPr>
        <p:spPr bwMode="auto">
          <a:xfrm>
            <a:off x="6359525" y="4662488"/>
            <a:ext cx="101600" cy="1587"/>
          </a:xfrm>
          <a:prstGeom prst="line">
            <a:avLst/>
          </a:prstGeom>
          <a:noFill/>
          <a:ln w="26988">
            <a:solidFill>
              <a:srgbClr val="000000"/>
            </a:solidFill>
            <a:round/>
            <a:headEnd/>
            <a:tailEnd/>
          </a:ln>
        </p:spPr>
        <p:txBody>
          <a:bodyPr/>
          <a:lstStyle/>
          <a:p>
            <a:endParaRPr lang="en-CA"/>
          </a:p>
        </p:txBody>
      </p:sp>
      <p:sp>
        <p:nvSpPr>
          <p:cNvPr id="24696" name="Line 117"/>
          <p:cNvSpPr>
            <a:spLocks noChangeShapeType="1"/>
          </p:cNvSpPr>
          <p:nvPr/>
        </p:nvSpPr>
        <p:spPr bwMode="auto">
          <a:xfrm>
            <a:off x="6496050" y="4662488"/>
            <a:ext cx="103188" cy="1587"/>
          </a:xfrm>
          <a:prstGeom prst="line">
            <a:avLst/>
          </a:prstGeom>
          <a:noFill/>
          <a:ln w="26988">
            <a:solidFill>
              <a:srgbClr val="000000"/>
            </a:solidFill>
            <a:round/>
            <a:headEnd/>
            <a:tailEnd/>
          </a:ln>
        </p:spPr>
        <p:txBody>
          <a:bodyPr/>
          <a:lstStyle/>
          <a:p>
            <a:endParaRPr lang="en-CA"/>
          </a:p>
        </p:txBody>
      </p:sp>
      <p:sp>
        <p:nvSpPr>
          <p:cNvPr id="24697" name="Line 118"/>
          <p:cNvSpPr>
            <a:spLocks noChangeShapeType="1"/>
          </p:cNvSpPr>
          <p:nvPr/>
        </p:nvSpPr>
        <p:spPr bwMode="auto">
          <a:xfrm>
            <a:off x="6634163" y="4662488"/>
            <a:ext cx="103187" cy="1587"/>
          </a:xfrm>
          <a:prstGeom prst="line">
            <a:avLst/>
          </a:prstGeom>
          <a:noFill/>
          <a:ln w="26988">
            <a:solidFill>
              <a:srgbClr val="000000"/>
            </a:solidFill>
            <a:round/>
            <a:headEnd/>
            <a:tailEnd/>
          </a:ln>
        </p:spPr>
        <p:txBody>
          <a:bodyPr/>
          <a:lstStyle/>
          <a:p>
            <a:endParaRPr lang="en-CA"/>
          </a:p>
        </p:txBody>
      </p:sp>
      <p:sp>
        <p:nvSpPr>
          <p:cNvPr id="24698" name="Line 119"/>
          <p:cNvSpPr>
            <a:spLocks noChangeShapeType="1"/>
          </p:cNvSpPr>
          <p:nvPr/>
        </p:nvSpPr>
        <p:spPr bwMode="auto">
          <a:xfrm>
            <a:off x="6772275" y="4662488"/>
            <a:ext cx="101600" cy="1587"/>
          </a:xfrm>
          <a:prstGeom prst="line">
            <a:avLst/>
          </a:prstGeom>
          <a:noFill/>
          <a:ln w="26988">
            <a:solidFill>
              <a:srgbClr val="000000"/>
            </a:solidFill>
            <a:round/>
            <a:headEnd/>
            <a:tailEnd/>
          </a:ln>
        </p:spPr>
        <p:txBody>
          <a:bodyPr/>
          <a:lstStyle/>
          <a:p>
            <a:endParaRPr lang="en-CA"/>
          </a:p>
        </p:txBody>
      </p:sp>
      <p:sp>
        <p:nvSpPr>
          <p:cNvPr id="24699" name="Line 120"/>
          <p:cNvSpPr>
            <a:spLocks noChangeShapeType="1"/>
          </p:cNvSpPr>
          <p:nvPr/>
        </p:nvSpPr>
        <p:spPr bwMode="auto">
          <a:xfrm>
            <a:off x="6910388" y="4662488"/>
            <a:ext cx="101600" cy="1587"/>
          </a:xfrm>
          <a:prstGeom prst="line">
            <a:avLst/>
          </a:prstGeom>
          <a:noFill/>
          <a:ln w="26988">
            <a:solidFill>
              <a:srgbClr val="000000"/>
            </a:solidFill>
            <a:round/>
            <a:headEnd/>
            <a:tailEnd/>
          </a:ln>
        </p:spPr>
        <p:txBody>
          <a:bodyPr/>
          <a:lstStyle/>
          <a:p>
            <a:endParaRPr lang="en-CA"/>
          </a:p>
        </p:txBody>
      </p:sp>
      <p:sp>
        <p:nvSpPr>
          <p:cNvPr id="24700" name="Line 121"/>
          <p:cNvSpPr>
            <a:spLocks noChangeShapeType="1"/>
          </p:cNvSpPr>
          <p:nvPr/>
        </p:nvSpPr>
        <p:spPr bwMode="auto">
          <a:xfrm>
            <a:off x="7046913" y="4662488"/>
            <a:ext cx="103187" cy="1587"/>
          </a:xfrm>
          <a:prstGeom prst="line">
            <a:avLst/>
          </a:prstGeom>
          <a:noFill/>
          <a:ln w="26988">
            <a:solidFill>
              <a:srgbClr val="000000"/>
            </a:solidFill>
            <a:round/>
            <a:headEnd/>
            <a:tailEnd/>
          </a:ln>
        </p:spPr>
        <p:txBody>
          <a:bodyPr/>
          <a:lstStyle/>
          <a:p>
            <a:endParaRPr lang="en-CA"/>
          </a:p>
        </p:txBody>
      </p:sp>
      <p:sp>
        <p:nvSpPr>
          <p:cNvPr id="24701" name="Freeform 122"/>
          <p:cNvSpPr>
            <a:spLocks/>
          </p:cNvSpPr>
          <p:nvPr/>
        </p:nvSpPr>
        <p:spPr bwMode="auto">
          <a:xfrm>
            <a:off x="7185025" y="4662488"/>
            <a:ext cx="85725" cy="15875"/>
          </a:xfrm>
          <a:custGeom>
            <a:avLst/>
            <a:gdLst>
              <a:gd name="T0" fmla="*/ 0 w 54"/>
              <a:gd name="T1" fmla="*/ 0 h 10"/>
              <a:gd name="T2" fmla="*/ 2147483647 w 54"/>
              <a:gd name="T3" fmla="*/ 0 h 10"/>
              <a:gd name="T4" fmla="*/ 2147483647 w 54"/>
              <a:gd name="T5" fmla="*/ 2147483647 h 10"/>
              <a:gd name="T6" fmla="*/ 0 60000 65536"/>
              <a:gd name="T7" fmla="*/ 0 60000 65536"/>
              <a:gd name="T8" fmla="*/ 0 60000 65536"/>
              <a:gd name="T9" fmla="*/ 0 w 54"/>
              <a:gd name="T10" fmla="*/ 0 h 10"/>
              <a:gd name="T11" fmla="*/ 54 w 54"/>
              <a:gd name="T12" fmla="*/ 10 h 10"/>
            </a:gdLst>
            <a:ahLst/>
            <a:cxnLst>
              <a:cxn ang="T6">
                <a:pos x="T0" y="T1"/>
              </a:cxn>
              <a:cxn ang="T7">
                <a:pos x="T2" y="T3"/>
              </a:cxn>
              <a:cxn ang="T8">
                <a:pos x="T4" y="T5"/>
              </a:cxn>
            </a:cxnLst>
            <a:rect l="T9" t="T10" r="T11" b="T12"/>
            <a:pathLst>
              <a:path w="54" h="10">
                <a:moveTo>
                  <a:pt x="0" y="0"/>
                </a:moveTo>
                <a:lnTo>
                  <a:pt x="54" y="0"/>
                </a:lnTo>
                <a:lnTo>
                  <a:pt x="54" y="10"/>
                </a:lnTo>
              </a:path>
            </a:pathLst>
          </a:custGeom>
          <a:noFill/>
          <a:ln w="26988">
            <a:solidFill>
              <a:srgbClr val="000000"/>
            </a:solidFill>
            <a:round/>
            <a:headEnd/>
            <a:tailEnd/>
          </a:ln>
        </p:spPr>
        <p:txBody>
          <a:bodyPr/>
          <a:lstStyle/>
          <a:p>
            <a:endParaRPr lang="en-CA"/>
          </a:p>
        </p:txBody>
      </p:sp>
      <p:sp>
        <p:nvSpPr>
          <p:cNvPr id="24702" name="Line 123"/>
          <p:cNvSpPr>
            <a:spLocks noChangeShapeType="1"/>
          </p:cNvSpPr>
          <p:nvPr/>
        </p:nvSpPr>
        <p:spPr bwMode="auto">
          <a:xfrm>
            <a:off x="7270750" y="4713288"/>
            <a:ext cx="1588" cy="103187"/>
          </a:xfrm>
          <a:prstGeom prst="line">
            <a:avLst/>
          </a:prstGeom>
          <a:noFill/>
          <a:ln w="26988">
            <a:solidFill>
              <a:srgbClr val="000000"/>
            </a:solidFill>
            <a:round/>
            <a:headEnd/>
            <a:tailEnd/>
          </a:ln>
        </p:spPr>
        <p:txBody>
          <a:bodyPr/>
          <a:lstStyle/>
          <a:p>
            <a:endParaRPr lang="en-CA"/>
          </a:p>
        </p:txBody>
      </p:sp>
      <p:sp>
        <p:nvSpPr>
          <p:cNvPr id="24703" name="Line 124"/>
          <p:cNvSpPr>
            <a:spLocks noChangeShapeType="1"/>
          </p:cNvSpPr>
          <p:nvPr/>
        </p:nvSpPr>
        <p:spPr bwMode="auto">
          <a:xfrm>
            <a:off x="7270750" y="4851400"/>
            <a:ext cx="1588" cy="103188"/>
          </a:xfrm>
          <a:prstGeom prst="line">
            <a:avLst/>
          </a:prstGeom>
          <a:noFill/>
          <a:ln w="26988">
            <a:solidFill>
              <a:srgbClr val="000000"/>
            </a:solidFill>
            <a:round/>
            <a:headEnd/>
            <a:tailEnd/>
          </a:ln>
        </p:spPr>
        <p:txBody>
          <a:bodyPr/>
          <a:lstStyle/>
          <a:p>
            <a:endParaRPr lang="en-CA"/>
          </a:p>
        </p:txBody>
      </p:sp>
      <p:sp>
        <p:nvSpPr>
          <p:cNvPr id="24704" name="Line 125"/>
          <p:cNvSpPr>
            <a:spLocks noChangeShapeType="1"/>
          </p:cNvSpPr>
          <p:nvPr/>
        </p:nvSpPr>
        <p:spPr bwMode="auto">
          <a:xfrm>
            <a:off x="7270750" y="4989513"/>
            <a:ext cx="1588" cy="101600"/>
          </a:xfrm>
          <a:prstGeom prst="line">
            <a:avLst/>
          </a:prstGeom>
          <a:noFill/>
          <a:ln w="26988">
            <a:solidFill>
              <a:srgbClr val="000000"/>
            </a:solidFill>
            <a:round/>
            <a:headEnd/>
            <a:tailEnd/>
          </a:ln>
        </p:spPr>
        <p:txBody>
          <a:bodyPr/>
          <a:lstStyle/>
          <a:p>
            <a:endParaRPr lang="en-CA"/>
          </a:p>
        </p:txBody>
      </p:sp>
      <p:sp>
        <p:nvSpPr>
          <p:cNvPr id="24705" name="Freeform 126"/>
          <p:cNvSpPr>
            <a:spLocks/>
          </p:cNvSpPr>
          <p:nvPr/>
        </p:nvSpPr>
        <p:spPr bwMode="auto">
          <a:xfrm>
            <a:off x="7185025" y="5126038"/>
            <a:ext cx="85725" cy="19050"/>
          </a:xfrm>
          <a:custGeom>
            <a:avLst/>
            <a:gdLst>
              <a:gd name="T0" fmla="*/ 2147483647 w 54"/>
              <a:gd name="T1" fmla="*/ 0 h 12"/>
              <a:gd name="T2" fmla="*/ 2147483647 w 54"/>
              <a:gd name="T3" fmla="*/ 2147483647 h 12"/>
              <a:gd name="T4" fmla="*/ 0 w 54"/>
              <a:gd name="T5" fmla="*/ 2147483647 h 12"/>
              <a:gd name="T6" fmla="*/ 0 60000 65536"/>
              <a:gd name="T7" fmla="*/ 0 60000 65536"/>
              <a:gd name="T8" fmla="*/ 0 60000 65536"/>
              <a:gd name="T9" fmla="*/ 0 w 54"/>
              <a:gd name="T10" fmla="*/ 0 h 12"/>
              <a:gd name="T11" fmla="*/ 54 w 54"/>
              <a:gd name="T12" fmla="*/ 12 h 12"/>
            </a:gdLst>
            <a:ahLst/>
            <a:cxnLst>
              <a:cxn ang="T6">
                <a:pos x="T0" y="T1"/>
              </a:cxn>
              <a:cxn ang="T7">
                <a:pos x="T2" y="T3"/>
              </a:cxn>
              <a:cxn ang="T8">
                <a:pos x="T4" y="T5"/>
              </a:cxn>
            </a:cxnLst>
            <a:rect l="T9" t="T10" r="T11" b="T12"/>
            <a:pathLst>
              <a:path w="54" h="12">
                <a:moveTo>
                  <a:pt x="54" y="0"/>
                </a:moveTo>
                <a:lnTo>
                  <a:pt x="54" y="12"/>
                </a:lnTo>
                <a:lnTo>
                  <a:pt x="0" y="12"/>
                </a:lnTo>
              </a:path>
            </a:pathLst>
          </a:custGeom>
          <a:noFill/>
          <a:ln w="26988">
            <a:solidFill>
              <a:srgbClr val="000000"/>
            </a:solidFill>
            <a:round/>
            <a:headEnd/>
            <a:tailEnd/>
          </a:ln>
        </p:spPr>
        <p:txBody>
          <a:bodyPr/>
          <a:lstStyle/>
          <a:p>
            <a:endParaRPr lang="en-CA"/>
          </a:p>
        </p:txBody>
      </p:sp>
      <p:sp>
        <p:nvSpPr>
          <p:cNvPr id="24706" name="Line 127"/>
          <p:cNvSpPr>
            <a:spLocks noChangeShapeType="1"/>
          </p:cNvSpPr>
          <p:nvPr/>
        </p:nvSpPr>
        <p:spPr bwMode="auto">
          <a:xfrm flipH="1">
            <a:off x="7046913" y="5145088"/>
            <a:ext cx="106362" cy="1587"/>
          </a:xfrm>
          <a:prstGeom prst="line">
            <a:avLst/>
          </a:prstGeom>
          <a:noFill/>
          <a:ln w="26988">
            <a:solidFill>
              <a:srgbClr val="000000"/>
            </a:solidFill>
            <a:round/>
            <a:headEnd/>
            <a:tailEnd/>
          </a:ln>
        </p:spPr>
        <p:txBody>
          <a:bodyPr/>
          <a:lstStyle/>
          <a:p>
            <a:endParaRPr lang="en-CA"/>
          </a:p>
        </p:txBody>
      </p:sp>
      <p:sp>
        <p:nvSpPr>
          <p:cNvPr id="24707" name="Line 128"/>
          <p:cNvSpPr>
            <a:spLocks noChangeShapeType="1"/>
          </p:cNvSpPr>
          <p:nvPr/>
        </p:nvSpPr>
        <p:spPr bwMode="auto">
          <a:xfrm flipH="1">
            <a:off x="6910388" y="5145088"/>
            <a:ext cx="104775" cy="1587"/>
          </a:xfrm>
          <a:prstGeom prst="line">
            <a:avLst/>
          </a:prstGeom>
          <a:noFill/>
          <a:ln w="26988">
            <a:solidFill>
              <a:srgbClr val="000000"/>
            </a:solidFill>
            <a:round/>
            <a:headEnd/>
            <a:tailEnd/>
          </a:ln>
        </p:spPr>
        <p:txBody>
          <a:bodyPr/>
          <a:lstStyle/>
          <a:p>
            <a:endParaRPr lang="en-CA"/>
          </a:p>
        </p:txBody>
      </p:sp>
      <p:sp>
        <p:nvSpPr>
          <p:cNvPr id="24708" name="Line 129"/>
          <p:cNvSpPr>
            <a:spLocks noChangeShapeType="1"/>
          </p:cNvSpPr>
          <p:nvPr/>
        </p:nvSpPr>
        <p:spPr bwMode="auto">
          <a:xfrm flipH="1">
            <a:off x="6772275" y="5145088"/>
            <a:ext cx="104775" cy="1587"/>
          </a:xfrm>
          <a:prstGeom prst="line">
            <a:avLst/>
          </a:prstGeom>
          <a:noFill/>
          <a:ln w="26988">
            <a:solidFill>
              <a:srgbClr val="000000"/>
            </a:solidFill>
            <a:round/>
            <a:headEnd/>
            <a:tailEnd/>
          </a:ln>
        </p:spPr>
        <p:txBody>
          <a:bodyPr/>
          <a:lstStyle/>
          <a:p>
            <a:endParaRPr lang="en-CA"/>
          </a:p>
        </p:txBody>
      </p:sp>
      <p:sp>
        <p:nvSpPr>
          <p:cNvPr id="24709" name="Line 130"/>
          <p:cNvSpPr>
            <a:spLocks noChangeShapeType="1"/>
          </p:cNvSpPr>
          <p:nvPr/>
        </p:nvSpPr>
        <p:spPr bwMode="auto">
          <a:xfrm flipH="1">
            <a:off x="6634163" y="5145088"/>
            <a:ext cx="104775" cy="1587"/>
          </a:xfrm>
          <a:prstGeom prst="line">
            <a:avLst/>
          </a:prstGeom>
          <a:noFill/>
          <a:ln w="26988">
            <a:solidFill>
              <a:srgbClr val="000000"/>
            </a:solidFill>
            <a:round/>
            <a:headEnd/>
            <a:tailEnd/>
          </a:ln>
        </p:spPr>
        <p:txBody>
          <a:bodyPr/>
          <a:lstStyle/>
          <a:p>
            <a:endParaRPr lang="en-CA"/>
          </a:p>
        </p:txBody>
      </p:sp>
      <p:sp>
        <p:nvSpPr>
          <p:cNvPr id="24710" name="Line 131"/>
          <p:cNvSpPr>
            <a:spLocks noChangeShapeType="1"/>
          </p:cNvSpPr>
          <p:nvPr/>
        </p:nvSpPr>
        <p:spPr bwMode="auto">
          <a:xfrm flipH="1">
            <a:off x="6496050" y="5145088"/>
            <a:ext cx="106363" cy="1587"/>
          </a:xfrm>
          <a:prstGeom prst="line">
            <a:avLst/>
          </a:prstGeom>
          <a:noFill/>
          <a:ln w="26988">
            <a:solidFill>
              <a:srgbClr val="000000"/>
            </a:solidFill>
            <a:round/>
            <a:headEnd/>
            <a:tailEnd/>
          </a:ln>
        </p:spPr>
        <p:txBody>
          <a:bodyPr/>
          <a:lstStyle/>
          <a:p>
            <a:endParaRPr lang="en-CA"/>
          </a:p>
        </p:txBody>
      </p:sp>
      <p:sp>
        <p:nvSpPr>
          <p:cNvPr id="24711" name="Line 132"/>
          <p:cNvSpPr>
            <a:spLocks noChangeShapeType="1"/>
          </p:cNvSpPr>
          <p:nvPr/>
        </p:nvSpPr>
        <p:spPr bwMode="auto">
          <a:xfrm flipH="1">
            <a:off x="6359525" y="5145088"/>
            <a:ext cx="104775" cy="1587"/>
          </a:xfrm>
          <a:prstGeom prst="line">
            <a:avLst/>
          </a:prstGeom>
          <a:noFill/>
          <a:ln w="26988">
            <a:solidFill>
              <a:srgbClr val="000000"/>
            </a:solidFill>
            <a:round/>
            <a:headEnd/>
            <a:tailEnd/>
          </a:ln>
        </p:spPr>
        <p:txBody>
          <a:bodyPr/>
          <a:lstStyle/>
          <a:p>
            <a:endParaRPr lang="en-CA"/>
          </a:p>
        </p:txBody>
      </p:sp>
      <p:sp>
        <p:nvSpPr>
          <p:cNvPr id="24712" name="Freeform 133"/>
          <p:cNvSpPr>
            <a:spLocks/>
          </p:cNvSpPr>
          <p:nvPr/>
        </p:nvSpPr>
        <p:spPr bwMode="auto">
          <a:xfrm>
            <a:off x="6291263" y="5043488"/>
            <a:ext cx="34925" cy="101600"/>
          </a:xfrm>
          <a:custGeom>
            <a:avLst/>
            <a:gdLst>
              <a:gd name="T0" fmla="*/ 2147483647 w 22"/>
              <a:gd name="T1" fmla="*/ 2147483647 h 64"/>
              <a:gd name="T2" fmla="*/ 0 w 22"/>
              <a:gd name="T3" fmla="*/ 2147483647 h 64"/>
              <a:gd name="T4" fmla="*/ 0 w 22"/>
              <a:gd name="T5" fmla="*/ 0 h 64"/>
              <a:gd name="T6" fmla="*/ 0 60000 65536"/>
              <a:gd name="T7" fmla="*/ 0 60000 65536"/>
              <a:gd name="T8" fmla="*/ 0 60000 65536"/>
              <a:gd name="T9" fmla="*/ 0 w 22"/>
              <a:gd name="T10" fmla="*/ 0 h 64"/>
              <a:gd name="T11" fmla="*/ 22 w 22"/>
              <a:gd name="T12" fmla="*/ 64 h 64"/>
            </a:gdLst>
            <a:ahLst/>
            <a:cxnLst>
              <a:cxn ang="T6">
                <a:pos x="T0" y="T1"/>
              </a:cxn>
              <a:cxn ang="T7">
                <a:pos x="T2" y="T3"/>
              </a:cxn>
              <a:cxn ang="T8">
                <a:pos x="T4" y="T5"/>
              </a:cxn>
            </a:cxnLst>
            <a:rect l="T9" t="T10" r="T11" b="T12"/>
            <a:pathLst>
              <a:path w="22" h="64">
                <a:moveTo>
                  <a:pt x="22" y="64"/>
                </a:moveTo>
                <a:lnTo>
                  <a:pt x="0" y="64"/>
                </a:lnTo>
                <a:lnTo>
                  <a:pt x="0" y="0"/>
                </a:lnTo>
              </a:path>
            </a:pathLst>
          </a:custGeom>
          <a:noFill/>
          <a:ln w="26988">
            <a:solidFill>
              <a:srgbClr val="000000"/>
            </a:solidFill>
            <a:round/>
            <a:headEnd/>
            <a:tailEnd/>
          </a:ln>
        </p:spPr>
        <p:txBody>
          <a:bodyPr/>
          <a:lstStyle/>
          <a:p>
            <a:endParaRPr lang="en-CA"/>
          </a:p>
        </p:txBody>
      </p:sp>
      <p:sp>
        <p:nvSpPr>
          <p:cNvPr id="24713" name="Freeform 134"/>
          <p:cNvSpPr>
            <a:spLocks/>
          </p:cNvSpPr>
          <p:nvPr/>
        </p:nvSpPr>
        <p:spPr bwMode="auto">
          <a:xfrm>
            <a:off x="6434138" y="4816475"/>
            <a:ext cx="196850" cy="239713"/>
          </a:xfrm>
          <a:custGeom>
            <a:avLst/>
            <a:gdLst>
              <a:gd name="T0" fmla="*/ 0 w 124"/>
              <a:gd name="T1" fmla="*/ 2147483647 h 151"/>
              <a:gd name="T2" fmla="*/ 2147483647 w 124"/>
              <a:gd name="T3" fmla="*/ 0 h 151"/>
              <a:gd name="T4" fmla="*/ 2147483647 w 124"/>
              <a:gd name="T5" fmla="*/ 0 h 151"/>
              <a:gd name="T6" fmla="*/ 2147483647 w 124"/>
              <a:gd name="T7" fmla="*/ 2147483647 h 151"/>
              <a:gd name="T8" fmla="*/ 2147483647 w 124"/>
              <a:gd name="T9" fmla="*/ 2147483647 h 151"/>
              <a:gd name="T10" fmla="*/ 2147483647 w 124"/>
              <a:gd name="T11" fmla="*/ 2147483647 h 151"/>
              <a:gd name="T12" fmla="*/ 2147483647 w 124"/>
              <a:gd name="T13" fmla="*/ 2147483647 h 151"/>
              <a:gd name="T14" fmla="*/ 2147483647 w 124"/>
              <a:gd name="T15" fmla="*/ 2147483647 h 151"/>
              <a:gd name="T16" fmla="*/ 2147483647 w 124"/>
              <a:gd name="T17" fmla="*/ 2147483647 h 151"/>
              <a:gd name="T18" fmla="*/ 2147483647 w 124"/>
              <a:gd name="T19" fmla="*/ 2147483647 h 151"/>
              <a:gd name="T20" fmla="*/ 0 w 124"/>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51"/>
              <a:gd name="T35" fmla="*/ 124 w 124"/>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51">
                <a:moveTo>
                  <a:pt x="0" y="151"/>
                </a:moveTo>
                <a:lnTo>
                  <a:pt x="31" y="0"/>
                </a:lnTo>
                <a:lnTo>
                  <a:pt x="124" y="0"/>
                </a:lnTo>
                <a:lnTo>
                  <a:pt x="121" y="19"/>
                </a:lnTo>
                <a:lnTo>
                  <a:pt x="44" y="19"/>
                </a:lnTo>
                <a:lnTo>
                  <a:pt x="34" y="66"/>
                </a:lnTo>
                <a:lnTo>
                  <a:pt x="116" y="66"/>
                </a:lnTo>
                <a:lnTo>
                  <a:pt x="109" y="83"/>
                </a:lnTo>
                <a:lnTo>
                  <a:pt x="31" y="83"/>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714" name="Freeform 135"/>
          <p:cNvSpPr>
            <a:spLocks/>
          </p:cNvSpPr>
          <p:nvPr/>
        </p:nvSpPr>
        <p:spPr bwMode="auto">
          <a:xfrm>
            <a:off x="6650038" y="4813300"/>
            <a:ext cx="195262" cy="246063"/>
          </a:xfrm>
          <a:custGeom>
            <a:avLst/>
            <a:gdLst>
              <a:gd name="T0" fmla="*/ 2147483647 w 123"/>
              <a:gd name="T1" fmla="*/ 2147483647 h 155"/>
              <a:gd name="T2" fmla="*/ 2147483647 w 123"/>
              <a:gd name="T3" fmla="*/ 2147483647 h 155"/>
              <a:gd name="T4" fmla="*/ 2147483647 w 123"/>
              <a:gd name="T5" fmla="*/ 2147483647 h 155"/>
              <a:gd name="T6" fmla="*/ 2147483647 w 123"/>
              <a:gd name="T7" fmla="*/ 2147483647 h 155"/>
              <a:gd name="T8" fmla="*/ 2147483647 w 123"/>
              <a:gd name="T9" fmla="*/ 2147483647 h 155"/>
              <a:gd name="T10" fmla="*/ 2147483647 w 123"/>
              <a:gd name="T11" fmla="*/ 2147483647 h 155"/>
              <a:gd name="T12" fmla="*/ 2147483647 w 123"/>
              <a:gd name="T13" fmla="*/ 2147483647 h 155"/>
              <a:gd name="T14" fmla="*/ 2147483647 w 123"/>
              <a:gd name="T15" fmla="*/ 2147483647 h 155"/>
              <a:gd name="T16" fmla="*/ 2147483647 w 123"/>
              <a:gd name="T17" fmla="*/ 2147483647 h 155"/>
              <a:gd name="T18" fmla="*/ 2147483647 w 123"/>
              <a:gd name="T19" fmla="*/ 2147483647 h 155"/>
              <a:gd name="T20" fmla="*/ 2147483647 w 123"/>
              <a:gd name="T21" fmla="*/ 2147483647 h 155"/>
              <a:gd name="T22" fmla="*/ 2147483647 w 123"/>
              <a:gd name="T23" fmla="*/ 2147483647 h 155"/>
              <a:gd name="T24" fmla="*/ 2147483647 w 123"/>
              <a:gd name="T25" fmla="*/ 2147483647 h 155"/>
              <a:gd name="T26" fmla="*/ 2147483647 w 123"/>
              <a:gd name="T27" fmla="*/ 2147483647 h 155"/>
              <a:gd name="T28" fmla="*/ 2147483647 w 123"/>
              <a:gd name="T29" fmla="*/ 2147483647 h 155"/>
              <a:gd name="T30" fmla="*/ 2147483647 w 123"/>
              <a:gd name="T31" fmla="*/ 2147483647 h 155"/>
              <a:gd name="T32" fmla="*/ 2147483647 w 123"/>
              <a:gd name="T33" fmla="*/ 2147483647 h 155"/>
              <a:gd name="T34" fmla="*/ 2147483647 w 123"/>
              <a:gd name="T35" fmla="*/ 0 h 155"/>
              <a:gd name="T36" fmla="*/ 2147483647 w 123"/>
              <a:gd name="T37" fmla="*/ 2147483647 h 155"/>
              <a:gd name="T38" fmla="*/ 2147483647 w 123"/>
              <a:gd name="T39" fmla="*/ 2147483647 h 155"/>
              <a:gd name="T40" fmla="*/ 2147483647 w 123"/>
              <a:gd name="T41" fmla="*/ 2147483647 h 155"/>
              <a:gd name="T42" fmla="*/ 2147483647 w 123"/>
              <a:gd name="T43" fmla="*/ 2147483647 h 155"/>
              <a:gd name="T44" fmla="*/ 2147483647 w 123"/>
              <a:gd name="T45" fmla="*/ 2147483647 h 155"/>
              <a:gd name="T46" fmla="*/ 2147483647 w 123"/>
              <a:gd name="T47" fmla="*/ 2147483647 h 155"/>
              <a:gd name="T48" fmla="*/ 2147483647 w 123"/>
              <a:gd name="T49" fmla="*/ 2147483647 h 155"/>
              <a:gd name="T50" fmla="*/ 2147483647 w 123"/>
              <a:gd name="T51" fmla="*/ 2147483647 h 155"/>
              <a:gd name="T52" fmla="*/ 2147483647 w 123"/>
              <a:gd name="T53" fmla="*/ 2147483647 h 155"/>
              <a:gd name="T54" fmla="*/ 2147483647 w 123"/>
              <a:gd name="T55" fmla="*/ 2147483647 h 155"/>
              <a:gd name="T56" fmla="*/ 2147483647 w 123"/>
              <a:gd name="T57" fmla="*/ 2147483647 h 155"/>
              <a:gd name="T58" fmla="*/ 2147483647 w 123"/>
              <a:gd name="T59" fmla="*/ 2147483647 h 155"/>
              <a:gd name="T60" fmla="*/ 2147483647 w 123"/>
              <a:gd name="T61" fmla="*/ 2147483647 h 155"/>
              <a:gd name="T62" fmla="*/ 2147483647 w 123"/>
              <a:gd name="T63" fmla="*/ 2147483647 h 155"/>
              <a:gd name="T64" fmla="*/ 2147483647 w 123"/>
              <a:gd name="T65" fmla="*/ 2147483647 h 155"/>
              <a:gd name="T66" fmla="*/ 2147483647 w 123"/>
              <a:gd name="T67" fmla="*/ 2147483647 h 155"/>
              <a:gd name="T68" fmla="*/ 2147483647 w 123"/>
              <a:gd name="T69" fmla="*/ 2147483647 h 155"/>
              <a:gd name="T70" fmla="*/ 2147483647 w 123"/>
              <a:gd name="T71" fmla="*/ 2147483647 h 155"/>
              <a:gd name="T72" fmla="*/ 2147483647 w 123"/>
              <a:gd name="T73" fmla="*/ 2147483647 h 155"/>
              <a:gd name="T74" fmla="*/ 2147483647 w 123"/>
              <a:gd name="T75" fmla="*/ 2147483647 h 155"/>
              <a:gd name="T76" fmla="*/ 2147483647 w 123"/>
              <a:gd name="T77" fmla="*/ 2147483647 h 155"/>
              <a:gd name="T78" fmla="*/ 2147483647 w 123"/>
              <a:gd name="T79" fmla="*/ 2147483647 h 155"/>
              <a:gd name="T80" fmla="*/ 2147483647 w 123"/>
              <a:gd name="T81" fmla="*/ 2147483647 h 155"/>
              <a:gd name="T82" fmla="*/ 2147483647 w 123"/>
              <a:gd name="T83" fmla="*/ 2147483647 h 155"/>
              <a:gd name="T84" fmla="*/ 2147483647 w 123"/>
              <a:gd name="T85" fmla="*/ 2147483647 h 155"/>
              <a:gd name="T86" fmla="*/ 2147483647 w 123"/>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55"/>
              <a:gd name="T134" fmla="*/ 123 w 123"/>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55">
                <a:moveTo>
                  <a:pt x="0" y="104"/>
                </a:moveTo>
                <a:lnTo>
                  <a:pt x="19" y="102"/>
                </a:lnTo>
                <a:lnTo>
                  <a:pt x="19" y="107"/>
                </a:lnTo>
                <a:lnTo>
                  <a:pt x="19" y="116"/>
                </a:lnTo>
                <a:lnTo>
                  <a:pt x="22" y="123"/>
                </a:lnTo>
                <a:lnTo>
                  <a:pt x="26" y="128"/>
                </a:lnTo>
                <a:lnTo>
                  <a:pt x="31" y="131"/>
                </a:lnTo>
                <a:lnTo>
                  <a:pt x="36" y="133"/>
                </a:lnTo>
                <a:lnTo>
                  <a:pt x="43" y="136"/>
                </a:lnTo>
                <a:lnTo>
                  <a:pt x="50" y="136"/>
                </a:lnTo>
                <a:lnTo>
                  <a:pt x="58" y="138"/>
                </a:lnTo>
                <a:lnTo>
                  <a:pt x="75" y="134"/>
                </a:lnTo>
                <a:lnTo>
                  <a:pt x="87" y="129"/>
                </a:lnTo>
                <a:lnTo>
                  <a:pt x="92" y="124"/>
                </a:lnTo>
                <a:lnTo>
                  <a:pt x="96" y="119"/>
                </a:lnTo>
                <a:lnTo>
                  <a:pt x="97" y="112"/>
                </a:lnTo>
                <a:lnTo>
                  <a:pt x="96" y="106"/>
                </a:lnTo>
                <a:lnTo>
                  <a:pt x="92" y="99"/>
                </a:lnTo>
                <a:lnTo>
                  <a:pt x="82" y="92"/>
                </a:lnTo>
                <a:lnTo>
                  <a:pt x="63" y="83"/>
                </a:lnTo>
                <a:lnTo>
                  <a:pt x="53" y="80"/>
                </a:lnTo>
                <a:lnTo>
                  <a:pt x="44" y="75"/>
                </a:lnTo>
                <a:lnTo>
                  <a:pt x="38" y="72"/>
                </a:lnTo>
                <a:lnTo>
                  <a:pt x="29" y="65"/>
                </a:lnTo>
                <a:lnTo>
                  <a:pt x="24" y="58"/>
                </a:lnTo>
                <a:lnTo>
                  <a:pt x="21" y="53"/>
                </a:lnTo>
                <a:lnTo>
                  <a:pt x="19" y="46"/>
                </a:lnTo>
                <a:lnTo>
                  <a:pt x="19" y="41"/>
                </a:lnTo>
                <a:lnTo>
                  <a:pt x="19" y="32"/>
                </a:lnTo>
                <a:lnTo>
                  <a:pt x="21" y="26"/>
                </a:lnTo>
                <a:lnTo>
                  <a:pt x="24" y="19"/>
                </a:lnTo>
                <a:lnTo>
                  <a:pt x="29" y="14"/>
                </a:lnTo>
                <a:lnTo>
                  <a:pt x="36" y="9"/>
                </a:lnTo>
                <a:lnTo>
                  <a:pt x="43" y="5"/>
                </a:lnTo>
                <a:lnTo>
                  <a:pt x="51" y="2"/>
                </a:lnTo>
                <a:lnTo>
                  <a:pt x="60" y="0"/>
                </a:lnTo>
                <a:lnTo>
                  <a:pt x="70" y="0"/>
                </a:lnTo>
                <a:lnTo>
                  <a:pt x="85" y="2"/>
                </a:lnTo>
                <a:lnTo>
                  <a:pt x="99" y="7"/>
                </a:lnTo>
                <a:lnTo>
                  <a:pt x="107" y="10"/>
                </a:lnTo>
                <a:lnTo>
                  <a:pt x="113" y="17"/>
                </a:lnTo>
                <a:lnTo>
                  <a:pt x="118" y="24"/>
                </a:lnTo>
                <a:lnTo>
                  <a:pt x="121" y="32"/>
                </a:lnTo>
                <a:lnTo>
                  <a:pt x="123" y="43"/>
                </a:lnTo>
                <a:lnTo>
                  <a:pt x="123" y="44"/>
                </a:lnTo>
                <a:lnTo>
                  <a:pt x="123" y="46"/>
                </a:lnTo>
                <a:lnTo>
                  <a:pt x="106" y="48"/>
                </a:lnTo>
                <a:lnTo>
                  <a:pt x="106" y="43"/>
                </a:lnTo>
                <a:lnTo>
                  <a:pt x="104" y="38"/>
                </a:lnTo>
                <a:lnTo>
                  <a:pt x="102" y="32"/>
                </a:lnTo>
                <a:lnTo>
                  <a:pt x="97" y="27"/>
                </a:lnTo>
                <a:lnTo>
                  <a:pt x="92" y="24"/>
                </a:lnTo>
                <a:lnTo>
                  <a:pt x="85" y="21"/>
                </a:lnTo>
                <a:lnTo>
                  <a:pt x="78" y="19"/>
                </a:lnTo>
                <a:lnTo>
                  <a:pt x="68" y="17"/>
                </a:lnTo>
                <a:lnTo>
                  <a:pt x="58" y="19"/>
                </a:lnTo>
                <a:lnTo>
                  <a:pt x="50" y="21"/>
                </a:lnTo>
                <a:lnTo>
                  <a:pt x="43" y="26"/>
                </a:lnTo>
                <a:lnTo>
                  <a:pt x="39" y="29"/>
                </a:lnTo>
                <a:lnTo>
                  <a:pt x="36" y="34"/>
                </a:lnTo>
                <a:lnTo>
                  <a:pt x="36" y="39"/>
                </a:lnTo>
                <a:lnTo>
                  <a:pt x="36" y="44"/>
                </a:lnTo>
                <a:lnTo>
                  <a:pt x="39" y="49"/>
                </a:lnTo>
                <a:lnTo>
                  <a:pt x="43" y="53"/>
                </a:lnTo>
                <a:lnTo>
                  <a:pt x="50" y="58"/>
                </a:lnTo>
                <a:lnTo>
                  <a:pt x="53" y="60"/>
                </a:lnTo>
                <a:lnTo>
                  <a:pt x="58" y="61"/>
                </a:lnTo>
                <a:lnTo>
                  <a:pt x="65" y="65"/>
                </a:lnTo>
                <a:lnTo>
                  <a:pt x="75" y="70"/>
                </a:lnTo>
                <a:lnTo>
                  <a:pt x="84" y="73"/>
                </a:lnTo>
                <a:lnTo>
                  <a:pt x="92" y="77"/>
                </a:lnTo>
                <a:lnTo>
                  <a:pt x="97" y="80"/>
                </a:lnTo>
                <a:lnTo>
                  <a:pt x="104" y="87"/>
                </a:lnTo>
                <a:lnTo>
                  <a:pt x="109" y="94"/>
                </a:lnTo>
                <a:lnTo>
                  <a:pt x="113" y="102"/>
                </a:lnTo>
                <a:lnTo>
                  <a:pt x="114" y="111"/>
                </a:lnTo>
                <a:lnTo>
                  <a:pt x="113" y="119"/>
                </a:lnTo>
                <a:lnTo>
                  <a:pt x="111" y="126"/>
                </a:lnTo>
                <a:lnTo>
                  <a:pt x="107" y="133"/>
                </a:lnTo>
                <a:lnTo>
                  <a:pt x="101" y="140"/>
                </a:lnTo>
                <a:lnTo>
                  <a:pt x="96" y="145"/>
                </a:lnTo>
                <a:lnTo>
                  <a:pt x="87" y="150"/>
                </a:lnTo>
                <a:lnTo>
                  <a:pt x="73" y="153"/>
                </a:lnTo>
                <a:lnTo>
                  <a:pt x="58" y="155"/>
                </a:lnTo>
                <a:lnTo>
                  <a:pt x="34" y="151"/>
                </a:lnTo>
                <a:lnTo>
                  <a:pt x="17" y="143"/>
                </a:lnTo>
                <a:lnTo>
                  <a:pt x="9" y="134"/>
                </a:lnTo>
                <a:lnTo>
                  <a:pt x="4"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715" name="Freeform 136"/>
          <p:cNvSpPr>
            <a:spLocks/>
          </p:cNvSpPr>
          <p:nvPr/>
        </p:nvSpPr>
        <p:spPr bwMode="auto">
          <a:xfrm>
            <a:off x="6884988" y="4816475"/>
            <a:ext cx="192087" cy="239713"/>
          </a:xfrm>
          <a:custGeom>
            <a:avLst/>
            <a:gdLst>
              <a:gd name="T0" fmla="*/ 2147483647 w 121"/>
              <a:gd name="T1" fmla="*/ 2147483647 h 151"/>
              <a:gd name="T2" fmla="*/ 2147483647 w 121"/>
              <a:gd name="T3" fmla="*/ 2147483647 h 151"/>
              <a:gd name="T4" fmla="*/ 0 w 121"/>
              <a:gd name="T5" fmla="*/ 2147483647 h 151"/>
              <a:gd name="T6" fmla="*/ 2147483647 w 121"/>
              <a:gd name="T7" fmla="*/ 0 h 151"/>
              <a:gd name="T8" fmla="*/ 2147483647 w 121"/>
              <a:gd name="T9" fmla="*/ 0 h 151"/>
              <a:gd name="T10" fmla="*/ 2147483647 w 121"/>
              <a:gd name="T11" fmla="*/ 2147483647 h 151"/>
              <a:gd name="T12" fmla="*/ 2147483647 w 121"/>
              <a:gd name="T13" fmla="*/ 2147483647 h 151"/>
              <a:gd name="T14" fmla="*/ 2147483647 w 121"/>
              <a:gd name="T15" fmla="*/ 2147483647 h 151"/>
              <a:gd name="T16" fmla="*/ 2147483647 w 121"/>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51"/>
              <a:gd name="T29" fmla="*/ 121 w 121"/>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51">
                <a:moveTo>
                  <a:pt x="22" y="151"/>
                </a:moveTo>
                <a:lnTo>
                  <a:pt x="51" y="19"/>
                </a:lnTo>
                <a:lnTo>
                  <a:pt x="0" y="19"/>
                </a:lnTo>
                <a:lnTo>
                  <a:pt x="4" y="0"/>
                </a:lnTo>
                <a:lnTo>
                  <a:pt x="121" y="0"/>
                </a:lnTo>
                <a:lnTo>
                  <a:pt x="118" y="19"/>
                </a:lnTo>
                <a:lnTo>
                  <a:pt x="68" y="19"/>
                </a:lnTo>
                <a:lnTo>
                  <a:pt x="41"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716" name="Freeform 137"/>
          <p:cNvSpPr>
            <a:spLocks/>
          </p:cNvSpPr>
          <p:nvPr/>
        </p:nvSpPr>
        <p:spPr bwMode="auto">
          <a:xfrm>
            <a:off x="7050088" y="5021263"/>
            <a:ext cx="92075" cy="100012"/>
          </a:xfrm>
          <a:custGeom>
            <a:avLst/>
            <a:gdLst>
              <a:gd name="T0" fmla="*/ 0 w 58"/>
              <a:gd name="T1" fmla="*/ 2147483647 h 63"/>
              <a:gd name="T2" fmla="*/ 2147483647 w 58"/>
              <a:gd name="T3" fmla="*/ 2147483647 h 63"/>
              <a:gd name="T4" fmla="*/ 2147483647 w 58"/>
              <a:gd name="T5" fmla="*/ 2147483647 h 63"/>
              <a:gd name="T6" fmla="*/ 2147483647 w 58"/>
              <a:gd name="T7" fmla="*/ 2147483647 h 63"/>
              <a:gd name="T8" fmla="*/ 2147483647 w 58"/>
              <a:gd name="T9" fmla="*/ 2147483647 h 63"/>
              <a:gd name="T10" fmla="*/ 2147483647 w 58"/>
              <a:gd name="T11" fmla="*/ 2147483647 h 63"/>
              <a:gd name="T12" fmla="*/ 2147483647 w 58"/>
              <a:gd name="T13" fmla="*/ 2147483647 h 63"/>
              <a:gd name="T14" fmla="*/ 2147483647 w 58"/>
              <a:gd name="T15" fmla="*/ 0 h 63"/>
              <a:gd name="T16" fmla="*/ 2147483647 w 58"/>
              <a:gd name="T17" fmla="*/ 0 h 63"/>
              <a:gd name="T18" fmla="*/ 2147483647 w 58"/>
              <a:gd name="T19" fmla="*/ 2147483647 h 63"/>
              <a:gd name="T20" fmla="*/ 2147483647 w 58"/>
              <a:gd name="T21" fmla="*/ 2147483647 h 63"/>
              <a:gd name="T22" fmla="*/ 2147483647 w 58"/>
              <a:gd name="T23" fmla="*/ 2147483647 h 63"/>
              <a:gd name="T24" fmla="*/ 2147483647 w 58"/>
              <a:gd name="T25" fmla="*/ 2147483647 h 63"/>
              <a:gd name="T26" fmla="*/ 2147483647 w 58"/>
              <a:gd name="T27" fmla="*/ 2147483647 h 63"/>
              <a:gd name="T28" fmla="*/ 2147483647 w 58"/>
              <a:gd name="T29" fmla="*/ 2147483647 h 63"/>
              <a:gd name="T30" fmla="*/ 2147483647 w 58"/>
              <a:gd name="T31" fmla="*/ 2147483647 h 63"/>
              <a:gd name="T32" fmla="*/ 2147483647 w 58"/>
              <a:gd name="T33" fmla="*/ 2147483647 h 63"/>
              <a:gd name="T34" fmla="*/ 2147483647 w 58"/>
              <a:gd name="T35" fmla="*/ 2147483647 h 63"/>
              <a:gd name="T36" fmla="*/ 2147483647 w 58"/>
              <a:gd name="T37" fmla="*/ 2147483647 h 63"/>
              <a:gd name="T38" fmla="*/ 2147483647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2147483647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2147483647 h 63"/>
              <a:gd name="T60" fmla="*/ 2147483647 w 58"/>
              <a:gd name="T61" fmla="*/ 2147483647 h 63"/>
              <a:gd name="T62" fmla="*/ 2147483647 w 58"/>
              <a:gd name="T63" fmla="*/ 2147483647 h 63"/>
              <a:gd name="T64" fmla="*/ 0 w 58"/>
              <a:gd name="T65" fmla="*/ 21474836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63"/>
              <a:gd name="T101" fmla="*/ 58 w 58"/>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63">
                <a:moveTo>
                  <a:pt x="0" y="63"/>
                </a:moveTo>
                <a:lnTo>
                  <a:pt x="14" y="2"/>
                </a:lnTo>
                <a:lnTo>
                  <a:pt x="22" y="2"/>
                </a:lnTo>
                <a:lnTo>
                  <a:pt x="20" y="12"/>
                </a:lnTo>
                <a:lnTo>
                  <a:pt x="27" y="7"/>
                </a:lnTo>
                <a:lnTo>
                  <a:pt x="32" y="3"/>
                </a:lnTo>
                <a:lnTo>
                  <a:pt x="37" y="2"/>
                </a:lnTo>
                <a:lnTo>
                  <a:pt x="43" y="0"/>
                </a:lnTo>
                <a:lnTo>
                  <a:pt x="48" y="0"/>
                </a:lnTo>
                <a:lnTo>
                  <a:pt x="51" y="2"/>
                </a:lnTo>
                <a:lnTo>
                  <a:pt x="54" y="5"/>
                </a:lnTo>
                <a:lnTo>
                  <a:pt x="56" y="7"/>
                </a:lnTo>
                <a:lnTo>
                  <a:pt x="58" y="12"/>
                </a:lnTo>
                <a:lnTo>
                  <a:pt x="58" y="15"/>
                </a:lnTo>
                <a:lnTo>
                  <a:pt x="58" y="20"/>
                </a:lnTo>
                <a:lnTo>
                  <a:pt x="56" y="26"/>
                </a:lnTo>
                <a:lnTo>
                  <a:pt x="48" y="63"/>
                </a:lnTo>
                <a:lnTo>
                  <a:pt x="39" y="63"/>
                </a:lnTo>
                <a:lnTo>
                  <a:pt x="48" y="24"/>
                </a:lnTo>
                <a:lnTo>
                  <a:pt x="48" y="19"/>
                </a:lnTo>
                <a:lnTo>
                  <a:pt x="48" y="15"/>
                </a:lnTo>
                <a:lnTo>
                  <a:pt x="48" y="14"/>
                </a:lnTo>
                <a:lnTo>
                  <a:pt x="46" y="10"/>
                </a:lnTo>
                <a:lnTo>
                  <a:pt x="43" y="10"/>
                </a:lnTo>
                <a:lnTo>
                  <a:pt x="39" y="9"/>
                </a:lnTo>
                <a:lnTo>
                  <a:pt x="34" y="10"/>
                </a:lnTo>
                <a:lnTo>
                  <a:pt x="31" y="12"/>
                </a:lnTo>
                <a:lnTo>
                  <a:pt x="26" y="15"/>
                </a:lnTo>
                <a:lnTo>
                  <a:pt x="22" y="19"/>
                </a:lnTo>
                <a:lnTo>
                  <a:pt x="19" y="26"/>
                </a:lnTo>
                <a:lnTo>
                  <a:pt x="17" y="34"/>
                </a:lnTo>
                <a:lnTo>
                  <a:pt x="10" y="63"/>
                </a:lnTo>
                <a:lnTo>
                  <a:pt x="0" y="63"/>
                </a:lnTo>
                <a:close/>
              </a:path>
            </a:pathLst>
          </a:custGeom>
          <a:solidFill>
            <a:srgbClr val="000000"/>
          </a:solidFill>
          <a:ln w="0">
            <a:solidFill>
              <a:srgbClr val="000000"/>
            </a:solidFill>
            <a:round/>
            <a:headEnd/>
            <a:tailEnd/>
          </a:ln>
        </p:spPr>
        <p:txBody>
          <a:bodyPr/>
          <a:lstStyle/>
          <a:p>
            <a:endParaRPr lang="en-CA"/>
          </a:p>
        </p:txBody>
      </p:sp>
      <p:sp>
        <p:nvSpPr>
          <p:cNvPr id="24717" name="Line 138"/>
          <p:cNvSpPr>
            <a:spLocks noChangeShapeType="1"/>
          </p:cNvSpPr>
          <p:nvPr/>
        </p:nvSpPr>
        <p:spPr bwMode="auto">
          <a:xfrm flipV="1">
            <a:off x="3756025" y="4559300"/>
            <a:ext cx="1588" cy="103188"/>
          </a:xfrm>
          <a:prstGeom prst="line">
            <a:avLst/>
          </a:prstGeom>
          <a:noFill/>
          <a:ln w="26988">
            <a:solidFill>
              <a:srgbClr val="000000"/>
            </a:solidFill>
            <a:round/>
            <a:headEnd/>
            <a:tailEnd/>
          </a:ln>
        </p:spPr>
        <p:txBody>
          <a:bodyPr/>
          <a:lstStyle/>
          <a:p>
            <a:endParaRPr lang="en-CA"/>
          </a:p>
        </p:txBody>
      </p:sp>
      <p:sp>
        <p:nvSpPr>
          <p:cNvPr id="24718" name="Freeform 139"/>
          <p:cNvSpPr>
            <a:spLocks/>
          </p:cNvSpPr>
          <p:nvPr/>
        </p:nvSpPr>
        <p:spPr bwMode="auto">
          <a:xfrm>
            <a:off x="3756025" y="4454525"/>
            <a:ext cx="34925" cy="69850"/>
          </a:xfrm>
          <a:custGeom>
            <a:avLst/>
            <a:gdLst>
              <a:gd name="T0" fmla="*/ 0 w 22"/>
              <a:gd name="T1" fmla="*/ 2147483647 h 44"/>
              <a:gd name="T2" fmla="*/ 0 w 22"/>
              <a:gd name="T3" fmla="*/ 0 h 44"/>
              <a:gd name="T4" fmla="*/ 2147483647 w 22"/>
              <a:gd name="T5" fmla="*/ 0 h 44"/>
              <a:gd name="T6" fmla="*/ 0 60000 65536"/>
              <a:gd name="T7" fmla="*/ 0 60000 65536"/>
              <a:gd name="T8" fmla="*/ 0 60000 65536"/>
              <a:gd name="T9" fmla="*/ 0 w 22"/>
              <a:gd name="T10" fmla="*/ 0 h 44"/>
              <a:gd name="T11" fmla="*/ 22 w 22"/>
              <a:gd name="T12" fmla="*/ 44 h 44"/>
            </a:gdLst>
            <a:ahLst/>
            <a:cxnLst>
              <a:cxn ang="T6">
                <a:pos x="T0" y="T1"/>
              </a:cxn>
              <a:cxn ang="T7">
                <a:pos x="T2" y="T3"/>
              </a:cxn>
              <a:cxn ang="T8">
                <a:pos x="T4" y="T5"/>
              </a:cxn>
            </a:cxnLst>
            <a:rect l="T9" t="T10" r="T11" b="T12"/>
            <a:pathLst>
              <a:path w="22" h="44">
                <a:moveTo>
                  <a:pt x="0" y="44"/>
                </a:moveTo>
                <a:lnTo>
                  <a:pt x="0" y="0"/>
                </a:lnTo>
                <a:lnTo>
                  <a:pt x="22" y="0"/>
                </a:lnTo>
              </a:path>
            </a:pathLst>
          </a:custGeom>
          <a:noFill/>
          <a:ln w="26988">
            <a:solidFill>
              <a:srgbClr val="000000"/>
            </a:solidFill>
            <a:round/>
            <a:headEnd/>
            <a:tailEnd/>
          </a:ln>
        </p:spPr>
        <p:txBody>
          <a:bodyPr/>
          <a:lstStyle/>
          <a:p>
            <a:endParaRPr lang="en-CA"/>
          </a:p>
        </p:txBody>
      </p:sp>
      <p:sp>
        <p:nvSpPr>
          <p:cNvPr id="24719" name="Line 140"/>
          <p:cNvSpPr>
            <a:spLocks noChangeShapeType="1"/>
          </p:cNvSpPr>
          <p:nvPr/>
        </p:nvSpPr>
        <p:spPr bwMode="auto">
          <a:xfrm>
            <a:off x="3825875" y="4454525"/>
            <a:ext cx="103188" cy="1588"/>
          </a:xfrm>
          <a:prstGeom prst="line">
            <a:avLst/>
          </a:prstGeom>
          <a:noFill/>
          <a:ln w="26988">
            <a:solidFill>
              <a:srgbClr val="000000"/>
            </a:solidFill>
            <a:round/>
            <a:headEnd/>
            <a:tailEnd/>
          </a:ln>
        </p:spPr>
        <p:txBody>
          <a:bodyPr/>
          <a:lstStyle/>
          <a:p>
            <a:endParaRPr lang="en-CA"/>
          </a:p>
        </p:txBody>
      </p:sp>
      <p:sp>
        <p:nvSpPr>
          <p:cNvPr id="24720" name="Line 141"/>
          <p:cNvSpPr>
            <a:spLocks noChangeShapeType="1"/>
          </p:cNvSpPr>
          <p:nvPr/>
        </p:nvSpPr>
        <p:spPr bwMode="auto">
          <a:xfrm>
            <a:off x="3963988" y="4454525"/>
            <a:ext cx="101600" cy="1588"/>
          </a:xfrm>
          <a:prstGeom prst="line">
            <a:avLst/>
          </a:prstGeom>
          <a:noFill/>
          <a:ln w="26988">
            <a:solidFill>
              <a:srgbClr val="000000"/>
            </a:solidFill>
            <a:round/>
            <a:headEnd/>
            <a:tailEnd/>
          </a:ln>
        </p:spPr>
        <p:txBody>
          <a:bodyPr/>
          <a:lstStyle/>
          <a:p>
            <a:endParaRPr lang="en-CA"/>
          </a:p>
        </p:txBody>
      </p:sp>
      <p:sp>
        <p:nvSpPr>
          <p:cNvPr id="24721" name="Line 142"/>
          <p:cNvSpPr>
            <a:spLocks noChangeShapeType="1"/>
          </p:cNvSpPr>
          <p:nvPr/>
        </p:nvSpPr>
        <p:spPr bwMode="auto">
          <a:xfrm>
            <a:off x="4102100" y="4454525"/>
            <a:ext cx="101600" cy="1588"/>
          </a:xfrm>
          <a:prstGeom prst="line">
            <a:avLst/>
          </a:prstGeom>
          <a:noFill/>
          <a:ln w="26988">
            <a:solidFill>
              <a:srgbClr val="000000"/>
            </a:solidFill>
            <a:round/>
            <a:headEnd/>
            <a:tailEnd/>
          </a:ln>
        </p:spPr>
        <p:txBody>
          <a:bodyPr/>
          <a:lstStyle/>
          <a:p>
            <a:endParaRPr lang="en-CA"/>
          </a:p>
        </p:txBody>
      </p:sp>
      <p:sp>
        <p:nvSpPr>
          <p:cNvPr id="24722" name="Line 143"/>
          <p:cNvSpPr>
            <a:spLocks noChangeShapeType="1"/>
          </p:cNvSpPr>
          <p:nvPr/>
        </p:nvSpPr>
        <p:spPr bwMode="auto">
          <a:xfrm>
            <a:off x="4238625" y="4454525"/>
            <a:ext cx="103188" cy="1588"/>
          </a:xfrm>
          <a:prstGeom prst="line">
            <a:avLst/>
          </a:prstGeom>
          <a:noFill/>
          <a:ln w="26988">
            <a:solidFill>
              <a:srgbClr val="000000"/>
            </a:solidFill>
            <a:round/>
            <a:headEnd/>
            <a:tailEnd/>
          </a:ln>
        </p:spPr>
        <p:txBody>
          <a:bodyPr/>
          <a:lstStyle/>
          <a:p>
            <a:endParaRPr lang="en-CA"/>
          </a:p>
        </p:txBody>
      </p:sp>
      <p:sp>
        <p:nvSpPr>
          <p:cNvPr id="24723" name="Line 144"/>
          <p:cNvSpPr>
            <a:spLocks noChangeShapeType="1"/>
          </p:cNvSpPr>
          <p:nvPr/>
        </p:nvSpPr>
        <p:spPr bwMode="auto">
          <a:xfrm>
            <a:off x="4376738" y="4454525"/>
            <a:ext cx="103187" cy="1588"/>
          </a:xfrm>
          <a:prstGeom prst="line">
            <a:avLst/>
          </a:prstGeom>
          <a:noFill/>
          <a:ln w="26988">
            <a:solidFill>
              <a:srgbClr val="000000"/>
            </a:solidFill>
            <a:round/>
            <a:headEnd/>
            <a:tailEnd/>
          </a:ln>
        </p:spPr>
        <p:txBody>
          <a:bodyPr/>
          <a:lstStyle/>
          <a:p>
            <a:endParaRPr lang="en-CA"/>
          </a:p>
        </p:txBody>
      </p:sp>
      <p:sp>
        <p:nvSpPr>
          <p:cNvPr id="24724" name="Line 145"/>
          <p:cNvSpPr>
            <a:spLocks noChangeShapeType="1"/>
          </p:cNvSpPr>
          <p:nvPr/>
        </p:nvSpPr>
        <p:spPr bwMode="auto">
          <a:xfrm>
            <a:off x="4514850" y="4454525"/>
            <a:ext cx="101600" cy="1588"/>
          </a:xfrm>
          <a:prstGeom prst="line">
            <a:avLst/>
          </a:prstGeom>
          <a:noFill/>
          <a:ln w="26988">
            <a:solidFill>
              <a:srgbClr val="000000"/>
            </a:solidFill>
            <a:round/>
            <a:headEnd/>
            <a:tailEnd/>
          </a:ln>
        </p:spPr>
        <p:txBody>
          <a:bodyPr/>
          <a:lstStyle/>
          <a:p>
            <a:endParaRPr lang="en-CA"/>
          </a:p>
        </p:txBody>
      </p:sp>
      <p:sp>
        <p:nvSpPr>
          <p:cNvPr id="24725" name="Line 146"/>
          <p:cNvSpPr>
            <a:spLocks noChangeShapeType="1"/>
          </p:cNvSpPr>
          <p:nvPr/>
        </p:nvSpPr>
        <p:spPr bwMode="auto">
          <a:xfrm>
            <a:off x="4652963" y="4454525"/>
            <a:ext cx="101600" cy="1588"/>
          </a:xfrm>
          <a:prstGeom prst="line">
            <a:avLst/>
          </a:prstGeom>
          <a:noFill/>
          <a:ln w="26988">
            <a:solidFill>
              <a:srgbClr val="000000"/>
            </a:solidFill>
            <a:round/>
            <a:headEnd/>
            <a:tailEnd/>
          </a:ln>
        </p:spPr>
        <p:txBody>
          <a:bodyPr/>
          <a:lstStyle/>
          <a:p>
            <a:endParaRPr lang="en-CA"/>
          </a:p>
        </p:txBody>
      </p:sp>
      <p:sp>
        <p:nvSpPr>
          <p:cNvPr id="24726" name="Line 147"/>
          <p:cNvSpPr>
            <a:spLocks noChangeShapeType="1"/>
          </p:cNvSpPr>
          <p:nvPr/>
        </p:nvSpPr>
        <p:spPr bwMode="auto">
          <a:xfrm>
            <a:off x="4789488" y="4454525"/>
            <a:ext cx="103187" cy="1588"/>
          </a:xfrm>
          <a:prstGeom prst="line">
            <a:avLst/>
          </a:prstGeom>
          <a:noFill/>
          <a:ln w="26988">
            <a:solidFill>
              <a:srgbClr val="000000"/>
            </a:solidFill>
            <a:round/>
            <a:headEnd/>
            <a:tailEnd/>
          </a:ln>
        </p:spPr>
        <p:txBody>
          <a:bodyPr/>
          <a:lstStyle/>
          <a:p>
            <a:endParaRPr lang="en-CA"/>
          </a:p>
        </p:txBody>
      </p:sp>
      <p:sp>
        <p:nvSpPr>
          <p:cNvPr id="24727" name="Line 148"/>
          <p:cNvSpPr>
            <a:spLocks noChangeShapeType="1"/>
          </p:cNvSpPr>
          <p:nvPr/>
        </p:nvSpPr>
        <p:spPr bwMode="auto">
          <a:xfrm>
            <a:off x="4927600" y="4454525"/>
            <a:ext cx="103188" cy="1588"/>
          </a:xfrm>
          <a:prstGeom prst="line">
            <a:avLst/>
          </a:prstGeom>
          <a:noFill/>
          <a:ln w="26988">
            <a:solidFill>
              <a:srgbClr val="000000"/>
            </a:solidFill>
            <a:round/>
            <a:headEnd/>
            <a:tailEnd/>
          </a:ln>
        </p:spPr>
        <p:txBody>
          <a:bodyPr/>
          <a:lstStyle/>
          <a:p>
            <a:endParaRPr lang="en-CA"/>
          </a:p>
        </p:txBody>
      </p:sp>
      <p:sp>
        <p:nvSpPr>
          <p:cNvPr id="24728" name="Line 149"/>
          <p:cNvSpPr>
            <a:spLocks noChangeShapeType="1"/>
          </p:cNvSpPr>
          <p:nvPr/>
        </p:nvSpPr>
        <p:spPr bwMode="auto">
          <a:xfrm>
            <a:off x="5065713" y="4454525"/>
            <a:ext cx="101600" cy="1588"/>
          </a:xfrm>
          <a:prstGeom prst="line">
            <a:avLst/>
          </a:prstGeom>
          <a:noFill/>
          <a:ln w="26988">
            <a:solidFill>
              <a:srgbClr val="000000"/>
            </a:solidFill>
            <a:round/>
            <a:headEnd/>
            <a:tailEnd/>
          </a:ln>
        </p:spPr>
        <p:txBody>
          <a:bodyPr/>
          <a:lstStyle/>
          <a:p>
            <a:endParaRPr lang="en-CA"/>
          </a:p>
        </p:txBody>
      </p:sp>
      <p:sp>
        <p:nvSpPr>
          <p:cNvPr id="24729" name="Line 150"/>
          <p:cNvSpPr>
            <a:spLocks noChangeShapeType="1"/>
          </p:cNvSpPr>
          <p:nvPr/>
        </p:nvSpPr>
        <p:spPr bwMode="auto">
          <a:xfrm>
            <a:off x="5203825" y="4454525"/>
            <a:ext cx="101600" cy="1588"/>
          </a:xfrm>
          <a:prstGeom prst="line">
            <a:avLst/>
          </a:prstGeom>
          <a:noFill/>
          <a:ln w="26988">
            <a:solidFill>
              <a:srgbClr val="000000"/>
            </a:solidFill>
            <a:round/>
            <a:headEnd/>
            <a:tailEnd/>
          </a:ln>
        </p:spPr>
        <p:txBody>
          <a:bodyPr/>
          <a:lstStyle/>
          <a:p>
            <a:endParaRPr lang="en-CA"/>
          </a:p>
        </p:txBody>
      </p:sp>
      <p:sp>
        <p:nvSpPr>
          <p:cNvPr id="24730" name="Line 151"/>
          <p:cNvSpPr>
            <a:spLocks noChangeShapeType="1"/>
          </p:cNvSpPr>
          <p:nvPr/>
        </p:nvSpPr>
        <p:spPr bwMode="auto">
          <a:xfrm>
            <a:off x="5340350" y="4454525"/>
            <a:ext cx="103188" cy="1588"/>
          </a:xfrm>
          <a:prstGeom prst="line">
            <a:avLst/>
          </a:prstGeom>
          <a:noFill/>
          <a:ln w="26988">
            <a:solidFill>
              <a:srgbClr val="000000"/>
            </a:solidFill>
            <a:round/>
            <a:headEnd/>
            <a:tailEnd/>
          </a:ln>
        </p:spPr>
        <p:txBody>
          <a:bodyPr/>
          <a:lstStyle/>
          <a:p>
            <a:endParaRPr lang="en-CA"/>
          </a:p>
        </p:txBody>
      </p:sp>
      <p:sp>
        <p:nvSpPr>
          <p:cNvPr id="24731" name="Line 152"/>
          <p:cNvSpPr>
            <a:spLocks noChangeShapeType="1"/>
          </p:cNvSpPr>
          <p:nvPr/>
        </p:nvSpPr>
        <p:spPr bwMode="auto">
          <a:xfrm>
            <a:off x="5478463" y="4454525"/>
            <a:ext cx="103187" cy="1588"/>
          </a:xfrm>
          <a:prstGeom prst="line">
            <a:avLst/>
          </a:prstGeom>
          <a:noFill/>
          <a:ln w="26988">
            <a:solidFill>
              <a:srgbClr val="000000"/>
            </a:solidFill>
            <a:round/>
            <a:headEnd/>
            <a:tailEnd/>
          </a:ln>
        </p:spPr>
        <p:txBody>
          <a:bodyPr/>
          <a:lstStyle/>
          <a:p>
            <a:endParaRPr lang="en-CA"/>
          </a:p>
        </p:txBody>
      </p:sp>
      <p:sp>
        <p:nvSpPr>
          <p:cNvPr id="24732" name="Line 153"/>
          <p:cNvSpPr>
            <a:spLocks noChangeShapeType="1"/>
          </p:cNvSpPr>
          <p:nvPr/>
        </p:nvSpPr>
        <p:spPr bwMode="auto">
          <a:xfrm>
            <a:off x="5616575" y="4454525"/>
            <a:ext cx="101600" cy="1588"/>
          </a:xfrm>
          <a:prstGeom prst="line">
            <a:avLst/>
          </a:prstGeom>
          <a:noFill/>
          <a:ln w="26988">
            <a:solidFill>
              <a:srgbClr val="000000"/>
            </a:solidFill>
            <a:round/>
            <a:headEnd/>
            <a:tailEnd/>
          </a:ln>
        </p:spPr>
        <p:txBody>
          <a:bodyPr/>
          <a:lstStyle/>
          <a:p>
            <a:endParaRPr lang="en-CA"/>
          </a:p>
        </p:txBody>
      </p:sp>
      <p:sp>
        <p:nvSpPr>
          <p:cNvPr id="24733" name="Line 154"/>
          <p:cNvSpPr>
            <a:spLocks noChangeShapeType="1"/>
          </p:cNvSpPr>
          <p:nvPr/>
        </p:nvSpPr>
        <p:spPr bwMode="auto">
          <a:xfrm>
            <a:off x="5754688" y="4454525"/>
            <a:ext cx="101600" cy="1588"/>
          </a:xfrm>
          <a:prstGeom prst="line">
            <a:avLst/>
          </a:prstGeom>
          <a:noFill/>
          <a:ln w="26988">
            <a:solidFill>
              <a:srgbClr val="000000"/>
            </a:solidFill>
            <a:round/>
            <a:headEnd/>
            <a:tailEnd/>
          </a:ln>
        </p:spPr>
        <p:txBody>
          <a:bodyPr/>
          <a:lstStyle/>
          <a:p>
            <a:endParaRPr lang="en-CA"/>
          </a:p>
        </p:txBody>
      </p:sp>
      <p:sp>
        <p:nvSpPr>
          <p:cNvPr id="24734" name="Line 155"/>
          <p:cNvSpPr>
            <a:spLocks noChangeShapeType="1"/>
          </p:cNvSpPr>
          <p:nvPr/>
        </p:nvSpPr>
        <p:spPr bwMode="auto">
          <a:xfrm>
            <a:off x="5891213" y="4454525"/>
            <a:ext cx="103187" cy="1588"/>
          </a:xfrm>
          <a:prstGeom prst="line">
            <a:avLst/>
          </a:prstGeom>
          <a:noFill/>
          <a:ln w="26988">
            <a:solidFill>
              <a:srgbClr val="000000"/>
            </a:solidFill>
            <a:round/>
            <a:headEnd/>
            <a:tailEnd/>
          </a:ln>
        </p:spPr>
        <p:txBody>
          <a:bodyPr/>
          <a:lstStyle/>
          <a:p>
            <a:endParaRPr lang="en-CA"/>
          </a:p>
        </p:txBody>
      </p:sp>
      <p:sp>
        <p:nvSpPr>
          <p:cNvPr id="24735" name="Line 156"/>
          <p:cNvSpPr>
            <a:spLocks noChangeShapeType="1"/>
          </p:cNvSpPr>
          <p:nvPr/>
        </p:nvSpPr>
        <p:spPr bwMode="auto">
          <a:xfrm>
            <a:off x="6029325" y="4454525"/>
            <a:ext cx="103188" cy="1588"/>
          </a:xfrm>
          <a:prstGeom prst="line">
            <a:avLst/>
          </a:prstGeom>
          <a:noFill/>
          <a:ln w="26988">
            <a:solidFill>
              <a:srgbClr val="000000"/>
            </a:solidFill>
            <a:round/>
            <a:headEnd/>
            <a:tailEnd/>
          </a:ln>
        </p:spPr>
        <p:txBody>
          <a:bodyPr/>
          <a:lstStyle/>
          <a:p>
            <a:endParaRPr lang="en-CA"/>
          </a:p>
        </p:txBody>
      </p:sp>
      <p:sp>
        <p:nvSpPr>
          <p:cNvPr id="24736" name="Line 157"/>
          <p:cNvSpPr>
            <a:spLocks noChangeShapeType="1"/>
          </p:cNvSpPr>
          <p:nvPr/>
        </p:nvSpPr>
        <p:spPr bwMode="auto">
          <a:xfrm>
            <a:off x="6167438" y="4454525"/>
            <a:ext cx="101600" cy="1588"/>
          </a:xfrm>
          <a:prstGeom prst="line">
            <a:avLst/>
          </a:prstGeom>
          <a:noFill/>
          <a:ln w="26988">
            <a:solidFill>
              <a:srgbClr val="000000"/>
            </a:solidFill>
            <a:round/>
            <a:headEnd/>
            <a:tailEnd/>
          </a:ln>
        </p:spPr>
        <p:txBody>
          <a:bodyPr/>
          <a:lstStyle/>
          <a:p>
            <a:endParaRPr lang="en-CA"/>
          </a:p>
        </p:txBody>
      </p:sp>
      <p:sp>
        <p:nvSpPr>
          <p:cNvPr id="24737" name="Line 158"/>
          <p:cNvSpPr>
            <a:spLocks noChangeShapeType="1"/>
          </p:cNvSpPr>
          <p:nvPr/>
        </p:nvSpPr>
        <p:spPr bwMode="auto">
          <a:xfrm>
            <a:off x="6305550" y="4454525"/>
            <a:ext cx="101600" cy="1588"/>
          </a:xfrm>
          <a:prstGeom prst="line">
            <a:avLst/>
          </a:prstGeom>
          <a:noFill/>
          <a:ln w="26988">
            <a:solidFill>
              <a:srgbClr val="000000"/>
            </a:solidFill>
            <a:round/>
            <a:headEnd/>
            <a:tailEnd/>
          </a:ln>
        </p:spPr>
        <p:txBody>
          <a:bodyPr/>
          <a:lstStyle/>
          <a:p>
            <a:endParaRPr lang="en-CA"/>
          </a:p>
        </p:txBody>
      </p:sp>
      <p:sp>
        <p:nvSpPr>
          <p:cNvPr id="24738" name="Line 159"/>
          <p:cNvSpPr>
            <a:spLocks noChangeShapeType="1"/>
          </p:cNvSpPr>
          <p:nvPr/>
        </p:nvSpPr>
        <p:spPr bwMode="auto">
          <a:xfrm>
            <a:off x="6442075" y="4454525"/>
            <a:ext cx="103188" cy="1588"/>
          </a:xfrm>
          <a:prstGeom prst="line">
            <a:avLst/>
          </a:prstGeom>
          <a:noFill/>
          <a:ln w="26988">
            <a:solidFill>
              <a:srgbClr val="000000"/>
            </a:solidFill>
            <a:round/>
            <a:headEnd/>
            <a:tailEnd/>
          </a:ln>
        </p:spPr>
        <p:txBody>
          <a:bodyPr/>
          <a:lstStyle/>
          <a:p>
            <a:endParaRPr lang="en-CA"/>
          </a:p>
        </p:txBody>
      </p:sp>
      <p:sp>
        <p:nvSpPr>
          <p:cNvPr id="24739" name="Line 160"/>
          <p:cNvSpPr>
            <a:spLocks noChangeShapeType="1"/>
          </p:cNvSpPr>
          <p:nvPr/>
        </p:nvSpPr>
        <p:spPr bwMode="auto">
          <a:xfrm>
            <a:off x="6580188" y="4454525"/>
            <a:ext cx="103187" cy="1588"/>
          </a:xfrm>
          <a:prstGeom prst="line">
            <a:avLst/>
          </a:prstGeom>
          <a:noFill/>
          <a:ln w="26988">
            <a:solidFill>
              <a:srgbClr val="000000"/>
            </a:solidFill>
            <a:round/>
            <a:headEnd/>
            <a:tailEnd/>
          </a:ln>
        </p:spPr>
        <p:txBody>
          <a:bodyPr/>
          <a:lstStyle/>
          <a:p>
            <a:endParaRPr lang="en-CA"/>
          </a:p>
        </p:txBody>
      </p:sp>
      <p:sp>
        <p:nvSpPr>
          <p:cNvPr id="24740" name="Freeform 161"/>
          <p:cNvSpPr>
            <a:spLocks/>
          </p:cNvSpPr>
          <p:nvPr/>
        </p:nvSpPr>
        <p:spPr bwMode="auto">
          <a:xfrm>
            <a:off x="6718300" y="4454525"/>
            <a:ext cx="42863" cy="61913"/>
          </a:xfrm>
          <a:custGeom>
            <a:avLst/>
            <a:gdLst>
              <a:gd name="T0" fmla="*/ 0 w 27"/>
              <a:gd name="T1" fmla="*/ 0 h 39"/>
              <a:gd name="T2" fmla="*/ 2147483647 w 27"/>
              <a:gd name="T3" fmla="*/ 0 h 39"/>
              <a:gd name="T4" fmla="*/ 2147483647 w 27"/>
              <a:gd name="T5" fmla="*/ 2147483647 h 39"/>
              <a:gd name="T6" fmla="*/ 0 60000 65536"/>
              <a:gd name="T7" fmla="*/ 0 60000 65536"/>
              <a:gd name="T8" fmla="*/ 0 60000 65536"/>
              <a:gd name="T9" fmla="*/ 0 w 27"/>
              <a:gd name="T10" fmla="*/ 0 h 39"/>
              <a:gd name="T11" fmla="*/ 27 w 27"/>
              <a:gd name="T12" fmla="*/ 39 h 39"/>
            </a:gdLst>
            <a:ahLst/>
            <a:cxnLst>
              <a:cxn ang="T6">
                <a:pos x="T0" y="T1"/>
              </a:cxn>
              <a:cxn ang="T7">
                <a:pos x="T2" y="T3"/>
              </a:cxn>
              <a:cxn ang="T8">
                <a:pos x="T4" y="T5"/>
              </a:cxn>
            </a:cxnLst>
            <a:rect l="T9" t="T10" r="T11" b="T12"/>
            <a:pathLst>
              <a:path w="27" h="39">
                <a:moveTo>
                  <a:pt x="0" y="0"/>
                </a:moveTo>
                <a:lnTo>
                  <a:pt x="27" y="0"/>
                </a:lnTo>
                <a:lnTo>
                  <a:pt x="27" y="39"/>
                </a:lnTo>
              </a:path>
            </a:pathLst>
          </a:custGeom>
          <a:noFill/>
          <a:ln w="26988">
            <a:solidFill>
              <a:srgbClr val="000000"/>
            </a:solidFill>
            <a:round/>
            <a:headEnd/>
            <a:tailEnd/>
          </a:ln>
        </p:spPr>
        <p:txBody>
          <a:bodyPr/>
          <a:lstStyle/>
          <a:p>
            <a:endParaRPr lang="en-CA"/>
          </a:p>
        </p:txBody>
      </p:sp>
      <p:sp>
        <p:nvSpPr>
          <p:cNvPr id="24741" name="Line 162"/>
          <p:cNvSpPr>
            <a:spLocks noChangeShapeType="1"/>
          </p:cNvSpPr>
          <p:nvPr/>
        </p:nvSpPr>
        <p:spPr bwMode="auto">
          <a:xfrm>
            <a:off x="6761163" y="4548188"/>
            <a:ext cx="1587" cy="106362"/>
          </a:xfrm>
          <a:prstGeom prst="line">
            <a:avLst/>
          </a:prstGeom>
          <a:noFill/>
          <a:ln w="26988">
            <a:solidFill>
              <a:srgbClr val="000000"/>
            </a:solidFill>
            <a:round/>
            <a:headEnd/>
            <a:tailEnd/>
          </a:ln>
        </p:spPr>
        <p:txBody>
          <a:bodyPr/>
          <a:lstStyle/>
          <a:p>
            <a:endParaRPr lang="en-CA"/>
          </a:p>
        </p:txBody>
      </p:sp>
      <p:sp>
        <p:nvSpPr>
          <p:cNvPr id="24742" name="Line 163"/>
          <p:cNvSpPr>
            <a:spLocks noChangeShapeType="1"/>
          </p:cNvSpPr>
          <p:nvPr/>
        </p:nvSpPr>
        <p:spPr bwMode="auto">
          <a:xfrm>
            <a:off x="3756025" y="5162550"/>
            <a:ext cx="1588" cy="101600"/>
          </a:xfrm>
          <a:prstGeom prst="line">
            <a:avLst/>
          </a:prstGeom>
          <a:noFill/>
          <a:ln w="26988">
            <a:solidFill>
              <a:srgbClr val="000000"/>
            </a:solidFill>
            <a:round/>
            <a:headEnd/>
            <a:tailEnd/>
          </a:ln>
        </p:spPr>
        <p:txBody>
          <a:bodyPr/>
          <a:lstStyle/>
          <a:p>
            <a:endParaRPr lang="en-CA"/>
          </a:p>
        </p:txBody>
      </p:sp>
      <p:sp>
        <p:nvSpPr>
          <p:cNvPr id="24743" name="Freeform 164"/>
          <p:cNvSpPr>
            <a:spLocks/>
          </p:cNvSpPr>
          <p:nvPr/>
        </p:nvSpPr>
        <p:spPr bwMode="auto">
          <a:xfrm>
            <a:off x="3756025" y="5299075"/>
            <a:ext cx="34925" cy="68263"/>
          </a:xfrm>
          <a:custGeom>
            <a:avLst/>
            <a:gdLst>
              <a:gd name="T0" fmla="*/ 0 w 22"/>
              <a:gd name="T1" fmla="*/ 0 h 43"/>
              <a:gd name="T2" fmla="*/ 0 w 22"/>
              <a:gd name="T3" fmla="*/ 2147483647 h 43"/>
              <a:gd name="T4" fmla="*/ 2147483647 w 22"/>
              <a:gd name="T5" fmla="*/ 2147483647 h 43"/>
              <a:gd name="T6" fmla="*/ 0 60000 65536"/>
              <a:gd name="T7" fmla="*/ 0 60000 65536"/>
              <a:gd name="T8" fmla="*/ 0 60000 65536"/>
              <a:gd name="T9" fmla="*/ 0 w 22"/>
              <a:gd name="T10" fmla="*/ 0 h 43"/>
              <a:gd name="T11" fmla="*/ 22 w 22"/>
              <a:gd name="T12" fmla="*/ 43 h 43"/>
            </a:gdLst>
            <a:ahLst/>
            <a:cxnLst>
              <a:cxn ang="T6">
                <a:pos x="T0" y="T1"/>
              </a:cxn>
              <a:cxn ang="T7">
                <a:pos x="T2" y="T3"/>
              </a:cxn>
              <a:cxn ang="T8">
                <a:pos x="T4" y="T5"/>
              </a:cxn>
            </a:cxnLst>
            <a:rect l="T9" t="T10" r="T11" b="T12"/>
            <a:pathLst>
              <a:path w="22" h="43">
                <a:moveTo>
                  <a:pt x="0" y="0"/>
                </a:moveTo>
                <a:lnTo>
                  <a:pt x="0" y="43"/>
                </a:lnTo>
                <a:lnTo>
                  <a:pt x="22" y="43"/>
                </a:lnTo>
              </a:path>
            </a:pathLst>
          </a:custGeom>
          <a:noFill/>
          <a:ln w="26988">
            <a:solidFill>
              <a:srgbClr val="000000"/>
            </a:solidFill>
            <a:round/>
            <a:headEnd/>
            <a:tailEnd/>
          </a:ln>
        </p:spPr>
        <p:txBody>
          <a:bodyPr/>
          <a:lstStyle/>
          <a:p>
            <a:endParaRPr lang="en-CA"/>
          </a:p>
        </p:txBody>
      </p:sp>
      <p:sp>
        <p:nvSpPr>
          <p:cNvPr id="24744" name="Line 165"/>
          <p:cNvSpPr>
            <a:spLocks noChangeShapeType="1"/>
          </p:cNvSpPr>
          <p:nvPr/>
        </p:nvSpPr>
        <p:spPr bwMode="auto">
          <a:xfrm>
            <a:off x="3825875" y="5367338"/>
            <a:ext cx="103188" cy="1587"/>
          </a:xfrm>
          <a:prstGeom prst="line">
            <a:avLst/>
          </a:prstGeom>
          <a:noFill/>
          <a:ln w="26988">
            <a:solidFill>
              <a:srgbClr val="000000"/>
            </a:solidFill>
            <a:round/>
            <a:headEnd/>
            <a:tailEnd/>
          </a:ln>
        </p:spPr>
        <p:txBody>
          <a:bodyPr/>
          <a:lstStyle/>
          <a:p>
            <a:endParaRPr lang="en-CA"/>
          </a:p>
        </p:txBody>
      </p:sp>
      <p:sp>
        <p:nvSpPr>
          <p:cNvPr id="24745" name="Line 166"/>
          <p:cNvSpPr>
            <a:spLocks noChangeShapeType="1"/>
          </p:cNvSpPr>
          <p:nvPr/>
        </p:nvSpPr>
        <p:spPr bwMode="auto">
          <a:xfrm>
            <a:off x="3963988" y="5367338"/>
            <a:ext cx="101600" cy="1587"/>
          </a:xfrm>
          <a:prstGeom prst="line">
            <a:avLst/>
          </a:prstGeom>
          <a:noFill/>
          <a:ln w="26988">
            <a:solidFill>
              <a:srgbClr val="000000"/>
            </a:solidFill>
            <a:round/>
            <a:headEnd/>
            <a:tailEnd/>
          </a:ln>
        </p:spPr>
        <p:txBody>
          <a:bodyPr/>
          <a:lstStyle/>
          <a:p>
            <a:endParaRPr lang="en-CA"/>
          </a:p>
        </p:txBody>
      </p:sp>
      <p:sp>
        <p:nvSpPr>
          <p:cNvPr id="24746" name="Line 167"/>
          <p:cNvSpPr>
            <a:spLocks noChangeShapeType="1"/>
          </p:cNvSpPr>
          <p:nvPr/>
        </p:nvSpPr>
        <p:spPr bwMode="auto">
          <a:xfrm>
            <a:off x="4102100" y="5367338"/>
            <a:ext cx="101600" cy="1587"/>
          </a:xfrm>
          <a:prstGeom prst="line">
            <a:avLst/>
          </a:prstGeom>
          <a:noFill/>
          <a:ln w="26988">
            <a:solidFill>
              <a:srgbClr val="000000"/>
            </a:solidFill>
            <a:round/>
            <a:headEnd/>
            <a:tailEnd/>
          </a:ln>
        </p:spPr>
        <p:txBody>
          <a:bodyPr/>
          <a:lstStyle/>
          <a:p>
            <a:endParaRPr lang="en-CA"/>
          </a:p>
        </p:txBody>
      </p:sp>
      <p:sp>
        <p:nvSpPr>
          <p:cNvPr id="24747" name="Line 168"/>
          <p:cNvSpPr>
            <a:spLocks noChangeShapeType="1"/>
          </p:cNvSpPr>
          <p:nvPr/>
        </p:nvSpPr>
        <p:spPr bwMode="auto">
          <a:xfrm>
            <a:off x="4238625" y="5367338"/>
            <a:ext cx="103188" cy="1587"/>
          </a:xfrm>
          <a:prstGeom prst="line">
            <a:avLst/>
          </a:prstGeom>
          <a:noFill/>
          <a:ln w="26988">
            <a:solidFill>
              <a:srgbClr val="000000"/>
            </a:solidFill>
            <a:round/>
            <a:headEnd/>
            <a:tailEnd/>
          </a:ln>
        </p:spPr>
        <p:txBody>
          <a:bodyPr/>
          <a:lstStyle/>
          <a:p>
            <a:endParaRPr lang="en-CA"/>
          </a:p>
        </p:txBody>
      </p:sp>
      <p:sp>
        <p:nvSpPr>
          <p:cNvPr id="24748" name="Line 169"/>
          <p:cNvSpPr>
            <a:spLocks noChangeShapeType="1"/>
          </p:cNvSpPr>
          <p:nvPr/>
        </p:nvSpPr>
        <p:spPr bwMode="auto">
          <a:xfrm>
            <a:off x="4376738" y="5367338"/>
            <a:ext cx="103187" cy="1587"/>
          </a:xfrm>
          <a:prstGeom prst="line">
            <a:avLst/>
          </a:prstGeom>
          <a:noFill/>
          <a:ln w="26988">
            <a:solidFill>
              <a:srgbClr val="000000"/>
            </a:solidFill>
            <a:round/>
            <a:headEnd/>
            <a:tailEnd/>
          </a:ln>
        </p:spPr>
        <p:txBody>
          <a:bodyPr/>
          <a:lstStyle/>
          <a:p>
            <a:endParaRPr lang="en-CA"/>
          </a:p>
        </p:txBody>
      </p:sp>
      <p:sp>
        <p:nvSpPr>
          <p:cNvPr id="24749" name="Line 170"/>
          <p:cNvSpPr>
            <a:spLocks noChangeShapeType="1"/>
          </p:cNvSpPr>
          <p:nvPr/>
        </p:nvSpPr>
        <p:spPr bwMode="auto">
          <a:xfrm>
            <a:off x="4514850" y="5367338"/>
            <a:ext cx="101600" cy="1587"/>
          </a:xfrm>
          <a:prstGeom prst="line">
            <a:avLst/>
          </a:prstGeom>
          <a:noFill/>
          <a:ln w="26988">
            <a:solidFill>
              <a:srgbClr val="000000"/>
            </a:solidFill>
            <a:round/>
            <a:headEnd/>
            <a:tailEnd/>
          </a:ln>
        </p:spPr>
        <p:txBody>
          <a:bodyPr/>
          <a:lstStyle/>
          <a:p>
            <a:endParaRPr lang="en-CA"/>
          </a:p>
        </p:txBody>
      </p:sp>
      <p:sp>
        <p:nvSpPr>
          <p:cNvPr id="24750" name="Line 171"/>
          <p:cNvSpPr>
            <a:spLocks noChangeShapeType="1"/>
          </p:cNvSpPr>
          <p:nvPr/>
        </p:nvSpPr>
        <p:spPr bwMode="auto">
          <a:xfrm>
            <a:off x="4652963" y="5367338"/>
            <a:ext cx="101600" cy="1587"/>
          </a:xfrm>
          <a:prstGeom prst="line">
            <a:avLst/>
          </a:prstGeom>
          <a:noFill/>
          <a:ln w="26988">
            <a:solidFill>
              <a:srgbClr val="000000"/>
            </a:solidFill>
            <a:round/>
            <a:headEnd/>
            <a:tailEnd/>
          </a:ln>
        </p:spPr>
        <p:txBody>
          <a:bodyPr/>
          <a:lstStyle/>
          <a:p>
            <a:endParaRPr lang="en-CA"/>
          </a:p>
        </p:txBody>
      </p:sp>
      <p:sp>
        <p:nvSpPr>
          <p:cNvPr id="24751" name="Line 172"/>
          <p:cNvSpPr>
            <a:spLocks noChangeShapeType="1"/>
          </p:cNvSpPr>
          <p:nvPr/>
        </p:nvSpPr>
        <p:spPr bwMode="auto">
          <a:xfrm>
            <a:off x="4789488" y="5367338"/>
            <a:ext cx="103187" cy="1587"/>
          </a:xfrm>
          <a:prstGeom prst="line">
            <a:avLst/>
          </a:prstGeom>
          <a:noFill/>
          <a:ln w="26988">
            <a:solidFill>
              <a:srgbClr val="000000"/>
            </a:solidFill>
            <a:round/>
            <a:headEnd/>
            <a:tailEnd/>
          </a:ln>
        </p:spPr>
        <p:txBody>
          <a:bodyPr/>
          <a:lstStyle/>
          <a:p>
            <a:endParaRPr lang="en-CA"/>
          </a:p>
        </p:txBody>
      </p:sp>
      <p:sp>
        <p:nvSpPr>
          <p:cNvPr id="24752" name="Line 173"/>
          <p:cNvSpPr>
            <a:spLocks noChangeShapeType="1"/>
          </p:cNvSpPr>
          <p:nvPr/>
        </p:nvSpPr>
        <p:spPr bwMode="auto">
          <a:xfrm>
            <a:off x="4927600" y="5367338"/>
            <a:ext cx="103188" cy="1587"/>
          </a:xfrm>
          <a:prstGeom prst="line">
            <a:avLst/>
          </a:prstGeom>
          <a:noFill/>
          <a:ln w="26988">
            <a:solidFill>
              <a:srgbClr val="000000"/>
            </a:solidFill>
            <a:round/>
            <a:headEnd/>
            <a:tailEnd/>
          </a:ln>
        </p:spPr>
        <p:txBody>
          <a:bodyPr/>
          <a:lstStyle/>
          <a:p>
            <a:endParaRPr lang="en-CA"/>
          </a:p>
        </p:txBody>
      </p:sp>
      <p:sp>
        <p:nvSpPr>
          <p:cNvPr id="24753" name="Line 174"/>
          <p:cNvSpPr>
            <a:spLocks noChangeShapeType="1"/>
          </p:cNvSpPr>
          <p:nvPr/>
        </p:nvSpPr>
        <p:spPr bwMode="auto">
          <a:xfrm>
            <a:off x="5065713" y="5367338"/>
            <a:ext cx="101600" cy="1587"/>
          </a:xfrm>
          <a:prstGeom prst="line">
            <a:avLst/>
          </a:prstGeom>
          <a:noFill/>
          <a:ln w="26988">
            <a:solidFill>
              <a:srgbClr val="000000"/>
            </a:solidFill>
            <a:round/>
            <a:headEnd/>
            <a:tailEnd/>
          </a:ln>
        </p:spPr>
        <p:txBody>
          <a:bodyPr/>
          <a:lstStyle/>
          <a:p>
            <a:endParaRPr lang="en-CA"/>
          </a:p>
        </p:txBody>
      </p:sp>
      <p:sp>
        <p:nvSpPr>
          <p:cNvPr id="24754" name="Line 175"/>
          <p:cNvSpPr>
            <a:spLocks noChangeShapeType="1"/>
          </p:cNvSpPr>
          <p:nvPr/>
        </p:nvSpPr>
        <p:spPr bwMode="auto">
          <a:xfrm>
            <a:off x="5203825" y="5367338"/>
            <a:ext cx="101600" cy="1587"/>
          </a:xfrm>
          <a:prstGeom prst="line">
            <a:avLst/>
          </a:prstGeom>
          <a:noFill/>
          <a:ln w="26988">
            <a:solidFill>
              <a:srgbClr val="000000"/>
            </a:solidFill>
            <a:round/>
            <a:headEnd/>
            <a:tailEnd/>
          </a:ln>
        </p:spPr>
        <p:txBody>
          <a:bodyPr/>
          <a:lstStyle/>
          <a:p>
            <a:endParaRPr lang="en-CA"/>
          </a:p>
        </p:txBody>
      </p:sp>
      <p:sp>
        <p:nvSpPr>
          <p:cNvPr id="24755" name="Line 176"/>
          <p:cNvSpPr>
            <a:spLocks noChangeShapeType="1"/>
          </p:cNvSpPr>
          <p:nvPr/>
        </p:nvSpPr>
        <p:spPr bwMode="auto">
          <a:xfrm>
            <a:off x="5340350" y="5367338"/>
            <a:ext cx="103188" cy="1587"/>
          </a:xfrm>
          <a:prstGeom prst="line">
            <a:avLst/>
          </a:prstGeom>
          <a:noFill/>
          <a:ln w="26988">
            <a:solidFill>
              <a:srgbClr val="000000"/>
            </a:solidFill>
            <a:round/>
            <a:headEnd/>
            <a:tailEnd/>
          </a:ln>
        </p:spPr>
        <p:txBody>
          <a:bodyPr/>
          <a:lstStyle/>
          <a:p>
            <a:endParaRPr lang="en-CA"/>
          </a:p>
        </p:txBody>
      </p:sp>
      <p:sp>
        <p:nvSpPr>
          <p:cNvPr id="24756" name="Line 177"/>
          <p:cNvSpPr>
            <a:spLocks noChangeShapeType="1"/>
          </p:cNvSpPr>
          <p:nvPr/>
        </p:nvSpPr>
        <p:spPr bwMode="auto">
          <a:xfrm>
            <a:off x="5478463" y="5367338"/>
            <a:ext cx="103187" cy="1587"/>
          </a:xfrm>
          <a:prstGeom prst="line">
            <a:avLst/>
          </a:prstGeom>
          <a:noFill/>
          <a:ln w="26988">
            <a:solidFill>
              <a:srgbClr val="000000"/>
            </a:solidFill>
            <a:round/>
            <a:headEnd/>
            <a:tailEnd/>
          </a:ln>
        </p:spPr>
        <p:txBody>
          <a:bodyPr/>
          <a:lstStyle/>
          <a:p>
            <a:endParaRPr lang="en-CA"/>
          </a:p>
        </p:txBody>
      </p:sp>
      <p:sp>
        <p:nvSpPr>
          <p:cNvPr id="24757" name="Line 178"/>
          <p:cNvSpPr>
            <a:spLocks noChangeShapeType="1"/>
          </p:cNvSpPr>
          <p:nvPr/>
        </p:nvSpPr>
        <p:spPr bwMode="auto">
          <a:xfrm>
            <a:off x="5616575" y="5367338"/>
            <a:ext cx="101600" cy="1587"/>
          </a:xfrm>
          <a:prstGeom prst="line">
            <a:avLst/>
          </a:prstGeom>
          <a:noFill/>
          <a:ln w="26988">
            <a:solidFill>
              <a:srgbClr val="000000"/>
            </a:solidFill>
            <a:round/>
            <a:headEnd/>
            <a:tailEnd/>
          </a:ln>
        </p:spPr>
        <p:txBody>
          <a:bodyPr/>
          <a:lstStyle/>
          <a:p>
            <a:endParaRPr lang="en-CA"/>
          </a:p>
        </p:txBody>
      </p:sp>
      <p:sp>
        <p:nvSpPr>
          <p:cNvPr id="24758" name="Line 179"/>
          <p:cNvSpPr>
            <a:spLocks noChangeShapeType="1"/>
          </p:cNvSpPr>
          <p:nvPr/>
        </p:nvSpPr>
        <p:spPr bwMode="auto">
          <a:xfrm>
            <a:off x="5754688" y="5367338"/>
            <a:ext cx="101600" cy="1587"/>
          </a:xfrm>
          <a:prstGeom prst="line">
            <a:avLst/>
          </a:prstGeom>
          <a:noFill/>
          <a:ln w="26988">
            <a:solidFill>
              <a:srgbClr val="000000"/>
            </a:solidFill>
            <a:round/>
            <a:headEnd/>
            <a:tailEnd/>
          </a:ln>
        </p:spPr>
        <p:txBody>
          <a:bodyPr/>
          <a:lstStyle/>
          <a:p>
            <a:endParaRPr lang="en-CA"/>
          </a:p>
        </p:txBody>
      </p:sp>
      <p:sp>
        <p:nvSpPr>
          <p:cNvPr id="24759" name="Line 180"/>
          <p:cNvSpPr>
            <a:spLocks noChangeShapeType="1"/>
          </p:cNvSpPr>
          <p:nvPr/>
        </p:nvSpPr>
        <p:spPr bwMode="auto">
          <a:xfrm>
            <a:off x="5891213" y="5367338"/>
            <a:ext cx="103187" cy="1587"/>
          </a:xfrm>
          <a:prstGeom prst="line">
            <a:avLst/>
          </a:prstGeom>
          <a:noFill/>
          <a:ln w="26988">
            <a:solidFill>
              <a:srgbClr val="000000"/>
            </a:solidFill>
            <a:round/>
            <a:headEnd/>
            <a:tailEnd/>
          </a:ln>
        </p:spPr>
        <p:txBody>
          <a:bodyPr/>
          <a:lstStyle/>
          <a:p>
            <a:endParaRPr lang="en-CA"/>
          </a:p>
        </p:txBody>
      </p:sp>
      <p:sp>
        <p:nvSpPr>
          <p:cNvPr id="24760" name="Line 181"/>
          <p:cNvSpPr>
            <a:spLocks noChangeShapeType="1"/>
          </p:cNvSpPr>
          <p:nvPr/>
        </p:nvSpPr>
        <p:spPr bwMode="auto">
          <a:xfrm>
            <a:off x="6029325" y="5367338"/>
            <a:ext cx="103188" cy="1587"/>
          </a:xfrm>
          <a:prstGeom prst="line">
            <a:avLst/>
          </a:prstGeom>
          <a:noFill/>
          <a:ln w="26988">
            <a:solidFill>
              <a:srgbClr val="000000"/>
            </a:solidFill>
            <a:round/>
            <a:headEnd/>
            <a:tailEnd/>
          </a:ln>
        </p:spPr>
        <p:txBody>
          <a:bodyPr/>
          <a:lstStyle/>
          <a:p>
            <a:endParaRPr lang="en-CA"/>
          </a:p>
        </p:txBody>
      </p:sp>
      <p:sp>
        <p:nvSpPr>
          <p:cNvPr id="24761" name="Line 182"/>
          <p:cNvSpPr>
            <a:spLocks noChangeShapeType="1"/>
          </p:cNvSpPr>
          <p:nvPr/>
        </p:nvSpPr>
        <p:spPr bwMode="auto">
          <a:xfrm>
            <a:off x="6167438" y="5367338"/>
            <a:ext cx="101600" cy="1587"/>
          </a:xfrm>
          <a:prstGeom prst="line">
            <a:avLst/>
          </a:prstGeom>
          <a:noFill/>
          <a:ln w="26988">
            <a:solidFill>
              <a:srgbClr val="000000"/>
            </a:solidFill>
            <a:round/>
            <a:headEnd/>
            <a:tailEnd/>
          </a:ln>
        </p:spPr>
        <p:txBody>
          <a:bodyPr/>
          <a:lstStyle/>
          <a:p>
            <a:endParaRPr lang="en-CA"/>
          </a:p>
        </p:txBody>
      </p:sp>
      <p:sp>
        <p:nvSpPr>
          <p:cNvPr id="24762" name="Line 183"/>
          <p:cNvSpPr>
            <a:spLocks noChangeShapeType="1"/>
          </p:cNvSpPr>
          <p:nvPr/>
        </p:nvSpPr>
        <p:spPr bwMode="auto">
          <a:xfrm>
            <a:off x="6305550" y="5367338"/>
            <a:ext cx="101600" cy="1587"/>
          </a:xfrm>
          <a:prstGeom prst="line">
            <a:avLst/>
          </a:prstGeom>
          <a:noFill/>
          <a:ln w="26988">
            <a:solidFill>
              <a:srgbClr val="000000"/>
            </a:solidFill>
            <a:round/>
            <a:headEnd/>
            <a:tailEnd/>
          </a:ln>
        </p:spPr>
        <p:txBody>
          <a:bodyPr/>
          <a:lstStyle/>
          <a:p>
            <a:endParaRPr lang="en-CA"/>
          </a:p>
        </p:txBody>
      </p:sp>
      <p:sp>
        <p:nvSpPr>
          <p:cNvPr id="24763" name="Line 184"/>
          <p:cNvSpPr>
            <a:spLocks noChangeShapeType="1"/>
          </p:cNvSpPr>
          <p:nvPr/>
        </p:nvSpPr>
        <p:spPr bwMode="auto">
          <a:xfrm>
            <a:off x="6442075" y="5367338"/>
            <a:ext cx="103188" cy="1587"/>
          </a:xfrm>
          <a:prstGeom prst="line">
            <a:avLst/>
          </a:prstGeom>
          <a:noFill/>
          <a:ln w="26988">
            <a:solidFill>
              <a:srgbClr val="000000"/>
            </a:solidFill>
            <a:round/>
            <a:headEnd/>
            <a:tailEnd/>
          </a:ln>
        </p:spPr>
        <p:txBody>
          <a:bodyPr/>
          <a:lstStyle/>
          <a:p>
            <a:endParaRPr lang="en-CA"/>
          </a:p>
        </p:txBody>
      </p:sp>
      <p:sp>
        <p:nvSpPr>
          <p:cNvPr id="24764" name="Line 185"/>
          <p:cNvSpPr>
            <a:spLocks noChangeShapeType="1"/>
          </p:cNvSpPr>
          <p:nvPr/>
        </p:nvSpPr>
        <p:spPr bwMode="auto">
          <a:xfrm>
            <a:off x="6580188" y="5367338"/>
            <a:ext cx="103187" cy="1587"/>
          </a:xfrm>
          <a:prstGeom prst="line">
            <a:avLst/>
          </a:prstGeom>
          <a:noFill/>
          <a:ln w="26988">
            <a:solidFill>
              <a:srgbClr val="000000"/>
            </a:solidFill>
            <a:round/>
            <a:headEnd/>
            <a:tailEnd/>
          </a:ln>
        </p:spPr>
        <p:txBody>
          <a:bodyPr/>
          <a:lstStyle/>
          <a:p>
            <a:endParaRPr lang="en-CA"/>
          </a:p>
        </p:txBody>
      </p:sp>
      <p:sp>
        <p:nvSpPr>
          <p:cNvPr id="24765" name="Freeform 186"/>
          <p:cNvSpPr>
            <a:spLocks/>
          </p:cNvSpPr>
          <p:nvPr/>
        </p:nvSpPr>
        <p:spPr bwMode="auto">
          <a:xfrm>
            <a:off x="6718300" y="5307013"/>
            <a:ext cx="42863" cy="60325"/>
          </a:xfrm>
          <a:custGeom>
            <a:avLst/>
            <a:gdLst>
              <a:gd name="T0" fmla="*/ 0 w 27"/>
              <a:gd name="T1" fmla="*/ 2147483647 h 38"/>
              <a:gd name="T2" fmla="*/ 2147483647 w 27"/>
              <a:gd name="T3" fmla="*/ 2147483647 h 38"/>
              <a:gd name="T4" fmla="*/ 2147483647 w 27"/>
              <a:gd name="T5" fmla="*/ 0 h 38"/>
              <a:gd name="T6" fmla="*/ 0 60000 65536"/>
              <a:gd name="T7" fmla="*/ 0 60000 65536"/>
              <a:gd name="T8" fmla="*/ 0 60000 65536"/>
              <a:gd name="T9" fmla="*/ 0 w 27"/>
              <a:gd name="T10" fmla="*/ 0 h 38"/>
              <a:gd name="T11" fmla="*/ 27 w 27"/>
              <a:gd name="T12" fmla="*/ 38 h 38"/>
            </a:gdLst>
            <a:ahLst/>
            <a:cxnLst>
              <a:cxn ang="T6">
                <a:pos x="T0" y="T1"/>
              </a:cxn>
              <a:cxn ang="T7">
                <a:pos x="T2" y="T3"/>
              </a:cxn>
              <a:cxn ang="T8">
                <a:pos x="T4" y="T5"/>
              </a:cxn>
            </a:cxnLst>
            <a:rect l="T9" t="T10" r="T11" b="T12"/>
            <a:pathLst>
              <a:path w="27" h="38">
                <a:moveTo>
                  <a:pt x="0" y="38"/>
                </a:moveTo>
                <a:lnTo>
                  <a:pt x="27" y="38"/>
                </a:lnTo>
                <a:lnTo>
                  <a:pt x="27" y="0"/>
                </a:lnTo>
              </a:path>
            </a:pathLst>
          </a:custGeom>
          <a:noFill/>
          <a:ln w="26988">
            <a:solidFill>
              <a:srgbClr val="000000"/>
            </a:solidFill>
            <a:round/>
            <a:headEnd/>
            <a:tailEnd/>
          </a:ln>
        </p:spPr>
        <p:txBody>
          <a:bodyPr/>
          <a:lstStyle/>
          <a:p>
            <a:endParaRPr lang="en-CA"/>
          </a:p>
        </p:txBody>
      </p:sp>
      <p:sp>
        <p:nvSpPr>
          <p:cNvPr id="24766" name="Line 187"/>
          <p:cNvSpPr>
            <a:spLocks noChangeShapeType="1"/>
          </p:cNvSpPr>
          <p:nvPr/>
        </p:nvSpPr>
        <p:spPr bwMode="auto">
          <a:xfrm flipV="1">
            <a:off x="6761163" y="5170488"/>
            <a:ext cx="1587" cy="101600"/>
          </a:xfrm>
          <a:prstGeom prst="line">
            <a:avLst/>
          </a:prstGeom>
          <a:noFill/>
          <a:ln w="26988">
            <a:solidFill>
              <a:srgbClr val="000000"/>
            </a:solidFill>
            <a:round/>
            <a:headEnd/>
            <a:tailEnd/>
          </a:ln>
        </p:spPr>
        <p:txBody>
          <a:bodyPr/>
          <a:lstStyle/>
          <a:p>
            <a:endParaRPr lang="en-CA"/>
          </a:p>
        </p:txBody>
      </p:sp>
      <p:sp>
        <p:nvSpPr>
          <p:cNvPr id="24767" name="Line 188"/>
          <p:cNvSpPr>
            <a:spLocks noChangeShapeType="1"/>
          </p:cNvSpPr>
          <p:nvPr/>
        </p:nvSpPr>
        <p:spPr bwMode="auto">
          <a:xfrm>
            <a:off x="4600575" y="4462463"/>
            <a:ext cx="1588" cy="192087"/>
          </a:xfrm>
          <a:prstGeom prst="line">
            <a:avLst/>
          </a:prstGeom>
          <a:noFill/>
          <a:ln w="15875">
            <a:solidFill>
              <a:srgbClr val="000000"/>
            </a:solidFill>
            <a:round/>
            <a:headEnd/>
            <a:tailEnd/>
          </a:ln>
        </p:spPr>
        <p:txBody>
          <a:bodyPr/>
          <a:lstStyle/>
          <a:p>
            <a:endParaRPr lang="en-CA"/>
          </a:p>
        </p:txBody>
      </p:sp>
      <p:sp>
        <p:nvSpPr>
          <p:cNvPr id="24768" name="Line 189"/>
          <p:cNvSpPr>
            <a:spLocks noChangeShapeType="1"/>
          </p:cNvSpPr>
          <p:nvPr/>
        </p:nvSpPr>
        <p:spPr bwMode="auto">
          <a:xfrm>
            <a:off x="5832475" y="4446588"/>
            <a:ext cx="1588" cy="188912"/>
          </a:xfrm>
          <a:prstGeom prst="line">
            <a:avLst/>
          </a:prstGeom>
          <a:noFill/>
          <a:ln w="15875">
            <a:solidFill>
              <a:srgbClr val="000000"/>
            </a:solidFill>
            <a:round/>
            <a:headEnd/>
            <a:tailEnd/>
          </a:ln>
        </p:spPr>
        <p:txBody>
          <a:bodyPr/>
          <a:lstStyle/>
          <a:p>
            <a:endParaRPr lang="en-CA"/>
          </a:p>
        </p:txBody>
      </p:sp>
      <p:sp>
        <p:nvSpPr>
          <p:cNvPr id="24769" name="Line 190"/>
          <p:cNvSpPr>
            <a:spLocks noChangeShapeType="1"/>
          </p:cNvSpPr>
          <p:nvPr/>
        </p:nvSpPr>
        <p:spPr bwMode="auto">
          <a:xfrm>
            <a:off x="5832475" y="5186363"/>
            <a:ext cx="1588" cy="188912"/>
          </a:xfrm>
          <a:prstGeom prst="line">
            <a:avLst/>
          </a:prstGeom>
          <a:noFill/>
          <a:ln w="15875">
            <a:solidFill>
              <a:srgbClr val="000000"/>
            </a:solidFill>
            <a:round/>
            <a:headEnd/>
            <a:tailEnd/>
          </a:ln>
        </p:spPr>
        <p:txBody>
          <a:bodyPr/>
          <a:lstStyle/>
          <a:p>
            <a:endParaRPr lang="en-CA"/>
          </a:p>
        </p:txBody>
      </p:sp>
      <p:sp>
        <p:nvSpPr>
          <p:cNvPr id="24770" name="Line 191"/>
          <p:cNvSpPr>
            <a:spLocks noChangeShapeType="1"/>
          </p:cNvSpPr>
          <p:nvPr/>
        </p:nvSpPr>
        <p:spPr bwMode="auto">
          <a:xfrm>
            <a:off x="4600575" y="5178425"/>
            <a:ext cx="1588" cy="188913"/>
          </a:xfrm>
          <a:prstGeom prst="line">
            <a:avLst/>
          </a:prstGeom>
          <a:noFill/>
          <a:ln w="15875">
            <a:solidFill>
              <a:srgbClr val="000000"/>
            </a:solidFill>
            <a:round/>
            <a:headEnd/>
            <a:tailEnd/>
          </a:ln>
        </p:spPr>
        <p:txBody>
          <a:bodyPr/>
          <a:lstStyle/>
          <a:p>
            <a:endParaRPr lang="en-CA"/>
          </a:p>
        </p:txBody>
      </p:sp>
      <p:sp>
        <p:nvSpPr>
          <p:cNvPr id="24771" name="Freeform 192"/>
          <p:cNvSpPr>
            <a:spLocks/>
          </p:cNvSpPr>
          <p:nvPr/>
        </p:nvSpPr>
        <p:spPr bwMode="auto">
          <a:xfrm>
            <a:off x="49625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5" y="21"/>
                </a:lnTo>
                <a:lnTo>
                  <a:pt x="51" y="14"/>
                </a:lnTo>
                <a:lnTo>
                  <a:pt x="48" y="7"/>
                </a:lnTo>
                <a:lnTo>
                  <a:pt x="41" y="4"/>
                </a:lnTo>
                <a:lnTo>
                  <a:pt x="36" y="0"/>
                </a:lnTo>
                <a:lnTo>
                  <a:pt x="27" y="0"/>
                </a:lnTo>
                <a:lnTo>
                  <a:pt x="21" y="0"/>
                </a:lnTo>
                <a:lnTo>
                  <a:pt x="14" y="4"/>
                </a:lnTo>
                <a:lnTo>
                  <a:pt x="9" y="7"/>
                </a:lnTo>
                <a:lnTo>
                  <a:pt x="5" y="14"/>
                </a:lnTo>
                <a:lnTo>
                  <a:pt x="2" y="21"/>
                </a:lnTo>
                <a:lnTo>
                  <a:pt x="0" y="27"/>
                </a:lnTo>
                <a:lnTo>
                  <a:pt x="2" y="34"/>
                </a:lnTo>
                <a:lnTo>
                  <a:pt x="5" y="41"/>
                </a:lnTo>
                <a:lnTo>
                  <a:pt x="9" y="46"/>
                </a:lnTo>
                <a:lnTo>
                  <a:pt x="14" y="51"/>
                </a:lnTo>
                <a:lnTo>
                  <a:pt x="21" y="53"/>
                </a:lnTo>
                <a:lnTo>
                  <a:pt x="27" y="55"/>
                </a:lnTo>
                <a:lnTo>
                  <a:pt x="36" y="53"/>
                </a:lnTo>
                <a:lnTo>
                  <a:pt x="41" y="51"/>
                </a:lnTo>
                <a:lnTo>
                  <a:pt x="48" y="46"/>
                </a:lnTo>
                <a:lnTo>
                  <a:pt x="51" y="41"/>
                </a:lnTo>
                <a:lnTo>
                  <a:pt x="55" y="34"/>
                </a:lnTo>
                <a:lnTo>
                  <a:pt x="55" y="27"/>
                </a:lnTo>
                <a:close/>
              </a:path>
            </a:pathLst>
          </a:custGeom>
          <a:solidFill>
            <a:srgbClr val="000000"/>
          </a:solidFill>
          <a:ln w="0">
            <a:solidFill>
              <a:srgbClr val="000000"/>
            </a:solidFill>
            <a:round/>
            <a:headEnd/>
            <a:tailEnd/>
          </a:ln>
        </p:spPr>
        <p:txBody>
          <a:bodyPr/>
          <a:lstStyle/>
          <a:p>
            <a:endParaRPr lang="en-CA"/>
          </a:p>
        </p:txBody>
      </p:sp>
      <p:sp>
        <p:nvSpPr>
          <p:cNvPr id="24772" name="Freeform 193"/>
          <p:cNvSpPr>
            <a:spLocks/>
          </p:cNvSpPr>
          <p:nvPr/>
        </p:nvSpPr>
        <p:spPr bwMode="auto">
          <a:xfrm>
            <a:off x="49625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5" y="21"/>
                </a:lnTo>
                <a:lnTo>
                  <a:pt x="51" y="14"/>
                </a:lnTo>
                <a:lnTo>
                  <a:pt x="48" y="7"/>
                </a:lnTo>
                <a:lnTo>
                  <a:pt x="41" y="4"/>
                </a:lnTo>
                <a:lnTo>
                  <a:pt x="36" y="0"/>
                </a:lnTo>
                <a:lnTo>
                  <a:pt x="27" y="0"/>
                </a:lnTo>
                <a:lnTo>
                  <a:pt x="21" y="0"/>
                </a:lnTo>
                <a:lnTo>
                  <a:pt x="14" y="4"/>
                </a:lnTo>
                <a:lnTo>
                  <a:pt x="9" y="7"/>
                </a:lnTo>
                <a:lnTo>
                  <a:pt x="5" y="14"/>
                </a:lnTo>
                <a:lnTo>
                  <a:pt x="2" y="21"/>
                </a:lnTo>
                <a:lnTo>
                  <a:pt x="0" y="27"/>
                </a:lnTo>
                <a:lnTo>
                  <a:pt x="2" y="34"/>
                </a:lnTo>
                <a:lnTo>
                  <a:pt x="5" y="41"/>
                </a:lnTo>
                <a:lnTo>
                  <a:pt x="9" y="46"/>
                </a:lnTo>
                <a:lnTo>
                  <a:pt x="14" y="51"/>
                </a:lnTo>
                <a:lnTo>
                  <a:pt x="21" y="53"/>
                </a:lnTo>
                <a:lnTo>
                  <a:pt x="27" y="55"/>
                </a:lnTo>
                <a:lnTo>
                  <a:pt x="36" y="53"/>
                </a:lnTo>
                <a:lnTo>
                  <a:pt x="41" y="51"/>
                </a:lnTo>
                <a:lnTo>
                  <a:pt x="48" y="46"/>
                </a:lnTo>
                <a:lnTo>
                  <a:pt x="51" y="41"/>
                </a:lnTo>
                <a:lnTo>
                  <a:pt x="55" y="34"/>
                </a:lnTo>
                <a:lnTo>
                  <a:pt x="55" y="27"/>
                </a:lnTo>
              </a:path>
            </a:pathLst>
          </a:custGeom>
          <a:noFill/>
          <a:ln w="15875">
            <a:solidFill>
              <a:srgbClr val="000000"/>
            </a:solidFill>
            <a:round/>
            <a:headEnd/>
            <a:tailEnd/>
          </a:ln>
        </p:spPr>
        <p:txBody>
          <a:bodyPr/>
          <a:lstStyle/>
          <a:p>
            <a:endParaRPr lang="en-CA"/>
          </a:p>
        </p:txBody>
      </p:sp>
      <p:sp>
        <p:nvSpPr>
          <p:cNvPr id="24773" name="Freeform 194"/>
          <p:cNvSpPr>
            <a:spLocks/>
          </p:cNvSpPr>
          <p:nvPr/>
        </p:nvSpPr>
        <p:spPr bwMode="auto">
          <a:xfrm>
            <a:off x="51784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3" y="21"/>
                </a:lnTo>
                <a:lnTo>
                  <a:pt x="51" y="14"/>
                </a:lnTo>
                <a:lnTo>
                  <a:pt x="46" y="7"/>
                </a:lnTo>
                <a:lnTo>
                  <a:pt x="41" y="4"/>
                </a:lnTo>
                <a:lnTo>
                  <a:pt x="34" y="0"/>
                </a:lnTo>
                <a:lnTo>
                  <a:pt x="27" y="0"/>
                </a:lnTo>
                <a:lnTo>
                  <a:pt x="21" y="0"/>
                </a:lnTo>
                <a:lnTo>
                  <a:pt x="14" y="4"/>
                </a:lnTo>
                <a:lnTo>
                  <a:pt x="9" y="7"/>
                </a:lnTo>
                <a:lnTo>
                  <a:pt x="4" y="14"/>
                </a:lnTo>
                <a:lnTo>
                  <a:pt x="2" y="21"/>
                </a:lnTo>
                <a:lnTo>
                  <a:pt x="0" y="27"/>
                </a:lnTo>
                <a:lnTo>
                  <a:pt x="2" y="34"/>
                </a:lnTo>
                <a:lnTo>
                  <a:pt x="4" y="41"/>
                </a:lnTo>
                <a:lnTo>
                  <a:pt x="9" y="46"/>
                </a:lnTo>
                <a:lnTo>
                  <a:pt x="14" y="51"/>
                </a:lnTo>
                <a:lnTo>
                  <a:pt x="21" y="53"/>
                </a:lnTo>
                <a:lnTo>
                  <a:pt x="27" y="55"/>
                </a:lnTo>
                <a:lnTo>
                  <a:pt x="34" y="53"/>
                </a:lnTo>
                <a:lnTo>
                  <a:pt x="41" y="51"/>
                </a:lnTo>
                <a:lnTo>
                  <a:pt x="46" y="46"/>
                </a:lnTo>
                <a:lnTo>
                  <a:pt x="51" y="41"/>
                </a:lnTo>
                <a:lnTo>
                  <a:pt x="53" y="34"/>
                </a:lnTo>
                <a:lnTo>
                  <a:pt x="55" y="27"/>
                </a:lnTo>
                <a:close/>
              </a:path>
            </a:pathLst>
          </a:custGeom>
          <a:solidFill>
            <a:srgbClr val="000000"/>
          </a:solidFill>
          <a:ln w="0">
            <a:solidFill>
              <a:srgbClr val="000000"/>
            </a:solidFill>
            <a:round/>
            <a:headEnd/>
            <a:tailEnd/>
          </a:ln>
        </p:spPr>
        <p:txBody>
          <a:bodyPr/>
          <a:lstStyle/>
          <a:p>
            <a:endParaRPr lang="en-CA"/>
          </a:p>
        </p:txBody>
      </p:sp>
      <p:sp>
        <p:nvSpPr>
          <p:cNvPr id="24774" name="Freeform 195"/>
          <p:cNvSpPr>
            <a:spLocks/>
          </p:cNvSpPr>
          <p:nvPr/>
        </p:nvSpPr>
        <p:spPr bwMode="auto">
          <a:xfrm>
            <a:off x="51784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3" y="21"/>
                </a:lnTo>
                <a:lnTo>
                  <a:pt x="51" y="14"/>
                </a:lnTo>
                <a:lnTo>
                  <a:pt x="46" y="7"/>
                </a:lnTo>
                <a:lnTo>
                  <a:pt x="41" y="4"/>
                </a:lnTo>
                <a:lnTo>
                  <a:pt x="34" y="0"/>
                </a:lnTo>
                <a:lnTo>
                  <a:pt x="27" y="0"/>
                </a:lnTo>
                <a:lnTo>
                  <a:pt x="21" y="0"/>
                </a:lnTo>
                <a:lnTo>
                  <a:pt x="14" y="4"/>
                </a:lnTo>
                <a:lnTo>
                  <a:pt x="9" y="7"/>
                </a:lnTo>
                <a:lnTo>
                  <a:pt x="4" y="14"/>
                </a:lnTo>
                <a:lnTo>
                  <a:pt x="2" y="21"/>
                </a:lnTo>
                <a:lnTo>
                  <a:pt x="0" y="27"/>
                </a:lnTo>
                <a:lnTo>
                  <a:pt x="2" y="34"/>
                </a:lnTo>
                <a:lnTo>
                  <a:pt x="4" y="41"/>
                </a:lnTo>
                <a:lnTo>
                  <a:pt x="9" y="46"/>
                </a:lnTo>
                <a:lnTo>
                  <a:pt x="14" y="51"/>
                </a:lnTo>
                <a:lnTo>
                  <a:pt x="21" y="53"/>
                </a:lnTo>
                <a:lnTo>
                  <a:pt x="27" y="55"/>
                </a:lnTo>
                <a:lnTo>
                  <a:pt x="34" y="53"/>
                </a:lnTo>
                <a:lnTo>
                  <a:pt x="41" y="51"/>
                </a:lnTo>
                <a:lnTo>
                  <a:pt x="46" y="46"/>
                </a:lnTo>
                <a:lnTo>
                  <a:pt x="51" y="41"/>
                </a:lnTo>
                <a:lnTo>
                  <a:pt x="53" y="34"/>
                </a:lnTo>
                <a:lnTo>
                  <a:pt x="55" y="27"/>
                </a:lnTo>
              </a:path>
            </a:pathLst>
          </a:custGeom>
          <a:noFill/>
          <a:ln w="15875">
            <a:solidFill>
              <a:srgbClr val="000000"/>
            </a:solidFill>
            <a:round/>
            <a:headEnd/>
            <a:tailEnd/>
          </a:ln>
        </p:spPr>
        <p:txBody>
          <a:bodyPr/>
          <a:lstStyle/>
          <a:p>
            <a:endParaRPr lang="en-CA"/>
          </a:p>
        </p:txBody>
      </p:sp>
      <p:sp>
        <p:nvSpPr>
          <p:cNvPr id="24775" name="Freeform 196"/>
          <p:cNvSpPr>
            <a:spLocks/>
          </p:cNvSpPr>
          <p:nvPr/>
        </p:nvSpPr>
        <p:spPr bwMode="auto">
          <a:xfrm>
            <a:off x="5386388" y="4894263"/>
            <a:ext cx="84137"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0 h 55"/>
              <a:gd name="T12" fmla="*/ 2147483647 w 53"/>
              <a:gd name="T13" fmla="*/ 0 h 55"/>
              <a:gd name="T14" fmla="*/ 2147483647 w 53"/>
              <a:gd name="T15" fmla="*/ 0 h 55"/>
              <a:gd name="T16" fmla="*/ 2147483647 w 53"/>
              <a:gd name="T17" fmla="*/ 2147483647 h 55"/>
              <a:gd name="T18" fmla="*/ 2147483647 w 53"/>
              <a:gd name="T19" fmla="*/ 2147483647 h 55"/>
              <a:gd name="T20" fmla="*/ 2147483647 w 53"/>
              <a:gd name="T21" fmla="*/ 2147483647 h 55"/>
              <a:gd name="T22" fmla="*/ 0 w 53"/>
              <a:gd name="T23" fmla="*/ 2147483647 h 55"/>
              <a:gd name="T24" fmla="*/ 0 w 53"/>
              <a:gd name="T25" fmla="*/ 2147483647 h 55"/>
              <a:gd name="T26" fmla="*/ 0 w 53"/>
              <a:gd name="T27" fmla="*/ 2147483647 h 55"/>
              <a:gd name="T28" fmla="*/ 2147483647 w 53"/>
              <a:gd name="T29" fmla="*/ 2147483647 h 55"/>
              <a:gd name="T30" fmla="*/ 2147483647 w 53"/>
              <a:gd name="T31" fmla="*/ 2147483647 h 55"/>
              <a:gd name="T32" fmla="*/ 2147483647 w 53"/>
              <a:gd name="T33" fmla="*/ 2147483647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2147483647 w 53"/>
              <a:gd name="T47" fmla="*/ 2147483647 h 55"/>
              <a:gd name="T48" fmla="*/ 2147483647 w 53"/>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5"/>
              <a:gd name="T77" fmla="*/ 53 w 53"/>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5">
                <a:moveTo>
                  <a:pt x="53" y="27"/>
                </a:moveTo>
                <a:lnTo>
                  <a:pt x="53" y="21"/>
                </a:lnTo>
                <a:lnTo>
                  <a:pt x="50" y="14"/>
                </a:lnTo>
                <a:lnTo>
                  <a:pt x="46" y="7"/>
                </a:lnTo>
                <a:lnTo>
                  <a:pt x="39" y="4"/>
                </a:lnTo>
                <a:lnTo>
                  <a:pt x="34" y="0"/>
                </a:lnTo>
                <a:lnTo>
                  <a:pt x="26" y="0"/>
                </a:lnTo>
                <a:lnTo>
                  <a:pt x="19" y="0"/>
                </a:lnTo>
                <a:lnTo>
                  <a:pt x="12" y="4"/>
                </a:lnTo>
                <a:lnTo>
                  <a:pt x="7" y="7"/>
                </a:lnTo>
                <a:lnTo>
                  <a:pt x="4" y="14"/>
                </a:lnTo>
                <a:lnTo>
                  <a:pt x="0" y="21"/>
                </a:lnTo>
                <a:lnTo>
                  <a:pt x="0" y="27"/>
                </a:lnTo>
                <a:lnTo>
                  <a:pt x="0" y="34"/>
                </a:lnTo>
                <a:lnTo>
                  <a:pt x="4" y="41"/>
                </a:lnTo>
                <a:lnTo>
                  <a:pt x="7" y="46"/>
                </a:lnTo>
                <a:lnTo>
                  <a:pt x="12" y="51"/>
                </a:lnTo>
                <a:lnTo>
                  <a:pt x="19" y="53"/>
                </a:lnTo>
                <a:lnTo>
                  <a:pt x="26" y="55"/>
                </a:lnTo>
                <a:lnTo>
                  <a:pt x="34" y="53"/>
                </a:lnTo>
                <a:lnTo>
                  <a:pt x="39" y="51"/>
                </a:lnTo>
                <a:lnTo>
                  <a:pt x="46" y="46"/>
                </a:lnTo>
                <a:lnTo>
                  <a:pt x="50" y="41"/>
                </a:lnTo>
                <a:lnTo>
                  <a:pt x="53" y="34"/>
                </a:lnTo>
                <a:lnTo>
                  <a:pt x="53" y="27"/>
                </a:lnTo>
                <a:close/>
              </a:path>
            </a:pathLst>
          </a:custGeom>
          <a:solidFill>
            <a:srgbClr val="000000"/>
          </a:solidFill>
          <a:ln w="0">
            <a:solidFill>
              <a:srgbClr val="000000"/>
            </a:solidFill>
            <a:round/>
            <a:headEnd/>
            <a:tailEnd/>
          </a:ln>
        </p:spPr>
        <p:txBody>
          <a:bodyPr/>
          <a:lstStyle/>
          <a:p>
            <a:endParaRPr lang="en-CA"/>
          </a:p>
        </p:txBody>
      </p:sp>
      <p:sp>
        <p:nvSpPr>
          <p:cNvPr id="24776" name="Freeform 197"/>
          <p:cNvSpPr>
            <a:spLocks/>
          </p:cNvSpPr>
          <p:nvPr/>
        </p:nvSpPr>
        <p:spPr bwMode="auto">
          <a:xfrm>
            <a:off x="5386388" y="4894263"/>
            <a:ext cx="84137"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0 h 55"/>
              <a:gd name="T12" fmla="*/ 2147483647 w 53"/>
              <a:gd name="T13" fmla="*/ 0 h 55"/>
              <a:gd name="T14" fmla="*/ 2147483647 w 53"/>
              <a:gd name="T15" fmla="*/ 0 h 55"/>
              <a:gd name="T16" fmla="*/ 2147483647 w 53"/>
              <a:gd name="T17" fmla="*/ 2147483647 h 55"/>
              <a:gd name="T18" fmla="*/ 2147483647 w 53"/>
              <a:gd name="T19" fmla="*/ 2147483647 h 55"/>
              <a:gd name="T20" fmla="*/ 2147483647 w 53"/>
              <a:gd name="T21" fmla="*/ 2147483647 h 55"/>
              <a:gd name="T22" fmla="*/ 0 w 53"/>
              <a:gd name="T23" fmla="*/ 2147483647 h 55"/>
              <a:gd name="T24" fmla="*/ 0 w 53"/>
              <a:gd name="T25" fmla="*/ 2147483647 h 55"/>
              <a:gd name="T26" fmla="*/ 0 w 53"/>
              <a:gd name="T27" fmla="*/ 2147483647 h 55"/>
              <a:gd name="T28" fmla="*/ 2147483647 w 53"/>
              <a:gd name="T29" fmla="*/ 2147483647 h 55"/>
              <a:gd name="T30" fmla="*/ 2147483647 w 53"/>
              <a:gd name="T31" fmla="*/ 2147483647 h 55"/>
              <a:gd name="T32" fmla="*/ 2147483647 w 53"/>
              <a:gd name="T33" fmla="*/ 2147483647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2147483647 w 53"/>
              <a:gd name="T47" fmla="*/ 2147483647 h 55"/>
              <a:gd name="T48" fmla="*/ 2147483647 w 53"/>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5"/>
              <a:gd name="T77" fmla="*/ 53 w 53"/>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5">
                <a:moveTo>
                  <a:pt x="53" y="27"/>
                </a:moveTo>
                <a:lnTo>
                  <a:pt x="53" y="21"/>
                </a:lnTo>
                <a:lnTo>
                  <a:pt x="50" y="14"/>
                </a:lnTo>
                <a:lnTo>
                  <a:pt x="46" y="7"/>
                </a:lnTo>
                <a:lnTo>
                  <a:pt x="39" y="4"/>
                </a:lnTo>
                <a:lnTo>
                  <a:pt x="34" y="0"/>
                </a:lnTo>
                <a:lnTo>
                  <a:pt x="26" y="0"/>
                </a:lnTo>
                <a:lnTo>
                  <a:pt x="19" y="0"/>
                </a:lnTo>
                <a:lnTo>
                  <a:pt x="12" y="4"/>
                </a:lnTo>
                <a:lnTo>
                  <a:pt x="7" y="7"/>
                </a:lnTo>
                <a:lnTo>
                  <a:pt x="4" y="14"/>
                </a:lnTo>
                <a:lnTo>
                  <a:pt x="0" y="21"/>
                </a:lnTo>
                <a:lnTo>
                  <a:pt x="0" y="27"/>
                </a:lnTo>
                <a:lnTo>
                  <a:pt x="0" y="34"/>
                </a:lnTo>
                <a:lnTo>
                  <a:pt x="4" y="41"/>
                </a:lnTo>
                <a:lnTo>
                  <a:pt x="7" y="46"/>
                </a:lnTo>
                <a:lnTo>
                  <a:pt x="12" y="51"/>
                </a:lnTo>
                <a:lnTo>
                  <a:pt x="19" y="53"/>
                </a:lnTo>
                <a:lnTo>
                  <a:pt x="26" y="55"/>
                </a:lnTo>
                <a:lnTo>
                  <a:pt x="34" y="53"/>
                </a:lnTo>
                <a:lnTo>
                  <a:pt x="39" y="51"/>
                </a:lnTo>
                <a:lnTo>
                  <a:pt x="46" y="46"/>
                </a:lnTo>
                <a:lnTo>
                  <a:pt x="50" y="41"/>
                </a:lnTo>
                <a:lnTo>
                  <a:pt x="53" y="34"/>
                </a:lnTo>
                <a:lnTo>
                  <a:pt x="53" y="27"/>
                </a:lnTo>
              </a:path>
            </a:pathLst>
          </a:custGeom>
          <a:noFill/>
          <a:ln w="15875">
            <a:solidFill>
              <a:srgbClr val="000000"/>
            </a:solidFill>
            <a:round/>
            <a:headEnd/>
            <a:tailEnd/>
          </a:ln>
        </p:spPr>
        <p:txBody>
          <a:bodyPr/>
          <a:lstStyle/>
          <a:p>
            <a:endParaRPr lang="en-CA"/>
          </a:p>
        </p:txBody>
      </p:sp>
      <p:sp>
        <p:nvSpPr>
          <p:cNvPr id="24777" name="Freeform 198"/>
          <p:cNvSpPr>
            <a:spLocks noEditPoints="1"/>
          </p:cNvSpPr>
          <p:nvPr/>
        </p:nvSpPr>
        <p:spPr bwMode="auto">
          <a:xfrm>
            <a:off x="4572000" y="4740275"/>
            <a:ext cx="71438" cy="84138"/>
          </a:xfrm>
          <a:custGeom>
            <a:avLst/>
            <a:gdLst>
              <a:gd name="T0" fmla="*/ 0 w 45"/>
              <a:gd name="T1" fmla="*/ 2147483647 h 53"/>
              <a:gd name="T2" fmla="*/ 0 w 45"/>
              <a:gd name="T3" fmla="*/ 2147483647 h 53"/>
              <a:gd name="T4" fmla="*/ 2147483647 w 45"/>
              <a:gd name="T5" fmla="*/ 2147483647 h 53"/>
              <a:gd name="T6" fmla="*/ 2147483647 w 45"/>
              <a:gd name="T7" fmla="*/ 2147483647 h 53"/>
              <a:gd name="T8" fmla="*/ 2147483647 w 45"/>
              <a:gd name="T9" fmla="*/ 2147483647 h 53"/>
              <a:gd name="T10" fmla="*/ 2147483647 w 45"/>
              <a:gd name="T11" fmla="*/ 0 h 53"/>
              <a:gd name="T12" fmla="*/ 2147483647 w 45"/>
              <a:gd name="T13" fmla="*/ 0 h 53"/>
              <a:gd name="T14" fmla="*/ 2147483647 w 45"/>
              <a:gd name="T15" fmla="*/ 0 h 53"/>
              <a:gd name="T16" fmla="*/ 2147483647 w 45"/>
              <a:gd name="T17" fmla="*/ 2147483647 h 53"/>
              <a:gd name="T18" fmla="*/ 2147483647 w 45"/>
              <a:gd name="T19" fmla="*/ 2147483647 h 53"/>
              <a:gd name="T20" fmla="*/ 2147483647 w 45"/>
              <a:gd name="T21" fmla="*/ 2147483647 h 53"/>
              <a:gd name="T22" fmla="*/ 2147483647 w 45"/>
              <a:gd name="T23" fmla="*/ 2147483647 h 53"/>
              <a:gd name="T24" fmla="*/ 2147483647 w 45"/>
              <a:gd name="T25" fmla="*/ 2147483647 h 53"/>
              <a:gd name="T26" fmla="*/ 2147483647 w 45"/>
              <a:gd name="T27" fmla="*/ 2147483647 h 53"/>
              <a:gd name="T28" fmla="*/ 2147483647 w 45"/>
              <a:gd name="T29" fmla="*/ 2147483647 h 53"/>
              <a:gd name="T30" fmla="*/ 2147483647 w 45"/>
              <a:gd name="T31" fmla="*/ 2147483647 h 53"/>
              <a:gd name="T32" fmla="*/ 2147483647 w 45"/>
              <a:gd name="T33" fmla="*/ 2147483647 h 53"/>
              <a:gd name="T34" fmla="*/ 2147483647 w 45"/>
              <a:gd name="T35" fmla="*/ 2147483647 h 53"/>
              <a:gd name="T36" fmla="*/ 2147483647 w 45"/>
              <a:gd name="T37" fmla="*/ 2147483647 h 53"/>
              <a:gd name="T38" fmla="*/ 2147483647 w 45"/>
              <a:gd name="T39" fmla="*/ 2147483647 h 53"/>
              <a:gd name="T40" fmla="*/ 2147483647 w 45"/>
              <a:gd name="T41" fmla="*/ 2147483647 h 53"/>
              <a:gd name="T42" fmla="*/ 2147483647 w 45"/>
              <a:gd name="T43" fmla="*/ 2147483647 h 53"/>
              <a:gd name="T44" fmla="*/ 2147483647 w 45"/>
              <a:gd name="T45" fmla="*/ 2147483647 h 53"/>
              <a:gd name="T46" fmla="*/ 0 w 45"/>
              <a:gd name="T47" fmla="*/ 2147483647 h 53"/>
              <a:gd name="T48" fmla="*/ 0 w 45"/>
              <a:gd name="T49" fmla="*/ 2147483647 h 53"/>
              <a:gd name="T50" fmla="*/ 2147483647 w 45"/>
              <a:gd name="T51" fmla="*/ 2147483647 h 53"/>
              <a:gd name="T52" fmla="*/ 2147483647 w 45"/>
              <a:gd name="T53" fmla="*/ 2147483647 h 53"/>
              <a:gd name="T54" fmla="*/ 2147483647 w 45"/>
              <a:gd name="T55" fmla="*/ 2147483647 h 53"/>
              <a:gd name="T56" fmla="*/ 2147483647 w 45"/>
              <a:gd name="T57" fmla="*/ 2147483647 h 53"/>
              <a:gd name="T58" fmla="*/ 2147483647 w 45"/>
              <a:gd name="T59" fmla="*/ 2147483647 h 53"/>
              <a:gd name="T60" fmla="*/ 2147483647 w 45"/>
              <a:gd name="T61" fmla="*/ 2147483647 h 53"/>
              <a:gd name="T62" fmla="*/ 2147483647 w 45"/>
              <a:gd name="T63" fmla="*/ 2147483647 h 53"/>
              <a:gd name="T64" fmla="*/ 2147483647 w 45"/>
              <a:gd name="T65" fmla="*/ 2147483647 h 53"/>
              <a:gd name="T66" fmla="*/ 2147483647 w 45"/>
              <a:gd name="T67" fmla="*/ 2147483647 h 53"/>
              <a:gd name="T68" fmla="*/ 2147483647 w 45"/>
              <a:gd name="T69" fmla="*/ 2147483647 h 53"/>
              <a:gd name="T70" fmla="*/ 2147483647 w 45"/>
              <a:gd name="T71" fmla="*/ 2147483647 h 53"/>
              <a:gd name="T72" fmla="*/ 2147483647 w 45"/>
              <a:gd name="T73" fmla="*/ 2147483647 h 53"/>
              <a:gd name="T74" fmla="*/ 2147483647 w 45"/>
              <a:gd name="T75" fmla="*/ 2147483647 h 53"/>
              <a:gd name="T76" fmla="*/ 2147483647 w 45"/>
              <a:gd name="T77" fmla="*/ 2147483647 h 53"/>
              <a:gd name="T78" fmla="*/ 2147483647 w 45"/>
              <a:gd name="T79" fmla="*/ 2147483647 h 53"/>
              <a:gd name="T80" fmla="*/ 2147483647 w 45"/>
              <a:gd name="T81" fmla="*/ 2147483647 h 53"/>
              <a:gd name="T82" fmla="*/ 2147483647 w 45"/>
              <a:gd name="T83" fmla="*/ 2147483647 h 53"/>
              <a:gd name="T84" fmla="*/ 2147483647 w 45"/>
              <a:gd name="T85" fmla="*/ 2147483647 h 53"/>
              <a:gd name="T86" fmla="*/ 2147483647 w 45"/>
              <a:gd name="T87" fmla="*/ 2147483647 h 53"/>
              <a:gd name="T88" fmla="*/ 2147483647 w 45"/>
              <a:gd name="T89" fmla="*/ 2147483647 h 53"/>
              <a:gd name="T90" fmla="*/ 2147483647 w 45"/>
              <a:gd name="T91" fmla="*/ 2147483647 h 53"/>
              <a:gd name="T92" fmla="*/ 2147483647 w 45"/>
              <a:gd name="T93" fmla="*/ 2147483647 h 53"/>
              <a:gd name="T94" fmla="*/ 2147483647 w 45"/>
              <a:gd name="T95" fmla="*/ 2147483647 h 53"/>
              <a:gd name="T96" fmla="*/ 2147483647 w 45"/>
              <a:gd name="T97" fmla="*/ 2147483647 h 53"/>
              <a:gd name="T98" fmla="*/ 2147483647 w 45"/>
              <a:gd name="T99" fmla="*/ 2147483647 h 53"/>
              <a:gd name="T100" fmla="*/ 2147483647 w 45"/>
              <a:gd name="T101" fmla="*/ 2147483647 h 53"/>
              <a:gd name="T102" fmla="*/ 2147483647 w 45"/>
              <a:gd name="T103" fmla="*/ 2147483647 h 53"/>
              <a:gd name="T104" fmla="*/ 2147483647 w 45"/>
              <a:gd name="T105" fmla="*/ 2147483647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
              <a:gd name="T160" fmla="*/ 0 h 53"/>
              <a:gd name="T161" fmla="*/ 45 w 45"/>
              <a:gd name="T162" fmla="*/ 53 h 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 h="53">
                <a:moveTo>
                  <a:pt x="0" y="33"/>
                </a:moveTo>
                <a:lnTo>
                  <a:pt x="0" y="24"/>
                </a:lnTo>
                <a:lnTo>
                  <a:pt x="3" y="16"/>
                </a:lnTo>
                <a:lnTo>
                  <a:pt x="8" y="9"/>
                </a:lnTo>
                <a:lnTo>
                  <a:pt x="13" y="4"/>
                </a:lnTo>
                <a:lnTo>
                  <a:pt x="18" y="0"/>
                </a:lnTo>
                <a:lnTo>
                  <a:pt x="25" y="0"/>
                </a:lnTo>
                <a:lnTo>
                  <a:pt x="32" y="0"/>
                </a:lnTo>
                <a:lnTo>
                  <a:pt x="37" y="2"/>
                </a:lnTo>
                <a:lnTo>
                  <a:pt x="40" y="5"/>
                </a:lnTo>
                <a:lnTo>
                  <a:pt x="44" y="10"/>
                </a:lnTo>
                <a:lnTo>
                  <a:pt x="45" y="16"/>
                </a:lnTo>
                <a:lnTo>
                  <a:pt x="45" y="21"/>
                </a:lnTo>
                <a:lnTo>
                  <a:pt x="45" y="29"/>
                </a:lnTo>
                <a:lnTo>
                  <a:pt x="42" y="38"/>
                </a:lnTo>
                <a:lnTo>
                  <a:pt x="39" y="44"/>
                </a:lnTo>
                <a:lnTo>
                  <a:pt x="32" y="50"/>
                </a:lnTo>
                <a:lnTo>
                  <a:pt x="25" y="53"/>
                </a:lnTo>
                <a:lnTo>
                  <a:pt x="18" y="53"/>
                </a:lnTo>
                <a:lnTo>
                  <a:pt x="13" y="53"/>
                </a:lnTo>
                <a:lnTo>
                  <a:pt x="8" y="51"/>
                </a:lnTo>
                <a:lnTo>
                  <a:pt x="5" y="48"/>
                </a:lnTo>
                <a:lnTo>
                  <a:pt x="1" y="43"/>
                </a:lnTo>
                <a:lnTo>
                  <a:pt x="0" y="38"/>
                </a:lnTo>
                <a:lnTo>
                  <a:pt x="0" y="33"/>
                </a:lnTo>
                <a:close/>
                <a:moveTo>
                  <a:pt x="6" y="33"/>
                </a:moveTo>
                <a:lnTo>
                  <a:pt x="8" y="36"/>
                </a:lnTo>
                <a:lnTo>
                  <a:pt x="8" y="39"/>
                </a:lnTo>
                <a:lnTo>
                  <a:pt x="10" y="43"/>
                </a:lnTo>
                <a:lnTo>
                  <a:pt x="15" y="44"/>
                </a:lnTo>
                <a:lnTo>
                  <a:pt x="18" y="46"/>
                </a:lnTo>
                <a:lnTo>
                  <a:pt x="22" y="46"/>
                </a:lnTo>
                <a:lnTo>
                  <a:pt x="25" y="44"/>
                </a:lnTo>
                <a:lnTo>
                  <a:pt x="27" y="43"/>
                </a:lnTo>
                <a:lnTo>
                  <a:pt x="30" y="41"/>
                </a:lnTo>
                <a:lnTo>
                  <a:pt x="32" y="39"/>
                </a:lnTo>
                <a:lnTo>
                  <a:pt x="34" y="36"/>
                </a:lnTo>
                <a:lnTo>
                  <a:pt x="35" y="34"/>
                </a:lnTo>
                <a:lnTo>
                  <a:pt x="35" y="31"/>
                </a:lnTo>
                <a:lnTo>
                  <a:pt x="37" y="26"/>
                </a:lnTo>
                <a:lnTo>
                  <a:pt x="37" y="21"/>
                </a:lnTo>
                <a:lnTo>
                  <a:pt x="37" y="16"/>
                </a:lnTo>
                <a:lnTo>
                  <a:pt x="34" y="10"/>
                </a:lnTo>
                <a:lnTo>
                  <a:pt x="30" y="9"/>
                </a:lnTo>
                <a:lnTo>
                  <a:pt x="25" y="7"/>
                </a:lnTo>
                <a:lnTo>
                  <a:pt x="22" y="7"/>
                </a:lnTo>
                <a:lnTo>
                  <a:pt x="18" y="9"/>
                </a:lnTo>
                <a:lnTo>
                  <a:pt x="15" y="12"/>
                </a:lnTo>
                <a:lnTo>
                  <a:pt x="11" y="14"/>
                </a:lnTo>
                <a:lnTo>
                  <a:pt x="10" y="19"/>
                </a:lnTo>
                <a:lnTo>
                  <a:pt x="8" y="22"/>
                </a:lnTo>
                <a:lnTo>
                  <a:pt x="6" y="27"/>
                </a:lnTo>
                <a:lnTo>
                  <a:pt x="6" y="33"/>
                </a:lnTo>
                <a:close/>
              </a:path>
            </a:pathLst>
          </a:custGeom>
          <a:solidFill>
            <a:srgbClr val="000000"/>
          </a:solidFill>
          <a:ln w="0">
            <a:solidFill>
              <a:srgbClr val="000000"/>
            </a:solidFill>
            <a:round/>
            <a:headEnd/>
            <a:tailEnd/>
          </a:ln>
        </p:spPr>
        <p:txBody>
          <a:bodyPr/>
          <a:lstStyle/>
          <a:p>
            <a:endParaRPr lang="en-CA"/>
          </a:p>
        </p:txBody>
      </p:sp>
      <p:sp>
        <p:nvSpPr>
          <p:cNvPr id="24778" name="Freeform 199"/>
          <p:cNvSpPr>
            <a:spLocks/>
          </p:cNvSpPr>
          <p:nvPr/>
        </p:nvSpPr>
        <p:spPr bwMode="auto">
          <a:xfrm>
            <a:off x="4652963" y="4740275"/>
            <a:ext cx="61912" cy="84138"/>
          </a:xfrm>
          <a:custGeom>
            <a:avLst/>
            <a:gdLst>
              <a:gd name="T0" fmla="*/ 0 w 39"/>
              <a:gd name="T1" fmla="*/ 2147483647 h 53"/>
              <a:gd name="T2" fmla="*/ 2147483647 w 39"/>
              <a:gd name="T3" fmla="*/ 0 h 53"/>
              <a:gd name="T4" fmla="*/ 2147483647 w 39"/>
              <a:gd name="T5" fmla="*/ 0 h 53"/>
              <a:gd name="T6" fmla="*/ 2147483647 w 39"/>
              <a:gd name="T7" fmla="*/ 2147483647 h 53"/>
              <a:gd name="T8" fmla="*/ 2147483647 w 39"/>
              <a:gd name="T9" fmla="*/ 2147483647 h 53"/>
              <a:gd name="T10" fmla="*/ 2147483647 w 39"/>
              <a:gd name="T11" fmla="*/ 2147483647 h 53"/>
              <a:gd name="T12" fmla="*/ 2147483647 w 39"/>
              <a:gd name="T13" fmla="*/ 0 h 53"/>
              <a:gd name="T14" fmla="*/ 2147483647 w 39"/>
              <a:gd name="T15" fmla="*/ 0 h 53"/>
              <a:gd name="T16" fmla="*/ 2147483647 w 39"/>
              <a:gd name="T17" fmla="*/ 0 h 53"/>
              <a:gd name="T18" fmla="*/ 2147483647 w 39"/>
              <a:gd name="T19" fmla="*/ 0 h 53"/>
              <a:gd name="T20" fmla="*/ 2147483647 w 39"/>
              <a:gd name="T21" fmla="*/ 2147483647 h 53"/>
              <a:gd name="T22" fmla="*/ 2147483647 w 39"/>
              <a:gd name="T23" fmla="*/ 2147483647 h 53"/>
              <a:gd name="T24" fmla="*/ 2147483647 w 39"/>
              <a:gd name="T25" fmla="*/ 2147483647 h 53"/>
              <a:gd name="T26" fmla="*/ 2147483647 w 39"/>
              <a:gd name="T27" fmla="*/ 2147483647 h 53"/>
              <a:gd name="T28" fmla="*/ 2147483647 w 39"/>
              <a:gd name="T29" fmla="*/ 2147483647 h 53"/>
              <a:gd name="T30" fmla="*/ 2147483647 w 39"/>
              <a:gd name="T31" fmla="*/ 2147483647 h 53"/>
              <a:gd name="T32" fmla="*/ 2147483647 w 39"/>
              <a:gd name="T33" fmla="*/ 2147483647 h 53"/>
              <a:gd name="T34" fmla="*/ 2147483647 w 39"/>
              <a:gd name="T35" fmla="*/ 2147483647 h 53"/>
              <a:gd name="T36" fmla="*/ 2147483647 w 39"/>
              <a:gd name="T37" fmla="*/ 2147483647 h 53"/>
              <a:gd name="T38" fmla="*/ 0 w 39"/>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3"/>
              <a:gd name="T62" fmla="*/ 39 w 39"/>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3">
                <a:moveTo>
                  <a:pt x="0" y="53"/>
                </a:moveTo>
                <a:lnTo>
                  <a:pt x="10" y="0"/>
                </a:lnTo>
                <a:lnTo>
                  <a:pt x="18" y="0"/>
                </a:lnTo>
                <a:lnTo>
                  <a:pt x="17" y="10"/>
                </a:lnTo>
                <a:lnTo>
                  <a:pt x="20" y="5"/>
                </a:lnTo>
                <a:lnTo>
                  <a:pt x="23" y="2"/>
                </a:lnTo>
                <a:lnTo>
                  <a:pt x="28" y="0"/>
                </a:lnTo>
                <a:lnTo>
                  <a:pt x="32" y="0"/>
                </a:lnTo>
                <a:lnTo>
                  <a:pt x="35" y="0"/>
                </a:lnTo>
                <a:lnTo>
                  <a:pt x="39" y="0"/>
                </a:lnTo>
                <a:lnTo>
                  <a:pt x="34" y="9"/>
                </a:lnTo>
                <a:lnTo>
                  <a:pt x="32" y="7"/>
                </a:lnTo>
                <a:lnTo>
                  <a:pt x="30" y="7"/>
                </a:lnTo>
                <a:lnTo>
                  <a:pt x="25" y="9"/>
                </a:lnTo>
                <a:lnTo>
                  <a:pt x="20" y="12"/>
                </a:lnTo>
                <a:lnTo>
                  <a:pt x="17" y="17"/>
                </a:lnTo>
                <a:lnTo>
                  <a:pt x="15" y="24"/>
                </a:lnTo>
                <a:lnTo>
                  <a:pt x="11" y="33"/>
                </a:lnTo>
                <a:lnTo>
                  <a:pt x="8" y="53"/>
                </a:lnTo>
                <a:lnTo>
                  <a:pt x="0" y="53"/>
                </a:lnTo>
                <a:close/>
              </a:path>
            </a:pathLst>
          </a:custGeom>
          <a:solidFill>
            <a:srgbClr val="000000"/>
          </a:solidFill>
          <a:ln w="0">
            <a:solidFill>
              <a:srgbClr val="000000"/>
            </a:solidFill>
            <a:round/>
            <a:headEnd/>
            <a:tailEnd/>
          </a:ln>
        </p:spPr>
        <p:txBody>
          <a:bodyPr/>
          <a:lstStyle/>
          <a:p>
            <a:endParaRPr lang="en-CA"/>
          </a:p>
        </p:txBody>
      </p:sp>
      <p:sp>
        <p:nvSpPr>
          <p:cNvPr id="24779" name="Freeform 200"/>
          <p:cNvSpPr>
            <a:spLocks/>
          </p:cNvSpPr>
          <p:nvPr/>
        </p:nvSpPr>
        <p:spPr bwMode="auto">
          <a:xfrm>
            <a:off x="4708525" y="4710113"/>
            <a:ext cx="42863" cy="114300"/>
          </a:xfrm>
          <a:custGeom>
            <a:avLst/>
            <a:gdLst>
              <a:gd name="T0" fmla="*/ 2147483647 w 27"/>
              <a:gd name="T1" fmla="*/ 2147483647 h 72"/>
              <a:gd name="T2" fmla="*/ 2147483647 w 27"/>
              <a:gd name="T3" fmla="*/ 2147483647 h 72"/>
              <a:gd name="T4" fmla="*/ 2147483647 w 27"/>
              <a:gd name="T5" fmla="*/ 2147483647 h 72"/>
              <a:gd name="T6" fmla="*/ 2147483647 w 27"/>
              <a:gd name="T7" fmla="*/ 2147483647 h 72"/>
              <a:gd name="T8" fmla="*/ 2147483647 w 27"/>
              <a:gd name="T9" fmla="*/ 2147483647 h 72"/>
              <a:gd name="T10" fmla="*/ 2147483647 w 27"/>
              <a:gd name="T11" fmla="*/ 2147483647 h 72"/>
              <a:gd name="T12" fmla="*/ 0 w 27"/>
              <a:gd name="T13" fmla="*/ 2147483647 h 72"/>
              <a:gd name="T14" fmla="*/ 0 w 27"/>
              <a:gd name="T15" fmla="*/ 2147483647 h 72"/>
              <a:gd name="T16" fmla="*/ 0 w 27"/>
              <a:gd name="T17" fmla="*/ 2147483647 h 72"/>
              <a:gd name="T18" fmla="*/ 2147483647 w 27"/>
              <a:gd name="T19" fmla="*/ 2147483647 h 72"/>
              <a:gd name="T20" fmla="*/ 2147483647 w 27"/>
              <a:gd name="T21" fmla="*/ 2147483647 h 72"/>
              <a:gd name="T22" fmla="*/ 2147483647 w 27"/>
              <a:gd name="T23" fmla="*/ 2147483647 h 72"/>
              <a:gd name="T24" fmla="*/ 2147483647 w 27"/>
              <a:gd name="T25" fmla="*/ 2147483647 h 72"/>
              <a:gd name="T26" fmla="*/ 2147483647 w 27"/>
              <a:gd name="T27" fmla="*/ 2147483647 h 72"/>
              <a:gd name="T28" fmla="*/ 2147483647 w 27"/>
              <a:gd name="T29" fmla="*/ 2147483647 h 72"/>
              <a:gd name="T30" fmla="*/ 2147483647 w 27"/>
              <a:gd name="T31" fmla="*/ 0 h 72"/>
              <a:gd name="T32" fmla="*/ 2147483647 w 27"/>
              <a:gd name="T33" fmla="*/ 2147483647 h 72"/>
              <a:gd name="T34" fmla="*/ 2147483647 w 27"/>
              <a:gd name="T35" fmla="*/ 2147483647 h 72"/>
              <a:gd name="T36" fmla="*/ 2147483647 w 27"/>
              <a:gd name="T37" fmla="*/ 2147483647 h 72"/>
              <a:gd name="T38" fmla="*/ 2147483647 w 27"/>
              <a:gd name="T39" fmla="*/ 2147483647 h 72"/>
              <a:gd name="T40" fmla="*/ 2147483647 w 27"/>
              <a:gd name="T41" fmla="*/ 2147483647 h 72"/>
              <a:gd name="T42" fmla="*/ 2147483647 w 27"/>
              <a:gd name="T43" fmla="*/ 2147483647 h 72"/>
              <a:gd name="T44" fmla="*/ 2147483647 w 27"/>
              <a:gd name="T45" fmla="*/ 2147483647 h 72"/>
              <a:gd name="T46" fmla="*/ 2147483647 w 27"/>
              <a:gd name="T47" fmla="*/ 2147483647 h 72"/>
              <a:gd name="T48" fmla="*/ 2147483647 w 27"/>
              <a:gd name="T49" fmla="*/ 2147483647 h 72"/>
              <a:gd name="T50" fmla="*/ 2147483647 w 27"/>
              <a:gd name="T51" fmla="*/ 2147483647 h 72"/>
              <a:gd name="T52" fmla="*/ 2147483647 w 27"/>
              <a:gd name="T53" fmla="*/ 2147483647 h 72"/>
              <a:gd name="T54" fmla="*/ 2147483647 w 27"/>
              <a:gd name="T55" fmla="*/ 2147483647 h 72"/>
              <a:gd name="T56" fmla="*/ 2147483647 w 27"/>
              <a:gd name="T57" fmla="*/ 2147483647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72"/>
              <a:gd name="T89" fmla="*/ 27 w 27"/>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72">
                <a:moveTo>
                  <a:pt x="17" y="65"/>
                </a:moveTo>
                <a:lnTo>
                  <a:pt x="16" y="72"/>
                </a:lnTo>
                <a:lnTo>
                  <a:pt x="14" y="72"/>
                </a:lnTo>
                <a:lnTo>
                  <a:pt x="10" y="72"/>
                </a:lnTo>
                <a:lnTo>
                  <a:pt x="5" y="72"/>
                </a:lnTo>
                <a:lnTo>
                  <a:pt x="2" y="70"/>
                </a:lnTo>
                <a:lnTo>
                  <a:pt x="0" y="67"/>
                </a:lnTo>
                <a:lnTo>
                  <a:pt x="0" y="65"/>
                </a:lnTo>
                <a:lnTo>
                  <a:pt x="0" y="62"/>
                </a:lnTo>
                <a:lnTo>
                  <a:pt x="2" y="57"/>
                </a:lnTo>
                <a:lnTo>
                  <a:pt x="7" y="28"/>
                </a:lnTo>
                <a:lnTo>
                  <a:pt x="2" y="28"/>
                </a:lnTo>
                <a:lnTo>
                  <a:pt x="4" y="19"/>
                </a:lnTo>
                <a:lnTo>
                  <a:pt x="10" y="19"/>
                </a:lnTo>
                <a:lnTo>
                  <a:pt x="12" y="7"/>
                </a:lnTo>
                <a:lnTo>
                  <a:pt x="22" y="0"/>
                </a:lnTo>
                <a:lnTo>
                  <a:pt x="17" y="19"/>
                </a:lnTo>
                <a:lnTo>
                  <a:pt x="27" y="19"/>
                </a:lnTo>
                <a:lnTo>
                  <a:pt x="26" y="28"/>
                </a:lnTo>
                <a:lnTo>
                  <a:pt x="16" y="28"/>
                </a:lnTo>
                <a:lnTo>
                  <a:pt x="10" y="55"/>
                </a:lnTo>
                <a:lnTo>
                  <a:pt x="9" y="60"/>
                </a:lnTo>
                <a:lnTo>
                  <a:pt x="9" y="62"/>
                </a:lnTo>
                <a:lnTo>
                  <a:pt x="9" y="63"/>
                </a:lnTo>
                <a:lnTo>
                  <a:pt x="10" y="65"/>
                </a:lnTo>
                <a:lnTo>
                  <a:pt x="12" y="65"/>
                </a:lnTo>
                <a:lnTo>
                  <a:pt x="16" y="65"/>
                </a:lnTo>
                <a:lnTo>
                  <a:pt x="17" y="65"/>
                </a:lnTo>
                <a:close/>
              </a:path>
            </a:pathLst>
          </a:custGeom>
          <a:solidFill>
            <a:srgbClr val="000000"/>
          </a:solidFill>
          <a:ln w="0">
            <a:solidFill>
              <a:srgbClr val="000000"/>
            </a:solidFill>
            <a:round/>
            <a:headEnd/>
            <a:tailEnd/>
          </a:ln>
        </p:spPr>
        <p:txBody>
          <a:bodyPr/>
          <a:lstStyle/>
          <a:p>
            <a:endParaRPr lang="en-CA"/>
          </a:p>
        </p:txBody>
      </p:sp>
      <p:sp>
        <p:nvSpPr>
          <p:cNvPr id="24780" name="Freeform 201"/>
          <p:cNvSpPr>
            <a:spLocks/>
          </p:cNvSpPr>
          <p:nvPr/>
        </p:nvSpPr>
        <p:spPr bwMode="auto">
          <a:xfrm>
            <a:off x="4749800" y="4710113"/>
            <a:ext cx="73025" cy="114300"/>
          </a:xfrm>
          <a:custGeom>
            <a:avLst/>
            <a:gdLst>
              <a:gd name="T0" fmla="*/ 0 w 46"/>
              <a:gd name="T1" fmla="*/ 2147483647 h 72"/>
              <a:gd name="T2" fmla="*/ 2147483647 w 46"/>
              <a:gd name="T3" fmla="*/ 0 h 72"/>
              <a:gd name="T4" fmla="*/ 2147483647 w 46"/>
              <a:gd name="T5" fmla="*/ 0 h 72"/>
              <a:gd name="T6" fmla="*/ 2147483647 w 46"/>
              <a:gd name="T7" fmla="*/ 2147483647 h 72"/>
              <a:gd name="T8" fmla="*/ 2147483647 w 46"/>
              <a:gd name="T9" fmla="*/ 2147483647 h 72"/>
              <a:gd name="T10" fmla="*/ 2147483647 w 46"/>
              <a:gd name="T11" fmla="*/ 2147483647 h 72"/>
              <a:gd name="T12" fmla="*/ 2147483647 w 46"/>
              <a:gd name="T13" fmla="*/ 2147483647 h 72"/>
              <a:gd name="T14" fmla="*/ 2147483647 w 46"/>
              <a:gd name="T15" fmla="*/ 2147483647 h 72"/>
              <a:gd name="T16" fmla="*/ 2147483647 w 46"/>
              <a:gd name="T17" fmla="*/ 2147483647 h 72"/>
              <a:gd name="T18" fmla="*/ 2147483647 w 46"/>
              <a:gd name="T19" fmla="*/ 2147483647 h 72"/>
              <a:gd name="T20" fmla="*/ 2147483647 w 46"/>
              <a:gd name="T21" fmla="*/ 2147483647 h 72"/>
              <a:gd name="T22" fmla="*/ 2147483647 w 46"/>
              <a:gd name="T23" fmla="*/ 2147483647 h 72"/>
              <a:gd name="T24" fmla="*/ 2147483647 w 46"/>
              <a:gd name="T25" fmla="*/ 2147483647 h 72"/>
              <a:gd name="T26" fmla="*/ 2147483647 w 46"/>
              <a:gd name="T27" fmla="*/ 2147483647 h 72"/>
              <a:gd name="T28" fmla="*/ 2147483647 w 46"/>
              <a:gd name="T29" fmla="*/ 2147483647 h 72"/>
              <a:gd name="T30" fmla="*/ 2147483647 w 46"/>
              <a:gd name="T31" fmla="*/ 2147483647 h 72"/>
              <a:gd name="T32" fmla="*/ 2147483647 w 46"/>
              <a:gd name="T33" fmla="*/ 2147483647 h 72"/>
              <a:gd name="T34" fmla="*/ 2147483647 w 46"/>
              <a:gd name="T35" fmla="*/ 2147483647 h 72"/>
              <a:gd name="T36" fmla="*/ 2147483647 w 46"/>
              <a:gd name="T37" fmla="*/ 2147483647 h 72"/>
              <a:gd name="T38" fmla="*/ 2147483647 w 46"/>
              <a:gd name="T39" fmla="*/ 2147483647 h 72"/>
              <a:gd name="T40" fmla="*/ 2147483647 w 46"/>
              <a:gd name="T41" fmla="*/ 2147483647 h 72"/>
              <a:gd name="T42" fmla="*/ 2147483647 w 46"/>
              <a:gd name="T43" fmla="*/ 2147483647 h 72"/>
              <a:gd name="T44" fmla="*/ 2147483647 w 46"/>
              <a:gd name="T45" fmla="*/ 2147483647 h 72"/>
              <a:gd name="T46" fmla="*/ 2147483647 w 46"/>
              <a:gd name="T47" fmla="*/ 2147483647 h 72"/>
              <a:gd name="T48" fmla="*/ 2147483647 w 46"/>
              <a:gd name="T49" fmla="*/ 2147483647 h 72"/>
              <a:gd name="T50" fmla="*/ 2147483647 w 46"/>
              <a:gd name="T51" fmla="*/ 2147483647 h 72"/>
              <a:gd name="T52" fmla="*/ 2147483647 w 46"/>
              <a:gd name="T53" fmla="*/ 2147483647 h 72"/>
              <a:gd name="T54" fmla="*/ 2147483647 w 46"/>
              <a:gd name="T55" fmla="*/ 2147483647 h 72"/>
              <a:gd name="T56" fmla="*/ 2147483647 w 46"/>
              <a:gd name="T57" fmla="*/ 2147483647 h 72"/>
              <a:gd name="T58" fmla="*/ 2147483647 w 46"/>
              <a:gd name="T59" fmla="*/ 2147483647 h 72"/>
              <a:gd name="T60" fmla="*/ 0 w 46"/>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
              <a:gd name="T94" fmla="*/ 0 h 72"/>
              <a:gd name="T95" fmla="*/ 46 w 46"/>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 h="72">
                <a:moveTo>
                  <a:pt x="0" y="72"/>
                </a:moveTo>
                <a:lnTo>
                  <a:pt x="13" y="0"/>
                </a:lnTo>
                <a:lnTo>
                  <a:pt x="22" y="0"/>
                </a:lnTo>
                <a:lnTo>
                  <a:pt x="17" y="28"/>
                </a:lnTo>
                <a:lnTo>
                  <a:pt x="20" y="24"/>
                </a:lnTo>
                <a:lnTo>
                  <a:pt x="25" y="21"/>
                </a:lnTo>
                <a:lnTo>
                  <a:pt x="29" y="19"/>
                </a:lnTo>
                <a:lnTo>
                  <a:pt x="34" y="19"/>
                </a:lnTo>
                <a:lnTo>
                  <a:pt x="39" y="19"/>
                </a:lnTo>
                <a:lnTo>
                  <a:pt x="42" y="23"/>
                </a:lnTo>
                <a:lnTo>
                  <a:pt x="46" y="26"/>
                </a:lnTo>
                <a:lnTo>
                  <a:pt x="46" y="31"/>
                </a:lnTo>
                <a:lnTo>
                  <a:pt x="46" y="35"/>
                </a:lnTo>
                <a:lnTo>
                  <a:pt x="44" y="41"/>
                </a:lnTo>
                <a:lnTo>
                  <a:pt x="39" y="72"/>
                </a:lnTo>
                <a:lnTo>
                  <a:pt x="30" y="72"/>
                </a:lnTo>
                <a:lnTo>
                  <a:pt x="37" y="40"/>
                </a:lnTo>
                <a:lnTo>
                  <a:pt x="37" y="35"/>
                </a:lnTo>
                <a:lnTo>
                  <a:pt x="37" y="31"/>
                </a:lnTo>
                <a:lnTo>
                  <a:pt x="37" y="29"/>
                </a:lnTo>
                <a:lnTo>
                  <a:pt x="35" y="28"/>
                </a:lnTo>
                <a:lnTo>
                  <a:pt x="34" y="26"/>
                </a:lnTo>
                <a:lnTo>
                  <a:pt x="32" y="26"/>
                </a:lnTo>
                <a:lnTo>
                  <a:pt x="27" y="26"/>
                </a:lnTo>
                <a:lnTo>
                  <a:pt x="22" y="29"/>
                </a:lnTo>
                <a:lnTo>
                  <a:pt x="18" y="31"/>
                </a:lnTo>
                <a:lnTo>
                  <a:pt x="17" y="36"/>
                </a:lnTo>
                <a:lnTo>
                  <a:pt x="13" y="41"/>
                </a:lnTo>
                <a:lnTo>
                  <a:pt x="12" y="50"/>
                </a:lnTo>
                <a:lnTo>
                  <a:pt x="7"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1" name="Freeform 202"/>
          <p:cNvSpPr>
            <a:spLocks noEditPoints="1"/>
          </p:cNvSpPr>
          <p:nvPr/>
        </p:nvSpPr>
        <p:spPr bwMode="auto">
          <a:xfrm>
            <a:off x="4838700" y="4740275"/>
            <a:ext cx="73025" cy="84138"/>
          </a:xfrm>
          <a:custGeom>
            <a:avLst/>
            <a:gdLst>
              <a:gd name="T0" fmla="*/ 0 w 46"/>
              <a:gd name="T1" fmla="*/ 2147483647 h 53"/>
              <a:gd name="T2" fmla="*/ 0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0 h 53"/>
              <a:gd name="T12" fmla="*/ 2147483647 w 46"/>
              <a:gd name="T13" fmla="*/ 0 h 53"/>
              <a:gd name="T14" fmla="*/ 2147483647 w 46"/>
              <a:gd name="T15" fmla="*/ 0 h 53"/>
              <a:gd name="T16" fmla="*/ 2147483647 w 46"/>
              <a:gd name="T17" fmla="*/ 2147483647 h 53"/>
              <a:gd name="T18" fmla="*/ 2147483647 w 46"/>
              <a:gd name="T19" fmla="*/ 2147483647 h 53"/>
              <a:gd name="T20" fmla="*/ 2147483647 w 46"/>
              <a:gd name="T21" fmla="*/ 2147483647 h 53"/>
              <a:gd name="T22" fmla="*/ 2147483647 w 46"/>
              <a:gd name="T23" fmla="*/ 2147483647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2147483647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0 w 46"/>
              <a:gd name="T47" fmla="*/ 2147483647 h 53"/>
              <a:gd name="T48" fmla="*/ 0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2147483647 w 46"/>
              <a:gd name="T73" fmla="*/ 2147483647 h 53"/>
              <a:gd name="T74" fmla="*/ 2147483647 w 46"/>
              <a:gd name="T75" fmla="*/ 2147483647 h 53"/>
              <a:gd name="T76" fmla="*/ 2147483647 w 46"/>
              <a:gd name="T77" fmla="*/ 2147483647 h 53"/>
              <a:gd name="T78" fmla="*/ 2147483647 w 46"/>
              <a:gd name="T79" fmla="*/ 2147483647 h 53"/>
              <a:gd name="T80" fmla="*/ 2147483647 w 46"/>
              <a:gd name="T81" fmla="*/ 2147483647 h 53"/>
              <a:gd name="T82" fmla="*/ 2147483647 w 46"/>
              <a:gd name="T83" fmla="*/ 2147483647 h 53"/>
              <a:gd name="T84" fmla="*/ 2147483647 w 46"/>
              <a:gd name="T85" fmla="*/ 2147483647 h 53"/>
              <a:gd name="T86" fmla="*/ 2147483647 w 46"/>
              <a:gd name="T87" fmla="*/ 2147483647 h 53"/>
              <a:gd name="T88" fmla="*/ 2147483647 w 46"/>
              <a:gd name="T89" fmla="*/ 2147483647 h 53"/>
              <a:gd name="T90" fmla="*/ 2147483647 w 46"/>
              <a:gd name="T91" fmla="*/ 2147483647 h 53"/>
              <a:gd name="T92" fmla="*/ 2147483647 w 46"/>
              <a:gd name="T93" fmla="*/ 2147483647 h 53"/>
              <a:gd name="T94" fmla="*/ 2147483647 w 46"/>
              <a:gd name="T95" fmla="*/ 2147483647 h 53"/>
              <a:gd name="T96" fmla="*/ 2147483647 w 46"/>
              <a:gd name="T97" fmla="*/ 2147483647 h 53"/>
              <a:gd name="T98" fmla="*/ 2147483647 w 46"/>
              <a:gd name="T99" fmla="*/ 2147483647 h 53"/>
              <a:gd name="T100" fmla="*/ 2147483647 w 46"/>
              <a:gd name="T101" fmla="*/ 2147483647 h 53"/>
              <a:gd name="T102" fmla="*/ 2147483647 w 46"/>
              <a:gd name="T103" fmla="*/ 2147483647 h 53"/>
              <a:gd name="T104" fmla="*/ 2147483647 w 46"/>
              <a:gd name="T105" fmla="*/ 2147483647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53"/>
              <a:gd name="T161" fmla="*/ 46 w 46"/>
              <a:gd name="T162" fmla="*/ 53 h 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53">
                <a:moveTo>
                  <a:pt x="0" y="33"/>
                </a:moveTo>
                <a:lnTo>
                  <a:pt x="0" y="24"/>
                </a:lnTo>
                <a:lnTo>
                  <a:pt x="3" y="16"/>
                </a:lnTo>
                <a:lnTo>
                  <a:pt x="8" y="9"/>
                </a:lnTo>
                <a:lnTo>
                  <a:pt x="14" y="4"/>
                </a:lnTo>
                <a:lnTo>
                  <a:pt x="19" y="0"/>
                </a:lnTo>
                <a:lnTo>
                  <a:pt x="27" y="0"/>
                </a:lnTo>
                <a:lnTo>
                  <a:pt x="32" y="0"/>
                </a:lnTo>
                <a:lnTo>
                  <a:pt x="37" y="2"/>
                </a:lnTo>
                <a:lnTo>
                  <a:pt x="41" y="5"/>
                </a:lnTo>
                <a:lnTo>
                  <a:pt x="44" y="10"/>
                </a:lnTo>
                <a:lnTo>
                  <a:pt x="46" y="16"/>
                </a:lnTo>
                <a:lnTo>
                  <a:pt x="46" y="21"/>
                </a:lnTo>
                <a:lnTo>
                  <a:pt x="46" y="29"/>
                </a:lnTo>
                <a:lnTo>
                  <a:pt x="42" y="38"/>
                </a:lnTo>
                <a:lnTo>
                  <a:pt x="39" y="44"/>
                </a:lnTo>
                <a:lnTo>
                  <a:pt x="32" y="50"/>
                </a:lnTo>
                <a:lnTo>
                  <a:pt x="27" y="53"/>
                </a:lnTo>
                <a:lnTo>
                  <a:pt x="20" y="53"/>
                </a:lnTo>
                <a:lnTo>
                  <a:pt x="14" y="53"/>
                </a:lnTo>
                <a:lnTo>
                  <a:pt x="8" y="51"/>
                </a:lnTo>
                <a:lnTo>
                  <a:pt x="5" y="48"/>
                </a:lnTo>
                <a:lnTo>
                  <a:pt x="2" y="43"/>
                </a:lnTo>
                <a:lnTo>
                  <a:pt x="0" y="38"/>
                </a:lnTo>
                <a:lnTo>
                  <a:pt x="0" y="33"/>
                </a:lnTo>
                <a:close/>
                <a:moveTo>
                  <a:pt x="7" y="33"/>
                </a:moveTo>
                <a:lnTo>
                  <a:pt x="8" y="36"/>
                </a:lnTo>
                <a:lnTo>
                  <a:pt x="8" y="39"/>
                </a:lnTo>
                <a:lnTo>
                  <a:pt x="10" y="43"/>
                </a:lnTo>
                <a:lnTo>
                  <a:pt x="15" y="44"/>
                </a:lnTo>
                <a:lnTo>
                  <a:pt x="20" y="46"/>
                </a:lnTo>
                <a:lnTo>
                  <a:pt x="22" y="46"/>
                </a:lnTo>
                <a:lnTo>
                  <a:pt x="25" y="44"/>
                </a:lnTo>
                <a:lnTo>
                  <a:pt x="27" y="43"/>
                </a:lnTo>
                <a:lnTo>
                  <a:pt x="31" y="41"/>
                </a:lnTo>
                <a:lnTo>
                  <a:pt x="32" y="39"/>
                </a:lnTo>
                <a:lnTo>
                  <a:pt x="34" y="36"/>
                </a:lnTo>
                <a:lnTo>
                  <a:pt x="36" y="34"/>
                </a:lnTo>
                <a:lnTo>
                  <a:pt x="37" y="31"/>
                </a:lnTo>
                <a:lnTo>
                  <a:pt x="37" y="26"/>
                </a:lnTo>
                <a:lnTo>
                  <a:pt x="37" y="21"/>
                </a:lnTo>
                <a:lnTo>
                  <a:pt x="37" y="16"/>
                </a:lnTo>
                <a:lnTo>
                  <a:pt x="34" y="10"/>
                </a:lnTo>
                <a:lnTo>
                  <a:pt x="31" y="9"/>
                </a:lnTo>
                <a:lnTo>
                  <a:pt x="25" y="7"/>
                </a:lnTo>
                <a:lnTo>
                  <a:pt x="22" y="7"/>
                </a:lnTo>
                <a:lnTo>
                  <a:pt x="19" y="9"/>
                </a:lnTo>
                <a:lnTo>
                  <a:pt x="15" y="12"/>
                </a:lnTo>
                <a:lnTo>
                  <a:pt x="14" y="14"/>
                </a:lnTo>
                <a:lnTo>
                  <a:pt x="10" y="19"/>
                </a:lnTo>
                <a:lnTo>
                  <a:pt x="8" y="22"/>
                </a:lnTo>
                <a:lnTo>
                  <a:pt x="8" y="27"/>
                </a:lnTo>
                <a:lnTo>
                  <a:pt x="7" y="33"/>
                </a:lnTo>
                <a:close/>
              </a:path>
            </a:pathLst>
          </a:custGeom>
          <a:solidFill>
            <a:srgbClr val="000000"/>
          </a:solidFill>
          <a:ln w="0">
            <a:solidFill>
              <a:srgbClr val="000000"/>
            </a:solidFill>
            <a:round/>
            <a:headEnd/>
            <a:tailEnd/>
          </a:ln>
        </p:spPr>
        <p:txBody>
          <a:bodyPr/>
          <a:lstStyle/>
          <a:p>
            <a:endParaRPr lang="en-CA"/>
          </a:p>
        </p:txBody>
      </p:sp>
      <p:sp>
        <p:nvSpPr>
          <p:cNvPr id="24782" name="Freeform 203"/>
          <p:cNvSpPr>
            <a:spLocks noEditPoints="1"/>
          </p:cNvSpPr>
          <p:nvPr/>
        </p:nvSpPr>
        <p:spPr bwMode="auto">
          <a:xfrm>
            <a:off x="4919663" y="4740275"/>
            <a:ext cx="84137" cy="115888"/>
          </a:xfrm>
          <a:custGeom>
            <a:avLst/>
            <a:gdLst>
              <a:gd name="T0" fmla="*/ 2147483647 w 53"/>
              <a:gd name="T1" fmla="*/ 2147483647 h 73"/>
              <a:gd name="T2" fmla="*/ 2147483647 w 53"/>
              <a:gd name="T3" fmla="*/ 2147483647 h 73"/>
              <a:gd name="T4" fmla="*/ 2147483647 w 53"/>
              <a:gd name="T5" fmla="*/ 2147483647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2147483647 w 53"/>
              <a:gd name="T19" fmla="*/ 2147483647 h 73"/>
              <a:gd name="T20" fmla="*/ 2147483647 w 53"/>
              <a:gd name="T21" fmla="*/ 2147483647 h 73"/>
              <a:gd name="T22" fmla="*/ 2147483647 w 53"/>
              <a:gd name="T23" fmla="*/ 2147483647 h 73"/>
              <a:gd name="T24" fmla="*/ 2147483647 w 53"/>
              <a:gd name="T25" fmla="*/ 2147483647 h 73"/>
              <a:gd name="T26" fmla="*/ 2147483647 w 53"/>
              <a:gd name="T27" fmla="*/ 0 h 73"/>
              <a:gd name="T28" fmla="*/ 2147483647 w 53"/>
              <a:gd name="T29" fmla="*/ 0 h 73"/>
              <a:gd name="T30" fmla="*/ 2147483647 w 53"/>
              <a:gd name="T31" fmla="*/ 2147483647 h 73"/>
              <a:gd name="T32" fmla="*/ 2147483647 w 53"/>
              <a:gd name="T33" fmla="*/ 0 h 73"/>
              <a:gd name="T34" fmla="*/ 2147483647 w 53"/>
              <a:gd name="T35" fmla="*/ 2147483647 h 73"/>
              <a:gd name="T36" fmla="*/ 2147483647 w 53"/>
              <a:gd name="T37" fmla="*/ 2147483647 h 73"/>
              <a:gd name="T38" fmla="*/ 2147483647 w 53"/>
              <a:gd name="T39" fmla="*/ 2147483647 h 73"/>
              <a:gd name="T40" fmla="*/ 2147483647 w 53"/>
              <a:gd name="T41" fmla="*/ 2147483647 h 73"/>
              <a:gd name="T42" fmla="*/ 2147483647 w 53"/>
              <a:gd name="T43" fmla="*/ 2147483647 h 73"/>
              <a:gd name="T44" fmla="*/ 2147483647 w 53"/>
              <a:gd name="T45" fmla="*/ 2147483647 h 73"/>
              <a:gd name="T46" fmla="*/ 0 w 53"/>
              <a:gd name="T47" fmla="*/ 2147483647 h 73"/>
              <a:gd name="T48" fmla="*/ 2147483647 w 53"/>
              <a:gd name="T49" fmla="*/ 2147483647 h 73"/>
              <a:gd name="T50" fmla="*/ 2147483647 w 53"/>
              <a:gd name="T51" fmla="*/ 2147483647 h 73"/>
              <a:gd name="T52" fmla="*/ 2147483647 w 53"/>
              <a:gd name="T53" fmla="*/ 2147483647 h 73"/>
              <a:gd name="T54" fmla="*/ 2147483647 w 53"/>
              <a:gd name="T55" fmla="*/ 2147483647 h 73"/>
              <a:gd name="T56" fmla="*/ 2147483647 w 53"/>
              <a:gd name="T57" fmla="*/ 2147483647 h 73"/>
              <a:gd name="T58" fmla="*/ 2147483647 w 53"/>
              <a:gd name="T59" fmla="*/ 2147483647 h 73"/>
              <a:gd name="T60" fmla="*/ 2147483647 w 53"/>
              <a:gd name="T61" fmla="*/ 2147483647 h 73"/>
              <a:gd name="T62" fmla="*/ 2147483647 w 53"/>
              <a:gd name="T63" fmla="*/ 2147483647 h 73"/>
              <a:gd name="T64" fmla="*/ 2147483647 w 53"/>
              <a:gd name="T65" fmla="*/ 2147483647 h 73"/>
              <a:gd name="T66" fmla="*/ 2147483647 w 53"/>
              <a:gd name="T67" fmla="*/ 2147483647 h 73"/>
              <a:gd name="T68" fmla="*/ 2147483647 w 53"/>
              <a:gd name="T69" fmla="*/ 2147483647 h 73"/>
              <a:gd name="T70" fmla="*/ 2147483647 w 53"/>
              <a:gd name="T71" fmla="*/ 2147483647 h 73"/>
              <a:gd name="T72" fmla="*/ 2147483647 w 53"/>
              <a:gd name="T73" fmla="*/ 2147483647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
              <a:gd name="T112" fmla="*/ 0 h 73"/>
              <a:gd name="T113" fmla="*/ 53 w 53"/>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 h="73">
                <a:moveTo>
                  <a:pt x="2" y="56"/>
                </a:moveTo>
                <a:lnTo>
                  <a:pt x="8" y="58"/>
                </a:lnTo>
                <a:lnTo>
                  <a:pt x="8" y="60"/>
                </a:lnTo>
                <a:lnTo>
                  <a:pt x="10" y="61"/>
                </a:lnTo>
                <a:lnTo>
                  <a:pt x="10" y="63"/>
                </a:lnTo>
                <a:lnTo>
                  <a:pt x="12" y="65"/>
                </a:lnTo>
                <a:lnTo>
                  <a:pt x="15" y="65"/>
                </a:lnTo>
                <a:lnTo>
                  <a:pt x="19" y="65"/>
                </a:lnTo>
                <a:lnTo>
                  <a:pt x="24" y="65"/>
                </a:lnTo>
                <a:lnTo>
                  <a:pt x="27" y="63"/>
                </a:lnTo>
                <a:lnTo>
                  <a:pt x="31" y="61"/>
                </a:lnTo>
                <a:lnTo>
                  <a:pt x="32" y="56"/>
                </a:lnTo>
                <a:lnTo>
                  <a:pt x="34" y="50"/>
                </a:lnTo>
                <a:lnTo>
                  <a:pt x="36" y="46"/>
                </a:lnTo>
                <a:lnTo>
                  <a:pt x="31" y="50"/>
                </a:lnTo>
                <a:lnTo>
                  <a:pt x="25" y="51"/>
                </a:lnTo>
                <a:lnTo>
                  <a:pt x="20" y="53"/>
                </a:lnTo>
                <a:lnTo>
                  <a:pt x="15" y="51"/>
                </a:lnTo>
                <a:lnTo>
                  <a:pt x="12" y="50"/>
                </a:lnTo>
                <a:lnTo>
                  <a:pt x="8" y="46"/>
                </a:lnTo>
                <a:lnTo>
                  <a:pt x="5" y="43"/>
                </a:lnTo>
                <a:lnTo>
                  <a:pt x="3" y="38"/>
                </a:lnTo>
                <a:lnTo>
                  <a:pt x="3" y="31"/>
                </a:lnTo>
                <a:lnTo>
                  <a:pt x="3" y="22"/>
                </a:lnTo>
                <a:lnTo>
                  <a:pt x="7" y="14"/>
                </a:lnTo>
                <a:lnTo>
                  <a:pt x="12" y="9"/>
                </a:lnTo>
                <a:lnTo>
                  <a:pt x="17" y="4"/>
                </a:lnTo>
                <a:lnTo>
                  <a:pt x="22" y="0"/>
                </a:lnTo>
                <a:lnTo>
                  <a:pt x="27" y="0"/>
                </a:lnTo>
                <a:lnTo>
                  <a:pt x="34" y="0"/>
                </a:lnTo>
                <a:lnTo>
                  <a:pt x="39" y="4"/>
                </a:lnTo>
                <a:lnTo>
                  <a:pt x="42" y="9"/>
                </a:lnTo>
                <a:lnTo>
                  <a:pt x="44" y="0"/>
                </a:lnTo>
                <a:lnTo>
                  <a:pt x="53" y="0"/>
                </a:lnTo>
                <a:lnTo>
                  <a:pt x="42" y="50"/>
                </a:lnTo>
                <a:lnTo>
                  <a:pt x="41" y="58"/>
                </a:lnTo>
                <a:lnTo>
                  <a:pt x="37" y="63"/>
                </a:lnTo>
                <a:lnTo>
                  <a:pt x="34" y="67"/>
                </a:lnTo>
                <a:lnTo>
                  <a:pt x="31" y="70"/>
                </a:lnTo>
                <a:lnTo>
                  <a:pt x="25" y="72"/>
                </a:lnTo>
                <a:lnTo>
                  <a:pt x="19" y="73"/>
                </a:lnTo>
                <a:lnTo>
                  <a:pt x="14" y="72"/>
                </a:lnTo>
                <a:lnTo>
                  <a:pt x="8" y="72"/>
                </a:lnTo>
                <a:lnTo>
                  <a:pt x="5" y="68"/>
                </a:lnTo>
                <a:lnTo>
                  <a:pt x="3" y="67"/>
                </a:lnTo>
                <a:lnTo>
                  <a:pt x="2" y="63"/>
                </a:lnTo>
                <a:lnTo>
                  <a:pt x="0" y="60"/>
                </a:lnTo>
                <a:lnTo>
                  <a:pt x="0" y="58"/>
                </a:lnTo>
                <a:lnTo>
                  <a:pt x="2" y="56"/>
                </a:lnTo>
                <a:close/>
                <a:moveTo>
                  <a:pt x="10" y="29"/>
                </a:moveTo>
                <a:lnTo>
                  <a:pt x="10" y="34"/>
                </a:lnTo>
                <a:lnTo>
                  <a:pt x="12" y="38"/>
                </a:lnTo>
                <a:lnTo>
                  <a:pt x="14" y="41"/>
                </a:lnTo>
                <a:lnTo>
                  <a:pt x="15" y="43"/>
                </a:lnTo>
                <a:lnTo>
                  <a:pt x="19" y="44"/>
                </a:lnTo>
                <a:lnTo>
                  <a:pt x="22" y="44"/>
                </a:lnTo>
                <a:lnTo>
                  <a:pt x="27" y="44"/>
                </a:lnTo>
                <a:lnTo>
                  <a:pt x="31" y="43"/>
                </a:lnTo>
                <a:lnTo>
                  <a:pt x="34" y="38"/>
                </a:lnTo>
                <a:lnTo>
                  <a:pt x="37" y="33"/>
                </a:lnTo>
                <a:lnTo>
                  <a:pt x="39" y="27"/>
                </a:lnTo>
                <a:lnTo>
                  <a:pt x="41" y="21"/>
                </a:lnTo>
                <a:lnTo>
                  <a:pt x="39" y="16"/>
                </a:lnTo>
                <a:lnTo>
                  <a:pt x="37" y="10"/>
                </a:lnTo>
                <a:lnTo>
                  <a:pt x="32" y="9"/>
                </a:lnTo>
                <a:lnTo>
                  <a:pt x="29" y="7"/>
                </a:lnTo>
                <a:lnTo>
                  <a:pt x="25" y="7"/>
                </a:lnTo>
                <a:lnTo>
                  <a:pt x="22" y="9"/>
                </a:lnTo>
                <a:lnTo>
                  <a:pt x="19" y="10"/>
                </a:lnTo>
                <a:lnTo>
                  <a:pt x="15" y="14"/>
                </a:lnTo>
                <a:lnTo>
                  <a:pt x="14" y="17"/>
                </a:lnTo>
                <a:lnTo>
                  <a:pt x="12" y="22"/>
                </a:lnTo>
                <a:lnTo>
                  <a:pt x="12" y="26"/>
                </a:lnTo>
                <a:lnTo>
                  <a:pt x="10" y="29"/>
                </a:lnTo>
                <a:close/>
              </a:path>
            </a:pathLst>
          </a:custGeom>
          <a:solidFill>
            <a:srgbClr val="000000"/>
          </a:solidFill>
          <a:ln w="0">
            <a:solidFill>
              <a:srgbClr val="000000"/>
            </a:solidFill>
            <a:round/>
            <a:headEnd/>
            <a:tailEnd/>
          </a:ln>
        </p:spPr>
        <p:txBody>
          <a:bodyPr/>
          <a:lstStyle/>
          <a:p>
            <a:endParaRPr lang="en-CA"/>
          </a:p>
        </p:txBody>
      </p:sp>
      <p:sp>
        <p:nvSpPr>
          <p:cNvPr id="24783" name="Freeform 204"/>
          <p:cNvSpPr>
            <a:spLocks/>
          </p:cNvSpPr>
          <p:nvPr/>
        </p:nvSpPr>
        <p:spPr bwMode="auto">
          <a:xfrm>
            <a:off x="5005388" y="4740275"/>
            <a:ext cx="61912" cy="84138"/>
          </a:xfrm>
          <a:custGeom>
            <a:avLst/>
            <a:gdLst>
              <a:gd name="T0" fmla="*/ 0 w 39"/>
              <a:gd name="T1" fmla="*/ 2147483647 h 53"/>
              <a:gd name="T2" fmla="*/ 2147483647 w 39"/>
              <a:gd name="T3" fmla="*/ 0 h 53"/>
              <a:gd name="T4" fmla="*/ 2147483647 w 39"/>
              <a:gd name="T5" fmla="*/ 0 h 53"/>
              <a:gd name="T6" fmla="*/ 2147483647 w 39"/>
              <a:gd name="T7" fmla="*/ 2147483647 h 53"/>
              <a:gd name="T8" fmla="*/ 2147483647 w 39"/>
              <a:gd name="T9" fmla="*/ 2147483647 h 53"/>
              <a:gd name="T10" fmla="*/ 2147483647 w 39"/>
              <a:gd name="T11" fmla="*/ 2147483647 h 53"/>
              <a:gd name="T12" fmla="*/ 2147483647 w 39"/>
              <a:gd name="T13" fmla="*/ 0 h 53"/>
              <a:gd name="T14" fmla="*/ 2147483647 w 39"/>
              <a:gd name="T15" fmla="*/ 0 h 53"/>
              <a:gd name="T16" fmla="*/ 2147483647 w 39"/>
              <a:gd name="T17" fmla="*/ 0 h 53"/>
              <a:gd name="T18" fmla="*/ 2147483647 w 39"/>
              <a:gd name="T19" fmla="*/ 0 h 53"/>
              <a:gd name="T20" fmla="*/ 2147483647 w 39"/>
              <a:gd name="T21" fmla="*/ 2147483647 h 53"/>
              <a:gd name="T22" fmla="*/ 2147483647 w 39"/>
              <a:gd name="T23" fmla="*/ 2147483647 h 53"/>
              <a:gd name="T24" fmla="*/ 2147483647 w 39"/>
              <a:gd name="T25" fmla="*/ 2147483647 h 53"/>
              <a:gd name="T26" fmla="*/ 2147483647 w 39"/>
              <a:gd name="T27" fmla="*/ 2147483647 h 53"/>
              <a:gd name="T28" fmla="*/ 2147483647 w 39"/>
              <a:gd name="T29" fmla="*/ 2147483647 h 53"/>
              <a:gd name="T30" fmla="*/ 2147483647 w 39"/>
              <a:gd name="T31" fmla="*/ 2147483647 h 53"/>
              <a:gd name="T32" fmla="*/ 2147483647 w 39"/>
              <a:gd name="T33" fmla="*/ 2147483647 h 53"/>
              <a:gd name="T34" fmla="*/ 2147483647 w 39"/>
              <a:gd name="T35" fmla="*/ 2147483647 h 53"/>
              <a:gd name="T36" fmla="*/ 2147483647 w 39"/>
              <a:gd name="T37" fmla="*/ 2147483647 h 53"/>
              <a:gd name="T38" fmla="*/ 0 w 39"/>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3"/>
              <a:gd name="T62" fmla="*/ 39 w 39"/>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3">
                <a:moveTo>
                  <a:pt x="0" y="53"/>
                </a:moveTo>
                <a:lnTo>
                  <a:pt x="11" y="0"/>
                </a:lnTo>
                <a:lnTo>
                  <a:pt x="19" y="0"/>
                </a:lnTo>
                <a:lnTo>
                  <a:pt x="17" y="10"/>
                </a:lnTo>
                <a:lnTo>
                  <a:pt x="21" y="5"/>
                </a:lnTo>
                <a:lnTo>
                  <a:pt x="24" y="2"/>
                </a:lnTo>
                <a:lnTo>
                  <a:pt x="29" y="0"/>
                </a:lnTo>
                <a:lnTo>
                  <a:pt x="33" y="0"/>
                </a:lnTo>
                <a:lnTo>
                  <a:pt x="36" y="0"/>
                </a:lnTo>
                <a:lnTo>
                  <a:pt x="39" y="0"/>
                </a:lnTo>
                <a:lnTo>
                  <a:pt x="36" y="9"/>
                </a:lnTo>
                <a:lnTo>
                  <a:pt x="33" y="7"/>
                </a:lnTo>
                <a:lnTo>
                  <a:pt x="31" y="7"/>
                </a:lnTo>
                <a:lnTo>
                  <a:pt x="26" y="9"/>
                </a:lnTo>
                <a:lnTo>
                  <a:pt x="21" y="12"/>
                </a:lnTo>
                <a:lnTo>
                  <a:pt x="17" y="17"/>
                </a:lnTo>
                <a:lnTo>
                  <a:pt x="16" y="24"/>
                </a:lnTo>
                <a:lnTo>
                  <a:pt x="12" y="33"/>
                </a:lnTo>
                <a:lnTo>
                  <a:pt x="9" y="53"/>
                </a:lnTo>
                <a:lnTo>
                  <a:pt x="0" y="53"/>
                </a:lnTo>
                <a:close/>
              </a:path>
            </a:pathLst>
          </a:custGeom>
          <a:solidFill>
            <a:srgbClr val="000000"/>
          </a:solidFill>
          <a:ln w="0">
            <a:solidFill>
              <a:srgbClr val="000000"/>
            </a:solidFill>
            <a:round/>
            <a:headEnd/>
            <a:tailEnd/>
          </a:ln>
        </p:spPr>
        <p:txBody>
          <a:bodyPr/>
          <a:lstStyle/>
          <a:p>
            <a:endParaRPr lang="en-CA"/>
          </a:p>
        </p:txBody>
      </p:sp>
      <p:sp>
        <p:nvSpPr>
          <p:cNvPr id="24784" name="Freeform 205"/>
          <p:cNvSpPr>
            <a:spLocks noEditPoints="1"/>
          </p:cNvSpPr>
          <p:nvPr/>
        </p:nvSpPr>
        <p:spPr bwMode="auto">
          <a:xfrm>
            <a:off x="5062538"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0 w 46"/>
              <a:gd name="T9" fmla="*/ 2147483647 h 53"/>
              <a:gd name="T10" fmla="*/ 2147483647 w 46"/>
              <a:gd name="T11" fmla="*/ 2147483647 h 53"/>
              <a:gd name="T12" fmla="*/ 2147483647 w 46"/>
              <a:gd name="T13" fmla="*/ 2147483647 h 53"/>
              <a:gd name="T14" fmla="*/ 2147483647 w 46"/>
              <a:gd name="T15" fmla="*/ 2147483647 h 53"/>
              <a:gd name="T16" fmla="*/ 2147483647 w 46"/>
              <a:gd name="T17" fmla="*/ 2147483647 h 53"/>
              <a:gd name="T18" fmla="*/ 2147483647 w 46"/>
              <a:gd name="T19" fmla="*/ 2147483647 h 53"/>
              <a:gd name="T20" fmla="*/ 2147483647 w 46"/>
              <a:gd name="T21" fmla="*/ 2147483647 h 53"/>
              <a:gd name="T22" fmla="*/ 2147483647 w 46"/>
              <a:gd name="T23" fmla="*/ 2147483647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0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
              <a:gd name="T109" fmla="*/ 0 h 53"/>
              <a:gd name="T110" fmla="*/ 46 w 46"/>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 h="53">
                <a:moveTo>
                  <a:pt x="32" y="46"/>
                </a:moveTo>
                <a:lnTo>
                  <a:pt x="27" y="50"/>
                </a:lnTo>
                <a:lnTo>
                  <a:pt x="24" y="51"/>
                </a:lnTo>
                <a:lnTo>
                  <a:pt x="19" y="53"/>
                </a:lnTo>
                <a:lnTo>
                  <a:pt x="15" y="53"/>
                </a:lnTo>
                <a:lnTo>
                  <a:pt x="10" y="53"/>
                </a:lnTo>
                <a:lnTo>
                  <a:pt x="7" y="51"/>
                </a:lnTo>
                <a:lnTo>
                  <a:pt x="3" y="50"/>
                </a:lnTo>
                <a:lnTo>
                  <a:pt x="0" y="44"/>
                </a:lnTo>
                <a:lnTo>
                  <a:pt x="0" y="38"/>
                </a:lnTo>
                <a:lnTo>
                  <a:pt x="0" y="34"/>
                </a:lnTo>
                <a:lnTo>
                  <a:pt x="2" y="31"/>
                </a:lnTo>
                <a:lnTo>
                  <a:pt x="3" y="27"/>
                </a:lnTo>
                <a:lnTo>
                  <a:pt x="7" y="26"/>
                </a:lnTo>
                <a:lnTo>
                  <a:pt x="10" y="24"/>
                </a:lnTo>
                <a:lnTo>
                  <a:pt x="14" y="22"/>
                </a:lnTo>
                <a:lnTo>
                  <a:pt x="19" y="22"/>
                </a:lnTo>
                <a:lnTo>
                  <a:pt x="26" y="22"/>
                </a:lnTo>
                <a:lnTo>
                  <a:pt x="32" y="21"/>
                </a:lnTo>
                <a:lnTo>
                  <a:pt x="36" y="21"/>
                </a:lnTo>
                <a:lnTo>
                  <a:pt x="37" y="17"/>
                </a:lnTo>
                <a:lnTo>
                  <a:pt x="37" y="14"/>
                </a:lnTo>
                <a:lnTo>
                  <a:pt x="37" y="12"/>
                </a:lnTo>
                <a:lnTo>
                  <a:pt x="36" y="9"/>
                </a:lnTo>
                <a:lnTo>
                  <a:pt x="31" y="7"/>
                </a:lnTo>
                <a:lnTo>
                  <a:pt x="26" y="7"/>
                </a:lnTo>
                <a:lnTo>
                  <a:pt x="22" y="7"/>
                </a:lnTo>
                <a:lnTo>
                  <a:pt x="17" y="10"/>
                </a:lnTo>
                <a:lnTo>
                  <a:pt x="15" y="12"/>
                </a:lnTo>
                <a:lnTo>
                  <a:pt x="12" y="17"/>
                </a:lnTo>
                <a:lnTo>
                  <a:pt x="5" y="16"/>
                </a:lnTo>
                <a:lnTo>
                  <a:pt x="9" y="9"/>
                </a:lnTo>
                <a:lnTo>
                  <a:pt x="12" y="4"/>
                </a:lnTo>
                <a:lnTo>
                  <a:pt x="17" y="2"/>
                </a:lnTo>
                <a:lnTo>
                  <a:pt x="22" y="0"/>
                </a:lnTo>
                <a:lnTo>
                  <a:pt x="27" y="0"/>
                </a:lnTo>
                <a:lnTo>
                  <a:pt x="32" y="0"/>
                </a:lnTo>
                <a:lnTo>
                  <a:pt x="37" y="2"/>
                </a:lnTo>
                <a:lnTo>
                  <a:pt x="41" y="5"/>
                </a:lnTo>
                <a:lnTo>
                  <a:pt x="44" y="9"/>
                </a:lnTo>
                <a:lnTo>
                  <a:pt x="46" y="14"/>
                </a:lnTo>
                <a:lnTo>
                  <a:pt x="44" y="17"/>
                </a:lnTo>
                <a:lnTo>
                  <a:pt x="44" y="22"/>
                </a:lnTo>
                <a:lnTo>
                  <a:pt x="41" y="36"/>
                </a:lnTo>
                <a:lnTo>
                  <a:pt x="41" y="41"/>
                </a:lnTo>
                <a:lnTo>
                  <a:pt x="41" y="44"/>
                </a:lnTo>
                <a:lnTo>
                  <a:pt x="41" y="48"/>
                </a:lnTo>
                <a:lnTo>
                  <a:pt x="41" y="53"/>
                </a:lnTo>
                <a:lnTo>
                  <a:pt x="32" y="53"/>
                </a:lnTo>
                <a:lnTo>
                  <a:pt x="32" y="50"/>
                </a:lnTo>
                <a:lnTo>
                  <a:pt x="32" y="46"/>
                </a:lnTo>
                <a:close/>
                <a:moveTo>
                  <a:pt x="36" y="26"/>
                </a:moveTo>
                <a:lnTo>
                  <a:pt x="34" y="27"/>
                </a:lnTo>
                <a:lnTo>
                  <a:pt x="31" y="27"/>
                </a:lnTo>
                <a:lnTo>
                  <a:pt x="29" y="27"/>
                </a:lnTo>
                <a:lnTo>
                  <a:pt x="24" y="27"/>
                </a:lnTo>
                <a:lnTo>
                  <a:pt x="19" y="29"/>
                </a:lnTo>
                <a:lnTo>
                  <a:pt x="14" y="29"/>
                </a:lnTo>
                <a:lnTo>
                  <a:pt x="10" y="31"/>
                </a:lnTo>
                <a:lnTo>
                  <a:pt x="9" y="33"/>
                </a:lnTo>
                <a:lnTo>
                  <a:pt x="9" y="36"/>
                </a:lnTo>
                <a:lnTo>
                  <a:pt x="7" y="38"/>
                </a:lnTo>
                <a:lnTo>
                  <a:pt x="9" y="41"/>
                </a:lnTo>
                <a:lnTo>
                  <a:pt x="10" y="44"/>
                </a:lnTo>
                <a:lnTo>
                  <a:pt x="14" y="46"/>
                </a:lnTo>
                <a:lnTo>
                  <a:pt x="17" y="46"/>
                </a:lnTo>
                <a:lnTo>
                  <a:pt x="22" y="46"/>
                </a:lnTo>
                <a:lnTo>
                  <a:pt x="26" y="44"/>
                </a:lnTo>
                <a:lnTo>
                  <a:pt x="29" y="41"/>
                </a:lnTo>
                <a:lnTo>
                  <a:pt x="32" y="38"/>
                </a:lnTo>
                <a:lnTo>
                  <a:pt x="34" y="33"/>
                </a:lnTo>
                <a:lnTo>
                  <a:pt x="36" y="26"/>
                </a:lnTo>
                <a:close/>
              </a:path>
            </a:pathLst>
          </a:custGeom>
          <a:solidFill>
            <a:srgbClr val="000000"/>
          </a:solidFill>
          <a:ln w="0">
            <a:solidFill>
              <a:srgbClr val="000000"/>
            </a:solidFill>
            <a:round/>
            <a:headEnd/>
            <a:tailEnd/>
          </a:ln>
        </p:spPr>
        <p:txBody>
          <a:bodyPr/>
          <a:lstStyle/>
          <a:p>
            <a:endParaRPr lang="en-CA"/>
          </a:p>
        </p:txBody>
      </p:sp>
      <p:sp>
        <p:nvSpPr>
          <p:cNvPr id="24785" name="Freeform 206"/>
          <p:cNvSpPr>
            <a:spLocks noEditPoints="1"/>
          </p:cNvSpPr>
          <p:nvPr/>
        </p:nvSpPr>
        <p:spPr bwMode="auto">
          <a:xfrm>
            <a:off x="5138738" y="4740275"/>
            <a:ext cx="82550" cy="114300"/>
          </a:xfrm>
          <a:custGeom>
            <a:avLst/>
            <a:gdLst>
              <a:gd name="T0" fmla="*/ 0 w 52"/>
              <a:gd name="T1" fmla="*/ 2147483647 h 72"/>
              <a:gd name="T2" fmla="*/ 2147483647 w 52"/>
              <a:gd name="T3" fmla="*/ 0 h 72"/>
              <a:gd name="T4" fmla="*/ 2147483647 w 52"/>
              <a:gd name="T5" fmla="*/ 0 h 72"/>
              <a:gd name="T6" fmla="*/ 2147483647 w 52"/>
              <a:gd name="T7" fmla="*/ 2147483647 h 72"/>
              <a:gd name="T8" fmla="*/ 2147483647 w 52"/>
              <a:gd name="T9" fmla="*/ 2147483647 h 72"/>
              <a:gd name="T10" fmla="*/ 2147483647 w 52"/>
              <a:gd name="T11" fmla="*/ 2147483647 h 72"/>
              <a:gd name="T12" fmla="*/ 2147483647 w 52"/>
              <a:gd name="T13" fmla="*/ 0 h 72"/>
              <a:gd name="T14" fmla="*/ 2147483647 w 52"/>
              <a:gd name="T15" fmla="*/ 0 h 72"/>
              <a:gd name="T16" fmla="*/ 2147483647 w 52"/>
              <a:gd name="T17" fmla="*/ 0 h 72"/>
              <a:gd name="T18" fmla="*/ 2147483647 w 52"/>
              <a:gd name="T19" fmla="*/ 2147483647 h 72"/>
              <a:gd name="T20" fmla="*/ 2147483647 w 52"/>
              <a:gd name="T21" fmla="*/ 2147483647 h 72"/>
              <a:gd name="T22" fmla="*/ 2147483647 w 52"/>
              <a:gd name="T23" fmla="*/ 2147483647 h 72"/>
              <a:gd name="T24" fmla="*/ 2147483647 w 52"/>
              <a:gd name="T25" fmla="*/ 2147483647 h 72"/>
              <a:gd name="T26" fmla="*/ 2147483647 w 52"/>
              <a:gd name="T27" fmla="*/ 2147483647 h 72"/>
              <a:gd name="T28" fmla="*/ 2147483647 w 52"/>
              <a:gd name="T29" fmla="*/ 2147483647 h 72"/>
              <a:gd name="T30" fmla="*/ 2147483647 w 52"/>
              <a:gd name="T31" fmla="*/ 2147483647 h 72"/>
              <a:gd name="T32" fmla="*/ 2147483647 w 52"/>
              <a:gd name="T33" fmla="*/ 2147483647 h 72"/>
              <a:gd name="T34" fmla="*/ 2147483647 w 52"/>
              <a:gd name="T35" fmla="*/ 2147483647 h 72"/>
              <a:gd name="T36" fmla="*/ 2147483647 w 52"/>
              <a:gd name="T37" fmla="*/ 2147483647 h 72"/>
              <a:gd name="T38" fmla="*/ 2147483647 w 52"/>
              <a:gd name="T39" fmla="*/ 2147483647 h 72"/>
              <a:gd name="T40" fmla="*/ 2147483647 w 52"/>
              <a:gd name="T41" fmla="*/ 2147483647 h 72"/>
              <a:gd name="T42" fmla="*/ 2147483647 w 52"/>
              <a:gd name="T43" fmla="*/ 2147483647 h 72"/>
              <a:gd name="T44" fmla="*/ 2147483647 w 52"/>
              <a:gd name="T45" fmla="*/ 2147483647 h 72"/>
              <a:gd name="T46" fmla="*/ 2147483647 w 52"/>
              <a:gd name="T47" fmla="*/ 2147483647 h 72"/>
              <a:gd name="T48" fmla="*/ 2147483647 w 52"/>
              <a:gd name="T49" fmla="*/ 2147483647 h 72"/>
              <a:gd name="T50" fmla="*/ 2147483647 w 52"/>
              <a:gd name="T51" fmla="*/ 2147483647 h 72"/>
              <a:gd name="T52" fmla="*/ 0 w 52"/>
              <a:gd name="T53" fmla="*/ 2147483647 h 72"/>
              <a:gd name="T54" fmla="*/ 2147483647 w 52"/>
              <a:gd name="T55" fmla="*/ 2147483647 h 72"/>
              <a:gd name="T56" fmla="*/ 2147483647 w 52"/>
              <a:gd name="T57" fmla="*/ 2147483647 h 72"/>
              <a:gd name="T58" fmla="*/ 2147483647 w 52"/>
              <a:gd name="T59" fmla="*/ 2147483647 h 72"/>
              <a:gd name="T60" fmla="*/ 2147483647 w 52"/>
              <a:gd name="T61" fmla="*/ 2147483647 h 72"/>
              <a:gd name="T62" fmla="*/ 2147483647 w 52"/>
              <a:gd name="T63" fmla="*/ 2147483647 h 72"/>
              <a:gd name="T64" fmla="*/ 2147483647 w 52"/>
              <a:gd name="T65" fmla="*/ 2147483647 h 72"/>
              <a:gd name="T66" fmla="*/ 2147483647 w 52"/>
              <a:gd name="T67" fmla="*/ 2147483647 h 72"/>
              <a:gd name="T68" fmla="*/ 2147483647 w 52"/>
              <a:gd name="T69" fmla="*/ 2147483647 h 72"/>
              <a:gd name="T70" fmla="*/ 2147483647 w 52"/>
              <a:gd name="T71" fmla="*/ 2147483647 h 72"/>
              <a:gd name="T72" fmla="*/ 2147483647 w 52"/>
              <a:gd name="T73" fmla="*/ 2147483647 h 72"/>
              <a:gd name="T74" fmla="*/ 2147483647 w 52"/>
              <a:gd name="T75" fmla="*/ 2147483647 h 72"/>
              <a:gd name="T76" fmla="*/ 2147483647 w 52"/>
              <a:gd name="T77" fmla="*/ 2147483647 h 72"/>
              <a:gd name="T78" fmla="*/ 2147483647 w 52"/>
              <a:gd name="T79" fmla="*/ 2147483647 h 72"/>
              <a:gd name="T80" fmla="*/ 2147483647 w 52"/>
              <a:gd name="T81" fmla="*/ 2147483647 h 72"/>
              <a:gd name="T82" fmla="*/ 2147483647 w 52"/>
              <a:gd name="T83" fmla="*/ 2147483647 h 72"/>
              <a:gd name="T84" fmla="*/ 2147483647 w 52"/>
              <a:gd name="T85" fmla="*/ 2147483647 h 72"/>
              <a:gd name="T86" fmla="*/ 2147483647 w 52"/>
              <a:gd name="T87" fmla="*/ 2147483647 h 72"/>
              <a:gd name="T88" fmla="*/ 2147483647 w 52"/>
              <a:gd name="T89" fmla="*/ 2147483647 h 72"/>
              <a:gd name="T90" fmla="*/ 2147483647 w 52"/>
              <a:gd name="T91" fmla="*/ 2147483647 h 72"/>
              <a:gd name="T92" fmla="*/ 2147483647 w 52"/>
              <a:gd name="T93" fmla="*/ 2147483647 h 72"/>
              <a:gd name="T94" fmla="*/ 2147483647 w 52"/>
              <a:gd name="T95" fmla="*/ 2147483647 h 72"/>
              <a:gd name="T96" fmla="*/ 2147483647 w 52"/>
              <a:gd name="T97" fmla="*/ 2147483647 h 72"/>
              <a:gd name="T98" fmla="*/ 2147483647 w 52"/>
              <a:gd name="T99" fmla="*/ 2147483647 h 72"/>
              <a:gd name="T100" fmla="*/ 2147483647 w 52"/>
              <a:gd name="T101" fmla="*/ 2147483647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72"/>
              <a:gd name="T155" fmla="*/ 52 w 52"/>
              <a:gd name="T156" fmla="*/ 72 h 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72">
                <a:moveTo>
                  <a:pt x="0" y="72"/>
                </a:moveTo>
                <a:lnTo>
                  <a:pt x="13" y="0"/>
                </a:lnTo>
                <a:lnTo>
                  <a:pt x="22" y="0"/>
                </a:lnTo>
                <a:lnTo>
                  <a:pt x="20" y="9"/>
                </a:lnTo>
                <a:lnTo>
                  <a:pt x="25" y="4"/>
                </a:lnTo>
                <a:lnTo>
                  <a:pt x="29" y="2"/>
                </a:lnTo>
                <a:lnTo>
                  <a:pt x="32" y="0"/>
                </a:lnTo>
                <a:lnTo>
                  <a:pt x="35" y="0"/>
                </a:lnTo>
                <a:lnTo>
                  <a:pt x="41" y="0"/>
                </a:lnTo>
                <a:lnTo>
                  <a:pt x="44" y="2"/>
                </a:lnTo>
                <a:lnTo>
                  <a:pt x="47" y="5"/>
                </a:lnTo>
                <a:lnTo>
                  <a:pt x="51" y="9"/>
                </a:lnTo>
                <a:lnTo>
                  <a:pt x="52" y="14"/>
                </a:lnTo>
                <a:lnTo>
                  <a:pt x="52" y="21"/>
                </a:lnTo>
                <a:lnTo>
                  <a:pt x="52" y="27"/>
                </a:lnTo>
                <a:lnTo>
                  <a:pt x="51" y="34"/>
                </a:lnTo>
                <a:lnTo>
                  <a:pt x="47" y="41"/>
                </a:lnTo>
                <a:lnTo>
                  <a:pt x="44" y="46"/>
                </a:lnTo>
                <a:lnTo>
                  <a:pt x="39" y="50"/>
                </a:lnTo>
                <a:lnTo>
                  <a:pt x="35" y="51"/>
                </a:lnTo>
                <a:lnTo>
                  <a:pt x="32" y="53"/>
                </a:lnTo>
                <a:lnTo>
                  <a:pt x="27" y="53"/>
                </a:lnTo>
                <a:lnTo>
                  <a:pt x="22" y="53"/>
                </a:lnTo>
                <a:lnTo>
                  <a:pt x="17" y="50"/>
                </a:lnTo>
                <a:lnTo>
                  <a:pt x="13" y="44"/>
                </a:lnTo>
                <a:lnTo>
                  <a:pt x="8" y="72"/>
                </a:lnTo>
                <a:lnTo>
                  <a:pt x="0" y="72"/>
                </a:lnTo>
                <a:close/>
                <a:moveTo>
                  <a:pt x="17" y="31"/>
                </a:moveTo>
                <a:lnTo>
                  <a:pt x="17" y="36"/>
                </a:lnTo>
                <a:lnTo>
                  <a:pt x="17" y="39"/>
                </a:lnTo>
                <a:lnTo>
                  <a:pt x="18" y="43"/>
                </a:lnTo>
                <a:lnTo>
                  <a:pt x="20" y="44"/>
                </a:lnTo>
                <a:lnTo>
                  <a:pt x="24" y="46"/>
                </a:lnTo>
                <a:lnTo>
                  <a:pt x="27" y="46"/>
                </a:lnTo>
                <a:lnTo>
                  <a:pt x="32" y="44"/>
                </a:lnTo>
                <a:lnTo>
                  <a:pt x="35" y="43"/>
                </a:lnTo>
                <a:lnTo>
                  <a:pt x="41" y="38"/>
                </a:lnTo>
                <a:lnTo>
                  <a:pt x="44" y="29"/>
                </a:lnTo>
                <a:lnTo>
                  <a:pt x="44" y="21"/>
                </a:lnTo>
                <a:lnTo>
                  <a:pt x="44" y="16"/>
                </a:lnTo>
                <a:lnTo>
                  <a:pt x="41" y="10"/>
                </a:lnTo>
                <a:lnTo>
                  <a:pt x="37" y="9"/>
                </a:lnTo>
                <a:lnTo>
                  <a:pt x="34" y="7"/>
                </a:lnTo>
                <a:lnTo>
                  <a:pt x="30" y="7"/>
                </a:lnTo>
                <a:lnTo>
                  <a:pt x="27" y="9"/>
                </a:lnTo>
                <a:lnTo>
                  <a:pt x="24" y="10"/>
                </a:lnTo>
                <a:lnTo>
                  <a:pt x="22" y="14"/>
                </a:lnTo>
                <a:lnTo>
                  <a:pt x="20" y="17"/>
                </a:lnTo>
                <a:lnTo>
                  <a:pt x="18" y="22"/>
                </a:lnTo>
                <a:lnTo>
                  <a:pt x="17" y="27"/>
                </a:lnTo>
                <a:lnTo>
                  <a:pt x="17" y="31"/>
                </a:lnTo>
                <a:close/>
              </a:path>
            </a:pathLst>
          </a:custGeom>
          <a:solidFill>
            <a:srgbClr val="000000"/>
          </a:solidFill>
          <a:ln w="0">
            <a:solidFill>
              <a:srgbClr val="000000"/>
            </a:solidFill>
            <a:round/>
            <a:headEnd/>
            <a:tailEnd/>
          </a:ln>
        </p:spPr>
        <p:txBody>
          <a:bodyPr/>
          <a:lstStyle/>
          <a:p>
            <a:endParaRPr lang="en-CA"/>
          </a:p>
        </p:txBody>
      </p:sp>
      <p:sp>
        <p:nvSpPr>
          <p:cNvPr id="24786" name="Freeform 207"/>
          <p:cNvSpPr>
            <a:spLocks/>
          </p:cNvSpPr>
          <p:nvPr/>
        </p:nvSpPr>
        <p:spPr bwMode="auto">
          <a:xfrm>
            <a:off x="5230813" y="4710113"/>
            <a:ext cx="74612" cy="114300"/>
          </a:xfrm>
          <a:custGeom>
            <a:avLst/>
            <a:gdLst>
              <a:gd name="T0" fmla="*/ 0 w 47"/>
              <a:gd name="T1" fmla="*/ 2147483647 h 72"/>
              <a:gd name="T2" fmla="*/ 2147483647 w 47"/>
              <a:gd name="T3" fmla="*/ 0 h 72"/>
              <a:gd name="T4" fmla="*/ 2147483647 w 47"/>
              <a:gd name="T5" fmla="*/ 0 h 72"/>
              <a:gd name="T6" fmla="*/ 2147483647 w 47"/>
              <a:gd name="T7" fmla="*/ 2147483647 h 72"/>
              <a:gd name="T8" fmla="*/ 2147483647 w 47"/>
              <a:gd name="T9" fmla="*/ 2147483647 h 72"/>
              <a:gd name="T10" fmla="*/ 2147483647 w 47"/>
              <a:gd name="T11" fmla="*/ 2147483647 h 72"/>
              <a:gd name="T12" fmla="*/ 2147483647 w 47"/>
              <a:gd name="T13" fmla="*/ 2147483647 h 72"/>
              <a:gd name="T14" fmla="*/ 2147483647 w 47"/>
              <a:gd name="T15" fmla="*/ 2147483647 h 72"/>
              <a:gd name="T16" fmla="*/ 2147483647 w 47"/>
              <a:gd name="T17" fmla="*/ 2147483647 h 72"/>
              <a:gd name="T18" fmla="*/ 2147483647 w 47"/>
              <a:gd name="T19" fmla="*/ 2147483647 h 72"/>
              <a:gd name="T20" fmla="*/ 2147483647 w 47"/>
              <a:gd name="T21" fmla="*/ 2147483647 h 72"/>
              <a:gd name="T22" fmla="*/ 2147483647 w 47"/>
              <a:gd name="T23" fmla="*/ 2147483647 h 72"/>
              <a:gd name="T24" fmla="*/ 2147483647 w 47"/>
              <a:gd name="T25" fmla="*/ 2147483647 h 72"/>
              <a:gd name="T26" fmla="*/ 2147483647 w 47"/>
              <a:gd name="T27" fmla="*/ 2147483647 h 72"/>
              <a:gd name="T28" fmla="*/ 2147483647 w 47"/>
              <a:gd name="T29" fmla="*/ 2147483647 h 72"/>
              <a:gd name="T30" fmla="*/ 2147483647 w 47"/>
              <a:gd name="T31" fmla="*/ 2147483647 h 72"/>
              <a:gd name="T32" fmla="*/ 2147483647 w 47"/>
              <a:gd name="T33" fmla="*/ 2147483647 h 72"/>
              <a:gd name="T34" fmla="*/ 2147483647 w 47"/>
              <a:gd name="T35" fmla="*/ 2147483647 h 72"/>
              <a:gd name="T36" fmla="*/ 2147483647 w 47"/>
              <a:gd name="T37" fmla="*/ 2147483647 h 72"/>
              <a:gd name="T38" fmla="*/ 2147483647 w 47"/>
              <a:gd name="T39" fmla="*/ 2147483647 h 72"/>
              <a:gd name="T40" fmla="*/ 2147483647 w 47"/>
              <a:gd name="T41" fmla="*/ 2147483647 h 72"/>
              <a:gd name="T42" fmla="*/ 2147483647 w 47"/>
              <a:gd name="T43" fmla="*/ 2147483647 h 72"/>
              <a:gd name="T44" fmla="*/ 2147483647 w 47"/>
              <a:gd name="T45" fmla="*/ 2147483647 h 72"/>
              <a:gd name="T46" fmla="*/ 2147483647 w 47"/>
              <a:gd name="T47" fmla="*/ 2147483647 h 72"/>
              <a:gd name="T48" fmla="*/ 2147483647 w 47"/>
              <a:gd name="T49" fmla="*/ 2147483647 h 72"/>
              <a:gd name="T50" fmla="*/ 2147483647 w 47"/>
              <a:gd name="T51" fmla="*/ 2147483647 h 72"/>
              <a:gd name="T52" fmla="*/ 2147483647 w 47"/>
              <a:gd name="T53" fmla="*/ 2147483647 h 72"/>
              <a:gd name="T54" fmla="*/ 2147483647 w 47"/>
              <a:gd name="T55" fmla="*/ 2147483647 h 72"/>
              <a:gd name="T56" fmla="*/ 2147483647 w 47"/>
              <a:gd name="T57" fmla="*/ 2147483647 h 72"/>
              <a:gd name="T58" fmla="*/ 2147483647 w 47"/>
              <a:gd name="T59" fmla="*/ 2147483647 h 72"/>
              <a:gd name="T60" fmla="*/ 0 w 47"/>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72"/>
              <a:gd name="T95" fmla="*/ 47 w 47"/>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72">
                <a:moveTo>
                  <a:pt x="0" y="72"/>
                </a:moveTo>
                <a:lnTo>
                  <a:pt x="15" y="0"/>
                </a:lnTo>
                <a:lnTo>
                  <a:pt x="22" y="0"/>
                </a:lnTo>
                <a:lnTo>
                  <a:pt x="17" y="28"/>
                </a:lnTo>
                <a:lnTo>
                  <a:pt x="22" y="24"/>
                </a:lnTo>
                <a:lnTo>
                  <a:pt x="25" y="21"/>
                </a:lnTo>
                <a:lnTo>
                  <a:pt x="30" y="19"/>
                </a:lnTo>
                <a:lnTo>
                  <a:pt x="34" y="19"/>
                </a:lnTo>
                <a:lnTo>
                  <a:pt x="40" y="19"/>
                </a:lnTo>
                <a:lnTo>
                  <a:pt x="44" y="23"/>
                </a:lnTo>
                <a:lnTo>
                  <a:pt x="45" y="26"/>
                </a:lnTo>
                <a:lnTo>
                  <a:pt x="47" y="31"/>
                </a:lnTo>
                <a:lnTo>
                  <a:pt x="47" y="35"/>
                </a:lnTo>
                <a:lnTo>
                  <a:pt x="45" y="41"/>
                </a:lnTo>
                <a:lnTo>
                  <a:pt x="39" y="72"/>
                </a:lnTo>
                <a:lnTo>
                  <a:pt x="30" y="72"/>
                </a:lnTo>
                <a:lnTo>
                  <a:pt x="37" y="40"/>
                </a:lnTo>
                <a:lnTo>
                  <a:pt x="39" y="35"/>
                </a:lnTo>
                <a:lnTo>
                  <a:pt x="39" y="31"/>
                </a:lnTo>
                <a:lnTo>
                  <a:pt x="39" y="29"/>
                </a:lnTo>
                <a:lnTo>
                  <a:pt x="37" y="28"/>
                </a:lnTo>
                <a:lnTo>
                  <a:pt x="35" y="26"/>
                </a:lnTo>
                <a:lnTo>
                  <a:pt x="32" y="26"/>
                </a:lnTo>
                <a:lnTo>
                  <a:pt x="27" y="26"/>
                </a:lnTo>
                <a:lnTo>
                  <a:pt x="23" y="29"/>
                </a:lnTo>
                <a:lnTo>
                  <a:pt x="20" y="31"/>
                </a:lnTo>
                <a:lnTo>
                  <a:pt x="17" y="36"/>
                </a:lnTo>
                <a:lnTo>
                  <a:pt x="15" y="41"/>
                </a:lnTo>
                <a:lnTo>
                  <a:pt x="13" y="50"/>
                </a:lnTo>
                <a:lnTo>
                  <a:pt x="8"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7" name="Freeform 208"/>
          <p:cNvSpPr>
            <a:spLocks noEditPoints="1"/>
          </p:cNvSpPr>
          <p:nvPr/>
        </p:nvSpPr>
        <p:spPr bwMode="auto">
          <a:xfrm>
            <a:off x="5316538" y="4710113"/>
            <a:ext cx="34925" cy="114300"/>
          </a:xfrm>
          <a:custGeom>
            <a:avLst/>
            <a:gdLst>
              <a:gd name="T0" fmla="*/ 2147483647 w 22"/>
              <a:gd name="T1" fmla="*/ 2147483647 h 72"/>
              <a:gd name="T2" fmla="*/ 2147483647 w 22"/>
              <a:gd name="T3" fmla="*/ 0 h 72"/>
              <a:gd name="T4" fmla="*/ 2147483647 w 22"/>
              <a:gd name="T5" fmla="*/ 0 h 72"/>
              <a:gd name="T6" fmla="*/ 2147483647 w 22"/>
              <a:gd name="T7" fmla="*/ 2147483647 h 72"/>
              <a:gd name="T8" fmla="*/ 2147483647 w 22"/>
              <a:gd name="T9" fmla="*/ 2147483647 h 72"/>
              <a:gd name="T10" fmla="*/ 0 w 22"/>
              <a:gd name="T11" fmla="*/ 2147483647 h 72"/>
              <a:gd name="T12" fmla="*/ 2147483647 w 22"/>
              <a:gd name="T13" fmla="*/ 2147483647 h 72"/>
              <a:gd name="T14" fmla="*/ 2147483647 w 22"/>
              <a:gd name="T15" fmla="*/ 2147483647 h 72"/>
              <a:gd name="T16" fmla="*/ 2147483647 w 22"/>
              <a:gd name="T17" fmla="*/ 2147483647 h 72"/>
              <a:gd name="T18" fmla="*/ 0 w 22"/>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72"/>
              <a:gd name="T32" fmla="*/ 22 w 2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72">
                <a:moveTo>
                  <a:pt x="12" y="9"/>
                </a:moveTo>
                <a:lnTo>
                  <a:pt x="14" y="0"/>
                </a:lnTo>
                <a:lnTo>
                  <a:pt x="22" y="0"/>
                </a:lnTo>
                <a:lnTo>
                  <a:pt x="20" y="9"/>
                </a:lnTo>
                <a:lnTo>
                  <a:pt x="12" y="9"/>
                </a:lnTo>
                <a:close/>
                <a:moveTo>
                  <a:pt x="0" y="72"/>
                </a:moveTo>
                <a:lnTo>
                  <a:pt x="10" y="19"/>
                </a:lnTo>
                <a:lnTo>
                  <a:pt x="19" y="19"/>
                </a:lnTo>
                <a:lnTo>
                  <a:pt x="8"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8" name="Freeform 209"/>
          <p:cNvSpPr>
            <a:spLocks/>
          </p:cNvSpPr>
          <p:nvPr/>
        </p:nvSpPr>
        <p:spPr bwMode="auto">
          <a:xfrm>
            <a:off x="5354638" y="4740275"/>
            <a:ext cx="69850" cy="84138"/>
          </a:xfrm>
          <a:custGeom>
            <a:avLst/>
            <a:gdLst>
              <a:gd name="T0" fmla="*/ 2147483647 w 44"/>
              <a:gd name="T1" fmla="*/ 2147483647 h 53"/>
              <a:gd name="T2" fmla="*/ 2147483647 w 44"/>
              <a:gd name="T3" fmla="*/ 2147483647 h 53"/>
              <a:gd name="T4" fmla="*/ 2147483647 w 44"/>
              <a:gd name="T5" fmla="*/ 2147483647 h 53"/>
              <a:gd name="T6" fmla="*/ 2147483647 w 44"/>
              <a:gd name="T7" fmla="*/ 2147483647 h 53"/>
              <a:gd name="T8" fmla="*/ 2147483647 w 44"/>
              <a:gd name="T9" fmla="*/ 2147483647 h 53"/>
              <a:gd name="T10" fmla="*/ 2147483647 w 44"/>
              <a:gd name="T11" fmla="*/ 2147483647 h 53"/>
              <a:gd name="T12" fmla="*/ 2147483647 w 44"/>
              <a:gd name="T13" fmla="*/ 2147483647 h 53"/>
              <a:gd name="T14" fmla="*/ 2147483647 w 44"/>
              <a:gd name="T15" fmla="*/ 2147483647 h 53"/>
              <a:gd name="T16" fmla="*/ 2147483647 w 44"/>
              <a:gd name="T17" fmla="*/ 2147483647 h 53"/>
              <a:gd name="T18" fmla="*/ 2147483647 w 44"/>
              <a:gd name="T19" fmla="*/ 2147483647 h 53"/>
              <a:gd name="T20" fmla="*/ 2147483647 w 44"/>
              <a:gd name="T21" fmla="*/ 2147483647 h 53"/>
              <a:gd name="T22" fmla="*/ 0 w 44"/>
              <a:gd name="T23" fmla="*/ 2147483647 h 53"/>
              <a:gd name="T24" fmla="*/ 0 w 44"/>
              <a:gd name="T25" fmla="*/ 2147483647 h 53"/>
              <a:gd name="T26" fmla="*/ 0 w 44"/>
              <a:gd name="T27" fmla="*/ 2147483647 h 53"/>
              <a:gd name="T28" fmla="*/ 2147483647 w 44"/>
              <a:gd name="T29" fmla="*/ 2147483647 h 53"/>
              <a:gd name="T30" fmla="*/ 2147483647 w 44"/>
              <a:gd name="T31" fmla="*/ 2147483647 h 53"/>
              <a:gd name="T32" fmla="*/ 2147483647 w 44"/>
              <a:gd name="T33" fmla="*/ 2147483647 h 53"/>
              <a:gd name="T34" fmla="*/ 2147483647 w 44"/>
              <a:gd name="T35" fmla="*/ 2147483647 h 53"/>
              <a:gd name="T36" fmla="*/ 2147483647 w 44"/>
              <a:gd name="T37" fmla="*/ 0 h 53"/>
              <a:gd name="T38" fmla="*/ 2147483647 w 44"/>
              <a:gd name="T39" fmla="*/ 0 h 53"/>
              <a:gd name="T40" fmla="*/ 2147483647 w 44"/>
              <a:gd name="T41" fmla="*/ 2147483647 h 53"/>
              <a:gd name="T42" fmla="*/ 2147483647 w 44"/>
              <a:gd name="T43" fmla="*/ 2147483647 h 53"/>
              <a:gd name="T44" fmla="*/ 2147483647 w 44"/>
              <a:gd name="T45" fmla="*/ 2147483647 h 53"/>
              <a:gd name="T46" fmla="*/ 2147483647 w 44"/>
              <a:gd name="T47" fmla="*/ 2147483647 h 53"/>
              <a:gd name="T48" fmla="*/ 2147483647 w 44"/>
              <a:gd name="T49" fmla="*/ 2147483647 h 53"/>
              <a:gd name="T50" fmla="*/ 2147483647 w 44"/>
              <a:gd name="T51" fmla="*/ 2147483647 h 53"/>
              <a:gd name="T52" fmla="*/ 2147483647 w 44"/>
              <a:gd name="T53" fmla="*/ 2147483647 h 53"/>
              <a:gd name="T54" fmla="*/ 2147483647 w 44"/>
              <a:gd name="T55" fmla="*/ 2147483647 h 53"/>
              <a:gd name="T56" fmla="*/ 2147483647 w 44"/>
              <a:gd name="T57" fmla="*/ 2147483647 h 53"/>
              <a:gd name="T58" fmla="*/ 2147483647 w 44"/>
              <a:gd name="T59" fmla="*/ 2147483647 h 53"/>
              <a:gd name="T60" fmla="*/ 2147483647 w 44"/>
              <a:gd name="T61" fmla="*/ 2147483647 h 53"/>
              <a:gd name="T62" fmla="*/ 2147483647 w 44"/>
              <a:gd name="T63" fmla="*/ 2147483647 h 53"/>
              <a:gd name="T64" fmla="*/ 2147483647 w 44"/>
              <a:gd name="T65" fmla="*/ 2147483647 h 53"/>
              <a:gd name="T66" fmla="*/ 2147483647 w 44"/>
              <a:gd name="T67" fmla="*/ 2147483647 h 53"/>
              <a:gd name="T68" fmla="*/ 2147483647 w 44"/>
              <a:gd name="T69" fmla="*/ 2147483647 h 53"/>
              <a:gd name="T70" fmla="*/ 2147483647 w 44"/>
              <a:gd name="T71" fmla="*/ 2147483647 h 53"/>
              <a:gd name="T72" fmla="*/ 2147483647 w 44"/>
              <a:gd name="T73" fmla="*/ 2147483647 h 53"/>
              <a:gd name="T74" fmla="*/ 2147483647 w 44"/>
              <a:gd name="T75" fmla="*/ 2147483647 h 53"/>
              <a:gd name="T76" fmla="*/ 2147483647 w 44"/>
              <a:gd name="T77" fmla="*/ 2147483647 h 53"/>
              <a:gd name="T78" fmla="*/ 2147483647 w 44"/>
              <a:gd name="T79" fmla="*/ 2147483647 h 53"/>
              <a:gd name="T80" fmla="*/ 2147483647 w 44"/>
              <a:gd name="T81" fmla="*/ 2147483647 h 53"/>
              <a:gd name="T82" fmla="*/ 2147483647 w 44"/>
              <a:gd name="T83" fmla="*/ 2147483647 h 53"/>
              <a:gd name="T84" fmla="*/ 2147483647 w 44"/>
              <a:gd name="T85" fmla="*/ 2147483647 h 53"/>
              <a:gd name="T86" fmla="*/ 2147483647 w 44"/>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53"/>
              <a:gd name="T134" fmla="*/ 44 w 44"/>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53">
                <a:moveTo>
                  <a:pt x="32" y="34"/>
                </a:moveTo>
                <a:lnTo>
                  <a:pt x="41" y="34"/>
                </a:lnTo>
                <a:lnTo>
                  <a:pt x="37" y="41"/>
                </a:lnTo>
                <a:lnTo>
                  <a:pt x="36" y="44"/>
                </a:lnTo>
                <a:lnTo>
                  <a:pt x="30" y="48"/>
                </a:lnTo>
                <a:lnTo>
                  <a:pt x="25" y="51"/>
                </a:lnTo>
                <a:lnTo>
                  <a:pt x="18" y="53"/>
                </a:lnTo>
                <a:lnTo>
                  <a:pt x="13" y="53"/>
                </a:lnTo>
                <a:lnTo>
                  <a:pt x="8" y="51"/>
                </a:lnTo>
                <a:lnTo>
                  <a:pt x="5" y="48"/>
                </a:lnTo>
                <a:lnTo>
                  <a:pt x="1" y="44"/>
                </a:lnTo>
                <a:lnTo>
                  <a:pt x="0" y="39"/>
                </a:lnTo>
                <a:lnTo>
                  <a:pt x="0" y="33"/>
                </a:lnTo>
                <a:lnTo>
                  <a:pt x="0" y="24"/>
                </a:lnTo>
                <a:lnTo>
                  <a:pt x="3" y="17"/>
                </a:lnTo>
                <a:lnTo>
                  <a:pt x="7" y="9"/>
                </a:lnTo>
                <a:lnTo>
                  <a:pt x="12" y="4"/>
                </a:lnTo>
                <a:lnTo>
                  <a:pt x="18" y="2"/>
                </a:lnTo>
                <a:lnTo>
                  <a:pt x="27" y="0"/>
                </a:lnTo>
                <a:lnTo>
                  <a:pt x="32" y="0"/>
                </a:lnTo>
                <a:lnTo>
                  <a:pt x="36" y="2"/>
                </a:lnTo>
                <a:lnTo>
                  <a:pt x="39" y="5"/>
                </a:lnTo>
                <a:lnTo>
                  <a:pt x="42" y="9"/>
                </a:lnTo>
                <a:lnTo>
                  <a:pt x="44" y="12"/>
                </a:lnTo>
                <a:lnTo>
                  <a:pt x="44" y="17"/>
                </a:lnTo>
                <a:lnTo>
                  <a:pt x="36" y="19"/>
                </a:lnTo>
                <a:lnTo>
                  <a:pt x="36" y="14"/>
                </a:lnTo>
                <a:lnTo>
                  <a:pt x="34" y="10"/>
                </a:lnTo>
                <a:lnTo>
                  <a:pt x="30" y="9"/>
                </a:lnTo>
                <a:lnTo>
                  <a:pt x="25" y="7"/>
                </a:lnTo>
                <a:lnTo>
                  <a:pt x="20" y="9"/>
                </a:lnTo>
                <a:lnTo>
                  <a:pt x="17" y="10"/>
                </a:lnTo>
                <a:lnTo>
                  <a:pt x="13" y="14"/>
                </a:lnTo>
                <a:lnTo>
                  <a:pt x="10" y="21"/>
                </a:lnTo>
                <a:lnTo>
                  <a:pt x="8" y="27"/>
                </a:lnTo>
                <a:lnTo>
                  <a:pt x="8" y="33"/>
                </a:lnTo>
                <a:lnTo>
                  <a:pt x="8" y="39"/>
                </a:lnTo>
                <a:lnTo>
                  <a:pt x="10" y="43"/>
                </a:lnTo>
                <a:lnTo>
                  <a:pt x="13" y="44"/>
                </a:lnTo>
                <a:lnTo>
                  <a:pt x="18" y="46"/>
                </a:lnTo>
                <a:lnTo>
                  <a:pt x="22" y="44"/>
                </a:lnTo>
                <a:lnTo>
                  <a:pt x="25" y="43"/>
                </a:lnTo>
                <a:lnTo>
                  <a:pt x="29" y="39"/>
                </a:lnTo>
                <a:lnTo>
                  <a:pt x="32" y="34"/>
                </a:lnTo>
                <a:close/>
              </a:path>
            </a:pathLst>
          </a:custGeom>
          <a:solidFill>
            <a:srgbClr val="000000"/>
          </a:solidFill>
          <a:ln w="0">
            <a:solidFill>
              <a:srgbClr val="000000"/>
            </a:solidFill>
            <a:round/>
            <a:headEnd/>
            <a:tailEnd/>
          </a:ln>
        </p:spPr>
        <p:txBody>
          <a:bodyPr/>
          <a:lstStyle/>
          <a:p>
            <a:endParaRPr lang="en-CA"/>
          </a:p>
        </p:txBody>
      </p:sp>
      <p:sp>
        <p:nvSpPr>
          <p:cNvPr id="24789" name="Freeform 210"/>
          <p:cNvSpPr>
            <a:spLocks/>
          </p:cNvSpPr>
          <p:nvPr/>
        </p:nvSpPr>
        <p:spPr bwMode="auto">
          <a:xfrm>
            <a:off x="5473700" y="4740275"/>
            <a:ext cx="58738" cy="84138"/>
          </a:xfrm>
          <a:custGeom>
            <a:avLst/>
            <a:gdLst>
              <a:gd name="T0" fmla="*/ 0 w 37"/>
              <a:gd name="T1" fmla="*/ 2147483647 h 53"/>
              <a:gd name="T2" fmla="*/ 2147483647 w 37"/>
              <a:gd name="T3" fmla="*/ 0 h 53"/>
              <a:gd name="T4" fmla="*/ 2147483647 w 37"/>
              <a:gd name="T5" fmla="*/ 0 h 53"/>
              <a:gd name="T6" fmla="*/ 2147483647 w 37"/>
              <a:gd name="T7" fmla="*/ 2147483647 h 53"/>
              <a:gd name="T8" fmla="*/ 2147483647 w 37"/>
              <a:gd name="T9" fmla="*/ 2147483647 h 53"/>
              <a:gd name="T10" fmla="*/ 2147483647 w 37"/>
              <a:gd name="T11" fmla="*/ 2147483647 h 53"/>
              <a:gd name="T12" fmla="*/ 2147483647 w 37"/>
              <a:gd name="T13" fmla="*/ 0 h 53"/>
              <a:gd name="T14" fmla="*/ 2147483647 w 37"/>
              <a:gd name="T15" fmla="*/ 0 h 53"/>
              <a:gd name="T16" fmla="*/ 2147483647 w 37"/>
              <a:gd name="T17" fmla="*/ 0 h 53"/>
              <a:gd name="T18" fmla="*/ 2147483647 w 37"/>
              <a:gd name="T19" fmla="*/ 0 h 53"/>
              <a:gd name="T20" fmla="*/ 2147483647 w 37"/>
              <a:gd name="T21" fmla="*/ 2147483647 h 53"/>
              <a:gd name="T22" fmla="*/ 2147483647 w 37"/>
              <a:gd name="T23" fmla="*/ 2147483647 h 53"/>
              <a:gd name="T24" fmla="*/ 2147483647 w 37"/>
              <a:gd name="T25" fmla="*/ 2147483647 h 53"/>
              <a:gd name="T26" fmla="*/ 2147483647 w 37"/>
              <a:gd name="T27" fmla="*/ 2147483647 h 53"/>
              <a:gd name="T28" fmla="*/ 2147483647 w 37"/>
              <a:gd name="T29" fmla="*/ 2147483647 h 53"/>
              <a:gd name="T30" fmla="*/ 2147483647 w 37"/>
              <a:gd name="T31" fmla="*/ 2147483647 h 53"/>
              <a:gd name="T32" fmla="*/ 2147483647 w 37"/>
              <a:gd name="T33" fmla="*/ 2147483647 h 53"/>
              <a:gd name="T34" fmla="*/ 2147483647 w 37"/>
              <a:gd name="T35" fmla="*/ 2147483647 h 53"/>
              <a:gd name="T36" fmla="*/ 2147483647 w 37"/>
              <a:gd name="T37" fmla="*/ 2147483647 h 53"/>
              <a:gd name="T38" fmla="*/ 0 w 37"/>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53"/>
              <a:gd name="T62" fmla="*/ 37 w 37"/>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53">
                <a:moveTo>
                  <a:pt x="0" y="53"/>
                </a:moveTo>
                <a:lnTo>
                  <a:pt x="10" y="0"/>
                </a:lnTo>
                <a:lnTo>
                  <a:pt x="18" y="0"/>
                </a:lnTo>
                <a:lnTo>
                  <a:pt x="15" y="10"/>
                </a:lnTo>
                <a:lnTo>
                  <a:pt x="20" y="5"/>
                </a:lnTo>
                <a:lnTo>
                  <a:pt x="23" y="2"/>
                </a:lnTo>
                <a:lnTo>
                  <a:pt x="27" y="0"/>
                </a:lnTo>
                <a:lnTo>
                  <a:pt x="30" y="0"/>
                </a:lnTo>
                <a:lnTo>
                  <a:pt x="34" y="0"/>
                </a:lnTo>
                <a:lnTo>
                  <a:pt x="37" y="0"/>
                </a:lnTo>
                <a:lnTo>
                  <a:pt x="34" y="9"/>
                </a:lnTo>
                <a:lnTo>
                  <a:pt x="32" y="7"/>
                </a:lnTo>
                <a:lnTo>
                  <a:pt x="29" y="7"/>
                </a:lnTo>
                <a:lnTo>
                  <a:pt x="23" y="9"/>
                </a:lnTo>
                <a:lnTo>
                  <a:pt x="20" y="12"/>
                </a:lnTo>
                <a:lnTo>
                  <a:pt x="17" y="17"/>
                </a:lnTo>
                <a:lnTo>
                  <a:pt x="13" y="24"/>
                </a:lnTo>
                <a:lnTo>
                  <a:pt x="12" y="33"/>
                </a:lnTo>
                <a:lnTo>
                  <a:pt x="8" y="53"/>
                </a:lnTo>
                <a:lnTo>
                  <a:pt x="0" y="53"/>
                </a:lnTo>
                <a:close/>
              </a:path>
            </a:pathLst>
          </a:custGeom>
          <a:solidFill>
            <a:srgbClr val="000000"/>
          </a:solidFill>
          <a:ln w="0">
            <a:solidFill>
              <a:srgbClr val="000000"/>
            </a:solidFill>
            <a:round/>
            <a:headEnd/>
            <a:tailEnd/>
          </a:ln>
        </p:spPr>
        <p:txBody>
          <a:bodyPr/>
          <a:lstStyle/>
          <a:p>
            <a:endParaRPr lang="en-CA"/>
          </a:p>
        </p:txBody>
      </p:sp>
      <p:sp>
        <p:nvSpPr>
          <p:cNvPr id="24790" name="Freeform 211"/>
          <p:cNvSpPr>
            <a:spLocks/>
          </p:cNvSpPr>
          <p:nvPr/>
        </p:nvSpPr>
        <p:spPr bwMode="auto">
          <a:xfrm>
            <a:off x="5529263"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2147483647 h 53"/>
              <a:gd name="T12" fmla="*/ 0 w 46"/>
              <a:gd name="T13" fmla="*/ 2147483647 h 53"/>
              <a:gd name="T14" fmla="*/ 0 w 46"/>
              <a:gd name="T15" fmla="*/ 2147483647 h 53"/>
              <a:gd name="T16" fmla="*/ 0 w 46"/>
              <a:gd name="T17" fmla="*/ 2147483647 h 53"/>
              <a:gd name="T18" fmla="*/ 2147483647 w 46"/>
              <a:gd name="T19" fmla="*/ 2147483647 h 53"/>
              <a:gd name="T20" fmla="*/ 2147483647 w 46"/>
              <a:gd name="T21" fmla="*/ 0 h 53"/>
              <a:gd name="T22" fmla="*/ 2147483647 w 46"/>
              <a:gd name="T23" fmla="*/ 0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2147483647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0 h 53"/>
              <a:gd name="T56" fmla="*/ 2147483647 w 46"/>
              <a:gd name="T57" fmla="*/ 0 h 53"/>
              <a:gd name="T58" fmla="*/ 2147483647 w 46"/>
              <a:gd name="T59" fmla="*/ 2147483647 h 53"/>
              <a:gd name="T60" fmla="*/ 2147483647 w 46"/>
              <a:gd name="T61" fmla="*/ 2147483647 h 53"/>
              <a:gd name="T62" fmla="*/ 2147483647 w 46"/>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53"/>
              <a:gd name="T98" fmla="*/ 46 w 46"/>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53">
                <a:moveTo>
                  <a:pt x="31" y="43"/>
                </a:moveTo>
                <a:lnTo>
                  <a:pt x="24" y="48"/>
                </a:lnTo>
                <a:lnTo>
                  <a:pt x="19" y="51"/>
                </a:lnTo>
                <a:lnTo>
                  <a:pt x="12" y="53"/>
                </a:lnTo>
                <a:lnTo>
                  <a:pt x="7" y="53"/>
                </a:lnTo>
                <a:lnTo>
                  <a:pt x="4" y="50"/>
                </a:lnTo>
                <a:lnTo>
                  <a:pt x="0" y="46"/>
                </a:lnTo>
                <a:lnTo>
                  <a:pt x="0" y="41"/>
                </a:lnTo>
                <a:lnTo>
                  <a:pt x="0" y="38"/>
                </a:lnTo>
                <a:lnTo>
                  <a:pt x="2" y="31"/>
                </a:lnTo>
                <a:lnTo>
                  <a:pt x="9" y="0"/>
                </a:lnTo>
                <a:lnTo>
                  <a:pt x="16" y="0"/>
                </a:lnTo>
                <a:lnTo>
                  <a:pt x="9" y="34"/>
                </a:lnTo>
                <a:lnTo>
                  <a:pt x="9" y="38"/>
                </a:lnTo>
                <a:lnTo>
                  <a:pt x="9" y="41"/>
                </a:lnTo>
                <a:lnTo>
                  <a:pt x="9" y="43"/>
                </a:lnTo>
                <a:lnTo>
                  <a:pt x="11" y="44"/>
                </a:lnTo>
                <a:lnTo>
                  <a:pt x="12" y="46"/>
                </a:lnTo>
                <a:lnTo>
                  <a:pt x="16" y="46"/>
                </a:lnTo>
                <a:lnTo>
                  <a:pt x="19" y="46"/>
                </a:lnTo>
                <a:lnTo>
                  <a:pt x="22" y="44"/>
                </a:lnTo>
                <a:lnTo>
                  <a:pt x="26" y="43"/>
                </a:lnTo>
                <a:lnTo>
                  <a:pt x="28" y="39"/>
                </a:lnTo>
                <a:lnTo>
                  <a:pt x="31" y="36"/>
                </a:lnTo>
                <a:lnTo>
                  <a:pt x="33" y="33"/>
                </a:lnTo>
                <a:lnTo>
                  <a:pt x="33" y="29"/>
                </a:lnTo>
                <a:lnTo>
                  <a:pt x="34" y="22"/>
                </a:lnTo>
                <a:lnTo>
                  <a:pt x="39" y="0"/>
                </a:lnTo>
                <a:lnTo>
                  <a:pt x="46" y="0"/>
                </a:lnTo>
                <a:lnTo>
                  <a:pt x="36" y="53"/>
                </a:lnTo>
                <a:lnTo>
                  <a:pt x="29" y="53"/>
                </a:lnTo>
                <a:lnTo>
                  <a:pt x="31" y="43"/>
                </a:lnTo>
                <a:close/>
              </a:path>
            </a:pathLst>
          </a:custGeom>
          <a:solidFill>
            <a:srgbClr val="000000"/>
          </a:solidFill>
          <a:ln w="0">
            <a:solidFill>
              <a:srgbClr val="000000"/>
            </a:solidFill>
            <a:round/>
            <a:headEnd/>
            <a:tailEnd/>
          </a:ln>
        </p:spPr>
        <p:txBody>
          <a:bodyPr/>
          <a:lstStyle/>
          <a:p>
            <a:endParaRPr lang="en-CA"/>
          </a:p>
        </p:txBody>
      </p:sp>
      <p:sp>
        <p:nvSpPr>
          <p:cNvPr id="24791" name="Freeform 212"/>
          <p:cNvSpPr>
            <a:spLocks/>
          </p:cNvSpPr>
          <p:nvPr/>
        </p:nvSpPr>
        <p:spPr bwMode="auto">
          <a:xfrm>
            <a:off x="5610225" y="4710113"/>
            <a:ext cx="34925" cy="114300"/>
          </a:xfrm>
          <a:custGeom>
            <a:avLst/>
            <a:gdLst>
              <a:gd name="T0" fmla="*/ 0 w 22"/>
              <a:gd name="T1" fmla="*/ 2147483647 h 72"/>
              <a:gd name="T2" fmla="*/ 2147483647 w 22"/>
              <a:gd name="T3" fmla="*/ 0 h 72"/>
              <a:gd name="T4" fmla="*/ 2147483647 w 22"/>
              <a:gd name="T5" fmla="*/ 0 h 72"/>
              <a:gd name="T6" fmla="*/ 2147483647 w 22"/>
              <a:gd name="T7" fmla="*/ 2147483647 h 72"/>
              <a:gd name="T8" fmla="*/ 0 w 22"/>
              <a:gd name="T9" fmla="*/ 2147483647 h 72"/>
              <a:gd name="T10" fmla="*/ 0 60000 65536"/>
              <a:gd name="T11" fmla="*/ 0 60000 65536"/>
              <a:gd name="T12" fmla="*/ 0 60000 65536"/>
              <a:gd name="T13" fmla="*/ 0 60000 65536"/>
              <a:gd name="T14" fmla="*/ 0 60000 65536"/>
              <a:gd name="T15" fmla="*/ 0 w 22"/>
              <a:gd name="T16" fmla="*/ 0 h 72"/>
              <a:gd name="T17" fmla="*/ 22 w 22"/>
              <a:gd name="T18" fmla="*/ 72 h 72"/>
            </a:gdLst>
            <a:ahLst/>
            <a:cxnLst>
              <a:cxn ang="T10">
                <a:pos x="T0" y="T1"/>
              </a:cxn>
              <a:cxn ang="T11">
                <a:pos x="T2" y="T3"/>
              </a:cxn>
              <a:cxn ang="T12">
                <a:pos x="T4" y="T5"/>
              </a:cxn>
              <a:cxn ang="T13">
                <a:pos x="T6" y="T7"/>
              </a:cxn>
              <a:cxn ang="T14">
                <a:pos x="T8" y="T9"/>
              </a:cxn>
            </a:cxnLst>
            <a:rect l="T15" t="T16" r="T17" b="T18"/>
            <a:pathLst>
              <a:path w="22" h="72">
                <a:moveTo>
                  <a:pt x="0" y="72"/>
                </a:moveTo>
                <a:lnTo>
                  <a:pt x="14" y="0"/>
                </a:lnTo>
                <a:lnTo>
                  <a:pt x="22" y="0"/>
                </a:lnTo>
                <a:lnTo>
                  <a:pt x="9" y="72"/>
                </a:lnTo>
                <a:lnTo>
                  <a:pt x="0" y="72"/>
                </a:lnTo>
                <a:close/>
              </a:path>
            </a:pathLst>
          </a:custGeom>
          <a:solidFill>
            <a:srgbClr val="000000"/>
          </a:solidFill>
          <a:ln w="0">
            <a:solidFill>
              <a:srgbClr val="000000"/>
            </a:solidFill>
            <a:round/>
            <a:headEnd/>
            <a:tailEnd/>
          </a:ln>
        </p:spPr>
        <p:txBody>
          <a:bodyPr/>
          <a:lstStyle/>
          <a:p>
            <a:endParaRPr lang="en-CA"/>
          </a:p>
        </p:txBody>
      </p:sp>
      <p:sp>
        <p:nvSpPr>
          <p:cNvPr id="24792" name="Freeform 213"/>
          <p:cNvSpPr>
            <a:spLocks noEditPoints="1"/>
          </p:cNvSpPr>
          <p:nvPr/>
        </p:nvSpPr>
        <p:spPr bwMode="auto">
          <a:xfrm>
            <a:off x="5648325"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2147483647 h 53"/>
              <a:gd name="T12" fmla="*/ 2147483647 w 46"/>
              <a:gd name="T13" fmla="*/ 2147483647 h 53"/>
              <a:gd name="T14" fmla="*/ 2147483647 w 46"/>
              <a:gd name="T15" fmla="*/ 2147483647 h 53"/>
              <a:gd name="T16" fmla="*/ 2147483647 w 46"/>
              <a:gd name="T17" fmla="*/ 2147483647 h 53"/>
              <a:gd name="T18" fmla="*/ 2147483647 w 46"/>
              <a:gd name="T19" fmla="*/ 2147483647 h 53"/>
              <a:gd name="T20" fmla="*/ 2147483647 w 46"/>
              <a:gd name="T21" fmla="*/ 2147483647 h 53"/>
              <a:gd name="T22" fmla="*/ 0 w 46"/>
              <a:gd name="T23" fmla="*/ 2147483647 h 53"/>
              <a:gd name="T24" fmla="*/ 0 w 46"/>
              <a:gd name="T25" fmla="*/ 2147483647 h 53"/>
              <a:gd name="T26" fmla="*/ 0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0 h 53"/>
              <a:gd name="T36" fmla="*/ 2147483647 w 46"/>
              <a:gd name="T37" fmla="*/ 0 h 53"/>
              <a:gd name="T38" fmla="*/ 2147483647 w 46"/>
              <a:gd name="T39" fmla="*/ 0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2147483647 w 46"/>
              <a:gd name="T73" fmla="*/ 2147483647 h 53"/>
              <a:gd name="T74" fmla="*/ 2147483647 w 46"/>
              <a:gd name="T75" fmla="*/ 2147483647 h 53"/>
              <a:gd name="T76" fmla="*/ 2147483647 w 46"/>
              <a:gd name="T77" fmla="*/ 2147483647 h 53"/>
              <a:gd name="T78" fmla="*/ 2147483647 w 46"/>
              <a:gd name="T79" fmla="*/ 2147483647 h 53"/>
              <a:gd name="T80" fmla="*/ 2147483647 w 46"/>
              <a:gd name="T81" fmla="*/ 2147483647 h 53"/>
              <a:gd name="T82" fmla="*/ 2147483647 w 46"/>
              <a:gd name="T83" fmla="*/ 2147483647 h 53"/>
              <a:gd name="T84" fmla="*/ 2147483647 w 46"/>
              <a:gd name="T85" fmla="*/ 2147483647 h 53"/>
              <a:gd name="T86" fmla="*/ 2147483647 w 46"/>
              <a:gd name="T87" fmla="*/ 2147483647 h 53"/>
              <a:gd name="T88" fmla="*/ 2147483647 w 46"/>
              <a:gd name="T89" fmla="*/ 2147483647 h 53"/>
              <a:gd name="T90" fmla="*/ 2147483647 w 46"/>
              <a:gd name="T91" fmla="*/ 2147483647 h 53"/>
              <a:gd name="T92" fmla="*/ 2147483647 w 46"/>
              <a:gd name="T93" fmla="*/ 2147483647 h 53"/>
              <a:gd name="T94" fmla="*/ 2147483647 w 46"/>
              <a:gd name="T95" fmla="*/ 2147483647 h 53"/>
              <a:gd name="T96" fmla="*/ 2147483647 w 46"/>
              <a:gd name="T97" fmla="*/ 2147483647 h 53"/>
              <a:gd name="T98" fmla="*/ 2147483647 w 46"/>
              <a:gd name="T99" fmla="*/ 2147483647 h 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53"/>
              <a:gd name="T152" fmla="*/ 46 w 46"/>
              <a:gd name="T153" fmla="*/ 53 h 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53">
                <a:moveTo>
                  <a:pt x="34" y="34"/>
                </a:moveTo>
                <a:lnTo>
                  <a:pt x="43" y="36"/>
                </a:lnTo>
                <a:lnTo>
                  <a:pt x="41" y="41"/>
                </a:lnTo>
                <a:lnTo>
                  <a:pt x="34" y="48"/>
                </a:lnTo>
                <a:lnTo>
                  <a:pt x="31" y="51"/>
                </a:lnTo>
                <a:lnTo>
                  <a:pt x="26" y="53"/>
                </a:lnTo>
                <a:lnTo>
                  <a:pt x="19" y="53"/>
                </a:lnTo>
                <a:lnTo>
                  <a:pt x="14" y="53"/>
                </a:lnTo>
                <a:lnTo>
                  <a:pt x="9" y="51"/>
                </a:lnTo>
                <a:lnTo>
                  <a:pt x="5" y="48"/>
                </a:lnTo>
                <a:lnTo>
                  <a:pt x="2" y="43"/>
                </a:lnTo>
                <a:lnTo>
                  <a:pt x="0" y="38"/>
                </a:lnTo>
                <a:lnTo>
                  <a:pt x="0" y="31"/>
                </a:lnTo>
                <a:lnTo>
                  <a:pt x="0" y="24"/>
                </a:lnTo>
                <a:lnTo>
                  <a:pt x="4" y="16"/>
                </a:lnTo>
                <a:lnTo>
                  <a:pt x="7" y="9"/>
                </a:lnTo>
                <a:lnTo>
                  <a:pt x="14" y="4"/>
                </a:lnTo>
                <a:lnTo>
                  <a:pt x="19" y="0"/>
                </a:lnTo>
                <a:lnTo>
                  <a:pt x="26" y="0"/>
                </a:lnTo>
                <a:lnTo>
                  <a:pt x="33" y="0"/>
                </a:lnTo>
                <a:lnTo>
                  <a:pt x="38" y="2"/>
                </a:lnTo>
                <a:lnTo>
                  <a:pt x="41" y="5"/>
                </a:lnTo>
                <a:lnTo>
                  <a:pt x="44" y="10"/>
                </a:lnTo>
                <a:lnTo>
                  <a:pt x="46" y="16"/>
                </a:lnTo>
                <a:lnTo>
                  <a:pt x="46" y="21"/>
                </a:lnTo>
                <a:lnTo>
                  <a:pt x="46" y="24"/>
                </a:lnTo>
                <a:lnTo>
                  <a:pt x="46" y="29"/>
                </a:lnTo>
                <a:lnTo>
                  <a:pt x="9" y="29"/>
                </a:lnTo>
                <a:lnTo>
                  <a:pt x="9" y="31"/>
                </a:lnTo>
                <a:lnTo>
                  <a:pt x="7" y="31"/>
                </a:lnTo>
                <a:lnTo>
                  <a:pt x="9" y="38"/>
                </a:lnTo>
                <a:lnTo>
                  <a:pt x="10" y="43"/>
                </a:lnTo>
                <a:lnTo>
                  <a:pt x="15" y="44"/>
                </a:lnTo>
                <a:lnTo>
                  <a:pt x="19" y="46"/>
                </a:lnTo>
                <a:lnTo>
                  <a:pt x="24" y="46"/>
                </a:lnTo>
                <a:lnTo>
                  <a:pt x="27" y="43"/>
                </a:lnTo>
                <a:lnTo>
                  <a:pt x="33" y="39"/>
                </a:lnTo>
                <a:lnTo>
                  <a:pt x="34" y="34"/>
                </a:lnTo>
                <a:close/>
                <a:moveTo>
                  <a:pt x="10" y="22"/>
                </a:moveTo>
                <a:lnTo>
                  <a:pt x="38" y="22"/>
                </a:lnTo>
                <a:lnTo>
                  <a:pt x="38" y="21"/>
                </a:lnTo>
                <a:lnTo>
                  <a:pt x="38" y="19"/>
                </a:lnTo>
                <a:lnTo>
                  <a:pt x="38" y="14"/>
                </a:lnTo>
                <a:lnTo>
                  <a:pt x="34" y="10"/>
                </a:lnTo>
                <a:lnTo>
                  <a:pt x="31" y="9"/>
                </a:lnTo>
                <a:lnTo>
                  <a:pt x="27" y="7"/>
                </a:lnTo>
                <a:lnTo>
                  <a:pt x="22" y="9"/>
                </a:lnTo>
                <a:lnTo>
                  <a:pt x="17" y="10"/>
                </a:lnTo>
                <a:lnTo>
                  <a:pt x="12" y="16"/>
                </a:lnTo>
                <a:lnTo>
                  <a:pt x="10" y="22"/>
                </a:lnTo>
                <a:close/>
              </a:path>
            </a:pathLst>
          </a:custGeom>
          <a:solidFill>
            <a:srgbClr val="000000"/>
          </a:solidFill>
          <a:ln w="0">
            <a:solidFill>
              <a:srgbClr val="000000"/>
            </a:solidFill>
            <a:round/>
            <a:headEnd/>
            <a:tailEnd/>
          </a:ln>
        </p:spPr>
        <p:txBody>
          <a:bodyPr/>
          <a:lstStyle/>
          <a:p>
            <a:endParaRPr lang="en-CA"/>
          </a:p>
        </p:txBody>
      </p:sp>
      <p:sp>
        <p:nvSpPr>
          <p:cNvPr id="24793" name="Freeform 214"/>
          <p:cNvSpPr>
            <a:spLocks/>
          </p:cNvSpPr>
          <p:nvPr/>
        </p:nvSpPr>
        <p:spPr bwMode="auto">
          <a:xfrm>
            <a:off x="5732463" y="4740275"/>
            <a:ext cx="69850" cy="84138"/>
          </a:xfrm>
          <a:custGeom>
            <a:avLst/>
            <a:gdLst>
              <a:gd name="T0" fmla="*/ 2147483647 w 44"/>
              <a:gd name="T1" fmla="*/ 2147483647 h 53"/>
              <a:gd name="T2" fmla="*/ 2147483647 w 44"/>
              <a:gd name="T3" fmla="*/ 2147483647 h 53"/>
              <a:gd name="T4" fmla="*/ 2147483647 w 44"/>
              <a:gd name="T5" fmla="*/ 2147483647 h 53"/>
              <a:gd name="T6" fmla="*/ 2147483647 w 44"/>
              <a:gd name="T7" fmla="*/ 2147483647 h 53"/>
              <a:gd name="T8" fmla="*/ 2147483647 w 44"/>
              <a:gd name="T9" fmla="*/ 2147483647 h 53"/>
              <a:gd name="T10" fmla="*/ 2147483647 w 44"/>
              <a:gd name="T11" fmla="*/ 2147483647 h 53"/>
              <a:gd name="T12" fmla="*/ 2147483647 w 44"/>
              <a:gd name="T13" fmla="*/ 2147483647 h 53"/>
              <a:gd name="T14" fmla="*/ 2147483647 w 44"/>
              <a:gd name="T15" fmla="*/ 2147483647 h 53"/>
              <a:gd name="T16" fmla="*/ 2147483647 w 44"/>
              <a:gd name="T17" fmla="*/ 2147483647 h 53"/>
              <a:gd name="T18" fmla="*/ 2147483647 w 44"/>
              <a:gd name="T19" fmla="*/ 2147483647 h 53"/>
              <a:gd name="T20" fmla="*/ 2147483647 w 44"/>
              <a:gd name="T21" fmla="*/ 2147483647 h 53"/>
              <a:gd name="T22" fmla="*/ 2147483647 w 44"/>
              <a:gd name="T23" fmla="*/ 2147483647 h 53"/>
              <a:gd name="T24" fmla="*/ 2147483647 w 44"/>
              <a:gd name="T25" fmla="*/ 2147483647 h 53"/>
              <a:gd name="T26" fmla="*/ 2147483647 w 44"/>
              <a:gd name="T27" fmla="*/ 0 h 53"/>
              <a:gd name="T28" fmla="*/ 2147483647 w 44"/>
              <a:gd name="T29" fmla="*/ 2147483647 h 53"/>
              <a:gd name="T30" fmla="*/ 2147483647 w 44"/>
              <a:gd name="T31" fmla="*/ 2147483647 h 53"/>
              <a:gd name="T32" fmla="*/ 2147483647 w 44"/>
              <a:gd name="T33" fmla="*/ 2147483647 h 53"/>
              <a:gd name="T34" fmla="*/ 2147483647 w 44"/>
              <a:gd name="T35" fmla="*/ 2147483647 h 53"/>
              <a:gd name="T36" fmla="*/ 2147483647 w 44"/>
              <a:gd name="T37" fmla="*/ 2147483647 h 53"/>
              <a:gd name="T38" fmla="*/ 2147483647 w 44"/>
              <a:gd name="T39" fmla="*/ 2147483647 h 53"/>
              <a:gd name="T40" fmla="*/ 2147483647 w 44"/>
              <a:gd name="T41" fmla="*/ 2147483647 h 53"/>
              <a:gd name="T42" fmla="*/ 2147483647 w 44"/>
              <a:gd name="T43" fmla="*/ 2147483647 h 53"/>
              <a:gd name="T44" fmla="*/ 2147483647 w 44"/>
              <a:gd name="T45" fmla="*/ 2147483647 h 53"/>
              <a:gd name="T46" fmla="*/ 2147483647 w 44"/>
              <a:gd name="T47" fmla="*/ 2147483647 h 53"/>
              <a:gd name="T48" fmla="*/ 2147483647 w 44"/>
              <a:gd name="T49" fmla="*/ 2147483647 h 53"/>
              <a:gd name="T50" fmla="*/ 2147483647 w 44"/>
              <a:gd name="T51" fmla="*/ 2147483647 h 53"/>
              <a:gd name="T52" fmla="*/ 2147483647 w 44"/>
              <a:gd name="T53" fmla="*/ 2147483647 h 53"/>
              <a:gd name="T54" fmla="*/ 2147483647 w 44"/>
              <a:gd name="T55" fmla="*/ 2147483647 h 53"/>
              <a:gd name="T56" fmla="*/ 2147483647 w 44"/>
              <a:gd name="T57" fmla="*/ 2147483647 h 53"/>
              <a:gd name="T58" fmla="*/ 2147483647 w 44"/>
              <a:gd name="T59" fmla="*/ 2147483647 h 53"/>
              <a:gd name="T60" fmla="*/ 2147483647 w 44"/>
              <a:gd name="T61" fmla="*/ 2147483647 h 53"/>
              <a:gd name="T62" fmla="*/ 0 w 44"/>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53"/>
              <a:gd name="T98" fmla="*/ 44 w 44"/>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53">
                <a:moveTo>
                  <a:pt x="0" y="34"/>
                </a:moveTo>
                <a:lnTo>
                  <a:pt x="8" y="34"/>
                </a:lnTo>
                <a:lnTo>
                  <a:pt x="8" y="38"/>
                </a:lnTo>
                <a:lnTo>
                  <a:pt x="8" y="39"/>
                </a:lnTo>
                <a:lnTo>
                  <a:pt x="10" y="43"/>
                </a:lnTo>
                <a:lnTo>
                  <a:pt x="14" y="44"/>
                </a:lnTo>
                <a:lnTo>
                  <a:pt x="17" y="46"/>
                </a:lnTo>
                <a:lnTo>
                  <a:pt x="20" y="46"/>
                </a:lnTo>
                <a:lnTo>
                  <a:pt x="25" y="46"/>
                </a:lnTo>
                <a:lnTo>
                  <a:pt x="29" y="44"/>
                </a:lnTo>
                <a:lnTo>
                  <a:pt x="32" y="41"/>
                </a:lnTo>
                <a:lnTo>
                  <a:pt x="32" y="38"/>
                </a:lnTo>
                <a:lnTo>
                  <a:pt x="32" y="36"/>
                </a:lnTo>
                <a:lnTo>
                  <a:pt x="31" y="34"/>
                </a:lnTo>
                <a:lnTo>
                  <a:pt x="27" y="33"/>
                </a:lnTo>
                <a:lnTo>
                  <a:pt x="22" y="29"/>
                </a:lnTo>
                <a:lnTo>
                  <a:pt x="17" y="27"/>
                </a:lnTo>
                <a:lnTo>
                  <a:pt x="14" y="26"/>
                </a:lnTo>
                <a:lnTo>
                  <a:pt x="12" y="26"/>
                </a:lnTo>
                <a:lnTo>
                  <a:pt x="10" y="22"/>
                </a:lnTo>
                <a:lnTo>
                  <a:pt x="7" y="21"/>
                </a:lnTo>
                <a:lnTo>
                  <a:pt x="7" y="17"/>
                </a:lnTo>
                <a:lnTo>
                  <a:pt x="5" y="14"/>
                </a:lnTo>
                <a:lnTo>
                  <a:pt x="7" y="9"/>
                </a:lnTo>
                <a:lnTo>
                  <a:pt x="10" y="4"/>
                </a:lnTo>
                <a:lnTo>
                  <a:pt x="14" y="2"/>
                </a:lnTo>
                <a:lnTo>
                  <a:pt x="19" y="0"/>
                </a:lnTo>
                <a:lnTo>
                  <a:pt x="24" y="0"/>
                </a:lnTo>
                <a:lnTo>
                  <a:pt x="31" y="0"/>
                </a:lnTo>
                <a:lnTo>
                  <a:pt x="36" y="2"/>
                </a:lnTo>
                <a:lnTo>
                  <a:pt x="39" y="4"/>
                </a:lnTo>
                <a:lnTo>
                  <a:pt x="42" y="7"/>
                </a:lnTo>
                <a:lnTo>
                  <a:pt x="44" y="10"/>
                </a:lnTo>
                <a:lnTo>
                  <a:pt x="44" y="16"/>
                </a:lnTo>
                <a:lnTo>
                  <a:pt x="36" y="17"/>
                </a:lnTo>
                <a:lnTo>
                  <a:pt x="36" y="12"/>
                </a:lnTo>
                <a:lnTo>
                  <a:pt x="32" y="10"/>
                </a:lnTo>
                <a:lnTo>
                  <a:pt x="29" y="7"/>
                </a:lnTo>
                <a:lnTo>
                  <a:pt x="24" y="7"/>
                </a:lnTo>
                <a:lnTo>
                  <a:pt x="20" y="7"/>
                </a:lnTo>
                <a:lnTo>
                  <a:pt x="17" y="9"/>
                </a:lnTo>
                <a:lnTo>
                  <a:pt x="15" y="10"/>
                </a:lnTo>
                <a:lnTo>
                  <a:pt x="14" y="14"/>
                </a:lnTo>
                <a:lnTo>
                  <a:pt x="15" y="16"/>
                </a:lnTo>
                <a:lnTo>
                  <a:pt x="17" y="17"/>
                </a:lnTo>
                <a:lnTo>
                  <a:pt x="19" y="19"/>
                </a:lnTo>
                <a:lnTo>
                  <a:pt x="24" y="21"/>
                </a:lnTo>
                <a:lnTo>
                  <a:pt x="31" y="24"/>
                </a:lnTo>
                <a:lnTo>
                  <a:pt x="34" y="26"/>
                </a:lnTo>
                <a:lnTo>
                  <a:pt x="37" y="27"/>
                </a:lnTo>
                <a:lnTo>
                  <a:pt x="39" y="33"/>
                </a:lnTo>
                <a:lnTo>
                  <a:pt x="41" y="38"/>
                </a:lnTo>
                <a:lnTo>
                  <a:pt x="39" y="41"/>
                </a:lnTo>
                <a:lnTo>
                  <a:pt x="37" y="44"/>
                </a:lnTo>
                <a:lnTo>
                  <a:pt x="36" y="48"/>
                </a:lnTo>
                <a:lnTo>
                  <a:pt x="31" y="51"/>
                </a:lnTo>
                <a:lnTo>
                  <a:pt x="25" y="53"/>
                </a:lnTo>
                <a:lnTo>
                  <a:pt x="20" y="53"/>
                </a:lnTo>
                <a:lnTo>
                  <a:pt x="14" y="53"/>
                </a:lnTo>
                <a:lnTo>
                  <a:pt x="8" y="51"/>
                </a:lnTo>
                <a:lnTo>
                  <a:pt x="5" y="50"/>
                </a:lnTo>
                <a:lnTo>
                  <a:pt x="2" y="46"/>
                </a:lnTo>
                <a:lnTo>
                  <a:pt x="0" y="41"/>
                </a:lnTo>
                <a:lnTo>
                  <a:pt x="0" y="34"/>
                </a:lnTo>
                <a:close/>
              </a:path>
            </a:pathLst>
          </a:custGeom>
          <a:solidFill>
            <a:srgbClr val="000000"/>
          </a:solidFill>
          <a:ln w="0">
            <a:solidFill>
              <a:srgbClr val="000000"/>
            </a:solidFill>
            <a:round/>
            <a:headEnd/>
            <a:tailEnd/>
          </a:ln>
        </p:spPr>
        <p:txBody>
          <a:bodyPr/>
          <a:lstStyle/>
          <a:p>
            <a:endParaRPr lang="en-CA"/>
          </a:p>
        </p:txBody>
      </p:sp>
      <p:sp>
        <p:nvSpPr>
          <p:cNvPr id="24794" name="Line 215"/>
          <p:cNvSpPr>
            <a:spLocks noChangeShapeType="1"/>
          </p:cNvSpPr>
          <p:nvPr/>
        </p:nvSpPr>
        <p:spPr bwMode="auto">
          <a:xfrm flipV="1">
            <a:off x="4038600" y="3063875"/>
            <a:ext cx="1588" cy="103188"/>
          </a:xfrm>
          <a:prstGeom prst="line">
            <a:avLst/>
          </a:prstGeom>
          <a:noFill/>
          <a:ln w="26988">
            <a:solidFill>
              <a:srgbClr val="000000"/>
            </a:solidFill>
            <a:round/>
            <a:headEnd/>
            <a:tailEnd/>
          </a:ln>
        </p:spPr>
        <p:txBody>
          <a:bodyPr/>
          <a:lstStyle/>
          <a:p>
            <a:endParaRPr lang="en-CA"/>
          </a:p>
        </p:txBody>
      </p:sp>
      <p:sp>
        <p:nvSpPr>
          <p:cNvPr id="24795" name="Line 216"/>
          <p:cNvSpPr>
            <a:spLocks noChangeShapeType="1"/>
          </p:cNvSpPr>
          <p:nvPr/>
        </p:nvSpPr>
        <p:spPr bwMode="auto">
          <a:xfrm flipV="1">
            <a:off x="4038600" y="2925763"/>
            <a:ext cx="1588" cy="103187"/>
          </a:xfrm>
          <a:prstGeom prst="line">
            <a:avLst/>
          </a:prstGeom>
          <a:noFill/>
          <a:ln w="26988">
            <a:solidFill>
              <a:srgbClr val="000000"/>
            </a:solidFill>
            <a:round/>
            <a:headEnd/>
            <a:tailEnd/>
          </a:ln>
        </p:spPr>
        <p:txBody>
          <a:bodyPr/>
          <a:lstStyle/>
          <a:p>
            <a:endParaRPr lang="en-CA"/>
          </a:p>
        </p:txBody>
      </p:sp>
      <p:sp>
        <p:nvSpPr>
          <p:cNvPr id="24796" name="Freeform 217"/>
          <p:cNvSpPr>
            <a:spLocks/>
          </p:cNvSpPr>
          <p:nvPr/>
        </p:nvSpPr>
        <p:spPr bwMode="auto">
          <a:xfrm>
            <a:off x="4038600" y="2817813"/>
            <a:ext cx="33338" cy="73025"/>
          </a:xfrm>
          <a:custGeom>
            <a:avLst/>
            <a:gdLst>
              <a:gd name="T0" fmla="*/ 0 w 21"/>
              <a:gd name="T1" fmla="*/ 2147483647 h 46"/>
              <a:gd name="T2" fmla="*/ 0 w 21"/>
              <a:gd name="T3" fmla="*/ 0 h 46"/>
              <a:gd name="T4" fmla="*/ 2147483647 w 21"/>
              <a:gd name="T5" fmla="*/ 0 h 46"/>
              <a:gd name="T6" fmla="*/ 0 60000 65536"/>
              <a:gd name="T7" fmla="*/ 0 60000 65536"/>
              <a:gd name="T8" fmla="*/ 0 60000 65536"/>
              <a:gd name="T9" fmla="*/ 0 w 21"/>
              <a:gd name="T10" fmla="*/ 0 h 46"/>
              <a:gd name="T11" fmla="*/ 21 w 21"/>
              <a:gd name="T12" fmla="*/ 46 h 46"/>
            </a:gdLst>
            <a:ahLst/>
            <a:cxnLst>
              <a:cxn ang="T6">
                <a:pos x="T0" y="T1"/>
              </a:cxn>
              <a:cxn ang="T7">
                <a:pos x="T2" y="T3"/>
              </a:cxn>
              <a:cxn ang="T8">
                <a:pos x="T4" y="T5"/>
              </a:cxn>
            </a:cxnLst>
            <a:rect l="T9" t="T10" r="T11" b="T12"/>
            <a:pathLst>
              <a:path w="21" h="46">
                <a:moveTo>
                  <a:pt x="0" y="46"/>
                </a:moveTo>
                <a:lnTo>
                  <a:pt x="0" y="0"/>
                </a:lnTo>
                <a:lnTo>
                  <a:pt x="21" y="0"/>
                </a:lnTo>
              </a:path>
            </a:pathLst>
          </a:custGeom>
          <a:noFill/>
          <a:ln w="26988">
            <a:solidFill>
              <a:srgbClr val="000000"/>
            </a:solidFill>
            <a:round/>
            <a:headEnd/>
            <a:tailEnd/>
          </a:ln>
        </p:spPr>
        <p:txBody>
          <a:bodyPr/>
          <a:lstStyle/>
          <a:p>
            <a:endParaRPr lang="en-CA"/>
          </a:p>
        </p:txBody>
      </p:sp>
      <p:sp>
        <p:nvSpPr>
          <p:cNvPr id="24797" name="Line 218"/>
          <p:cNvSpPr>
            <a:spLocks noChangeShapeType="1"/>
          </p:cNvSpPr>
          <p:nvPr/>
        </p:nvSpPr>
        <p:spPr bwMode="auto">
          <a:xfrm>
            <a:off x="4106863" y="2817813"/>
            <a:ext cx="103187" cy="1587"/>
          </a:xfrm>
          <a:prstGeom prst="line">
            <a:avLst/>
          </a:prstGeom>
          <a:noFill/>
          <a:ln w="26988">
            <a:solidFill>
              <a:srgbClr val="000000"/>
            </a:solidFill>
            <a:round/>
            <a:headEnd/>
            <a:tailEnd/>
          </a:ln>
        </p:spPr>
        <p:txBody>
          <a:bodyPr/>
          <a:lstStyle/>
          <a:p>
            <a:endParaRPr lang="en-CA"/>
          </a:p>
        </p:txBody>
      </p:sp>
      <p:sp>
        <p:nvSpPr>
          <p:cNvPr id="24798" name="Line 219"/>
          <p:cNvSpPr>
            <a:spLocks noChangeShapeType="1"/>
          </p:cNvSpPr>
          <p:nvPr/>
        </p:nvSpPr>
        <p:spPr bwMode="auto">
          <a:xfrm>
            <a:off x="4244975" y="2817813"/>
            <a:ext cx="101600" cy="1587"/>
          </a:xfrm>
          <a:prstGeom prst="line">
            <a:avLst/>
          </a:prstGeom>
          <a:noFill/>
          <a:ln w="26988">
            <a:solidFill>
              <a:srgbClr val="000000"/>
            </a:solidFill>
            <a:round/>
            <a:headEnd/>
            <a:tailEnd/>
          </a:ln>
        </p:spPr>
        <p:txBody>
          <a:bodyPr/>
          <a:lstStyle/>
          <a:p>
            <a:endParaRPr lang="en-CA"/>
          </a:p>
        </p:txBody>
      </p:sp>
      <p:sp>
        <p:nvSpPr>
          <p:cNvPr id="24799" name="Line 220"/>
          <p:cNvSpPr>
            <a:spLocks noChangeShapeType="1"/>
          </p:cNvSpPr>
          <p:nvPr/>
        </p:nvSpPr>
        <p:spPr bwMode="auto">
          <a:xfrm>
            <a:off x="4381500" y="2817813"/>
            <a:ext cx="103188" cy="1587"/>
          </a:xfrm>
          <a:prstGeom prst="line">
            <a:avLst/>
          </a:prstGeom>
          <a:noFill/>
          <a:ln w="26988">
            <a:solidFill>
              <a:srgbClr val="000000"/>
            </a:solidFill>
            <a:round/>
            <a:headEnd/>
            <a:tailEnd/>
          </a:ln>
        </p:spPr>
        <p:txBody>
          <a:bodyPr/>
          <a:lstStyle/>
          <a:p>
            <a:endParaRPr lang="en-CA"/>
          </a:p>
        </p:txBody>
      </p:sp>
      <p:sp>
        <p:nvSpPr>
          <p:cNvPr id="24800" name="Line 221"/>
          <p:cNvSpPr>
            <a:spLocks noChangeShapeType="1"/>
          </p:cNvSpPr>
          <p:nvPr/>
        </p:nvSpPr>
        <p:spPr bwMode="auto">
          <a:xfrm>
            <a:off x="4519613" y="2817813"/>
            <a:ext cx="103187" cy="1587"/>
          </a:xfrm>
          <a:prstGeom prst="line">
            <a:avLst/>
          </a:prstGeom>
          <a:noFill/>
          <a:ln w="26988">
            <a:solidFill>
              <a:srgbClr val="000000"/>
            </a:solidFill>
            <a:round/>
            <a:headEnd/>
            <a:tailEnd/>
          </a:ln>
        </p:spPr>
        <p:txBody>
          <a:bodyPr/>
          <a:lstStyle/>
          <a:p>
            <a:endParaRPr lang="en-CA"/>
          </a:p>
        </p:txBody>
      </p:sp>
      <p:sp>
        <p:nvSpPr>
          <p:cNvPr id="24801" name="Line 222"/>
          <p:cNvSpPr>
            <a:spLocks noChangeShapeType="1"/>
          </p:cNvSpPr>
          <p:nvPr/>
        </p:nvSpPr>
        <p:spPr bwMode="auto">
          <a:xfrm>
            <a:off x="4657725" y="2817813"/>
            <a:ext cx="103188" cy="1587"/>
          </a:xfrm>
          <a:prstGeom prst="line">
            <a:avLst/>
          </a:prstGeom>
          <a:noFill/>
          <a:ln w="26988">
            <a:solidFill>
              <a:srgbClr val="000000"/>
            </a:solidFill>
            <a:round/>
            <a:headEnd/>
            <a:tailEnd/>
          </a:ln>
        </p:spPr>
        <p:txBody>
          <a:bodyPr/>
          <a:lstStyle/>
          <a:p>
            <a:endParaRPr lang="en-CA"/>
          </a:p>
        </p:txBody>
      </p:sp>
      <p:sp>
        <p:nvSpPr>
          <p:cNvPr id="24802" name="Line 223"/>
          <p:cNvSpPr>
            <a:spLocks noChangeShapeType="1"/>
          </p:cNvSpPr>
          <p:nvPr/>
        </p:nvSpPr>
        <p:spPr bwMode="auto">
          <a:xfrm>
            <a:off x="4795838" y="2817813"/>
            <a:ext cx="101600" cy="1587"/>
          </a:xfrm>
          <a:prstGeom prst="line">
            <a:avLst/>
          </a:prstGeom>
          <a:noFill/>
          <a:ln w="26988">
            <a:solidFill>
              <a:srgbClr val="000000"/>
            </a:solidFill>
            <a:round/>
            <a:headEnd/>
            <a:tailEnd/>
          </a:ln>
        </p:spPr>
        <p:txBody>
          <a:bodyPr/>
          <a:lstStyle/>
          <a:p>
            <a:endParaRPr lang="en-CA"/>
          </a:p>
        </p:txBody>
      </p:sp>
      <p:sp>
        <p:nvSpPr>
          <p:cNvPr id="24803" name="Line 224"/>
          <p:cNvSpPr>
            <a:spLocks noChangeShapeType="1"/>
          </p:cNvSpPr>
          <p:nvPr/>
        </p:nvSpPr>
        <p:spPr bwMode="auto">
          <a:xfrm>
            <a:off x="4932363" y="2817813"/>
            <a:ext cx="103187" cy="1587"/>
          </a:xfrm>
          <a:prstGeom prst="line">
            <a:avLst/>
          </a:prstGeom>
          <a:noFill/>
          <a:ln w="26988">
            <a:solidFill>
              <a:srgbClr val="000000"/>
            </a:solidFill>
            <a:round/>
            <a:headEnd/>
            <a:tailEnd/>
          </a:ln>
        </p:spPr>
        <p:txBody>
          <a:bodyPr/>
          <a:lstStyle/>
          <a:p>
            <a:endParaRPr lang="en-CA"/>
          </a:p>
        </p:txBody>
      </p:sp>
      <p:sp>
        <p:nvSpPr>
          <p:cNvPr id="24804" name="Line 225"/>
          <p:cNvSpPr>
            <a:spLocks noChangeShapeType="1"/>
          </p:cNvSpPr>
          <p:nvPr/>
        </p:nvSpPr>
        <p:spPr bwMode="auto">
          <a:xfrm>
            <a:off x="5070475" y="2817813"/>
            <a:ext cx="103188" cy="1587"/>
          </a:xfrm>
          <a:prstGeom prst="line">
            <a:avLst/>
          </a:prstGeom>
          <a:noFill/>
          <a:ln w="26988">
            <a:solidFill>
              <a:srgbClr val="000000"/>
            </a:solidFill>
            <a:round/>
            <a:headEnd/>
            <a:tailEnd/>
          </a:ln>
        </p:spPr>
        <p:txBody>
          <a:bodyPr/>
          <a:lstStyle/>
          <a:p>
            <a:endParaRPr lang="en-CA"/>
          </a:p>
        </p:txBody>
      </p:sp>
      <p:sp>
        <p:nvSpPr>
          <p:cNvPr id="24805" name="Line 226"/>
          <p:cNvSpPr>
            <a:spLocks noChangeShapeType="1"/>
          </p:cNvSpPr>
          <p:nvPr/>
        </p:nvSpPr>
        <p:spPr bwMode="auto">
          <a:xfrm>
            <a:off x="5208588" y="2817813"/>
            <a:ext cx="103187" cy="1587"/>
          </a:xfrm>
          <a:prstGeom prst="line">
            <a:avLst/>
          </a:prstGeom>
          <a:noFill/>
          <a:ln w="26988">
            <a:solidFill>
              <a:srgbClr val="000000"/>
            </a:solidFill>
            <a:round/>
            <a:headEnd/>
            <a:tailEnd/>
          </a:ln>
        </p:spPr>
        <p:txBody>
          <a:bodyPr/>
          <a:lstStyle/>
          <a:p>
            <a:endParaRPr lang="en-CA"/>
          </a:p>
        </p:txBody>
      </p:sp>
      <p:sp>
        <p:nvSpPr>
          <p:cNvPr id="24806" name="Line 227"/>
          <p:cNvSpPr>
            <a:spLocks noChangeShapeType="1"/>
          </p:cNvSpPr>
          <p:nvPr/>
        </p:nvSpPr>
        <p:spPr bwMode="auto">
          <a:xfrm>
            <a:off x="5346700" y="2817813"/>
            <a:ext cx="101600" cy="1587"/>
          </a:xfrm>
          <a:prstGeom prst="line">
            <a:avLst/>
          </a:prstGeom>
          <a:noFill/>
          <a:ln w="26988">
            <a:solidFill>
              <a:srgbClr val="000000"/>
            </a:solidFill>
            <a:round/>
            <a:headEnd/>
            <a:tailEnd/>
          </a:ln>
        </p:spPr>
        <p:txBody>
          <a:bodyPr/>
          <a:lstStyle/>
          <a:p>
            <a:endParaRPr lang="en-CA"/>
          </a:p>
        </p:txBody>
      </p:sp>
      <p:sp>
        <p:nvSpPr>
          <p:cNvPr id="24807" name="Line 228"/>
          <p:cNvSpPr>
            <a:spLocks noChangeShapeType="1"/>
          </p:cNvSpPr>
          <p:nvPr/>
        </p:nvSpPr>
        <p:spPr bwMode="auto">
          <a:xfrm>
            <a:off x="5483225" y="2817813"/>
            <a:ext cx="103188" cy="1587"/>
          </a:xfrm>
          <a:prstGeom prst="line">
            <a:avLst/>
          </a:prstGeom>
          <a:noFill/>
          <a:ln w="26988">
            <a:solidFill>
              <a:srgbClr val="000000"/>
            </a:solidFill>
            <a:round/>
            <a:headEnd/>
            <a:tailEnd/>
          </a:ln>
        </p:spPr>
        <p:txBody>
          <a:bodyPr/>
          <a:lstStyle/>
          <a:p>
            <a:endParaRPr lang="en-CA"/>
          </a:p>
        </p:txBody>
      </p:sp>
      <p:sp>
        <p:nvSpPr>
          <p:cNvPr id="24808" name="Line 229"/>
          <p:cNvSpPr>
            <a:spLocks noChangeShapeType="1"/>
          </p:cNvSpPr>
          <p:nvPr/>
        </p:nvSpPr>
        <p:spPr bwMode="auto">
          <a:xfrm>
            <a:off x="5621338" y="2817813"/>
            <a:ext cx="103187" cy="1587"/>
          </a:xfrm>
          <a:prstGeom prst="line">
            <a:avLst/>
          </a:prstGeom>
          <a:noFill/>
          <a:ln w="26988">
            <a:solidFill>
              <a:srgbClr val="000000"/>
            </a:solidFill>
            <a:round/>
            <a:headEnd/>
            <a:tailEnd/>
          </a:ln>
        </p:spPr>
        <p:txBody>
          <a:bodyPr/>
          <a:lstStyle/>
          <a:p>
            <a:endParaRPr lang="en-CA"/>
          </a:p>
        </p:txBody>
      </p:sp>
      <p:sp>
        <p:nvSpPr>
          <p:cNvPr id="24809" name="Line 230"/>
          <p:cNvSpPr>
            <a:spLocks noChangeShapeType="1"/>
          </p:cNvSpPr>
          <p:nvPr/>
        </p:nvSpPr>
        <p:spPr bwMode="auto">
          <a:xfrm>
            <a:off x="5759450" y="2817813"/>
            <a:ext cx="103188" cy="1587"/>
          </a:xfrm>
          <a:prstGeom prst="line">
            <a:avLst/>
          </a:prstGeom>
          <a:noFill/>
          <a:ln w="26988">
            <a:solidFill>
              <a:srgbClr val="000000"/>
            </a:solidFill>
            <a:round/>
            <a:headEnd/>
            <a:tailEnd/>
          </a:ln>
        </p:spPr>
        <p:txBody>
          <a:bodyPr/>
          <a:lstStyle/>
          <a:p>
            <a:endParaRPr lang="en-CA"/>
          </a:p>
        </p:txBody>
      </p:sp>
      <p:sp>
        <p:nvSpPr>
          <p:cNvPr id="24810" name="Line 231"/>
          <p:cNvSpPr>
            <a:spLocks noChangeShapeType="1"/>
          </p:cNvSpPr>
          <p:nvPr/>
        </p:nvSpPr>
        <p:spPr bwMode="auto">
          <a:xfrm>
            <a:off x="5897563" y="2817813"/>
            <a:ext cx="101600" cy="1587"/>
          </a:xfrm>
          <a:prstGeom prst="line">
            <a:avLst/>
          </a:prstGeom>
          <a:noFill/>
          <a:ln w="26988">
            <a:solidFill>
              <a:srgbClr val="000000"/>
            </a:solidFill>
            <a:round/>
            <a:headEnd/>
            <a:tailEnd/>
          </a:ln>
        </p:spPr>
        <p:txBody>
          <a:bodyPr/>
          <a:lstStyle/>
          <a:p>
            <a:endParaRPr lang="en-CA"/>
          </a:p>
        </p:txBody>
      </p:sp>
      <p:sp>
        <p:nvSpPr>
          <p:cNvPr id="24811" name="Line 232"/>
          <p:cNvSpPr>
            <a:spLocks noChangeShapeType="1"/>
          </p:cNvSpPr>
          <p:nvPr/>
        </p:nvSpPr>
        <p:spPr bwMode="auto">
          <a:xfrm>
            <a:off x="6034088" y="2817813"/>
            <a:ext cx="103187" cy="1587"/>
          </a:xfrm>
          <a:prstGeom prst="line">
            <a:avLst/>
          </a:prstGeom>
          <a:noFill/>
          <a:ln w="26988">
            <a:solidFill>
              <a:srgbClr val="000000"/>
            </a:solidFill>
            <a:round/>
            <a:headEnd/>
            <a:tailEnd/>
          </a:ln>
        </p:spPr>
        <p:txBody>
          <a:bodyPr/>
          <a:lstStyle/>
          <a:p>
            <a:endParaRPr lang="en-CA"/>
          </a:p>
        </p:txBody>
      </p:sp>
      <p:sp>
        <p:nvSpPr>
          <p:cNvPr id="24812" name="Line 233"/>
          <p:cNvSpPr>
            <a:spLocks noChangeShapeType="1"/>
          </p:cNvSpPr>
          <p:nvPr/>
        </p:nvSpPr>
        <p:spPr bwMode="auto">
          <a:xfrm>
            <a:off x="6172200" y="2817813"/>
            <a:ext cx="103188" cy="1587"/>
          </a:xfrm>
          <a:prstGeom prst="line">
            <a:avLst/>
          </a:prstGeom>
          <a:noFill/>
          <a:ln w="26988">
            <a:solidFill>
              <a:srgbClr val="000000"/>
            </a:solidFill>
            <a:round/>
            <a:headEnd/>
            <a:tailEnd/>
          </a:ln>
        </p:spPr>
        <p:txBody>
          <a:bodyPr/>
          <a:lstStyle/>
          <a:p>
            <a:endParaRPr lang="en-CA"/>
          </a:p>
        </p:txBody>
      </p:sp>
      <p:sp>
        <p:nvSpPr>
          <p:cNvPr id="24813" name="Line 234"/>
          <p:cNvSpPr>
            <a:spLocks noChangeShapeType="1"/>
          </p:cNvSpPr>
          <p:nvPr/>
        </p:nvSpPr>
        <p:spPr bwMode="auto">
          <a:xfrm>
            <a:off x="6310313" y="2817813"/>
            <a:ext cx="103187" cy="1587"/>
          </a:xfrm>
          <a:prstGeom prst="line">
            <a:avLst/>
          </a:prstGeom>
          <a:noFill/>
          <a:ln w="26988">
            <a:solidFill>
              <a:srgbClr val="000000"/>
            </a:solidFill>
            <a:round/>
            <a:headEnd/>
            <a:tailEnd/>
          </a:ln>
        </p:spPr>
        <p:txBody>
          <a:bodyPr/>
          <a:lstStyle/>
          <a:p>
            <a:endParaRPr lang="en-CA"/>
          </a:p>
        </p:txBody>
      </p:sp>
      <p:sp>
        <p:nvSpPr>
          <p:cNvPr id="24814" name="Freeform 235"/>
          <p:cNvSpPr>
            <a:spLocks/>
          </p:cNvSpPr>
          <p:nvPr/>
        </p:nvSpPr>
        <p:spPr bwMode="auto">
          <a:xfrm>
            <a:off x="6448425" y="2817813"/>
            <a:ext cx="53975" cy="52387"/>
          </a:xfrm>
          <a:custGeom>
            <a:avLst/>
            <a:gdLst>
              <a:gd name="T0" fmla="*/ 0 w 34"/>
              <a:gd name="T1" fmla="*/ 0 h 33"/>
              <a:gd name="T2" fmla="*/ 2147483647 w 34"/>
              <a:gd name="T3" fmla="*/ 0 h 33"/>
              <a:gd name="T4" fmla="*/ 2147483647 w 34"/>
              <a:gd name="T5" fmla="*/ 2147483647 h 33"/>
              <a:gd name="T6" fmla="*/ 0 60000 65536"/>
              <a:gd name="T7" fmla="*/ 0 60000 65536"/>
              <a:gd name="T8" fmla="*/ 0 60000 65536"/>
              <a:gd name="T9" fmla="*/ 0 w 34"/>
              <a:gd name="T10" fmla="*/ 0 h 33"/>
              <a:gd name="T11" fmla="*/ 34 w 34"/>
              <a:gd name="T12" fmla="*/ 33 h 33"/>
            </a:gdLst>
            <a:ahLst/>
            <a:cxnLst>
              <a:cxn ang="T6">
                <a:pos x="T0" y="T1"/>
              </a:cxn>
              <a:cxn ang="T7">
                <a:pos x="T2" y="T3"/>
              </a:cxn>
              <a:cxn ang="T8">
                <a:pos x="T4" y="T5"/>
              </a:cxn>
            </a:cxnLst>
            <a:rect l="T9" t="T10" r="T11" b="T12"/>
            <a:pathLst>
              <a:path w="34" h="33">
                <a:moveTo>
                  <a:pt x="0" y="0"/>
                </a:moveTo>
                <a:lnTo>
                  <a:pt x="34" y="0"/>
                </a:lnTo>
                <a:lnTo>
                  <a:pt x="34" y="33"/>
                </a:lnTo>
              </a:path>
            </a:pathLst>
          </a:custGeom>
          <a:noFill/>
          <a:ln w="26988">
            <a:solidFill>
              <a:srgbClr val="000000"/>
            </a:solidFill>
            <a:round/>
            <a:headEnd/>
            <a:tailEnd/>
          </a:ln>
        </p:spPr>
        <p:txBody>
          <a:bodyPr/>
          <a:lstStyle/>
          <a:p>
            <a:endParaRPr lang="en-CA"/>
          </a:p>
        </p:txBody>
      </p:sp>
      <p:sp>
        <p:nvSpPr>
          <p:cNvPr id="24815" name="Line 236"/>
          <p:cNvSpPr>
            <a:spLocks noChangeShapeType="1"/>
          </p:cNvSpPr>
          <p:nvPr/>
        </p:nvSpPr>
        <p:spPr bwMode="auto">
          <a:xfrm>
            <a:off x="6502400" y="2901950"/>
            <a:ext cx="1588" cy="104775"/>
          </a:xfrm>
          <a:prstGeom prst="line">
            <a:avLst/>
          </a:prstGeom>
          <a:noFill/>
          <a:ln w="26988">
            <a:solidFill>
              <a:srgbClr val="000000"/>
            </a:solidFill>
            <a:round/>
            <a:headEnd/>
            <a:tailEnd/>
          </a:ln>
        </p:spPr>
        <p:txBody>
          <a:bodyPr/>
          <a:lstStyle/>
          <a:p>
            <a:endParaRPr lang="en-CA"/>
          </a:p>
        </p:txBody>
      </p:sp>
      <p:sp>
        <p:nvSpPr>
          <p:cNvPr id="24816" name="Line 237"/>
          <p:cNvSpPr>
            <a:spLocks noChangeShapeType="1"/>
          </p:cNvSpPr>
          <p:nvPr/>
        </p:nvSpPr>
        <p:spPr bwMode="auto">
          <a:xfrm>
            <a:off x="6502400" y="3040063"/>
            <a:ext cx="1588" cy="104775"/>
          </a:xfrm>
          <a:prstGeom prst="line">
            <a:avLst/>
          </a:prstGeom>
          <a:noFill/>
          <a:ln w="26988">
            <a:solidFill>
              <a:srgbClr val="000000"/>
            </a:solidFill>
            <a:round/>
            <a:headEnd/>
            <a:tailEnd/>
          </a:ln>
        </p:spPr>
        <p:txBody>
          <a:bodyPr/>
          <a:lstStyle/>
          <a:p>
            <a:endParaRPr lang="en-CA"/>
          </a:p>
        </p:txBody>
      </p:sp>
      <p:sp>
        <p:nvSpPr>
          <p:cNvPr id="24817" name="Line 238"/>
          <p:cNvSpPr>
            <a:spLocks noChangeShapeType="1"/>
          </p:cNvSpPr>
          <p:nvPr/>
        </p:nvSpPr>
        <p:spPr bwMode="auto">
          <a:xfrm>
            <a:off x="6502400" y="3176588"/>
            <a:ext cx="1588" cy="106362"/>
          </a:xfrm>
          <a:prstGeom prst="line">
            <a:avLst/>
          </a:prstGeom>
          <a:noFill/>
          <a:ln w="26988">
            <a:solidFill>
              <a:srgbClr val="000000"/>
            </a:solidFill>
            <a:round/>
            <a:headEnd/>
            <a:tailEnd/>
          </a:ln>
        </p:spPr>
        <p:txBody>
          <a:bodyPr/>
          <a:lstStyle/>
          <a:p>
            <a:endParaRPr lang="en-CA"/>
          </a:p>
        </p:txBody>
      </p:sp>
      <p:sp>
        <p:nvSpPr>
          <p:cNvPr id="24818" name="Line 239"/>
          <p:cNvSpPr>
            <a:spLocks noChangeShapeType="1"/>
          </p:cNvSpPr>
          <p:nvPr/>
        </p:nvSpPr>
        <p:spPr bwMode="auto">
          <a:xfrm flipH="1">
            <a:off x="6386513" y="3303588"/>
            <a:ext cx="104775" cy="1587"/>
          </a:xfrm>
          <a:prstGeom prst="line">
            <a:avLst/>
          </a:prstGeom>
          <a:noFill/>
          <a:ln w="26988">
            <a:solidFill>
              <a:srgbClr val="000000"/>
            </a:solidFill>
            <a:round/>
            <a:headEnd/>
            <a:tailEnd/>
          </a:ln>
        </p:spPr>
        <p:txBody>
          <a:bodyPr/>
          <a:lstStyle/>
          <a:p>
            <a:endParaRPr lang="en-CA"/>
          </a:p>
        </p:txBody>
      </p:sp>
      <p:sp>
        <p:nvSpPr>
          <p:cNvPr id="24819" name="Line 240"/>
          <p:cNvSpPr>
            <a:spLocks noChangeShapeType="1"/>
          </p:cNvSpPr>
          <p:nvPr/>
        </p:nvSpPr>
        <p:spPr bwMode="auto">
          <a:xfrm flipH="1">
            <a:off x="6248400" y="3303588"/>
            <a:ext cx="104775" cy="1587"/>
          </a:xfrm>
          <a:prstGeom prst="line">
            <a:avLst/>
          </a:prstGeom>
          <a:noFill/>
          <a:ln w="26988">
            <a:solidFill>
              <a:srgbClr val="000000"/>
            </a:solidFill>
            <a:round/>
            <a:headEnd/>
            <a:tailEnd/>
          </a:ln>
        </p:spPr>
        <p:txBody>
          <a:bodyPr/>
          <a:lstStyle/>
          <a:p>
            <a:endParaRPr lang="en-CA"/>
          </a:p>
        </p:txBody>
      </p:sp>
      <p:sp>
        <p:nvSpPr>
          <p:cNvPr id="24820" name="Line 241"/>
          <p:cNvSpPr>
            <a:spLocks noChangeShapeType="1"/>
          </p:cNvSpPr>
          <p:nvPr/>
        </p:nvSpPr>
        <p:spPr bwMode="auto">
          <a:xfrm flipH="1">
            <a:off x="6110288" y="3303588"/>
            <a:ext cx="104775" cy="1587"/>
          </a:xfrm>
          <a:prstGeom prst="line">
            <a:avLst/>
          </a:prstGeom>
          <a:noFill/>
          <a:ln w="26988">
            <a:solidFill>
              <a:srgbClr val="000000"/>
            </a:solidFill>
            <a:round/>
            <a:headEnd/>
            <a:tailEnd/>
          </a:ln>
        </p:spPr>
        <p:txBody>
          <a:bodyPr/>
          <a:lstStyle/>
          <a:p>
            <a:endParaRPr lang="en-CA"/>
          </a:p>
        </p:txBody>
      </p:sp>
      <p:sp>
        <p:nvSpPr>
          <p:cNvPr id="24821" name="Line 242"/>
          <p:cNvSpPr>
            <a:spLocks noChangeShapeType="1"/>
          </p:cNvSpPr>
          <p:nvPr/>
        </p:nvSpPr>
        <p:spPr bwMode="auto">
          <a:xfrm flipH="1">
            <a:off x="5972175" y="3303588"/>
            <a:ext cx="106363" cy="1587"/>
          </a:xfrm>
          <a:prstGeom prst="line">
            <a:avLst/>
          </a:prstGeom>
          <a:noFill/>
          <a:ln w="26988">
            <a:solidFill>
              <a:srgbClr val="000000"/>
            </a:solidFill>
            <a:round/>
            <a:headEnd/>
            <a:tailEnd/>
          </a:ln>
        </p:spPr>
        <p:txBody>
          <a:bodyPr/>
          <a:lstStyle/>
          <a:p>
            <a:endParaRPr lang="en-CA"/>
          </a:p>
        </p:txBody>
      </p:sp>
      <p:sp>
        <p:nvSpPr>
          <p:cNvPr id="24822" name="Line 243"/>
          <p:cNvSpPr>
            <a:spLocks noChangeShapeType="1"/>
          </p:cNvSpPr>
          <p:nvPr/>
        </p:nvSpPr>
        <p:spPr bwMode="auto">
          <a:xfrm flipH="1">
            <a:off x="5835650" y="3303588"/>
            <a:ext cx="104775" cy="1587"/>
          </a:xfrm>
          <a:prstGeom prst="line">
            <a:avLst/>
          </a:prstGeom>
          <a:noFill/>
          <a:ln w="26988">
            <a:solidFill>
              <a:srgbClr val="000000"/>
            </a:solidFill>
            <a:round/>
            <a:headEnd/>
            <a:tailEnd/>
          </a:ln>
        </p:spPr>
        <p:txBody>
          <a:bodyPr/>
          <a:lstStyle/>
          <a:p>
            <a:endParaRPr lang="en-CA"/>
          </a:p>
        </p:txBody>
      </p:sp>
      <p:sp>
        <p:nvSpPr>
          <p:cNvPr id="24823" name="Line 244"/>
          <p:cNvSpPr>
            <a:spLocks noChangeShapeType="1"/>
          </p:cNvSpPr>
          <p:nvPr/>
        </p:nvSpPr>
        <p:spPr bwMode="auto">
          <a:xfrm flipH="1">
            <a:off x="5697538" y="3303588"/>
            <a:ext cx="104775" cy="1587"/>
          </a:xfrm>
          <a:prstGeom prst="line">
            <a:avLst/>
          </a:prstGeom>
          <a:noFill/>
          <a:ln w="26988">
            <a:solidFill>
              <a:srgbClr val="000000"/>
            </a:solidFill>
            <a:round/>
            <a:headEnd/>
            <a:tailEnd/>
          </a:ln>
        </p:spPr>
        <p:txBody>
          <a:bodyPr/>
          <a:lstStyle/>
          <a:p>
            <a:endParaRPr lang="en-CA"/>
          </a:p>
        </p:txBody>
      </p:sp>
      <p:sp>
        <p:nvSpPr>
          <p:cNvPr id="24824" name="Line 245"/>
          <p:cNvSpPr>
            <a:spLocks noChangeShapeType="1"/>
          </p:cNvSpPr>
          <p:nvPr/>
        </p:nvSpPr>
        <p:spPr bwMode="auto">
          <a:xfrm flipH="1">
            <a:off x="5559425" y="3303588"/>
            <a:ext cx="104775" cy="1587"/>
          </a:xfrm>
          <a:prstGeom prst="line">
            <a:avLst/>
          </a:prstGeom>
          <a:noFill/>
          <a:ln w="26988">
            <a:solidFill>
              <a:srgbClr val="000000"/>
            </a:solidFill>
            <a:round/>
            <a:headEnd/>
            <a:tailEnd/>
          </a:ln>
        </p:spPr>
        <p:txBody>
          <a:bodyPr/>
          <a:lstStyle/>
          <a:p>
            <a:endParaRPr lang="en-CA"/>
          </a:p>
        </p:txBody>
      </p:sp>
      <p:sp>
        <p:nvSpPr>
          <p:cNvPr id="24825" name="Line 246"/>
          <p:cNvSpPr>
            <a:spLocks noChangeShapeType="1"/>
          </p:cNvSpPr>
          <p:nvPr/>
        </p:nvSpPr>
        <p:spPr bwMode="auto">
          <a:xfrm flipH="1">
            <a:off x="5421313" y="3303588"/>
            <a:ext cx="106362" cy="1587"/>
          </a:xfrm>
          <a:prstGeom prst="line">
            <a:avLst/>
          </a:prstGeom>
          <a:noFill/>
          <a:ln w="26988">
            <a:solidFill>
              <a:srgbClr val="000000"/>
            </a:solidFill>
            <a:round/>
            <a:headEnd/>
            <a:tailEnd/>
          </a:ln>
        </p:spPr>
        <p:txBody>
          <a:bodyPr/>
          <a:lstStyle/>
          <a:p>
            <a:endParaRPr lang="en-CA"/>
          </a:p>
        </p:txBody>
      </p:sp>
      <p:sp>
        <p:nvSpPr>
          <p:cNvPr id="24826" name="Line 247"/>
          <p:cNvSpPr>
            <a:spLocks noChangeShapeType="1"/>
          </p:cNvSpPr>
          <p:nvPr/>
        </p:nvSpPr>
        <p:spPr bwMode="auto">
          <a:xfrm flipH="1">
            <a:off x="5284788" y="3303588"/>
            <a:ext cx="104775" cy="1587"/>
          </a:xfrm>
          <a:prstGeom prst="line">
            <a:avLst/>
          </a:prstGeom>
          <a:noFill/>
          <a:ln w="26988">
            <a:solidFill>
              <a:srgbClr val="000000"/>
            </a:solidFill>
            <a:round/>
            <a:headEnd/>
            <a:tailEnd/>
          </a:ln>
        </p:spPr>
        <p:txBody>
          <a:bodyPr/>
          <a:lstStyle/>
          <a:p>
            <a:endParaRPr lang="en-CA"/>
          </a:p>
        </p:txBody>
      </p:sp>
      <p:sp>
        <p:nvSpPr>
          <p:cNvPr id="24827" name="Line 248"/>
          <p:cNvSpPr>
            <a:spLocks noChangeShapeType="1"/>
          </p:cNvSpPr>
          <p:nvPr/>
        </p:nvSpPr>
        <p:spPr bwMode="auto">
          <a:xfrm flipH="1">
            <a:off x="5146675" y="3303588"/>
            <a:ext cx="104775" cy="1587"/>
          </a:xfrm>
          <a:prstGeom prst="line">
            <a:avLst/>
          </a:prstGeom>
          <a:noFill/>
          <a:ln w="26988">
            <a:solidFill>
              <a:srgbClr val="000000"/>
            </a:solidFill>
            <a:round/>
            <a:headEnd/>
            <a:tailEnd/>
          </a:ln>
        </p:spPr>
        <p:txBody>
          <a:bodyPr/>
          <a:lstStyle/>
          <a:p>
            <a:endParaRPr lang="en-CA"/>
          </a:p>
        </p:txBody>
      </p:sp>
      <p:sp>
        <p:nvSpPr>
          <p:cNvPr id="24828" name="Line 249"/>
          <p:cNvSpPr>
            <a:spLocks noChangeShapeType="1"/>
          </p:cNvSpPr>
          <p:nvPr/>
        </p:nvSpPr>
        <p:spPr bwMode="auto">
          <a:xfrm flipH="1">
            <a:off x="5008563" y="3303588"/>
            <a:ext cx="104775" cy="1587"/>
          </a:xfrm>
          <a:prstGeom prst="line">
            <a:avLst/>
          </a:prstGeom>
          <a:noFill/>
          <a:ln w="26988">
            <a:solidFill>
              <a:srgbClr val="000000"/>
            </a:solidFill>
            <a:round/>
            <a:headEnd/>
            <a:tailEnd/>
          </a:ln>
        </p:spPr>
        <p:txBody>
          <a:bodyPr/>
          <a:lstStyle/>
          <a:p>
            <a:endParaRPr lang="en-CA"/>
          </a:p>
        </p:txBody>
      </p:sp>
      <p:sp>
        <p:nvSpPr>
          <p:cNvPr id="24829" name="Line 250"/>
          <p:cNvSpPr>
            <a:spLocks noChangeShapeType="1"/>
          </p:cNvSpPr>
          <p:nvPr/>
        </p:nvSpPr>
        <p:spPr bwMode="auto">
          <a:xfrm flipH="1">
            <a:off x="4870450" y="3303588"/>
            <a:ext cx="106363" cy="1587"/>
          </a:xfrm>
          <a:prstGeom prst="line">
            <a:avLst/>
          </a:prstGeom>
          <a:noFill/>
          <a:ln w="26988">
            <a:solidFill>
              <a:srgbClr val="000000"/>
            </a:solidFill>
            <a:round/>
            <a:headEnd/>
            <a:tailEnd/>
          </a:ln>
        </p:spPr>
        <p:txBody>
          <a:bodyPr/>
          <a:lstStyle/>
          <a:p>
            <a:endParaRPr lang="en-CA"/>
          </a:p>
        </p:txBody>
      </p:sp>
      <p:sp>
        <p:nvSpPr>
          <p:cNvPr id="24830" name="Line 251"/>
          <p:cNvSpPr>
            <a:spLocks noChangeShapeType="1"/>
          </p:cNvSpPr>
          <p:nvPr/>
        </p:nvSpPr>
        <p:spPr bwMode="auto">
          <a:xfrm flipH="1">
            <a:off x="4733925" y="3303588"/>
            <a:ext cx="104775" cy="1587"/>
          </a:xfrm>
          <a:prstGeom prst="line">
            <a:avLst/>
          </a:prstGeom>
          <a:noFill/>
          <a:ln w="26988">
            <a:solidFill>
              <a:srgbClr val="000000"/>
            </a:solidFill>
            <a:round/>
            <a:headEnd/>
            <a:tailEnd/>
          </a:ln>
        </p:spPr>
        <p:txBody>
          <a:bodyPr/>
          <a:lstStyle/>
          <a:p>
            <a:endParaRPr lang="en-CA"/>
          </a:p>
        </p:txBody>
      </p:sp>
      <p:sp>
        <p:nvSpPr>
          <p:cNvPr id="24831" name="Line 252"/>
          <p:cNvSpPr>
            <a:spLocks noChangeShapeType="1"/>
          </p:cNvSpPr>
          <p:nvPr/>
        </p:nvSpPr>
        <p:spPr bwMode="auto">
          <a:xfrm flipH="1">
            <a:off x="4595813" y="3303588"/>
            <a:ext cx="104775" cy="1587"/>
          </a:xfrm>
          <a:prstGeom prst="line">
            <a:avLst/>
          </a:prstGeom>
          <a:noFill/>
          <a:ln w="26988">
            <a:solidFill>
              <a:srgbClr val="000000"/>
            </a:solidFill>
            <a:round/>
            <a:headEnd/>
            <a:tailEnd/>
          </a:ln>
        </p:spPr>
        <p:txBody>
          <a:bodyPr/>
          <a:lstStyle/>
          <a:p>
            <a:endParaRPr lang="en-CA"/>
          </a:p>
        </p:txBody>
      </p:sp>
      <p:sp>
        <p:nvSpPr>
          <p:cNvPr id="24832" name="Line 253"/>
          <p:cNvSpPr>
            <a:spLocks noChangeShapeType="1"/>
          </p:cNvSpPr>
          <p:nvPr/>
        </p:nvSpPr>
        <p:spPr bwMode="auto">
          <a:xfrm flipH="1">
            <a:off x="4457700" y="3303588"/>
            <a:ext cx="104775" cy="1587"/>
          </a:xfrm>
          <a:prstGeom prst="line">
            <a:avLst/>
          </a:prstGeom>
          <a:noFill/>
          <a:ln w="26988">
            <a:solidFill>
              <a:srgbClr val="000000"/>
            </a:solidFill>
            <a:round/>
            <a:headEnd/>
            <a:tailEnd/>
          </a:ln>
        </p:spPr>
        <p:txBody>
          <a:bodyPr/>
          <a:lstStyle/>
          <a:p>
            <a:endParaRPr lang="en-CA"/>
          </a:p>
        </p:txBody>
      </p:sp>
      <p:sp>
        <p:nvSpPr>
          <p:cNvPr id="24833" name="Line 254"/>
          <p:cNvSpPr>
            <a:spLocks noChangeShapeType="1"/>
          </p:cNvSpPr>
          <p:nvPr/>
        </p:nvSpPr>
        <p:spPr bwMode="auto">
          <a:xfrm flipH="1">
            <a:off x="4319588" y="3303588"/>
            <a:ext cx="106362" cy="1587"/>
          </a:xfrm>
          <a:prstGeom prst="line">
            <a:avLst/>
          </a:prstGeom>
          <a:noFill/>
          <a:ln w="26988">
            <a:solidFill>
              <a:srgbClr val="000000"/>
            </a:solidFill>
            <a:round/>
            <a:headEnd/>
            <a:tailEnd/>
          </a:ln>
        </p:spPr>
        <p:txBody>
          <a:bodyPr/>
          <a:lstStyle/>
          <a:p>
            <a:endParaRPr lang="en-CA"/>
          </a:p>
        </p:txBody>
      </p:sp>
      <p:sp>
        <p:nvSpPr>
          <p:cNvPr id="24834" name="Line 255"/>
          <p:cNvSpPr>
            <a:spLocks noChangeShapeType="1"/>
          </p:cNvSpPr>
          <p:nvPr/>
        </p:nvSpPr>
        <p:spPr bwMode="auto">
          <a:xfrm flipH="1">
            <a:off x="4183063" y="3303588"/>
            <a:ext cx="104775" cy="1587"/>
          </a:xfrm>
          <a:prstGeom prst="line">
            <a:avLst/>
          </a:prstGeom>
          <a:noFill/>
          <a:ln w="26988">
            <a:solidFill>
              <a:srgbClr val="000000"/>
            </a:solidFill>
            <a:round/>
            <a:headEnd/>
            <a:tailEnd/>
          </a:ln>
        </p:spPr>
        <p:txBody>
          <a:bodyPr/>
          <a:lstStyle/>
          <a:p>
            <a:endParaRPr lang="en-CA"/>
          </a:p>
        </p:txBody>
      </p:sp>
      <p:sp>
        <p:nvSpPr>
          <p:cNvPr id="24835" name="Line 256"/>
          <p:cNvSpPr>
            <a:spLocks noChangeShapeType="1"/>
          </p:cNvSpPr>
          <p:nvPr/>
        </p:nvSpPr>
        <p:spPr bwMode="auto">
          <a:xfrm flipH="1">
            <a:off x="4044950" y="3303588"/>
            <a:ext cx="104775" cy="1587"/>
          </a:xfrm>
          <a:prstGeom prst="line">
            <a:avLst/>
          </a:prstGeom>
          <a:noFill/>
          <a:ln w="26988">
            <a:solidFill>
              <a:srgbClr val="000000"/>
            </a:solidFill>
            <a:round/>
            <a:headEnd/>
            <a:tailEnd/>
          </a:ln>
        </p:spPr>
        <p:txBody>
          <a:bodyPr/>
          <a:lstStyle/>
          <a:p>
            <a:endParaRPr lang="en-CA"/>
          </a:p>
        </p:txBody>
      </p:sp>
      <p:sp>
        <p:nvSpPr>
          <p:cNvPr id="24836" name="Line 257"/>
          <p:cNvSpPr>
            <a:spLocks noChangeShapeType="1"/>
          </p:cNvSpPr>
          <p:nvPr/>
        </p:nvSpPr>
        <p:spPr bwMode="auto">
          <a:xfrm flipV="1">
            <a:off x="4038600" y="3201988"/>
            <a:ext cx="1588" cy="101600"/>
          </a:xfrm>
          <a:prstGeom prst="line">
            <a:avLst/>
          </a:prstGeom>
          <a:noFill/>
          <a:ln w="26988">
            <a:solidFill>
              <a:srgbClr val="000000"/>
            </a:solidFill>
            <a:round/>
            <a:headEnd/>
            <a:tailEnd/>
          </a:ln>
        </p:spPr>
        <p:txBody>
          <a:bodyPr/>
          <a:lstStyle/>
          <a:p>
            <a:endParaRPr lang="en-CA"/>
          </a:p>
        </p:txBody>
      </p:sp>
      <p:sp>
        <p:nvSpPr>
          <p:cNvPr id="24837" name="Freeform 258"/>
          <p:cNvSpPr>
            <a:spLocks/>
          </p:cNvSpPr>
          <p:nvPr/>
        </p:nvSpPr>
        <p:spPr bwMode="auto">
          <a:xfrm>
            <a:off x="4173538" y="2974975"/>
            <a:ext cx="160337" cy="239713"/>
          </a:xfrm>
          <a:custGeom>
            <a:avLst/>
            <a:gdLst>
              <a:gd name="T0" fmla="*/ 0 w 101"/>
              <a:gd name="T1" fmla="*/ 2147483647 h 151"/>
              <a:gd name="T2" fmla="*/ 2147483647 w 101"/>
              <a:gd name="T3" fmla="*/ 0 h 151"/>
              <a:gd name="T4" fmla="*/ 2147483647 w 101"/>
              <a:gd name="T5" fmla="*/ 0 h 151"/>
              <a:gd name="T6" fmla="*/ 2147483647 w 101"/>
              <a:gd name="T7" fmla="*/ 2147483647 h 151"/>
              <a:gd name="T8" fmla="*/ 2147483647 w 101"/>
              <a:gd name="T9" fmla="*/ 2147483647 h 151"/>
              <a:gd name="T10" fmla="*/ 2147483647 w 101"/>
              <a:gd name="T11" fmla="*/ 2147483647 h 151"/>
              <a:gd name="T12" fmla="*/ 0 w 101"/>
              <a:gd name="T13" fmla="*/ 2147483647 h 151"/>
              <a:gd name="T14" fmla="*/ 0 60000 65536"/>
              <a:gd name="T15" fmla="*/ 0 60000 65536"/>
              <a:gd name="T16" fmla="*/ 0 60000 65536"/>
              <a:gd name="T17" fmla="*/ 0 60000 65536"/>
              <a:gd name="T18" fmla="*/ 0 60000 65536"/>
              <a:gd name="T19" fmla="*/ 0 60000 65536"/>
              <a:gd name="T20" fmla="*/ 0 60000 65536"/>
              <a:gd name="T21" fmla="*/ 0 w 101"/>
              <a:gd name="T22" fmla="*/ 0 h 151"/>
              <a:gd name="T23" fmla="*/ 101 w 101"/>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51">
                <a:moveTo>
                  <a:pt x="0" y="151"/>
                </a:moveTo>
                <a:lnTo>
                  <a:pt x="31" y="0"/>
                </a:lnTo>
                <a:lnTo>
                  <a:pt x="48" y="0"/>
                </a:lnTo>
                <a:lnTo>
                  <a:pt x="21" y="133"/>
                </a:lnTo>
                <a:lnTo>
                  <a:pt x="101" y="133"/>
                </a:lnTo>
                <a:lnTo>
                  <a:pt x="96"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38" name="Freeform 259"/>
          <p:cNvSpPr>
            <a:spLocks/>
          </p:cNvSpPr>
          <p:nvPr/>
        </p:nvSpPr>
        <p:spPr bwMode="auto">
          <a:xfrm>
            <a:off x="4354513" y="2974975"/>
            <a:ext cx="219075" cy="239713"/>
          </a:xfrm>
          <a:custGeom>
            <a:avLst/>
            <a:gdLst>
              <a:gd name="T0" fmla="*/ 0 w 138"/>
              <a:gd name="T1" fmla="*/ 2147483647 h 151"/>
              <a:gd name="T2" fmla="*/ 2147483647 w 138"/>
              <a:gd name="T3" fmla="*/ 0 h 151"/>
              <a:gd name="T4" fmla="*/ 2147483647 w 138"/>
              <a:gd name="T5" fmla="*/ 0 h 151"/>
              <a:gd name="T6" fmla="*/ 2147483647 w 138"/>
              <a:gd name="T7" fmla="*/ 2147483647 h 151"/>
              <a:gd name="T8" fmla="*/ 2147483647 w 138"/>
              <a:gd name="T9" fmla="*/ 2147483647 h 151"/>
              <a:gd name="T10" fmla="*/ 2147483647 w 138"/>
              <a:gd name="T11" fmla="*/ 2147483647 h 151"/>
              <a:gd name="T12" fmla="*/ 2147483647 w 138"/>
              <a:gd name="T13" fmla="*/ 2147483647 h 151"/>
              <a:gd name="T14" fmla="*/ 2147483647 w 138"/>
              <a:gd name="T15" fmla="*/ 2147483647 h 151"/>
              <a:gd name="T16" fmla="*/ 2147483647 w 138"/>
              <a:gd name="T17" fmla="*/ 2147483647 h 151"/>
              <a:gd name="T18" fmla="*/ 2147483647 w 138"/>
              <a:gd name="T19" fmla="*/ 2147483647 h 151"/>
              <a:gd name="T20" fmla="*/ 2147483647 w 138"/>
              <a:gd name="T21" fmla="*/ 2147483647 h 151"/>
              <a:gd name="T22" fmla="*/ 2147483647 w 138"/>
              <a:gd name="T23" fmla="*/ 2147483647 h 151"/>
              <a:gd name="T24" fmla="*/ 0 w 138"/>
              <a:gd name="T25" fmla="*/ 2147483647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51"/>
              <a:gd name="T41" fmla="*/ 138 w 138"/>
              <a:gd name="T42" fmla="*/ 151 h 1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51">
                <a:moveTo>
                  <a:pt x="0" y="151"/>
                </a:moveTo>
                <a:lnTo>
                  <a:pt x="31" y="0"/>
                </a:lnTo>
                <a:lnTo>
                  <a:pt x="138" y="0"/>
                </a:lnTo>
                <a:lnTo>
                  <a:pt x="135" y="19"/>
                </a:lnTo>
                <a:lnTo>
                  <a:pt x="46" y="19"/>
                </a:lnTo>
                <a:lnTo>
                  <a:pt x="36" y="63"/>
                </a:lnTo>
                <a:lnTo>
                  <a:pt x="123" y="63"/>
                </a:lnTo>
                <a:lnTo>
                  <a:pt x="118" y="82"/>
                </a:lnTo>
                <a:lnTo>
                  <a:pt x="33" y="82"/>
                </a:lnTo>
                <a:lnTo>
                  <a:pt x="23" y="133"/>
                </a:lnTo>
                <a:lnTo>
                  <a:pt x="118" y="133"/>
                </a:lnTo>
                <a:lnTo>
                  <a:pt x="114"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39" name="Freeform 260"/>
          <p:cNvSpPr>
            <a:spLocks/>
          </p:cNvSpPr>
          <p:nvPr/>
        </p:nvSpPr>
        <p:spPr bwMode="auto">
          <a:xfrm>
            <a:off x="4549775" y="2974975"/>
            <a:ext cx="266700" cy="239713"/>
          </a:xfrm>
          <a:custGeom>
            <a:avLst/>
            <a:gdLst>
              <a:gd name="T0" fmla="*/ 0 w 168"/>
              <a:gd name="T1" fmla="*/ 2147483647 h 151"/>
              <a:gd name="T2" fmla="*/ 2147483647 w 168"/>
              <a:gd name="T3" fmla="*/ 2147483647 h 151"/>
              <a:gd name="T4" fmla="*/ 2147483647 w 168"/>
              <a:gd name="T5" fmla="*/ 0 h 151"/>
              <a:gd name="T6" fmla="*/ 2147483647 w 168"/>
              <a:gd name="T7" fmla="*/ 0 h 151"/>
              <a:gd name="T8" fmla="*/ 2147483647 w 168"/>
              <a:gd name="T9" fmla="*/ 2147483647 h 151"/>
              <a:gd name="T10" fmla="*/ 2147483647 w 168"/>
              <a:gd name="T11" fmla="*/ 2147483647 h 151"/>
              <a:gd name="T12" fmla="*/ 2147483647 w 168"/>
              <a:gd name="T13" fmla="*/ 2147483647 h 151"/>
              <a:gd name="T14" fmla="*/ 2147483647 w 168"/>
              <a:gd name="T15" fmla="*/ 2147483647 h 151"/>
              <a:gd name="T16" fmla="*/ 2147483647 w 168"/>
              <a:gd name="T17" fmla="*/ 2147483647 h 151"/>
              <a:gd name="T18" fmla="*/ 2147483647 w 168"/>
              <a:gd name="T19" fmla="*/ 2147483647 h 151"/>
              <a:gd name="T20" fmla="*/ 2147483647 w 168"/>
              <a:gd name="T21" fmla="*/ 2147483647 h 151"/>
              <a:gd name="T22" fmla="*/ 2147483647 w 168"/>
              <a:gd name="T23" fmla="*/ 2147483647 h 151"/>
              <a:gd name="T24" fmla="*/ 2147483647 w 168"/>
              <a:gd name="T25" fmla="*/ 2147483647 h 151"/>
              <a:gd name="T26" fmla="*/ 2147483647 w 168"/>
              <a:gd name="T27" fmla="*/ 2147483647 h 151"/>
              <a:gd name="T28" fmla="*/ 2147483647 w 168"/>
              <a:gd name="T29" fmla="*/ 2147483647 h 151"/>
              <a:gd name="T30" fmla="*/ 2147483647 w 168"/>
              <a:gd name="T31" fmla="*/ 0 h 151"/>
              <a:gd name="T32" fmla="*/ 2147483647 w 168"/>
              <a:gd name="T33" fmla="*/ 0 h 151"/>
              <a:gd name="T34" fmla="*/ 2147483647 w 168"/>
              <a:gd name="T35" fmla="*/ 2147483647 h 151"/>
              <a:gd name="T36" fmla="*/ 2147483647 w 168"/>
              <a:gd name="T37" fmla="*/ 2147483647 h 151"/>
              <a:gd name="T38" fmla="*/ 2147483647 w 168"/>
              <a:gd name="T39" fmla="*/ 2147483647 h 151"/>
              <a:gd name="T40" fmla="*/ 2147483647 w 168"/>
              <a:gd name="T41" fmla="*/ 2147483647 h 151"/>
              <a:gd name="T42" fmla="*/ 2147483647 w 168"/>
              <a:gd name="T43" fmla="*/ 2147483647 h 151"/>
              <a:gd name="T44" fmla="*/ 2147483647 w 168"/>
              <a:gd name="T45" fmla="*/ 2147483647 h 151"/>
              <a:gd name="T46" fmla="*/ 2147483647 w 168"/>
              <a:gd name="T47" fmla="*/ 2147483647 h 151"/>
              <a:gd name="T48" fmla="*/ 2147483647 w 168"/>
              <a:gd name="T49" fmla="*/ 2147483647 h 151"/>
              <a:gd name="T50" fmla="*/ 2147483647 w 168"/>
              <a:gd name="T51" fmla="*/ 2147483647 h 151"/>
              <a:gd name="T52" fmla="*/ 2147483647 w 168"/>
              <a:gd name="T53" fmla="*/ 2147483647 h 151"/>
              <a:gd name="T54" fmla="*/ 0 w 168"/>
              <a:gd name="T55" fmla="*/ 2147483647 h 1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51"/>
              <a:gd name="T86" fmla="*/ 168 w 168"/>
              <a:gd name="T87" fmla="*/ 151 h 1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51">
                <a:moveTo>
                  <a:pt x="0" y="151"/>
                </a:moveTo>
                <a:lnTo>
                  <a:pt x="75" y="73"/>
                </a:lnTo>
                <a:lnTo>
                  <a:pt x="32" y="0"/>
                </a:lnTo>
                <a:lnTo>
                  <a:pt x="51" y="0"/>
                </a:lnTo>
                <a:lnTo>
                  <a:pt x="71" y="36"/>
                </a:lnTo>
                <a:lnTo>
                  <a:pt x="75" y="41"/>
                </a:lnTo>
                <a:lnTo>
                  <a:pt x="78" y="46"/>
                </a:lnTo>
                <a:lnTo>
                  <a:pt x="80" y="49"/>
                </a:lnTo>
                <a:lnTo>
                  <a:pt x="80" y="51"/>
                </a:lnTo>
                <a:lnTo>
                  <a:pt x="83" y="56"/>
                </a:lnTo>
                <a:lnTo>
                  <a:pt x="87" y="61"/>
                </a:lnTo>
                <a:lnTo>
                  <a:pt x="92" y="56"/>
                </a:lnTo>
                <a:lnTo>
                  <a:pt x="97" y="51"/>
                </a:lnTo>
                <a:lnTo>
                  <a:pt x="104" y="44"/>
                </a:lnTo>
                <a:lnTo>
                  <a:pt x="110" y="36"/>
                </a:lnTo>
                <a:lnTo>
                  <a:pt x="144" y="0"/>
                </a:lnTo>
                <a:lnTo>
                  <a:pt x="168" y="0"/>
                </a:lnTo>
                <a:lnTo>
                  <a:pt x="95" y="76"/>
                </a:lnTo>
                <a:lnTo>
                  <a:pt x="138" y="151"/>
                </a:lnTo>
                <a:lnTo>
                  <a:pt x="117" y="151"/>
                </a:lnTo>
                <a:lnTo>
                  <a:pt x="93" y="107"/>
                </a:lnTo>
                <a:lnTo>
                  <a:pt x="90" y="102"/>
                </a:lnTo>
                <a:lnTo>
                  <a:pt x="87" y="95"/>
                </a:lnTo>
                <a:lnTo>
                  <a:pt x="83" y="88"/>
                </a:lnTo>
                <a:lnTo>
                  <a:pt x="75" y="95"/>
                </a:lnTo>
                <a:lnTo>
                  <a:pt x="68" y="104"/>
                </a:lnTo>
                <a:lnTo>
                  <a:pt x="22"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0" name="Freeform 261"/>
          <p:cNvSpPr>
            <a:spLocks/>
          </p:cNvSpPr>
          <p:nvPr/>
        </p:nvSpPr>
        <p:spPr bwMode="auto">
          <a:xfrm>
            <a:off x="4805363" y="2974975"/>
            <a:ext cx="76200" cy="239713"/>
          </a:xfrm>
          <a:custGeom>
            <a:avLst/>
            <a:gdLst>
              <a:gd name="T0" fmla="*/ 0 w 48"/>
              <a:gd name="T1" fmla="*/ 2147483647 h 151"/>
              <a:gd name="T2" fmla="*/ 2147483647 w 48"/>
              <a:gd name="T3" fmla="*/ 0 h 151"/>
              <a:gd name="T4" fmla="*/ 2147483647 w 48"/>
              <a:gd name="T5" fmla="*/ 0 h 151"/>
              <a:gd name="T6" fmla="*/ 2147483647 w 48"/>
              <a:gd name="T7" fmla="*/ 2147483647 h 151"/>
              <a:gd name="T8" fmla="*/ 0 w 48"/>
              <a:gd name="T9" fmla="*/ 2147483647 h 151"/>
              <a:gd name="T10" fmla="*/ 0 60000 65536"/>
              <a:gd name="T11" fmla="*/ 0 60000 65536"/>
              <a:gd name="T12" fmla="*/ 0 60000 65536"/>
              <a:gd name="T13" fmla="*/ 0 60000 65536"/>
              <a:gd name="T14" fmla="*/ 0 60000 65536"/>
              <a:gd name="T15" fmla="*/ 0 w 48"/>
              <a:gd name="T16" fmla="*/ 0 h 151"/>
              <a:gd name="T17" fmla="*/ 48 w 48"/>
              <a:gd name="T18" fmla="*/ 151 h 151"/>
            </a:gdLst>
            <a:ahLst/>
            <a:cxnLst>
              <a:cxn ang="T10">
                <a:pos x="T0" y="T1"/>
              </a:cxn>
              <a:cxn ang="T11">
                <a:pos x="T2" y="T3"/>
              </a:cxn>
              <a:cxn ang="T12">
                <a:pos x="T4" y="T5"/>
              </a:cxn>
              <a:cxn ang="T13">
                <a:pos x="T6" y="T7"/>
              </a:cxn>
              <a:cxn ang="T14">
                <a:pos x="T8" y="T9"/>
              </a:cxn>
            </a:cxnLst>
            <a:rect l="T15" t="T16" r="T17" b="T18"/>
            <a:pathLst>
              <a:path w="48" h="151">
                <a:moveTo>
                  <a:pt x="0" y="151"/>
                </a:moveTo>
                <a:lnTo>
                  <a:pt x="29" y="0"/>
                </a:lnTo>
                <a:lnTo>
                  <a:pt x="48" y="0"/>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1" name="Freeform 262"/>
          <p:cNvSpPr>
            <a:spLocks/>
          </p:cNvSpPr>
          <p:nvPr/>
        </p:nvSpPr>
        <p:spPr bwMode="auto">
          <a:xfrm>
            <a:off x="4908550" y="2971800"/>
            <a:ext cx="211138" cy="246063"/>
          </a:xfrm>
          <a:custGeom>
            <a:avLst/>
            <a:gdLst>
              <a:gd name="T0" fmla="*/ 2147483647 w 133"/>
              <a:gd name="T1" fmla="*/ 2147483647 h 155"/>
              <a:gd name="T2" fmla="*/ 2147483647 w 133"/>
              <a:gd name="T3" fmla="*/ 2147483647 h 155"/>
              <a:gd name="T4" fmla="*/ 2147483647 w 133"/>
              <a:gd name="T5" fmla="*/ 2147483647 h 155"/>
              <a:gd name="T6" fmla="*/ 2147483647 w 133"/>
              <a:gd name="T7" fmla="*/ 2147483647 h 155"/>
              <a:gd name="T8" fmla="*/ 2147483647 w 133"/>
              <a:gd name="T9" fmla="*/ 2147483647 h 155"/>
              <a:gd name="T10" fmla="*/ 2147483647 w 133"/>
              <a:gd name="T11" fmla="*/ 2147483647 h 155"/>
              <a:gd name="T12" fmla="*/ 2147483647 w 133"/>
              <a:gd name="T13" fmla="*/ 2147483647 h 155"/>
              <a:gd name="T14" fmla="*/ 2147483647 w 133"/>
              <a:gd name="T15" fmla="*/ 2147483647 h 155"/>
              <a:gd name="T16" fmla="*/ 2147483647 w 133"/>
              <a:gd name="T17" fmla="*/ 2147483647 h 155"/>
              <a:gd name="T18" fmla="*/ 2147483647 w 133"/>
              <a:gd name="T19" fmla="*/ 2147483647 h 155"/>
              <a:gd name="T20" fmla="*/ 2147483647 w 133"/>
              <a:gd name="T21" fmla="*/ 2147483647 h 155"/>
              <a:gd name="T22" fmla="*/ 0 w 133"/>
              <a:gd name="T23" fmla="*/ 2147483647 h 155"/>
              <a:gd name="T24" fmla="*/ 2147483647 w 133"/>
              <a:gd name="T25" fmla="*/ 2147483647 h 155"/>
              <a:gd name="T26" fmla="*/ 2147483647 w 133"/>
              <a:gd name="T27" fmla="*/ 2147483647 h 155"/>
              <a:gd name="T28" fmla="*/ 2147483647 w 133"/>
              <a:gd name="T29" fmla="*/ 2147483647 h 155"/>
              <a:gd name="T30" fmla="*/ 2147483647 w 133"/>
              <a:gd name="T31" fmla="*/ 2147483647 h 155"/>
              <a:gd name="T32" fmla="*/ 2147483647 w 133"/>
              <a:gd name="T33" fmla="*/ 2147483647 h 155"/>
              <a:gd name="T34" fmla="*/ 2147483647 w 133"/>
              <a:gd name="T35" fmla="*/ 0 h 155"/>
              <a:gd name="T36" fmla="*/ 2147483647 w 133"/>
              <a:gd name="T37" fmla="*/ 2147483647 h 155"/>
              <a:gd name="T38" fmla="*/ 2147483647 w 133"/>
              <a:gd name="T39" fmla="*/ 2147483647 h 155"/>
              <a:gd name="T40" fmla="*/ 2147483647 w 133"/>
              <a:gd name="T41" fmla="*/ 2147483647 h 155"/>
              <a:gd name="T42" fmla="*/ 2147483647 w 133"/>
              <a:gd name="T43" fmla="*/ 2147483647 h 155"/>
              <a:gd name="T44" fmla="*/ 2147483647 w 133"/>
              <a:gd name="T45" fmla="*/ 2147483647 h 155"/>
              <a:gd name="T46" fmla="*/ 2147483647 w 133"/>
              <a:gd name="T47" fmla="*/ 2147483647 h 155"/>
              <a:gd name="T48" fmla="*/ 2147483647 w 133"/>
              <a:gd name="T49" fmla="*/ 2147483647 h 155"/>
              <a:gd name="T50" fmla="*/ 2147483647 w 133"/>
              <a:gd name="T51" fmla="*/ 2147483647 h 155"/>
              <a:gd name="T52" fmla="*/ 2147483647 w 133"/>
              <a:gd name="T53" fmla="*/ 2147483647 h 155"/>
              <a:gd name="T54" fmla="*/ 2147483647 w 133"/>
              <a:gd name="T55" fmla="*/ 2147483647 h 155"/>
              <a:gd name="T56" fmla="*/ 2147483647 w 133"/>
              <a:gd name="T57" fmla="*/ 2147483647 h 155"/>
              <a:gd name="T58" fmla="*/ 2147483647 w 133"/>
              <a:gd name="T59" fmla="*/ 2147483647 h 155"/>
              <a:gd name="T60" fmla="*/ 2147483647 w 133"/>
              <a:gd name="T61" fmla="*/ 2147483647 h 155"/>
              <a:gd name="T62" fmla="*/ 2147483647 w 133"/>
              <a:gd name="T63" fmla="*/ 2147483647 h 155"/>
              <a:gd name="T64" fmla="*/ 2147483647 w 133"/>
              <a:gd name="T65" fmla="*/ 2147483647 h 155"/>
              <a:gd name="T66" fmla="*/ 2147483647 w 133"/>
              <a:gd name="T67" fmla="*/ 2147483647 h 155"/>
              <a:gd name="T68" fmla="*/ 2147483647 w 133"/>
              <a:gd name="T69" fmla="*/ 2147483647 h 155"/>
              <a:gd name="T70" fmla="*/ 2147483647 w 133"/>
              <a:gd name="T71" fmla="*/ 2147483647 h 155"/>
              <a:gd name="T72" fmla="*/ 2147483647 w 133"/>
              <a:gd name="T73" fmla="*/ 2147483647 h 155"/>
              <a:gd name="T74" fmla="*/ 2147483647 w 133"/>
              <a:gd name="T75" fmla="*/ 2147483647 h 155"/>
              <a:gd name="T76" fmla="*/ 2147483647 w 133"/>
              <a:gd name="T77" fmla="*/ 2147483647 h 155"/>
              <a:gd name="T78" fmla="*/ 2147483647 w 133"/>
              <a:gd name="T79" fmla="*/ 2147483647 h 155"/>
              <a:gd name="T80" fmla="*/ 2147483647 w 133"/>
              <a:gd name="T81" fmla="*/ 2147483647 h 155"/>
              <a:gd name="T82" fmla="*/ 2147483647 w 133"/>
              <a:gd name="T83" fmla="*/ 2147483647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3"/>
              <a:gd name="T127" fmla="*/ 0 h 155"/>
              <a:gd name="T128" fmla="*/ 133 w 133"/>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3" h="155">
                <a:moveTo>
                  <a:pt x="109" y="101"/>
                </a:moveTo>
                <a:lnTo>
                  <a:pt x="126" y="102"/>
                </a:lnTo>
                <a:lnTo>
                  <a:pt x="114" y="124"/>
                </a:lnTo>
                <a:lnTo>
                  <a:pt x="99" y="141"/>
                </a:lnTo>
                <a:lnTo>
                  <a:pt x="80" y="152"/>
                </a:lnTo>
                <a:lnTo>
                  <a:pt x="60" y="155"/>
                </a:lnTo>
                <a:lnTo>
                  <a:pt x="43" y="153"/>
                </a:lnTo>
                <a:lnTo>
                  <a:pt x="27" y="148"/>
                </a:lnTo>
                <a:lnTo>
                  <a:pt x="15" y="138"/>
                </a:lnTo>
                <a:lnTo>
                  <a:pt x="7" y="126"/>
                </a:lnTo>
                <a:lnTo>
                  <a:pt x="2" y="109"/>
                </a:lnTo>
                <a:lnTo>
                  <a:pt x="0" y="90"/>
                </a:lnTo>
                <a:lnTo>
                  <a:pt x="4" y="65"/>
                </a:lnTo>
                <a:lnTo>
                  <a:pt x="10" y="43"/>
                </a:lnTo>
                <a:lnTo>
                  <a:pt x="24" y="24"/>
                </a:lnTo>
                <a:lnTo>
                  <a:pt x="39" y="10"/>
                </a:lnTo>
                <a:lnTo>
                  <a:pt x="58" y="4"/>
                </a:lnTo>
                <a:lnTo>
                  <a:pt x="77" y="0"/>
                </a:lnTo>
                <a:lnTo>
                  <a:pt x="99" y="4"/>
                </a:lnTo>
                <a:lnTo>
                  <a:pt x="116" y="12"/>
                </a:lnTo>
                <a:lnTo>
                  <a:pt x="128" y="27"/>
                </a:lnTo>
                <a:lnTo>
                  <a:pt x="133" y="46"/>
                </a:lnTo>
                <a:lnTo>
                  <a:pt x="116" y="48"/>
                </a:lnTo>
                <a:lnTo>
                  <a:pt x="112" y="39"/>
                </a:lnTo>
                <a:lnTo>
                  <a:pt x="107" y="31"/>
                </a:lnTo>
                <a:lnTo>
                  <a:pt x="102" y="26"/>
                </a:lnTo>
                <a:lnTo>
                  <a:pt x="95" y="21"/>
                </a:lnTo>
                <a:lnTo>
                  <a:pt x="87" y="19"/>
                </a:lnTo>
                <a:lnTo>
                  <a:pt x="78" y="17"/>
                </a:lnTo>
                <a:lnTo>
                  <a:pt x="60" y="21"/>
                </a:lnTo>
                <a:lnTo>
                  <a:pt x="46" y="29"/>
                </a:lnTo>
                <a:lnTo>
                  <a:pt x="32" y="41"/>
                </a:lnTo>
                <a:lnTo>
                  <a:pt x="21" y="65"/>
                </a:lnTo>
                <a:lnTo>
                  <a:pt x="17" y="90"/>
                </a:lnTo>
                <a:lnTo>
                  <a:pt x="21" y="111"/>
                </a:lnTo>
                <a:lnTo>
                  <a:pt x="29" y="126"/>
                </a:lnTo>
                <a:lnTo>
                  <a:pt x="43" y="135"/>
                </a:lnTo>
                <a:lnTo>
                  <a:pt x="60" y="138"/>
                </a:lnTo>
                <a:lnTo>
                  <a:pt x="75" y="135"/>
                </a:lnTo>
                <a:lnTo>
                  <a:pt x="90" y="128"/>
                </a:lnTo>
                <a:lnTo>
                  <a:pt x="100" y="116"/>
                </a:lnTo>
                <a:lnTo>
                  <a:pt x="109" y="101"/>
                </a:lnTo>
                <a:close/>
              </a:path>
            </a:pathLst>
          </a:custGeom>
          <a:solidFill>
            <a:srgbClr val="000000"/>
          </a:solidFill>
          <a:ln w="0">
            <a:solidFill>
              <a:srgbClr val="000000"/>
            </a:solidFill>
            <a:round/>
            <a:headEnd/>
            <a:tailEnd/>
          </a:ln>
        </p:spPr>
        <p:txBody>
          <a:bodyPr/>
          <a:lstStyle/>
          <a:p>
            <a:endParaRPr lang="en-CA"/>
          </a:p>
        </p:txBody>
      </p:sp>
      <p:sp>
        <p:nvSpPr>
          <p:cNvPr id="24842" name="Freeform 263"/>
          <p:cNvSpPr>
            <a:spLocks noEditPoints="1"/>
          </p:cNvSpPr>
          <p:nvPr/>
        </p:nvSpPr>
        <p:spPr bwMode="auto">
          <a:xfrm>
            <a:off x="5146675" y="2971800"/>
            <a:ext cx="223838" cy="246063"/>
          </a:xfrm>
          <a:custGeom>
            <a:avLst/>
            <a:gdLst>
              <a:gd name="T0" fmla="*/ 0 w 141"/>
              <a:gd name="T1" fmla="*/ 2147483647 h 155"/>
              <a:gd name="T2" fmla="*/ 2147483647 w 141"/>
              <a:gd name="T3" fmla="*/ 2147483647 h 155"/>
              <a:gd name="T4" fmla="*/ 2147483647 w 141"/>
              <a:gd name="T5" fmla="*/ 2147483647 h 155"/>
              <a:gd name="T6" fmla="*/ 2147483647 w 141"/>
              <a:gd name="T7" fmla="*/ 2147483647 h 155"/>
              <a:gd name="T8" fmla="*/ 2147483647 w 141"/>
              <a:gd name="T9" fmla="*/ 2147483647 h 155"/>
              <a:gd name="T10" fmla="*/ 2147483647 w 141"/>
              <a:gd name="T11" fmla="*/ 2147483647 h 155"/>
              <a:gd name="T12" fmla="*/ 2147483647 w 141"/>
              <a:gd name="T13" fmla="*/ 0 h 155"/>
              <a:gd name="T14" fmla="*/ 2147483647 w 141"/>
              <a:gd name="T15" fmla="*/ 2147483647 h 155"/>
              <a:gd name="T16" fmla="*/ 2147483647 w 141"/>
              <a:gd name="T17" fmla="*/ 2147483647 h 155"/>
              <a:gd name="T18" fmla="*/ 2147483647 w 141"/>
              <a:gd name="T19" fmla="*/ 2147483647 h 155"/>
              <a:gd name="T20" fmla="*/ 2147483647 w 141"/>
              <a:gd name="T21" fmla="*/ 2147483647 h 155"/>
              <a:gd name="T22" fmla="*/ 2147483647 w 141"/>
              <a:gd name="T23" fmla="*/ 2147483647 h 155"/>
              <a:gd name="T24" fmla="*/ 2147483647 w 141"/>
              <a:gd name="T25" fmla="*/ 2147483647 h 155"/>
              <a:gd name="T26" fmla="*/ 2147483647 w 141"/>
              <a:gd name="T27" fmla="*/ 2147483647 h 155"/>
              <a:gd name="T28" fmla="*/ 2147483647 w 141"/>
              <a:gd name="T29" fmla="*/ 2147483647 h 155"/>
              <a:gd name="T30" fmla="*/ 2147483647 w 141"/>
              <a:gd name="T31" fmla="*/ 2147483647 h 155"/>
              <a:gd name="T32" fmla="*/ 2147483647 w 141"/>
              <a:gd name="T33" fmla="*/ 2147483647 h 155"/>
              <a:gd name="T34" fmla="*/ 2147483647 w 141"/>
              <a:gd name="T35" fmla="*/ 2147483647 h 155"/>
              <a:gd name="T36" fmla="*/ 2147483647 w 141"/>
              <a:gd name="T37" fmla="*/ 2147483647 h 155"/>
              <a:gd name="T38" fmla="*/ 2147483647 w 141"/>
              <a:gd name="T39" fmla="*/ 2147483647 h 155"/>
              <a:gd name="T40" fmla="*/ 2147483647 w 141"/>
              <a:gd name="T41" fmla="*/ 2147483647 h 155"/>
              <a:gd name="T42" fmla="*/ 2147483647 w 141"/>
              <a:gd name="T43" fmla="*/ 2147483647 h 155"/>
              <a:gd name="T44" fmla="*/ 2147483647 w 141"/>
              <a:gd name="T45" fmla="*/ 2147483647 h 155"/>
              <a:gd name="T46" fmla="*/ 2147483647 w 141"/>
              <a:gd name="T47" fmla="*/ 2147483647 h 155"/>
              <a:gd name="T48" fmla="*/ 2147483647 w 141"/>
              <a:gd name="T49" fmla="*/ 2147483647 h 155"/>
              <a:gd name="T50" fmla="*/ 2147483647 w 141"/>
              <a:gd name="T51" fmla="*/ 2147483647 h 155"/>
              <a:gd name="T52" fmla="*/ 2147483647 w 141"/>
              <a:gd name="T53" fmla="*/ 2147483647 h 155"/>
              <a:gd name="T54" fmla="*/ 2147483647 w 141"/>
              <a:gd name="T55" fmla="*/ 2147483647 h 155"/>
              <a:gd name="T56" fmla="*/ 0 w 141"/>
              <a:gd name="T57" fmla="*/ 2147483647 h 155"/>
              <a:gd name="T58" fmla="*/ 2147483647 w 141"/>
              <a:gd name="T59" fmla="*/ 2147483647 h 155"/>
              <a:gd name="T60" fmla="*/ 2147483647 w 141"/>
              <a:gd name="T61" fmla="*/ 2147483647 h 155"/>
              <a:gd name="T62" fmla="*/ 2147483647 w 141"/>
              <a:gd name="T63" fmla="*/ 2147483647 h 155"/>
              <a:gd name="T64" fmla="*/ 2147483647 w 141"/>
              <a:gd name="T65" fmla="*/ 2147483647 h 155"/>
              <a:gd name="T66" fmla="*/ 2147483647 w 141"/>
              <a:gd name="T67" fmla="*/ 2147483647 h 155"/>
              <a:gd name="T68" fmla="*/ 2147483647 w 141"/>
              <a:gd name="T69" fmla="*/ 2147483647 h 155"/>
              <a:gd name="T70" fmla="*/ 2147483647 w 141"/>
              <a:gd name="T71" fmla="*/ 2147483647 h 155"/>
              <a:gd name="T72" fmla="*/ 2147483647 w 141"/>
              <a:gd name="T73" fmla="*/ 2147483647 h 155"/>
              <a:gd name="T74" fmla="*/ 2147483647 w 141"/>
              <a:gd name="T75" fmla="*/ 2147483647 h 155"/>
              <a:gd name="T76" fmla="*/ 2147483647 w 141"/>
              <a:gd name="T77" fmla="*/ 2147483647 h 155"/>
              <a:gd name="T78" fmla="*/ 2147483647 w 141"/>
              <a:gd name="T79" fmla="*/ 2147483647 h 155"/>
              <a:gd name="T80" fmla="*/ 2147483647 w 141"/>
              <a:gd name="T81" fmla="*/ 2147483647 h 155"/>
              <a:gd name="T82" fmla="*/ 2147483647 w 141"/>
              <a:gd name="T83" fmla="*/ 2147483647 h 155"/>
              <a:gd name="T84" fmla="*/ 2147483647 w 141"/>
              <a:gd name="T85" fmla="*/ 2147483647 h 155"/>
              <a:gd name="T86" fmla="*/ 2147483647 w 141"/>
              <a:gd name="T87" fmla="*/ 2147483647 h 155"/>
              <a:gd name="T88" fmla="*/ 2147483647 w 141"/>
              <a:gd name="T89" fmla="*/ 2147483647 h 155"/>
              <a:gd name="T90" fmla="*/ 2147483647 w 141"/>
              <a:gd name="T91" fmla="*/ 2147483647 h 155"/>
              <a:gd name="T92" fmla="*/ 2147483647 w 141"/>
              <a:gd name="T93" fmla="*/ 2147483647 h 155"/>
              <a:gd name="T94" fmla="*/ 2147483647 w 141"/>
              <a:gd name="T95" fmla="*/ 2147483647 h 155"/>
              <a:gd name="T96" fmla="*/ 2147483647 w 141"/>
              <a:gd name="T97" fmla="*/ 2147483647 h 155"/>
              <a:gd name="T98" fmla="*/ 2147483647 w 141"/>
              <a:gd name="T99" fmla="*/ 2147483647 h 155"/>
              <a:gd name="T100" fmla="*/ 2147483647 w 141"/>
              <a:gd name="T101" fmla="*/ 2147483647 h 155"/>
              <a:gd name="T102" fmla="*/ 2147483647 w 141"/>
              <a:gd name="T103" fmla="*/ 2147483647 h 155"/>
              <a:gd name="T104" fmla="*/ 2147483647 w 141"/>
              <a:gd name="T105" fmla="*/ 2147483647 h 155"/>
              <a:gd name="T106" fmla="*/ 2147483647 w 141"/>
              <a:gd name="T107" fmla="*/ 2147483647 h 155"/>
              <a:gd name="T108" fmla="*/ 2147483647 w 141"/>
              <a:gd name="T109" fmla="*/ 2147483647 h 155"/>
              <a:gd name="T110" fmla="*/ 2147483647 w 141"/>
              <a:gd name="T111" fmla="*/ 2147483647 h 155"/>
              <a:gd name="T112" fmla="*/ 2147483647 w 141"/>
              <a:gd name="T113" fmla="*/ 2147483647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
              <a:gd name="T172" fmla="*/ 0 h 155"/>
              <a:gd name="T173" fmla="*/ 141 w 141"/>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 h="155">
                <a:moveTo>
                  <a:pt x="0" y="90"/>
                </a:moveTo>
                <a:lnTo>
                  <a:pt x="3" y="65"/>
                </a:lnTo>
                <a:lnTo>
                  <a:pt x="10" y="43"/>
                </a:lnTo>
                <a:lnTo>
                  <a:pt x="24" y="26"/>
                </a:lnTo>
                <a:lnTo>
                  <a:pt x="39" y="12"/>
                </a:lnTo>
                <a:lnTo>
                  <a:pt x="58" y="4"/>
                </a:lnTo>
                <a:lnTo>
                  <a:pt x="78" y="0"/>
                </a:lnTo>
                <a:lnTo>
                  <a:pt x="97" y="2"/>
                </a:lnTo>
                <a:lnTo>
                  <a:pt x="110" y="9"/>
                </a:lnTo>
                <a:lnTo>
                  <a:pt x="124" y="19"/>
                </a:lnTo>
                <a:lnTo>
                  <a:pt x="134" y="33"/>
                </a:lnTo>
                <a:lnTo>
                  <a:pt x="139" y="48"/>
                </a:lnTo>
                <a:lnTo>
                  <a:pt x="141" y="67"/>
                </a:lnTo>
                <a:lnTo>
                  <a:pt x="139" y="89"/>
                </a:lnTo>
                <a:lnTo>
                  <a:pt x="132" y="107"/>
                </a:lnTo>
                <a:lnTo>
                  <a:pt x="127" y="116"/>
                </a:lnTo>
                <a:lnTo>
                  <a:pt x="122" y="124"/>
                </a:lnTo>
                <a:lnTo>
                  <a:pt x="115" y="131"/>
                </a:lnTo>
                <a:lnTo>
                  <a:pt x="105" y="141"/>
                </a:lnTo>
                <a:lnTo>
                  <a:pt x="95" y="148"/>
                </a:lnTo>
                <a:lnTo>
                  <a:pt x="78" y="153"/>
                </a:lnTo>
                <a:lnTo>
                  <a:pt x="63" y="155"/>
                </a:lnTo>
                <a:lnTo>
                  <a:pt x="46" y="153"/>
                </a:lnTo>
                <a:lnTo>
                  <a:pt x="30" y="146"/>
                </a:lnTo>
                <a:lnTo>
                  <a:pt x="20" y="140"/>
                </a:lnTo>
                <a:lnTo>
                  <a:pt x="13" y="131"/>
                </a:lnTo>
                <a:lnTo>
                  <a:pt x="8" y="123"/>
                </a:lnTo>
                <a:lnTo>
                  <a:pt x="2" y="106"/>
                </a:lnTo>
                <a:lnTo>
                  <a:pt x="0" y="90"/>
                </a:lnTo>
                <a:close/>
                <a:moveTo>
                  <a:pt x="17" y="90"/>
                </a:moveTo>
                <a:lnTo>
                  <a:pt x="19" y="99"/>
                </a:lnTo>
                <a:lnTo>
                  <a:pt x="20" y="107"/>
                </a:lnTo>
                <a:lnTo>
                  <a:pt x="24" y="114"/>
                </a:lnTo>
                <a:lnTo>
                  <a:pt x="27" y="121"/>
                </a:lnTo>
                <a:lnTo>
                  <a:pt x="34" y="126"/>
                </a:lnTo>
                <a:lnTo>
                  <a:pt x="41" y="131"/>
                </a:lnTo>
                <a:lnTo>
                  <a:pt x="47" y="135"/>
                </a:lnTo>
                <a:lnTo>
                  <a:pt x="56" y="136"/>
                </a:lnTo>
                <a:lnTo>
                  <a:pt x="63" y="138"/>
                </a:lnTo>
                <a:lnTo>
                  <a:pt x="75" y="136"/>
                </a:lnTo>
                <a:lnTo>
                  <a:pt x="87" y="131"/>
                </a:lnTo>
                <a:lnTo>
                  <a:pt x="97" y="126"/>
                </a:lnTo>
                <a:lnTo>
                  <a:pt x="105" y="118"/>
                </a:lnTo>
                <a:lnTo>
                  <a:pt x="110" y="111"/>
                </a:lnTo>
                <a:lnTo>
                  <a:pt x="115" y="102"/>
                </a:lnTo>
                <a:lnTo>
                  <a:pt x="119" y="94"/>
                </a:lnTo>
                <a:lnTo>
                  <a:pt x="122" y="80"/>
                </a:lnTo>
                <a:lnTo>
                  <a:pt x="124" y="67"/>
                </a:lnTo>
                <a:lnTo>
                  <a:pt x="121" y="46"/>
                </a:lnTo>
                <a:lnTo>
                  <a:pt x="110" y="31"/>
                </a:lnTo>
                <a:lnTo>
                  <a:pt x="97" y="21"/>
                </a:lnTo>
                <a:lnTo>
                  <a:pt x="80" y="17"/>
                </a:lnTo>
                <a:lnTo>
                  <a:pt x="56" y="22"/>
                </a:lnTo>
                <a:lnTo>
                  <a:pt x="36" y="38"/>
                </a:lnTo>
                <a:lnTo>
                  <a:pt x="25" y="53"/>
                </a:lnTo>
                <a:lnTo>
                  <a:pt x="20" y="70"/>
                </a:lnTo>
                <a:lnTo>
                  <a:pt x="17" y="90"/>
                </a:lnTo>
                <a:close/>
              </a:path>
            </a:pathLst>
          </a:custGeom>
          <a:solidFill>
            <a:srgbClr val="000000"/>
          </a:solidFill>
          <a:ln w="0">
            <a:solidFill>
              <a:srgbClr val="000000"/>
            </a:solidFill>
            <a:round/>
            <a:headEnd/>
            <a:tailEnd/>
          </a:ln>
        </p:spPr>
        <p:txBody>
          <a:bodyPr/>
          <a:lstStyle/>
          <a:p>
            <a:endParaRPr lang="en-CA"/>
          </a:p>
        </p:txBody>
      </p:sp>
      <p:sp>
        <p:nvSpPr>
          <p:cNvPr id="24843" name="Freeform 264"/>
          <p:cNvSpPr>
            <a:spLocks/>
          </p:cNvSpPr>
          <p:nvPr/>
        </p:nvSpPr>
        <p:spPr bwMode="auto">
          <a:xfrm>
            <a:off x="5389563" y="2974975"/>
            <a:ext cx="228600" cy="239713"/>
          </a:xfrm>
          <a:custGeom>
            <a:avLst/>
            <a:gdLst>
              <a:gd name="T0" fmla="*/ 0 w 144"/>
              <a:gd name="T1" fmla="*/ 2147483647 h 151"/>
              <a:gd name="T2" fmla="*/ 2147483647 w 144"/>
              <a:gd name="T3" fmla="*/ 0 h 151"/>
              <a:gd name="T4" fmla="*/ 2147483647 w 144"/>
              <a:gd name="T5" fmla="*/ 0 h 151"/>
              <a:gd name="T6" fmla="*/ 2147483647 w 144"/>
              <a:gd name="T7" fmla="*/ 2147483647 h 151"/>
              <a:gd name="T8" fmla="*/ 2147483647 w 144"/>
              <a:gd name="T9" fmla="*/ 2147483647 h 151"/>
              <a:gd name="T10" fmla="*/ 2147483647 w 144"/>
              <a:gd name="T11" fmla="*/ 2147483647 h 151"/>
              <a:gd name="T12" fmla="*/ 2147483647 w 144"/>
              <a:gd name="T13" fmla="*/ 2147483647 h 151"/>
              <a:gd name="T14" fmla="*/ 2147483647 w 144"/>
              <a:gd name="T15" fmla="*/ 2147483647 h 151"/>
              <a:gd name="T16" fmla="*/ 2147483647 w 144"/>
              <a:gd name="T17" fmla="*/ 2147483647 h 151"/>
              <a:gd name="T18" fmla="*/ 2147483647 w 144"/>
              <a:gd name="T19" fmla="*/ 2147483647 h 151"/>
              <a:gd name="T20" fmla="*/ 2147483647 w 144"/>
              <a:gd name="T21" fmla="*/ 0 h 151"/>
              <a:gd name="T22" fmla="*/ 2147483647 w 144"/>
              <a:gd name="T23" fmla="*/ 0 h 151"/>
              <a:gd name="T24" fmla="*/ 2147483647 w 144"/>
              <a:gd name="T25" fmla="*/ 2147483647 h 151"/>
              <a:gd name="T26" fmla="*/ 2147483647 w 144"/>
              <a:gd name="T27" fmla="*/ 2147483647 h 151"/>
              <a:gd name="T28" fmla="*/ 2147483647 w 144"/>
              <a:gd name="T29" fmla="*/ 2147483647 h 151"/>
              <a:gd name="T30" fmla="*/ 2147483647 w 144"/>
              <a:gd name="T31" fmla="*/ 2147483647 h 151"/>
              <a:gd name="T32" fmla="*/ 2147483647 w 144"/>
              <a:gd name="T33" fmla="*/ 2147483647 h 151"/>
              <a:gd name="T34" fmla="*/ 2147483647 w 144"/>
              <a:gd name="T35" fmla="*/ 2147483647 h 151"/>
              <a:gd name="T36" fmla="*/ 2147483647 w 144"/>
              <a:gd name="T37" fmla="*/ 2147483647 h 151"/>
              <a:gd name="T38" fmla="*/ 2147483647 w 144"/>
              <a:gd name="T39" fmla="*/ 2147483647 h 151"/>
              <a:gd name="T40" fmla="*/ 0 w 144"/>
              <a:gd name="T41" fmla="*/ 2147483647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51"/>
              <a:gd name="T65" fmla="*/ 144 w 144"/>
              <a:gd name="T66" fmla="*/ 151 h 1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51">
                <a:moveTo>
                  <a:pt x="0" y="151"/>
                </a:moveTo>
                <a:lnTo>
                  <a:pt x="29" y="0"/>
                </a:lnTo>
                <a:lnTo>
                  <a:pt x="53" y="0"/>
                </a:lnTo>
                <a:lnTo>
                  <a:pt x="76" y="58"/>
                </a:lnTo>
                <a:lnTo>
                  <a:pt x="87" y="82"/>
                </a:lnTo>
                <a:lnTo>
                  <a:pt x="93" y="100"/>
                </a:lnTo>
                <a:lnTo>
                  <a:pt x="99" y="114"/>
                </a:lnTo>
                <a:lnTo>
                  <a:pt x="102" y="129"/>
                </a:lnTo>
                <a:lnTo>
                  <a:pt x="107" y="109"/>
                </a:lnTo>
                <a:lnTo>
                  <a:pt x="110" y="88"/>
                </a:lnTo>
                <a:lnTo>
                  <a:pt x="127" y="0"/>
                </a:lnTo>
                <a:lnTo>
                  <a:pt x="144" y="0"/>
                </a:lnTo>
                <a:lnTo>
                  <a:pt x="116" y="151"/>
                </a:lnTo>
                <a:lnTo>
                  <a:pt x="93" y="151"/>
                </a:lnTo>
                <a:lnTo>
                  <a:pt x="59" y="65"/>
                </a:lnTo>
                <a:lnTo>
                  <a:pt x="51" y="42"/>
                </a:lnTo>
                <a:lnTo>
                  <a:pt x="42" y="20"/>
                </a:lnTo>
                <a:lnTo>
                  <a:pt x="39" y="39"/>
                </a:lnTo>
                <a:lnTo>
                  <a:pt x="36" y="59"/>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4" name="Freeform 265"/>
          <p:cNvSpPr>
            <a:spLocks/>
          </p:cNvSpPr>
          <p:nvPr/>
        </p:nvSpPr>
        <p:spPr bwMode="auto">
          <a:xfrm>
            <a:off x="5627688" y="3114675"/>
            <a:ext cx="90487" cy="26988"/>
          </a:xfrm>
          <a:custGeom>
            <a:avLst/>
            <a:gdLst>
              <a:gd name="T0" fmla="*/ 0 w 57"/>
              <a:gd name="T1" fmla="*/ 2147483647 h 17"/>
              <a:gd name="T2" fmla="*/ 2147483647 w 57"/>
              <a:gd name="T3" fmla="*/ 0 h 17"/>
              <a:gd name="T4" fmla="*/ 2147483647 w 57"/>
              <a:gd name="T5" fmla="*/ 0 h 17"/>
              <a:gd name="T6" fmla="*/ 2147483647 w 57"/>
              <a:gd name="T7" fmla="*/ 2147483647 h 17"/>
              <a:gd name="T8" fmla="*/ 0 w 57"/>
              <a:gd name="T9" fmla="*/ 2147483647 h 17"/>
              <a:gd name="T10" fmla="*/ 0 60000 65536"/>
              <a:gd name="T11" fmla="*/ 0 60000 65536"/>
              <a:gd name="T12" fmla="*/ 0 60000 65536"/>
              <a:gd name="T13" fmla="*/ 0 60000 65536"/>
              <a:gd name="T14" fmla="*/ 0 60000 65536"/>
              <a:gd name="T15" fmla="*/ 0 w 57"/>
              <a:gd name="T16" fmla="*/ 0 h 17"/>
              <a:gd name="T17" fmla="*/ 57 w 57"/>
              <a:gd name="T18" fmla="*/ 17 h 17"/>
            </a:gdLst>
            <a:ahLst/>
            <a:cxnLst>
              <a:cxn ang="T10">
                <a:pos x="T0" y="T1"/>
              </a:cxn>
              <a:cxn ang="T11">
                <a:pos x="T2" y="T3"/>
              </a:cxn>
              <a:cxn ang="T12">
                <a:pos x="T4" y="T5"/>
              </a:cxn>
              <a:cxn ang="T13">
                <a:pos x="T6" y="T7"/>
              </a:cxn>
              <a:cxn ang="T14">
                <a:pos x="T8" y="T9"/>
              </a:cxn>
            </a:cxnLst>
            <a:rect l="T15" t="T16" r="T17" b="T18"/>
            <a:pathLst>
              <a:path w="57" h="17">
                <a:moveTo>
                  <a:pt x="0" y="17"/>
                </a:moveTo>
                <a:lnTo>
                  <a:pt x="1" y="0"/>
                </a:lnTo>
                <a:lnTo>
                  <a:pt x="57" y="0"/>
                </a:lnTo>
                <a:lnTo>
                  <a:pt x="56" y="17"/>
                </a:lnTo>
                <a:lnTo>
                  <a:pt x="0" y="17"/>
                </a:lnTo>
                <a:close/>
              </a:path>
            </a:pathLst>
          </a:custGeom>
          <a:solidFill>
            <a:srgbClr val="000000"/>
          </a:solidFill>
          <a:ln w="0">
            <a:solidFill>
              <a:srgbClr val="000000"/>
            </a:solidFill>
            <a:round/>
            <a:headEnd/>
            <a:tailEnd/>
          </a:ln>
        </p:spPr>
        <p:txBody>
          <a:bodyPr/>
          <a:lstStyle/>
          <a:p>
            <a:endParaRPr lang="en-CA"/>
          </a:p>
        </p:txBody>
      </p:sp>
      <p:sp>
        <p:nvSpPr>
          <p:cNvPr id="24845" name="Freeform 266"/>
          <p:cNvSpPr>
            <a:spLocks/>
          </p:cNvSpPr>
          <p:nvPr/>
        </p:nvSpPr>
        <p:spPr bwMode="auto">
          <a:xfrm>
            <a:off x="5737225" y="2974975"/>
            <a:ext cx="196850" cy="239713"/>
          </a:xfrm>
          <a:custGeom>
            <a:avLst/>
            <a:gdLst>
              <a:gd name="T0" fmla="*/ 0 w 124"/>
              <a:gd name="T1" fmla="*/ 2147483647 h 151"/>
              <a:gd name="T2" fmla="*/ 2147483647 w 124"/>
              <a:gd name="T3" fmla="*/ 0 h 151"/>
              <a:gd name="T4" fmla="*/ 2147483647 w 124"/>
              <a:gd name="T5" fmla="*/ 0 h 151"/>
              <a:gd name="T6" fmla="*/ 2147483647 w 124"/>
              <a:gd name="T7" fmla="*/ 2147483647 h 151"/>
              <a:gd name="T8" fmla="*/ 2147483647 w 124"/>
              <a:gd name="T9" fmla="*/ 2147483647 h 151"/>
              <a:gd name="T10" fmla="*/ 2147483647 w 124"/>
              <a:gd name="T11" fmla="*/ 2147483647 h 151"/>
              <a:gd name="T12" fmla="*/ 2147483647 w 124"/>
              <a:gd name="T13" fmla="*/ 2147483647 h 151"/>
              <a:gd name="T14" fmla="*/ 2147483647 w 124"/>
              <a:gd name="T15" fmla="*/ 2147483647 h 151"/>
              <a:gd name="T16" fmla="*/ 2147483647 w 124"/>
              <a:gd name="T17" fmla="*/ 2147483647 h 151"/>
              <a:gd name="T18" fmla="*/ 2147483647 w 124"/>
              <a:gd name="T19" fmla="*/ 2147483647 h 151"/>
              <a:gd name="T20" fmla="*/ 0 w 124"/>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51"/>
              <a:gd name="T35" fmla="*/ 124 w 124"/>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51">
                <a:moveTo>
                  <a:pt x="0" y="151"/>
                </a:moveTo>
                <a:lnTo>
                  <a:pt x="31" y="0"/>
                </a:lnTo>
                <a:lnTo>
                  <a:pt x="124" y="0"/>
                </a:lnTo>
                <a:lnTo>
                  <a:pt x="119" y="19"/>
                </a:lnTo>
                <a:lnTo>
                  <a:pt x="45" y="19"/>
                </a:lnTo>
                <a:lnTo>
                  <a:pt x="34" y="66"/>
                </a:lnTo>
                <a:lnTo>
                  <a:pt x="114" y="66"/>
                </a:lnTo>
                <a:lnTo>
                  <a:pt x="107" y="83"/>
                </a:lnTo>
                <a:lnTo>
                  <a:pt x="31" y="83"/>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6" name="Freeform 267"/>
          <p:cNvSpPr>
            <a:spLocks/>
          </p:cNvSpPr>
          <p:nvPr/>
        </p:nvSpPr>
        <p:spPr bwMode="auto">
          <a:xfrm>
            <a:off x="5953125" y="2971800"/>
            <a:ext cx="195263" cy="246063"/>
          </a:xfrm>
          <a:custGeom>
            <a:avLst/>
            <a:gdLst>
              <a:gd name="T0" fmla="*/ 2147483647 w 123"/>
              <a:gd name="T1" fmla="*/ 2147483647 h 155"/>
              <a:gd name="T2" fmla="*/ 2147483647 w 123"/>
              <a:gd name="T3" fmla="*/ 2147483647 h 155"/>
              <a:gd name="T4" fmla="*/ 2147483647 w 123"/>
              <a:gd name="T5" fmla="*/ 2147483647 h 155"/>
              <a:gd name="T6" fmla="*/ 2147483647 w 123"/>
              <a:gd name="T7" fmla="*/ 2147483647 h 155"/>
              <a:gd name="T8" fmla="*/ 2147483647 w 123"/>
              <a:gd name="T9" fmla="*/ 2147483647 h 155"/>
              <a:gd name="T10" fmla="*/ 2147483647 w 123"/>
              <a:gd name="T11" fmla="*/ 2147483647 h 155"/>
              <a:gd name="T12" fmla="*/ 2147483647 w 123"/>
              <a:gd name="T13" fmla="*/ 2147483647 h 155"/>
              <a:gd name="T14" fmla="*/ 2147483647 w 123"/>
              <a:gd name="T15" fmla="*/ 2147483647 h 155"/>
              <a:gd name="T16" fmla="*/ 2147483647 w 123"/>
              <a:gd name="T17" fmla="*/ 2147483647 h 155"/>
              <a:gd name="T18" fmla="*/ 2147483647 w 123"/>
              <a:gd name="T19" fmla="*/ 2147483647 h 155"/>
              <a:gd name="T20" fmla="*/ 2147483647 w 123"/>
              <a:gd name="T21" fmla="*/ 2147483647 h 155"/>
              <a:gd name="T22" fmla="*/ 2147483647 w 123"/>
              <a:gd name="T23" fmla="*/ 2147483647 h 155"/>
              <a:gd name="T24" fmla="*/ 2147483647 w 123"/>
              <a:gd name="T25" fmla="*/ 2147483647 h 155"/>
              <a:gd name="T26" fmla="*/ 2147483647 w 123"/>
              <a:gd name="T27" fmla="*/ 2147483647 h 155"/>
              <a:gd name="T28" fmla="*/ 2147483647 w 123"/>
              <a:gd name="T29" fmla="*/ 2147483647 h 155"/>
              <a:gd name="T30" fmla="*/ 2147483647 w 123"/>
              <a:gd name="T31" fmla="*/ 2147483647 h 155"/>
              <a:gd name="T32" fmla="*/ 2147483647 w 123"/>
              <a:gd name="T33" fmla="*/ 2147483647 h 155"/>
              <a:gd name="T34" fmla="*/ 2147483647 w 123"/>
              <a:gd name="T35" fmla="*/ 0 h 155"/>
              <a:gd name="T36" fmla="*/ 2147483647 w 123"/>
              <a:gd name="T37" fmla="*/ 2147483647 h 155"/>
              <a:gd name="T38" fmla="*/ 2147483647 w 123"/>
              <a:gd name="T39" fmla="*/ 2147483647 h 155"/>
              <a:gd name="T40" fmla="*/ 2147483647 w 123"/>
              <a:gd name="T41" fmla="*/ 2147483647 h 155"/>
              <a:gd name="T42" fmla="*/ 2147483647 w 123"/>
              <a:gd name="T43" fmla="*/ 2147483647 h 155"/>
              <a:gd name="T44" fmla="*/ 2147483647 w 123"/>
              <a:gd name="T45" fmla="*/ 2147483647 h 155"/>
              <a:gd name="T46" fmla="*/ 2147483647 w 123"/>
              <a:gd name="T47" fmla="*/ 2147483647 h 155"/>
              <a:gd name="T48" fmla="*/ 2147483647 w 123"/>
              <a:gd name="T49" fmla="*/ 2147483647 h 155"/>
              <a:gd name="T50" fmla="*/ 2147483647 w 123"/>
              <a:gd name="T51" fmla="*/ 2147483647 h 155"/>
              <a:gd name="T52" fmla="*/ 2147483647 w 123"/>
              <a:gd name="T53" fmla="*/ 2147483647 h 155"/>
              <a:gd name="T54" fmla="*/ 2147483647 w 123"/>
              <a:gd name="T55" fmla="*/ 2147483647 h 155"/>
              <a:gd name="T56" fmla="*/ 2147483647 w 123"/>
              <a:gd name="T57" fmla="*/ 2147483647 h 155"/>
              <a:gd name="T58" fmla="*/ 2147483647 w 123"/>
              <a:gd name="T59" fmla="*/ 2147483647 h 155"/>
              <a:gd name="T60" fmla="*/ 2147483647 w 123"/>
              <a:gd name="T61" fmla="*/ 2147483647 h 155"/>
              <a:gd name="T62" fmla="*/ 2147483647 w 123"/>
              <a:gd name="T63" fmla="*/ 2147483647 h 155"/>
              <a:gd name="T64" fmla="*/ 2147483647 w 123"/>
              <a:gd name="T65" fmla="*/ 2147483647 h 155"/>
              <a:gd name="T66" fmla="*/ 2147483647 w 123"/>
              <a:gd name="T67" fmla="*/ 2147483647 h 155"/>
              <a:gd name="T68" fmla="*/ 2147483647 w 123"/>
              <a:gd name="T69" fmla="*/ 2147483647 h 155"/>
              <a:gd name="T70" fmla="*/ 2147483647 w 123"/>
              <a:gd name="T71" fmla="*/ 2147483647 h 155"/>
              <a:gd name="T72" fmla="*/ 2147483647 w 123"/>
              <a:gd name="T73" fmla="*/ 2147483647 h 155"/>
              <a:gd name="T74" fmla="*/ 2147483647 w 123"/>
              <a:gd name="T75" fmla="*/ 2147483647 h 155"/>
              <a:gd name="T76" fmla="*/ 2147483647 w 123"/>
              <a:gd name="T77" fmla="*/ 2147483647 h 155"/>
              <a:gd name="T78" fmla="*/ 2147483647 w 123"/>
              <a:gd name="T79" fmla="*/ 2147483647 h 155"/>
              <a:gd name="T80" fmla="*/ 2147483647 w 123"/>
              <a:gd name="T81" fmla="*/ 2147483647 h 155"/>
              <a:gd name="T82" fmla="*/ 2147483647 w 123"/>
              <a:gd name="T83" fmla="*/ 2147483647 h 155"/>
              <a:gd name="T84" fmla="*/ 2147483647 w 123"/>
              <a:gd name="T85" fmla="*/ 2147483647 h 155"/>
              <a:gd name="T86" fmla="*/ 2147483647 w 123"/>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55"/>
              <a:gd name="T134" fmla="*/ 123 w 123"/>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55">
                <a:moveTo>
                  <a:pt x="0" y="104"/>
                </a:moveTo>
                <a:lnTo>
                  <a:pt x="17" y="102"/>
                </a:lnTo>
                <a:lnTo>
                  <a:pt x="17" y="107"/>
                </a:lnTo>
                <a:lnTo>
                  <a:pt x="19" y="116"/>
                </a:lnTo>
                <a:lnTo>
                  <a:pt x="23" y="123"/>
                </a:lnTo>
                <a:lnTo>
                  <a:pt x="26" y="128"/>
                </a:lnTo>
                <a:lnTo>
                  <a:pt x="29" y="131"/>
                </a:lnTo>
                <a:lnTo>
                  <a:pt x="36" y="133"/>
                </a:lnTo>
                <a:lnTo>
                  <a:pt x="43" y="136"/>
                </a:lnTo>
                <a:lnTo>
                  <a:pt x="50" y="136"/>
                </a:lnTo>
                <a:lnTo>
                  <a:pt x="58" y="138"/>
                </a:lnTo>
                <a:lnTo>
                  <a:pt x="75" y="136"/>
                </a:lnTo>
                <a:lnTo>
                  <a:pt x="87" y="129"/>
                </a:lnTo>
                <a:lnTo>
                  <a:pt x="92" y="124"/>
                </a:lnTo>
                <a:lnTo>
                  <a:pt x="96" y="119"/>
                </a:lnTo>
                <a:lnTo>
                  <a:pt x="96" y="112"/>
                </a:lnTo>
                <a:lnTo>
                  <a:pt x="96" y="106"/>
                </a:lnTo>
                <a:lnTo>
                  <a:pt x="91" y="99"/>
                </a:lnTo>
                <a:lnTo>
                  <a:pt x="82" y="92"/>
                </a:lnTo>
                <a:lnTo>
                  <a:pt x="63" y="84"/>
                </a:lnTo>
                <a:lnTo>
                  <a:pt x="51" y="80"/>
                </a:lnTo>
                <a:lnTo>
                  <a:pt x="45" y="75"/>
                </a:lnTo>
                <a:lnTo>
                  <a:pt x="38" y="72"/>
                </a:lnTo>
                <a:lnTo>
                  <a:pt x="29" y="65"/>
                </a:lnTo>
                <a:lnTo>
                  <a:pt x="23" y="58"/>
                </a:lnTo>
                <a:lnTo>
                  <a:pt x="21" y="53"/>
                </a:lnTo>
                <a:lnTo>
                  <a:pt x="19" y="46"/>
                </a:lnTo>
                <a:lnTo>
                  <a:pt x="17" y="41"/>
                </a:lnTo>
                <a:lnTo>
                  <a:pt x="19" y="33"/>
                </a:lnTo>
                <a:lnTo>
                  <a:pt x="21" y="26"/>
                </a:lnTo>
                <a:lnTo>
                  <a:pt x="24" y="19"/>
                </a:lnTo>
                <a:lnTo>
                  <a:pt x="29" y="14"/>
                </a:lnTo>
                <a:lnTo>
                  <a:pt x="34" y="9"/>
                </a:lnTo>
                <a:lnTo>
                  <a:pt x="43" y="5"/>
                </a:lnTo>
                <a:lnTo>
                  <a:pt x="51" y="2"/>
                </a:lnTo>
                <a:lnTo>
                  <a:pt x="60" y="0"/>
                </a:lnTo>
                <a:lnTo>
                  <a:pt x="68" y="0"/>
                </a:lnTo>
                <a:lnTo>
                  <a:pt x="85" y="2"/>
                </a:lnTo>
                <a:lnTo>
                  <a:pt x="99" y="7"/>
                </a:lnTo>
                <a:lnTo>
                  <a:pt x="106" y="10"/>
                </a:lnTo>
                <a:lnTo>
                  <a:pt x="113" y="17"/>
                </a:lnTo>
                <a:lnTo>
                  <a:pt x="118" y="24"/>
                </a:lnTo>
                <a:lnTo>
                  <a:pt x="121" y="34"/>
                </a:lnTo>
                <a:lnTo>
                  <a:pt x="123" y="43"/>
                </a:lnTo>
                <a:lnTo>
                  <a:pt x="123" y="44"/>
                </a:lnTo>
                <a:lnTo>
                  <a:pt x="123" y="46"/>
                </a:lnTo>
                <a:lnTo>
                  <a:pt x="106" y="48"/>
                </a:lnTo>
                <a:lnTo>
                  <a:pt x="104" y="43"/>
                </a:lnTo>
                <a:lnTo>
                  <a:pt x="104" y="38"/>
                </a:lnTo>
                <a:lnTo>
                  <a:pt x="101" y="33"/>
                </a:lnTo>
                <a:lnTo>
                  <a:pt x="97" y="27"/>
                </a:lnTo>
                <a:lnTo>
                  <a:pt x="92" y="24"/>
                </a:lnTo>
                <a:lnTo>
                  <a:pt x="85" y="21"/>
                </a:lnTo>
                <a:lnTo>
                  <a:pt x="77" y="19"/>
                </a:lnTo>
                <a:lnTo>
                  <a:pt x="68" y="17"/>
                </a:lnTo>
                <a:lnTo>
                  <a:pt x="58" y="19"/>
                </a:lnTo>
                <a:lnTo>
                  <a:pt x="50" y="21"/>
                </a:lnTo>
                <a:lnTo>
                  <a:pt x="43" y="26"/>
                </a:lnTo>
                <a:lnTo>
                  <a:pt x="38" y="29"/>
                </a:lnTo>
                <a:lnTo>
                  <a:pt x="36" y="34"/>
                </a:lnTo>
                <a:lnTo>
                  <a:pt x="36" y="39"/>
                </a:lnTo>
                <a:lnTo>
                  <a:pt x="36" y="44"/>
                </a:lnTo>
                <a:lnTo>
                  <a:pt x="38" y="50"/>
                </a:lnTo>
                <a:lnTo>
                  <a:pt x="43" y="53"/>
                </a:lnTo>
                <a:lnTo>
                  <a:pt x="48" y="58"/>
                </a:lnTo>
                <a:lnTo>
                  <a:pt x="53" y="60"/>
                </a:lnTo>
                <a:lnTo>
                  <a:pt x="58" y="61"/>
                </a:lnTo>
                <a:lnTo>
                  <a:pt x="65" y="65"/>
                </a:lnTo>
                <a:lnTo>
                  <a:pt x="74" y="70"/>
                </a:lnTo>
                <a:lnTo>
                  <a:pt x="84" y="73"/>
                </a:lnTo>
                <a:lnTo>
                  <a:pt x="92" y="77"/>
                </a:lnTo>
                <a:lnTo>
                  <a:pt x="97" y="80"/>
                </a:lnTo>
                <a:lnTo>
                  <a:pt x="104" y="87"/>
                </a:lnTo>
                <a:lnTo>
                  <a:pt x="109" y="94"/>
                </a:lnTo>
                <a:lnTo>
                  <a:pt x="113" y="102"/>
                </a:lnTo>
                <a:lnTo>
                  <a:pt x="114" y="111"/>
                </a:lnTo>
                <a:lnTo>
                  <a:pt x="113" y="119"/>
                </a:lnTo>
                <a:lnTo>
                  <a:pt x="111" y="126"/>
                </a:lnTo>
                <a:lnTo>
                  <a:pt x="106" y="133"/>
                </a:lnTo>
                <a:lnTo>
                  <a:pt x="101" y="140"/>
                </a:lnTo>
                <a:lnTo>
                  <a:pt x="94" y="145"/>
                </a:lnTo>
                <a:lnTo>
                  <a:pt x="87" y="150"/>
                </a:lnTo>
                <a:lnTo>
                  <a:pt x="74" y="153"/>
                </a:lnTo>
                <a:lnTo>
                  <a:pt x="57" y="155"/>
                </a:lnTo>
                <a:lnTo>
                  <a:pt x="34" y="152"/>
                </a:lnTo>
                <a:lnTo>
                  <a:pt x="17" y="143"/>
                </a:lnTo>
                <a:lnTo>
                  <a:pt x="7" y="135"/>
                </a:lnTo>
                <a:lnTo>
                  <a:pt x="2"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847" name="Freeform 268"/>
          <p:cNvSpPr>
            <a:spLocks/>
          </p:cNvSpPr>
          <p:nvPr/>
        </p:nvSpPr>
        <p:spPr bwMode="auto">
          <a:xfrm>
            <a:off x="6188075" y="2974975"/>
            <a:ext cx="192088" cy="239713"/>
          </a:xfrm>
          <a:custGeom>
            <a:avLst/>
            <a:gdLst>
              <a:gd name="T0" fmla="*/ 2147483647 w 121"/>
              <a:gd name="T1" fmla="*/ 2147483647 h 151"/>
              <a:gd name="T2" fmla="*/ 2147483647 w 121"/>
              <a:gd name="T3" fmla="*/ 2147483647 h 151"/>
              <a:gd name="T4" fmla="*/ 0 w 121"/>
              <a:gd name="T5" fmla="*/ 2147483647 h 151"/>
              <a:gd name="T6" fmla="*/ 2147483647 w 121"/>
              <a:gd name="T7" fmla="*/ 0 h 151"/>
              <a:gd name="T8" fmla="*/ 2147483647 w 121"/>
              <a:gd name="T9" fmla="*/ 0 h 151"/>
              <a:gd name="T10" fmla="*/ 2147483647 w 121"/>
              <a:gd name="T11" fmla="*/ 2147483647 h 151"/>
              <a:gd name="T12" fmla="*/ 2147483647 w 121"/>
              <a:gd name="T13" fmla="*/ 2147483647 h 151"/>
              <a:gd name="T14" fmla="*/ 2147483647 w 121"/>
              <a:gd name="T15" fmla="*/ 2147483647 h 151"/>
              <a:gd name="T16" fmla="*/ 2147483647 w 121"/>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51"/>
              <a:gd name="T29" fmla="*/ 121 w 121"/>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51">
                <a:moveTo>
                  <a:pt x="22" y="151"/>
                </a:moveTo>
                <a:lnTo>
                  <a:pt x="51" y="19"/>
                </a:lnTo>
                <a:lnTo>
                  <a:pt x="0" y="19"/>
                </a:lnTo>
                <a:lnTo>
                  <a:pt x="4" y="0"/>
                </a:lnTo>
                <a:lnTo>
                  <a:pt x="121" y="0"/>
                </a:lnTo>
                <a:lnTo>
                  <a:pt x="118" y="19"/>
                </a:lnTo>
                <a:lnTo>
                  <a:pt x="68" y="19"/>
                </a:lnTo>
                <a:lnTo>
                  <a:pt x="40"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848" name="Freeform 269"/>
          <p:cNvSpPr>
            <a:spLocks/>
          </p:cNvSpPr>
          <p:nvPr/>
        </p:nvSpPr>
        <p:spPr bwMode="auto">
          <a:xfrm>
            <a:off x="1546225" y="3898900"/>
            <a:ext cx="111125" cy="166688"/>
          </a:xfrm>
          <a:custGeom>
            <a:avLst/>
            <a:gdLst>
              <a:gd name="T0" fmla="*/ 2147483647 w 70"/>
              <a:gd name="T1" fmla="*/ 2147483647 h 105"/>
              <a:gd name="T2" fmla="*/ 2147483647 w 70"/>
              <a:gd name="T3" fmla="*/ 2147483647 h 105"/>
              <a:gd name="T4" fmla="*/ 0 w 70"/>
              <a:gd name="T5" fmla="*/ 2147483647 h 105"/>
              <a:gd name="T6" fmla="*/ 2147483647 w 70"/>
              <a:gd name="T7" fmla="*/ 2147483647 h 105"/>
              <a:gd name="T8" fmla="*/ 2147483647 w 70"/>
              <a:gd name="T9" fmla="*/ 2147483647 h 105"/>
              <a:gd name="T10" fmla="*/ 2147483647 w 70"/>
              <a:gd name="T11" fmla="*/ 2147483647 h 105"/>
              <a:gd name="T12" fmla="*/ 2147483647 w 70"/>
              <a:gd name="T13" fmla="*/ 2147483647 h 105"/>
              <a:gd name="T14" fmla="*/ 2147483647 w 70"/>
              <a:gd name="T15" fmla="*/ 2147483647 h 105"/>
              <a:gd name="T16" fmla="*/ 2147483647 w 70"/>
              <a:gd name="T17" fmla="*/ 2147483647 h 105"/>
              <a:gd name="T18" fmla="*/ 2147483647 w 70"/>
              <a:gd name="T19" fmla="*/ 2147483647 h 105"/>
              <a:gd name="T20" fmla="*/ 2147483647 w 70"/>
              <a:gd name="T21" fmla="*/ 2147483647 h 105"/>
              <a:gd name="T22" fmla="*/ 2147483647 w 70"/>
              <a:gd name="T23" fmla="*/ 2147483647 h 105"/>
              <a:gd name="T24" fmla="*/ 2147483647 w 70"/>
              <a:gd name="T25" fmla="*/ 2147483647 h 105"/>
              <a:gd name="T26" fmla="*/ 2147483647 w 70"/>
              <a:gd name="T27" fmla="*/ 2147483647 h 105"/>
              <a:gd name="T28" fmla="*/ 2147483647 w 70"/>
              <a:gd name="T29" fmla="*/ 2147483647 h 105"/>
              <a:gd name="T30" fmla="*/ 2147483647 w 70"/>
              <a:gd name="T31" fmla="*/ 2147483647 h 105"/>
              <a:gd name="T32" fmla="*/ 2147483647 w 70"/>
              <a:gd name="T33" fmla="*/ 2147483647 h 105"/>
              <a:gd name="T34" fmla="*/ 2147483647 w 70"/>
              <a:gd name="T35" fmla="*/ 2147483647 h 105"/>
              <a:gd name="T36" fmla="*/ 2147483647 w 70"/>
              <a:gd name="T37" fmla="*/ 2147483647 h 105"/>
              <a:gd name="T38" fmla="*/ 2147483647 w 70"/>
              <a:gd name="T39" fmla="*/ 0 h 105"/>
              <a:gd name="T40" fmla="*/ 2147483647 w 70"/>
              <a:gd name="T41" fmla="*/ 0 h 105"/>
              <a:gd name="T42" fmla="*/ 2147483647 w 70"/>
              <a:gd name="T43" fmla="*/ 2147483647 h 105"/>
              <a:gd name="T44" fmla="*/ 2147483647 w 70"/>
              <a:gd name="T45" fmla="*/ 2147483647 h 105"/>
              <a:gd name="T46" fmla="*/ 2147483647 w 70"/>
              <a:gd name="T47" fmla="*/ 2147483647 h 105"/>
              <a:gd name="T48" fmla="*/ 2147483647 w 70"/>
              <a:gd name="T49" fmla="*/ 2147483647 h 105"/>
              <a:gd name="T50" fmla="*/ 2147483647 w 70"/>
              <a:gd name="T51" fmla="*/ 2147483647 h 105"/>
              <a:gd name="T52" fmla="*/ 2147483647 w 70"/>
              <a:gd name="T53" fmla="*/ 2147483647 h 105"/>
              <a:gd name="T54" fmla="*/ 2147483647 w 70"/>
              <a:gd name="T55" fmla="*/ 2147483647 h 105"/>
              <a:gd name="T56" fmla="*/ 2147483647 w 70"/>
              <a:gd name="T57" fmla="*/ 2147483647 h 105"/>
              <a:gd name="T58" fmla="*/ 2147483647 w 70"/>
              <a:gd name="T59" fmla="*/ 2147483647 h 105"/>
              <a:gd name="T60" fmla="*/ 2147483647 w 70"/>
              <a:gd name="T61" fmla="*/ 2147483647 h 105"/>
              <a:gd name="T62" fmla="*/ 2147483647 w 70"/>
              <a:gd name="T63" fmla="*/ 2147483647 h 105"/>
              <a:gd name="T64" fmla="*/ 2147483647 w 70"/>
              <a:gd name="T65" fmla="*/ 2147483647 h 105"/>
              <a:gd name="T66" fmla="*/ 2147483647 w 70"/>
              <a:gd name="T67" fmla="*/ 2147483647 h 105"/>
              <a:gd name="T68" fmla="*/ 2147483647 w 70"/>
              <a:gd name="T69" fmla="*/ 2147483647 h 105"/>
              <a:gd name="T70" fmla="*/ 2147483647 w 70"/>
              <a:gd name="T71" fmla="*/ 2147483647 h 105"/>
              <a:gd name="T72" fmla="*/ 2147483647 w 70"/>
              <a:gd name="T73" fmla="*/ 2147483647 h 105"/>
              <a:gd name="T74" fmla="*/ 2147483647 w 70"/>
              <a:gd name="T75" fmla="*/ 2147483647 h 105"/>
              <a:gd name="T76" fmla="*/ 2147483647 w 70"/>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105"/>
              <a:gd name="T119" fmla="*/ 70 w 70"/>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105">
                <a:moveTo>
                  <a:pt x="45" y="102"/>
                </a:moveTo>
                <a:lnTo>
                  <a:pt x="43" y="105"/>
                </a:lnTo>
                <a:lnTo>
                  <a:pt x="0" y="105"/>
                </a:lnTo>
                <a:lnTo>
                  <a:pt x="2" y="102"/>
                </a:lnTo>
                <a:lnTo>
                  <a:pt x="7" y="102"/>
                </a:lnTo>
                <a:lnTo>
                  <a:pt x="11" y="100"/>
                </a:lnTo>
                <a:lnTo>
                  <a:pt x="14" y="98"/>
                </a:lnTo>
                <a:lnTo>
                  <a:pt x="16" y="97"/>
                </a:lnTo>
                <a:lnTo>
                  <a:pt x="17" y="91"/>
                </a:lnTo>
                <a:lnTo>
                  <a:pt x="21" y="85"/>
                </a:lnTo>
                <a:lnTo>
                  <a:pt x="40" y="20"/>
                </a:lnTo>
                <a:lnTo>
                  <a:pt x="41" y="13"/>
                </a:lnTo>
                <a:lnTo>
                  <a:pt x="41" y="8"/>
                </a:lnTo>
                <a:lnTo>
                  <a:pt x="41" y="6"/>
                </a:lnTo>
                <a:lnTo>
                  <a:pt x="40" y="5"/>
                </a:lnTo>
                <a:lnTo>
                  <a:pt x="40" y="3"/>
                </a:lnTo>
                <a:lnTo>
                  <a:pt x="38" y="3"/>
                </a:lnTo>
                <a:lnTo>
                  <a:pt x="34" y="3"/>
                </a:lnTo>
                <a:lnTo>
                  <a:pt x="29" y="3"/>
                </a:lnTo>
                <a:lnTo>
                  <a:pt x="29" y="0"/>
                </a:lnTo>
                <a:lnTo>
                  <a:pt x="70" y="0"/>
                </a:lnTo>
                <a:lnTo>
                  <a:pt x="70" y="3"/>
                </a:lnTo>
                <a:lnTo>
                  <a:pt x="65" y="3"/>
                </a:lnTo>
                <a:lnTo>
                  <a:pt x="62" y="3"/>
                </a:lnTo>
                <a:lnTo>
                  <a:pt x="58" y="5"/>
                </a:lnTo>
                <a:lnTo>
                  <a:pt x="57" y="8"/>
                </a:lnTo>
                <a:lnTo>
                  <a:pt x="55" y="11"/>
                </a:lnTo>
                <a:lnTo>
                  <a:pt x="53" y="17"/>
                </a:lnTo>
                <a:lnTo>
                  <a:pt x="51" y="22"/>
                </a:lnTo>
                <a:lnTo>
                  <a:pt x="34" y="86"/>
                </a:lnTo>
                <a:lnTo>
                  <a:pt x="33" y="90"/>
                </a:lnTo>
                <a:lnTo>
                  <a:pt x="33" y="93"/>
                </a:lnTo>
                <a:lnTo>
                  <a:pt x="31" y="97"/>
                </a:lnTo>
                <a:lnTo>
                  <a:pt x="33" y="97"/>
                </a:lnTo>
                <a:lnTo>
                  <a:pt x="33" y="98"/>
                </a:lnTo>
                <a:lnTo>
                  <a:pt x="34" y="100"/>
                </a:lnTo>
                <a:lnTo>
                  <a:pt x="36" y="100"/>
                </a:lnTo>
                <a:lnTo>
                  <a:pt x="40" y="102"/>
                </a:lnTo>
                <a:lnTo>
                  <a:pt x="45" y="102"/>
                </a:lnTo>
                <a:close/>
              </a:path>
            </a:pathLst>
          </a:custGeom>
          <a:solidFill>
            <a:srgbClr val="000000"/>
          </a:solidFill>
          <a:ln w="0">
            <a:solidFill>
              <a:srgbClr val="000000"/>
            </a:solidFill>
            <a:round/>
            <a:headEnd/>
            <a:tailEnd/>
          </a:ln>
        </p:spPr>
        <p:txBody>
          <a:bodyPr/>
          <a:lstStyle/>
          <a:p>
            <a:endParaRPr lang="en-CA"/>
          </a:p>
        </p:txBody>
      </p:sp>
      <p:sp>
        <p:nvSpPr>
          <p:cNvPr id="24849" name="Freeform 270"/>
          <p:cNvSpPr>
            <a:spLocks/>
          </p:cNvSpPr>
          <p:nvPr/>
        </p:nvSpPr>
        <p:spPr bwMode="auto">
          <a:xfrm>
            <a:off x="1641475" y="3952875"/>
            <a:ext cx="112713" cy="115888"/>
          </a:xfrm>
          <a:custGeom>
            <a:avLst/>
            <a:gdLst>
              <a:gd name="T0" fmla="*/ 2147483647 w 71"/>
              <a:gd name="T1" fmla="*/ 2147483647 h 73"/>
              <a:gd name="T2" fmla="*/ 2147483647 w 71"/>
              <a:gd name="T3" fmla="*/ 2147483647 h 73"/>
              <a:gd name="T4" fmla="*/ 2147483647 w 71"/>
              <a:gd name="T5" fmla="*/ 0 h 73"/>
              <a:gd name="T6" fmla="*/ 2147483647 w 71"/>
              <a:gd name="T7" fmla="*/ 0 h 73"/>
              <a:gd name="T8" fmla="*/ 2147483647 w 71"/>
              <a:gd name="T9" fmla="*/ 2147483647 h 73"/>
              <a:gd name="T10" fmla="*/ 2147483647 w 71"/>
              <a:gd name="T11" fmla="*/ 2147483647 h 73"/>
              <a:gd name="T12" fmla="*/ 2147483647 w 71"/>
              <a:gd name="T13" fmla="*/ 2147483647 h 73"/>
              <a:gd name="T14" fmla="*/ 2147483647 w 71"/>
              <a:gd name="T15" fmla="*/ 2147483647 h 73"/>
              <a:gd name="T16" fmla="*/ 2147483647 w 71"/>
              <a:gd name="T17" fmla="*/ 2147483647 h 73"/>
              <a:gd name="T18" fmla="*/ 2147483647 w 71"/>
              <a:gd name="T19" fmla="*/ 2147483647 h 73"/>
              <a:gd name="T20" fmla="*/ 2147483647 w 71"/>
              <a:gd name="T21" fmla="*/ 2147483647 h 73"/>
              <a:gd name="T22" fmla="*/ 2147483647 w 71"/>
              <a:gd name="T23" fmla="*/ 2147483647 h 73"/>
              <a:gd name="T24" fmla="*/ 2147483647 w 71"/>
              <a:gd name="T25" fmla="*/ 2147483647 h 73"/>
              <a:gd name="T26" fmla="*/ 2147483647 w 71"/>
              <a:gd name="T27" fmla="*/ 2147483647 h 73"/>
              <a:gd name="T28" fmla="*/ 2147483647 w 71"/>
              <a:gd name="T29" fmla="*/ 2147483647 h 73"/>
              <a:gd name="T30" fmla="*/ 2147483647 w 71"/>
              <a:gd name="T31" fmla="*/ 2147483647 h 73"/>
              <a:gd name="T32" fmla="*/ 2147483647 w 71"/>
              <a:gd name="T33" fmla="*/ 2147483647 h 73"/>
              <a:gd name="T34" fmla="*/ 2147483647 w 71"/>
              <a:gd name="T35" fmla="*/ 2147483647 h 73"/>
              <a:gd name="T36" fmla="*/ 2147483647 w 71"/>
              <a:gd name="T37" fmla="*/ 2147483647 h 73"/>
              <a:gd name="T38" fmla="*/ 2147483647 w 71"/>
              <a:gd name="T39" fmla="*/ 2147483647 h 73"/>
              <a:gd name="T40" fmla="*/ 2147483647 w 71"/>
              <a:gd name="T41" fmla="*/ 2147483647 h 73"/>
              <a:gd name="T42" fmla="*/ 2147483647 w 71"/>
              <a:gd name="T43" fmla="*/ 2147483647 h 73"/>
              <a:gd name="T44" fmla="*/ 2147483647 w 71"/>
              <a:gd name="T45" fmla="*/ 2147483647 h 73"/>
              <a:gd name="T46" fmla="*/ 2147483647 w 71"/>
              <a:gd name="T47" fmla="*/ 2147483647 h 73"/>
              <a:gd name="T48" fmla="*/ 2147483647 w 71"/>
              <a:gd name="T49" fmla="*/ 2147483647 h 73"/>
              <a:gd name="T50" fmla="*/ 2147483647 w 71"/>
              <a:gd name="T51" fmla="*/ 2147483647 h 73"/>
              <a:gd name="T52" fmla="*/ 2147483647 w 71"/>
              <a:gd name="T53" fmla="*/ 2147483647 h 73"/>
              <a:gd name="T54" fmla="*/ 2147483647 w 71"/>
              <a:gd name="T55" fmla="*/ 2147483647 h 73"/>
              <a:gd name="T56" fmla="*/ 2147483647 w 71"/>
              <a:gd name="T57" fmla="*/ 2147483647 h 73"/>
              <a:gd name="T58" fmla="*/ 2147483647 w 71"/>
              <a:gd name="T59" fmla="*/ 2147483647 h 73"/>
              <a:gd name="T60" fmla="*/ 2147483647 w 71"/>
              <a:gd name="T61" fmla="*/ 2147483647 h 73"/>
              <a:gd name="T62" fmla="*/ 2147483647 w 71"/>
              <a:gd name="T63" fmla="*/ 2147483647 h 73"/>
              <a:gd name="T64" fmla="*/ 2147483647 w 71"/>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73"/>
              <a:gd name="T101" fmla="*/ 71 w 71"/>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73">
                <a:moveTo>
                  <a:pt x="31" y="0"/>
                </a:moveTo>
                <a:lnTo>
                  <a:pt x="22" y="35"/>
                </a:lnTo>
                <a:lnTo>
                  <a:pt x="36" y="17"/>
                </a:lnTo>
                <a:lnTo>
                  <a:pt x="46" y="6"/>
                </a:lnTo>
                <a:lnTo>
                  <a:pt x="51" y="3"/>
                </a:lnTo>
                <a:lnTo>
                  <a:pt x="56" y="0"/>
                </a:lnTo>
                <a:lnTo>
                  <a:pt x="61" y="0"/>
                </a:lnTo>
                <a:lnTo>
                  <a:pt x="66" y="0"/>
                </a:lnTo>
                <a:lnTo>
                  <a:pt x="68" y="3"/>
                </a:lnTo>
                <a:lnTo>
                  <a:pt x="71" y="6"/>
                </a:lnTo>
                <a:lnTo>
                  <a:pt x="71" y="10"/>
                </a:lnTo>
                <a:lnTo>
                  <a:pt x="71" y="15"/>
                </a:lnTo>
                <a:lnTo>
                  <a:pt x="70" y="22"/>
                </a:lnTo>
                <a:lnTo>
                  <a:pt x="58" y="56"/>
                </a:lnTo>
                <a:lnTo>
                  <a:pt x="58" y="59"/>
                </a:lnTo>
                <a:lnTo>
                  <a:pt x="56" y="63"/>
                </a:lnTo>
                <a:lnTo>
                  <a:pt x="58" y="63"/>
                </a:lnTo>
                <a:lnTo>
                  <a:pt x="58" y="64"/>
                </a:lnTo>
                <a:lnTo>
                  <a:pt x="59" y="64"/>
                </a:lnTo>
                <a:lnTo>
                  <a:pt x="61" y="64"/>
                </a:lnTo>
                <a:lnTo>
                  <a:pt x="65" y="59"/>
                </a:lnTo>
                <a:lnTo>
                  <a:pt x="68" y="54"/>
                </a:lnTo>
                <a:lnTo>
                  <a:pt x="71" y="56"/>
                </a:lnTo>
                <a:lnTo>
                  <a:pt x="65" y="64"/>
                </a:lnTo>
                <a:lnTo>
                  <a:pt x="58" y="69"/>
                </a:lnTo>
                <a:lnTo>
                  <a:pt x="53" y="71"/>
                </a:lnTo>
                <a:lnTo>
                  <a:pt x="49" y="73"/>
                </a:lnTo>
                <a:lnTo>
                  <a:pt x="48" y="73"/>
                </a:lnTo>
                <a:lnTo>
                  <a:pt x="46" y="71"/>
                </a:lnTo>
                <a:lnTo>
                  <a:pt x="44" y="69"/>
                </a:lnTo>
                <a:lnTo>
                  <a:pt x="44" y="66"/>
                </a:lnTo>
                <a:lnTo>
                  <a:pt x="44" y="63"/>
                </a:lnTo>
                <a:lnTo>
                  <a:pt x="46" y="59"/>
                </a:lnTo>
                <a:lnTo>
                  <a:pt x="46" y="54"/>
                </a:lnTo>
                <a:lnTo>
                  <a:pt x="56" y="22"/>
                </a:lnTo>
                <a:lnTo>
                  <a:pt x="58" y="17"/>
                </a:lnTo>
                <a:lnTo>
                  <a:pt x="59" y="13"/>
                </a:lnTo>
                <a:lnTo>
                  <a:pt x="58" y="11"/>
                </a:lnTo>
                <a:lnTo>
                  <a:pt x="58" y="10"/>
                </a:lnTo>
                <a:lnTo>
                  <a:pt x="56" y="10"/>
                </a:lnTo>
                <a:lnTo>
                  <a:pt x="54" y="10"/>
                </a:lnTo>
                <a:lnTo>
                  <a:pt x="53" y="10"/>
                </a:lnTo>
                <a:lnTo>
                  <a:pt x="49" y="11"/>
                </a:lnTo>
                <a:lnTo>
                  <a:pt x="42" y="17"/>
                </a:lnTo>
                <a:lnTo>
                  <a:pt x="36" y="23"/>
                </a:lnTo>
                <a:lnTo>
                  <a:pt x="29" y="32"/>
                </a:lnTo>
                <a:lnTo>
                  <a:pt x="22" y="44"/>
                </a:lnTo>
                <a:lnTo>
                  <a:pt x="19" y="51"/>
                </a:lnTo>
                <a:lnTo>
                  <a:pt x="15" y="57"/>
                </a:lnTo>
                <a:lnTo>
                  <a:pt x="12" y="71"/>
                </a:lnTo>
                <a:lnTo>
                  <a:pt x="0" y="71"/>
                </a:lnTo>
                <a:lnTo>
                  <a:pt x="14" y="20"/>
                </a:lnTo>
                <a:lnTo>
                  <a:pt x="15" y="15"/>
                </a:lnTo>
                <a:lnTo>
                  <a:pt x="15" y="11"/>
                </a:lnTo>
                <a:lnTo>
                  <a:pt x="17" y="10"/>
                </a:lnTo>
                <a:lnTo>
                  <a:pt x="15" y="8"/>
                </a:lnTo>
                <a:lnTo>
                  <a:pt x="15" y="6"/>
                </a:lnTo>
                <a:lnTo>
                  <a:pt x="14" y="6"/>
                </a:lnTo>
                <a:lnTo>
                  <a:pt x="12" y="5"/>
                </a:lnTo>
                <a:lnTo>
                  <a:pt x="10" y="6"/>
                </a:lnTo>
                <a:lnTo>
                  <a:pt x="8" y="6"/>
                </a:lnTo>
                <a:lnTo>
                  <a:pt x="5" y="6"/>
                </a:lnTo>
                <a:lnTo>
                  <a:pt x="5" y="3"/>
                </a:lnTo>
                <a:lnTo>
                  <a:pt x="31" y="0"/>
                </a:lnTo>
                <a:close/>
              </a:path>
            </a:pathLst>
          </a:custGeom>
          <a:solidFill>
            <a:srgbClr val="000000"/>
          </a:solidFill>
          <a:ln w="0">
            <a:solidFill>
              <a:srgbClr val="000000"/>
            </a:solidFill>
            <a:round/>
            <a:headEnd/>
            <a:tailEnd/>
          </a:ln>
        </p:spPr>
        <p:txBody>
          <a:bodyPr/>
          <a:lstStyle/>
          <a:p>
            <a:endParaRPr lang="en-CA"/>
          </a:p>
        </p:txBody>
      </p:sp>
      <p:sp>
        <p:nvSpPr>
          <p:cNvPr id="24850" name="Freeform 271"/>
          <p:cNvSpPr>
            <a:spLocks/>
          </p:cNvSpPr>
          <p:nvPr/>
        </p:nvSpPr>
        <p:spPr bwMode="auto">
          <a:xfrm>
            <a:off x="1768475" y="3919538"/>
            <a:ext cx="69850" cy="149225"/>
          </a:xfrm>
          <a:custGeom>
            <a:avLst/>
            <a:gdLst>
              <a:gd name="T0" fmla="*/ 2147483647 w 44"/>
              <a:gd name="T1" fmla="*/ 0 h 94"/>
              <a:gd name="T2" fmla="*/ 2147483647 w 44"/>
              <a:gd name="T3" fmla="*/ 2147483647 h 94"/>
              <a:gd name="T4" fmla="*/ 2147483647 w 44"/>
              <a:gd name="T5" fmla="*/ 2147483647 h 94"/>
              <a:gd name="T6" fmla="*/ 2147483647 w 44"/>
              <a:gd name="T7" fmla="*/ 2147483647 h 94"/>
              <a:gd name="T8" fmla="*/ 2147483647 w 44"/>
              <a:gd name="T9" fmla="*/ 2147483647 h 94"/>
              <a:gd name="T10" fmla="*/ 2147483647 w 44"/>
              <a:gd name="T11" fmla="*/ 2147483647 h 94"/>
              <a:gd name="T12" fmla="*/ 2147483647 w 44"/>
              <a:gd name="T13" fmla="*/ 2147483647 h 94"/>
              <a:gd name="T14" fmla="*/ 2147483647 w 44"/>
              <a:gd name="T15" fmla="*/ 2147483647 h 94"/>
              <a:gd name="T16" fmla="*/ 2147483647 w 44"/>
              <a:gd name="T17" fmla="*/ 2147483647 h 94"/>
              <a:gd name="T18" fmla="*/ 2147483647 w 44"/>
              <a:gd name="T19" fmla="*/ 2147483647 h 94"/>
              <a:gd name="T20" fmla="*/ 2147483647 w 44"/>
              <a:gd name="T21" fmla="*/ 2147483647 h 94"/>
              <a:gd name="T22" fmla="*/ 2147483647 w 44"/>
              <a:gd name="T23" fmla="*/ 2147483647 h 94"/>
              <a:gd name="T24" fmla="*/ 2147483647 w 44"/>
              <a:gd name="T25" fmla="*/ 2147483647 h 94"/>
              <a:gd name="T26" fmla="*/ 2147483647 w 44"/>
              <a:gd name="T27" fmla="*/ 2147483647 h 94"/>
              <a:gd name="T28" fmla="*/ 2147483647 w 44"/>
              <a:gd name="T29" fmla="*/ 2147483647 h 94"/>
              <a:gd name="T30" fmla="*/ 2147483647 w 44"/>
              <a:gd name="T31" fmla="*/ 2147483647 h 94"/>
              <a:gd name="T32" fmla="*/ 2147483647 w 44"/>
              <a:gd name="T33" fmla="*/ 2147483647 h 94"/>
              <a:gd name="T34" fmla="*/ 2147483647 w 44"/>
              <a:gd name="T35" fmla="*/ 2147483647 h 94"/>
              <a:gd name="T36" fmla="*/ 2147483647 w 44"/>
              <a:gd name="T37" fmla="*/ 2147483647 h 94"/>
              <a:gd name="T38" fmla="*/ 2147483647 w 44"/>
              <a:gd name="T39" fmla="*/ 2147483647 h 94"/>
              <a:gd name="T40" fmla="*/ 2147483647 w 44"/>
              <a:gd name="T41" fmla="*/ 2147483647 h 94"/>
              <a:gd name="T42" fmla="*/ 2147483647 w 44"/>
              <a:gd name="T43" fmla="*/ 2147483647 h 94"/>
              <a:gd name="T44" fmla="*/ 2147483647 w 44"/>
              <a:gd name="T45" fmla="*/ 2147483647 h 94"/>
              <a:gd name="T46" fmla="*/ 2147483647 w 44"/>
              <a:gd name="T47" fmla="*/ 2147483647 h 94"/>
              <a:gd name="T48" fmla="*/ 2147483647 w 44"/>
              <a:gd name="T49" fmla="*/ 2147483647 h 94"/>
              <a:gd name="T50" fmla="*/ 2147483647 w 44"/>
              <a:gd name="T51" fmla="*/ 2147483647 h 94"/>
              <a:gd name="T52" fmla="*/ 2147483647 w 44"/>
              <a:gd name="T53" fmla="*/ 2147483647 h 94"/>
              <a:gd name="T54" fmla="*/ 0 w 44"/>
              <a:gd name="T55" fmla="*/ 2147483647 h 94"/>
              <a:gd name="T56" fmla="*/ 2147483647 w 44"/>
              <a:gd name="T57" fmla="*/ 2147483647 h 94"/>
              <a:gd name="T58" fmla="*/ 2147483647 w 44"/>
              <a:gd name="T59" fmla="*/ 2147483647 h 94"/>
              <a:gd name="T60" fmla="*/ 2147483647 w 44"/>
              <a:gd name="T61" fmla="*/ 2147483647 h 94"/>
              <a:gd name="T62" fmla="*/ 2147483647 w 44"/>
              <a:gd name="T63" fmla="*/ 2147483647 h 94"/>
              <a:gd name="T64" fmla="*/ 2147483647 w 44"/>
              <a:gd name="T65" fmla="*/ 2147483647 h 94"/>
              <a:gd name="T66" fmla="*/ 2147483647 w 44"/>
              <a:gd name="T67" fmla="*/ 2147483647 h 94"/>
              <a:gd name="T68" fmla="*/ 2147483647 w 44"/>
              <a:gd name="T69" fmla="*/ 2147483647 h 94"/>
              <a:gd name="T70" fmla="*/ 2147483647 w 44"/>
              <a:gd name="T71" fmla="*/ 2147483647 h 94"/>
              <a:gd name="T72" fmla="*/ 2147483647 w 44"/>
              <a:gd name="T73" fmla="*/ 2147483647 h 94"/>
              <a:gd name="T74" fmla="*/ 2147483647 w 44"/>
              <a:gd name="T75" fmla="*/ 2147483647 h 94"/>
              <a:gd name="T76" fmla="*/ 2147483647 w 44"/>
              <a:gd name="T77" fmla="*/ 0 h 94"/>
              <a:gd name="T78" fmla="*/ 2147483647 w 44"/>
              <a:gd name="T79" fmla="*/ 0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
              <a:gd name="T121" fmla="*/ 0 h 94"/>
              <a:gd name="T122" fmla="*/ 44 w 44"/>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 h="94">
                <a:moveTo>
                  <a:pt x="36" y="0"/>
                </a:moveTo>
                <a:lnTo>
                  <a:pt x="31" y="22"/>
                </a:lnTo>
                <a:lnTo>
                  <a:pt x="44" y="22"/>
                </a:lnTo>
                <a:lnTo>
                  <a:pt x="44" y="26"/>
                </a:lnTo>
                <a:lnTo>
                  <a:pt x="29" y="26"/>
                </a:lnTo>
                <a:lnTo>
                  <a:pt x="15" y="75"/>
                </a:lnTo>
                <a:lnTo>
                  <a:pt x="13" y="78"/>
                </a:lnTo>
                <a:lnTo>
                  <a:pt x="13" y="82"/>
                </a:lnTo>
                <a:lnTo>
                  <a:pt x="13" y="85"/>
                </a:lnTo>
                <a:lnTo>
                  <a:pt x="13" y="87"/>
                </a:lnTo>
                <a:lnTo>
                  <a:pt x="15" y="87"/>
                </a:lnTo>
                <a:lnTo>
                  <a:pt x="17" y="87"/>
                </a:lnTo>
                <a:lnTo>
                  <a:pt x="19" y="85"/>
                </a:lnTo>
                <a:lnTo>
                  <a:pt x="20" y="82"/>
                </a:lnTo>
                <a:lnTo>
                  <a:pt x="24" y="80"/>
                </a:lnTo>
                <a:lnTo>
                  <a:pt x="27" y="75"/>
                </a:lnTo>
                <a:lnTo>
                  <a:pt x="29" y="77"/>
                </a:lnTo>
                <a:lnTo>
                  <a:pt x="24" y="84"/>
                </a:lnTo>
                <a:lnTo>
                  <a:pt x="20" y="87"/>
                </a:lnTo>
                <a:lnTo>
                  <a:pt x="17" y="90"/>
                </a:lnTo>
                <a:lnTo>
                  <a:pt x="12" y="92"/>
                </a:lnTo>
                <a:lnTo>
                  <a:pt x="8" y="94"/>
                </a:lnTo>
                <a:lnTo>
                  <a:pt x="5" y="94"/>
                </a:lnTo>
                <a:lnTo>
                  <a:pt x="3" y="92"/>
                </a:lnTo>
                <a:lnTo>
                  <a:pt x="2" y="89"/>
                </a:lnTo>
                <a:lnTo>
                  <a:pt x="0" y="87"/>
                </a:lnTo>
                <a:lnTo>
                  <a:pt x="2" y="82"/>
                </a:lnTo>
                <a:lnTo>
                  <a:pt x="2" y="78"/>
                </a:lnTo>
                <a:lnTo>
                  <a:pt x="3" y="73"/>
                </a:lnTo>
                <a:lnTo>
                  <a:pt x="17" y="26"/>
                </a:lnTo>
                <a:lnTo>
                  <a:pt x="5" y="26"/>
                </a:lnTo>
                <a:lnTo>
                  <a:pt x="5" y="24"/>
                </a:lnTo>
                <a:lnTo>
                  <a:pt x="13" y="21"/>
                </a:lnTo>
                <a:lnTo>
                  <a:pt x="20" y="17"/>
                </a:lnTo>
                <a:lnTo>
                  <a:pt x="24" y="14"/>
                </a:lnTo>
                <a:lnTo>
                  <a:pt x="29" y="9"/>
                </a:lnTo>
                <a:lnTo>
                  <a:pt x="32" y="0"/>
                </a:lnTo>
                <a:lnTo>
                  <a:pt x="36" y="0"/>
                </a:lnTo>
                <a:close/>
              </a:path>
            </a:pathLst>
          </a:custGeom>
          <a:solidFill>
            <a:srgbClr val="000000"/>
          </a:solidFill>
          <a:ln w="0">
            <a:solidFill>
              <a:srgbClr val="000000"/>
            </a:solidFill>
            <a:round/>
            <a:headEnd/>
            <a:tailEnd/>
          </a:ln>
        </p:spPr>
        <p:txBody>
          <a:bodyPr/>
          <a:lstStyle/>
          <a:p>
            <a:endParaRPr lang="en-CA"/>
          </a:p>
        </p:txBody>
      </p:sp>
      <p:sp>
        <p:nvSpPr>
          <p:cNvPr id="24851" name="Freeform 272"/>
          <p:cNvSpPr>
            <a:spLocks noEditPoints="1"/>
          </p:cNvSpPr>
          <p:nvPr/>
        </p:nvSpPr>
        <p:spPr bwMode="auto">
          <a:xfrm>
            <a:off x="1838325" y="3952875"/>
            <a:ext cx="96838"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4" y="40"/>
                </a:moveTo>
                <a:lnTo>
                  <a:pt x="14" y="44"/>
                </a:lnTo>
                <a:lnTo>
                  <a:pt x="14" y="47"/>
                </a:lnTo>
                <a:lnTo>
                  <a:pt x="15" y="52"/>
                </a:lnTo>
                <a:lnTo>
                  <a:pt x="19" y="57"/>
                </a:lnTo>
                <a:lnTo>
                  <a:pt x="24" y="61"/>
                </a:lnTo>
                <a:lnTo>
                  <a:pt x="29" y="63"/>
                </a:lnTo>
                <a:lnTo>
                  <a:pt x="34" y="63"/>
                </a:lnTo>
                <a:lnTo>
                  <a:pt x="39" y="61"/>
                </a:lnTo>
                <a:lnTo>
                  <a:pt x="43" y="59"/>
                </a:lnTo>
                <a:lnTo>
                  <a:pt x="48" y="56"/>
                </a:lnTo>
                <a:lnTo>
                  <a:pt x="53" y="51"/>
                </a:lnTo>
                <a:lnTo>
                  <a:pt x="55" y="52"/>
                </a:lnTo>
                <a:lnTo>
                  <a:pt x="38" y="68"/>
                </a:lnTo>
                <a:lnTo>
                  <a:pt x="22" y="73"/>
                </a:lnTo>
                <a:lnTo>
                  <a:pt x="15" y="71"/>
                </a:lnTo>
                <a:lnTo>
                  <a:pt x="9" y="69"/>
                </a:lnTo>
                <a:lnTo>
                  <a:pt x="5" y="66"/>
                </a:lnTo>
                <a:lnTo>
                  <a:pt x="2" y="61"/>
                </a:lnTo>
                <a:lnTo>
                  <a:pt x="0" y="56"/>
                </a:lnTo>
                <a:lnTo>
                  <a:pt x="0" y="49"/>
                </a:lnTo>
                <a:lnTo>
                  <a:pt x="0" y="42"/>
                </a:lnTo>
                <a:lnTo>
                  <a:pt x="4" y="34"/>
                </a:lnTo>
                <a:lnTo>
                  <a:pt x="7" y="25"/>
                </a:lnTo>
                <a:lnTo>
                  <a:pt x="12" y="18"/>
                </a:lnTo>
                <a:lnTo>
                  <a:pt x="17" y="11"/>
                </a:lnTo>
                <a:lnTo>
                  <a:pt x="24" y="6"/>
                </a:lnTo>
                <a:lnTo>
                  <a:pt x="31" y="3"/>
                </a:lnTo>
                <a:lnTo>
                  <a:pt x="38" y="0"/>
                </a:lnTo>
                <a:lnTo>
                  <a:pt x="46" y="0"/>
                </a:lnTo>
                <a:lnTo>
                  <a:pt x="49" y="0"/>
                </a:lnTo>
                <a:lnTo>
                  <a:pt x="55" y="1"/>
                </a:lnTo>
                <a:lnTo>
                  <a:pt x="56" y="3"/>
                </a:lnTo>
                <a:lnTo>
                  <a:pt x="60" y="6"/>
                </a:lnTo>
                <a:lnTo>
                  <a:pt x="61" y="11"/>
                </a:lnTo>
                <a:lnTo>
                  <a:pt x="60" y="17"/>
                </a:lnTo>
                <a:lnTo>
                  <a:pt x="56" y="23"/>
                </a:lnTo>
                <a:lnTo>
                  <a:pt x="51" y="28"/>
                </a:lnTo>
                <a:lnTo>
                  <a:pt x="44" y="32"/>
                </a:lnTo>
                <a:lnTo>
                  <a:pt x="38" y="35"/>
                </a:lnTo>
                <a:lnTo>
                  <a:pt x="31" y="39"/>
                </a:lnTo>
                <a:lnTo>
                  <a:pt x="22" y="40"/>
                </a:lnTo>
                <a:lnTo>
                  <a:pt x="14" y="40"/>
                </a:lnTo>
                <a:close/>
                <a:moveTo>
                  <a:pt x="14" y="37"/>
                </a:moveTo>
                <a:lnTo>
                  <a:pt x="24" y="35"/>
                </a:lnTo>
                <a:lnTo>
                  <a:pt x="31" y="34"/>
                </a:lnTo>
                <a:lnTo>
                  <a:pt x="39" y="28"/>
                </a:lnTo>
                <a:lnTo>
                  <a:pt x="44" y="22"/>
                </a:lnTo>
                <a:lnTo>
                  <a:pt x="48" y="17"/>
                </a:lnTo>
                <a:lnTo>
                  <a:pt x="49" y="10"/>
                </a:lnTo>
                <a:lnTo>
                  <a:pt x="49" y="8"/>
                </a:lnTo>
                <a:lnTo>
                  <a:pt x="48" y="5"/>
                </a:lnTo>
                <a:lnTo>
                  <a:pt x="44" y="3"/>
                </a:lnTo>
                <a:lnTo>
                  <a:pt x="43" y="3"/>
                </a:lnTo>
                <a:lnTo>
                  <a:pt x="38" y="5"/>
                </a:lnTo>
                <a:lnTo>
                  <a:pt x="32" y="6"/>
                </a:lnTo>
                <a:lnTo>
                  <a:pt x="26" y="11"/>
                </a:lnTo>
                <a:lnTo>
                  <a:pt x="21" y="18"/>
                </a:lnTo>
                <a:lnTo>
                  <a:pt x="17" y="27"/>
                </a:lnTo>
                <a:lnTo>
                  <a:pt x="14" y="37"/>
                </a:lnTo>
                <a:close/>
              </a:path>
            </a:pathLst>
          </a:custGeom>
          <a:solidFill>
            <a:srgbClr val="000000"/>
          </a:solidFill>
          <a:ln w="0">
            <a:solidFill>
              <a:srgbClr val="000000"/>
            </a:solidFill>
            <a:round/>
            <a:headEnd/>
            <a:tailEnd/>
          </a:ln>
        </p:spPr>
        <p:txBody>
          <a:bodyPr/>
          <a:lstStyle/>
          <a:p>
            <a:endParaRPr lang="en-CA"/>
          </a:p>
        </p:txBody>
      </p:sp>
      <p:sp>
        <p:nvSpPr>
          <p:cNvPr id="24852" name="Freeform 273"/>
          <p:cNvSpPr>
            <a:spLocks/>
          </p:cNvSpPr>
          <p:nvPr/>
        </p:nvSpPr>
        <p:spPr bwMode="auto">
          <a:xfrm>
            <a:off x="1949450" y="3952875"/>
            <a:ext cx="93663" cy="112713"/>
          </a:xfrm>
          <a:custGeom>
            <a:avLst/>
            <a:gdLst>
              <a:gd name="T0" fmla="*/ 2147483647 w 59"/>
              <a:gd name="T1" fmla="*/ 2147483647 h 71"/>
              <a:gd name="T2" fmla="*/ 2147483647 w 59"/>
              <a:gd name="T3" fmla="*/ 0 h 71"/>
              <a:gd name="T4" fmla="*/ 2147483647 w 59"/>
              <a:gd name="T5" fmla="*/ 2147483647 h 71"/>
              <a:gd name="T6" fmla="*/ 2147483647 w 59"/>
              <a:gd name="T7" fmla="*/ 2147483647 h 71"/>
              <a:gd name="T8" fmla="*/ 2147483647 w 59"/>
              <a:gd name="T9" fmla="*/ 2147483647 h 71"/>
              <a:gd name="T10" fmla="*/ 2147483647 w 59"/>
              <a:gd name="T11" fmla="*/ 2147483647 h 71"/>
              <a:gd name="T12" fmla="*/ 2147483647 w 59"/>
              <a:gd name="T13" fmla="*/ 0 h 71"/>
              <a:gd name="T14" fmla="*/ 2147483647 w 59"/>
              <a:gd name="T15" fmla="*/ 0 h 71"/>
              <a:gd name="T16" fmla="*/ 2147483647 w 59"/>
              <a:gd name="T17" fmla="*/ 0 h 71"/>
              <a:gd name="T18" fmla="*/ 2147483647 w 59"/>
              <a:gd name="T19" fmla="*/ 2147483647 h 71"/>
              <a:gd name="T20" fmla="*/ 2147483647 w 59"/>
              <a:gd name="T21" fmla="*/ 2147483647 h 71"/>
              <a:gd name="T22" fmla="*/ 2147483647 w 59"/>
              <a:gd name="T23" fmla="*/ 2147483647 h 71"/>
              <a:gd name="T24" fmla="*/ 2147483647 w 59"/>
              <a:gd name="T25" fmla="*/ 2147483647 h 71"/>
              <a:gd name="T26" fmla="*/ 2147483647 w 59"/>
              <a:gd name="T27" fmla="*/ 2147483647 h 71"/>
              <a:gd name="T28" fmla="*/ 2147483647 w 59"/>
              <a:gd name="T29" fmla="*/ 2147483647 h 71"/>
              <a:gd name="T30" fmla="*/ 2147483647 w 59"/>
              <a:gd name="T31" fmla="*/ 2147483647 h 71"/>
              <a:gd name="T32" fmla="*/ 2147483647 w 59"/>
              <a:gd name="T33" fmla="*/ 2147483647 h 71"/>
              <a:gd name="T34" fmla="*/ 2147483647 w 59"/>
              <a:gd name="T35" fmla="*/ 2147483647 h 71"/>
              <a:gd name="T36" fmla="*/ 2147483647 w 59"/>
              <a:gd name="T37" fmla="*/ 2147483647 h 71"/>
              <a:gd name="T38" fmla="*/ 2147483647 w 59"/>
              <a:gd name="T39" fmla="*/ 2147483647 h 71"/>
              <a:gd name="T40" fmla="*/ 2147483647 w 59"/>
              <a:gd name="T41" fmla="*/ 2147483647 h 71"/>
              <a:gd name="T42" fmla="*/ 2147483647 w 59"/>
              <a:gd name="T43" fmla="*/ 2147483647 h 71"/>
              <a:gd name="T44" fmla="*/ 2147483647 w 59"/>
              <a:gd name="T45" fmla="*/ 2147483647 h 71"/>
              <a:gd name="T46" fmla="*/ 2147483647 w 59"/>
              <a:gd name="T47" fmla="*/ 2147483647 h 71"/>
              <a:gd name="T48" fmla="*/ 2147483647 w 59"/>
              <a:gd name="T49" fmla="*/ 2147483647 h 71"/>
              <a:gd name="T50" fmla="*/ 2147483647 w 59"/>
              <a:gd name="T51" fmla="*/ 2147483647 h 71"/>
              <a:gd name="T52" fmla="*/ 2147483647 w 59"/>
              <a:gd name="T53" fmla="*/ 2147483647 h 71"/>
              <a:gd name="T54" fmla="*/ 2147483647 w 59"/>
              <a:gd name="T55" fmla="*/ 2147483647 h 71"/>
              <a:gd name="T56" fmla="*/ 2147483647 w 59"/>
              <a:gd name="T57" fmla="*/ 2147483647 h 71"/>
              <a:gd name="T58" fmla="*/ 2147483647 w 59"/>
              <a:gd name="T59" fmla="*/ 2147483647 h 71"/>
              <a:gd name="T60" fmla="*/ 2147483647 w 59"/>
              <a:gd name="T61" fmla="*/ 2147483647 h 71"/>
              <a:gd name="T62" fmla="*/ 2147483647 w 59"/>
              <a:gd name="T63" fmla="*/ 2147483647 h 71"/>
              <a:gd name="T64" fmla="*/ 2147483647 w 59"/>
              <a:gd name="T65" fmla="*/ 2147483647 h 71"/>
              <a:gd name="T66" fmla="*/ 2147483647 w 59"/>
              <a:gd name="T67" fmla="*/ 2147483647 h 71"/>
              <a:gd name="T68" fmla="*/ 2147483647 w 59"/>
              <a:gd name="T69" fmla="*/ 2147483647 h 71"/>
              <a:gd name="T70" fmla="*/ 2147483647 w 59"/>
              <a:gd name="T71" fmla="*/ 2147483647 h 71"/>
              <a:gd name="T72" fmla="*/ 0 w 59"/>
              <a:gd name="T73" fmla="*/ 2147483647 h 71"/>
              <a:gd name="T74" fmla="*/ 2147483647 w 59"/>
              <a:gd name="T75" fmla="*/ 2147483647 h 71"/>
              <a:gd name="T76" fmla="*/ 2147483647 w 59"/>
              <a:gd name="T77" fmla="*/ 2147483647 h 71"/>
              <a:gd name="T78" fmla="*/ 2147483647 w 59"/>
              <a:gd name="T79" fmla="*/ 2147483647 h 71"/>
              <a:gd name="T80" fmla="*/ 2147483647 w 59"/>
              <a:gd name="T81" fmla="*/ 2147483647 h 71"/>
              <a:gd name="T82" fmla="*/ 2147483647 w 59"/>
              <a:gd name="T83" fmla="*/ 2147483647 h 71"/>
              <a:gd name="T84" fmla="*/ 2147483647 w 59"/>
              <a:gd name="T85" fmla="*/ 2147483647 h 71"/>
              <a:gd name="T86" fmla="*/ 2147483647 w 59"/>
              <a:gd name="T87" fmla="*/ 2147483647 h 71"/>
              <a:gd name="T88" fmla="*/ 2147483647 w 59"/>
              <a:gd name="T89" fmla="*/ 2147483647 h 71"/>
              <a:gd name="T90" fmla="*/ 2147483647 w 59"/>
              <a:gd name="T91" fmla="*/ 2147483647 h 71"/>
              <a:gd name="T92" fmla="*/ 2147483647 w 59"/>
              <a:gd name="T93" fmla="*/ 2147483647 h 71"/>
              <a:gd name="T94" fmla="*/ 2147483647 w 59"/>
              <a:gd name="T95" fmla="*/ 2147483647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71"/>
              <a:gd name="T146" fmla="*/ 59 w 59"/>
              <a:gd name="T147" fmla="*/ 71 h 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71">
                <a:moveTo>
                  <a:pt x="5" y="3"/>
                </a:moveTo>
                <a:lnTo>
                  <a:pt x="30" y="0"/>
                </a:lnTo>
                <a:lnTo>
                  <a:pt x="20" y="39"/>
                </a:lnTo>
                <a:lnTo>
                  <a:pt x="32" y="18"/>
                </a:lnTo>
                <a:lnTo>
                  <a:pt x="44" y="5"/>
                </a:lnTo>
                <a:lnTo>
                  <a:pt x="47" y="1"/>
                </a:lnTo>
                <a:lnTo>
                  <a:pt x="51" y="0"/>
                </a:lnTo>
                <a:lnTo>
                  <a:pt x="54" y="0"/>
                </a:lnTo>
                <a:lnTo>
                  <a:pt x="56" y="0"/>
                </a:lnTo>
                <a:lnTo>
                  <a:pt x="58" y="1"/>
                </a:lnTo>
                <a:lnTo>
                  <a:pt x="58" y="3"/>
                </a:lnTo>
                <a:lnTo>
                  <a:pt x="59" y="6"/>
                </a:lnTo>
                <a:lnTo>
                  <a:pt x="58" y="11"/>
                </a:lnTo>
                <a:lnTo>
                  <a:pt x="56" y="17"/>
                </a:lnTo>
                <a:lnTo>
                  <a:pt x="54" y="20"/>
                </a:lnTo>
                <a:lnTo>
                  <a:pt x="51" y="22"/>
                </a:lnTo>
                <a:lnTo>
                  <a:pt x="49" y="20"/>
                </a:lnTo>
                <a:lnTo>
                  <a:pt x="47" y="20"/>
                </a:lnTo>
                <a:lnTo>
                  <a:pt x="47" y="18"/>
                </a:lnTo>
                <a:lnTo>
                  <a:pt x="47" y="17"/>
                </a:lnTo>
                <a:lnTo>
                  <a:pt x="46" y="15"/>
                </a:lnTo>
                <a:lnTo>
                  <a:pt x="46" y="13"/>
                </a:lnTo>
                <a:lnTo>
                  <a:pt x="44" y="13"/>
                </a:lnTo>
                <a:lnTo>
                  <a:pt x="42" y="13"/>
                </a:lnTo>
                <a:lnTo>
                  <a:pt x="39" y="15"/>
                </a:lnTo>
                <a:lnTo>
                  <a:pt x="36" y="20"/>
                </a:lnTo>
                <a:lnTo>
                  <a:pt x="30" y="28"/>
                </a:lnTo>
                <a:lnTo>
                  <a:pt x="24" y="39"/>
                </a:lnTo>
                <a:lnTo>
                  <a:pt x="20" y="44"/>
                </a:lnTo>
                <a:lnTo>
                  <a:pt x="17" y="51"/>
                </a:lnTo>
                <a:lnTo>
                  <a:pt x="15" y="56"/>
                </a:lnTo>
                <a:lnTo>
                  <a:pt x="15" y="59"/>
                </a:lnTo>
                <a:lnTo>
                  <a:pt x="13" y="61"/>
                </a:lnTo>
                <a:lnTo>
                  <a:pt x="12" y="71"/>
                </a:lnTo>
                <a:lnTo>
                  <a:pt x="0" y="71"/>
                </a:lnTo>
                <a:lnTo>
                  <a:pt x="13" y="22"/>
                </a:lnTo>
                <a:lnTo>
                  <a:pt x="15" y="17"/>
                </a:lnTo>
                <a:lnTo>
                  <a:pt x="15" y="11"/>
                </a:lnTo>
                <a:lnTo>
                  <a:pt x="15" y="10"/>
                </a:lnTo>
                <a:lnTo>
                  <a:pt x="15" y="8"/>
                </a:lnTo>
                <a:lnTo>
                  <a:pt x="15" y="6"/>
                </a:lnTo>
                <a:lnTo>
                  <a:pt x="13" y="6"/>
                </a:lnTo>
                <a:lnTo>
                  <a:pt x="10" y="6"/>
                </a:lnTo>
                <a:lnTo>
                  <a:pt x="8" y="6"/>
                </a:lnTo>
                <a:lnTo>
                  <a:pt x="5" y="6"/>
                </a:lnTo>
                <a:lnTo>
                  <a:pt x="5" y="3"/>
                </a:lnTo>
                <a:close/>
              </a:path>
            </a:pathLst>
          </a:custGeom>
          <a:solidFill>
            <a:srgbClr val="000000"/>
          </a:solidFill>
          <a:ln w="0">
            <a:solidFill>
              <a:srgbClr val="000000"/>
            </a:solidFill>
            <a:round/>
            <a:headEnd/>
            <a:tailEnd/>
          </a:ln>
        </p:spPr>
        <p:txBody>
          <a:bodyPr/>
          <a:lstStyle/>
          <a:p>
            <a:endParaRPr lang="en-CA"/>
          </a:p>
        </p:txBody>
      </p:sp>
      <p:sp>
        <p:nvSpPr>
          <p:cNvPr id="24853" name="Freeform 274"/>
          <p:cNvSpPr>
            <a:spLocks/>
          </p:cNvSpPr>
          <p:nvPr/>
        </p:nvSpPr>
        <p:spPr bwMode="auto">
          <a:xfrm>
            <a:off x="2049463" y="3952875"/>
            <a:ext cx="165100" cy="115888"/>
          </a:xfrm>
          <a:custGeom>
            <a:avLst/>
            <a:gdLst>
              <a:gd name="T0" fmla="*/ 2147483647 w 104"/>
              <a:gd name="T1" fmla="*/ 2147483647 h 73"/>
              <a:gd name="T2" fmla="*/ 2147483647 w 104"/>
              <a:gd name="T3" fmla="*/ 2147483647 h 73"/>
              <a:gd name="T4" fmla="*/ 2147483647 w 104"/>
              <a:gd name="T5" fmla="*/ 2147483647 h 73"/>
              <a:gd name="T6" fmla="*/ 2147483647 w 104"/>
              <a:gd name="T7" fmla="*/ 0 h 73"/>
              <a:gd name="T8" fmla="*/ 2147483647 w 104"/>
              <a:gd name="T9" fmla="*/ 0 h 73"/>
              <a:gd name="T10" fmla="*/ 2147483647 w 104"/>
              <a:gd name="T11" fmla="*/ 2147483647 h 73"/>
              <a:gd name="T12" fmla="*/ 2147483647 w 104"/>
              <a:gd name="T13" fmla="*/ 2147483647 h 73"/>
              <a:gd name="T14" fmla="*/ 2147483647 w 104"/>
              <a:gd name="T15" fmla="*/ 2147483647 h 73"/>
              <a:gd name="T16" fmla="*/ 2147483647 w 104"/>
              <a:gd name="T17" fmla="*/ 2147483647 h 73"/>
              <a:gd name="T18" fmla="*/ 2147483647 w 104"/>
              <a:gd name="T19" fmla="*/ 0 h 73"/>
              <a:gd name="T20" fmla="*/ 2147483647 w 104"/>
              <a:gd name="T21" fmla="*/ 2147483647 h 73"/>
              <a:gd name="T22" fmla="*/ 2147483647 w 104"/>
              <a:gd name="T23" fmla="*/ 2147483647 h 73"/>
              <a:gd name="T24" fmla="*/ 2147483647 w 104"/>
              <a:gd name="T25" fmla="*/ 2147483647 h 73"/>
              <a:gd name="T26" fmla="*/ 2147483647 w 104"/>
              <a:gd name="T27" fmla="*/ 2147483647 h 73"/>
              <a:gd name="T28" fmla="*/ 2147483647 w 104"/>
              <a:gd name="T29" fmla="*/ 2147483647 h 73"/>
              <a:gd name="T30" fmla="*/ 2147483647 w 104"/>
              <a:gd name="T31" fmla="*/ 2147483647 h 73"/>
              <a:gd name="T32" fmla="*/ 2147483647 w 104"/>
              <a:gd name="T33" fmla="*/ 2147483647 h 73"/>
              <a:gd name="T34" fmla="*/ 2147483647 w 104"/>
              <a:gd name="T35" fmla="*/ 2147483647 h 73"/>
              <a:gd name="T36" fmla="*/ 2147483647 w 104"/>
              <a:gd name="T37" fmla="*/ 2147483647 h 73"/>
              <a:gd name="T38" fmla="*/ 2147483647 w 104"/>
              <a:gd name="T39" fmla="*/ 2147483647 h 73"/>
              <a:gd name="T40" fmla="*/ 2147483647 w 104"/>
              <a:gd name="T41" fmla="*/ 2147483647 h 73"/>
              <a:gd name="T42" fmla="*/ 2147483647 w 104"/>
              <a:gd name="T43" fmla="*/ 2147483647 h 73"/>
              <a:gd name="T44" fmla="*/ 2147483647 w 104"/>
              <a:gd name="T45" fmla="*/ 2147483647 h 73"/>
              <a:gd name="T46" fmla="*/ 2147483647 w 104"/>
              <a:gd name="T47" fmla="*/ 2147483647 h 73"/>
              <a:gd name="T48" fmla="*/ 2147483647 w 104"/>
              <a:gd name="T49" fmla="*/ 2147483647 h 73"/>
              <a:gd name="T50" fmla="*/ 2147483647 w 104"/>
              <a:gd name="T51" fmla="*/ 2147483647 h 73"/>
              <a:gd name="T52" fmla="*/ 2147483647 w 104"/>
              <a:gd name="T53" fmla="*/ 2147483647 h 73"/>
              <a:gd name="T54" fmla="*/ 2147483647 w 104"/>
              <a:gd name="T55" fmla="*/ 2147483647 h 73"/>
              <a:gd name="T56" fmla="*/ 2147483647 w 104"/>
              <a:gd name="T57" fmla="*/ 2147483647 h 73"/>
              <a:gd name="T58" fmla="*/ 2147483647 w 104"/>
              <a:gd name="T59" fmla="*/ 2147483647 h 73"/>
              <a:gd name="T60" fmla="*/ 2147483647 w 104"/>
              <a:gd name="T61" fmla="*/ 2147483647 h 73"/>
              <a:gd name="T62" fmla="*/ 2147483647 w 104"/>
              <a:gd name="T63" fmla="*/ 2147483647 h 73"/>
              <a:gd name="T64" fmla="*/ 2147483647 w 104"/>
              <a:gd name="T65" fmla="*/ 2147483647 h 73"/>
              <a:gd name="T66" fmla="*/ 2147483647 w 104"/>
              <a:gd name="T67" fmla="*/ 2147483647 h 73"/>
              <a:gd name="T68" fmla="*/ 2147483647 w 104"/>
              <a:gd name="T69" fmla="*/ 2147483647 h 73"/>
              <a:gd name="T70" fmla="*/ 2147483647 w 104"/>
              <a:gd name="T71" fmla="*/ 2147483647 h 73"/>
              <a:gd name="T72" fmla="*/ 2147483647 w 104"/>
              <a:gd name="T73" fmla="*/ 2147483647 h 73"/>
              <a:gd name="T74" fmla="*/ 2147483647 w 104"/>
              <a:gd name="T75" fmla="*/ 2147483647 h 73"/>
              <a:gd name="T76" fmla="*/ 2147483647 w 104"/>
              <a:gd name="T77" fmla="*/ 2147483647 h 73"/>
              <a:gd name="T78" fmla="*/ 2147483647 w 104"/>
              <a:gd name="T79" fmla="*/ 2147483647 h 73"/>
              <a:gd name="T80" fmla="*/ 2147483647 w 104"/>
              <a:gd name="T81" fmla="*/ 2147483647 h 73"/>
              <a:gd name="T82" fmla="*/ 2147483647 w 104"/>
              <a:gd name="T83" fmla="*/ 2147483647 h 73"/>
              <a:gd name="T84" fmla="*/ 2147483647 w 104"/>
              <a:gd name="T85" fmla="*/ 2147483647 h 73"/>
              <a:gd name="T86" fmla="*/ 2147483647 w 104"/>
              <a:gd name="T87" fmla="*/ 2147483647 h 73"/>
              <a:gd name="T88" fmla="*/ 2147483647 w 104"/>
              <a:gd name="T89" fmla="*/ 2147483647 h 73"/>
              <a:gd name="T90" fmla="*/ 2147483647 w 104"/>
              <a:gd name="T91" fmla="*/ 2147483647 h 73"/>
              <a:gd name="T92" fmla="*/ 2147483647 w 104"/>
              <a:gd name="T93" fmla="*/ 2147483647 h 73"/>
              <a:gd name="T94" fmla="*/ 2147483647 w 104"/>
              <a:gd name="T95" fmla="*/ 2147483647 h 73"/>
              <a:gd name="T96" fmla="*/ 2147483647 w 104"/>
              <a:gd name="T97" fmla="*/ 2147483647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
              <a:gd name="T148" fmla="*/ 0 h 73"/>
              <a:gd name="T149" fmla="*/ 104 w 104"/>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 h="73">
                <a:moveTo>
                  <a:pt x="30" y="0"/>
                </a:moveTo>
                <a:lnTo>
                  <a:pt x="20" y="35"/>
                </a:lnTo>
                <a:lnTo>
                  <a:pt x="25" y="28"/>
                </a:lnTo>
                <a:lnTo>
                  <a:pt x="29" y="22"/>
                </a:lnTo>
                <a:lnTo>
                  <a:pt x="32" y="17"/>
                </a:lnTo>
                <a:lnTo>
                  <a:pt x="39" y="8"/>
                </a:lnTo>
                <a:lnTo>
                  <a:pt x="47" y="3"/>
                </a:lnTo>
                <a:lnTo>
                  <a:pt x="51" y="0"/>
                </a:lnTo>
                <a:lnTo>
                  <a:pt x="56" y="0"/>
                </a:lnTo>
                <a:lnTo>
                  <a:pt x="59" y="0"/>
                </a:lnTo>
                <a:lnTo>
                  <a:pt x="63" y="3"/>
                </a:lnTo>
                <a:lnTo>
                  <a:pt x="64" y="5"/>
                </a:lnTo>
                <a:lnTo>
                  <a:pt x="64" y="10"/>
                </a:lnTo>
                <a:lnTo>
                  <a:pt x="64" y="13"/>
                </a:lnTo>
                <a:lnTo>
                  <a:pt x="63" y="18"/>
                </a:lnTo>
                <a:lnTo>
                  <a:pt x="58" y="39"/>
                </a:lnTo>
                <a:lnTo>
                  <a:pt x="70" y="18"/>
                </a:lnTo>
                <a:lnTo>
                  <a:pt x="83" y="5"/>
                </a:lnTo>
                <a:lnTo>
                  <a:pt x="88" y="1"/>
                </a:lnTo>
                <a:lnTo>
                  <a:pt x="95" y="0"/>
                </a:lnTo>
                <a:lnTo>
                  <a:pt x="98" y="0"/>
                </a:lnTo>
                <a:lnTo>
                  <a:pt x="102" y="3"/>
                </a:lnTo>
                <a:lnTo>
                  <a:pt x="104" y="6"/>
                </a:lnTo>
                <a:lnTo>
                  <a:pt x="104" y="11"/>
                </a:lnTo>
                <a:lnTo>
                  <a:pt x="104" y="15"/>
                </a:lnTo>
                <a:lnTo>
                  <a:pt x="102" y="20"/>
                </a:lnTo>
                <a:lnTo>
                  <a:pt x="93" y="51"/>
                </a:lnTo>
                <a:lnTo>
                  <a:pt x="92" y="56"/>
                </a:lnTo>
                <a:lnTo>
                  <a:pt x="90" y="59"/>
                </a:lnTo>
                <a:lnTo>
                  <a:pt x="90" y="61"/>
                </a:lnTo>
                <a:lnTo>
                  <a:pt x="90" y="63"/>
                </a:lnTo>
                <a:lnTo>
                  <a:pt x="90" y="64"/>
                </a:lnTo>
                <a:lnTo>
                  <a:pt x="92" y="64"/>
                </a:lnTo>
                <a:lnTo>
                  <a:pt x="93" y="63"/>
                </a:lnTo>
                <a:lnTo>
                  <a:pt x="97" y="59"/>
                </a:lnTo>
                <a:lnTo>
                  <a:pt x="100" y="54"/>
                </a:lnTo>
                <a:lnTo>
                  <a:pt x="104" y="56"/>
                </a:lnTo>
                <a:lnTo>
                  <a:pt x="100" y="59"/>
                </a:lnTo>
                <a:lnTo>
                  <a:pt x="97" y="64"/>
                </a:lnTo>
                <a:lnTo>
                  <a:pt x="93" y="68"/>
                </a:lnTo>
                <a:lnTo>
                  <a:pt x="88" y="71"/>
                </a:lnTo>
                <a:lnTo>
                  <a:pt x="85" y="73"/>
                </a:lnTo>
                <a:lnTo>
                  <a:pt x="83" y="73"/>
                </a:lnTo>
                <a:lnTo>
                  <a:pt x="80" y="73"/>
                </a:lnTo>
                <a:lnTo>
                  <a:pt x="78" y="71"/>
                </a:lnTo>
                <a:lnTo>
                  <a:pt x="76" y="69"/>
                </a:lnTo>
                <a:lnTo>
                  <a:pt x="76" y="66"/>
                </a:lnTo>
                <a:lnTo>
                  <a:pt x="76" y="63"/>
                </a:lnTo>
                <a:lnTo>
                  <a:pt x="78" y="57"/>
                </a:lnTo>
                <a:lnTo>
                  <a:pt x="80" y="51"/>
                </a:lnTo>
                <a:lnTo>
                  <a:pt x="88" y="27"/>
                </a:lnTo>
                <a:lnTo>
                  <a:pt x="90" y="22"/>
                </a:lnTo>
                <a:lnTo>
                  <a:pt x="90" y="18"/>
                </a:lnTo>
                <a:lnTo>
                  <a:pt x="92" y="17"/>
                </a:lnTo>
                <a:lnTo>
                  <a:pt x="92" y="15"/>
                </a:lnTo>
                <a:lnTo>
                  <a:pt x="92" y="13"/>
                </a:lnTo>
                <a:lnTo>
                  <a:pt x="92" y="11"/>
                </a:lnTo>
                <a:lnTo>
                  <a:pt x="90" y="11"/>
                </a:lnTo>
                <a:lnTo>
                  <a:pt x="90" y="10"/>
                </a:lnTo>
                <a:lnTo>
                  <a:pt x="88" y="10"/>
                </a:lnTo>
                <a:lnTo>
                  <a:pt x="85" y="10"/>
                </a:lnTo>
                <a:lnTo>
                  <a:pt x="81" y="13"/>
                </a:lnTo>
                <a:lnTo>
                  <a:pt x="70" y="25"/>
                </a:lnTo>
                <a:lnTo>
                  <a:pt x="59" y="40"/>
                </a:lnTo>
                <a:lnTo>
                  <a:pt x="54" y="54"/>
                </a:lnTo>
                <a:lnTo>
                  <a:pt x="47" y="71"/>
                </a:lnTo>
                <a:lnTo>
                  <a:pt x="36" y="71"/>
                </a:lnTo>
                <a:lnTo>
                  <a:pt x="49" y="23"/>
                </a:lnTo>
                <a:lnTo>
                  <a:pt x="51" y="20"/>
                </a:lnTo>
                <a:lnTo>
                  <a:pt x="51" y="17"/>
                </a:lnTo>
                <a:lnTo>
                  <a:pt x="51" y="13"/>
                </a:lnTo>
                <a:lnTo>
                  <a:pt x="51" y="11"/>
                </a:lnTo>
                <a:lnTo>
                  <a:pt x="51" y="10"/>
                </a:lnTo>
                <a:lnTo>
                  <a:pt x="49" y="10"/>
                </a:lnTo>
                <a:lnTo>
                  <a:pt x="46" y="10"/>
                </a:lnTo>
                <a:lnTo>
                  <a:pt x="44" y="11"/>
                </a:lnTo>
                <a:lnTo>
                  <a:pt x="41" y="15"/>
                </a:lnTo>
                <a:lnTo>
                  <a:pt x="36" y="18"/>
                </a:lnTo>
                <a:lnTo>
                  <a:pt x="32" y="25"/>
                </a:lnTo>
                <a:lnTo>
                  <a:pt x="25" y="34"/>
                </a:lnTo>
                <a:lnTo>
                  <a:pt x="20" y="44"/>
                </a:lnTo>
                <a:lnTo>
                  <a:pt x="17" y="52"/>
                </a:lnTo>
                <a:lnTo>
                  <a:pt x="12" y="71"/>
                </a:lnTo>
                <a:lnTo>
                  <a:pt x="0" y="71"/>
                </a:lnTo>
                <a:lnTo>
                  <a:pt x="13" y="20"/>
                </a:lnTo>
                <a:lnTo>
                  <a:pt x="15" y="13"/>
                </a:lnTo>
                <a:lnTo>
                  <a:pt x="15" y="11"/>
                </a:lnTo>
                <a:lnTo>
                  <a:pt x="17" y="10"/>
                </a:lnTo>
                <a:lnTo>
                  <a:pt x="15" y="8"/>
                </a:lnTo>
                <a:lnTo>
                  <a:pt x="15" y="6"/>
                </a:lnTo>
                <a:lnTo>
                  <a:pt x="12" y="6"/>
                </a:lnTo>
                <a:lnTo>
                  <a:pt x="10" y="5"/>
                </a:lnTo>
                <a:lnTo>
                  <a:pt x="8" y="6"/>
                </a:lnTo>
                <a:lnTo>
                  <a:pt x="5" y="6"/>
                </a:lnTo>
                <a:lnTo>
                  <a:pt x="5" y="3"/>
                </a:lnTo>
                <a:lnTo>
                  <a:pt x="30" y="0"/>
                </a:lnTo>
                <a:close/>
              </a:path>
            </a:pathLst>
          </a:custGeom>
          <a:solidFill>
            <a:srgbClr val="000000"/>
          </a:solidFill>
          <a:ln w="0">
            <a:solidFill>
              <a:srgbClr val="000000"/>
            </a:solidFill>
            <a:round/>
            <a:headEnd/>
            <a:tailEnd/>
          </a:ln>
        </p:spPr>
        <p:txBody>
          <a:bodyPr/>
          <a:lstStyle/>
          <a:p>
            <a:endParaRPr lang="en-CA"/>
          </a:p>
        </p:txBody>
      </p:sp>
      <p:sp>
        <p:nvSpPr>
          <p:cNvPr id="24854" name="Freeform 275"/>
          <p:cNvSpPr>
            <a:spLocks noEditPoints="1"/>
          </p:cNvSpPr>
          <p:nvPr/>
        </p:nvSpPr>
        <p:spPr bwMode="auto">
          <a:xfrm>
            <a:off x="2230438" y="3952875"/>
            <a:ext cx="96837"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3" y="40"/>
                </a:moveTo>
                <a:lnTo>
                  <a:pt x="13" y="44"/>
                </a:lnTo>
                <a:lnTo>
                  <a:pt x="13" y="47"/>
                </a:lnTo>
                <a:lnTo>
                  <a:pt x="15" y="52"/>
                </a:lnTo>
                <a:lnTo>
                  <a:pt x="18" y="57"/>
                </a:lnTo>
                <a:lnTo>
                  <a:pt x="24" y="61"/>
                </a:lnTo>
                <a:lnTo>
                  <a:pt x="29" y="63"/>
                </a:lnTo>
                <a:lnTo>
                  <a:pt x="34" y="63"/>
                </a:lnTo>
                <a:lnTo>
                  <a:pt x="39" y="61"/>
                </a:lnTo>
                <a:lnTo>
                  <a:pt x="42" y="59"/>
                </a:lnTo>
                <a:lnTo>
                  <a:pt x="47" y="56"/>
                </a:lnTo>
                <a:lnTo>
                  <a:pt x="52" y="51"/>
                </a:lnTo>
                <a:lnTo>
                  <a:pt x="54" y="52"/>
                </a:lnTo>
                <a:lnTo>
                  <a:pt x="37" y="68"/>
                </a:lnTo>
                <a:lnTo>
                  <a:pt x="22" y="73"/>
                </a:lnTo>
                <a:lnTo>
                  <a:pt x="15" y="71"/>
                </a:lnTo>
                <a:lnTo>
                  <a:pt x="10" y="69"/>
                </a:lnTo>
                <a:lnTo>
                  <a:pt x="5" y="66"/>
                </a:lnTo>
                <a:lnTo>
                  <a:pt x="1" y="61"/>
                </a:lnTo>
                <a:lnTo>
                  <a:pt x="0" y="56"/>
                </a:lnTo>
                <a:lnTo>
                  <a:pt x="0" y="49"/>
                </a:lnTo>
                <a:lnTo>
                  <a:pt x="0" y="42"/>
                </a:lnTo>
                <a:lnTo>
                  <a:pt x="3" y="34"/>
                </a:lnTo>
                <a:lnTo>
                  <a:pt x="7" y="25"/>
                </a:lnTo>
                <a:lnTo>
                  <a:pt x="12" y="18"/>
                </a:lnTo>
                <a:lnTo>
                  <a:pt x="17" y="11"/>
                </a:lnTo>
                <a:lnTo>
                  <a:pt x="24" y="6"/>
                </a:lnTo>
                <a:lnTo>
                  <a:pt x="30" y="3"/>
                </a:lnTo>
                <a:lnTo>
                  <a:pt x="37" y="0"/>
                </a:lnTo>
                <a:lnTo>
                  <a:pt x="46" y="0"/>
                </a:lnTo>
                <a:lnTo>
                  <a:pt x="49" y="0"/>
                </a:lnTo>
                <a:lnTo>
                  <a:pt x="54" y="1"/>
                </a:lnTo>
                <a:lnTo>
                  <a:pt x="58" y="3"/>
                </a:lnTo>
                <a:lnTo>
                  <a:pt x="59" y="6"/>
                </a:lnTo>
                <a:lnTo>
                  <a:pt x="61" y="11"/>
                </a:lnTo>
                <a:lnTo>
                  <a:pt x="59" y="17"/>
                </a:lnTo>
                <a:lnTo>
                  <a:pt x="56" y="23"/>
                </a:lnTo>
                <a:lnTo>
                  <a:pt x="51" y="28"/>
                </a:lnTo>
                <a:lnTo>
                  <a:pt x="44" y="32"/>
                </a:lnTo>
                <a:lnTo>
                  <a:pt x="37" y="35"/>
                </a:lnTo>
                <a:lnTo>
                  <a:pt x="30" y="39"/>
                </a:lnTo>
                <a:lnTo>
                  <a:pt x="24" y="40"/>
                </a:lnTo>
                <a:lnTo>
                  <a:pt x="13" y="40"/>
                </a:lnTo>
                <a:close/>
                <a:moveTo>
                  <a:pt x="13" y="37"/>
                </a:moveTo>
                <a:lnTo>
                  <a:pt x="24" y="35"/>
                </a:lnTo>
                <a:lnTo>
                  <a:pt x="32" y="34"/>
                </a:lnTo>
                <a:lnTo>
                  <a:pt x="39" y="28"/>
                </a:lnTo>
                <a:lnTo>
                  <a:pt x="44" y="22"/>
                </a:lnTo>
                <a:lnTo>
                  <a:pt x="47" y="17"/>
                </a:lnTo>
                <a:lnTo>
                  <a:pt x="49" y="10"/>
                </a:lnTo>
                <a:lnTo>
                  <a:pt x="49" y="8"/>
                </a:lnTo>
                <a:lnTo>
                  <a:pt x="47" y="5"/>
                </a:lnTo>
                <a:lnTo>
                  <a:pt x="46" y="3"/>
                </a:lnTo>
                <a:lnTo>
                  <a:pt x="42" y="3"/>
                </a:lnTo>
                <a:lnTo>
                  <a:pt x="37" y="5"/>
                </a:lnTo>
                <a:lnTo>
                  <a:pt x="32" y="6"/>
                </a:lnTo>
                <a:lnTo>
                  <a:pt x="25" y="11"/>
                </a:lnTo>
                <a:lnTo>
                  <a:pt x="22" y="18"/>
                </a:lnTo>
                <a:lnTo>
                  <a:pt x="17" y="27"/>
                </a:lnTo>
                <a:lnTo>
                  <a:pt x="13" y="37"/>
                </a:lnTo>
                <a:close/>
              </a:path>
            </a:pathLst>
          </a:custGeom>
          <a:solidFill>
            <a:srgbClr val="000000"/>
          </a:solidFill>
          <a:ln w="0">
            <a:solidFill>
              <a:srgbClr val="000000"/>
            </a:solidFill>
            <a:round/>
            <a:headEnd/>
            <a:tailEnd/>
          </a:ln>
        </p:spPr>
        <p:txBody>
          <a:bodyPr/>
          <a:lstStyle/>
          <a:p>
            <a:endParaRPr lang="en-CA"/>
          </a:p>
        </p:txBody>
      </p:sp>
      <p:sp>
        <p:nvSpPr>
          <p:cNvPr id="24855" name="Freeform 276"/>
          <p:cNvSpPr>
            <a:spLocks noEditPoints="1"/>
          </p:cNvSpPr>
          <p:nvPr/>
        </p:nvSpPr>
        <p:spPr bwMode="auto">
          <a:xfrm>
            <a:off x="2343150" y="3889375"/>
            <a:ext cx="134938" cy="179388"/>
          </a:xfrm>
          <a:custGeom>
            <a:avLst/>
            <a:gdLst>
              <a:gd name="T0" fmla="*/ 2147483647 w 85"/>
              <a:gd name="T1" fmla="*/ 2147483647 h 113"/>
              <a:gd name="T2" fmla="*/ 2147483647 w 85"/>
              <a:gd name="T3" fmla="*/ 2147483647 h 113"/>
              <a:gd name="T4" fmla="*/ 2147483647 w 85"/>
              <a:gd name="T5" fmla="*/ 2147483647 h 113"/>
              <a:gd name="T6" fmla="*/ 2147483647 w 85"/>
              <a:gd name="T7" fmla="*/ 2147483647 h 113"/>
              <a:gd name="T8" fmla="*/ 2147483647 w 85"/>
              <a:gd name="T9" fmla="*/ 2147483647 h 113"/>
              <a:gd name="T10" fmla="*/ 2147483647 w 85"/>
              <a:gd name="T11" fmla="*/ 2147483647 h 113"/>
              <a:gd name="T12" fmla="*/ 2147483647 w 85"/>
              <a:gd name="T13" fmla="*/ 2147483647 h 113"/>
              <a:gd name="T14" fmla="*/ 2147483647 w 85"/>
              <a:gd name="T15" fmla="*/ 2147483647 h 113"/>
              <a:gd name="T16" fmla="*/ 2147483647 w 85"/>
              <a:gd name="T17" fmla="*/ 2147483647 h 113"/>
              <a:gd name="T18" fmla="*/ 2147483647 w 85"/>
              <a:gd name="T19" fmla="*/ 2147483647 h 113"/>
              <a:gd name="T20" fmla="*/ 2147483647 w 85"/>
              <a:gd name="T21" fmla="*/ 2147483647 h 113"/>
              <a:gd name="T22" fmla="*/ 2147483647 w 85"/>
              <a:gd name="T23" fmla="*/ 2147483647 h 113"/>
              <a:gd name="T24" fmla="*/ 2147483647 w 85"/>
              <a:gd name="T25" fmla="*/ 2147483647 h 113"/>
              <a:gd name="T26" fmla="*/ 2147483647 w 85"/>
              <a:gd name="T27" fmla="*/ 2147483647 h 113"/>
              <a:gd name="T28" fmla="*/ 2147483647 w 85"/>
              <a:gd name="T29" fmla="*/ 2147483647 h 113"/>
              <a:gd name="T30" fmla="*/ 2147483647 w 85"/>
              <a:gd name="T31" fmla="*/ 2147483647 h 113"/>
              <a:gd name="T32" fmla="*/ 2147483647 w 85"/>
              <a:gd name="T33" fmla="*/ 2147483647 h 113"/>
              <a:gd name="T34" fmla="*/ 0 w 85"/>
              <a:gd name="T35" fmla="*/ 2147483647 h 113"/>
              <a:gd name="T36" fmla="*/ 0 w 85"/>
              <a:gd name="T37" fmla="*/ 2147483647 h 113"/>
              <a:gd name="T38" fmla="*/ 2147483647 w 85"/>
              <a:gd name="T39" fmla="*/ 2147483647 h 113"/>
              <a:gd name="T40" fmla="*/ 2147483647 w 85"/>
              <a:gd name="T41" fmla="*/ 2147483647 h 113"/>
              <a:gd name="T42" fmla="*/ 2147483647 w 85"/>
              <a:gd name="T43" fmla="*/ 2147483647 h 113"/>
              <a:gd name="T44" fmla="*/ 2147483647 w 85"/>
              <a:gd name="T45" fmla="*/ 2147483647 h 113"/>
              <a:gd name="T46" fmla="*/ 2147483647 w 85"/>
              <a:gd name="T47" fmla="*/ 2147483647 h 113"/>
              <a:gd name="T48" fmla="*/ 2147483647 w 85"/>
              <a:gd name="T49" fmla="*/ 2147483647 h 113"/>
              <a:gd name="T50" fmla="*/ 2147483647 w 85"/>
              <a:gd name="T51" fmla="*/ 2147483647 h 113"/>
              <a:gd name="T52" fmla="*/ 2147483647 w 85"/>
              <a:gd name="T53" fmla="*/ 2147483647 h 113"/>
              <a:gd name="T54" fmla="*/ 2147483647 w 85"/>
              <a:gd name="T55" fmla="*/ 2147483647 h 113"/>
              <a:gd name="T56" fmla="*/ 2147483647 w 85"/>
              <a:gd name="T57" fmla="*/ 2147483647 h 113"/>
              <a:gd name="T58" fmla="*/ 2147483647 w 85"/>
              <a:gd name="T59" fmla="*/ 2147483647 h 113"/>
              <a:gd name="T60" fmla="*/ 2147483647 w 85"/>
              <a:gd name="T61" fmla="*/ 2147483647 h 113"/>
              <a:gd name="T62" fmla="*/ 2147483647 w 85"/>
              <a:gd name="T63" fmla="*/ 2147483647 h 113"/>
              <a:gd name="T64" fmla="*/ 2147483647 w 85"/>
              <a:gd name="T65" fmla="*/ 2147483647 h 113"/>
              <a:gd name="T66" fmla="*/ 2147483647 w 85"/>
              <a:gd name="T67" fmla="*/ 2147483647 h 113"/>
              <a:gd name="T68" fmla="*/ 2147483647 w 85"/>
              <a:gd name="T69" fmla="*/ 2147483647 h 113"/>
              <a:gd name="T70" fmla="*/ 2147483647 w 85"/>
              <a:gd name="T71" fmla="*/ 2147483647 h 113"/>
              <a:gd name="T72" fmla="*/ 2147483647 w 85"/>
              <a:gd name="T73" fmla="*/ 2147483647 h 113"/>
              <a:gd name="T74" fmla="*/ 2147483647 w 85"/>
              <a:gd name="T75" fmla="*/ 2147483647 h 113"/>
              <a:gd name="T76" fmla="*/ 2147483647 w 85"/>
              <a:gd name="T77" fmla="*/ 2147483647 h 113"/>
              <a:gd name="T78" fmla="*/ 2147483647 w 85"/>
              <a:gd name="T79" fmla="*/ 2147483647 h 113"/>
              <a:gd name="T80" fmla="*/ 2147483647 w 85"/>
              <a:gd name="T81" fmla="*/ 2147483647 h 113"/>
              <a:gd name="T82" fmla="*/ 2147483647 w 85"/>
              <a:gd name="T83" fmla="*/ 2147483647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113"/>
              <a:gd name="T128" fmla="*/ 85 w 85"/>
              <a:gd name="T129" fmla="*/ 113 h 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113">
                <a:moveTo>
                  <a:pt x="85" y="0"/>
                </a:moveTo>
                <a:lnTo>
                  <a:pt x="60" y="92"/>
                </a:lnTo>
                <a:lnTo>
                  <a:pt x="58" y="97"/>
                </a:lnTo>
                <a:lnTo>
                  <a:pt x="56" y="101"/>
                </a:lnTo>
                <a:lnTo>
                  <a:pt x="56" y="103"/>
                </a:lnTo>
                <a:lnTo>
                  <a:pt x="56" y="104"/>
                </a:lnTo>
                <a:lnTo>
                  <a:pt x="58" y="104"/>
                </a:lnTo>
                <a:lnTo>
                  <a:pt x="60" y="104"/>
                </a:lnTo>
                <a:lnTo>
                  <a:pt x="61" y="104"/>
                </a:lnTo>
                <a:lnTo>
                  <a:pt x="63" y="103"/>
                </a:lnTo>
                <a:lnTo>
                  <a:pt x="65" y="99"/>
                </a:lnTo>
                <a:lnTo>
                  <a:pt x="68" y="96"/>
                </a:lnTo>
                <a:lnTo>
                  <a:pt x="72" y="96"/>
                </a:lnTo>
                <a:lnTo>
                  <a:pt x="67" y="103"/>
                </a:lnTo>
                <a:lnTo>
                  <a:pt x="61" y="108"/>
                </a:lnTo>
                <a:lnTo>
                  <a:pt x="56" y="111"/>
                </a:lnTo>
                <a:lnTo>
                  <a:pt x="51" y="113"/>
                </a:lnTo>
                <a:lnTo>
                  <a:pt x="50" y="113"/>
                </a:lnTo>
                <a:lnTo>
                  <a:pt x="46" y="111"/>
                </a:lnTo>
                <a:lnTo>
                  <a:pt x="46" y="108"/>
                </a:lnTo>
                <a:lnTo>
                  <a:pt x="44" y="106"/>
                </a:lnTo>
                <a:lnTo>
                  <a:pt x="46" y="101"/>
                </a:lnTo>
                <a:lnTo>
                  <a:pt x="48" y="94"/>
                </a:lnTo>
                <a:lnTo>
                  <a:pt x="50" y="84"/>
                </a:lnTo>
                <a:lnTo>
                  <a:pt x="43" y="94"/>
                </a:lnTo>
                <a:lnTo>
                  <a:pt x="36" y="103"/>
                </a:lnTo>
                <a:lnTo>
                  <a:pt x="29" y="108"/>
                </a:lnTo>
                <a:lnTo>
                  <a:pt x="22" y="111"/>
                </a:lnTo>
                <a:lnTo>
                  <a:pt x="16" y="113"/>
                </a:lnTo>
                <a:lnTo>
                  <a:pt x="12" y="113"/>
                </a:lnTo>
                <a:lnTo>
                  <a:pt x="7" y="109"/>
                </a:lnTo>
                <a:lnTo>
                  <a:pt x="4" y="108"/>
                </a:lnTo>
                <a:lnTo>
                  <a:pt x="2" y="103"/>
                </a:lnTo>
                <a:lnTo>
                  <a:pt x="0" y="99"/>
                </a:lnTo>
                <a:lnTo>
                  <a:pt x="0" y="92"/>
                </a:lnTo>
                <a:lnTo>
                  <a:pt x="0" y="85"/>
                </a:lnTo>
                <a:lnTo>
                  <a:pt x="4" y="77"/>
                </a:lnTo>
                <a:lnTo>
                  <a:pt x="7" y="68"/>
                </a:lnTo>
                <a:lnTo>
                  <a:pt x="14" y="60"/>
                </a:lnTo>
                <a:lnTo>
                  <a:pt x="21" y="53"/>
                </a:lnTo>
                <a:lnTo>
                  <a:pt x="27" y="46"/>
                </a:lnTo>
                <a:lnTo>
                  <a:pt x="34" y="43"/>
                </a:lnTo>
                <a:lnTo>
                  <a:pt x="41" y="40"/>
                </a:lnTo>
                <a:lnTo>
                  <a:pt x="46" y="40"/>
                </a:lnTo>
                <a:lnTo>
                  <a:pt x="51" y="40"/>
                </a:lnTo>
                <a:lnTo>
                  <a:pt x="55" y="41"/>
                </a:lnTo>
                <a:lnTo>
                  <a:pt x="58" y="43"/>
                </a:lnTo>
                <a:lnTo>
                  <a:pt x="61" y="46"/>
                </a:lnTo>
                <a:lnTo>
                  <a:pt x="68" y="23"/>
                </a:lnTo>
                <a:lnTo>
                  <a:pt x="68" y="17"/>
                </a:lnTo>
                <a:lnTo>
                  <a:pt x="70" y="14"/>
                </a:lnTo>
                <a:lnTo>
                  <a:pt x="70" y="12"/>
                </a:lnTo>
                <a:lnTo>
                  <a:pt x="70" y="11"/>
                </a:lnTo>
                <a:lnTo>
                  <a:pt x="70" y="9"/>
                </a:lnTo>
                <a:lnTo>
                  <a:pt x="70" y="7"/>
                </a:lnTo>
                <a:lnTo>
                  <a:pt x="68" y="6"/>
                </a:lnTo>
                <a:lnTo>
                  <a:pt x="65" y="6"/>
                </a:lnTo>
                <a:lnTo>
                  <a:pt x="63" y="6"/>
                </a:lnTo>
                <a:lnTo>
                  <a:pt x="60" y="7"/>
                </a:lnTo>
                <a:lnTo>
                  <a:pt x="60" y="4"/>
                </a:lnTo>
                <a:lnTo>
                  <a:pt x="85" y="0"/>
                </a:lnTo>
                <a:close/>
                <a:moveTo>
                  <a:pt x="56" y="55"/>
                </a:moveTo>
                <a:lnTo>
                  <a:pt x="56" y="50"/>
                </a:lnTo>
                <a:lnTo>
                  <a:pt x="53" y="46"/>
                </a:lnTo>
                <a:lnTo>
                  <a:pt x="50" y="43"/>
                </a:lnTo>
                <a:lnTo>
                  <a:pt x="46" y="43"/>
                </a:lnTo>
                <a:lnTo>
                  <a:pt x="41" y="45"/>
                </a:lnTo>
                <a:lnTo>
                  <a:pt x="36" y="46"/>
                </a:lnTo>
                <a:lnTo>
                  <a:pt x="31" y="53"/>
                </a:lnTo>
                <a:lnTo>
                  <a:pt x="24" y="60"/>
                </a:lnTo>
                <a:lnTo>
                  <a:pt x="17" y="75"/>
                </a:lnTo>
                <a:lnTo>
                  <a:pt x="14" y="92"/>
                </a:lnTo>
                <a:lnTo>
                  <a:pt x="14" y="97"/>
                </a:lnTo>
                <a:lnTo>
                  <a:pt x="17" y="101"/>
                </a:lnTo>
                <a:lnTo>
                  <a:pt x="19" y="104"/>
                </a:lnTo>
                <a:lnTo>
                  <a:pt x="22" y="104"/>
                </a:lnTo>
                <a:lnTo>
                  <a:pt x="27" y="103"/>
                </a:lnTo>
                <a:lnTo>
                  <a:pt x="33" y="99"/>
                </a:lnTo>
                <a:lnTo>
                  <a:pt x="38" y="94"/>
                </a:lnTo>
                <a:lnTo>
                  <a:pt x="44" y="85"/>
                </a:lnTo>
                <a:lnTo>
                  <a:pt x="53" y="68"/>
                </a:lnTo>
                <a:lnTo>
                  <a:pt x="56" y="55"/>
                </a:lnTo>
                <a:close/>
              </a:path>
            </a:pathLst>
          </a:custGeom>
          <a:solidFill>
            <a:srgbClr val="000000"/>
          </a:solidFill>
          <a:ln w="0">
            <a:solidFill>
              <a:srgbClr val="000000"/>
            </a:solidFill>
            <a:round/>
            <a:headEnd/>
            <a:tailEnd/>
          </a:ln>
        </p:spPr>
        <p:txBody>
          <a:bodyPr/>
          <a:lstStyle/>
          <a:p>
            <a:endParaRPr lang="en-CA"/>
          </a:p>
        </p:txBody>
      </p:sp>
      <p:sp>
        <p:nvSpPr>
          <p:cNvPr id="24856" name="Freeform 277"/>
          <p:cNvSpPr>
            <a:spLocks noEditPoints="1"/>
          </p:cNvSpPr>
          <p:nvPr/>
        </p:nvSpPr>
        <p:spPr bwMode="auto">
          <a:xfrm>
            <a:off x="2476500" y="3903663"/>
            <a:ext cx="58738" cy="165100"/>
          </a:xfrm>
          <a:custGeom>
            <a:avLst/>
            <a:gdLst>
              <a:gd name="T0" fmla="*/ 2147483647 w 37"/>
              <a:gd name="T1" fmla="*/ 0 h 104"/>
              <a:gd name="T2" fmla="*/ 2147483647 w 37"/>
              <a:gd name="T3" fmla="*/ 2147483647 h 104"/>
              <a:gd name="T4" fmla="*/ 2147483647 w 37"/>
              <a:gd name="T5" fmla="*/ 2147483647 h 104"/>
              <a:gd name="T6" fmla="*/ 2147483647 w 37"/>
              <a:gd name="T7" fmla="*/ 2147483647 h 104"/>
              <a:gd name="T8" fmla="*/ 2147483647 w 37"/>
              <a:gd name="T9" fmla="*/ 2147483647 h 104"/>
              <a:gd name="T10" fmla="*/ 2147483647 w 37"/>
              <a:gd name="T11" fmla="*/ 2147483647 h 104"/>
              <a:gd name="T12" fmla="*/ 2147483647 w 37"/>
              <a:gd name="T13" fmla="*/ 2147483647 h 104"/>
              <a:gd name="T14" fmla="*/ 2147483647 w 37"/>
              <a:gd name="T15" fmla="*/ 2147483647 h 104"/>
              <a:gd name="T16" fmla="*/ 2147483647 w 37"/>
              <a:gd name="T17" fmla="*/ 2147483647 h 104"/>
              <a:gd name="T18" fmla="*/ 2147483647 w 37"/>
              <a:gd name="T19" fmla="*/ 2147483647 h 104"/>
              <a:gd name="T20" fmla="*/ 2147483647 w 37"/>
              <a:gd name="T21" fmla="*/ 2147483647 h 104"/>
              <a:gd name="T22" fmla="*/ 2147483647 w 37"/>
              <a:gd name="T23" fmla="*/ 2147483647 h 104"/>
              <a:gd name="T24" fmla="*/ 2147483647 w 37"/>
              <a:gd name="T25" fmla="*/ 2147483647 h 104"/>
              <a:gd name="T26" fmla="*/ 2147483647 w 37"/>
              <a:gd name="T27" fmla="*/ 2147483647 h 104"/>
              <a:gd name="T28" fmla="*/ 2147483647 w 37"/>
              <a:gd name="T29" fmla="*/ 2147483647 h 104"/>
              <a:gd name="T30" fmla="*/ 2147483647 w 37"/>
              <a:gd name="T31" fmla="*/ 2147483647 h 104"/>
              <a:gd name="T32" fmla="*/ 2147483647 w 37"/>
              <a:gd name="T33" fmla="*/ 0 h 104"/>
              <a:gd name="T34" fmla="*/ 2147483647 w 37"/>
              <a:gd name="T35" fmla="*/ 2147483647 h 104"/>
              <a:gd name="T36" fmla="*/ 2147483647 w 37"/>
              <a:gd name="T37" fmla="*/ 2147483647 h 104"/>
              <a:gd name="T38" fmla="*/ 2147483647 w 37"/>
              <a:gd name="T39" fmla="*/ 2147483647 h 104"/>
              <a:gd name="T40" fmla="*/ 2147483647 w 37"/>
              <a:gd name="T41" fmla="*/ 2147483647 h 104"/>
              <a:gd name="T42" fmla="*/ 2147483647 w 37"/>
              <a:gd name="T43" fmla="*/ 2147483647 h 104"/>
              <a:gd name="T44" fmla="*/ 2147483647 w 37"/>
              <a:gd name="T45" fmla="*/ 2147483647 h 104"/>
              <a:gd name="T46" fmla="*/ 2147483647 w 37"/>
              <a:gd name="T47" fmla="*/ 2147483647 h 104"/>
              <a:gd name="T48" fmla="*/ 2147483647 w 37"/>
              <a:gd name="T49" fmla="*/ 2147483647 h 104"/>
              <a:gd name="T50" fmla="*/ 2147483647 w 37"/>
              <a:gd name="T51" fmla="*/ 2147483647 h 104"/>
              <a:gd name="T52" fmla="*/ 2147483647 w 37"/>
              <a:gd name="T53" fmla="*/ 2147483647 h 104"/>
              <a:gd name="T54" fmla="*/ 2147483647 w 37"/>
              <a:gd name="T55" fmla="*/ 2147483647 h 104"/>
              <a:gd name="T56" fmla="*/ 2147483647 w 37"/>
              <a:gd name="T57" fmla="*/ 2147483647 h 104"/>
              <a:gd name="T58" fmla="*/ 2147483647 w 37"/>
              <a:gd name="T59" fmla="*/ 2147483647 h 104"/>
              <a:gd name="T60" fmla="*/ 2147483647 w 37"/>
              <a:gd name="T61" fmla="*/ 2147483647 h 104"/>
              <a:gd name="T62" fmla="*/ 2147483647 w 37"/>
              <a:gd name="T63" fmla="*/ 2147483647 h 104"/>
              <a:gd name="T64" fmla="*/ 2147483647 w 37"/>
              <a:gd name="T65" fmla="*/ 2147483647 h 104"/>
              <a:gd name="T66" fmla="*/ 2147483647 w 37"/>
              <a:gd name="T67" fmla="*/ 2147483647 h 104"/>
              <a:gd name="T68" fmla="*/ 2147483647 w 37"/>
              <a:gd name="T69" fmla="*/ 2147483647 h 104"/>
              <a:gd name="T70" fmla="*/ 2147483647 w 37"/>
              <a:gd name="T71" fmla="*/ 2147483647 h 104"/>
              <a:gd name="T72" fmla="*/ 0 w 37"/>
              <a:gd name="T73" fmla="*/ 2147483647 h 104"/>
              <a:gd name="T74" fmla="*/ 0 w 37"/>
              <a:gd name="T75" fmla="*/ 2147483647 h 104"/>
              <a:gd name="T76" fmla="*/ 0 w 37"/>
              <a:gd name="T77" fmla="*/ 2147483647 h 104"/>
              <a:gd name="T78" fmla="*/ 2147483647 w 37"/>
              <a:gd name="T79" fmla="*/ 2147483647 h 104"/>
              <a:gd name="T80" fmla="*/ 2147483647 w 37"/>
              <a:gd name="T81" fmla="*/ 2147483647 h 104"/>
              <a:gd name="T82" fmla="*/ 2147483647 w 37"/>
              <a:gd name="T83" fmla="*/ 2147483647 h 104"/>
              <a:gd name="T84" fmla="*/ 2147483647 w 37"/>
              <a:gd name="T85" fmla="*/ 2147483647 h 104"/>
              <a:gd name="T86" fmla="*/ 2147483647 w 37"/>
              <a:gd name="T87" fmla="*/ 2147483647 h 104"/>
              <a:gd name="T88" fmla="*/ 2147483647 w 37"/>
              <a:gd name="T89" fmla="*/ 2147483647 h 104"/>
              <a:gd name="T90" fmla="*/ 2147483647 w 37"/>
              <a:gd name="T91" fmla="*/ 2147483647 h 104"/>
              <a:gd name="T92" fmla="*/ 2147483647 w 37"/>
              <a:gd name="T93" fmla="*/ 2147483647 h 104"/>
              <a:gd name="T94" fmla="*/ 2147483647 w 37"/>
              <a:gd name="T95" fmla="*/ 2147483647 h 104"/>
              <a:gd name="T96" fmla="*/ 2147483647 w 37"/>
              <a:gd name="T97" fmla="*/ 2147483647 h 104"/>
              <a:gd name="T98" fmla="*/ 2147483647 w 37"/>
              <a:gd name="T99" fmla="*/ 2147483647 h 104"/>
              <a:gd name="T100" fmla="*/ 2147483647 w 37"/>
              <a:gd name="T101" fmla="*/ 2147483647 h 104"/>
              <a:gd name="T102" fmla="*/ 2147483647 w 37"/>
              <a:gd name="T103" fmla="*/ 2147483647 h 1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
              <a:gd name="T157" fmla="*/ 0 h 104"/>
              <a:gd name="T158" fmla="*/ 37 w 37"/>
              <a:gd name="T159" fmla="*/ 104 h 1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 h="104">
                <a:moveTo>
                  <a:pt x="28" y="0"/>
                </a:moveTo>
                <a:lnTo>
                  <a:pt x="32" y="2"/>
                </a:lnTo>
                <a:lnTo>
                  <a:pt x="34" y="3"/>
                </a:lnTo>
                <a:lnTo>
                  <a:pt x="35" y="5"/>
                </a:lnTo>
                <a:lnTo>
                  <a:pt x="37" y="8"/>
                </a:lnTo>
                <a:lnTo>
                  <a:pt x="35" y="12"/>
                </a:lnTo>
                <a:lnTo>
                  <a:pt x="34" y="14"/>
                </a:lnTo>
                <a:lnTo>
                  <a:pt x="32" y="15"/>
                </a:lnTo>
                <a:lnTo>
                  <a:pt x="28" y="15"/>
                </a:lnTo>
                <a:lnTo>
                  <a:pt x="27" y="15"/>
                </a:lnTo>
                <a:lnTo>
                  <a:pt x="23" y="14"/>
                </a:lnTo>
                <a:lnTo>
                  <a:pt x="22" y="12"/>
                </a:lnTo>
                <a:lnTo>
                  <a:pt x="22" y="8"/>
                </a:lnTo>
                <a:lnTo>
                  <a:pt x="22" y="5"/>
                </a:lnTo>
                <a:lnTo>
                  <a:pt x="23" y="3"/>
                </a:lnTo>
                <a:lnTo>
                  <a:pt x="27" y="2"/>
                </a:lnTo>
                <a:lnTo>
                  <a:pt x="28" y="0"/>
                </a:lnTo>
                <a:close/>
                <a:moveTo>
                  <a:pt x="30" y="31"/>
                </a:moveTo>
                <a:lnTo>
                  <a:pt x="15" y="87"/>
                </a:lnTo>
                <a:lnTo>
                  <a:pt x="13" y="90"/>
                </a:lnTo>
                <a:lnTo>
                  <a:pt x="13" y="94"/>
                </a:lnTo>
                <a:lnTo>
                  <a:pt x="13" y="95"/>
                </a:lnTo>
                <a:lnTo>
                  <a:pt x="15" y="95"/>
                </a:lnTo>
                <a:lnTo>
                  <a:pt x="17" y="95"/>
                </a:lnTo>
                <a:lnTo>
                  <a:pt x="20" y="90"/>
                </a:lnTo>
                <a:lnTo>
                  <a:pt x="23" y="85"/>
                </a:lnTo>
                <a:lnTo>
                  <a:pt x="27" y="87"/>
                </a:lnTo>
                <a:lnTo>
                  <a:pt x="22" y="94"/>
                </a:lnTo>
                <a:lnTo>
                  <a:pt x="15" y="100"/>
                </a:lnTo>
                <a:lnTo>
                  <a:pt x="11" y="102"/>
                </a:lnTo>
                <a:lnTo>
                  <a:pt x="6" y="104"/>
                </a:lnTo>
                <a:lnTo>
                  <a:pt x="3" y="104"/>
                </a:lnTo>
                <a:lnTo>
                  <a:pt x="1" y="102"/>
                </a:lnTo>
                <a:lnTo>
                  <a:pt x="0" y="100"/>
                </a:lnTo>
                <a:lnTo>
                  <a:pt x="0" y="97"/>
                </a:lnTo>
                <a:lnTo>
                  <a:pt x="0" y="94"/>
                </a:lnTo>
                <a:lnTo>
                  <a:pt x="1" y="87"/>
                </a:lnTo>
                <a:lnTo>
                  <a:pt x="13" y="51"/>
                </a:lnTo>
                <a:lnTo>
                  <a:pt x="15" y="46"/>
                </a:lnTo>
                <a:lnTo>
                  <a:pt x="15" y="42"/>
                </a:lnTo>
                <a:lnTo>
                  <a:pt x="15" y="41"/>
                </a:lnTo>
                <a:lnTo>
                  <a:pt x="15" y="39"/>
                </a:lnTo>
                <a:lnTo>
                  <a:pt x="15" y="37"/>
                </a:lnTo>
                <a:lnTo>
                  <a:pt x="13" y="37"/>
                </a:lnTo>
                <a:lnTo>
                  <a:pt x="11" y="36"/>
                </a:lnTo>
                <a:lnTo>
                  <a:pt x="8" y="37"/>
                </a:lnTo>
                <a:lnTo>
                  <a:pt x="5" y="37"/>
                </a:lnTo>
                <a:lnTo>
                  <a:pt x="5" y="34"/>
                </a:lnTo>
                <a:lnTo>
                  <a:pt x="30" y="31"/>
                </a:lnTo>
                <a:close/>
              </a:path>
            </a:pathLst>
          </a:custGeom>
          <a:solidFill>
            <a:srgbClr val="000000"/>
          </a:solidFill>
          <a:ln w="0">
            <a:solidFill>
              <a:srgbClr val="000000"/>
            </a:solidFill>
            <a:round/>
            <a:headEnd/>
            <a:tailEnd/>
          </a:ln>
        </p:spPr>
        <p:txBody>
          <a:bodyPr/>
          <a:lstStyle/>
          <a:p>
            <a:endParaRPr lang="en-CA"/>
          </a:p>
        </p:txBody>
      </p:sp>
      <p:sp>
        <p:nvSpPr>
          <p:cNvPr id="24857" name="Freeform 278"/>
          <p:cNvSpPr>
            <a:spLocks noEditPoints="1"/>
          </p:cNvSpPr>
          <p:nvPr/>
        </p:nvSpPr>
        <p:spPr bwMode="auto">
          <a:xfrm>
            <a:off x="2540000" y="3952875"/>
            <a:ext cx="119063" cy="115888"/>
          </a:xfrm>
          <a:custGeom>
            <a:avLst/>
            <a:gdLst>
              <a:gd name="T0" fmla="*/ 2147483647 w 75"/>
              <a:gd name="T1" fmla="*/ 2147483647 h 73"/>
              <a:gd name="T2" fmla="*/ 2147483647 w 75"/>
              <a:gd name="T3" fmla="*/ 2147483647 h 73"/>
              <a:gd name="T4" fmla="*/ 2147483647 w 75"/>
              <a:gd name="T5" fmla="*/ 2147483647 h 73"/>
              <a:gd name="T6" fmla="*/ 2147483647 w 75"/>
              <a:gd name="T7" fmla="*/ 2147483647 h 73"/>
              <a:gd name="T8" fmla="*/ 2147483647 w 75"/>
              <a:gd name="T9" fmla="*/ 2147483647 h 73"/>
              <a:gd name="T10" fmla="*/ 2147483647 w 75"/>
              <a:gd name="T11" fmla="*/ 2147483647 h 73"/>
              <a:gd name="T12" fmla="*/ 2147483647 w 75"/>
              <a:gd name="T13" fmla="*/ 2147483647 h 73"/>
              <a:gd name="T14" fmla="*/ 2147483647 w 75"/>
              <a:gd name="T15" fmla="*/ 2147483647 h 73"/>
              <a:gd name="T16" fmla="*/ 2147483647 w 75"/>
              <a:gd name="T17" fmla="*/ 2147483647 h 73"/>
              <a:gd name="T18" fmla="*/ 2147483647 w 75"/>
              <a:gd name="T19" fmla="*/ 2147483647 h 73"/>
              <a:gd name="T20" fmla="*/ 2147483647 w 75"/>
              <a:gd name="T21" fmla="*/ 2147483647 h 73"/>
              <a:gd name="T22" fmla="*/ 2147483647 w 75"/>
              <a:gd name="T23" fmla="*/ 2147483647 h 73"/>
              <a:gd name="T24" fmla="*/ 2147483647 w 75"/>
              <a:gd name="T25" fmla="*/ 2147483647 h 73"/>
              <a:gd name="T26" fmla="*/ 2147483647 w 75"/>
              <a:gd name="T27" fmla="*/ 2147483647 h 73"/>
              <a:gd name="T28" fmla="*/ 2147483647 w 75"/>
              <a:gd name="T29" fmla="*/ 2147483647 h 73"/>
              <a:gd name="T30" fmla="*/ 2147483647 w 75"/>
              <a:gd name="T31" fmla="*/ 2147483647 h 73"/>
              <a:gd name="T32" fmla="*/ 0 w 75"/>
              <a:gd name="T33" fmla="*/ 2147483647 h 73"/>
              <a:gd name="T34" fmla="*/ 0 w 75"/>
              <a:gd name="T35" fmla="*/ 2147483647 h 73"/>
              <a:gd name="T36" fmla="*/ 2147483647 w 75"/>
              <a:gd name="T37" fmla="*/ 2147483647 h 73"/>
              <a:gd name="T38" fmla="*/ 2147483647 w 75"/>
              <a:gd name="T39" fmla="*/ 2147483647 h 73"/>
              <a:gd name="T40" fmla="*/ 2147483647 w 75"/>
              <a:gd name="T41" fmla="*/ 2147483647 h 73"/>
              <a:gd name="T42" fmla="*/ 2147483647 w 75"/>
              <a:gd name="T43" fmla="*/ 0 h 73"/>
              <a:gd name="T44" fmla="*/ 2147483647 w 75"/>
              <a:gd name="T45" fmla="*/ 2147483647 h 73"/>
              <a:gd name="T46" fmla="*/ 2147483647 w 75"/>
              <a:gd name="T47" fmla="*/ 2147483647 h 73"/>
              <a:gd name="T48" fmla="*/ 2147483647 w 75"/>
              <a:gd name="T49" fmla="*/ 0 h 73"/>
              <a:gd name="T50" fmla="*/ 2147483647 w 75"/>
              <a:gd name="T51" fmla="*/ 2147483647 h 73"/>
              <a:gd name="T52" fmla="*/ 2147483647 w 75"/>
              <a:gd name="T53" fmla="*/ 2147483647 h 73"/>
              <a:gd name="T54" fmla="*/ 2147483647 w 75"/>
              <a:gd name="T55" fmla="*/ 2147483647 h 73"/>
              <a:gd name="T56" fmla="*/ 2147483647 w 75"/>
              <a:gd name="T57" fmla="*/ 2147483647 h 73"/>
              <a:gd name="T58" fmla="*/ 2147483647 w 75"/>
              <a:gd name="T59" fmla="*/ 2147483647 h 73"/>
              <a:gd name="T60" fmla="*/ 2147483647 w 75"/>
              <a:gd name="T61" fmla="*/ 2147483647 h 73"/>
              <a:gd name="T62" fmla="*/ 2147483647 w 75"/>
              <a:gd name="T63" fmla="*/ 2147483647 h 73"/>
              <a:gd name="T64" fmla="*/ 2147483647 w 75"/>
              <a:gd name="T65" fmla="*/ 2147483647 h 73"/>
              <a:gd name="T66" fmla="*/ 2147483647 w 75"/>
              <a:gd name="T67" fmla="*/ 2147483647 h 73"/>
              <a:gd name="T68" fmla="*/ 2147483647 w 75"/>
              <a:gd name="T69" fmla="*/ 2147483647 h 73"/>
              <a:gd name="T70" fmla="*/ 2147483647 w 75"/>
              <a:gd name="T71" fmla="*/ 2147483647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3"/>
              <a:gd name="T110" fmla="*/ 75 w 7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3">
                <a:moveTo>
                  <a:pt x="75" y="0"/>
                </a:moveTo>
                <a:lnTo>
                  <a:pt x="60" y="54"/>
                </a:lnTo>
                <a:lnTo>
                  <a:pt x="58" y="61"/>
                </a:lnTo>
                <a:lnTo>
                  <a:pt x="57" y="63"/>
                </a:lnTo>
                <a:lnTo>
                  <a:pt x="57" y="64"/>
                </a:lnTo>
                <a:lnTo>
                  <a:pt x="58" y="64"/>
                </a:lnTo>
                <a:lnTo>
                  <a:pt x="58" y="66"/>
                </a:lnTo>
                <a:lnTo>
                  <a:pt x="60" y="66"/>
                </a:lnTo>
                <a:lnTo>
                  <a:pt x="62" y="64"/>
                </a:lnTo>
                <a:lnTo>
                  <a:pt x="63" y="61"/>
                </a:lnTo>
                <a:lnTo>
                  <a:pt x="67" y="56"/>
                </a:lnTo>
                <a:lnTo>
                  <a:pt x="70" y="57"/>
                </a:lnTo>
                <a:lnTo>
                  <a:pt x="65" y="64"/>
                </a:lnTo>
                <a:lnTo>
                  <a:pt x="60" y="69"/>
                </a:lnTo>
                <a:lnTo>
                  <a:pt x="55" y="71"/>
                </a:lnTo>
                <a:lnTo>
                  <a:pt x="51" y="73"/>
                </a:lnTo>
                <a:lnTo>
                  <a:pt x="48" y="73"/>
                </a:lnTo>
                <a:lnTo>
                  <a:pt x="46" y="71"/>
                </a:lnTo>
                <a:lnTo>
                  <a:pt x="46" y="69"/>
                </a:lnTo>
                <a:lnTo>
                  <a:pt x="45" y="66"/>
                </a:lnTo>
                <a:lnTo>
                  <a:pt x="46" y="63"/>
                </a:lnTo>
                <a:lnTo>
                  <a:pt x="46" y="56"/>
                </a:lnTo>
                <a:lnTo>
                  <a:pt x="48" y="51"/>
                </a:lnTo>
                <a:lnTo>
                  <a:pt x="41" y="57"/>
                </a:lnTo>
                <a:lnTo>
                  <a:pt x="34" y="64"/>
                </a:lnTo>
                <a:lnTo>
                  <a:pt x="28" y="69"/>
                </a:lnTo>
                <a:lnTo>
                  <a:pt x="21" y="71"/>
                </a:lnTo>
                <a:lnTo>
                  <a:pt x="16" y="73"/>
                </a:lnTo>
                <a:lnTo>
                  <a:pt x="9" y="71"/>
                </a:lnTo>
                <a:lnTo>
                  <a:pt x="4" y="68"/>
                </a:lnTo>
                <a:lnTo>
                  <a:pt x="2" y="64"/>
                </a:lnTo>
                <a:lnTo>
                  <a:pt x="0" y="59"/>
                </a:lnTo>
                <a:lnTo>
                  <a:pt x="0" y="54"/>
                </a:lnTo>
                <a:lnTo>
                  <a:pt x="0" y="45"/>
                </a:lnTo>
                <a:lnTo>
                  <a:pt x="4" y="37"/>
                </a:lnTo>
                <a:lnTo>
                  <a:pt x="7" y="28"/>
                </a:lnTo>
                <a:lnTo>
                  <a:pt x="14" y="20"/>
                </a:lnTo>
                <a:lnTo>
                  <a:pt x="21" y="13"/>
                </a:lnTo>
                <a:lnTo>
                  <a:pt x="28" y="6"/>
                </a:lnTo>
                <a:lnTo>
                  <a:pt x="34" y="3"/>
                </a:lnTo>
                <a:lnTo>
                  <a:pt x="41" y="0"/>
                </a:lnTo>
                <a:lnTo>
                  <a:pt x="46" y="0"/>
                </a:lnTo>
                <a:lnTo>
                  <a:pt x="51" y="0"/>
                </a:lnTo>
                <a:lnTo>
                  <a:pt x="55" y="3"/>
                </a:lnTo>
                <a:lnTo>
                  <a:pt x="58" y="6"/>
                </a:lnTo>
                <a:lnTo>
                  <a:pt x="60" y="11"/>
                </a:lnTo>
                <a:lnTo>
                  <a:pt x="62" y="3"/>
                </a:lnTo>
                <a:lnTo>
                  <a:pt x="75" y="0"/>
                </a:lnTo>
                <a:close/>
                <a:moveTo>
                  <a:pt x="46" y="3"/>
                </a:moveTo>
                <a:lnTo>
                  <a:pt x="41" y="5"/>
                </a:lnTo>
                <a:lnTo>
                  <a:pt x="34" y="8"/>
                </a:lnTo>
                <a:lnTo>
                  <a:pt x="29" y="13"/>
                </a:lnTo>
                <a:lnTo>
                  <a:pt x="24" y="20"/>
                </a:lnTo>
                <a:lnTo>
                  <a:pt x="21" y="28"/>
                </a:lnTo>
                <a:lnTo>
                  <a:pt x="17" y="37"/>
                </a:lnTo>
                <a:lnTo>
                  <a:pt x="14" y="45"/>
                </a:lnTo>
                <a:lnTo>
                  <a:pt x="14" y="52"/>
                </a:lnTo>
                <a:lnTo>
                  <a:pt x="14" y="57"/>
                </a:lnTo>
                <a:lnTo>
                  <a:pt x="17" y="61"/>
                </a:lnTo>
                <a:lnTo>
                  <a:pt x="19" y="64"/>
                </a:lnTo>
                <a:lnTo>
                  <a:pt x="22" y="64"/>
                </a:lnTo>
                <a:lnTo>
                  <a:pt x="29" y="63"/>
                </a:lnTo>
                <a:lnTo>
                  <a:pt x="36" y="59"/>
                </a:lnTo>
                <a:lnTo>
                  <a:pt x="43" y="51"/>
                </a:lnTo>
                <a:lnTo>
                  <a:pt x="53" y="34"/>
                </a:lnTo>
                <a:lnTo>
                  <a:pt x="57" y="17"/>
                </a:lnTo>
                <a:lnTo>
                  <a:pt x="55" y="10"/>
                </a:lnTo>
                <a:lnTo>
                  <a:pt x="53" y="6"/>
                </a:lnTo>
                <a:lnTo>
                  <a:pt x="50" y="3"/>
                </a:lnTo>
                <a:lnTo>
                  <a:pt x="46" y="3"/>
                </a:lnTo>
                <a:close/>
              </a:path>
            </a:pathLst>
          </a:custGeom>
          <a:solidFill>
            <a:srgbClr val="000000"/>
          </a:solidFill>
          <a:ln w="0">
            <a:solidFill>
              <a:srgbClr val="000000"/>
            </a:solidFill>
            <a:round/>
            <a:headEnd/>
            <a:tailEnd/>
          </a:ln>
        </p:spPr>
        <p:txBody>
          <a:bodyPr/>
          <a:lstStyle/>
          <a:p>
            <a:endParaRPr lang="en-CA"/>
          </a:p>
        </p:txBody>
      </p:sp>
      <p:sp>
        <p:nvSpPr>
          <p:cNvPr id="24858" name="Freeform 279"/>
          <p:cNvSpPr>
            <a:spLocks/>
          </p:cNvSpPr>
          <p:nvPr/>
        </p:nvSpPr>
        <p:spPr bwMode="auto">
          <a:xfrm>
            <a:off x="2667000" y="3919538"/>
            <a:ext cx="71438" cy="149225"/>
          </a:xfrm>
          <a:custGeom>
            <a:avLst/>
            <a:gdLst>
              <a:gd name="T0" fmla="*/ 2147483647 w 45"/>
              <a:gd name="T1" fmla="*/ 0 h 94"/>
              <a:gd name="T2" fmla="*/ 2147483647 w 45"/>
              <a:gd name="T3" fmla="*/ 2147483647 h 94"/>
              <a:gd name="T4" fmla="*/ 2147483647 w 45"/>
              <a:gd name="T5" fmla="*/ 2147483647 h 94"/>
              <a:gd name="T6" fmla="*/ 2147483647 w 45"/>
              <a:gd name="T7" fmla="*/ 2147483647 h 94"/>
              <a:gd name="T8" fmla="*/ 2147483647 w 45"/>
              <a:gd name="T9" fmla="*/ 2147483647 h 94"/>
              <a:gd name="T10" fmla="*/ 2147483647 w 45"/>
              <a:gd name="T11" fmla="*/ 2147483647 h 94"/>
              <a:gd name="T12" fmla="*/ 2147483647 w 45"/>
              <a:gd name="T13" fmla="*/ 2147483647 h 94"/>
              <a:gd name="T14" fmla="*/ 2147483647 w 45"/>
              <a:gd name="T15" fmla="*/ 2147483647 h 94"/>
              <a:gd name="T16" fmla="*/ 2147483647 w 45"/>
              <a:gd name="T17" fmla="*/ 2147483647 h 94"/>
              <a:gd name="T18" fmla="*/ 2147483647 w 45"/>
              <a:gd name="T19" fmla="*/ 2147483647 h 94"/>
              <a:gd name="T20" fmla="*/ 2147483647 w 45"/>
              <a:gd name="T21" fmla="*/ 2147483647 h 94"/>
              <a:gd name="T22" fmla="*/ 2147483647 w 45"/>
              <a:gd name="T23" fmla="*/ 2147483647 h 94"/>
              <a:gd name="T24" fmla="*/ 2147483647 w 45"/>
              <a:gd name="T25" fmla="*/ 2147483647 h 94"/>
              <a:gd name="T26" fmla="*/ 2147483647 w 45"/>
              <a:gd name="T27" fmla="*/ 2147483647 h 94"/>
              <a:gd name="T28" fmla="*/ 2147483647 w 45"/>
              <a:gd name="T29" fmla="*/ 2147483647 h 94"/>
              <a:gd name="T30" fmla="*/ 2147483647 w 45"/>
              <a:gd name="T31" fmla="*/ 2147483647 h 94"/>
              <a:gd name="T32" fmla="*/ 2147483647 w 45"/>
              <a:gd name="T33" fmla="*/ 2147483647 h 94"/>
              <a:gd name="T34" fmla="*/ 2147483647 w 45"/>
              <a:gd name="T35" fmla="*/ 2147483647 h 94"/>
              <a:gd name="T36" fmla="*/ 2147483647 w 45"/>
              <a:gd name="T37" fmla="*/ 2147483647 h 94"/>
              <a:gd name="T38" fmla="*/ 2147483647 w 45"/>
              <a:gd name="T39" fmla="*/ 2147483647 h 94"/>
              <a:gd name="T40" fmla="*/ 2147483647 w 45"/>
              <a:gd name="T41" fmla="*/ 2147483647 h 94"/>
              <a:gd name="T42" fmla="*/ 2147483647 w 45"/>
              <a:gd name="T43" fmla="*/ 2147483647 h 94"/>
              <a:gd name="T44" fmla="*/ 2147483647 w 45"/>
              <a:gd name="T45" fmla="*/ 2147483647 h 94"/>
              <a:gd name="T46" fmla="*/ 2147483647 w 45"/>
              <a:gd name="T47" fmla="*/ 2147483647 h 94"/>
              <a:gd name="T48" fmla="*/ 2147483647 w 45"/>
              <a:gd name="T49" fmla="*/ 2147483647 h 94"/>
              <a:gd name="T50" fmla="*/ 2147483647 w 45"/>
              <a:gd name="T51" fmla="*/ 2147483647 h 94"/>
              <a:gd name="T52" fmla="*/ 2147483647 w 45"/>
              <a:gd name="T53" fmla="*/ 2147483647 h 94"/>
              <a:gd name="T54" fmla="*/ 0 w 45"/>
              <a:gd name="T55" fmla="*/ 2147483647 h 94"/>
              <a:gd name="T56" fmla="*/ 2147483647 w 45"/>
              <a:gd name="T57" fmla="*/ 2147483647 h 94"/>
              <a:gd name="T58" fmla="*/ 2147483647 w 45"/>
              <a:gd name="T59" fmla="*/ 2147483647 h 94"/>
              <a:gd name="T60" fmla="*/ 2147483647 w 45"/>
              <a:gd name="T61" fmla="*/ 2147483647 h 94"/>
              <a:gd name="T62" fmla="*/ 2147483647 w 45"/>
              <a:gd name="T63" fmla="*/ 2147483647 h 94"/>
              <a:gd name="T64" fmla="*/ 2147483647 w 45"/>
              <a:gd name="T65" fmla="*/ 2147483647 h 94"/>
              <a:gd name="T66" fmla="*/ 2147483647 w 45"/>
              <a:gd name="T67" fmla="*/ 2147483647 h 94"/>
              <a:gd name="T68" fmla="*/ 2147483647 w 45"/>
              <a:gd name="T69" fmla="*/ 2147483647 h 94"/>
              <a:gd name="T70" fmla="*/ 2147483647 w 45"/>
              <a:gd name="T71" fmla="*/ 2147483647 h 94"/>
              <a:gd name="T72" fmla="*/ 2147483647 w 45"/>
              <a:gd name="T73" fmla="*/ 2147483647 h 94"/>
              <a:gd name="T74" fmla="*/ 2147483647 w 45"/>
              <a:gd name="T75" fmla="*/ 2147483647 h 94"/>
              <a:gd name="T76" fmla="*/ 2147483647 w 45"/>
              <a:gd name="T77" fmla="*/ 0 h 94"/>
              <a:gd name="T78" fmla="*/ 2147483647 w 45"/>
              <a:gd name="T79" fmla="*/ 0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
              <a:gd name="T121" fmla="*/ 0 h 94"/>
              <a:gd name="T122" fmla="*/ 45 w 45"/>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 h="94">
                <a:moveTo>
                  <a:pt x="36" y="0"/>
                </a:moveTo>
                <a:lnTo>
                  <a:pt x="31" y="22"/>
                </a:lnTo>
                <a:lnTo>
                  <a:pt x="45" y="22"/>
                </a:lnTo>
                <a:lnTo>
                  <a:pt x="45" y="26"/>
                </a:lnTo>
                <a:lnTo>
                  <a:pt x="29" y="26"/>
                </a:lnTo>
                <a:lnTo>
                  <a:pt x="16" y="75"/>
                </a:lnTo>
                <a:lnTo>
                  <a:pt x="14" y="78"/>
                </a:lnTo>
                <a:lnTo>
                  <a:pt x="14" y="82"/>
                </a:lnTo>
                <a:lnTo>
                  <a:pt x="14" y="85"/>
                </a:lnTo>
                <a:lnTo>
                  <a:pt x="14" y="87"/>
                </a:lnTo>
                <a:lnTo>
                  <a:pt x="16" y="87"/>
                </a:lnTo>
                <a:lnTo>
                  <a:pt x="17" y="87"/>
                </a:lnTo>
                <a:lnTo>
                  <a:pt x="19" y="85"/>
                </a:lnTo>
                <a:lnTo>
                  <a:pt x="21" y="82"/>
                </a:lnTo>
                <a:lnTo>
                  <a:pt x="24" y="80"/>
                </a:lnTo>
                <a:lnTo>
                  <a:pt x="28" y="75"/>
                </a:lnTo>
                <a:lnTo>
                  <a:pt x="29" y="77"/>
                </a:lnTo>
                <a:lnTo>
                  <a:pt x="24" y="84"/>
                </a:lnTo>
                <a:lnTo>
                  <a:pt x="21" y="87"/>
                </a:lnTo>
                <a:lnTo>
                  <a:pt x="17" y="90"/>
                </a:lnTo>
                <a:lnTo>
                  <a:pt x="12" y="92"/>
                </a:lnTo>
                <a:lnTo>
                  <a:pt x="9" y="94"/>
                </a:lnTo>
                <a:lnTo>
                  <a:pt x="5" y="94"/>
                </a:lnTo>
                <a:lnTo>
                  <a:pt x="4" y="92"/>
                </a:lnTo>
                <a:lnTo>
                  <a:pt x="2" y="89"/>
                </a:lnTo>
                <a:lnTo>
                  <a:pt x="0" y="87"/>
                </a:lnTo>
                <a:lnTo>
                  <a:pt x="2" y="82"/>
                </a:lnTo>
                <a:lnTo>
                  <a:pt x="2" y="78"/>
                </a:lnTo>
                <a:lnTo>
                  <a:pt x="4" y="73"/>
                </a:lnTo>
                <a:lnTo>
                  <a:pt x="17" y="26"/>
                </a:lnTo>
                <a:lnTo>
                  <a:pt x="5" y="26"/>
                </a:lnTo>
                <a:lnTo>
                  <a:pt x="5" y="24"/>
                </a:lnTo>
                <a:lnTo>
                  <a:pt x="14" y="21"/>
                </a:lnTo>
                <a:lnTo>
                  <a:pt x="21" y="17"/>
                </a:lnTo>
                <a:lnTo>
                  <a:pt x="24" y="14"/>
                </a:lnTo>
                <a:lnTo>
                  <a:pt x="29" y="9"/>
                </a:lnTo>
                <a:lnTo>
                  <a:pt x="33" y="0"/>
                </a:lnTo>
                <a:lnTo>
                  <a:pt x="36" y="0"/>
                </a:lnTo>
                <a:close/>
              </a:path>
            </a:pathLst>
          </a:custGeom>
          <a:solidFill>
            <a:srgbClr val="000000"/>
          </a:solidFill>
          <a:ln w="0">
            <a:solidFill>
              <a:srgbClr val="000000"/>
            </a:solidFill>
            <a:round/>
            <a:headEnd/>
            <a:tailEnd/>
          </a:ln>
        </p:spPr>
        <p:txBody>
          <a:bodyPr/>
          <a:lstStyle/>
          <a:p>
            <a:endParaRPr lang="en-CA"/>
          </a:p>
        </p:txBody>
      </p:sp>
      <p:sp>
        <p:nvSpPr>
          <p:cNvPr id="24859" name="Freeform 280"/>
          <p:cNvSpPr>
            <a:spLocks noEditPoints="1"/>
          </p:cNvSpPr>
          <p:nvPr/>
        </p:nvSpPr>
        <p:spPr bwMode="auto">
          <a:xfrm>
            <a:off x="2738438" y="3952875"/>
            <a:ext cx="96837"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3" y="40"/>
                </a:moveTo>
                <a:lnTo>
                  <a:pt x="13" y="44"/>
                </a:lnTo>
                <a:lnTo>
                  <a:pt x="13" y="47"/>
                </a:lnTo>
                <a:lnTo>
                  <a:pt x="15" y="52"/>
                </a:lnTo>
                <a:lnTo>
                  <a:pt x="18" y="57"/>
                </a:lnTo>
                <a:lnTo>
                  <a:pt x="23" y="61"/>
                </a:lnTo>
                <a:lnTo>
                  <a:pt x="28" y="63"/>
                </a:lnTo>
                <a:lnTo>
                  <a:pt x="34" y="63"/>
                </a:lnTo>
                <a:lnTo>
                  <a:pt x="39" y="61"/>
                </a:lnTo>
                <a:lnTo>
                  <a:pt x="42" y="59"/>
                </a:lnTo>
                <a:lnTo>
                  <a:pt x="47" y="56"/>
                </a:lnTo>
                <a:lnTo>
                  <a:pt x="52" y="51"/>
                </a:lnTo>
                <a:lnTo>
                  <a:pt x="54" y="52"/>
                </a:lnTo>
                <a:lnTo>
                  <a:pt x="37" y="68"/>
                </a:lnTo>
                <a:lnTo>
                  <a:pt x="22" y="73"/>
                </a:lnTo>
                <a:lnTo>
                  <a:pt x="15" y="71"/>
                </a:lnTo>
                <a:lnTo>
                  <a:pt x="8" y="69"/>
                </a:lnTo>
                <a:lnTo>
                  <a:pt x="5" y="66"/>
                </a:lnTo>
                <a:lnTo>
                  <a:pt x="1" y="61"/>
                </a:lnTo>
                <a:lnTo>
                  <a:pt x="0" y="56"/>
                </a:lnTo>
                <a:lnTo>
                  <a:pt x="0" y="49"/>
                </a:lnTo>
                <a:lnTo>
                  <a:pt x="0" y="42"/>
                </a:lnTo>
                <a:lnTo>
                  <a:pt x="3" y="34"/>
                </a:lnTo>
                <a:lnTo>
                  <a:pt x="6" y="25"/>
                </a:lnTo>
                <a:lnTo>
                  <a:pt x="11" y="18"/>
                </a:lnTo>
                <a:lnTo>
                  <a:pt x="17" y="11"/>
                </a:lnTo>
                <a:lnTo>
                  <a:pt x="23" y="6"/>
                </a:lnTo>
                <a:lnTo>
                  <a:pt x="30" y="3"/>
                </a:lnTo>
                <a:lnTo>
                  <a:pt x="37" y="0"/>
                </a:lnTo>
                <a:lnTo>
                  <a:pt x="45" y="0"/>
                </a:lnTo>
                <a:lnTo>
                  <a:pt x="49" y="0"/>
                </a:lnTo>
                <a:lnTo>
                  <a:pt x="54" y="1"/>
                </a:lnTo>
                <a:lnTo>
                  <a:pt x="57" y="3"/>
                </a:lnTo>
                <a:lnTo>
                  <a:pt x="59" y="6"/>
                </a:lnTo>
                <a:lnTo>
                  <a:pt x="61" y="11"/>
                </a:lnTo>
                <a:lnTo>
                  <a:pt x="59" y="17"/>
                </a:lnTo>
                <a:lnTo>
                  <a:pt x="56" y="23"/>
                </a:lnTo>
                <a:lnTo>
                  <a:pt x="51" y="28"/>
                </a:lnTo>
                <a:lnTo>
                  <a:pt x="44" y="32"/>
                </a:lnTo>
                <a:lnTo>
                  <a:pt x="37" y="35"/>
                </a:lnTo>
                <a:lnTo>
                  <a:pt x="30" y="39"/>
                </a:lnTo>
                <a:lnTo>
                  <a:pt x="22" y="40"/>
                </a:lnTo>
                <a:lnTo>
                  <a:pt x="13" y="40"/>
                </a:lnTo>
                <a:close/>
                <a:moveTo>
                  <a:pt x="13" y="37"/>
                </a:moveTo>
                <a:lnTo>
                  <a:pt x="23" y="35"/>
                </a:lnTo>
                <a:lnTo>
                  <a:pt x="32" y="34"/>
                </a:lnTo>
                <a:lnTo>
                  <a:pt x="39" y="28"/>
                </a:lnTo>
                <a:lnTo>
                  <a:pt x="44" y="22"/>
                </a:lnTo>
                <a:lnTo>
                  <a:pt x="47" y="17"/>
                </a:lnTo>
                <a:lnTo>
                  <a:pt x="49" y="10"/>
                </a:lnTo>
                <a:lnTo>
                  <a:pt x="49" y="8"/>
                </a:lnTo>
                <a:lnTo>
                  <a:pt x="47" y="5"/>
                </a:lnTo>
                <a:lnTo>
                  <a:pt x="44" y="3"/>
                </a:lnTo>
                <a:lnTo>
                  <a:pt x="42" y="3"/>
                </a:lnTo>
                <a:lnTo>
                  <a:pt x="37" y="5"/>
                </a:lnTo>
                <a:lnTo>
                  <a:pt x="32" y="6"/>
                </a:lnTo>
                <a:lnTo>
                  <a:pt x="25" y="11"/>
                </a:lnTo>
                <a:lnTo>
                  <a:pt x="20" y="18"/>
                </a:lnTo>
                <a:lnTo>
                  <a:pt x="17" y="27"/>
                </a:lnTo>
                <a:lnTo>
                  <a:pt x="13" y="37"/>
                </a:lnTo>
                <a:close/>
              </a:path>
            </a:pathLst>
          </a:custGeom>
          <a:solidFill>
            <a:srgbClr val="000000"/>
          </a:solidFill>
          <a:ln w="0">
            <a:solidFill>
              <a:srgbClr val="000000"/>
            </a:solidFill>
            <a:round/>
            <a:headEnd/>
            <a:tailEnd/>
          </a:ln>
        </p:spPr>
        <p:txBody>
          <a:bodyPr/>
          <a:lstStyle/>
          <a:p>
            <a:endParaRPr lang="en-CA"/>
          </a:p>
        </p:txBody>
      </p:sp>
      <p:sp>
        <p:nvSpPr>
          <p:cNvPr id="24860" name="Text Box 281"/>
          <p:cNvSpPr txBox="1">
            <a:spLocks noChangeArrowheads="1"/>
          </p:cNvSpPr>
          <p:nvPr/>
        </p:nvSpPr>
        <p:spPr bwMode="auto">
          <a:xfrm>
            <a:off x="6089650" y="3732213"/>
            <a:ext cx="336550" cy="457200"/>
          </a:xfrm>
          <a:prstGeom prst="rect">
            <a:avLst/>
          </a:prstGeom>
          <a:noFill/>
          <a:ln w="9525">
            <a:noFill/>
            <a:miter lim="800000"/>
            <a:headEnd/>
            <a:tailEnd/>
          </a:ln>
        </p:spPr>
        <p:txBody>
          <a:bodyPr wrap="none">
            <a:spAutoFit/>
          </a:bodyPr>
          <a:lstStyle/>
          <a:p>
            <a:r>
              <a:rPr lang="en-US" sz="2400" b="1"/>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207DDA06-AB1C-4843-AE0C-A9E3BFA041AF}" type="datetime1">
              <a:rPr lang="en-US"/>
              <a:pPr/>
              <a:t>1/14/2013</a:t>
            </a:fld>
            <a:endParaRPr lang="en-US"/>
          </a:p>
        </p:txBody>
      </p:sp>
      <p:sp>
        <p:nvSpPr>
          <p:cNvPr id="25603" name="Footer Placeholder 4"/>
          <p:cNvSpPr>
            <a:spLocks noGrp="1"/>
          </p:cNvSpPr>
          <p:nvPr>
            <p:ph type="ftr" sz="quarter" idx="11"/>
          </p:nvPr>
        </p:nvSpPr>
        <p:spPr>
          <a:noFill/>
        </p:spPr>
        <p:txBody>
          <a:bodyPr/>
          <a:lstStyle/>
          <a:p>
            <a:r>
              <a:rPr lang="en-US"/>
              <a:t>CPSC503 Winter 2012</a:t>
            </a:r>
          </a:p>
        </p:txBody>
      </p:sp>
      <p:sp>
        <p:nvSpPr>
          <p:cNvPr id="25604" name="Slide Number Placeholder 5"/>
          <p:cNvSpPr>
            <a:spLocks noGrp="1"/>
          </p:cNvSpPr>
          <p:nvPr>
            <p:ph type="sldNum" sz="quarter" idx="12"/>
          </p:nvPr>
        </p:nvSpPr>
        <p:spPr>
          <a:noFill/>
        </p:spPr>
        <p:txBody>
          <a:bodyPr/>
          <a:lstStyle/>
          <a:p>
            <a:fld id="{A22A5E70-2CE0-4AFB-8FDD-338FC2EE9F6C}" type="slidenum">
              <a:rPr lang="en-US" smtClean="0"/>
              <a:pPr/>
              <a:t>6</a:t>
            </a:fld>
            <a:endParaRPr lang="en-US" smtClean="0"/>
          </a:p>
        </p:txBody>
      </p:sp>
      <p:sp>
        <p:nvSpPr>
          <p:cNvPr id="25605" name="Rectangle 2"/>
          <p:cNvSpPr>
            <a:spLocks noGrp="1" noChangeArrowheads="1"/>
          </p:cNvSpPr>
          <p:nvPr>
            <p:ph type="title"/>
          </p:nvPr>
        </p:nvSpPr>
        <p:spPr/>
        <p:txBody>
          <a:bodyPr/>
          <a:lstStyle/>
          <a:p>
            <a:pPr eaLnBrk="1" hangingPunct="1"/>
            <a:r>
              <a:rPr lang="en-US" smtClean="0"/>
              <a:t>Final Scheme: Part 1</a:t>
            </a:r>
          </a:p>
        </p:txBody>
      </p:sp>
      <p:grpSp>
        <p:nvGrpSpPr>
          <p:cNvPr id="2" name="Group 3"/>
          <p:cNvGrpSpPr>
            <a:grpSpLocks/>
          </p:cNvGrpSpPr>
          <p:nvPr/>
        </p:nvGrpSpPr>
        <p:grpSpPr bwMode="auto">
          <a:xfrm>
            <a:off x="1295400" y="1981200"/>
            <a:ext cx="6934200" cy="3386138"/>
            <a:chOff x="816" y="1248"/>
            <a:chExt cx="4368" cy="2133"/>
          </a:xfrm>
        </p:grpSpPr>
        <p:sp>
          <p:nvSpPr>
            <p:cNvPr id="25607" name="Line 4"/>
            <p:cNvSpPr>
              <a:spLocks noChangeShapeType="1"/>
            </p:cNvSpPr>
            <p:nvPr/>
          </p:nvSpPr>
          <p:spPr bwMode="auto">
            <a:xfrm>
              <a:off x="3168" y="3173"/>
              <a:ext cx="46" cy="2"/>
            </a:xfrm>
            <a:prstGeom prst="line">
              <a:avLst/>
            </a:prstGeom>
            <a:noFill/>
            <a:ln w="0">
              <a:solidFill>
                <a:srgbClr val="000000"/>
              </a:solidFill>
              <a:round/>
              <a:headEnd/>
              <a:tailEnd/>
            </a:ln>
          </p:spPr>
          <p:txBody>
            <a:bodyPr/>
            <a:lstStyle/>
            <a:p>
              <a:endParaRPr lang="en-CA"/>
            </a:p>
          </p:txBody>
        </p:sp>
        <p:sp>
          <p:nvSpPr>
            <p:cNvPr id="25608" name="Line 5"/>
            <p:cNvSpPr>
              <a:spLocks noChangeShapeType="1"/>
            </p:cNvSpPr>
            <p:nvPr/>
          </p:nvSpPr>
          <p:spPr bwMode="auto">
            <a:xfrm>
              <a:off x="3230" y="3173"/>
              <a:ext cx="46" cy="2"/>
            </a:xfrm>
            <a:prstGeom prst="line">
              <a:avLst/>
            </a:prstGeom>
            <a:noFill/>
            <a:ln w="0">
              <a:solidFill>
                <a:srgbClr val="000000"/>
              </a:solidFill>
              <a:round/>
              <a:headEnd/>
              <a:tailEnd/>
            </a:ln>
          </p:spPr>
          <p:txBody>
            <a:bodyPr/>
            <a:lstStyle/>
            <a:p>
              <a:endParaRPr lang="en-CA"/>
            </a:p>
          </p:txBody>
        </p:sp>
        <p:sp>
          <p:nvSpPr>
            <p:cNvPr id="25609" name="Line 6"/>
            <p:cNvSpPr>
              <a:spLocks noChangeShapeType="1"/>
            </p:cNvSpPr>
            <p:nvPr/>
          </p:nvSpPr>
          <p:spPr bwMode="auto">
            <a:xfrm>
              <a:off x="3291" y="3173"/>
              <a:ext cx="47" cy="2"/>
            </a:xfrm>
            <a:prstGeom prst="line">
              <a:avLst/>
            </a:prstGeom>
            <a:noFill/>
            <a:ln w="0">
              <a:solidFill>
                <a:srgbClr val="000000"/>
              </a:solidFill>
              <a:round/>
              <a:headEnd/>
              <a:tailEnd/>
            </a:ln>
          </p:spPr>
          <p:txBody>
            <a:bodyPr/>
            <a:lstStyle/>
            <a:p>
              <a:endParaRPr lang="en-CA"/>
            </a:p>
          </p:txBody>
        </p:sp>
        <p:sp>
          <p:nvSpPr>
            <p:cNvPr id="25610" name="Line 7"/>
            <p:cNvSpPr>
              <a:spLocks noChangeShapeType="1"/>
            </p:cNvSpPr>
            <p:nvPr/>
          </p:nvSpPr>
          <p:spPr bwMode="auto">
            <a:xfrm>
              <a:off x="3354" y="3173"/>
              <a:ext cx="45" cy="2"/>
            </a:xfrm>
            <a:prstGeom prst="line">
              <a:avLst/>
            </a:prstGeom>
            <a:noFill/>
            <a:ln w="0">
              <a:solidFill>
                <a:srgbClr val="000000"/>
              </a:solidFill>
              <a:round/>
              <a:headEnd/>
              <a:tailEnd/>
            </a:ln>
          </p:spPr>
          <p:txBody>
            <a:bodyPr/>
            <a:lstStyle/>
            <a:p>
              <a:endParaRPr lang="en-CA"/>
            </a:p>
          </p:txBody>
        </p:sp>
        <p:sp>
          <p:nvSpPr>
            <p:cNvPr id="25611" name="Line 8"/>
            <p:cNvSpPr>
              <a:spLocks noChangeShapeType="1"/>
            </p:cNvSpPr>
            <p:nvPr/>
          </p:nvSpPr>
          <p:spPr bwMode="auto">
            <a:xfrm>
              <a:off x="3416" y="3173"/>
              <a:ext cx="46" cy="2"/>
            </a:xfrm>
            <a:prstGeom prst="line">
              <a:avLst/>
            </a:prstGeom>
            <a:noFill/>
            <a:ln w="0">
              <a:solidFill>
                <a:srgbClr val="000000"/>
              </a:solidFill>
              <a:round/>
              <a:headEnd/>
              <a:tailEnd/>
            </a:ln>
          </p:spPr>
          <p:txBody>
            <a:bodyPr/>
            <a:lstStyle/>
            <a:p>
              <a:endParaRPr lang="en-CA"/>
            </a:p>
          </p:txBody>
        </p:sp>
        <p:sp>
          <p:nvSpPr>
            <p:cNvPr id="25612" name="Line 9"/>
            <p:cNvSpPr>
              <a:spLocks noChangeShapeType="1"/>
            </p:cNvSpPr>
            <p:nvPr/>
          </p:nvSpPr>
          <p:spPr bwMode="auto">
            <a:xfrm>
              <a:off x="3478" y="3173"/>
              <a:ext cx="46" cy="2"/>
            </a:xfrm>
            <a:prstGeom prst="line">
              <a:avLst/>
            </a:prstGeom>
            <a:noFill/>
            <a:ln w="0">
              <a:solidFill>
                <a:srgbClr val="000000"/>
              </a:solidFill>
              <a:round/>
              <a:headEnd/>
              <a:tailEnd/>
            </a:ln>
          </p:spPr>
          <p:txBody>
            <a:bodyPr/>
            <a:lstStyle/>
            <a:p>
              <a:endParaRPr lang="en-CA"/>
            </a:p>
          </p:txBody>
        </p:sp>
        <p:sp>
          <p:nvSpPr>
            <p:cNvPr id="25613" name="Line 10"/>
            <p:cNvSpPr>
              <a:spLocks noChangeShapeType="1"/>
            </p:cNvSpPr>
            <p:nvPr/>
          </p:nvSpPr>
          <p:spPr bwMode="auto">
            <a:xfrm>
              <a:off x="3539" y="3173"/>
              <a:ext cx="46" cy="2"/>
            </a:xfrm>
            <a:prstGeom prst="line">
              <a:avLst/>
            </a:prstGeom>
            <a:noFill/>
            <a:ln w="0">
              <a:solidFill>
                <a:srgbClr val="000000"/>
              </a:solidFill>
              <a:round/>
              <a:headEnd/>
              <a:tailEnd/>
            </a:ln>
          </p:spPr>
          <p:txBody>
            <a:bodyPr/>
            <a:lstStyle/>
            <a:p>
              <a:endParaRPr lang="en-CA"/>
            </a:p>
          </p:txBody>
        </p:sp>
        <p:sp>
          <p:nvSpPr>
            <p:cNvPr id="25614" name="Line 11"/>
            <p:cNvSpPr>
              <a:spLocks noChangeShapeType="1"/>
            </p:cNvSpPr>
            <p:nvPr/>
          </p:nvSpPr>
          <p:spPr bwMode="auto">
            <a:xfrm>
              <a:off x="3602" y="3173"/>
              <a:ext cx="46" cy="2"/>
            </a:xfrm>
            <a:prstGeom prst="line">
              <a:avLst/>
            </a:prstGeom>
            <a:noFill/>
            <a:ln w="0">
              <a:solidFill>
                <a:srgbClr val="000000"/>
              </a:solidFill>
              <a:round/>
              <a:headEnd/>
              <a:tailEnd/>
            </a:ln>
          </p:spPr>
          <p:txBody>
            <a:bodyPr/>
            <a:lstStyle/>
            <a:p>
              <a:endParaRPr lang="en-CA"/>
            </a:p>
          </p:txBody>
        </p:sp>
        <p:sp>
          <p:nvSpPr>
            <p:cNvPr id="25615" name="Line 12"/>
            <p:cNvSpPr>
              <a:spLocks noChangeShapeType="1"/>
            </p:cNvSpPr>
            <p:nvPr/>
          </p:nvSpPr>
          <p:spPr bwMode="auto">
            <a:xfrm>
              <a:off x="3664" y="3173"/>
              <a:ext cx="46" cy="2"/>
            </a:xfrm>
            <a:prstGeom prst="line">
              <a:avLst/>
            </a:prstGeom>
            <a:noFill/>
            <a:ln w="0">
              <a:solidFill>
                <a:srgbClr val="000000"/>
              </a:solidFill>
              <a:round/>
              <a:headEnd/>
              <a:tailEnd/>
            </a:ln>
          </p:spPr>
          <p:txBody>
            <a:bodyPr/>
            <a:lstStyle/>
            <a:p>
              <a:endParaRPr lang="en-CA"/>
            </a:p>
          </p:txBody>
        </p:sp>
        <p:sp>
          <p:nvSpPr>
            <p:cNvPr id="25616" name="Line 13"/>
            <p:cNvSpPr>
              <a:spLocks noChangeShapeType="1"/>
            </p:cNvSpPr>
            <p:nvPr/>
          </p:nvSpPr>
          <p:spPr bwMode="auto">
            <a:xfrm>
              <a:off x="3725" y="3173"/>
              <a:ext cx="47" cy="2"/>
            </a:xfrm>
            <a:prstGeom prst="line">
              <a:avLst/>
            </a:prstGeom>
            <a:noFill/>
            <a:ln w="0">
              <a:solidFill>
                <a:srgbClr val="000000"/>
              </a:solidFill>
              <a:round/>
              <a:headEnd/>
              <a:tailEnd/>
            </a:ln>
          </p:spPr>
          <p:txBody>
            <a:bodyPr/>
            <a:lstStyle/>
            <a:p>
              <a:endParaRPr lang="en-CA"/>
            </a:p>
          </p:txBody>
        </p:sp>
        <p:sp>
          <p:nvSpPr>
            <p:cNvPr id="25617" name="Line 14"/>
            <p:cNvSpPr>
              <a:spLocks noChangeShapeType="1"/>
            </p:cNvSpPr>
            <p:nvPr/>
          </p:nvSpPr>
          <p:spPr bwMode="auto">
            <a:xfrm>
              <a:off x="3787" y="3173"/>
              <a:ext cx="46" cy="2"/>
            </a:xfrm>
            <a:prstGeom prst="line">
              <a:avLst/>
            </a:prstGeom>
            <a:noFill/>
            <a:ln w="0">
              <a:solidFill>
                <a:srgbClr val="000000"/>
              </a:solidFill>
              <a:round/>
              <a:headEnd/>
              <a:tailEnd/>
            </a:ln>
          </p:spPr>
          <p:txBody>
            <a:bodyPr/>
            <a:lstStyle/>
            <a:p>
              <a:endParaRPr lang="en-CA"/>
            </a:p>
          </p:txBody>
        </p:sp>
        <p:sp>
          <p:nvSpPr>
            <p:cNvPr id="25618" name="Line 15"/>
            <p:cNvSpPr>
              <a:spLocks noChangeShapeType="1"/>
            </p:cNvSpPr>
            <p:nvPr/>
          </p:nvSpPr>
          <p:spPr bwMode="auto">
            <a:xfrm>
              <a:off x="3850" y="3173"/>
              <a:ext cx="46" cy="2"/>
            </a:xfrm>
            <a:prstGeom prst="line">
              <a:avLst/>
            </a:prstGeom>
            <a:noFill/>
            <a:ln w="0">
              <a:solidFill>
                <a:srgbClr val="000000"/>
              </a:solidFill>
              <a:round/>
              <a:headEnd/>
              <a:tailEnd/>
            </a:ln>
          </p:spPr>
          <p:txBody>
            <a:bodyPr/>
            <a:lstStyle/>
            <a:p>
              <a:endParaRPr lang="en-CA"/>
            </a:p>
          </p:txBody>
        </p:sp>
        <p:sp>
          <p:nvSpPr>
            <p:cNvPr id="25619" name="Line 16"/>
            <p:cNvSpPr>
              <a:spLocks noChangeShapeType="1"/>
            </p:cNvSpPr>
            <p:nvPr/>
          </p:nvSpPr>
          <p:spPr bwMode="auto">
            <a:xfrm>
              <a:off x="3912" y="3173"/>
              <a:ext cx="46" cy="2"/>
            </a:xfrm>
            <a:prstGeom prst="line">
              <a:avLst/>
            </a:prstGeom>
            <a:noFill/>
            <a:ln w="0">
              <a:solidFill>
                <a:srgbClr val="000000"/>
              </a:solidFill>
              <a:round/>
              <a:headEnd/>
              <a:tailEnd/>
            </a:ln>
          </p:spPr>
          <p:txBody>
            <a:bodyPr/>
            <a:lstStyle/>
            <a:p>
              <a:endParaRPr lang="en-CA"/>
            </a:p>
          </p:txBody>
        </p:sp>
        <p:sp>
          <p:nvSpPr>
            <p:cNvPr id="25620" name="Line 17"/>
            <p:cNvSpPr>
              <a:spLocks noChangeShapeType="1"/>
            </p:cNvSpPr>
            <p:nvPr/>
          </p:nvSpPr>
          <p:spPr bwMode="auto">
            <a:xfrm>
              <a:off x="3973" y="3173"/>
              <a:ext cx="46" cy="2"/>
            </a:xfrm>
            <a:prstGeom prst="line">
              <a:avLst/>
            </a:prstGeom>
            <a:noFill/>
            <a:ln w="0">
              <a:solidFill>
                <a:srgbClr val="000000"/>
              </a:solidFill>
              <a:round/>
              <a:headEnd/>
              <a:tailEnd/>
            </a:ln>
          </p:spPr>
          <p:txBody>
            <a:bodyPr/>
            <a:lstStyle/>
            <a:p>
              <a:endParaRPr lang="en-CA"/>
            </a:p>
          </p:txBody>
        </p:sp>
        <p:sp>
          <p:nvSpPr>
            <p:cNvPr id="25621" name="Line 18"/>
            <p:cNvSpPr>
              <a:spLocks noChangeShapeType="1"/>
            </p:cNvSpPr>
            <p:nvPr/>
          </p:nvSpPr>
          <p:spPr bwMode="auto">
            <a:xfrm>
              <a:off x="4036" y="3173"/>
              <a:ext cx="46" cy="2"/>
            </a:xfrm>
            <a:prstGeom prst="line">
              <a:avLst/>
            </a:prstGeom>
            <a:noFill/>
            <a:ln w="0">
              <a:solidFill>
                <a:srgbClr val="000000"/>
              </a:solidFill>
              <a:round/>
              <a:headEnd/>
              <a:tailEnd/>
            </a:ln>
          </p:spPr>
          <p:txBody>
            <a:bodyPr/>
            <a:lstStyle/>
            <a:p>
              <a:endParaRPr lang="en-CA"/>
            </a:p>
          </p:txBody>
        </p:sp>
        <p:sp>
          <p:nvSpPr>
            <p:cNvPr id="25622" name="Line 19"/>
            <p:cNvSpPr>
              <a:spLocks noChangeShapeType="1"/>
            </p:cNvSpPr>
            <p:nvPr/>
          </p:nvSpPr>
          <p:spPr bwMode="auto">
            <a:xfrm>
              <a:off x="4098" y="3173"/>
              <a:ext cx="46" cy="2"/>
            </a:xfrm>
            <a:prstGeom prst="line">
              <a:avLst/>
            </a:prstGeom>
            <a:noFill/>
            <a:ln w="0">
              <a:solidFill>
                <a:srgbClr val="000000"/>
              </a:solidFill>
              <a:round/>
              <a:headEnd/>
              <a:tailEnd/>
            </a:ln>
          </p:spPr>
          <p:txBody>
            <a:bodyPr/>
            <a:lstStyle/>
            <a:p>
              <a:endParaRPr lang="en-CA"/>
            </a:p>
          </p:txBody>
        </p:sp>
        <p:sp>
          <p:nvSpPr>
            <p:cNvPr id="25623" name="Line 20"/>
            <p:cNvSpPr>
              <a:spLocks noChangeShapeType="1"/>
            </p:cNvSpPr>
            <p:nvPr/>
          </p:nvSpPr>
          <p:spPr bwMode="auto">
            <a:xfrm>
              <a:off x="4159" y="3173"/>
              <a:ext cx="47" cy="2"/>
            </a:xfrm>
            <a:prstGeom prst="line">
              <a:avLst/>
            </a:prstGeom>
            <a:noFill/>
            <a:ln w="0">
              <a:solidFill>
                <a:srgbClr val="000000"/>
              </a:solidFill>
              <a:round/>
              <a:headEnd/>
              <a:tailEnd/>
            </a:ln>
          </p:spPr>
          <p:txBody>
            <a:bodyPr/>
            <a:lstStyle/>
            <a:p>
              <a:endParaRPr lang="en-CA"/>
            </a:p>
          </p:txBody>
        </p:sp>
        <p:sp>
          <p:nvSpPr>
            <p:cNvPr id="25624" name="Line 21"/>
            <p:cNvSpPr>
              <a:spLocks noChangeShapeType="1"/>
            </p:cNvSpPr>
            <p:nvPr/>
          </p:nvSpPr>
          <p:spPr bwMode="auto">
            <a:xfrm>
              <a:off x="4221" y="3173"/>
              <a:ext cx="46" cy="2"/>
            </a:xfrm>
            <a:prstGeom prst="line">
              <a:avLst/>
            </a:prstGeom>
            <a:noFill/>
            <a:ln w="0">
              <a:solidFill>
                <a:srgbClr val="000000"/>
              </a:solidFill>
              <a:round/>
              <a:headEnd/>
              <a:tailEnd/>
            </a:ln>
          </p:spPr>
          <p:txBody>
            <a:bodyPr/>
            <a:lstStyle/>
            <a:p>
              <a:endParaRPr lang="en-CA"/>
            </a:p>
          </p:txBody>
        </p:sp>
        <p:sp>
          <p:nvSpPr>
            <p:cNvPr id="25625" name="Line 22"/>
            <p:cNvSpPr>
              <a:spLocks noChangeShapeType="1"/>
            </p:cNvSpPr>
            <p:nvPr/>
          </p:nvSpPr>
          <p:spPr bwMode="auto">
            <a:xfrm>
              <a:off x="4284" y="3173"/>
              <a:ext cx="46" cy="2"/>
            </a:xfrm>
            <a:prstGeom prst="line">
              <a:avLst/>
            </a:prstGeom>
            <a:noFill/>
            <a:ln w="0">
              <a:solidFill>
                <a:srgbClr val="000000"/>
              </a:solidFill>
              <a:round/>
              <a:headEnd/>
              <a:tailEnd/>
            </a:ln>
          </p:spPr>
          <p:txBody>
            <a:bodyPr/>
            <a:lstStyle/>
            <a:p>
              <a:endParaRPr lang="en-CA"/>
            </a:p>
          </p:txBody>
        </p:sp>
        <p:sp>
          <p:nvSpPr>
            <p:cNvPr id="25626" name="Line 23"/>
            <p:cNvSpPr>
              <a:spLocks noChangeShapeType="1"/>
            </p:cNvSpPr>
            <p:nvPr/>
          </p:nvSpPr>
          <p:spPr bwMode="auto">
            <a:xfrm>
              <a:off x="4346" y="3173"/>
              <a:ext cx="46" cy="2"/>
            </a:xfrm>
            <a:prstGeom prst="line">
              <a:avLst/>
            </a:prstGeom>
            <a:noFill/>
            <a:ln w="0">
              <a:solidFill>
                <a:srgbClr val="000000"/>
              </a:solidFill>
              <a:round/>
              <a:headEnd/>
              <a:tailEnd/>
            </a:ln>
          </p:spPr>
          <p:txBody>
            <a:bodyPr/>
            <a:lstStyle/>
            <a:p>
              <a:endParaRPr lang="en-CA"/>
            </a:p>
          </p:txBody>
        </p:sp>
        <p:sp>
          <p:nvSpPr>
            <p:cNvPr id="25627" name="Line 24"/>
            <p:cNvSpPr>
              <a:spLocks noChangeShapeType="1"/>
            </p:cNvSpPr>
            <p:nvPr/>
          </p:nvSpPr>
          <p:spPr bwMode="auto">
            <a:xfrm>
              <a:off x="4407" y="3173"/>
              <a:ext cx="46" cy="2"/>
            </a:xfrm>
            <a:prstGeom prst="line">
              <a:avLst/>
            </a:prstGeom>
            <a:noFill/>
            <a:ln w="0">
              <a:solidFill>
                <a:srgbClr val="000000"/>
              </a:solidFill>
              <a:round/>
              <a:headEnd/>
              <a:tailEnd/>
            </a:ln>
          </p:spPr>
          <p:txBody>
            <a:bodyPr/>
            <a:lstStyle/>
            <a:p>
              <a:endParaRPr lang="en-CA"/>
            </a:p>
          </p:txBody>
        </p:sp>
        <p:sp>
          <p:nvSpPr>
            <p:cNvPr id="25628" name="Line 25"/>
            <p:cNvSpPr>
              <a:spLocks noChangeShapeType="1"/>
            </p:cNvSpPr>
            <p:nvPr/>
          </p:nvSpPr>
          <p:spPr bwMode="auto">
            <a:xfrm>
              <a:off x="4470" y="3173"/>
              <a:ext cx="45" cy="2"/>
            </a:xfrm>
            <a:prstGeom prst="line">
              <a:avLst/>
            </a:prstGeom>
            <a:noFill/>
            <a:ln w="0">
              <a:solidFill>
                <a:srgbClr val="000000"/>
              </a:solidFill>
              <a:round/>
              <a:headEnd/>
              <a:tailEnd/>
            </a:ln>
          </p:spPr>
          <p:txBody>
            <a:bodyPr/>
            <a:lstStyle/>
            <a:p>
              <a:endParaRPr lang="en-CA"/>
            </a:p>
          </p:txBody>
        </p:sp>
        <p:sp>
          <p:nvSpPr>
            <p:cNvPr id="25629" name="Line 26"/>
            <p:cNvSpPr>
              <a:spLocks noChangeShapeType="1"/>
            </p:cNvSpPr>
            <p:nvPr/>
          </p:nvSpPr>
          <p:spPr bwMode="auto">
            <a:xfrm>
              <a:off x="4532" y="3173"/>
              <a:ext cx="46" cy="2"/>
            </a:xfrm>
            <a:prstGeom prst="line">
              <a:avLst/>
            </a:prstGeom>
            <a:noFill/>
            <a:ln w="0">
              <a:solidFill>
                <a:srgbClr val="000000"/>
              </a:solidFill>
              <a:round/>
              <a:headEnd/>
              <a:tailEnd/>
            </a:ln>
          </p:spPr>
          <p:txBody>
            <a:bodyPr/>
            <a:lstStyle/>
            <a:p>
              <a:endParaRPr lang="en-CA"/>
            </a:p>
          </p:txBody>
        </p:sp>
        <p:sp>
          <p:nvSpPr>
            <p:cNvPr id="25630" name="Line 27"/>
            <p:cNvSpPr>
              <a:spLocks noChangeShapeType="1"/>
            </p:cNvSpPr>
            <p:nvPr/>
          </p:nvSpPr>
          <p:spPr bwMode="auto">
            <a:xfrm>
              <a:off x="4593" y="3173"/>
              <a:ext cx="47" cy="2"/>
            </a:xfrm>
            <a:prstGeom prst="line">
              <a:avLst/>
            </a:prstGeom>
            <a:noFill/>
            <a:ln w="0">
              <a:solidFill>
                <a:srgbClr val="000000"/>
              </a:solidFill>
              <a:round/>
              <a:headEnd/>
              <a:tailEnd/>
            </a:ln>
          </p:spPr>
          <p:txBody>
            <a:bodyPr/>
            <a:lstStyle/>
            <a:p>
              <a:endParaRPr lang="en-CA"/>
            </a:p>
          </p:txBody>
        </p:sp>
        <p:sp>
          <p:nvSpPr>
            <p:cNvPr id="25631" name="Line 28"/>
            <p:cNvSpPr>
              <a:spLocks noChangeShapeType="1"/>
            </p:cNvSpPr>
            <p:nvPr/>
          </p:nvSpPr>
          <p:spPr bwMode="auto">
            <a:xfrm>
              <a:off x="4655" y="3173"/>
              <a:ext cx="46" cy="2"/>
            </a:xfrm>
            <a:prstGeom prst="line">
              <a:avLst/>
            </a:prstGeom>
            <a:noFill/>
            <a:ln w="0">
              <a:solidFill>
                <a:srgbClr val="000000"/>
              </a:solidFill>
              <a:round/>
              <a:headEnd/>
              <a:tailEnd/>
            </a:ln>
          </p:spPr>
          <p:txBody>
            <a:bodyPr/>
            <a:lstStyle/>
            <a:p>
              <a:endParaRPr lang="en-CA"/>
            </a:p>
          </p:txBody>
        </p:sp>
        <p:sp>
          <p:nvSpPr>
            <p:cNvPr id="25632" name="Line 29"/>
            <p:cNvSpPr>
              <a:spLocks noChangeShapeType="1"/>
            </p:cNvSpPr>
            <p:nvPr/>
          </p:nvSpPr>
          <p:spPr bwMode="auto">
            <a:xfrm>
              <a:off x="4718" y="3173"/>
              <a:ext cx="46" cy="2"/>
            </a:xfrm>
            <a:prstGeom prst="line">
              <a:avLst/>
            </a:prstGeom>
            <a:noFill/>
            <a:ln w="0">
              <a:solidFill>
                <a:srgbClr val="000000"/>
              </a:solidFill>
              <a:round/>
              <a:headEnd/>
              <a:tailEnd/>
            </a:ln>
          </p:spPr>
          <p:txBody>
            <a:bodyPr/>
            <a:lstStyle/>
            <a:p>
              <a:endParaRPr lang="en-CA"/>
            </a:p>
          </p:txBody>
        </p:sp>
        <p:sp>
          <p:nvSpPr>
            <p:cNvPr id="25633" name="Line 30"/>
            <p:cNvSpPr>
              <a:spLocks noChangeShapeType="1"/>
            </p:cNvSpPr>
            <p:nvPr/>
          </p:nvSpPr>
          <p:spPr bwMode="auto">
            <a:xfrm>
              <a:off x="4780" y="3173"/>
              <a:ext cx="46" cy="2"/>
            </a:xfrm>
            <a:prstGeom prst="line">
              <a:avLst/>
            </a:prstGeom>
            <a:noFill/>
            <a:ln w="0">
              <a:solidFill>
                <a:srgbClr val="000000"/>
              </a:solidFill>
              <a:round/>
              <a:headEnd/>
              <a:tailEnd/>
            </a:ln>
          </p:spPr>
          <p:txBody>
            <a:bodyPr/>
            <a:lstStyle/>
            <a:p>
              <a:endParaRPr lang="en-CA"/>
            </a:p>
          </p:txBody>
        </p:sp>
        <p:sp>
          <p:nvSpPr>
            <p:cNvPr id="25634" name="Line 31"/>
            <p:cNvSpPr>
              <a:spLocks noChangeShapeType="1"/>
            </p:cNvSpPr>
            <p:nvPr/>
          </p:nvSpPr>
          <p:spPr bwMode="auto">
            <a:xfrm>
              <a:off x="4841" y="3173"/>
              <a:ext cx="46" cy="2"/>
            </a:xfrm>
            <a:prstGeom prst="line">
              <a:avLst/>
            </a:prstGeom>
            <a:noFill/>
            <a:ln w="0">
              <a:solidFill>
                <a:srgbClr val="000000"/>
              </a:solidFill>
              <a:round/>
              <a:headEnd/>
              <a:tailEnd/>
            </a:ln>
          </p:spPr>
          <p:txBody>
            <a:bodyPr/>
            <a:lstStyle/>
            <a:p>
              <a:endParaRPr lang="en-CA"/>
            </a:p>
          </p:txBody>
        </p:sp>
        <p:sp>
          <p:nvSpPr>
            <p:cNvPr id="25635" name="Line 32"/>
            <p:cNvSpPr>
              <a:spLocks noChangeShapeType="1"/>
            </p:cNvSpPr>
            <p:nvPr/>
          </p:nvSpPr>
          <p:spPr bwMode="auto">
            <a:xfrm>
              <a:off x="4903" y="3173"/>
              <a:ext cx="46" cy="2"/>
            </a:xfrm>
            <a:prstGeom prst="line">
              <a:avLst/>
            </a:prstGeom>
            <a:noFill/>
            <a:ln w="0">
              <a:solidFill>
                <a:srgbClr val="000000"/>
              </a:solidFill>
              <a:round/>
              <a:headEnd/>
              <a:tailEnd/>
            </a:ln>
          </p:spPr>
          <p:txBody>
            <a:bodyPr/>
            <a:lstStyle/>
            <a:p>
              <a:endParaRPr lang="en-CA"/>
            </a:p>
          </p:txBody>
        </p:sp>
        <p:sp>
          <p:nvSpPr>
            <p:cNvPr id="25636" name="Line 33"/>
            <p:cNvSpPr>
              <a:spLocks noChangeShapeType="1"/>
            </p:cNvSpPr>
            <p:nvPr/>
          </p:nvSpPr>
          <p:spPr bwMode="auto">
            <a:xfrm>
              <a:off x="4966" y="3173"/>
              <a:ext cx="46" cy="2"/>
            </a:xfrm>
            <a:prstGeom prst="line">
              <a:avLst/>
            </a:prstGeom>
            <a:noFill/>
            <a:ln w="0">
              <a:solidFill>
                <a:srgbClr val="000000"/>
              </a:solidFill>
              <a:round/>
              <a:headEnd/>
              <a:tailEnd/>
            </a:ln>
          </p:spPr>
          <p:txBody>
            <a:bodyPr/>
            <a:lstStyle/>
            <a:p>
              <a:endParaRPr lang="en-CA"/>
            </a:p>
          </p:txBody>
        </p:sp>
        <p:sp>
          <p:nvSpPr>
            <p:cNvPr id="25637" name="Line 34"/>
            <p:cNvSpPr>
              <a:spLocks noChangeShapeType="1"/>
            </p:cNvSpPr>
            <p:nvPr/>
          </p:nvSpPr>
          <p:spPr bwMode="auto">
            <a:xfrm>
              <a:off x="5027" y="3173"/>
              <a:ext cx="47" cy="2"/>
            </a:xfrm>
            <a:prstGeom prst="line">
              <a:avLst/>
            </a:prstGeom>
            <a:noFill/>
            <a:ln w="0">
              <a:solidFill>
                <a:srgbClr val="000000"/>
              </a:solidFill>
              <a:round/>
              <a:headEnd/>
              <a:tailEnd/>
            </a:ln>
          </p:spPr>
          <p:txBody>
            <a:bodyPr/>
            <a:lstStyle/>
            <a:p>
              <a:endParaRPr lang="en-CA"/>
            </a:p>
          </p:txBody>
        </p:sp>
        <p:sp>
          <p:nvSpPr>
            <p:cNvPr id="25638" name="Line 35"/>
            <p:cNvSpPr>
              <a:spLocks noChangeShapeType="1"/>
            </p:cNvSpPr>
            <p:nvPr/>
          </p:nvSpPr>
          <p:spPr bwMode="auto">
            <a:xfrm>
              <a:off x="5089" y="3173"/>
              <a:ext cx="46" cy="2"/>
            </a:xfrm>
            <a:prstGeom prst="line">
              <a:avLst/>
            </a:prstGeom>
            <a:noFill/>
            <a:ln w="0">
              <a:solidFill>
                <a:srgbClr val="000000"/>
              </a:solidFill>
              <a:round/>
              <a:headEnd/>
              <a:tailEnd/>
            </a:ln>
          </p:spPr>
          <p:txBody>
            <a:bodyPr/>
            <a:lstStyle/>
            <a:p>
              <a:endParaRPr lang="en-CA"/>
            </a:p>
          </p:txBody>
        </p:sp>
        <p:sp>
          <p:nvSpPr>
            <p:cNvPr id="25639" name="Line 36"/>
            <p:cNvSpPr>
              <a:spLocks noChangeShapeType="1"/>
            </p:cNvSpPr>
            <p:nvPr/>
          </p:nvSpPr>
          <p:spPr bwMode="auto">
            <a:xfrm>
              <a:off x="5152" y="3173"/>
              <a:ext cx="18" cy="2"/>
            </a:xfrm>
            <a:prstGeom prst="line">
              <a:avLst/>
            </a:prstGeom>
            <a:noFill/>
            <a:ln w="0">
              <a:solidFill>
                <a:srgbClr val="000000"/>
              </a:solidFill>
              <a:round/>
              <a:headEnd/>
              <a:tailEnd/>
            </a:ln>
          </p:spPr>
          <p:txBody>
            <a:bodyPr/>
            <a:lstStyle/>
            <a:p>
              <a:endParaRPr lang="en-CA"/>
            </a:p>
          </p:txBody>
        </p:sp>
        <p:sp>
          <p:nvSpPr>
            <p:cNvPr id="25640" name="Line 37"/>
            <p:cNvSpPr>
              <a:spLocks noChangeShapeType="1"/>
            </p:cNvSpPr>
            <p:nvPr/>
          </p:nvSpPr>
          <p:spPr bwMode="auto">
            <a:xfrm>
              <a:off x="3150" y="3378"/>
              <a:ext cx="48" cy="1"/>
            </a:xfrm>
            <a:prstGeom prst="line">
              <a:avLst/>
            </a:prstGeom>
            <a:noFill/>
            <a:ln w="0">
              <a:solidFill>
                <a:srgbClr val="000000"/>
              </a:solidFill>
              <a:round/>
              <a:headEnd/>
              <a:tailEnd/>
            </a:ln>
          </p:spPr>
          <p:txBody>
            <a:bodyPr/>
            <a:lstStyle/>
            <a:p>
              <a:endParaRPr lang="en-CA"/>
            </a:p>
          </p:txBody>
        </p:sp>
        <p:sp>
          <p:nvSpPr>
            <p:cNvPr id="25641" name="Line 38"/>
            <p:cNvSpPr>
              <a:spLocks noChangeShapeType="1"/>
            </p:cNvSpPr>
            <p:nvPr/>
          </p:nvSpPr>
          <p:spPr bwMode="auto">
            <a:xfrm>
              <a:off x="3213" y="3378"/>
              <a:ext cx="48" cy="1"/>
            </a:xfrm>
            <a:prstGeom prst="line">
              <a:avLst/>
            </a:prstGeom>
            <a:noFill/>
            <a:ln w="0">
              <a:solidFill>
                <a:srgbClr val="000000"/>
              </a:solidFill>
              <a:round/>
              <a:headEnd/>
              <a:tailEnd/>
            </a:ln>
          </p:spPr>
          <p:txBody>
            <a:bodyPr/>
            <a:lstStyle/>
            <a:p>
              <a:endParaRPr lang="en-CA"/>
            </a:p>
          </p:txBody>
        </p:sp>
        <p:sp>
          <p:nvSpPr>
            <p:cNvPr id="25642" name="Line 39"/>
            <p:cNvSpPr>
              <a:spLocks noChangeShapeType="1"/>
            </p:cNvSpPr>
            <p:nvPr/>
          </p:nvSpPr>
          <p:spPr bwMode="auto">
            <a:xfrm>
              <a:off x="3275" y="3378"/>
              <a:ext cx="47" cy="1"/>
            </a:xfrm>
            <a:prstGeom prst="line">
              <a:avLst/>
            </a:prstGeom>
            <a:noFill/>
            <a:ln w="0">
              <a:solidFill>
                <a:srgbClr val="000000"/>
              </a:solidFill>
              <a:round/>
              <a:headEnd/>
              <a:tailEnd/>
            </a:ln>
          </p:spPr>
          <p:txBody>
            <a:bodyPr/>
            <a:lstStyle/>
            <a:p>
              <a:endParaRPr lang="en-CA"/>
            </a:p>
          </p:txBody>
        </p:sp>
        <p:sp>
          <p:nvSpPr>
            <p:cNvPr id="25643" name="Line 40"/>
            <p:cNvSpPr>
              <a:spLocks noChangeShapeType="1"/>
            </p:cNvSpPr>
            <p:nvPr/>
          </p:nvSpPr>
          <p:spPr bwMode="auto">
            <a:xfrm>
              <a:off x="3336" y="3378"/>
              <a:ext cx="48" cy="1"/>
            </a:xfrm>
            <a:prstGeom prst="line">
              <a:avLst/>
            </a:prstGeom>
            <a:noFill/>
            <a:ln w="0">
              <a:solidFill>
                <a:srgbClr val="000000"/>
              </a:solidFill>
              <a:round/>
              <a:headEnd/>
              <a:tailEnd/>
            </a:ln>
          </p:spPr>
          <p:txBody>
            <a:bodyPr/>
            <a:lstStyle/>
            <a:p>
              <a:endParaRPr lang="en-CA"/>
            </a:p>
          </p:txBody>
        </p:sp>
        <p:sp>
          <p:nvSpPr>
            <p:cNvPr id="25644" name="Line 41"/>
            <p:cNvSpPr>
              <a:spLocks noChangeShapeType="1"/>
            </p:cNvSpPr>
            <p:nvPr/>
          </p:nvSpPr>
          <p:spPr bwMode="auto">
            <a:xfrm>
              <a:off x="3399" y="3378"/>
              <a:ext cx="47" cy="1"/>
            </a:xfrm>
            <a:prstGeom prst="line">
              <a:avLst/>
            </a:prstGeom>
            <a:noFill/>
            <a:ln w="0">
              <a:solidFill>
                <a:srgbClr val="000000"/>
              </a:solidFill>
              <a:round/>
              <a:headEnd/>
              <a:tailEnd/>
            </a:ln>
          </p:spPr>
          <p:txBody>
            <a:bodyPr/>
            <a:lstStyle/>
            <a:p>
              <a:endParaRPr lang="en-CA"/>
            </a:p>
          </p:txBody>
        </p:sp>
        <p:sp>
          <p:nvSpPr>
            <p:cNvPr id="25645" name="Line 42"/>
            <p:cNvSpPr>
              <a:spLocks noChangeShapeType="1"/>
            </p:cNvSpPr>
            <p:nvPr/>
          </p:nvSpPr>
          <p:spPr bwMode="auto">
            <a:xfrm>
              <a:off x="3461" y="3378"/>
              <a:ext cx="46" cy="1"/>
            </a:xfrm>
            <a:prstGeom prst="line">
              <a:avLst/>
            </a:prstGeom>
            <a:noFill/>
            <a:ln w="0">
              <a:solidFill>
                <a:srgbClr val="000000"/>
              </a:solidFill>
              <a:round/>
              <a:headEnd/>
              <a:tailEnd/>
            </a:ln>
          </p:spPr>
          <p:txBody>
            <a:bodyPr/>
            <a:lstStyle/>
            <a:p>
              <a:endParaRPr lang="en-CA"/>
            </a:p>
          </p:txBody>
        </p:sp>
        <p:sp>
          <p:nvSpPr>
            <p:cNvPr id="25646" name="Line 43"/>
            <p:cNvSpPr>
              <a:spLocks noChangeShapeType="1"/>
            </p:cNvSpPr>
            <p:nvPr/>
          </p:nvSpPr>
          <p:spPr bwMode="auto">
            <a:xfrm>
              <a:off x="3523" y="3378"/>
              <a:ext cx="46" cy="1"/>
            </a:xfrm>
            <a:prstGeom prst="line">
              <a:avLst/>
            </a:prstGeom>
            <a:noFill/>
            <a:ln w="0">
              <a:solidFill>
                <a:srgbClr val="000000"/>
              </a:solidFill>
              <a:round/>
              <a:headEnd/>
              <a:tailEnd/>
            </a:ln>
          </p:spPr>
          <p:txBody>
            <a:bodyPr/>
            <a:lstStyle/>
            <a:p>
              <a:endParaRPr lang="en-CA"/>
            </a:p>
          </p:txBody>
        </p:sp>
        <p:sp>
          <p:nvSpPr>
            <p:cNvPr id="25647" name="Line 44"/>
            <p:cNvSpPr>
              <a:spLocks noChangeShapeType="1"/>
            </p:cNvSpPr>
            <p:nvPr/>
          </p:nvSpPr>
          <p:spPr bwMode="auto">
            <a:xfrm>
              <a:off x="3584" y="3378"/>
              <a:ext cx="46" cy="1"/>
            </a:xfrm>
            <a:prstGeom prst="line">
              <a:avLst/>
            </a:prstGeom>
            <a:noFill/>
            <a:ln w="0">
              <a:solidFill>
                <a:srgbClr val="000000"/>
              </a:solidFill>
              <a:round/>
              <a:headEnd/>
              <a:tailEnd/>
            </a:ln>
          </p:spPr>
          <p:txBody>
            <a:bodyPr/>
            <a:lstStyle/>
            <a:p>
              <a:endParaRPr lang="en-CA"/>
            </a:p>
          </p:txBody>
        </p:sp>
        <p:sp>
          <p:nvSpPr>
            <p:cNvPr id="25648" name="Line 45"/>
            <p:cNvSpPr>
              <a:spLocks noChangeShapeType="1"/>
            </p:cNvSpPr>
            <p:nvPr/>
          </p:nvSpPr>
          <p:spPr bwMode="auto">
            <a:xfrm>
              <a:off x="3647" y="3378"/>
              <a:ext cx="46" cy="1"/>
            </a:xfrm>
            <a:prstGeom prst="line">
              <a:avLst/>
            </a:prstGeom>
            <a:noFill/>
            <a:ln w="0">
              <a:solidFill>
                <a:srgbClr val="000000"/>
              </a:solidFill>
              <a:round/>
              <a:headEnd/>
              <a:tailEnd/>
            </a:ln>
          </p:spPr>
          <p:txBody>
            <a:bodyPr/>
            <a:lstStyle/>
            <a:p>
              <a:endParaRPr lang="en-CA"/>
            </a:p>
          </p:txBody>
        </p:sp>
        <p:sp>
          <p:nvSpPr>
            <p:cNvPr id="25649" name="Line 46"/>
            <p:cNvSpPr>
              <a:spLocks noChangeShapeType="1"/>
            </p:cNvSpPr>
            <p:nvPr/>
          </p:nvSpPr>
          <p:spPr bwMode="auto">
            <a:xfrm>
              <a:off x="3709" y="3378"/>
              <a:ext cx="46" cy="1"/>
            </a:xfrm>
            <a:prstGeom prst="line">
              <a:avLst/>
            </a:prstGeom>
            <a:noFill/>
            <a:ln w="0">
              <a:solidFill>
                <a:srgbClr val="000000"/>
              </a:solidFill>
              <a:round/>
              <a:headEnd/>
              <a:tailEnd/>
            </a:ln>
          </p:spPr>
          <p:txBody>
            <a:bodyPr/>
            <a:lstStyle/>
            <a:p>
              <a:endParaRPr lang="en-CA"/>
            </a:p>
          </p:txBody>
        </p:sp>
        <p:sp>
          <p:nvSpPr>
            <p:cNvPr id="25650" name="Line 47"/>
            <p:cNvSpPr>
              <a:spLocks noChangeShapeType="1"/>
            </p:cNvSpPr>
            <p:nvPr/>
          </p:nvSpPr>
          <p:spPr bwMode="auto">
            <a:xfrm>
              <a:off x="3770" y="3378"/>
              <a:ext cx="47" cy="1"/>
            </a:xfrm>
            <a:prstGeom prst="line">
              <a:avLst/>
            </a:prstGeom>
            <a:noFill/>
            <a:ln w="0">
              <a:solidFill>
                <a:srgbClr val="000000"/>
              </a:solidFill>
              <a:round/>
              <a:headEnd/>
              <a:tailEnd/>
            </a:ln>
          </p:spPr>
          <p:txBody>
            <a:bodyPr/>
            <a:lstStyle/>
            <a:p>
              <a:endParaRPr lang="en-CA"/>
            </a:p>
          </p:txBody>
        </p:sp>
        <p:sp>
          <p:nvSpPr>
            <p:cNvPr id="25651" name="Line 48"/>
            <p:cNvSpPr>
              <a:spLocks noChangeShapeType="1"/>
            </p:cNvSpPr>
            <p:nvPr/>
          </p:nvSpPr>
          <p:spPr bwMode="auto">
            <a:xfrm>
              <a:off x="3832" y="3378"/>
              <a:ext cx="46" cy="1"/>
            </a:xfrm>
            <a:prstGeom prst="line">
              <a:avLst/>
            </a:prstGeom>
            <a:noFill/>
            <a:ln w="0">
              <a:solidFill>
                <a:srgbClr val="000000"/>
              </a:solidFill>
              <a:round/>
              <a:headEnd/>
              <a:tailEnd/>
            </a:ln>
          </p:spPr>
          <p:txBody>
            <a:bodyPr/>
            <a:lstStyle/>
            <a:p>
              <a:endParaRPr lang="en-CA"/>
            </a:p>
          </p:txBody>
        </p:sp>
        <p:sp>
          <p:nvSpPr>
            <p:cNvPr id="25652" name="Line 49"/>
            <p:cNvSpPr>
              <a:spLocks noChangeShapeType="1"/>
            </p:cNvSpPr>
            <p:nvPr/>
          </p:nvSpPr>
          <p:spPr bwMode="auto">
            <a:xfrm>
              <a:off x="3895" y="3378"/>
              <a:ext cx="46" cy="1"/>
            </a:xfrm>
            <a:prstGeom prst="line">
              <a:avLst/>
            </a:prstGeom>
            <a:noFill/>
            <a:ln w="0">
              <a:solidFill>
                <a:srgbClr val="000000"/>
              </a:solidFill>
              <a:round/>
              <a:headEnd/>
              <a:tailEnd/>
            </a:ln>
          </p:spPr>
          <p:txBody>
            <a:bodyPr/>
            <a:lstStyle/>
            <a:p>
              <a:endParaRPr lang="en-CA"/>
            </a:p>
          </p:txBody>
        </p:sp>
        <p:sp>
          <p:nvSpPr>
            <p:cNvPr id="25653" name="Line 50"/>
            <p:cNvSpPr>
              <a:spLocks noChangeShapeType="1"/>
            </p:cNvSpPr>
            <p:nvPr/>
          </p:nvSpPr>
          <p:spPr bwMode="auto">
            <a:xfrm>
              <a:off x="3957" y="3378"/>
              <a:ext cx="46" cy="1"/>
            </a:xfrm>
            <a:prstGeom prst="line">
              <a:avLst/>
            </a:prstGeom>
            <a:noFill/>
            <a:ln w="0">
              <a:solidFill>
                <a:srgbClr val="000000"/>
              </a:solidFill>
              <a:round/>
              <a:headEnd/>
              <a:tailEnd/>
            </a:ln>
          </p:spPr>
          <p:txBody>
            <a:bodyPr/>
            <a:lstStyle/>
            <a:p>
              <a:endParaRPr lang="en-CA"/>
            </a:p>
          </p:txBody>
        </p:sp>
        <p:sp>
          <p:nvSpPr>
            <p:cNvPr id="25654" name="Line 51"/>
            <p:cNvSpPr>
              <a:spLocks noChangeShapeType="1"/>
            </p:cNvSpPr>
            <p:nvPr/>
          </p:nvSpPr>
          <p:spPr bwMode="auto">
            <a:xfrm>
              <a:off x="4018" y="3378"/>
              <a:ext cx="46" cy="1"/>
            </a:xfrm>
            <a:prstGeom prst="line">
              <a:avLst/>
            </a:prstGeom>
            <a:noFill/>
            <a:ln w="0">
              <a:solidFill>
                <a:srgbClr val="000000"/>
              </a:solidFill>
              <a:round/>
              <a:headEnd/>
              <a:tailEnd/>
            </a:ln>
          </p:spPr>
          <p:txBody>
            <a:bodyPr/>
            <a:lstStyle/>
            <a:p>
              <a:endParaRPr lang="en-CA"/>
            </a:p>
          </p:txBody>
        </p:sp>
        <p:sp>
          <p:nvSpPr>
            <p:cNvPr id="25655" name="Line 52"/>
            <p:cNvSpPr>
              <a:spLocks noChangeShapeType="1"/>
            </p:cNvSpPr>
            <p:nvPr/>
          </p:nvSpPr>
          <p:spPr bwMode="auto">
            <a:xfrm>
              <a:off x="4081" y="3378"/>
              <a:ext cx="46" cy="1"/>
            </a:xfrm>
            <a:prstGeom prst="line">
              <a:avLst/>
            </a:prstGeom>
            <a:noFill/>
            <a:ln w="0">
              <a:solidFill>
                <a:srgbClr val="000000"/>
              </a:solidFill>
              <a:round/>
              <a:headEnd/>
              <a:tailEnd/>
            </a:ln>
          </p:spPr>
          <p:txBody>
            <a:bodyPr/>
            <a:lstStyle/>
            <a:p>
              <a:endParaRPr lang="en-CA"/>
            </a:p>
          </p:txBody>
        </p:sp>
        <p:sp>
          <p:nvSpPr>
            <p:cNvPr id="25656" name="Line 53"/>
            <p:cNvSpPr>
              <a:spLocks noChangeShapeType="1"/>
            </p:cNvSpPr>
            <p:nvPr/>
          </p:nvSpPr>
          <p:spPr bwMode="auto">
            <a:xfrm>
              <a:off x="4143" y="3378"/>
              <a:ext cx="46" cy="1"/>
            </a:xfrm>
            <a:prstGeom prst="line">
              <a:avLst/>
            </a:prstGeom>
            <a:noFill/>
            <a:ln w="0">
              <a:solidFill>
                <a:srgbClr val="000000"/>
              </a:solidFill>
              <a:round/>
              <a:headEnd/>
              <a:tailEnd/>
            </a:ln>
          </p:spPr>
          <p:txBody>
            <a:bodyPr/>
            <a:lstStyle/>
            <a:p>
              <a:endParaRPr lang="en-CA"/>
            </a:p>
          </p:txBody>
        </p:sp>
        <p:sp>
          <p:nvSpPr>
            <p:cNvPr id="25657" name="Line 54"/>
            <p:cNvSpPr>
              <a:spLocks noChangeShapeType="1"/>
            </p:cNvSpPr>
            <p:nvPr/>
          </p:nvSpPr>
          <p:spPr bwMode="auto">
            <a:xfrm>
              <a:off x="4204" y="3378"/>
              <a:ext cx="47" cy="1"/>
            </a:xfrm>
            <a:prstGeom prst="line">
              <a:avLst/>
            </a:prstGeom>
            <a:noFill/>
            <a:ln w="0">
              <a:solidFill>
                <a:srgbClr val="000000"/>
              </a:solidFill>
              <a:round/>
              <a:headEnd/>
              <a:tailEnd/>
            </a:ln>
          </p:spPr>
          <p:txBody>
            <a:bodyPr/>
            <a:lstStyle/>
            <a:p>
              <a:endParaRPr lang="en-CA"/>
            </a:p>
          </p:txBody>
        </p:sp>
        <p:sp>
          <p:nvSpPr>
            <p:cNvPr id="25658" name="Line 55"/>
            <p:cNvSpPr>
              <a:spLocks noChangeShapeType="1"/>
            </p:cNvSpPr>
            <p:nvPr/>
          </p:nvSpPr>
          <p:spPr bwMode="auto">
            <a:xfrm>
              <a:off x="4266" y="3378"/>
              <a:ext cx="46" cy="1"/>
            </a:xfrm>
            <a:prstGeom prst="line">
              <a:avLst/>
            </a:prstGeom>
            <a:noFill/>
            <a:ln w="0">
              <a:solidFill>
                <a:srgbClr val="000000"/>
              </a:solidFill>
              <a:round/>
              <a:headEnd/>
              <a:tailEnd/>
            </a:ln>
          </p:spPr>
          <p:txBody>
            <a:bodyPr/>
            <a:lstStyle/>
            <a:p>
              <a:endParaRPr lang="en-CA"/>
            </a:p>
          </p:txBody>
        </p:sp>
        <p:sp>
          <p:nvSpPr>
            <p:cNvPr id="25659" name="Line 56"/>
            <p:cNvSpPr>
              <a:spLocks noChangeShapeType="1"/>
            </p:cNvSpPr>
            <p:nvPr/>
          </p:nvSpPr>
          <p:spPr bwMode="auto">
            <a:xfrm>
              <a:off x="4329" y="3378"/>
              <a:ext cx="46" cy="1"/>
            </a:xfrm>
            <a:prstGeom prst="line">
              <a:avLst/>
            </a:prstGeom>
            <a:noFill/>
            <a:ln w="0">
              <a:solidFill>
                <a:srgbClr val="000000"/>
              </a:solidFill>
              <a:round/>
              <a:headEnd/>
              <a:tailEnd/>
            </a:ln>
          </p:spPr>
          <p:txBody>
            <a:bodyPr/>
            <a:lstStyle/>
            <a:p>
              <a:endParaRPr lang="en-CA"/>
            </a:p>
          </p:txBody>
        </p:sp>
        <p:sp>
          <p:nvSpPr>
            <p:cNvPr id="25660" name="Line 57"/>
            <p:cNvSpPr>
              <a:spLocks noChangeShapeType="1"/>
            </p:cNvSpPr>
            <p:nvPr/>
          </p:nvSpPr>
          <p:spPr bwMode="auto">
            <a:xfrm>
              <a:off x="4391" y="3378"/>
              <a:ext cx="46" cy="1"/>
            </a:xfrm>
            <a:prstGeom prst="line">
              <a:avLst/>
            </a:prstGeom>
            <a:noFill/>
            <a:ln w="0">
              <a:solidFill>
                <a:srgbClr val="000000"/>
              </a:solidFill>
              <a:round/>
              <a:headEnd/>
              <a:tailEnd/>
            </a:ln>
          </p:spPr>
          <p:txBody>
            <a:bodyPr/>
            <a:lstStyle/>
            <a:p>
              <a:endParaRPr lang="en-CA"/>
            </a:p>
          </p:txBody>
        </p:sp>
        <p:sp>
          <p:nvSpPr>
            <p:cNvPr id="25661" name="Line 58"/>
            <p:cNvSpPr>
              <a:spLocks noChangeShapeType="1"/>
            </p:cNvSpPr>
            <p:nvPr/>
          </p:nvSpPr>
          <p:spPr bwMode="auto">
            <a:xfrm>
              <a:off x="4452" y="3378"/>
              <a:ext cx="46" cy="1"/>
            </a:xfrm>
            <a:prstGeom prst="line">
              <a:avLst/>
            </a:prstGeom>
            <a:noFill/>
            <a:ln w="0">
              <a:solidFill>
                <a:srgbClr val="000000"/>
              </a:solidFill>
              <a:round/>
              <a:headEnd/>
              <a:tailEnd/>
            </a:ln>
          </p:spPr>
          <p:txBody>
            <a:bodyPr/>
            <a:lstStyle/>
            <a:p>
              <a:endParaRPr lang="en-CA"/>
            </a:p>
          </p:txBody>
        </p:sp>
        <p:sp>
          <p:nvSpPr>
            <p:cNvPr id="25662" name="Line 59"/>
            <p:cNvSpPr>
              <a:spLocks noChangeShapeType="1"/>
            </p:cNvSpPr>
            <p:nvPr/>
          </p:nvSpPr>
          <p:spPr bwMode="auto">
            <a:xfrm>
              <a:off x="4515" y="3378"/>
              <a:ext cx="46" cy="1"/>
            </a:xfrm>
            <a:prstGeom prst="line">
              <a:avLst/>
            </a:prstGeom>
            <a:noFill/>
            <a:ln w="0">
              <a:solidFill>
                <a:srgbClr val="000000"/>
              </a:solidFill>
              <a:round/>
              <a:headEnd/>
              <a:tailEnd/>
            </a:ln>
          </p:spPr>
          <p:txBody>
            <a:bodyPr/>
            <a:lstStyle/>
            <a:p>
              <a:endParaRPr lang="en-CA"/>
            </a:p>
          </p:txBody>
        </p:sp>
        <p:sp>
          <p:nvSpPr>
            <p:cNvPr id="25663" name="Line 60"/>
            <p:cNvSpPr>
              <a:spLocks noChangeShapeType="1"/>
            </p:cNvSpPr>
            <p:nvPr/>
          </p:nvSpPr>
          <p:spPr bwMode="auto">
            <a:xfrm>
              <a:off x="4577" y="3378"/>
              <a:ext cx="46" cy="1"/>
            </a:xfrm>
            <a:prstGeom prst="line">
              <a:avLst/>
            </a:prstGeom>
            <a:noFill/>
            <a:ln w="0">
              <a:solidFill>
                <a:srgbClr val="000000"/>
              </a:solidFill>
              <a:round/>
              <a:headEnd/>
              <a:tailEnd/>
            </a:ln>
          </p:spPr>
          <p:txBody>
            <a:bodyPr/>
            <a:lstStyle/>
            <a:p>
              <a:endParaRPr lang="en-CA"/>
            </a:p>
          </p:txBody>
        </p:sp>
        <p:sp>
          <p:nvSpPr>
            <p:cNvPr id="25664" name="Line 61"/>
            <p:cNvSpPr>
              <a:spLocks noChangeShapeType="1"/>
            </p:cNvSpPr>
            <p:nvPr/>
          </p:nvSpPr>
          <p:spPr bwMode="auto">
            <a:xfrm>
              <a:off x="4638" y="3378"/>
              <a:ext cx="47" cy="1"/>
            </a:xfrm>
            <a:prstGeom prst="line">
              <a:avLst/>
            </a:prstGeom>
            <a:noFill/>
            <a:ln w="0">
              <a:solidFill>
                <a:srgbClr val="000000"/>
              </a:solidFill>
              <a:round/>
              <a:headEnd/>
              <a:tailEnd/>
            </a:ln>
          </p:spPr>
          <p:txBody>
            <a:bodyPr/>
            <a:lstStyle/>
            <a:p>
              <a:endParaRPr lang="en-CA"/>
            </a:p>
          </p:txBody>
        </p:sp>
        <p:sp>
          <p:nvSpPr>
            <p:cNvPr id="25665" name="Line 62"/>
            <p:cNvSpPr>
              <a:spLocks noChangeShapeType="1"/>
            </p:cNvSpPr>
            <p:nvPr/>
          </p:nvSpPr>
          <p:spPr bwMode="auto">
            <a:xfrm>
              <a:off x="4700" y="3378"/>
              <a:ext cx="46" cy="1"/>
            </a:xfrm>
            <a:prstGeom prst="line">
              <a:avLst/>
            </a:prstGeom>
            <a:noFill/>
            <a:ln w="0">
              <a:solidFill>
                <a:srgbClr val="000000"/>
              </a:solidFill>
              <a:round/>
              <a:headEnd/>
              <a:tailEnd/>
            </a:ln>
          </p:spPr>
          <p:txBody>
            <a:bodyPr/>
            <a:lstStyle/>
            <a:p>
              <a:endParaRPr lang="en-CA"/>
            </a:p>
          </p:txBody>
        </p:sp>
        <p:sp>
          <p:nvSpPr>
            <p:cNvPr id="25666" name="Line 63"/>
            <p:cNvSpPr>
              <a:spLocks noChangeShapeType="1"/>
            </p:cNvSpPr>
            <p:nvPr/>
          </p:nvSpPr>
          <p:spPr bwMode="auto">
            <a:xfrm>
              <a:off x="4763" y="3378"/>
              <a:ext cx="46" cy="1"/>
            </a:xfrm>
            <a:prstGeom prst="line">
              <a:avLst/>
            </a:prstGeom>
            <a:noFill/>
            <a:ln w="0">
              <a:solidFill>
                <a:srgbClr val="000000"/>
              </a:solidFill>
              <a:round/>
              <a:headEnd/>
              <a:tailEnd/>
            </a:ln>
          </p:spPr>
          <p:txBody>
            <a:bodyPr/>
            <a:lstStyle/>
            <a:p>
              <a:endParaRPr lang="en-CA"/>
            </a:p>
          </p:txBody>
        </p:sp>
        <p:sp>
          <p:nvSpPr>
            <p:cNvPr id="25667" name="Line 64"/>
            <p:cNvSpPr>
              <a:spLocks noChangeShapeType="1"/>
            </p:cNvSpPr>
            <p:nvPr/>
          </p:nvSpPr>
          <p:spPr bwMode="auto">
            <a:xfrm>
              <a:off x="4824" y="3378"/>
              <a:ext cx="47" cy="1"/>
            </a:xfrm>
            <a:prstGeom prst="line">
              <a:avLst/>
            </a:prstGeom>
            <a:noFill/>
            <a:ln w="0">
              <a:solidFill>
                <a:srgbClr val="000000"/>
              </a:solidFill>
              <a:round/>
              <a:headEnd/>
              <a:tailEnd/>
            </a:ln>
          </p:spPr>
          <p:txBody>
            <a:bodyPr/>
            <a:lstStyle/>
            <a:p>
              <a:endParaRPr lang="en-CA"/>
            </a:p>
          </p:txBody>
        </p:sp>
        <p:sp>
          <p:nvSpPr>
            <p:cNvPr id="25668" name="Line 65"/>
            <p:cNvSpPr>
              <a:spLocks noChangeShapeType="1"/>
            </p:cNvSpPr>
            <p:nvPr/>
          </p:nvSpPr>
          <p:spPr bwMode="auto">
            <a:xfrm>
              <a:off x="4886" y="3378"/>
              <a:ext cx="46" cy="1"/>
            </a:xfrm>
            <a:prstGeom prst="line">
              <a:avLst/>
            </a:prstGeom>
            <a:noFill/>
            <a:ln w="0">
              <a:solidFill>
                <a:srgbClr val="000000"/>
              </a:solidFill>
              <a:round/>
              <a:headEnd/>
              <a:tailEnd/>
            </a:ln>
          </p:spPr>
          <p:txBody>
            <a:bodyPr/>
            <a:lstStyle/>
            <a:p>
              <a:endParaRPr lang="en-CA"/>
            </a:p>
          </p:txBody>
        </p:sp>
        <p:sp>
          <p:nvSpPr>
            <p:cNvPr id="25669" name="Line 66"/>
            <p:cNvSpPr>
              <a:spLocks noChangeShapeType="1"/>
            </p:cNvSpPr>
            <p:nvPr/>
          </p:nvSpPr>
          <p:spPr bwMode="auto">
            <a:xfrm>
              <a:off x="4948" y="3378"/>
              <a:ext cx="46" cy="1"/>
            </a:xfrm>
            <a:prstGeom prst="line">
              <a:avLst/>
            </a:prstGeom>
            <a:noFill/>
            <a:ln w="0">
              <a:solidFill>
                <a:srgbClr val="000000"/>
              </a:solidFill>
              <a:round/>
              <a:headEnd/>
              <a:tailEnd/>
            </a:ln>
          </p:spPr>
          <p:txBody>
            <a:bodyPr/>
            <a:lstStyle/>
            <a:p>
              <a:endParaRPr lang="en-CA"/>
            </a:p>
          </p:txBody>
        </p:sp>
        <p:sp>
          <p:nvSpPr>
            <p:cNvPr id="25670" name="Line 67"/>
            <p:cNvSpPr>
              <a:spLocks noChangeShapeType="1"/>
            </p:cNvSpPr>
            <p:nvPr/>
          </p:nvSpPr>
          <p:spPr bwMode="auto">
            <a:xfrm>
              <a:off x="5011" y="3378"/>
              <a:ext cx="46" cy="1"/>
            </a:xfrm>
            <a:prstGeom prst="line">
              <a:avLst/>
            </a:prstGeom>
            <a:noFill/>
            <a:ln w="0">
              <a:solidFill>
                <a:srgbClr val="000000"/>
              </a:solidFill>
              <a:round/>
              <a:headEnd/>
              <a:tailEnd/>
            </a:ln>
          </p:spPr>
          <p:txBody>
            <a:bodyPr/>
            <a:lstStyle/>
            <a:p>
              <a:endParaRPr lang="en-CA"/>
            </a:p>
          </p:txBody>
        </p:sp>
        <p:sp>
          <p:nvSpPr>
            <p:cNvPr id="25671" name="Line 68"/>
            <p:cNvSpPr>
              <a:spLocks noChangeShapeType="1"/>
            </p:cNvSpPr>
            <p:nvPr/>
          </p:nvSpPr>
          <p:spPr bwMode="auto">
            <a:xfrm>
              <a:off x="5072" y="3378"/>
              <a:ext cx="47" cy="1"/>
            </a:xfrm>
            <a:prstGeom prst="line">
              <a:avLst/>
            </a:prstGeom>
            <a:noFill/>
            <a:ln w="0">
              <a:solidFill>
                <a:srgbClr val="000000"/>
              </a:solidFill>
              <a:round/>
              <a:headEnd/>
              <a:tailEnd/>
            </a:ln>
          </p:spPr>
          <p:txBody>
            <a:bodyPr/>
            <a:lstStyle/>
            <a:p>
              <a:endParaRPr lang="en-CA"/>
            </a:p>
          </p:txBody>
        </p:sp>
        <p:sp>
          <p:nvSpPr>
            <p:cNvPr id="25672" name="Line 69"/>
            <p:cNvSpPr>
              <a:spLocks noChangeShapeType="1"/>
            </p:cNvSpPr>
            <p:nvPr/>
          </p:nvSpPr>
          <p:spPr bwMode="auto">
            <a:xfrm>
              <a:off x="5134" y="3378"/>
              <a:ext cx="19" cy="1"/>
            </a:xfrm>
            <a:prstGeom prst="line">
              <a:avLst/>
            </a:prstGeom>
            <a:noFill/>
            <a:ln w="0">
              <a:solidFill>
                <a:srgbClr val="000000"/>
              </a:solidFill>
              <a:round/>
              <a:headEnd/>
              <a:tailEnd/>
            </a:ln>
          </p:spPr>
          <p:txBody>
            <a:bodyPr/>
            <a:lstStyle/>
            <a:p>
              <a:endParaRPr lang="en-CA"/>
            </a:p>
          </p:txBody>
        </p:sp>
        <p:sp>
          <p:nvSpPr>
            <p:cNvPr id="25673" name="Line 70"/>
            <p:cNvSpPr>
              <a:spLocks noChangeShapeType="1"/>
            </p:cNvSpPr>
            <p:nvPr/>
          </p:nvSpPr>
          <p:spPr bwMode="auto">
            <a:xfrm>
              <a:off x="3349" y="3165"/>
              <a:ext cx="2" cy="58"/>
            </a:xfrm>
            <a:prstGeom prst="line">
              <a:avLst/>
            </a:prstGeom>
            <a:noFill/>
            <a:ln w="0">
              <a:solidFill>
                <a:srgbClr val="000000"/>
              </a:solidFill>
              <a:round/>
              <a:headEnd/>
              <a:tailEnd/>
            </a:ln>
          </p:spPr>
          <p:txBody>
            <a:bodyPr/>
            <a:lstStyle/>
            <a:p>
              <a:endParaRPr lang="en-CA"/>
            </a:p>
          </p:txBody>
        </p:sp>
        <p:sp>
          <p:nvSpPr>
            <p:cNvPr id="25674" name="Line 71"/>
            <p:cNvSpPr>
              <a:spLocks noChangeShapeType="1"/>
            </p:cNvSpPr>
            <p:nvPr/>
          </p:nvSpPr>
          <p:spPr bwMode="auto">
            <a:xfrm>
              <a:off x="3349" y="3242"/>
              <a:ext cx="2" cy="58"/>
            </a:xfrm>
            <a:prstGeom prst="line">
              <a:avLst/>
            </a:prstGeom>
            <a:noFill/>
            <a:ln w="0">
              <a:solidFill>
                <a:srgbClr val="000000"/>
              </a:solidFill>
              <a:round/>
              <a:headEnd/>
              <a:tailEnd/>
            </a:ln>
          </p:spPr>
          <p:txBody>
            <a:bodyPr/>
            <a:lstStyle/>
            <a:p>
              <a:endParaRPr lang="en-CA"/>
            </a:p>
          </p:txBody>
        </p:sp>
        <p:sp>
          <p:nvSpPr>
            <p:cNvPr id="25675" name="Line 72"/>
            <p:cNvSpPr>
              <a:spLocks noChangeShapeType="1"/>
            </p:cNvSpPr>
            <p:nvPr/>
          </p:nvSpPr>
          <p:spPr bwMode="auto">
            <a:xfrm>
              <a:off x="3349" y="3317"/>
              <a:ext cx="2" cy="58"/>
            </a:xfrm>
            <a:prstGeom prst="line">
              <a:avLst/>
            </a:prstGeom>
            <a:noFill/>
            <a:ln w="0">
              <a:solidFill>
                <a:srgbClr val="000000"/>
              </a:solidFill>
              <a:round/>
              <a:headEnd/>
              <a:tailEnd/>
            </a:ln>
          </p:spPr>
          <p:txBody>
            <a:bodyPr/>
            <a:lstStyle/>
            <a:p>
              <a:endParaRPr lang="en-CA"/>
            </a:p>
          </p:txBody>
        </p:sp>
        <p:sp>
          <p:nvSpPr>
            <p:cNvPr id="25676" name="Line 73"/>
            <p:cNvSpPr>
              <a:spLocks noChangeShapeType="1"/>
            </p:cNvSpPr>
            <p:nvPr/>
          </p:nvSpPr>
          <p:spPr bwMode="auto">
            <a:xfrm>
              <a:off x="3583" y="3165"/>
              <a:ext cx="1" cy="58"/>
            </a:xfrm>
            <a:prstGeom prst="line">
              <a:avLst/>
            </a:prstGeom>
            <a:noFill/>
            <a:ln w="0">
              <a:solidFill>
                <a:srgbClr val="000000"/>
              </a:solidFill>
              <a:round/>
              <a:headEnd/>
              <a:tailEnd/>
            </a:ln>
          </p:spPr>
          <p:txBody>
            <a:bodyPr/>
            <a:lstStyle/>
            <a:p>
              <a:endParaRPr lang="en-CA"/>
            </a:p>
          </p:txBody>
        </p:sp>
        <p:sp>
          <p:nvSpPr>
            <p:cNvPr id="25677" name="Line 74"/>
            <p:cNvSpPr>
              <a:spLocks noChangeShapeType="1"/>
            </p:cNvSpPr>
            <p:nvPr/>
          </p:nvSpPr>
          <p:spPr bwMode="auto">
            <a:xfrm>
              <a:off x="3583" y="3242"/>
              <a:ext cx="1" cy="58"/>
            </a:xfrm>
            <a:prstGeom prst="line">
              <a:avLst/>
            </a:prstGeom>
            <a:noFill/>
            <a:ln w="0">
              <a:solidFill>
                <a:srgbClr val="000000"/>
              </a:solidFill>
              <a:round/>
              <a:headEnd/>
              <a:tailEnd/>
            </a:ln>
          </p:spPr>
          <p:txBody>
            <a:bodyPr/>
            <a:lstStyle/>
            <a:p>
              <a:endParaRPr lang="en-CA"/>
            </a:p>
          </p:txBody>
        </p:sp>
        <p:sp>
          <p:nvSpPr>
            <p:cNvPr id="25678" name="Line 75"/>
            <p:cNvSpPr>
              <a:spLocks noChangeShapeType="1"/>
            </p:cNvSpPr>
            <p:nvPr/>
          </p:nvSpPr>
          <p:spPr bwMode="auto">
            <a:xfrm>
              <a:off x="3583" y="3317"/>
              <a:ext cx="1" cy="58"/>
            </a:xfrm>
            <a:prstGeom prst="line">
              <a:avLst/>
            </a:prstGeom>
            <a:noFill/>
            <a:ln w="0">
              <a:solidFill>
                <a:srgbClr val="000000"/>
              </a:solidFill>
              <a:round/>
              <a:headEnd/>
              <a:tailEnd/>
            </a:ln>
          </p:spPr>
          <p:txBody>
            <a:bodyPr/>
            <a:lstStyle/>
            <a:p>
              <a:endParaRPr lang="en-CA"/>
            </a:p>
          </p:txBody>
        </p:sp>
        <p:sp>
          <p:nvSpPr>
            <p:cNvPr id="25679" name="Line 76"/>
            <p:cNvSpPr>
              <a:spLocks noChangeShapeType="1"/>
            </p:cNvSpPr>
            <p:nvPr/>
          </p:nvSpPr>
          <p:spPr bwMode="auto">
            <a:xfrm>
              <a:off x="3809" y="3165"/>
              <a:ext cx="1" cy="58"/>
            </a:xfrm>
            <a:prstGeom prst="line">
              <a:avLst/>
            </a:prstGeom>
            <a:noFill/>
            <a:ln w="0">
              <a:solidFill>
                <a:srgbClr val="000000"/>
              </a:solidFill>
              <a:round/>
              <a:headEnd/>
              <a:tailEnd/>
            </a:ln>
          </p:spPr>
          <p:txBody>
            <a:bodyPr/>
            <a:lstStyle/>
            <a:p>
              <a:endParaRPr lang="en-CA"/>
            </a:p>
          </p:txBody>
        </p:sp>
        <p:sp>
          <p:nvSpPr>
            <p:cNvPr id="25680" name="Line 77"/>
            <p:cNvSpPr>
              <a:spLocks noChangeShapeType="1"/>
            </p:cNvSpPr>
            <p:nvPr/>
          </p:nvSpPr>
          <p:spPr bwMode="auto">
            <a:xfrm>
              <a:off x="3809" y="3242"/>
              <a:ext cx="1" cy="58"/>
            </a:xfrm>
            <a:prstGeom prst="line">
              <a:avLst/>
            </a:prstGeom>
            <a:noFill/>
            <a:ln w="0">
              <a:solidFill>
                <a:srgbClr val="000000"/>
              </a:solidFill>
              <a:round/>
              <a:headEnd/>
              <a:tailEnd/>
            </a:ln>
          </p:spPr>
          <p:txBody>
            <a:bodyPr/>
            <a:lstStyle/>
            <a:p>
              <a:endParaRPr lang="en-CA"/>
            </a:p>
          </p:txBody>
        </p:sp>
        <p:sp>
          <p:nvSpPr>
            <p:cNvPr id="25681" name="Line 78"/>
            <p:cNvSpPr>
              <a:spLocks noChangeShapeType="1"/>
            </p:cNvSpPr>
            <p:nvPr/>
          </p:nvSpPr>
          <p:spPr bwMode="auto">
            <a:xfrm>
              <a:off x="3809" y="3317"/>
              <a:ext cx="1" cy="58"/>
            </a:xfrm>
            <a:prstGeom prst="line">
              <a:avLst/>
            </a:prstGeom>
            <a:noFill/>
            <a:ln w="0">
              <a:solidFill>
                <a:srgbClr val="000000"/>
              </a:solidFill>
              <a:round/>
              <a:headEnd/>
              <a:tailEnd/>
            </a:ln>
          </p:spPr>
          <p:txBody>
            <a:bodyPr/>
            <a:lstStyle/>
            <a:p>
              <a:endParaRPr lang="en-CA"/>
            </a:p>
          </p:txBody>
        </p:sp>
        <p:sp>
          <p:nvSpPr>
            <p:cNvPr id="25682" name="Line 79"/>
            <p:cNvSpPr>
              <a:spLocks noChangeShapeType="1"/>
            </p:cNvSpPr>
            <p:nvPr/>
          </p:nvSpPr>
          <p:spPr bwMode="auto">
            <a:xfrm>
              <a:off x="4044" y="3165"/>
              <a:ext cx="1" cy="58"/>
            </a:xfrm>
            <a:prstGeom prst="line">
              <a:avLst/>
            </a:prstGeom>
            <a:noFill/>
            <a:ln w="0">
              <a:solidFill>
                <a:srgbClr val="000000"/>
              </a:solidFill>
              <a:round/>
              <a:headEnd/>
              <a:tailEnd/>
            </a:ln>
          </p:spPr>
          <p:txBody>
            <a:bodyPr/>
            <a:lstStyle/>
            <a:p>
              <a:endParaRPr lang="en-CA"/>
            </a:p>
          </p:txBody>
        </p:sp>
        <p:sp>
          <p:nvSpPr>
            <p:cNvPr id="25683" name="Line 80"/>
            <p:cNvSpPr>
              <a:spLocks noChangeShapeType="1"/>
            </p:cNvSpPr>
            <p:nvPr/>
          </p:nvSpPr>
          <p:spPr bwMode="auto">
            <a:xfrm>
              <a:off x="4044" y="3242"/>
              <a:ext cx="1" cy="58"/>
            </a:xfrm>
            <a:prstGeom prst="line">
              <a:avLst/>
            </a:prstGeom>
            <a:noFill/>
            <a:ln w="0">
              <a:solidFill>
                <a:srgbClr val="000000"/>
              </a:solidFill>
              <a:round/>
              <a:headEnd/>
              <a:tailEnd/>
            </a:ln>
          </p:spPr>
          <p:txBody>
            <a:bodyPr/>
            <a:lstStyle/>
            <a:p>
              <a:endParaRPr lang="en-CA"/>
            </a:p>
          </p:txBody>
        </p:sp>
        <p:sp>
          <p:nvSpPr>
            <p:cNvPr id="25684" name="Line 81"/>
            <p:cNvSpPr>
              <a:spLocks noChangeShapeType="1"/>
            </p:cNvSpPr>
            <p:nvPr/>
          </p:nvSpPr>
          <p:spPr bwMode="auto">
            <a:xfrm>
              <a:off x="4044" y="3317"/>
              <a:ext cx="1" cy="58"/>
            </a:xfrm>
            <a:prstGeom prst="line">
              <a:avLst/>
            </a:prstGeom>
            <a:noFill/>
            <a:ln w="0">
              <a:solidFill>
                <a:srgbClr val="000000"/>
              </a:solidFill>
              <a:round/>
              <a:headEnd/>
              <a:tailEnd/>
            </a:ln>
          </p:spPr>
          <p:txBody>
            <a:bodyPr/>
            <a:lstStyle/>
            <a:p>
              <a:endParaRPr lang="en-CA"/>
            </a:p>
          </p:txBody>
        </p:sp>
        <p:sp>
          <p:nvSpPr>
            <p:cNvPr id="25685" name="Line 82"/>
            <p:cNvSpPr>
              <a:spLocks noChangeShapeType="1"/>
            </p:cNvSpPr>
            <p:nvPr/>
          </p:nvSpPr>
          <p:spPr bwMode="auto">
            <a:xfrm>
              <a:off x="4284" y="3176"/>
              <a:ext cx="1" cy="57"/>
            </a:xfrm>
            <a:prstGeom prst="line">
              <a:avLst/>
            </a:prstGeom>
            <a:noFill/>
            <a:ln w="0">
              <a:solidFill>
                <a:srgbClr val="000000"/>
              </a:solidFill>
              <a:round/>
              <a:headEnd/>
              <a:tailEnd/>
            </a:ln>
          </p:spPr>
          <p:txBody>
            <a:bodyPr/>
            <a:lstStyle/>
            <a:p>
              <a:endParaRPr lang="en-CA"/>
            </a:p>
          </p:txBody>
        </p:sp>
        <p:sp>
          <p:nvSpPr>
            <p:cNvPr id="25686" name="Line 83"/>
            <p:cNvSpPr>
              <a:spLocks noChangeShapeType="1"/>
            </p:cNvSpPr>
            <p:nvPr/>
          </p:nvSpPr>
          <p:spPr bwMode="auto">
            <a:xfrm>
              <a:off x="4284" y="3251"/>
              <a:ext cx="1" cy="57"/>
            </a:xfrm>
            <a:prstGeom prst="line">
              <a:avLst/>
            </a:prstGeom>
            <a:noFill/>
            <a:ln w="0">
              <a:solidFill>
                <a:srgbClr val="000000"/>
              </a:solidFill>
              <a:round/>
              <a:headEnd/>
              <a:tailEnd/>
            </a:ln>
          </p:spPr>
          <p:txBody>
            <a:bodyPr/>
            <a:lstStyle/>
            <a:p>
              <a:endParaRPr lang="en-CA"/>
            </a:p>
          </p:txBody>
        </p:sp>
        <p:sp>
          <p:nvSpPr>
            <p:cNvPr id="25687" name="Line 84"/>
            <p:cNvSpPr>
              <a:spLocks noChangeShapeType="1"/>
            </p:cNvSpPr>
            <p:nvPr/>
          </p:nvSpPr>
          <p:spPr bwMode="auto">
            <a:xfrm>
              <a:off x="4284" y="3328"/>
              <a:ext cx="1" cy="47"/>
            </a:xfrm>
            <a:prstGeom prst="line">
              <a:avLst/>
            </a:prstGeom>
            <a:noFill/>
            <a:ln w="0">
              <a:solidFill>
                <a:srgbClr val="000000"/>
              </a:solidFill>
              <a:round/>
              <a:headEnd/>
              <a:tailEnd/>
            </a:ln>
          </p:spPr>
          <p:txBody>
            <a:bodyPr/>
            <a:lstStyle/>
            <a:p>
              <a:endParaRPr lang="en-CA"/>
            </a:p>
          </p:txBody>
        </p:sp>
        <p:sp>
          <p:nvSpPr>
            <p:cNvPr id="25688" name="Line 85"/>
            <p:cNvSpPr>
              <a:spLocks noChangeShapeType="1"/>
            </p:cNvSpPr>
            <p:nvPr/>
          </p:nvSpPr>
          <p:spPr bwMode="auto">
            <a:xfrm>
              <a:off x="4519" y="3176"/>
              <a:ext cx="1" cy="57"/>
            </a:xfrm>
            <a:prstGeom prst="line">
              <a:avLst/>
            </a:prstGeom>
            <a:noFill/>
            <a:ln w="0">
              <a:solidFill>
                <a:srgbClr val="000000"/>
              </a:solidFill>
              <a:round/>
              <a:headEnd/>
              <a:tailEnd/>
            </a:ln>
          </p:spPr>
          <p:txBody>
            <a:bodyPr/>
            <a:lstStyle/>
            <a:p>
              <a:endParaRPr lang="en-CA"/>
            </a:p>
          </p:txBody>
        </p:sp>
        <p:sp>
          <p:nvSpPr>
            <p:cNvPr id="25689" name="Line 86"/>
            <p:cNvSpPr>
              <a:spLocks noChangeShapeType="1"/>
            </p:cNvSpPr>
            <p:nvPr/>
          </p:nvSpPr>
          <p:spPr bwMode="auto">
            <a:xfrm>
              <a:off x="4519" y="3251"/>
              <a:ext cx="1" cy="57"/>
            </a:xfrm>
            <a:prstGeom prst="line">
              <a:avLst/>
            </a:prstGeom>
            <a:noFill/>
            <a:ln w="0">
              <a:solidFill>
                <a:srgbClr val="000000"/>
              </a:solidFill>
              <a:round/>
              <a:headEnd/>
              <a:tailEnd/>
            </a:ln>
          </p:spPr>
          <p:txBody>
            <a:bodyPr/>
            <a:lstStyle/>
            <a:p>
              <a:endParaRPr lang="en-CA"/>
            </a:p>
          </p:txBody>
        </p:sp>
        <p:sp>
          <p:nvSpPr>
            <p:cNvPr id="25690" name="Line 87"/>
            <p:cNvSpPr>
              <a:spLocks noChangeShapeType="1"/>
            </p:cNvSpPr>
            <p:nvPr/>
          </p:nvSpPr>
          <p:spPr bwMode="auto">
            <a:xfrm>
              <a:off x="4519" y="3328"/>
              <a:ext cx="1" cy="47"/>
            </a:xfrm>
            <a:prstGeom prst="line">
              <a:avLst/>
            </a:prstGeom>
            <a:noFill/>
            <a:ln w="0">
              <a:solidFill>
                <a:srgbClr val="000000"/>
              </a:solidFill>
              <a:round/>
              <a:headEnd/>
              <a:tailEnd/>
            </a:ln>
          </p:spPr>
          <p:txBody>
            <a:bodyPr/>
            <a:lstStyle/>
            <a:p>
              <a:endParaRPr lang="en-CA"/>
            </a:p>
          </p:txBody>
        </p:sp>
        <p:sp>
          <p:nvSpPr>
            <p:cNvPr id="25691" name="Line 88"/>
            <p:cNvSpPr>
              <a:spLocks noChangeShapeType="1"/>
            </p:cNvSpPr>
            <p:nvPr/>
          </p:nvSpPr>
          <p:spPr bwMode="auto">
            <a:xfrm>
              <a:off x="4745" y="3176"/>
              <a:ext cx="1" cy="57"/>
            </a:xfrm>
            <a:prstGeom prst="line">
              <a:avLst/>
            </a:prstGeom>
            <a:noFill/>
            <a:ln w="0">
              <a:solidFill>
                <a:srgbClr val="000000"/>
              </a:solidFill>
              <a:round/>
              <a:headEnd/>
              <a:tailEnd/>
            </a:ln>
          </p:spPr>
          <p:txBody>
            <a:bodyPr/>
            <a:lstStyle/>
            <a:p>
              <a:endParaRPr lang="en-CA"/>
            </a:p>
          </p:txBody>
        </p:sp>
        <p:sp>
          <p:nvSpPr>
            <p:cNvPr id="25692" name="Line 89"/>
            <p:cNvSpPr>
              <a:spLocks noChangeShapeType="1"/>
            </p:cNvSpPr>
            <p:nvPr/>
          </p:nvSpPr>
          <p:spPr bwMode="auto">
            <a:xfrm>
              <a:off x="4745" y="3251"/>
              <a:ext cx="1" cy="57"/>
            </a:xfrm>
            <a:prstGeom prst="line">
              <a:avLst/>
            </a:prstGeom>
            <a:noFill/>
            <a:ln w="0">
              <a:solidFill>
                <a:srgbClr val="000000"/>
              </a:solidFill>
              <a:round/>
              <a:headEnd/>
              <a:tailEnd/>
            </a:ln>
          </p:spPr>
          <p:txBody>
            <a:bodyPr/>
            <a:lstStyle/>
            <a:p>
              <a:endParaRPr lang="en-CA"/>
            </a:p>
          </p:txBody>
        </p:sp>
        <p:sp>
          <p:nvSpPr>
            <p:cNvPr id="25693" name="Line 90"/>
            <p:cNvSpPr>
              <a:spLocks noChangeShapeType="1"/>
            </p:cNvSpPr>
            <p:nvPr/>
          </p:nvSpPr>
          <p:spPr bwMode="auto">
            <a:xfrm>
              <a:off x="4745" y="3328"/>
              <a:ext cx="1" cy="47"/>
            </a:xfrm>
            <a:prstGeom prst="line">
              <a:avLst/>
            </a:prstGeom>
            <a:noFill/>
            <a:ln w="0">
              <a:solidFill>
                <a:srgbClr val="000000"/>
              </a:solidFill>
              <a:round/>
              <a:headEnd/>
              <a:tailEnd/>
            </a:ln>
          </p:spPr>
          <p:txBody>
            <a:bodyPr/>
            <a:lstStyle/>
            <a:p>
              <a:endParaRPr lang="en-CA"/>
            </a:p>
          </p:txBody>
        </p:sp>
        <p:sp>
          <p:nvSpPr>
            <p:cNvPr id="25694" name="Line 91"/>
            <p:cNvSpPr>
              <a:spLocks noChangeShapeType="1"/>
            </p:cNvSpPr>
            <p:nvPr/>
          </p:nvSpPr>
          <p:spPr bwMode="auto">
            <a:xfrm>
              <a:off x="4980" y="3176"/>
              <a:ext cx="1" cy="57"/>
            </a:xfrm>
            <a:prstGeom prst="line">
              <a:avLst/>
            </a:prstGeom>
            <a:noFill/>
            <a:ln w="0">
              <a:solidFill>
                <a:srgbClr val="000000"/>
              </a:solidFill>
              <a:round/>
              <a:headEnd/>
              <a:tailEnd/>
            </a:ln>
          </p:spPr>
          <p:txBody>
            <a:bodyPr/>
            <a:lstStyle/>
            <a:p>
              <a:endParaRPr lang="en-CA"/>
            </a:p>
          </p:txBody>
        </p:sp>
        <p:sp>
          <p:nvSpPr>
            <p:cNvPr id="25695" name="Line 92"/>
            <p:cNvSpPr>
              <a:spLocks noChangeShapeType="1"/>
            </p:cNvSpPr>
            <p:nvPr/>
          </p:nvSpPr>
          <p:spPr bwMode="auto">
            <a:xfrm>
              <a:off x="4980" y="3251"/>
              <a:ext cx="1" cy="57"/>
            </a:xfrm>
            <a:prstGeom prst="line">
              <a:avLst/>
            </a:prstGeom>
            <a:noFill/>
            <a:ln w="0">
              <a:solidFill>
                <a:srgbClr val="000000"/>
              </a:solidFill>
              <a:round/>
              <a:headEnd/>
              <a:tailEnd/>
            </a:ln>
          </p:spPr>
          <p:txBody>
            <a:bodyPr/>
            <a:lstStyle/>
            <a:p>
              <a:endParaRPr lang="en-CA"/>
            </a:p>
          </p:txBody>
        </p:sp>
        <p:sp>
          <p:nvSpPr>
            <p:cNvPr id="25696" name="Line 93"/>
            <p:cNvSpPr>
              <a:spLocks noChangeShapeType="1"/>
            </p:cNvSpPr>
            <p:nvPr/>
          </p:nvSpPr>
          <p:spPr bwMode="auto">
            <a:xfrm>
              <a:off x="4980" y="3328"/>
              <a:ext cx="1" cy="47"/>
            </a:xfrm>
            <a:prstGeom prst="line">
              <a:avLst/>
            </a:prstGeom>
            <a:noFill/>
            <a:ln w="0">
              <a:solidFill>
                <a:srgbClr val="000000"/>
              </a:solidFill>
              <a:round/>
              <a:headEnd/>
              <a:tailEnd/>
            </a:ln>
          </p:spPr>
          <p:txBody>
            <a:bodyPr/>
            <a:lstStyle/>
            <a:p>
              <a:endParaRPr lang="en-CA"/>
            </a:p>
          </p:txBody>
        </p:sp>
        <p:sp>
          <p:nvSpPr>
            <p:cNvPr id="25697" name="Line 94"/>
            <p:cNvSpPr>
              <a:spLocks noChangeShapeType="1"/>
            </p:cNvSpPr>
            <p:nvPr/>
          </p:nvSpPr>
          <p:spPr bwMode="auto">
            <a:xfrm>
              <a:off x="3172" y="3170"/>
              <a:ext cx="1" cy="2"/>
            </a:xfrm>
            <a:prstGeom prst="line">
              <a:avLst/>
            </a:prstGeom>
            <a:noFill/>
            <a:ln w="0">
              <a:solidFill>
                <a:srgbClr val="000000"/>
              </a:solidFill>
              <a:round/>
              <a:headEnd/>
              <a:tailEnd/>
            </a:ln>
          </p:spPr>
          <p:txBody>
            <a:bodyPr/>
            <a:lstStyle/>
            <a:p>
              <a:endParaRPr lang="en-CA"/>
            </a:p>
          </p:txBody>
        </p:sp>
        <p:sp>
          <p:nvSpPr>
            <p:cNvPr id="25698" name="Line 95"/>
            <p:cNvSpPr>
              <a:spLocks noChangeShapeType="1"/>
            </p:cNvSpPr>
            <p:nvPr/>
          </p:nvSpPr>
          <p:spPr bwMode="auto">
            <a:xfrm>
              <a:off x="3172" y="3172"/>
              <a:ext cx="1" cy="1"/>
            </a:xfrm>
            <a:prstGeom prst="line">
              <a:avLst/>
            </a:prstGeom>
            <a:noFill/>
            <a:ln w="0">
              <a:solidFill>
                <a:srgbClr val="000000"/>
              </a:solidFill>
              <a:round/>
              <a:headEnd/>
              <a:tailEnd/>
            </a:ln>
          </p:spPr>
          <p:txBody>
            <a:bodyPr/>
            <a:lstStyle/>
            <a:p>
              <a:endParaRPr lang="en-CA"/>
            </a:p>
          </p:txBody>
        </p:sp>
        <p:sp>
          <p:nvSpPr>
            <p:cNvPr id="25699" name="Line 96"/>
            <p:cNvSpPr>
              <a:spLocks noChangeShapeType="1"/>
            </p:cNvSpPr>
            <p:nvPr/>
          </p:nvSpPr>
          <p:spPr bwMode="auto">
            <a:xfrm>
              <a:off x="3172" y="3172"/>
              <a:ext cx="1" cy="1"/>
            </a:xfrm>
            <a:prstGeom prst="line">
              <a:avLst/>
            </a:prstGeom>
            <a:noFill/>
            <a:ln w="0">
              <a:solidFill>
                <a:srgbClr val="000000"/>
              </a:solidFill>
              <a:round/>
              <a:headEnd/>
              <a:tailEnd/>
            </a:ln>
          </p:spPr>
          <p:txBody>
            <a:bodyPr/>
            <a:lstStyle/>
            <a:p>
              <a:endParaRPr lang="en-CA"/>
            </a:p>
          </p:txBody>
        </p:sp>
        <p:sp>
          <p:nvSpPr>
            <p:cNvPr id="25700" name="Line 97"/>
            <p:cNvSpPr>
              <a:spLocks noChangeShapeType="1"/>
            </p:cNvSpPr>
            <p:nvPr/>
          </p:nvSpPr>
          <p:spPr bwMode="auto">
            <a:xfrm flipH="1">
              <a:off x="3171" y="3173"/>
              <a:ext cx="1" cy="2"/>
            </a:xfrm>
            <a:prstGeom prst="line">
              <a:avLst/>
            </a:prstGeom>
            <a:noFill/>
            <a:ln w="0">
              <a:solidFill>
                <a:srgbClr val="000000"/>
              </a:solidFill>
              <a:round/>
              <a:headEnd/>
              <a:tailEnd/>
            </a:ln>
          </p:spPr>
          <p:txBody>
            <a:bodyPr/>
            <a:lstStyle/>
            <a:p>
              <a:endParaRPr lang="en-CA"/>
            </a:p>
          </p:txBody>
        </p:sp>
        <p:sp>
          <p:nvSpPr>
            <p:cNvPr id="25701" name="Line 98"/>
            <p:cNvSpPr>
              <a:spLocks noChangeShapeType="1"/>
            </p:cNvSpPr>
            <p:nvPr/>
          </p:nvSpPr>
          <p:spPr bwMode="auto">
            <a:xfrm flipH="1">
              <a:off x="3169" y="3175"/>
              <a:ext cx="2" cy="4"/>
            </a:xfrm>
            <a:prstGeom prst="line">
              <a:avLst/>
            </a:prstGeom>
            <a:noFill/>
            <a:ln w="0">
              <a:solidFill>
                <a:srgbClr val="000000"/>
              </a:solidFill>
              <a:round/>
              <a:headEnd/>
              <a:tailEnd/>
            </a:ln>
          </p:spPr>
          <p:txBody>
            <a:bodyPr/>
            <a:lstStyle/>
            <a:p>
              <a:endParaRPr lang="en-CA"/>
            </a:p>
          </p:txBody>
        </p:sp>
        <p:sp>
          <p:nvSpPr>
            <p:cNvPr id="25702" name="Line 99"/>
            <p:cNvSpPr>
              <a:spLocks noChangeShapeType="1"/>
            </p:cNvSpPr>
            <p:nvPr/>
          </p:nvSpPr>
          <p:spPr bwMode="auto">
            <a:xfrm flipH="1">
              <a:off x="3167" y="3179"/>
              <a:ext cx="2" cy="11"/>
            </a:xfrm>
            <a:prstGeom prst="line">
              <a:avLst/>
            </a:prstGeom>
            <a:noFill/>
            <a:ln w="0">
              <a:solidFill>
                <a:srgbClr val="000000"/>
              </a:solidFill>
              <a:round/>
              <a:headEnd/>
              <a:tailEnd/>
            </a:ln>
          </p:spPr>
          <p:txBody>
            <a:bodyPr/>
            <a:lstStyle/>
            <a:p>
              <a:endParaRPr lang="en-CA"/>
            </a:p>
          </p:txBody>
        </p:sp>
        <p:sp>
          <p:nvSpPr>
            <p:cNvPr id="25703" name="Line 100"/>
            <p:cNvSpPr>
              <a:spLocks noChangeShapeType="1"/>
            </p:cNvSpPr>
            <p:nvPr/>
          </p:nvSpPr>
          <p:spPr bwMode="auto">
            <a:xfrm flipH="1">
              <a:off x="3164" y="3190"/>
              <a:ext cx="3" cy="11"/>
            </a:xfrm>
            <a:prstGeom prst="line">
              <a:avLst/>
            </a:prstGeom>
            <a:noFill/>
            <a:ln w="0">
              <a:solidFill>
                <a:srgbClr val="000000"/>
              </a:solidFill>
              <a:round/>
              <a:headEnd/>
              <a:tailEnd/>
            </a:ln>
          </p:spPr>
          <p:txBody>
            <a:bodyPr/>
            <a:lstStyle/>
            <a:p>
              <a:endParaRPr lang="en-CA"/>
            </a:p>
          </p:txBody>
        </p:sp>
        <p:sp>
          <p:nvSpPr>
            <p:cNvPr id="25704" name="Line 101"/>
            <p:cNvSpPr>
              <a:spLocks noChangeShapeType="1"/>
            </p:cNvSpPr>
            <p:nvPr/>
          </p:nvSpPr>
          <p:spPr bwMode="auto">
            <a:xfrm>
              <a:off x="3164" y="3201"/>
              <a:ext cx="3" cy="14"/>
            </a:xfrm>
            <a:prstGeom prst="line">
              <a:avLst/>
            </a:prstGeom>
            <a:noFill/>
            <a:ln w="0">
              <a:solidFill>
                <a:srgbClr val="000000"/>
              </a:solidFill>
              <a:round/>
              <a:headEnd/>
              <a:tailEnd/>
            </a:ln>
          </p:spPr>
          <p:txBody>
            <a:bodyPr/>
            <a:lstStyle/>
            <a:p>
              <a:endParaRPr lang="en-CA"/>
            </a:p>
          </p:txBody>
        </p:sp>
        <p:sp>
          <p:nvSpPr>
            <p:cNvPr id="25705" name="Freeform 102"/>
            <p:cNvSpPr>
              <a:spLocks/>
            </p:cNvSpPr>
            <p:nvPr/>
          </p:nvSpPr>
          <p:spPr bwMode="auto">
            <a:xfrm>
              <a:off x="3167" y="3215"/>
              <a:ext cx="5" cy="8"/>
            </a:xfrm>
            <a:custGeom>
              <a:avLst/>
              <a:gdLst>
                <a:gd name="T0" fmla="*/ 0 w 10"/>
                <a:gd name="T1" fmla="*/ 0 h 12"/>
                <a:gd name="T2" fmla="*/ 1 w 10"/>
                <a:gd name="T3" fmla="*/ 1 h 12"/>
                <a:gd name="T4" fmla="*/ 1 w 10"/>
                <a:gd name="T5" fmla="*/ 1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0"/>
                  </a:lnTo>
                  <a:lnTo>
                    <a:pt x="10" y="12"/>
                  </a:lnTo>
                </a:path>
              </a:pathLst>
            </a:custGeom>
            <a:noFill/>
            <a:ln w="0">
              <a:solidFill>
                <a:srgbClr val="000000"/>
              </a:solidFill>
              <a:round/>
              <a:headEnd/>
              <a:tailEnd/>
            </a:ln>
          </p:spPr>
          <p:txBody>
            <a:bodyPr/>
            <a:lstStyle/>
            <a:p>
              <a:endParaRPr lang="en-CA"/>
            </a:p>
          </p:txBody>
        </p:sp>
        <p:sp>
          <p:nvSpPr>
            <p:cNvPr id="25706" name="Line 103"/>
            <p:cNvSpPr>
              <a:spLocks noChangeShapeType="1"/>
            </p:cNvSpPr>
            <p:nvPr/>
          </p:nvSpPr>
          <p:spPr bwMode="auto">
            <a:xfrm>
              <a:off x="3185" y="3234"/>
              <a:ext cx="1" cy="2"/>
            </a:xfrm>
            <a:prstGeom prst="line">
              <a:avLst/>
            </a:prstGeom>
            <a:noFill/>
            <a:ln w="0">
              <a:solidFill>
                <a:srgbClr val="000000"/>
              </a:solidFill>
              <a:round/>
              <a:headEnd/>
              <a:tailEnd/>
            </a:ln>
          </p:spPr>
          <p:txBody>
            <a:bodyPr/>
            <a:lstStyle/>
            <a:p>
              <a:endParaRPr lang="en-CA"/>
            </a:p>
          </p:txBody>
        </p:sp>
        <p:sp>
          <p:nvSpPr>
            <p:cNvPr id="25707" name="Line 104"/>
            <p:cNvSpPr>
              <a:spLocks noChangeShapeType="1"/>
            </p:cNvSpPr>
            <p:nvPr/>
          </p:nvSpPr>
          <p:spPr bwMode="auto">
            <a:xfrm>
              <a:off x="3186" y="3236"/>
              <a:ext cx="4" cy="4"/>
            </a:xfrm>
            <a:prstGeom prst="line">
              <a:avLst/>
            </a:prstGeom>
            <a:noFill/>
            <a:ln w="0">
              <a:solidFill>
                <a:srgbClr val="000000"/>
              </a:solidFill>
              <a:round/>
              <a:headEnd/>
              <a:tailEnd/>
            </a:ln>
          </p:spPr>
          <p:txBody>
            <a:bodyPr/>
            <a:lstStyle/>
            <a:p>
              <a:endParaRPr lang="en-CA"/>
            </a:p>
          </p:txBody>
        </p:sp>
        <p:sp>
          <p:nvSpPr>
            <p:cNvPr id="25708" name="Line 105"/>
            <p:cNvSpPr>
              <a:spLocks noChangeShapeType="1"/>
            </p:cNvSpPr>
            <p:nvPr/>
          </p:nvSpPr>
          <p:spPr bwMode="auto">
            <a:xfrm flipH="1">
              <a:off x="3189" y="3240"/>
              <a:ext cx="1" cy="5"/>
            </a:xfrm>
            <a:prstGeom prst="line">
              <a:avLst/>
            </a:prstGeom>
            <a:noFill/>
            <a:ln w="0">
              <a:solidFill>
                <a:srgbClr val="000000"/>
              </a:solidFill>
              <a:round/>
              <a:headEnd/>
              <a:tailEnd/>
            </a:ln>
          </p:spPr>
          <p:txBody>
            <a:bodyPr/>
            <a:lstStyle/>
            <a:p>
              <a:endParaRPr lang="en-CA"/>
            </a:p>
          </p:txBody>
        </p:sp>
        <p:sp>
          <p:nvSpPr>
            <p:cNvPr id="25709" name="Line 106"/>
            <p:cNvSpPr>
              <a:spLocks noChangeShapeType="1"/>
            </p:cNvSpPr>
            <p:nvPr/>
          </p:nvSpPr>
          <p:spPr bwMode="auto">
            <a:xfrm flipH="1">
              <a:off x="3184" y="3245"/>
              <a:ext cx="5" cy="3"/>
            </a:xfrm>
            <a:prstGeom prst="line">
              <a:avLst/>
            </a:prstGeom>
            <a:noFill/>
            <a:ln w="0">
              <a:solidFill>
                <a:srgbClr val="000000"/>
              </a:solidFill>
              <a:round/>
              <a:headEnd/>
              <a:tailEnd/>
            </a:ln>
          </p:spPr>
          <p:txBody>
            <a:bodyPr/>
            <a:lstStyle/>
            <a:p>
              <a:endParaRPr lang="en-CA"/>
            </a:p>
          </p:txBody>
        </p:sp>
        <p:sp>
          <p:nvSpPr>
            <p:cNvPr id="25710" name="Line 107"/>
            <p:cNvSpPr>
              <a:spLocks noChangeShapeType="1"/>
            </p:cNvSpPr>
            <p:nvPr/>
          </p:nvSpPr>
          <p:spPr bwMode="auto">
            <a:xfrm flipH="1">
              <a:off x="3175" y="3248"/>
              <a:ext cx="9" cy="5"/>
            </a:xfrm>
            <a:prstGeom prst="line">
              <a:avLst/>
            </a:prstGeom>
            <a:noFill/>
            <a:ln w="0">
              <a:solidFill>
                <a:srgbClr val="000000"/>
              </a:solidFill>
              <a:round/>
              <a:headEnd/>
              <a:tailEnd/>
            </a:ln>
          </p:spPr>
          <p:txBody>
            <a:bodyPr/>
            <a:lstStyle/>
            <a:p>
              <a:endParaRPr lang="en-CA"/>
            </a:p>
          </p:txBody>
        </p:sp>
        <p:sp>
          <p:nvSpPr>
            <p:cNvPr id="25711" name="Line 108"/>
            <p:cNvSpPr>
              <a:spLocks noChangeShapeType="1"/>
            </p:cNvSpPr>
            <p:nvPr/>
          </p:nvSpPr>
          <p:spPr bwMode="auto">
            <a:xfrm flipH="1">
              <a:off x="3166" y="3253"/>
              <a:ext cx="9" cy="3"/>
            </a:xfrm>
            <a:prstGeom prst="line">
              <a:avLst/>
            </a:prstGeom>
            <a:noFill/>
            <a:ln w="0">
              <a:solidFill>
                <a:srgbClr val="000000"/>
              </a:solidFill>
              <a:round/>
              <a:headEnd/>
              <a:tailEnd/>
            </a:ln>
          </p:spPr>
          <p:txBody>
            <a:bodyPr/>
            <a:lstStyle/>
            <a:p>
              <a:endParaRPr lang="en-CA"/>
            </a:p>
          </p:txBody>
        </p:sp>
        <p:sp>
          <p:nvSpPr>
            <p:cNvPr id="25712" name="Freeform 109"/>
            <p:cNvSpPr>
              <a:spLocks/>
            </p:cNvSpPr>
            <p:nvPr/>
          </p:nvSpPr>
          <p:spPr bwMode="auto">
            <a:xfrm>
              <a:off x="3154" y="3256"/>
              <a:ext cx="12" cy="6"/>
            </a:xfrm>
            <a:custGeom>
              <a:avLst/>
              <a:gdLst>
                <a:gd name="T0" fmla="*/ 3 w 17"/>
                <a:gd name="T1" fmla="*/ 0 h 8"/>
                <a:gd name="T2" fmla="*/ 1 w 17"/>
                <a:gd name="T3" fmla="*/ 2 h 8"/>
                <a:gd name="T4" fmla="*/ 0 w 17"/>
                <a:gd name="T5" fmla="*/ 2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7" y="0"/>
                  </a:moveTo>
                  <a:lnTo>
                    <a:pt x="1" y="6"/>
                  </a:lnTo>
                  <a:lnTo>
                    <a:pt x="0" y="8"/>
                  </a:lnTo>
                </a:path>
              </a:pathLst>
            </a:custGeom>
            <a:noFill/>
            <a:ln w="0">
              <a:solidFill>
                <a:srgbClr val="000000"/>
              </a:solidFill>
              <a:round/>
              <a:headEnd/>
              <a:tailEnd/>
            </a:ln>
          </p:spPr>
          <p:txBody>
            <a:bodyPr/>
            <a:lstStyle/>
            <a:p>
              <a:endParaRPr lang="en-CA"/>
            </a:p>
          </p:txBody>
        </p:sp>
        <p:sp>
          <p:nvSpPr>
            <p:cNvPr id="25713" name="Line 110"/>
            <p:cNvSpPr>
              <a:spLocks noChangeShapeType="1"/>
            </p:cNvSpPr>
            <p:nvPr/>
          </p:nvSpPr>
          <p:spPr bwMode="auto">
            <a:xfrm flipH="1">
              <a:off x="3139" y="3270"/>
              <a:ext cx="1" cy="2"/>
            </a:xfrm>
            <a:prstGeom prst="line">
              <a:avLst/>
            </a:prstGeom>
            <a:noFill/>
            <a:ln w="0">
              <a:solidFill>
                <a:srgbClr val="000000"/>
              </a:solidFill>
              <a:round/>
              <a:headEnd/>
              <a:tailEnd/>
            </a:ln>
          </p:spPr>
          <p:txBody>
            <a:bodyPr/>
            <a:lstStyle/>
            <a:p>
              <a:endParaRPr lang="en-CA"/>
            </a:p>
          </p:txBody>
        </p:sp>
        <p:sp>
          <p:nvSpPr>
            <p:cNvPr id="25714" name="Line 111"/>
            <p:cNvSpPr>
              <a:spLocks noChangeShapeType="1"/>
            </p:cNvSpPr>
            <p:nvPr/>
          </p:nvSpPr>
          <p:spPr bwMode="auto">
            <a:xfrm flipH="1">
              <a:off x="3136" y="3270"/>
              <a:ext cx="3" cy="5"/>
            </a:xfrm>
            <a:prstGeom prst="line">
              <a:avLst/>
            </a:prstGeom>
            <a:noFill/>
            <a:ln w="0">
              <a:solidFill>
                <a:srgbClr val="000000"/>
              </a:solidFill>
              <a:round/>
              <a:headEnd/>
              <a:tailEnd/>
            </a:ln>
          </p:spPr>
          <p:txBody>
            <a:bodyPr/>
            <a:lstStyle/>
            <a:p>
              <a:endParaRPr lang="en-CA"/>
            </a:p>
          </p:txBody>
        </p:sp>
        <p:sp>
          <p:nvSpPr>
            <p:cNvPr id="25715" name="Line 112"/>
            <p:cNvSpPr>
              <a:spLocks noChangeShapeType="1"/>
            </p:cNvSpPr>
            <p:nvPr/>
          </p:nvSpPr>
          <p:spPr bwMode="auto">
            <a:xfrm>
              <a:off x="3136" y="3275"/>
              <a:ext cx="3" cy="1"/>
            </a:xfrm>
            <a:prstGeom prst="line">
              <a:avLst/>
            </a:prstGeom>
            <a:noFill/>
            <a:ln w="0">
              <a:solidFill>
                <a:srgbClr val="000000"/>
              </a:solidFill>
              <a:round/>
              <a:headEnd/>
              <a:tailEnd/>
            </a:ln>
          </p:spPr>
          <p:txBody>
            <a:bodyPr/>
            <a:lstStyle/>
            <a:p>
              <a:endParaRPr lang="en-CA"/>
            </a:p>
          </p:txBody>
        </p:sp>
        <p:sp>
          <p:nvSpPr>
            <p:cNvPr id="25716" name="Line 113"/>
            <p:cNvSpPr>
              <a:spLocks noChangeShapeType="1"/>
            </p:cNvSpPr>
            <p:nvPr/>
          </p:nvSpPr>
          <p:spPr bwMode="auto">
            <a:xfrm>
              <a:off x="3139" y="3276"/>
              <a:ext cx="5" cy="2"/>
            </a:xfrm>
            <a:prstGeom prst="line">
              <a:avLst/>
            </a:prstGeom>
            <a:noFill/>
            <a:ln w="0">
              <a:solidFill>
                <a:srgbClr val="000000"/>
              </a:solidFill>
              <a:round/>
              <a:headEnd/>
              <a:tailEnd/>
            </a:ln>
          </p:spPr>
          <p:txBody>
            <a:bodyPr/>
            <a:lstStyle/>
            <a:p>
              <a:endParaRPr lang="en-CA"/>
            </a:p>
          </p:txBody>
        </p:sp>
        <p:sp>
          <p:nvSpPr>
            <p:cNvPr id="25717" name="Line 114"/>
            <p:cNvSpPr>
              <a:spLocks noChangeShapeType="1"/>
            </p:cNvSpPr>
            <p:nvPr/>
          </p:nvSpPr>
          <p:spPr bwMode="auto">
            <a:xfrm>
              <a:off x="3144" y="3278"/>
              <a:ext cx="8" cy="3"/>
            </a:xfrm>
            <a:prstGeom prst="line">
              <a:avLst/>
            </a:prstGeom>
            <a:noFill/>
            <a:ln w="0">
              <a:solidFill>
                <a:srgbClr val="000000"/>
              </a:solidFill>
              <a:round/>
              <a:headEnd/>
              <a:tailEnd/>
            </a:ln>
          </p:spPr>
          <p:txBody>
            <a:bodyPr/>
            <a:lstStyle/>
            <a:p>
              <a:endParaRPr lang="en-CA"/>
            </a:p>
          </p:txBody>
        </p:sp>
        <p:sp>
          <p:nvSpPr>
            <p:cNvPr id="25718" name="Line 115"/>
            <p:cNvSpPr>
              <a:spLocks noChangeShapeType="1"/>
            </p:cNvSpPr>
            <p:nvPr/>
          </p:nvSpPr>
          <p:spPr bwMode="auto">
            <a:xfrm>
              <a:off x="3152" y="3281"/>
              <a:ext cx="8" cy="2"/>
            </a:xfrm>
            <a:prstGeom prst="line">
              <a:avLst/>
            </a:prstGeom>
            <a:noFill/>
            <a:ln w="0">
              <a:solidFill>
                <a:srgbClr val="000000"/>
              </a:solidFill>
              <a:round/>
              <a:headEnd/>
              <a:tailEnd/>
            </a:ln>
          </p:spPr>
          <p:txBody>
            <a:bodyPr/>
            <a:lstStyle/>
            <a:p>
              <a:endParaRPr lang="en-CA"/>
            </a:p>
          </p:txBody>
        </p:sp>
        <p:sp>
          <p:nvSpPr>
            <p:cNvPr id="25719" name="Freeform 116"/>
            <p:cNvSpPr>
              <a:spLocks/>
            </p:cNvSpPr>
            <p:nvPr/>
          </p:nvSpPr>
          <p:spPr bwMode="auto">
            <a:xfrm>
              <a:off x="3160" y="3281"/>
              <a:ext cx="15" cy="2"/>
            </a:xfrm>
            <a:custGeom>
              <a:avLst/>
              <a:gdLst>
                <a:gd name="T0" fmla="*/ 0 w 23"/>
                <a:gd name="T1" fmla="*/ 0 h 1"/>
                <a:gd name="T2" fmla="*/ 1 w 23"/>
                <a:gd name="T3" fmla="*/ 32 h 1"/>
                <a:gd name="T4" fmla="*/ 3 w 23"/>
                <a:gd name="T5" fmla="*/ 32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13" y="1"/>
                  </a:lnTo>
                  <a:lnTo>
                    <a:pt x="23" y="1"/>
                  </a:lnTo>
                </a:path>
              </a:pathLst>
            </a:custGeom>
            <a:noFill/>
            <a:ln w="0">
              <a:solidFill>
                <a:srgbClr val="000000"/>
              </a:solidFill>
              <a:round/>
              <a:headEnd/>
              <a:tailEnd/>
            </a:ln>
          </p:spPr>
          <p:txBody>
            <a:bodyPr/>
            <a:lstStyle/>
            <a:p>
              <a:endParaRPr lang="en-CA"/>
            </a:p>
          </p:txBody>
        </p:sp>
        <p:sp>
          <p:nvSpPr>
            <p:cNvPr id="25720" name="Line 117"/>
            <p:cNvSpPr>
              <a:spLocks noChangeShapeType="1"/>
            </p:cNvSpPr>
            <p:nvPr/>
          </p:nvSpPr>
          <p:spPr bwMode="auto">
            <a:xfrm flipH="1">
              <a:off x="3181" y="3297"/>
              <a:ext cx="1" cy="3"/>
            </a:xfrm>
            <a:prstGeom prst="line">
              <a:avLst/>
            </a:prstGeom>
            <a:noFill/>
            <a:ln w="0">
              <a:solidFill>
                <a:srgbClr val="000000"/>
              </a:solidFill>
              <a:round/>
              <a:headEnd/>
              <a:tailEnd/>
            </a:ln>
          </p:spPr>
          <p:txBody>
            <a:bodyPr/>
            <a:lstStyle/>
            <a:p>
              <a:endParaRPr lang="en-CA"/>
            </a:p>
          </p:txBody>
        </p:sp>
        <p:sp>
          <p:nvSpPr>
            <p:cNvPr id="25721" name="Line 118"/>
            <p:cNvSpPr>
              <a:spLocks noChangeShapeType="1"/>
            </p:cNvSpPr>
            <p:nvPr/>
          </p:nvSpPr>
          <p:spPr bwMode="auto">
            <a:xfrm flipH="1">
              <a:off x="3180" y="3300"/>
              <a:ext cx="1" cy="4"/>
            </a:xfrm>
            <a:prstGeom prst="line">
              <a:avLst/>
            </a:prstGeom>
            <a:noFill/>
            <a:ln w="0">
              <a:solidFill>
                <a:srgbClr val="000000"/>
              </a:solidFill>
              <a:round/>
              <a:headEnd/>
              <a:tailEnd/>
            </a:ln>
          </p:spPr>
          <p:txBody>
            <a:bodyPr/>
            <a:lstStyle/>
            <a:p>
              <a:endParaRPr lang="en-CA"/>
            </a:p>
          </p:txBody>
        </p:sp>
        <p:sp>
          <p:nvSpPr>
            <p:cNvPr id="25722" name="Line 119"/>
            <p:cNvSpPr>
              <a:spLocks noChangeShapeType="1"/>
            </p:cNvSpPr>
            <p:nvPr/>
          </p:nvSpPr>
          <p:spPr bwMode="auto">
            <a:xfrm flipH="1">
              <a:off x="3172" y="3304"/>
              <a:ext cx="8" cy="16"/>
            </a:xfrm>
            <a:prstGeom prst="line">
              <a:avLst/>
            </a:prstGeom>
            <a:noFill/>
            <a:ln w="0">
              <a:solidFill>
                <a:srgbClr val="000000"/>
              </a:solidFill>
              <a:round/>
              <a:headEnd/>
              <a:tailEnd/>
            </a:ln>
          </p:spPr>
          <p:txBody>
            <a:bodyPr/>
            <a:lstStyle/>
            <a:p>
              <a:endParaRPr lang="en-CA"/>
            </a:p>
          </p:txBody>
        </p:sp>
        <p:sp>
          <p:nvSpPr>
            <p:cNvPr id="25723" name="Line 120"/>
            <p:cNvSpPr>
              <a:spLocks noChangeShapeType="1"/>
            </p:cNvSpPr>
            <p:nvPr/>
          </p:nvSpPr>
          <p:spPr bwMode="auto">
            <a:xfrm flipH="1">
              <a:off x="3164" y="3320"/>
              <a:ext cx="8" cy="13"/>
            </a:xfrm>
            <a:prstGeom prst="line">
              <a:avLst/>
            </a:prstGeom>
            <a:noFill/>
            <a:ln w="0">
              <a:solidFill>
                <a:srgbClr val="000000"/>
              </a:solidFill>
              <a:round/>
              <a:headEnd/>
              <a:tailEnd/>
            </a:ln>
          </p:spPr>
          <p:txBody>
            <a:bodyPr/>
            <a:lstStyle/>
            <a:p>
              <a:endParaRPr lang="en-CA"/>
            </a:p>
          </p:txBody>
        </p:sp>
        <p:sp>
          <p:nvSpPr>
            <p:cNvPr id="25724" name="Line 121"/>
            <p:cNvSpPr>
              <a:spLocks noChangeShapeType="1"/>
            </p:cNvSpPr>
            <p:nvPr/>
          </p:nvSpPr>
          <p:spPr bwMode="auto">
            <a:xfrm flipH="1">
              <a:off x="3163" y="3333"/>
              <a:ext cx="1" cy="3"/>
            </a:xfrm>
            <a:prstGeom prst="line">
              <a:avLst/>
            </a:prstGeom>
            <a:noFill/>
            <a:ln w="0">
              <a:solidFill>
                <a:srgbClr val="000000"/>
              </a:solidFill>
              <a:round/>
              <a:headEnd/>
              <a:tailEnd/>
            </a:ln>
          </p:spPr>
          <p:txBody>
            <a:bodyPr/>
            <a:lstStyle/>
            <a:p>
              <a:endParaRPr lang="en-CA"/>
            </a:p>
          </p:txBody>
        </p:sp>
        <p:sp>
          <p:nvSpPr>
            <p:cNvPr id="25725" name="Line 122"/>
            <p:cNvSpPr>
              <a:spLocks noChangeShapeType="1"/>
            </p:cNvSpPr>
            <p:nvPr/>
          </p:nvSpPr>
          <p:spPr bwMode="auto">
            <a:xfrm flipH="1">
              <a:off x="3162" y="3336"/>
              <a:ext cx="1" cy="3"/>
            </a:xfrm>
            <a:prstGeom prst="line">
              <a:avLst/>
            </a:prstGeom>
            <a:noFill/>
            <a:ln w="0">
              <a:solidFill>
                <a:srgbClr val="000000"/>
              </a:solidFill>
              <a:round/>
              <a:headEnd/>
              <a:tailEnd/>
            </a:ln>
          </p:spPr>
          <p:txBody>
            <a:bodyPr/>
            <a:lstStyle/>
            <a:p>
              <a:endParaRPr lang="en-CA"/>
            </a:p>
          </p:txBody>
        </p:sp>
        <p:sp>
          <p:nvSpPr>
            <p:cNvPr id="25726" name="Line 123"/>
            <p:cNvSpPr>
              <a:spLocks noChangeShapeType="1"/>
            </p:cNvSpPr>
            <p:nvPr/>
          </p:nvSpPr>
          <p:spPr bwMode="auto">
            <a:xfrm>
              <a:off x="3162" y="3339"/>
              <a:ext cx="1" cy="3"/>
            </a:xfrm>
            <a:prstGeom prst="line">
              <a:avLst/>
            </a:prstGeom>
            <a:noFill/>
            <a:ln w="0">
              <a:solidFill>
                <a:srgbClr val="000000"/>
              </a:solidFill>
              <a:round/>
              <a:headEnd/>
              <a:tailEnd/>
            </a:ln>
          </p:spPr>
          <p:txBody>
            <a:bodyPr/>
            <a:lstStyle/>
            <a:p>
              <a:endParaRPr lang="en-CA"/>
            </a:p>
          </p:txBody>
        </p:sp>
        <p:sp>
          <p:nvSpPr>
            <p:cNvPr id="25727" name="Freeform 124"/>
            <p:cNvSpPr>
              <a:spLocks/>
            </p:cNvSpPr>
            <p:nvPr/>
          </p:nvSpPr>
          <p:spPr bwMode="auto">
            <a:xfrm>
              <a:off x="3162" y="3342"/>
              <a:ext cx="1" cy="3"/>
            </a:xfrm>
            <a:custGeom>
              <a:avLst/>
              <a:gdLst>
                <a:gd name="T0" fmla="*/ 0 w 2"/>
                <a:gd name="T1" fmla="*/ 0 h 4"/>
                <a:gd name="T2" fmla="*/ 0 w 2"/>
                <a:gd name="T3" fmla="*/ 2 h 4"/>
                <a:gd name="T4" fmla="*/ 1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2"/>
                  </a:lnTo>
                  <a:lnTo>
                    <a:pt x="2" y="4"/>
                  </a:lnTo>
                </a:path>
              </a:pathLst>
            </a:custGeom>
            <a:noFill/>
            <a:ln w="0">
              <a:solidFill>
                <a:srgbClr val="000000"/>
              </a:solidFill>
              <a:round/>
              <a:headEnd/>
              <a:tailEnd/>
            </a:ln>
          </p:spPr>
          <p:txBody>
            <a:bodyPr/>
            <a:lstStyle/>
            <a:p>
              <a:endParaRPr lang="en-CA"/>
            </a:p>
          </p:txBody>
        </p:sp>
        <p:sp>
          <p:nvSpPr>
            <p:cNvPr id="25728" name="Line 125"/>
            <p:cNvSpPr>
              <a:spLocks noChangeShapeType="1"/>
            </p:cNvSpPr>
            <p:nvPr/>
          </p:nvSpPr>
          <p:spPr bwMode="auto">
            <a:xfrm>
              <a:off x="3178" y="3343"/>
              <a:ext cx="2" cy="2"/>
            </a:xfrm>
            <a:prstGeom prst="line">
              <a:avLst/>
            </a:prstGeom>
            <a:noFill/>
            <a:ln w="0">
              <a:solidFill>
                <a:srgbClr val="000000"/>
              </a:solidFill>
              <a:round/>
              <a:headEnd/>
              <a:tailEnd/>
            </a:ln>
          </p:spPr>
          <p:txBody>
            <a:bodyPr/>
            <a:lstStyle/>
            <a:p>
              <a:endParaRPr lang="en-CA"/>
            </a:p>
          </p:txBody>
        </p:sp>
        <p:sp>
          <p:nvSpPr>
            <p:cNvPr id="25729" name="Line 126"/>
            <p:cNvSpPr>
              <a:spLocks noChangeShapeType="1"/>
            </p:cNvSpPr>
            <p:nvPr/>
          </p:nvSpPr>
          <p:spPr bwMode="auto">
            <a:xfrm>
              <a:off x="3178" y="3343"/>
              <a:ext cx="3" cy="2"/>
            </a:xfrm>
            <a:prstGeom prst="line">
              <a:avLst/>
            </a:prstGeom>
            <a:noFill/>
            <a:ln w="0">
              <a:solidFill>
                <a:srgbClr val="000000"/>
              </a:solidFill>
              <a:round/>
              <a:headEnd/>
              <a:tailEnd/>
            </a:ln>
          </p:spPr>
          <p:txBody>
            <a:bodyPr/>
            <a:lstStyle/>
            <a:p>
              <a:endParaRPr lang="en-CA"/>
            </a:p>
          </p:txBody>
        </p:sp>
        <p:sp>
          <p:nvSpPr>
            <p:cNvPr id="25730" name="Line 127"/>
            <p:cNvSpPr>
              <a:spLocks noChangeShapeType="1"/>
            </p:cNvSpPr>
            <p:nvPr/>
          </p:nvSpPr>
          <p:spPr bwMode="auto">
            <a:xfrm>
              <a:off x="3181" y="3343"/>
              <a:ext cx="3" cy="2"/>
            </a:xfrm>
            <a:prstGeom prst="line">
              <a:avLst/>
            </a:prstGeom>
            <a:noFill/>
            <a:ln w="0">
              <a:solidFill>
                <a:srgbClr val="000000"/>
              </a:solidFill>
              <a:round/>
              <a:headEnd/>
              <a:tailEnd/>
            </a:ln>
          </p:spPr>
          <p:txBody>
            <a:bodyPr/>
            <a:lstStyle/>
            <a:p>
              <a:endParaRPr lang="en-CA"/>
            </a:p>
          </p:txBody>
        </p:sp>
        <p:sp>
          <p:nvSpPr>
            <p:cNvPr id="25731" name="Line 128"/>
            <p:cNvSpPr>
              <a:spLocks noChangeShapeType="1"/>
            </p:cNvSpPr>
            <p:nvPr/>
          </p:nvSpPr>
          <p:spPr bwMode="auto">
            <a:xfrm>
              <a:off x="3184" y="3343"/>
              <a:ext cx="1" cy="2"/>
            </a:xfrm>
            <a:prstGeom prst="line">
              <a:avLst/>
            </a:prstGeom>
            <a:noFill/>
            <a:ln w="0">
              <a:solidFill>
                <a:srgbClr val="000000"/>
              </a:solidFill>
              <a:round/>
              <a:headEnd/>
              <a:tailEnd/>
            </a:ln>
          </p:spPr>
          <p:txBody>
            <a:bodyPr/>
            <a:lstStyle/>
            <a:p>
              <a:endParaRPr lang="en-CA"/>
            </a:p>
          </p:txBody>
        </p:sp>
        <p:sp>
          <p:nvSpPr>
            <p:cNvPr id="25732" name="Line 129"/>
            <p:cNvSpPr>
              <a:spLocks noChangeShapeType="1"/>
            </p:cNvSpPr>
            <p:nvPr/>
          </p:nvSpPr>
          <p:spPr bwMode="auto">
            <a:xfrm>
              <a:off x="3185" y="3343"/>
              <a:ext cx="1" cy="2"/>
            </a:xfrm>
            <a:prstGeom prst="line">
              <a:avLst/>
            </a:prstGeom>
            <a:noFill/>
            <a:ln w="0">
              <a:solidFill>
                <a:srgbClr val="000000"/>
              </a:solidFill>
              <a:round/>
              <a:headEnd/>
              <a:tailEnd/>
            </a:ln>
          </p:spPr>
          <p:txBody>
            <a:bodyPr/>
            <a:lstStyle/>
            <a:p>
              <a:endParaRPr lang="en-CA"/>
            </a:p>
          </p:txBody>
        </p:sp>
        <p:sp>
          <p:nvSpPr>
            <p:cNvPr id="25733" name="Line 130"/>
            <p:cNvSpPr>
              <a:spLocks noChangeShapeType="1"/>
            </p:cNvSpPr>
            <p:nvPr/>
          </p:nvSpPr>
          <p:spPr bwMode="auto">
            <a:xfrm flipH="1">
              <a:off x="3185" y="3345"/>
              <a:ext cx="1" cy="2"/>
            </a:xfrm>
            <a:prstGeom prst="line">
              <a:avLst/>
            </a:prstGeom>
            <a:noFill/>
            <a:ln w="0">
              <a:solidFill>
                <a:srgbClr val="000000"/>
              </a:solidFill>
              <a:round/>
              <a:headEnd/>
              <a:tailEnd/>
            </a:ln>
          </p:spPr>
          <p:txBody>
            <a:bodyPr/>
            <a:lstStyle/>
            <a:p>
              <a:endParaRPr lang="en-CA"/>
            </a:p>
          </p:txBody>
        </p:sp>
        <p:sp>
          <p:nvSpPr>
            <p:cNvPr id="25734" name="Line 131"/>
            <p:cNvSpPr>
              <a:spLocks noChangeShapeType="1"/>
            </p:cNvSpPr>
            <p:nvPr/>
          </p:nvSpPr>
          <p:spPr bwMode="auto">
            <a:xfrm flipH="1">
              <a:off x="3184" y="3347"/>
              <a:ext cx="1" cy="3"/>
            </a:xfrm>
            <a:prstGeom prst="line">
              <a:avLst/>
            </a:prstGeom>
            <a:noFill/>
            <a:ln w="0">
              <a:solidFill>
                <a:srgbClr val="000000"/>
              </a:solidFill>
              <a:round/>
              <a:headEnd/>
              <a:tailEnd/>
            </a:ln>
          </p:spPr>
          <p:txBody>
            <a:bodyPr/>
            <a:lstStyle/>
            <a:p>
              <a:endParaRPr lang="en-CA"/>
            </a:p>
          </p:txBody>
        </p:sp>
        <p:sp>
          <p:nvSpPr>
            <p:cNvPr id="25735" name="Line 132"/>
            <p:cNvSpPr>
              <a:spLocks noChangeShapeType="1"/>
            </p:cNvSpPr>
            <p:nvPr/>
          </p:nvSpPr>
          <p:spPr bwMode="auto">
            <a:xfrm flipH="1">
              <a:off x="3181" y="3350"/>
              <a:ext cx="3" cy="3"/>
            </a:xfrm>
            <a:prstGeom prst="line">
              <a:avLst/>
            </a:prstGeom>
            <a:noFill/>
            <a:ln w="0">
              <a:solidFill>
                <a:srgbClr val="000000"/>
              </a:solidFill>
              <a:round/>
              <a:headEnd/>
              <a:tailEnd/>
            </a:ln>
          </p:spPr>
          <p:txBody>
            <a:bodyPr/>
            <a:lstStyle/>
            <a:p>
              <a:endParaRPr lang="en-CA"/>
            </a:p>
          </p:txBody>
        </p:sp>
        <p:sp>
          <p:nvSpPr>
            <p:cNvPr id="25736" name="Line 133"/>
            <p:cNvSpPr>
              <a:spLocks noChangeShapeType="1"/>
            </p:cNvSpPr>
            <p:nvPr/>
          </p:nvSpPr>
          <p:spPr bwMode="auto">
            <a:xfrm flipH="1">
              <a:off x="3178" y="3353"/>
              <a:ext cx="3" cy="3"/>
            </a:xfrm>
            <a:prstGeom prst="line">
              <a:avLst/>
            </a:prstGeom>
            <a:noFill/>
            <a:ln w="0">
              <a:solidFill>
                <a:srgbClr val="000000"/>
              </a:solidFill>
              <a:round/>
              <a:headEnd/>
              <a:tailEnd/>
            </a:ln>
          </p:spPr>
          <p:txBody>
            <a:bodyPr/>
            <a:lstStyle/>
            <a:p>
              <a:endParaRPr lang="en-CA"/>
            </a:p>
          </p:txBody>
        </p:sp>
        <p:sp>
          <p:nvSpPr>
            <p:cNvPr id="25737" name="Line 134"/>
            <p:cNvSpPr>
              <a:spLocks noChangeShapeType="1"/>
            </p:cNvSpPr>
            <p:nvPr/>
          </p:nvSpPr>
          <p:spPr bwMode="auto">
            <a:xfrm flipH="1">
              <a:off x="3175" y="3356"/>
              <a:ext cx="3" cy="2"/>
            </a:xfrm>
            <a:prstGeom prst="line">
              <a:avLst/>
            </a:prstGeom>
            <a:noFill/>
            <a:ln w="0">
              <a:solidFill>
                <a:srgbClr val="000000"/>
              </a:solidFill>
              <a:round/>
              <a:headEnd/>
              <a:tailEnd/>
            </a:ln>
          </p:spPr>
          <p:txBody>
            <a:bodyPr/>
            <a:lstStyle/>
            <a:p>
              <a:endParaRPr lang="en-CA"/>
            </a:p>
          </p:txBody>
        </p:sp>
        <p:sp>
          <p:nvSpPr>
            <p:cNvPr id="25738" name="Line 135"/>
            <p:cNvSpPr>
              <a:spLocks noChangeShapeType="1"/>
            </p:cNvSpPr>
            <p:nvPr/>
          </p:nvSpPr>
          <p:spPr bwMode="auto">
            <a:xfrm flipH="1">
              <a:off x="3172" y="3358"/>
              <a:ext cx="3" cy="3"/>
            </a:xfrm>
            <a:prstGeom prst="line">
              <a:avLst/>
            </a:prstGeom>
            <a:noFill/>
            <a:ln w="0">
              <a:solidFill>
                <a:srgbClr val="000000"/>
              </a:solidFill>
              <a:round/>
              <a:headEnd/>
              <a:tailEnd/>
            </a:ln>
          </p:spPr>
          <p:txBody>
            <a:bodyPr/>
            <a:lstStyle/>
            <a:p>
              <a:endParaRPr lang="en-CA"/>
            </a:p>
          </p:txBody>
        </p:sp>
        <p:sp>
          <p:nvSpPr>
            <p:cNvPr id="25739" name="Line 136"/>
            <p:cNvSpPr>
              <a:spLocks noChangeShapeType="1"/>
            </p:cNvSpPr>
            <p:nvPr/>
          </p:nvSpPr>
          <p:spPr bwMode="auto">
            <a:xfrm flipH="1">
              <a:off x="3169" y="3361"/>
              <a:ext cx="3" cy="3"/>
            </a:xfrm>
            <a:prstGeom prst="line">
              <a:avLst/>
            </a:prstGeom>
            <a:noFill/>
            <a:ln w="0">
              <a:solidFill>
                <a:srgbClr val="000000"/>
              </a:solidFill>
              <a:round/>
              <a:headEnd/>
              <a:tailEnd/>
            </a:ln>
          </p:spPr>
          <p:txBody>
            <a:bodyPr/>
            <a:lstStyle/>
            <a:p>
              <a:endParaRPr lang="en-CA"/>
            </a:p>
          </p:txBody>
        </p:sp>
        <p:sp>
          <p:nvSpPr>
            <p:cNvPr id="25740" name="Line 137"/>
            <p:cNvSpPr>
              <a:spLocks noChangeShapeType="1"/>
            </p:cNvSpPr>
            <p:nvPr/>
          </p:nvSpPr>
          <p:spPr bwMode="auto">
            <a:xfrm flipH="1">
              <a:off x="3167" y="3364"/>
              <a:ext cx="2" cy="3"/>
            </a:xfrm>
            <a:prstGeom prst="line">
              <a:avLst/>
            </a:prstGeom>
            <a:noFill/>
            <a:ln w="0">
              <a:solidFill>
                <a:srgbClr val="000000"/>
              </a:solidFill>
              <a:round/>
              <a:headEnd/>
              <a:tailEnd/>
            </a:ln>
          </p:spPr>
          <p:txBody>
            <a:bodyPr/>
            <a:lstStyle/>
            <a:p>
              <a:endParaRPr lang="en-CA"/>
            </a:p>
          </p:txBody>
        </p:sp>
        <p:sp>
          <p:nvSpPr>
            <p:cNvPr id="25741" name="Line 138"/>
            <p:cNvSpPr>
              <a:spLocks noChangeShapeType="1"/>
            </p:cNvSpPr>
            <p:nvPr/>
          </p:nvSpPr>
          <p:spPr bwMode="auto">
            <a:xfrm flipH="1">
              <a:off x="3164" y="3367"/>
              <a:ext cx="3" cy="3"/>
            </a:xfrm>
            <a:prstGeom prst="line">
              <a:avLst/>
            </a:prstGeom>
            <a:noFill/>
            <a:ln w="0">
              <a:solidFill>
                <a:srgbClr val="000000"/>
              </a:solidFill>
              <a:round/>
              <a:headEnd/>
              <a:tailEnd/>
            </a:ln>
          </p:spPr>
          <p:txBody>
            <a:bodyPr/>
            <a:lstStyle/>
            <a:p>
              <a:endParaRPr lang="en-CA"/>
            </a:p>
          </p:txBody>
        </p:sp>
        <p:sp>
          <p:nvSpPr>
            <p:cNvPr id="25742" name="Line 139"/>
            <p:cNvSpPr>
              <a:spLocks noChangeShapeType="1"/>
            </p:cNvSpPr>
            <p:nvPr/>
          </p:nvSpPr>
          <p:spPr bwMode="auto">
            <a:xfrm flipH="1">
              <a:off x="3162" y="3370"/>
              <a:ext cx="2" cy="2"/>
            </a:xfrm>
            <a:prstGeom prst="line">
              <a:avLst/>
            </a:prstGeom>
            <a:noFill/>
            <a:ln w="0">
              <a:solidFill>
                <a:srgbClr val="000000"/>
              </a:solidFill>
              <a:round/>
              <a:headEnd/>
              <a:tailEnd/>
            </a:ln>
          </p:spPr>
          <p:txBody>
            <a:bodyPr/>
            <a:lstStyle/>
            <a:p>
              <a:endParaRPr lang="en-CA"/>
            </a:p>
          </p:txBody>
        </p:sp>
        <p:sp>
          <p:nvSpPr>
            <p:cNvPr id="25743" name="Line 140"/>
            <p:cNvSpPr>
              <a:spLocks noChangeShapeType="1"/>
            </p:cNvSpPr>
            <p:nvPr/>
          </p:nvSpPr>
          <p:spPr bwMode="auto">
            <a:xfrm flipH="1">
              <a:off x="3160" y="3372"/>
              <a:ext cx="2" cy="1"/>
            </a:xfrm>
            <a:prstGeom prst="line">
              <a:avLst/>
            </a:prstGeom>
            <a:noFill/>
            <a:ln w="0">
              <a:solidFill>
                <a:srgbClr val="000000"/>
              </a:solidFill>
              <a:round/>
              <a:headEnd/>
              <a:tailEnd/>
            </a:ln>
          </p:spPr>
          <p:txBody>
            <a:bodyPr/>
            <a:lstStyle/>
            <a:p>
              <a:endParaRPr lang="en-CA"/>
            </a:p>
          </p:txBody>
        </p:sp>
        <p:sp>
          <p:nvSpPr>
            <p:cNvPr id="25744" name="Line 141"/>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5" name="Line 142"/>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6" name="Line 143"/>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7" name="Line 144"/>
            <p:cNvSpPr>
              <a:spLocks noChangeShapeType="1"/>
            </p:cNvSpPr>
            <p:nvPr/>
          </p:nvSpPr>
          <p:spPr bwMode="auto">
            <a:xfrm>
              <a:off x="5171" y="3170"/>
              <a:ext cx="1" cy="2"/>
            </a:xfrm>
            <a:prstGeom prst="line">
              <a:avLst/>
            </a:prstGeom>
            <a:noFill/>
            <a:ln w="0">
              <a:solidFill>
                <a:srgbClr val="000000"/>
              </a:solidFill>
              <a:round/>
              <a:headEnd/>
              <a:tailEnd/>
            </a:ln>
          </p:spPr>
          <p:txBody>
            <a:bodyPr/>
            <a:lstStyle/>
            <a:p>
              <a:endParaRPr lang="en-CA"/>
            </a:p>
          </p:txBody>
        </p:sp>
        <p:sp>
          <p:nvSpPr>
            <p:cNvPr id="25748" name="Line 145"/>
            <p:cNvSpPr>
              <a:spLocks noChangeShapeType="1"/>
            </p:cNvSpPr>
            <p:nvPr/>
          </p:nvSpPr>
          <p:spPr bwMode="auto">
            <a:xfrm flipH="1">
              <a:off x="5170" y="3172"/>
              <a:ext cx="1" cy="1"/>
            </a:xfrm>
            <a:prstGeom prst="line">
              <a:avLst/>
            </a:prstGeom>
            <a:noFill/>
            <a:ln w="0">
              <a:solidFill>
                <a:srgbClr val="000000"/>
              </a:solidFill>
              <a:round/>
              <a:headEnd/>
              <a:tailEnd/>
            </a:ln>
          </p:spPr>
          <p:txBody>
            <a:bodyPr/>
            <a:lstStyle/>
            <a:p>
              <a:endParaRPr lang="en-CA"/>
            </a:p>
          </p:txBody>
        </p:sp>
        <p:sp>
          <p:nvSpPr>
            <p:cNvPr id="25749" name="Line 146"/>
            <p:cNvSpPr>
              <a:spLocks noChangeShapeType="1"/>
            </p:cNvSpPr>
            <p:nvPr/>
          </p:nvSpPr>
          <p:spPr bwMode="auto">
            <a:xfrm>
              <a:off x="5170" y="3172"/>
              <a:ext cx="1" cy="1"/>
            </a:xfrm>
            <a:prstGeom prst="line">
              <a:avLst/>
            </a:prstGeom>
            <a:noFill/>
            <a:ln w="0">
              <a:solidFill>
                <a:srgbClr val="000000"/>
              </a:solidFill>
              <a:round/>
              <a:headEnd/>
              <a:tailEnd/>
            </a:ln>
          </p:spPr>
          <p:txBody>
            <a:bodyPr/>
            <a:lstStyle/>
            <a:p>
              <a:endParaRPr lang="en-CA"/>
            </a:p>
          </p:txBody>
        </p:sp>
        <p:sp>
          <p:nvSpPr>
            <p:cNvPr id="25750" name="Line 147"/>
            <p:cNvSpPr>
              <a:spLocks noChangeShapeType="1"/>
            </p:cNvSpPr>
            <p:nvPr/>
          </p:nvSpPr>
          <p:spPr bwMode="auto">
            <a:xfrm flipH="1">
              <a:off x="5169" y="3172"/>
              <a:ext cx="1" cy="3"/>
            </a:xfrm>
            <a:prstGeom prst="line">
              <a:avLst/>
            </a:prstGeom>
            <a:noFill/>
            <a:ln w="0">
              <a:solidFill>
                <a:srgbClr val="000000"/>
              </a:solidFill>
              <a:round/>
              <a:headEnd/>
              <a:tailEnd/>
            </a:ln>
          </p:spPr>
          <p:txBody>
            <a:bodyPr/>
            <a:lstStyle/>
            <a:p>
              <a:endParaRPr lang="en-CA"/>
            </a:p>
          </p:txBody>
        </p:sp>
        <p:sp>
          <p:nvSpPr>
            <p:cNvPr id="25751" name="Line 148"/>
            <p:cNvSpPr>
              <a:spLocks noChangeShapeType="1"/>
            </p:cNvSpPr>
            <p:nvPr/>
          </p:nvSpPr>
          <p:spPr bwMode="auto">
            <a:xfrm flipH="1">
              <a:off x="5167" y="3175"/>
              <a:ext cx="2" cy="3"/>
            </a:xfrm>
            <a:prstGeom prst="line">
              <a:avLst/>
            </a:prstGeom>
            <a:noFill/>
            <a:ln w="0">
              <a:solidFill>
                <a:srgbClr val="000000"/>
              </a:solidFill>
              <a:round/>
              <a:headEnd/>
              <a:tailEnd/>
            </a:ln>
          </p:spPr>
          <p:txBody>
            <a:bodyPr/>
            <a:lstStyle/>
            <a:p>
              <a:endParaRPr lang="en-CA"/>
            </a:p>
          </p:txBody>
        </p:sp>
        <p:sp>
          <p:nvSpPr>
            <p:cNvPr id="25752" name="Line 149"/>
            <p:cNvSpPr>
              <a:spLocks noChangeShapeType="1"/>
            </p:cNvSpPr>
            <p:nvPr/>
          </p:nvSpPr>
          <p:spPr bwMode="auto">
            <a:xfrm flipH="1">
              <a:off x="5163" y="3178"/>
              <a:ext cx="4" cy="9"/>
            </a:xfrm>
            <a:prstGeom prst="line">
              <a:avLst/>
            </a:prstGeom>
            <a:noFill/>
            <a:ln w="0">
              <a:solidFill>
                <a:srgbClr val="000000"/>
              </a:solidFill>
              <a:round/>
              <a:headEnd/>
              <a:tailEnd/>
            </a:ln>
          </p:spPr>
          <p:txBody>
            <a:bodyPr/>
            <a:lstStyle/>
            <a:p>
              <a:endParaRPr lang="en-CA"/>
            </a:p>
          </p:txBody>
        </p:sp>
        <p:sp>
          <p:nvSpPr>
            <p:cNvPr id="25753" name="Line 150"/>
            <p:cNvSpPr>
              <a:spLocks noChangeShapeType="1"/>
            </p:cNvSpPr>
            <p:nvPr/>
          </p:nvSpPr>
          <p:spPr bwMode="auto">
            <a:xfrm flipH="1">
              <a:off x="5161" y="3187"/>
              <a:ext cx="2" cy="11"/>
            </a:xfrm>
            <a:prstGeom prst="line">
              <a:avLst/>
            </a:prstGeom>
            <a:noFill/>
            <a:ln w="0">
              <a:solidFill>
                <a:srgbClr val="000000"/>
              </a:solidFill>
              <a:round/>
              <a:headEnd/>
              <a:tailEnd/>
            </a:ln>
          </p:spPr>
          <p:txBody>
            <a:bodyPr/>
            <a:lstStyle/>
            <a:p>
              <a:endParaRPr lang="en-CA"/>
            </a:p>
          </p:txBody>
        </p:sp>
        <p:sp>
          <p:nvSpPr>
            <p:cNvPr id="25754" name="Line 151"/>
            <p:cNvSpPr>
              <a:spLocks noChangeShapeType="1"/>
            </p:cNvSpPr>
            <p:nvPr/>
          </p:nvSpPr>
          <p:spPr bwMode="auto">
            <a:xfrm>
              <a:off x="5161" y="3198"/>
              <a:ext cx="1" cy="11"/>
            </a:xfrm>
            <a:prstGeom prst="line">
              <a:avLst/>
            </a:prstGeom>
            <a:noFill/>
            <a:ln w="0">
              <a:solidFill>
                <a:srgbClr val="000000"/>
              </a:solidFill>
              <a:round/>
              <a:headEnd/>
              <a:tailEnd/>
            </a:ln>
          </p:spPr>
          <p:txBody>
            <a:bodyPr/>
            <a:lstStyle/>
            <a:p>
              <a:endParaRPr lang="en-CA"/>
            </a:p>
          </p:txBody>
        </p:sp>
        <p:sp>
          <p:nvSpPr>
            <p:cNvPr id="25755" name="Freeform 152"/>
            <p:cNvSpPr>
              <a:spLocks/>
            </p:cNvSpPr>
            <p:nvPr/>
          </p:nvSpPr>
          <p:spPr bwMode="auto">
            <a:xfrm>
              <a:off x="5162" y="3209"/>
              <a:ext cx="9" cy="11"/>
            </a:xfrm>
            <a:custGeom>
              <a:avLst/>
              <a:gdLst>
                <a:gd name="T0" fmla="*/ 0 w 13"/>
                <a:gd name="T1" fmla="*/ 0 h 15"/>
                <a:gd name="T2" fmla="*/ 2 w 13"/>
                <a:gd name="T3" fmla="*/ 3 h 15"/>
                <a:gd name="T4" fmla="*/ 2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25756" name="Line 153"/>
            <p:cNvSpPr>
              <a:spLocks noChangeShapeType="1"/>
            </p:cNvSpPr>
            <p:nvPr/>
          </p:nvSpPr>
          <p:spPr bwMode="auto">
            <a:xfrm>
              <a:off x="5183" y="3231"/>
              <a:ext cx="1" cy="2"/>
            </a:xfrm>
            <a:prstGeom prst="line">
              <a:avLst/>
            </a:prstGeom>
            <a:noFill/>
            <a:ln w="0">
              <a:solidFill>
                <a:srgbClr val="000000"/>
              </a:solidFill>
              <a:round/>
              <a:headEnd/>
              <a:tailEnd/>
            </a:ln>
          </p:spPr>
          <p:txBody>
            <a:bodyPr/>
            <a:lstStyle/>
            <a:p>
              <a:endParaRPr lang="en-CA"/>
            </a:p>
          </p:txBody>
        </p:sp>
        <p:sp>
          <p:nvSpPr>
            <p:cNvPr id="25757" name="Line 154"/>
            <p:cNvSpPr>
              <a:spLocks noChangeShapeType="1"/>
            </p:cNvSpPr>
            <p:nvPr/>
          </p:nvSpPr>
          <p:spPr bwMode="auto">
            <a:xfrm flipH="1">
              <a:off x="5183" y="3233"/>
              <a:ext cx="1" cy="6"/>
            </a:xfrm>
            <a:prstGeom prst="line">
              <a:avLst/>
            </a:prstGeom>
            <a:noFill/>
            <a:ln w="0">
              <a:solidFill>
                <a:srgbClr val="000000"/>
              </a:solidFill>
              <a:round/>
              <a:headEnd/>
              <a:tailEnd/>
            </a:ln>
          </p:spPr>
          <p:txBody>
            <a:bodyPr/>
            <a:lstStyle/>
            <a:p>
              <a:endParaRPr lang="en-CA"/>
            </a:p>
          </p:txBody>
        </p:sp>
        <p:sp>
          <p:nvSpPr>
            <p:cNvPr id="25758" name="Line 155"/>
            <p:cNvSpPr>
              <a:spLocks noChangeShapeType="1"/>
            </p:cNvSpPr>
            <p:nvPr/>
          </p:nvSpPr>
          <p:spPr bwMode="auto">
            <a:xfrm flipH="1">
              <a:off x="5176" y="3239"/>
              <a:ext cx="7" cy="6"/>
            </a:xfrm>
            <a:prstGeom prst="line">
              <a:avLst/>
            </a:prstGeom>
            <a:noFill/>
            <a:ln w="0">
              <a:solidFill>
                <a:srgbClr val="000000"/>
              </a:solidFill>
              <a:round/>
              <a:headEnd/>
              <a:tailEnd/>
            </a:ln>
          </p:spPr>
          <p:txBody>
            <a:bodyPr/>
            <a:lstStyle/>
            <a:p>
              <a:endParaRPr lang="en-CA"/>
            </a:p>
          </p:txBody>
        </p:sp>
        <p:sp>
          <p:nvSpPr>
            <p:cNvPr id="25759" name="Line 156"/>
            <p:cNvSpPr>
              <a:spLocks noChangeShapeType="1"/>
            </p:cNvSpPr>
            <p:nvPr/>
          </p:nvSpPr>
          <p:spPr bwMode="auto">
            <a:xfrm flipH="1">
              <a:off x="5163" y="3245"/>
              <a:ext cx="13" cy="6"/>
            </a:xfrm>
            <a:prstGeom prst="line">
              <a:avLst/>
            </a:prstGeom>
            <a:noFill/>
            <a:ln w="0">
              <a:solidFill>
                <a:srgbClr val="000000"/>
              </a:solidFill>
              <a:round/>
              <a:headEnd/>
              <a:tailEnd/>
            </a:ln>
          </p:spPr>
          <p:txBody>
            <a:bodyPr/>
            <a:lstStyle/>
            <a:p>
              <a:endParaRPr lang="en-CA"/>
            </a:p>
          </p:txBody>
        </p:sp>
        <p:sp>
          <p:nvSpPr>
            <p:cNvPr id="25760" name="Freeform 157"/>
            <p:cNvSpPr>
              <a:spLocks/>
            </p:cNvSpPr>
            <p:nvPr/>
          </p:nvSpPr>
          <p:spPr bwMode="auto">
            <a:xfrm>
              <a:off x="5148" y="3251"/>
              <a:ext cx="15" cy="8"/>
            </a:xfrm>
            <a:custGeom>
              <a:avLst/>
              <a:gdLst>
                <a:gd name="T0" fmla="*/ 2 w 25"/>
                <a:gd name="T1" fmla="*/ 0 h 9"/>
                <a:gd name="T2" fmla="*/ 1 w 25"/>
                <a:gd name="T3" fmla="*/ 4 h 9"/>
                <a:gd name="T4" fmla="*/ 0 w 25"/>
                <a:gd name="T5" fmla="*/ 4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5761" name="Line 158"/>
            <p:cNvSpPr>
              <a:spLocks noChangeShapeType="1"/>
            </p:cNvSpPr>
            <p:nvPr/>
          </p:nvSpPr>
          <p:spPr bwMode="auto">
            <a:xfrm>
              <a:off x="5134" y="3268"/>
              <a:ext cx="1" cy="5"/>
            </a:xfrm>
            <a:prstGeom prst="line">
              <a:avLst/>
            </a:prstGeom>
            <a:noFill/>
            <a:ln w="0">
              <a:solidFill>
                <a:srgbClr val="000000"/>
              </a:solidFill>
              <a:round/>
              <a:headEnd/>
              <a:tailEnd/>
            </a:ln>
          </p:spPr>
          <p:txBody>
            <a:bodyPr/>
            <a:lstStyle/>
            <a:p>
              <a:endParaRPr lang="en-CA"/>
            </a:p>
          </p:txBody>
        </p:sp>
        <p:sp>
          <p:nvSpPr>
            <p:cNvPr id="25762" name="Line 159"/>
            <p:cNvSpPr>
              <a:spLocks noChangeShapeType="1"/>
            </p:cNvSpPr>
            <p:nvPr/>
          </p:nvSpPr>
          <p:spPr bwMode="auto">
            <a:xfrm>
              <a:off x="5135" y="3273"/>
              <a:ext cx="5" cy="2"/>
            </a:xfrm>
            <a:prstGeom prst="line">
              <a:avLst/>
            </a:prstGeom>
            <a:noFill/>
            <a:ln w="0">
              <a:solidFill>
                <a:srgbClr val="000000"/>
              </a:solidFill>
              <a:round/>
              <a:headEnd/>
              <a:tailEnd/>
            </a:ln>
          </p:spPr>
          <p:txBody>
            <a:bodyPr/>
            <a:lstStyle/>
            <a:p>
              <a:endParaRPr lang="en-CA"/>
            </a:p>
          </p:txBody>
        </p:sp>
        <p:sp>
          <p:nvSpPr>
            <p:cNvPr id="25763" name="Line 160"/>
            <p:cNvSpPr>
              <a:spLocks noChangeShapeType="1"/>
            </p:cNvSpPr>
            <p:nvPr/>
          </p:nvSpPr>
          <p:spPr bwMode="auto">
            <a:xfrm>
              <a:off x="5140" y="3275"/>
              <a:ext cx="8" cy="1"/>
            </a:xfrm>
            <a:prstGeom prst="line">
              <a:avLst/>
            </a:prstGeom>
            <a:noFill/>
            <a:ln w="0">
              <a:solidFill>
                <a:srgbClr val="000000"/>
              </a:solidFill>
              <a:round/>
              <a:headEnd/>
              <a:tailEnd/>
            </a:ln>
          </p:spPr>
          <p:txBody>
            <a:bodyPr/>
            <a:lstStyle/>
            <a:p>
              <a:endParaRPr lang="en-CA"/>
            </a:p>
          </p:txBody>
        </p:sp>
        <p:sp>
          <p:nvSpPr>
            <p:cNvPr id="25764" name="Line 161"/>
            <p:cNvSpPr>
              <a:spLocks noChangeShapeType="1"/>
            </p:cNvSpPr>
            <p:nvPr/>
          </p:nvSpPr>
          <p:spPr bwMode="auto">
            <a:xfrm>
              <a:off x="5148" y="3275"/>
              <a:ext cx="8" cy="1"/>
            </a:xfrm>
            <a:prstGeom prst="line">
              <a:avLst/>
            </a:prstGeom>
            <a:noFill/>
            <a:ln w="0">
              <a:solidFill>
                <a:srgbClr val="000000"/>
              </a:solidFill>
              <a:round/>
              <a:headEnd/>
              <a:tailEnd/>
            </a:ln>
          </p:spPr>
          <p:txBody>
            <a:bodyPr/>
            <a:lstStyle/>
            <a:p>
              <a:endParaRPr lang="en-CA"/>
            </a:p>
          </p:txBody>
        </p:sp>
        <p:sp>
          <p:nvSpPr>
            <p:cNvPr id="25765" name="Line 162"/>
            <p:cNvSpPr>
              <a:spLocks noChangeShapeType="1"/>
            </p:cNvSpPr>
            <p:nvPr/>
          </p:nvSpPr>
          <p:spPr bwMode="auto">
            <a:xfrm>
              <a:off x="5156" y="3276"/>
              <a:ext cx="10" cy="2"/>
            </a:xfrm>
            <a:prstGeom prst="line">
              <a:avLst/>
            </a:prstGeom>
            <a:noFill/>
            <a:ln w="0">
              <a:solidFill>
                <a:srgbClr val="000000"/>
              </a:solidFill>
              <a:round/>
              <a:headEnd/>
              <a:tailEnd/>
            </a:ln>
          </p:spPr>
          <p:txBody>
            <a:bodyPr/>
            <a:lstStyle/>
            <a:p>
              <a:endParaRPr lang="en-CA"/>
            </a:p>
          </p:txBody>
        </p:sp>
        <p:sp>
          <p:nvSpPr>
            <p:cNvPr id="25766" name="Line 163"/>
            <p:cNvSpPr>
              <a:spLocks noChangeShapeType="1"/>
            </p:cNvSpPr>
            <p:nvPr/>
          </p:nvSpPr>
          <p:spPr bwMode="auto">
            <a:xfrm>
              <a:off x="5166" y="3276"/>
              <a:ext cx="8" cy="2"/>
            </a:xfrm>
            <a:prstGeom prst="line">
              <a:avLst/>
            </a:prstGeom>
            <a:noFill/>
            <a:ln w="0">
              <a:solidFill>
                <a:srgbClr val="000000"/>
              </a:solidFill>
              <a:round/>
              <a:headEnd/>
              <a:tailEnd/>
            </a:ln>
          </p:spPr>
          <p:txBody>
            <a:bodyPr/>
            <a:lstStyle/>
            <a:p>
              <a:endParaRPr lang="en-CA"/>
            </a:p>
          </p:txBody>
        </p:sp>
        <p:sp>
          <p:nvSpPr>
            <p:cNvPr id="25767" name="Freeform 164"/>
            <p:cNvSpPr>
              <a:spLocks/>
            </p:cNvSpPr>
            <p:nvPr/>
          </p:nvSpPr>
          <p:spPr bwMode="auto">
            <a:xfrm>
              <a:off x="5174" y="3276"/>
              <a:ext cx="4"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5768" name="Line 165"/>
            <p:cNvSpPr>
              <a:spLocks noChangeShapeType="1"/>
            </p:cNvSpPr>
            <p:nvPr/>
          </p:nvSpPr>
          <p:spPr bwMode="auto">
            <a:xfrm flipH="1">
              <a:off x="5176" y="3297"/>
              <a:ext cx="2" cy="1"/>
            </a:xfrm>
            <a:prstGeom prst="line">
              <a:avLst/>
            </a:prstGeom>
            <a:noFill/>
            <a:ln w="0">
              <a:solidFill>
                <a:srgbClr val="000000"/>
              </a:solidFill>
              <a:round/>
              <a:headEnd/>
              <a:tailEnd/>
            </a:ln>
          </p:spPr>
          <p:txBody>
            <a:bodyPr/>
            <a:lstStyle/>
            <a:p>
              <a:endParaRPr lang="en-CA"/>
            </a:p>
          </p:txBody>
        </p:sp>
        <p:sp>
          <p:nvSpPr>
            <p:cNvPr id="25769" name="Line 166"/>
            <p:cNvSpPr>
              <a:spLocks noChangeShapeType="1"/>
            </p:cNvSpPr>
            <p:nvPr/>
          </p:nvSpPr>
          <p:spPr bwMode="auto">
            <a:xfrm flipH="1">
              <a:off x="5172" y="3297"/>
              <a:ext cx="4" cy="9"/>
            </a:xfrm>
            <a:prstGeom prst="line">
              <a:avLst/>
            </a:prstGeom>
            <a:noFill/>
            <a:ln w="0">
              <a:solidFill>
                <a:srgbClr val="000000"/>
              </a:solidFill>
              <a:round/>
              <a:headEnd/>
              <a:tailEnd/>
            </a:ln>
          </p:spPr>
          <p:txBody>
            <a:bodyPr/>
            <a:lstStyle/>
            <a:p>
              <a:endParaRPr lang="en-CA"/>
            </a:p>
          </p:txBody>
        </p:sp>
        <p:sp>
          <p:nvSpPr>
            <p:cNvPr id="25770" name="Line 167"/>
            <p:cNvSpPr>
              <a:spLocks noChangeShapeType="1"/>
            </p:cNvSpPr>
            <p:nvPr/>
          </p:nvSpPr>
          <p:spPr bwMode="auto">
            <a:xfrm flipH="1">
              <a:off x="5165" y="3306"/>
              <a:ext cx="7" cy="12"/>
            </a:xfrm>
            <a:prstGeom prst="line">
              <a:avLst/>
            </a:prstGeom>
            <a:noFill/>
            <a:ln w="0">
              <a:solidFill>
                <a:srgbClr val="000000"/>
              </a:solidFill>
              <a:round/>
              <a:headEnd/>
              <a:tailEnd/>
            </a:ln>
          </p:spPr>
          <p:txBody>
            <a:bodyPr/>
            <a:lstStyle/>
            <a:p>
              <a:endParaRPr lang="en-CA"/>
            </a:p>
          </p:txBody>
        </p:sp>
        <p:sp>
          <p:nvSpPr>
            <p:cNvPr id="25771" name="Line 168"/>
            <p:cNvSpPr>
              <a:spLocks noChangeShapeType="1"/>
            </p:cNvSpPr>
            <p:nvPr/>
          </p:nvSpPr>
          <p:spPr bwMode="auto">
            <a:xfrm flipH="1">
              <a:off x="5160" y="3318"/>
              <a:ext cx="5" cy="10"/>
            </a:xfrm>
            <a:prstGeom prst="line">
              <a:avLst/>
            </a:prstGeom>
            <a:noFill/>
            <a:ln w="0">
              <a:solidFill>
                <a:srgbClr val="000000"/>
              </a:solidFill>
              <a:round/>
              <a:headEnd/>
              <a:tailEnd/>
            </a:ln>
          </p:spPr>
          <p:txBody>
            <a:bodyPr/>
            <a:lstStyle/>
            <a:p>
              <a:endParaRPr lang="en-CA"/>
            </a:p>
          </p:txBody>
        </p:sp>
        <p:sp>
          <p:nvSpPr>
            <p:cNvPr id="25772" name="Line 169"/>
            <p:cNvSpPr>
              <a:spLocks noChangeShapeType="1"/>
            </p:cNvSpPr>
            <p:nvPr/>
          </p:nvSpPr>
          <p:spPr bwMode="auto">
            <a:xfrm flipH="1">
              <a:off x="5157" y="3328"/>
              <a:ext cx="3" cy="3"/>
            </a:xfrm>
            <a:prstGeom prst="line">
              <a:avLst/>
            </a:prstGeom>
            <a:noFill/>
            <a:ln w="0">
              <a:solidFill>
                <a:srgbClr val="000000"/>
              </a:solidFill>
              <a:round/>
              <a:headEnd/>
              <a:tailEnd/>
            </a:ln>
          </p:spPr>
          <p:txBody>
            <a:bodyPr/>
            <a:lstStyle/>
            <a:p>
              <a:endParaRPr lang="en-CA"/>
            </a:p>
          </p:txBody>
        </p:sp>
        <p:sp>
          <p:nvSpPr>
            <p:cNvPr id="25773" name="Line 170"/>
            <p:cNvSpPr>
              <a:spLocks noChangeShapeType="1"/>
            </p:cNvSpPr>
            <p:nvPr/>
          </p:nvSpPr>
          <p:spPr bwMode="auto">
            <a:xfrm flipH="1">
              <a:off x="5156" y="3331"/>
              <a:ext cx="1" cy="3"/>
            </a:xfrm>
            <a:prstGeom prst="line">
              <a:avLst/>
            </a:prstGeom>
            <a:noFill/>
            <a:ln w="0">
              <a:solidFill>
                <a:srgbClr val="000000"/>
              </a:solidFill>
              <a:round/>
              <a:headEnd/>
              <a:tailEnd/>
            </a:ln>
          </p:spPr>
          <p:txBody>
            <a:bodyPr/>
            <a:lstStyle/>
            <a:p>
              <a:endParaRPr lang="en-CA"/>
            </a:p>
          </p:txBody>
        </p:sp>
        <p:sp>
          <p:nvSpPr>
            <p:cNvPr id="25774" name="Line 171"/>
            <p:cNvSpPr>
              <a:spLocks noChangeShapeType="1"/>
            </p:cNvSpPr>
            <p:nvPr/>
          </p:nvSpPr>
          <p:spPr bwMode="auto">
            <a:xfrm>
              <a:off x="5156" y="3334"/>
              <a:ext cx="1" cy="3"/>
            </a:xfrm>
            <a:prstGeom prst="line">
              <a:avLst/>
            </a:prstGeom>
            <a:noFill/>
            <a:ln w="0">
              <a:solidFill>
                <a:srgbClr val="000000"/>
              </a:solidFill>
              <a:round/>
              <a:headEnd/>
              <a:tailEnd/>
            </a:ln>
          </p:spPr>
          <p:txBody>
            <a:bodyPr/>
            <a:lstStyle/>
            <a:p>
              <a:endParaRPr lang="en-CA"/>
            </a:p>
          </p:txBody>
        </p:sp>
        <p:sp>
          <p:nvSpPr>
            <p:cNvPr id="25775" name="Line 172"/>
            <p:cNvSpPr>
              <a:spLocks noChangeShapeType="1"/>
            </p:cNvSpPr>
            <p:nvPr/>
          </p:nvSpPr>
          <p:spPr bwMode="auto">
            <a:xfrm>
              <a:off x="5156" y="3337"/>
              <a:ext cx="1" cy="2"/>
            </a:xfrm>
            <a:prstGeom prst="line">
              <a:avLst/>
            </a:prstGeom>
            <a:noFill/>
            <a:ln w="0">
              <a:solidFill>
                <a:srgbClr val="000000"/>
              </a:solidFill>
              <a:round/>
              <a:headEnd/>
              <a:tailEnd/>
            </a:ln>
          </p:spPr>
          <p:txBody>
            <a:bodyPr/>
            <a:lstStyle/>
            <a:p>
              <a:endParaRPr lang="en-CA"/>
            </a:p>
          </p:txBody>
        </p:sp>
        <p:sp>
          <p:nvSpPr>
            <p:cNvPr id="25776" name="Freeform 173"/>
            <p:cNvSpPr>
              <a:spLocks/>
            </p:cNvSpPr>
            <p:nvPr/>
          </p:nvSpPr>
          <p:spPr bwMode="auto">
            <a:xfrm>
              <a:off x="5157" y="3339"/>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5777" name="Line 174"/>
            <p:cNvSpPr>
              <a:spLocks noChangeShapeType="1"/>
            </p:cNvSpPr>
            <p:nvPr/>
          </p:nvSpPr>
          <p:spPr bwMode="auto">
            <a:xfrm>
              <a:off x="5176" y="3339"/>
              <a:ext cx="2" cy="1"/>
            </a:xfrm>
            <a:prstGeom prst="line">
              <a:avLst/>
            </a:prstGeom>
            <a:noFill/>
            <a:ln w="0">
              <a:solidFill>
                <a:srgbClr val="000000"/>
              </a:solidFill>
              <a:round/>
              <a:headEnd/>
              <a:tailEnd/>
            </a:ln>
          </p:spPr>
          <p:txBody>
            <a:bodyPr/>
            <a:lstStyle/>
            <a:p>
              <a:endParaRPr lang="en-CA"/>
            </a:p>
          </p:txBody>
        </p:sp>
        <p:sp>
          <p:nvSpPr>
            <p:cNvPr id="25778" name="Line 175"/>
            <p:cNvSpPr>
              <a:spLocks noChangeShapeType="1"/>
            </p:cNvSpPr>
            <p:nvPr/>
          </p:nvSpPr>
          <p:spPr bwMode="auto">
            <a:xfrm>
              <a:off x="5178" y="3339"/>
              <a:ext cx="1" cy="1"/>
            </a:xfrm>
            <a:prstGeom prst="line">
              <a:avLst/>
            </a:prstGeom>
            <a:noFill/>
            <a:ln w="0">
              <a:solidFill>
                <a:srgbClr val="000000"/>
              </a:solidFill>
              <a:round/>
              <a:headEnd/>
              <a:tailEnd/>
            </a:ln>
          </p:spPr>
          <p:txBody>
            <a:bodyPr/>
            <a:lstStyle/>
            <a:p>
              <a:endParaRPr lang="en-CA"/>
            </a:p>
          </p:txBody>
        </p:sp>
        <p:sp>
          <p:nvSpPr>
            <p:cNvPr id="25779" name="Line 176"/>
            <p:cNvSpPr>
              <a:spLocks noChangeShapeType="1"/>
            </p:cNvSpPr>
            <p:nvPr/>
          </p:nvSpPr>
          <p:spPr bwMode="auto">
            <a:xfrm>
              <a:off x="5179" y="3340"/>
              <a:ext cx="1" cy="2"/>
            </a:xfrm>
            <a:prstGeom prst="line">
              <a:avLst/>
            </a:prstGeom>
            <a:noFill/>
            <a:ln w="0">
              <a:solidFill>
                <a:srgbClr val="000000"/>
              </a:solidFill>
              <a:round/>
              <a:headEnd/>
              <a:tailEnd/>
            </a:ln>
          </p:spPr>
          <p:txBody>
            <a:bodyPr/>
            <a:lstStyle/>
            <a:p>
              <a:endParaRPr lang="en-CA"/>
            </a:p>
          </p:txBody>
        </p:sp>
        <p:sp>
          <p:nvSpPr>
            <p:cNvPr id="25780" name="Line 177"/>
            <p:cNvSpPr>
              <a:spLocks noChangeShapeType="1"/>
            </p:cNvSpPr>
            <p:nvPr/>
          </p:nvSpPr>
          <p:spPr bwMode="auto">
            <a:xfrm flipH="1">
              <a:off x="5176" y="3342"/>
              <a:ext cx="3" cy="6"/>
            </a:xfrm>
            <a:prstGeom prst="line">
              <a:avLst/>
            </a:prstGeom>
            <a:noFill/>
            <a:ln w="0">
              <a:solidFill>
                <a:srgbClr val="000000"/>
              </a:solidFill>
              <a:round/>
              <a:headEnd/>
              <a:tailEnd/>
            </a:ln>
          </p:spPr>
          <p:txBody>
            <a:bodyPr/>
            <a:lstStyle/>
            <a:p>
              <a:endParaRPr lang="en-CA"/>
            </a:p>
          </p:txBody>
        </p:sp>
        <p:sp>
          <p:nvSpPr>
            <p:cNvPr id="25781" name="Line 178"/>
            <p:cNvSpPr>
              <a:spLocks noChangeShapeType="1"/>
            </p:cNvSpPr>
            <p:nvPr/>
          </p:nvSpPr>
          <p:spPr bwMode="auto">
            <a:xfrm flipH="1">
              <a:off x="5170" y="3348"/>
              <a:ext cx="6" cy="8"/>
            </a:xfrm>
            <a:prstGeom prst="line">
              <a:avLst/>
            </a:prstGeom>
            <a:noFill/>
            <a:ln w="0">
              <a:solidFill>
                <a:srgbClr val="000000"/>
              </a:solidFill>
              <a:round/>
              <a:headEnd/>
              <a:tailEnd/>
            </a:ln>
          </p:spPr>
          <p:txBody>
            <a:bodyPr/>
            <a:lstStyle/>
            <a:p>
              <a:endParaRPr lang="en-CA"/>
            </a:p>
          </p:txBody>
        </p:sp>
        <p:sp>
          <p:nvSpPr>
            <p:cNvPr id="25782" name="Line 179"/>
            <p:cNvSpPr>
              <a:spLocks noChangeShapeType="1"/>
            </p:cNvSpPr>
            <p:nvPr/>
          </p:nvSpPr>
          <p:spPr bwMode="auto">
            <a:xfrm flipH="1">
              <a:off x="5162" y="3356"/>
              <a:ext cx="8" cy="8"/>
            </a:xfrm>
            <a:prstGeom prst="line">
              <a:avLst/>
            </a:prstGeom>
            <a:noFill/>
            <a:ln w="0">
              <a:solidFill>
                <a:srgbClr val="000000"/>
              </a:solidFill>
              <a:round/>
              <a:headEnd/>
              <a:tailEnd/>
            </a:ln>
          </p:spPr>
          <p:txBody>
            <a:bodyPr/>
            <a:lstStyle/>
            <a:p>
              <a:endParaRPr lang="en-CA"/>
            </a:p>
          </p:txBody>
        </p:sp>
        <p:sp>
          <p:nvSpPr>
            <p:cNvPr id="25783" name="Line 180"/>
            <p:cNvSpPr>
              <a:spLocks noChangeShapeType="1"/>
            </p:cNvSpPr>
            <p:nvPr/>
          </p:nvSpPr>
          <p:spPr bwMode="auto">
            <a:xfrm flipH="1">
              <a:off x="5154" y="3364"/>
              <a:ext cx="8" cy="6"/>
            </a:xfrm>
            <a:prstGeom prst="line">
              <a:avLst/>
            </a:prstGeom>
            <a:noFill/>
            <a:ln w="0">
              <a:solidFill>
                <a:srgbClr val="000000"/>
              </a:solidFill>
              <a:round/>
              <a:headEnd/>
              <a:tailEnd/>
            </a:ln>
          </p:spPr>
          <p:txBody>
            <a:bodyPr/>
            <a:lstStyle/>
            <a:p>
              <a:endParaRPr lang="en-CA"/>
            </a:p>
          </p:txBody>
        </p:sp>
        <p:sp>
          <p:nvSpPr>
            <p:cNvPr id="25784" name="Line 181"/>
            <p:cNvSpPr>
              <a:spLocks noChangeShapeType="1"/>
            </p:cNvSpPr>
            <p:nvPr/>
          </p:nvSpPr>
          <p:spPr bwMode="auto">
            <a:xfrm flipH="1">
              <a:off x="5152" y="3370"/>
              <a:ext cx="2" cy="5"/>
            </a:xfrm>
            <a:prstGeom prst="line">
              <a:avLst/>
            </a:prstGeom>
            <a:noFill/>
            <a:ln w="0">
              <a:solidFill>
                <a:srgbClr val="000000"/>
              </a:solidFill>
              <a:round/>
              <a:headEnd/>
              <a:tailEnd/>
            </a:ln>
          </p:spPr>
          <p:txBody>
            <a:bodyPr/>
            <a:lstStyle/>
            <a:p>
              <a:endParaRPr lang="en-CA"/>
            </a:p>
          </p:txBody>
        </p:sp>
        <p:sp>
          <p:nvSpPr>
            <p:cNvPr id="25785" name="Freeform 182"/>
            <p:cNvSpPr>
              <a:spLocks/>
            </p:cNvSpPr>
            <p:nvPr/>
          </p:nvSpPr>
          <p:spPr bwMode="auto">
            <a:xfrm>
              <a:off x="5149" y="3375"/>
              <a:ext cx="3" cy="1"/>
            </a:xfrm>
            <a:custGeom>
              <a:avLst/>
              <a:gdLst>
                <a:gd name="T0" fmla="*/ 2 w 4"/>
                <a:gd name="T1" fmla="*/ 0 h 2"/>
                <a:gd name="T2" fmla="*/ 0 w 4"/>
                <a:gd name="T3" fmla="*/ 1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5786" name="Line 183"/>
            <p:cNvSpPr>
              <a:spLocks noChangeShapeType="1"/>
            </p:cNvSpPr>
            <p:nvPr/>
          </p:nvSpPr>
          <p:spPr bwMode="auto">
            <a:xfrm>
              <a:off x="3157" y="1254"/>
              <a:ext cx="46" cy="2"/>
            </a:xfrm>
            <a:prstGeom prst="line">
              <a:avLst/>
            </a:prstGeom>
            <a:noFill/>
            <a:ln w="0">
              <a:solidFill>
                <a:srgbClr val="000000"/>
              </a:solidFill>
              <a:round/>
              <a:headEnd/>
              <a:tailEnd/>
            </a:ln>
          </p:spPr>
          <p:txBody>
            <a:bodyPr/>
            <a:lstStyle/>
            <a:p>
              <a:endParaRPr lang="en-CA"/>
            </a:p>
          </p:txBody>
        </p:sp>
        <p:sp>
          <p:nvSpPr>
            <p:cNvPr id="25787" name="Line 184"/>
            <p:cNvSpPr>
              <a:spLocks noChangeShapeType="1"/>
            </p:cNvSpPr>
            <p:nvPr/>
          </p:nvSpPr>
          <p:spPr bwMode="auto">
            <a:xfrm>
              <a:off x="3218" y="1254"/>
              <a:ext cx="46" cy="2"/>
            </a:xfrm>
            <a:prstGeom prst="line">
              <a:avLst/>
            </a:prstGeom>
            <a:noFill/>
            <a:ln w="0">
              <a:solidFill>
                <a:srgbClr val="000000"/>
              </a:solidFill>
              <a:round/>
              <a:headEnd/>
              <a:tailEnd/>
            </a:ln>
          </p:spPr>
          <p:txBody>
            <a:bodyPr/>
            <a:lstStyle/>
            <a:p>
              <a:endParaRPr lang="en-CA"/>
            </a:p>
          </p:txBody>
        </p:sp>
        <p:sp>
          <p:nvSpPr>
            <p:cNvPr id="25788" name="Line 185"/>
            <p:cNvSpPr>
              <a:spLocks noChangeShapeType="1"/>
            </p:cNvSpPr>
            <p:nvPr/>
          </p:nvSpPr>
          <p:spPr bwMode="auto">
            <a:xfrm>
              <a:off x="3281" y="1254"/>
              <a:ext cx="46" cy="2"/>
            </a:xfrm>
            <a:prstGeom prst="line">
              <a:avLst/>
            </a:prstGeom>
            <a:noFill/>
            <a:ln w="0">
              <a:solidFill>
                <a:srgbClr val="000000"/>
              </a:solidFill>
              <a:round/>
              <a:headEnd/>
              <a:tailEnd/>
            </a:ln>
          </p:spPr>
          <p:txBody>
            <a:bodyPr/>
            <a:lstStyle/>
            <a:p>
              <a:endParaRPr lang="en-CA"/>
            </a:p>
          </p:txBody>
        </p:sp>
        <p:sp>
          <p:nvSpPr>
            <p:cNvPr id="25789" name="Line 186"/>
            <p:cNvSpPr>
              <a:spLocks noChangeShapeType="1"/>
            </p:cNvSpPr>
            <p:nvPr/>
          </p:nvSpPr>
          <p:spPr bwMode="auto">
            <a:xfrm>
              <a:off x="3343" y="1254"/>
              <a:ext cx="46" cy="2"/>
            </a:xfrm>
            <a:prstGeom prst="line">
              <a:avLst/>
            </a:prstGeom>
            <a:noFill/>
            <a:ln w="0">
              <a:solidFill>
                <a:srgbClr val="000000"/>
              </a:solidFill>
              <a:round/>
              <a:headEnd/>
              <a:tailEnd/>
            </a:ln>
          </p:spPr>
          <p:txBody>
            <a:bodyPr/>
            <a:lstStyle/>
            <a:p>
              <a:endParaRPr lang="en-CA"/>
            </a:p>
          </p:txBody>
        </p:sp>
        <p:sp>
          <p:nvSpPr>
            <p:cNvPr id="25790" name="Line 187"/>
            <p:cNvSpPr>
              <a:spLocks noChangeShapeType="1"/>
            </p:cNvSpPr>
            <p:nvPr/>
          </p:nvSpPr>
          <p:spPr bwMode="auto">
            <a:xfrm>
              <a:off x="3403" y="1254"/>
              <a:ext cx="48" cy="2"/>
            </a:xfrm>
            <a:prstGeom prst="line">
              <a:avLst/>
            </a:prstGeom>
            <a:noFill/>
            <a:ln w="0">
              <a:solidFill>
                <a:srgbClr val="000000"/>
              </a:solidFill>
              <a:round/>
              <a:headEnd/>
              <a:tailEnd/>
            </a:ln>
          </p:spPr>
          <p:txBody>
            <a:bodyPr/>
            <a:lstStyle/>
            <a:p>
              <a:endParaRPr lang="en-CA"/>
            </a:p>
          </p:txBody>
        </p:sp>
        <p:sp>
          <p:nvSpPr>
            <p:cNvPr id="25791" name="Line 188"/>
            <p:cNvSpPr>
              <a:spLocks noChangeShapeType="1"/>
            </p:cNvSpPr>
            <p:nvPr/>
          </p:nvSpPr>
          <p:spPr bwMode="auto">
            <a:xfrm>
              <a:off x="3466" y="1254"/>
              <a:ext cx="48" cy="2"/>
            </a:xfrm>
            <a:prstGeom prst="line">
              <a:avLst/>
            </a:prstGeom>
            <a:noFill/>
            <a:ln w="0">
              <a:solidFill>
                <a:srgbClr val="000000"/>
              </a:solidFill>
              <a:round/>
              <a:headEnd/>
              <a:tailEnd/>
            </a:ln>
          </p:spPr>
          <p:txBody>
            <a:bodyPr/>
            <a:lstStyle/>
            <a:p>
              <a:endParaRPr lang="en-CA"/>
            </a:p>
          </p:txBody>
        </p:sp>
        <p:sp>
          <p:nvSpPr>
            <p:cNvPr id="25792" name="Line 189"/>
            <p:cNvSpPr>
              <a:spLocks noChangeShapeType="1"/>
            </p:cNvSpPr>
            <p:nvPr/>
          </p:nvSpPr>
          <p:spPr bwMode="auto">
            <a:xfrm>
              <a:off x="3528" y="1254"/>
              <a:ext cx="47" cy="2"/>
            </a:xfrm>
            <a:prstGeom prst="line">
              <a:avLst/>
            </a:prstGeom>
            <a:noFill/>
            <a:ln w="0">
              <a:solidFill>
                <a:srgbClr val="000000"/>
              </a:solidFill>
              <a:round/>
              <a:headEnd/>
              <a:tailEnd/>
            </a:ln>
          </p:spPr>
          <p:txBody>
            <a:bodyPr/>
            <a:lstStyle/>
            <a:p>
              <a:endParaRPr lang="en-CA"/>
            </a:p>
          </p:txBody>
        </p:sp>
        <p:sp>
          <p:nvSpPr>
            <p:cNvPr id="25793" name="Line 190"/>
            <p:cNvSpPr>
              <a:spLocks noChangeShapeType="1"/>
            </p:cNvSpPr>
            <p:nvPr/>
          </p:nvSpPr>
          <p:spPr bwMode="auto">
            <a:xfrm>
              <a:off x="3589" y="1254"/>
              <a:ext cx="48" cy="2"/>
            </a:xfrm>
            <a:prstGeom prst="line">
              <a:avLst/>
            </a:prstGeom>
            <a:noFill/>
            <a:ln w="0">
              <a:solidFill>
                <a:srgbClr val="000000"/>
              </a:solidFill>
              <a:round/>
              <a:headEnd/>
              <a:tailEnd/>
            </a:ln>
          </p:spPr>
          <p:txBody>
            <a:bodyPr/>
            <a:lstStyle/>
            <a:p>
              <a:endParaRPr lang="en-CA"/>
            </a:p>
          </p:txBody>
        </p:sp>
        <p:sp>
          <p:nvSpPr>
            <p:cNvPr id="25794" name="Line 191"/>
            <p:cNvSpPr>
              <a:spLocks noChangeShapeType="1"/>
            </p:cNvSpPr>
            <p:nvPr/>
          </p:nvSpPr>
          <p:spPr bwMode="auto">
            <a:xfrm>
              <a:off x="3651" y="1254"/>
              <a:ext cx="47" cy="2"/>
            </a:xfrm>
            <a:prstGeom prst="line">
              <a:avLst/>
            </a:prstGeom>
            <a:noFill/>
            <a:ln w="0">
              <a:solidFill>
                <a:srgbClr val="000000"/>
              </a:solidFill>
              <a:round/>
              <a:headEnd/>
              <a:tailEnd/>
            </a:ln>
          </p:spPr>
          <p:txBody>
            <a:bodyPr/>
            <a:lstStyle/>
            <a:p>
              <a:endParaRPr lang="en-CA"/>
            </a:p>
          </p:txBody>
        </p:sp>
        <p:sp>
          <p:nvSpPr>
            <p:cNvPr id="25795" name="Line 192"/>
            <p:cNvSpPr>
              <a:spLocks noChangeShapeType="1"/>
            </p:cNvSpPr>
            <p:nvPr/>
          </p:nvSpPr>
          <p:spPr bwMode="auto">
            <a:xfrm>
              <a:off x="3714" y="1254"/>
              <a:ext cx="47" cy="2"/>
            </a:xfrm>
            <a:prstGeom prst="line">
              <a:avLst/>
            </a:prstGeom>
            <a:noFill/>
            <a:ln w="0">
              <a:solidFill>
                <a:srgbClr val="000000"/>
              </a:solidFill>
              <a:round/>
              <a:headEnd/>
              <a:tailEnd/>
            </a:ln>
          </p:spPr>
          <p:txBody>
            <a:bodyPr/>
            <a:lstStyle/>
            <a:p>
              <a:endParaRPr lang="en-CA"/>
            </a:p>
          </p:txBody>
        </p:sp>
        <p:sp>
          <p:nvSpPr>
            <p:cNvPr id="25796" name="Line 193"/>
            <p:cNvSpPr>
              <a:spLocks noChangeShapeType="1"/>
            </p:cNvSpPr>
            <p:nvPr/>
          </p:nvSpPr>
          <p:spPr bwMode="auto">
            <a:xfrm>
              <a:off x="3776" y="1254"/>
              <a:ext cx="47" cy="2"/>
            </a:xfrm>
            <a:prstGeom prst="line">
              <a:avLst/>
            </a:prstGeom>
            <a:noFill/>
            <a:ln w="0">
              <a:solidFill>
                <a:srgbClr val="000000"/>
              </a:solidFill>
              <a:round/>
              <a:headEnd/>
              <a:tailEnd/>
            </a:ln>
          </p:spPr>
          <p:txBody>
            <a:bodyPr/>
            <a:lstStyle/>
            <a:p>
              <a:endParaRPr lang="en-CA"/>
            </a:p>
          </p:txBody>
        </p:sp>
        <p:sp>
          <p:nvSpPr>
            <p:cNvPr id="25797" name="Line 194"/>
            <p:cNvSpPr>
              <a:spLocks noChangeShapeType="1"/>
            </p:cNvSpPr>
            <p:nvPr/>
          </p:nvSpPr>
          <p:spPr bwMode="auto">
            <a:xfrm>
              <a:off x="3837" y="1254"/>
              <a:ext cx="48" cy="2"/>
            </a:xfrm>
            <a:prstGeom prst="line">
              <a:avLst/>
            </a:prstGeom>
            <a:noFill/>
            <a:ln w="0">
              <a:solidFill>
                <a:srgbClr val="000000"/>
              </a:solidFill>
              <a:round/>
              <a:headEnd/>
              <a:tailEnd/>
            </a:ln>
          </p:spPr>
          <p:txBody>
            <a:bodyPr/>
            <a:lstStyle/>
            <a:p>
              <a:endParaRPr lang="en-CA"/>
            </a:p>
          </p:txBody>
        </p:sp>
        <p:sp>
          <p:nvSpPr>
            <p:cNvPr id="25798" name="Line 195"/>
            <p:cNvSpPr>
              <a:spLocks noChangeShapeType="1"/>
            </p:cNvSpPr>
            <p:nvPr/>
          </p:nvSpPr>
          <p:spPr bwMode="auto">
            <a:xfrm>
              <a:off x="3900" y="1254"/>
              <a:ext cx="46" cy="2"/>
            </a:xfrm>
            <a:prstGeom prst="line">
              <a:avLst/>
            </a:prstGeom>
            <a:noFill/>
            <a:ln w="0">
              <a:solidFill>
                <a:srgbClr val="000000"/>
              </a:solidFill>
              <a:round/>
              <a:headEnd/>
              <a:tailEnd/>
            </a:ln>
          </p:spPr>
          <p:txBody>
            <a:bodyPr/>
            <a:lstStyle/>
            <a:p>
              <a:endParaRPr lang="en-CA"/>
            </a:p>
          </p:txBody>
        </p:sp>
        <p:sp>
          <p:nvSpPr>
            <p:cNvPr id="25799" name="Line 196"/>
            <p:cNvSpPr>
              <a:spLocks noChangeShapeType="1"/>
            </p:cNvSpPr>
            <p:nvPr/>
          </p:nvSpPr>
          <p:spPr bwMode="auto">
            <a:xfrm>
              <a:off x="3962" y="1254"/>
              <a:ext cx="47" cy="2"/>
            </a:xfrm>
            <a:prstGeom prst="line">
              <a:avLst/>
            </a:prstGeom>
            <a:noFill/>
            <a:ln w="0">
              <a:solidFill>
                <a:srgbClr val="000000"/>
              </a:solidFill>
              <a:round/>
              <a:headEnd/>
              <a:tailEnd/>
            </a:ln>
          </p:spPr>
          <p:txBody>
            <a:bodyPr/>
            <a:lstStyle/>
            <a:p>
              <a:endParaRPr lang="en-CA"/>
            </a:p>
          </p:txBody>
        </p:sp>
        <p:sp>
          <p:nvSpPr>
            <p:cNvPr id="25800" name="Line 197"/>
            <p:cNvSpPr>
              <a:spLocks noChangeShapeType="1"/>
            </p:cNvSpPr>
            <p:nvPr/>
          </p:nvSpPr>
          <p:spPr bwMode="auto">
            <a:xfrm>
              <a:off x="4023" y="1254"/>
              <a:ext cx="48" cy="2"/>
            </a:xfrm>
            <a:prstGeom prst="line">
              <a:avLst/>
            </a:prstGeom>
            <a:noFill/>
            <a:ln w="0">
              <a:solidFill>
                <a:srgbClr val="000000"/>
              </a:solidFill>
              <a:round/>
              <a:headEnd/>
              <a:tailEnd/>
            </a:ln>
          </p:spPr>
          <p:txBody>
            <a:bodyPr/>
            <a:lstStyle/>
            <a:p>
              <a:endParaRPr lang="en-CA"/>
            </a:p>
          </p:txBody>
        </p:sp>
        <p:sp>
          <p:nvSpPr>
            <p:cNvPr id="25801" name="Line 198"/>
            <p:cNvSpPr>
              <a:spLocks noChangeShapeType="1"/>
            </p:cNvSpPr>
            <p:nvPr/>
          </p:nvSpPr>
          <p:spPr bwMode="auto">
            <a:xfrm>
              <a:off x="4085" y="1254"/>
              <a:ext cx="47" cy="2"/>
            </a:xfrm>
            <a:prstGeom prst="line">
              <a:avLst/>
            </a:prstGeom>
            <a:noFill/>
            <a:ln w="0">
              <a:solidFill>
                <a:srgbClr val="000000"/>
              </a:solidFill>
              <a:round/>
              <a:headEnd/>
              <a:tailEnd/>
            </a:ln>
          </p:spPr>
          <p:txBody>
            <a:bodyPr/>
            <a:lstStyle/>
            <a:p>
              <a:endParaRPr lang="en-CA"/>
            </a:p>
          </p:txBody>
        </p:sp>
        <p:sp>
          <p:nvSpPr>
            <p:cNvPr id="25802" name="Line 199"/>
            <p:cNvSpPr>
              <a:spLocks noChangeShapeType="1"/>
            </p:cNvSpPr>
            <p:nvPr/>
          </p:nvSpPr>
          <p:spPr bwMode="auto">
            <a:xfrm>
              <a:off x="4148" y="1254"/>
              <a:ext cx="47" cy="2"/>
            </a:xfrm>
            <a:prstGeom prst="line">
              <a:avLst/>
            </a:prstGeom>
            <a:noFill/>
            <a:ln w="0">
              <a:solidFill>
                <a:srgbClr val="000000"/>
              </a:solidFill>
              <a:round/>
              <a:headEnd/>
              <a:tailEnd/>
            </a:ln>
          </p:spPr>
          <p:txBody>
            <a:bodyPr/>
            <a:lstStyle/>
            <a:p>
              <a:endParaRPr lang="en-CA"/>
            </a:p>
          </p:txBody>
        </p:sp>
        <p:sp>
          <p:nvSpPr>
            <p:cNvPr id="25803" name="Line 200"/>
            <p:cNvSpPr>
              <a:spLocks noChangeShapeType="1"/>
            </p:cNvSpPr>
            <p:nvPr/>
          </p:nvSpPr>
          <p:spPr bwMode="auto">
            <a:xfrm>
              <a:off x="4209" y="1254"/>
              <a:ext cx="48" cy="2"/>
            </a:xfrm>
            <a:prstGeom prst="line">
              <a:avLst/>
            </a:prstGeom>
            <a:noFill/>
            <a:ln w="0">
              <a:solidFill>
                <a:srgbClr val="000000"/>
              </a:solidFill>
              <a:round/>
              <a:headEnd/>
              <a:tailEnd/>
            </a:ln>
          </p:spPr>
          <p:txBody>
            <a:bodyPr/>
            <a:lstStyle/>
            <a:p>
              <a:endParaRPr lang="en-CA"/>
            </a:p>
          </p:txBody>
        </p:sp>
        <p:sp>
          <p:nvSpPr>
            <p:cNvPr id="25804" name="Line 201"/>
            <p:cNvSpPr>
              <a:spLocks noChangeShapeType="1"/>
            </p:cNvSpPr>
            <p:nvPr/>
          </p:nvSpPr>
          <p:spPr bwMode="auto">
            <a:xfrm>
              <a:off x="4271" y="1254"/>
              <a:ext cx="48" cy="2"/>
            </a:xfrm>
            <a:prstGeom prst="line">
              <a:avLst/>
            </a:prstGeom>
            <a:noFill/>
            <a:ln w="0">
              <a:solidFill>
                <a:srgbClr val="000000"/>
              </a:solidFill>
              <a:round/>
              <a:headEnd/>
              <a:tailEnd/>
            </a:ln>
          </p:spPr>
          <p:txBody>
            <a:bodyPr/>
            <a:lstStyle/>
            <a:p>
              <a:endParaRPr lang="en-CA"/>
            </a:p>
          </p:txBody>
        </p:sp>
        <p:sp>
          <p:nvSpPr>
            <p:cNvPr id="25805" name="Line 202"/>
            <p:cNvSpPr>
              <a:spLocks noChangeShapeType="1"/>
            </p:cNvSpPr>
            <p:nvPr/>
          </p:nvSpPr>
          <p:spPr bwMode="auto">
            <a:xfrm>
              <a:off x="4333" y="1254"/>
              <a:ext cx="47" cy="2"/>
            </a:xfrm>
            <a:prstGeom prst="line">
              <a:avLst/>
            </a:prstGeom>
            <a:noFill/>
            <a:ln w="0">
              <a:solidFill>
                <a:srgbClr val="000000"/>
              </a:solidFill>
              <a:round/>
              <a:headEnd/>
              <a:tailEnd/>
            </a:ln>
          </p:spPr>
          <p:txBody>
            <a:bodyPr/>
            <a:lstStyle/>
            <a:p>
              <a:endParaRPr lang="en-CA"/>
            </a:p>
          </p:txBody>
        </p:sp>
        <p:sp>
          <p:nvSpPr>
            <p:cNvPr id="25806" name="Line 203"/>
            <p:cNvSpPr>
              <a:spLocks noChangeShapeType="1"/>
            </p:cNvSpPr>
            <p:nvPr/>
          </p:nvSpPr>
          <p:spPr bwMode="auto">
            <a:xfrm>
              <a:off x="4396" y="1254"/>
              <a:ext cx="47" cy="2"/>
            </a:xfrm>
            <a:prstGeom prst="line">
              <a:avLst/>
            </a:prstGeom>
            <a:noFill/>
            <a:ln w="0">
              <a:solidFill>
                <a:srgbClr val="000000"/>
              </a:solidFill>
              <a:round/>
              <a:headEnd/>
              <a:tailEnd/>
            </a:ln>
          </p:spPr>
          <p:txBody>
            <a:bodyPr/>
            <a:lstStyle/>
            <a:p>
              <a:endParaRPr lang="en-CA"/>
            </a:p>
          </p:txBody>
        </p:sp>
        <p:sp>
          <p:nvSpPr>
            <p:cNvPr id="25807" name="Line 204"/>
            <p:cNvSpPr>
              <a:spLocks noChangeShapeType="1"/>
            </p:cNvSpPr>
            <p:nvPr/>
          </p:nvSpPr>
          <p:spPr bwMode="auto">
            <a:xfrm>
              <a:off x="4457" y="1254"/>
              <a:ext cx="48" cy="2"/>
            </a:xfrm>
            <a:prstGeom prst="line">
              <a:avLst/>
            </a:prstGeom>
            <a:noFill/>
            <a:ln w="0">
              <a:solidFill>
                <a:srgbClr val="000000"/>
              </a:solidFill>
              <a:round/>
              <a:headEnd/>
              <a:tailEnd/>
            </a:ln>
          </p:spPr>
          <p:txBody>
            <a:bodyPr/>
            <a:lstStyle/>
            <a:p>
              <a:endParaRPr lang="en-CA"/>
            </a:p>
          </p:txBody>
        </p:sp>
        <p:sp>
          <p:nvSpPr>
            <p:cNvPr id="25808" name="Line 205"/>
            <p:cNvSpPr>
              <a:spLocks noChangeShapeType="1"/>
            </p:cNvSpPr>
            <p:nvPr/>
          </p:nvSpPr>
          <p:spPr bwMode="auto">
            <a:xfrm>
              <a:off x="4519" y="1254"/>
              <a:ext cx="47" cy="2"/>
            </a:xfrm>
            <a:prstGeom prst="line">
              <a:avLst/>
            </a:prstGeom>
            <a:noFill/>
            <a:ln w="0">
              <a:solidFill>
                <a:srgbClr val="000000"/>
              </a:solidFill>
              <a:round/>
              <a:headEnd/>
              <a:tailEnd/>
            </a:ln>
          </p:spPr>
          <p:txBody>
            <a:bodyPr/>
            <a:lstStyle/>
            <a:p>
              <a:endParaRPr lang="en-CA"/>
            </a:p>
          </p:txBody>
        </p:sp>
        <p:sp>
          <p:nvSpPr>
            <p:cNvPr id="25809" name="Line 206"/>
            <p:cNvSpPr>
              <a:spLocks noChangeShapeType="1"/>
            </p:cNvSpPr>
            <p:nvPr/>
          </p:nvSpPr>
          <p:spPr bwMode="auto">
            <a:xfrm>
              <a:off x="4582" y="1254"/>
              <a:ext cx="47" cy="2"/>
            </a:xfrm>
            <a:prstGeom prst="line">
              <a:avLst/>
            </a:prstGeom>
            <a:noFill/>
            <a:ln w="0">
              <a:solidFill>
                <a:srgbClr val="000000"/>
              </a:solidFill>
              <a:round/>
              <a:headEnd/>
              <a:tailEnd/>
            </a:ln>
          </p:spPr>
          <p:txBody>
            <a:bodyPr/>
            <a:lstStyle/>
            <a:p>
              <a:endParaRPr lang="en-CA"/>
            </a:p>
          </p:txBody>
        </p:sp>
        <p:sp>
          <p:nvSpPr>
            <p:cNvPr id="25810" name="Line 207"/>
            <p:cNvSpPr>
              <a:spLocks noChangeShapeType="1"/>
            </p:cNvSpPr>
            <p:nvPr/>
          </p:nvSpPr>
          <p:spPr bwMode="auto">
            <a:xfrm>
              <a:off x="4643" y="1254"/>
              <a:ext cx="48" cy="2"/>
            </a:xfrm>
            <a:prstGeom prst="line">
              <a:avLst/>
            </a:prstGeom>
            <a:noFill/>
            <a:ln w="0">
              <a:solidFill>
                <a:srgbClr val="000000"/>
              </a:solidFill>
              <a:round/>
              <a:headEnd/>
              <a:tailEnd/>
            </a:ln>
          </p:spPr>
          <p:txBody>
            <a:bodyPr/>
            <a:lstStyle/>
            <a:p>
              <a:endParaRPr lang="en-CA"/>
            </a:p>
          </p:txBody>
        </p:sp>
        <p:sp>
          <p:nvSpPr>
            <p:cNvPr id="25811" name="Line 208"/>
            <p:cNvSpPr>
              <a:spLocks noChangeShapeType="1"/>
            </p:cNvSpPr>
            <p:nvPr/>
          </p:nvSpPr>
          <p:spPr bwMode="auto">
            <a:xfrm>
              <a:off x="4705" y="1254"/>
              <a:ext cx="48" cy="2"/>
            </a:xfrm>
            <a:prstGeom prst="line">
              <a:avLst/>
            </a:prstGeom>
            <a:noFill/>
            <a:ln w="0">
              <a:solidFill>
                <a:srgbClr val="000000"/>
              </a:solidFill>
              <a:round/>
              <a:headEnd/>
              <a:tailEnd/>
            </a:ln>
          </p:spPr>
          <p:txBody>
            <a:bodyPr/>
            <a:lstStyle/>
            <a:p>
              <a:endParaRPr lang="en-CA"/>
            </a:p>
          </p:txBody>
        </p:sp>
        <p:sp>
          <p:nvSpPr>
            <p:cNvPr id="25812" name="Line 209"/>
            <p:cNvSpPr>
              <a:spLocks noChangeShapeType="1"/>
            </p:cNvSpPr>
            <p:nvPr/>
          </p:nvSpPr>
          <p:spPr bwMode="auto">
            <a:xfrm>
              <a:off x="4767" y="1254"/>
              <a:ext cx="47" cy="2"/>
            </a:xfrm>
            <a:prstGeom prst="line">
              <a:avLst/>
            </a:prstGeom>
            <a:noFill/>
            <a:ln w="0">
              <a:solidFill>
                <a:srgbClr val="000000"/>
              </a:solidFill>
              <a:round/>
              <a:headEnd/>
              <a:tailEnd/>
            </a:ln>
          </p:spPr>
          <p:txBody>
            <a:bodyPr/>
            <a:lstStyle/>
            <a:p>
              <a:endParaRPr lang="en-CA"/>
            </a:p>
          </p:txBody>
        </p:sp>
        <p:sp>
          <p:nvSpPr>
            <p:cNvPr id="25813" name="Line 210"/>
            <p:cNvSpPr>
              <a:spLocks noChangeShapeType="1"/>
            </p:cNvSpPr>
            <p:nvPr/>
          </p:nvSpPr>
          <p:spPr bwMode="auto">
            <a:xfrm>
              <a:off x="4830" y="1254"/>
              <a:ext cx="47" cy="2"/>
            </a:xfrm>
            <a:prstGeom prst="line">
              <a:avLst/>
            </a:prstGeom>
            <a:noFill/>
            <a:ln w="0">
              <a:solidFill>
                <a:srgbClr val="000000"/>
              </a:solidFill>
              <a:round/>
              <a:headEnd/>
              <a:tailEnd/>
            </a:ln>
          </p:spPr>
          <p:txBody>
            <a:bodyPr/>
            <a:lstStyle/>
            <a:p>
              <a:endParaRPr lang="en-CA"/>
            </a:p>
          </p:txBody>
        </p:sp>
        <p:sp>
          <p:nvSpPr>
            <p:cNvPr id="25814" name="Line 211"/>
            <p:cNvSpPr>
              <a:spLocks noChangeShapeType="1"/>
            </p:cNvSpPr>
            <p:nvPr/>
          </p:nvSpPr>
          <p:spPr bwMode="auto">
            <a:xfrm>
              <a:off x="4891" y="1254"/>
              <a:ext cx="46" cy="2"/>
            </a:xfrm>
            <a:prstGeom prst="line">
              <a:avLst/>
            </a:prstGeom>
            <a:noFill/>
            <a:ln w="0">
              <a:solidFill>
                <a:srgbClr val="000000"/>
              </a:solidFill>
              <a:round/>
              <a:headEnd/>
              <a:tailEnd/>
            </a:ln>
          </p:spPr>
          <p:txBody>
            <a:bodyPr/>
            <a:lstStyle/>
            <a:p>
              <a:endParaRPr lang="en-CA"/>
            </a:p>
          </p:txBody>
        </p:sp>
        <p:sp>
          <p:nvSpPr>
            <p:cNvPr id="25815" name="Line 212"/>
            <p:cNvSpPr>
              <a:spLocks noChangeShapeType="1"/>
            </p:cNvSpPr>
            <p:nvPr/>
          </p:nvSpPr>
          <p:spPr bwMode="auto">
            <a:xfrm>
              <a:off x="4953" y="1254"/>
              <a:ext cx="46" cy="2"/>
            </a:xfrm>
            <a:prstGeom prst="line">
              <a:avLst/>
            </a:prstGeom>
            <a:noFill/>
            <a:ln w="0">
              <a:solidFill>
                <a:srgbClr val="000000"/>
              </a:solidFill>
              <a:round/>
              <a:headEnd/>
              <a:tailEnd/>
            </a:ln>
          </p:spPr>
          <p:txBody>
            <a:bodyPr/>
            <a:lstStyle/>
            <a:p>
              <a:endParaRPr lang="en-CA"/>
            </a:p>
          </p:txBody>
        </p:sp>
        <p:sp>
          <p:nvSpPr>
            <p:cNvPr id="25816" name="Line 213"/>
            <p:cNvSpPr>
              <a:spLocks noChangeShapeType="1"/>
            </p:cNvSpPr>
            <p:nvPr/>
          </p:nvSpPr>
          <p:spPr bwMode="auto">
            <a:xfrm>
              <a:off x="5016" y="1254"/>
              <a:ext cx="46" cy="2"/>
            </a:xfrm>
            <a:prstGeom prst="line">
              <a:avLst/>
            </a:prstGeom>
            <a:noFill/>
            <a:ln w="0">
              <a:solidFill>
                <a:srgbClr val="000000"/>
              </a:solidFill>
              <a:round/>
              <a:headEnd/>
              <a:tailEnd/>
            </a:ln>
          </p:spPr>
          <p:txBody>
            <a:bodyPr/>
            <a:lstStyle/>
            <a:p>
              <a:endParaRPr lang="en-CA"/>
            </a:p>
          </p:txBody>
        </p:sp>
        <p:sp>
          <p:nvSpPr>
            <p:cNvPr id="25817" name="Line 214"/>
            <p:cNvSpPr>
              <a:spLocks noChangeShapeType="1"/>
            </p:cNvSpPr>
            <p:nvPr/>
          </p:nvSpPr>
          <p:spPr bwMode="auto">
            <a:xfrm>
              <a:off x="5077" y="1254"/>
              <a:ext cx="47" cy="2"/>
            </a:xfrm>
            <a:prstGeom prst="line">
              <a:avLst/>
            </a:prstGeom>
            <a:noFill/>
            <a:ln w="0">
              <a:solidFill>
                <a:srgbClr val="000000"/>
              </a:solidFill>
              <a:round/>
              <a:headEnd/>
              <a:tailEnd/>
            </a:ln>
          </p:spPr>
          <p:txBody>
            <a:bodyPr/>
            <a:lstStyle/>
            <a:p>
              <a:endParaRPr lang="en-CA"/>
            </a:p>
          </p:txBody>
        </p:sp>
        <p:sp>
          <p:nvSpPr>
            <p:cNvPr id="25818" name="Line 215"/>
            <p:cNvSpPr>
              <a:spLocks noChangeShapeType="1"/>
            </p:cNvSpPr>
            <p:nvPr/>
          </p:nvSpPr>
          <p:spPr bwMode="auto">
            <a:xfrm>
              <a:off x="5139" y="1254"/>
              <a:ext cx="18" cy="2"/>
            </a:xfrm>
            <a:prstGeom prst="line">
              <a:avLst/>
            </a:prstGeom>
            <a:noFill/>
            <a:ln w="0">
              <a:solidFill>
                <a:srgbClr val="000000"/>
              </a:solidFill>
              <a:round/>
              <a:headEnd/>
              <a:tailEnd/>
            </a:ln>
          </p:spPr>
          <p:txBody>
            <a:bodyPr/>
            <a:lstStyle/>
            <a:p>
              <a:endParaRPr lang="en-CA"/>
            </a:p>
          </p:txBody>
        </p:sp>
        <p:sp>
          <p:nvSpPr>
            <p:cNvPr id="25819" name="Line 216"/>
            <p:cNvSpPr>
              <a:spLocks noChangeShapeType="1"/>
            </p:cNvSpPr>
            <p:nvPr/>
          </p:nvSpPr>
          <p:spPr bwMode="auto">
            <a:xfrm>
              <a:off x="3140" y="1459"/>
              <a:ext cx="46" cy="2"/>
            </a:xfrm>
            <a:prstGeom prst="line">
              <a:avLst/>
            </a:prstGeom>
            <a:noFill/>
            <a:ln w="0">
              <a:solidFill>
                <a:srgbClr val="000000"/>
              </a:solidFill>
              <a:round/>
              <a:headEnd/>
              <a:tailEnd/>
            </a:ln>
          </p:spPr>
          <p:txBody>
            <a:bodyPr/>
            <a:lstStyle/>
            <a:p>
              <a:endParaRPr lang="en-CA"/>
            </a:p>
          </p:txBody>
        </p:sp>
        <p:sp>
          <p:nvSpPr>
            <p:cNvPr id="25820" name="Line 217"/>
            <p:cNvSpPr>
              <a:spLocks noChangeShapeType="1"/>
            </p:cNvSpPr>
            <p:nvPr/>
          </p:nvSpPr>
          <p:spPr bwMode="auto">
            <a:xfrm>
              <a:off x="3202" y="1459"/>
              <a:ext cx="46" cy="2"/>
            </a:xfrm>
            <a:prstGeom prst="line">
              <a:avLst/>
            </a:prstGeom>
            <a:noFill/>
            <a:ln w="0">
              <a:solidFill>
                <a:srgbClr val="000000"/>
              </a:solidFill>
              <a:round/>
              <a:headEnd/>
              <a:tailEnd/>
            </a:ln>
          </p:spPr>
          <p:txBody>
            <a:bodyPr/>
            <a:lstStyle/>
            <a:p>
              <a:endParaRPr lang="en-CA"/>
            </a:p>
          </p:txBody>
        </p:sp>
        <p:sp>
          <p:nvSpPr>
            <p:cNvPr id="25821" name="Line 218"/>
            <p:cNvSpPr>
              <a:spLocks noChangeShapeType="1"/>
            </p:cNvSpPr>
            <p:nvPr/>
          </p:nvSpPr>
          <p:spPr bwMode="auto">
            <a:xfrm>
              <a:off x="3263" y="1459"/>
              <a:ext cx="46" cy="2"/>
            </a:xfrm>
            <a:prstGeom prst="line">
              <a:avLst/>
            </a:prstGeom>
            <a:noFill/>
            <a:ln w="0">
              <a:solidFill>
                <a:srgbClr val="000000"/>
              </a:solidFill>
              <a:round/>
              <a:headEnd/>
              <a:tailEnd/>
            </a:ln>
          </p:spPr>
          <p:txBody>
            <a:bodyPr/>
            <a:lstStyle/>
            <a:p>
              <a:endParaRPr lang="en-CA"/>
            </a:p>
          </p:txBody>
        </p:sp>
        <p:sp>
          <p:nvSpPr>
            <p:cNvPr id="25822" name="Line 219"/>
            <p:cNvSpPr>
              <a:spLocks noChangeShapeType="1"/>
            </p:cNvSpPr>
            <p:nvPr/>
          </p:nvSpPr>
          <p:spPr bwMode="auto">
            <a:xfrm>
              <a:off x="3326" y="1459"/>
              <a:ext cx="46" cy="2"/>
            </a:xfrm>
            <a:prstGeom prst="line">
              <a:avLst/>
            </a:prstGeom>
            <a:noFill/>
            <a:ln w="0">
              <a:solidFill>
                <a:srgbClr val="000000"/>
              </a:solidFill>
              <a:round/>
              <a:headEnd/>
              <a:tailEnd/>
            </a:ln>
          </p:spPr>
          <p:txBody>
            <a:bodyPr/>
            <a:lstStyle/>
            <a:p>
              <a:endParaRPr lang="en-CA"/>
            </a:p>
          </p:txBody>
        </p:sp>
        <p:sp>
          <p:nvSpPr>
            <p:cNvPr id="25823" name="Line 220"/>
            <p:cNvSpPr>
              <a:spLocks noChangeShapeType="1"/>
            </p:cNvSpPr>
            <p:nvPr/>
          </p:nvSpPr>
          <p:spPr bwMode="auto">
            <a:xfrm>
              <a:off x="3388" y="1459"/>
              <a:ext cx="46" cy="2"/>
            </a:xfrm>
            <a:prstGeom prst="line">
              <a:avLst/>
            </a:prstGeom>
            <a:noFill/>
            <a:ln w="0">
              <a:solidFill>
                <a:srgbClr val="000000"/>
              </a:solidFill>
              <a:round/>
              <a:headEnd/>
              <a:tailEnd/>
            </a:ln>
          </p:spPr>
          <p:txBody>
            <a:bodyPr/>
            <a:lstStyle/>
            <a:p>
              <a:endParaRPr lang="en-CA"/>
            </a:p>
          </p:txBody>
        </p:sp>
        <p:sp>
          <p:nvSpPr>
            <p:cNvPr id="25824" name="Line 221"/>
            <p:cNvSpPr>
              <a:spLocks noChangeShapeType="1"/>
            </p:cNvSpPr>
            <p:nvPr/>
          </p:nvSpPr>
          <p:spPr bwMode="auto">
            <a:xfrm>
              <a:off x="3449" y="1459"/>
              <a:ext cx="47" cy="2"/>
            </a:xfrm>
            <a:prstGeom prst="line">
              <a:avLst/>
            </a:prstGeom>
            <a:noFill/>
            <a:ln w="0">
              <a:solidFill>
                <a:srgbClr val="000000"/>
              </a:solidFill>
              <a:round/>
              <a:headEnd/>
              <a:tailEnd/>
            </a:ln>
          </p:spPr>
          <p:txBody>
            <a:bodyPr/>
            <a:lstStyle/>
            <a:p>
              <a:endParaRPr lang="en-CA"/>
            </a:p>
          </p:txBody>
        </p:sp>
        <p:sp>
          <p:nvSpPr>
            <p:cNvPr id="25825" name="Line 222"/>
            <p:cNvSpPr>
              <a:spLocks noChangeShapeType="1"/>
            </p:cNvSpPr>
            <p:nvPr/>
          </p:nvSpPr>
          <p:spPr bwMode="auto">
            <a:xfrm>
              <a:off x="3512" y="1459"/>
              <a:ext cx="47" cy="2"/>
            </a:xfrm>
            <a:prstGeom prst="line">
              <a:avLst/>
            </a:prstGeom>
            <a:noFill/>
            <a:ln w="0">
              <a:solidFill>
                <a:srgbClr val="000000"/>
              </a:solidFill>
              <a:round/>
              <a:headEnd/>
              <a:tailEnd/>
            </a:ln>
          </p:spPr>
          <p:txBody>
            <a:bodyPr/>
            <a:lstStyle/>
            <a:p>
              <a:endParaRPr lang="en-CA"/>
            </a:p>
          </p:txBody>
        </p:sp>
        <p:sp>
          <p:nvSpPr>
            <p:cNvPr id="25826" name="Line 223"/>
            <p:cNvSpPr>
              <a:spLocks noChangeShapeType="1"/>
            </p:cNvSpPr>
            <p:nvPr/>
          </p:nvSpPr>
          <p:spPr bwMode="auto">
            <a:xfrm>
              <a:off x="3574" y="1459"/>
              <a:ext cx="46" cy="2"/>
            </a:xfrm>
            <a:prstGeom prst="line">
              <a:avLst/>
            </a:prstGeom>
            <a:noFill/>
            <a:ln w="0">
              <a:solidFill>
                <a:srgbClr val="000000"/>
              </a:solidFill>
              <a:round/>
              <a:headEnd/>
              <a:tailEnd/>
            </a:ln>
          </p:spPr>
          <p:txBody>
            <a:bodyPr/>
            <a:lstStyle/>
            <a:p>
              <a:endParaRPr lang="en-CA"/>
            </a:p>
          </p:txBody>
        </p:sp>
        <p:sp>
          <p:nvSpPr>
            <p:cNvPr id="25827" name="Line 224"/>
            <p:cNvSpPr>
              <a:spLocks noChangeShapeType="1"/>
            </p:cNvSpPr>
            <p:nvPr/>
          </p:nvSpPr>
          <p:spPr bwMode="auto">
            <a:xfrm>
              <a:off x="3636" y="1459"/>
              <a:ext cx="46" cy="2"/>
            </a:xfrm>
            <a:prstGeom prst="line">
              <a:avLst/>
            </a:prstGeom>
            <a:noFill/>
            <a:ln w="0">
              <a:solidFill>
                <a:srgbClr val="000000"/>
              </a:solidFill>
              <a:round/>
              <a:headEnd/>
              <a:tailEnd/>
            </a:ln>
          </p:spPr>
          <p:txBody>
            <a:bodyPr/>
            <a:lstStyle/>
            <a:p>
              <a:endParaRPr lang="en-CA"/>
            </a:p>
          </p:txBody>
        </p:sp>
        <p:sp>
          <p:nvSpPr>
            <p:cNvPr id="25828" name="Line 225"/>
            <p:cNvSpPr>
              <a:spLocks noChangeShapeType="1"/>
            </p:cNvSpPr>
            <p:nvPr/>
          </p:nvSpPr>
          <p:spPr bwMode="auto">
            <a:xfrm>
              <a:off x="3697" y="1459"/>
              <a:ext cx="46" cy="2"/>
            </a:xfrm>
            <a:prstGeom prst="line">
              <a:avLst/>
            </a:prstGeom>
            <a:noFill/>
            <a:ln w="0">
              <a:solidFill>
                <a:srgbClr val="000000"/>
              </a:solidFill>
              <a:round/>
              <a:headEnd/>
              <a:tailEnd/>
            </a:ln>
          </p:spPr>
          <p:txBody>
            <a:bodyPr/>
            <a:lstStyle/>
            <a:p>
              <a:endParaRPr lang="en-CA"/>
            </a:p>
          </p:txBody>
        </p:sp>
        <p:sp>
          <p:nvSpPr>
            <p:cNvPr id="25829" name="Line 226"/>
            <p:cNvSpPr>
              <a:spLocks noChangeShapeType="1"/>
            </p:cNvSpPr>
            <p:nvPr/>
          </p:nvSpPr>
          <p:spPr bwMode="auto">
            <a:xfrm>
              <a:off x="3760" y="1459"/>
              <a:ext cx="46" cy="2"/>
            </a:xfrm>
            <a:prstGeom prst="line">
              <a:avLst/>
            </a:prstGeom>
            <a:noFill/>
            <a:ln w="0">
              <a:solidFill>
                <a:srgbClr val="000000"/>
              </a:solidFill>
              <a:round/>
              <a:headEnd/>
              <a:tailEnd/>
            </a:ln>
          </p:spPr>
          <p:txBody>
            <a:bodyPr/>
            <a:lstStyle/>
            <a:p>
              <a:endParaRPr lang="en-CA"/>
            </a:p>
          </p:txBody>
        </p:sp>
        <p:sp>
          <p:nvSpPr>
            <p:cNvPr id="25830" name="Line 227"/>
            <p:cNvSpPr>
              <a:spLocks noChangeShapeType="1"/>
            </p:cNvSpPr>
            <p:nvPr/>
          </p:nvSpPr>
          <p:spPr bwMode="auto">
            <a:xfrm>
              <a:off x="3822" y="1459"/>
              <a:ext cx="46" cy="2"/>
            </a:xfrm>
            <a:prstGeom prst="line">
              <a:avLst/>
            </a:prstGeom>
            <a:noFill/>
            <a:ln w="0">
              <a:solidFill>
                <a:srgbClr val="000000"/>
              </a:solidFill>
              <a:round/>
              <a:headEnd/>
              <a:tailEnd/>
            </a:ln>
          </p:spPr>
          <p:txBody>
            <a:bodyPr/>
            <a:lstStyle/>
            <a:p>
              <a:endParaRPr lang="en-CA"/>
            </a:p>
          </p:txBody>
        </p:sp>
        <p:sp>
          <p:nvSpPr>
            <p:cNvPr id="25831" name="Line 228"/>
            <p:cNvSpPr>
              <a:spLocks noChangeShapeType="1"/>
            </p:cNvSpPr>
            <p:nvPr/>
          </p:nvSpPr>
          <p:spPr bwMode="auto">
            <a:xfrm>
              <a:off x="3883" y="1459"/>
              <a:ext cx="47" cy="2"/>
            </a:xfrm>
            <a:prstGeom prst="line">
              <a:avLst/>
            </a:prstGeom>
            <a:noFill/>
            <a:ln w="0">
              <a:solidFill>
                <a:srgbClr val="000000"/>
              </a:solidFill>
              <a:round/>
              <a:headEnd/>
              <a:tailEnd/>
            </a:ln>
          </p:spPr>
          <p:txBody>
            <a:bodyPr/>
            <a:lstStyle/>
            <a:p>
              <a:endParaRPr lang="en-CA"/>
            </a:p>
          </p:txBody>
        </p:sp>
        <p:sp>
          <p:nvSpPr>
            <p:cNvPr id="25832" name="Line 229"/>
            <p:cNvSpPr>
              <a:spLocks noChangeShapeType="1"/>
            </p:cNvSpPr>
            <p:nvPr/>
          </p:nvSpPr>
          <p:spPr bwMode="auto">
            <a:xfrm>
              <a:off x="3946" y="1459"/>
              <a:ext cx="45" cy="2"/>
            </a:xfrm>
            <a:prstGeom prst="line">
              <a:avLst/>
            </a:prstGeom>
            <a:noFill/>
            <a:ln w="0">
              <a:solidFill>
                <a:srgbClr val="000000"/>
              </a:solidFill>
              <a:round/>
              <a:headEnd/>
              <a:tailEnd/>
            </a:ln>
          </p:spPr>
          <p:txBody>
            <a:bodyPr/>
            <a:lstStyle/>
            <a:p>
              <a:endParaRPr lang="en-CA"/>
            </a:p>
          </p:txBody>
        </p:sp>
        <p:sp>
          <p:nvSpPr>
            <p:cNvPr id="25833" name="Line 230"/>
            <p:cNvSpPr>
              <a:spLocks noChangeShapeType="1"/>
            </p:cNvSpPr>
            <p:nvPr/>
          </p:nvSpPr>
          <p:spPr bwMode="auto">
            <a:xfrm>
              <a:off x="4008" y="1459"/>
              <a:ext cx="46" cy="2"/>
            </a:xfrm>
            <a:prstGeom prst="line">
              <a:avLst/>
            </a:prstGeom>
            <a:noFill/>
            <a:ln w="0">
              <a:solidFill>
                <a:srgbClr val="000000"/>
              </a:solidFill>
              <a:round/>
              <a:headEnd/>
              <a:tailEnd/>
            </a:ln>
          </p:spPr>
          <p:txBody>
            <a:bodyPr/>
            <a:lstStyle/>
            <a:p>
              <a:endParaRPr lang="en-CA"/>
            </a:p>
          </p:txBody>
        </p:sp>
        <p:sp>
          <p:nvSpPr>
            <p:cNvPr id="25834" name="Line 231"/>
            <p:cNvSpPr>
              <a:spLocks noChangeShapeType="1"/>
            </p:cNvSpPr>
            <p:nvPr/>
          </p:nvSpPr>
          <p:spPr bwMode="auto">
            <a:xfrm>
              <a:off x="4070" y="1459"/>
              <a:ext cx="46" cy="2"/>
            </a:xfrm>
            <a:prstGeom prst="line">
              <a:avLst/>
            </a:prstGeom>
            <a:noFill/>
            <a:ln w="0">
              <a:solidFill>
                <a:srgbClr val="000000"/>
              </a:solidFill>
              <a:round/>
              <a:headEnd/>
              <a:tailEnd/>
            </a:ln>
          </p:spPr>
          <p:txBody>
            <a:bodyPr/>
            <a:lstStyle/>
            <a:p>
              <a:endParaRPr lang="en-CA"/>
            </a:p>
          </p:txBody>
        </p:sp>
        <p:sp>
          <p:nvSpPr>
            <p:cNvPr id="25835" name="Line 232"/>
            <p:cNvSpPr>
              <a:spLocks noChangeShapeType="1"/>
            </p:cNvSpPr>
            <p:nvPr/>
          </p:nvSpPr>
          <p:spPr bwMode="auto">
            <a:xfrm>
              <a:off x="4131" y="1459"/>
              <a:ext cx="46" cy="2"/>
            </a:xfrm>
            <a:prstGeom prst="line">
              <a:avLst/>
            </a:prstGeom>
            <a:noFill/>
            <a:ln w="0">
              <a:solidFill>
                <a:srgbClr val="000000"/>
              </a:solidFill>
              <a:round/>
              <a:headEnd/>
              <a:tailEnd/>
            </a:ln>
          </p:spPr>
          <p:txBody>
            <a:bodyPr/>
            <a:lstStyle/>
            <a:p>
              <a:endParaRPr lang="en-CA"/>
            </a:p>
          </p:txBody>
        </p:sp>
        <p:sp>
          <p:nvSpPr>
            <p:cNvPr id="25836" name="Line 233"/>
            <p:cNvSpPr>
              <a:spLocks noChangeShapeType="1"/>
            </p:cNvSpPr>
            <p:nvPr/>
          </p:nvSpPr>
          <p:spPr bwMode="auto">
            <a:xfrm>
              <a:off x="4194" y="1459"/>
              <a:ext cx="46" cy="2"/>
            </a:xfrm>
            <a:prstGeom prst="line">
              <a:avLst/>
            </a:prstGeom>
            <a:noFill/>
            <a:ln w="0">
              <a:solidFill>
                <a:srgbClr val="000000"/>
              </a:solidFill>
              <a:round/>
              <a:headEnd/>
              <a:tailEnd/>
            </a:ln>
          </p:spPr>
          <p:txBody>
            <a:bodyPr/>
            <a:lstStyle/>
            <a:p>
              <a:endParaRPr lang="en-CA"/>
            </a:p>
          </p:txBody>
        </p:sp>
        <p:sp>
          <p:nvSpPr>
            <p:cNvPr id="25837" name="Line 234"/>
            <p:cNvSpPr>
              <a:spLocks noChangeShapeType="1"/>
            </p:cNvSpPr>
            <p:nvPr/>
          </p:nvSpPr>
          <p:spPr bwMode="auto">
            <a:xfrm>
              <a:off x="4256" y="1459"/>
              <a:ext cx="46" cy="2"/>
            </a:xfrm>
            <a:prstGeom prst="line">
              <a:avLst/>
            </a:prstGeom>
            <a:noFill/>
            <a:ln w="0">
              <a:solidFill>
                <a:srgbClr val="000000"/>
              </a:solidFill>
              <a:round/>
              <a:headEnd/>
              <a:tailEnd/>
            </a:ln>
          </p:spPr>
          <p:txBody>
            <a:bodyPr/>
            <a:lstStyle/>
            <a:p>
              <a:endParaRPr lang="en-CA"/>
            </a:p>
          </p:txBody>
        </p:sp>
        <p:sp>
          <p:nvSpPr>
            <p:cNvPr id="25838" name="Line 235"/>
            <p:cNvSpPr>
              <a:spLocks noChangeShapeType="1"/>
            </p:cNvSpPr>
            <p:nvPr/>
          </p:nvSpPr>
          <p:spPr bwMode="auto">
            <a:xfrm>
              <a:off x="4317" y="1459"/>
              <a:ext cx="47" cy="2"/>
            </a:xfrm>
            <a:prstGeom prst="line">
              <a:avLst/>
            </a:prstGeom>
            <a:noFill/>
            <a:ln w="0">
              <a:solidFill>
                <a:srgbClr val="000000"/>
              </a:solidFill>
              <a:round/>
              <a:headEnd/>
              <a:tailEnd/>
            </a:ln>
          </p:spPr>
          <p:txBody>
            <a:bodyPr/>
            <a:lstStyle/>
            <a:p>
              <a:endParaRPr lang="en-CA"/>
            </a:p>
          </p:txBody>
        </p:sp>
        <p:sp>
          <p:nvSpPr>
            <p:cNvPr id="25839" name="Line 236"/>
            <p:cNvSpPr>
              <a:spLocks noChangeShapeType="1"/>
            </p:cNvSpPr>
            <p:nvPr/>
          </p:nvSpPr>
          <p:spPr bwMode="auto">
            <a:xfrm>
              <a:off x="4379" y="1459"/>
              <a:ext cx="46" cy="2"/>
            </a:xfrm>
            <a:prstGeom prst="line">
              <a:avLst/>
            </a:prstGeom>
            <a:noFill/>
            <a:ln w="0">
              <a:solidFill>
                <a:srgbClr val="000000"/>
              </a:solidFill>
              <a:round/>
              <a:headEnd/>
              <a:tailEnd/>
            </a:ln>
          </p:spPr>
          <p:txBody>
            <a:bodyPr/>
            <a:lstStyle/>
            <a:p>
              <a:endParaRPr lang="en-CA"/>
            </a:p>
          </p:txBody>
        </p:sp>
        <p:sp>
          <p:nvSpPr>
            <p:cNvPr id="25840" name="Line 237"/>
            <p:cNvSpPr>
              <a:spLocks noChangeShapeType="1"/>
            </p:cNvSpPr>
            <p:nvPr/>
          </p:nvSpPr>
          <p:spPr bwMode="auto">
            <a:xfrm>
              <a:off x="4442" y="1459"/>
              <a:ext cx="46" cy="2"/>
            </a:xfrm>
            <a:prstGeom prst="line">
              <a:avLst/>
            </a:prstGeom>
            <a:noFill/>
            <a:ln w="0">
              <a:solidFill>
                <a:srgbClr val="000000"/>
              </a:solidFill>
              <a:round/>
              <a:headEnd/>
              <a:tailEnd/>
            </a:ln>
          </p:spPr>
          <p:txBody>
            <a:bodyPr/>
            <a:lstStyle/>
            <a:p>
              <a:endParaRPr lang="en-CA"/>
            </a:p>
          </p:txBody>
        </p:sp>
        <p:sp>
          <p:nvSpPr>
            <p:cNvPr id="25841" name="Line 238"/>
            <p:cNvSpPr>
              <a:spLocks noChangeShapeType="1"/>
            </p:cNvSpPr>
            <p:nvPr/>
          </p:nvSpPr>
          <p:spPr bwMode="auto">
            <a:xfrm>
              <a:off x="4504" y="1459"/>
              <a:ext cx="46" cy="2"/>
            </a:xfrm>
            <a:prstGeom prst="line">
              <a:avLst/>
            </a:prstGeom>
            <a:noFill/>
            <a:ln w="0">
              <a:solidFill>
                <a:srgbClr val="000000"/>
              </a:solidFill>
              <a:round/>
              <a:headEnd/>
              <a:tailEnd/>
            </a:ln>
          </p:spPr>
          <p:txBody>
            <a:bodyPr/>
            <a:lstStyle/>
            <a:p>
              <a:endParaRPr lang="en-CA"/>
            </a:p>
          </p:txBody>
        </p:sp>
        <p:sp>
          <p:nvSpPr>
            <p:cNvPr id="25842" name="Line 239"/>
            <p:cNvSpPr>
              <a:spLocks noChangeShapeType="1"/>
            </p:cNvSpPr>
            <p:nvPr/>
          </p:nvSpPr>
          <p:spPr bwMode="auto">
            <a:xfrm>
              <a:off x="4565" y="1459"/>
              <a:ext cx="46" cy="2"/>
            </a:xfrm>
            <a:prstGeom prst="line">
              <a:avLst/>
            </a:prstGeom>
            <a:noFill/>
            <a:ln w="0">
              <a:solidFill>
                <a:srgbClr val="000000"/>
              </a:solidFill>
              <a:round/>
              <a:headEnd/>
              <a:tailEnd/>
            </a:ln>
          </p:spPr>
          <p:txBody>
            <a:bodyPr/>
            <a:lstStyle/>
            <a:p>
              <a:endParaRPr lang="en-CA"/>
            </a:p>
          </p:txBody>
        </p:sp>
        <p:sp>
          <p:nvSpPr>
            <p:cNvPr id="25843" name="Line 240"/>
            <p:cNvSpPr>
              <a:spLocks noChangeShapeType="1"/>
            </p:cNvSpPr>
            <p:nvPr/>
          </p:nvSpPr>
          <p:spPr bwMode="auto">
            <a:xfrm>
              <a:off x="4627" y="1459"/>
              <a:ext cx="47" cy="2"/>
            </a:xfrm>
            <a:prstGeom prst="line">
              <a:avLst/>
            </a:prstGeom>
            <a:noFill/>
            <a:ln w="0">
              <a:solidFill>
                <a:srgbClr val="000000"/>
              </a:solidFill>
              <a:round/>
              <a:headEnd/>
              <a:tailEnd/>
            </a:ln>
          </p:spPr>
          <p:txBody>
            <a:bodyPr/>
            <a:lstStyle/>
            <a:p>
              <a:endParaRPr lang="en-CA"/>
            </a:p>
          </p:txBody>
        </p:sp>
        <p:sp>
          <p:nvSpPr>
            <p:cNvPr id="25844" name="Line 241"/>
            <p:cNvSpPr>
              <a:spLocks noChangeShapeType="1"/>
            </p:cNvSpPr>
            <p:nvPr/>
          </p:nvSpPr>
          <p:spPr bwMode="auto">
            <a:xfrm>
              <a:off x="4688" y="1459"/>
              <a:ext cx="48" cy="2"/>
            </a:xfrm>
            <a:prstGeom prst="line">
              <a:avLst/>
            </a:prstGeom>
            <a:noFill/>
            <a:ln w="0">
              <a:solidFill>
                <a:srgbClr val="000000"/>
              </a:solidFill>
              <a:round/>
              <a:headEnd/>
              <a:tailEnd/>
            </a:ln>
          </p:spPr>
          <p:txBody>
            <a:bodyPr/>
            <a:lstStyle/>
            <a:p>
              <a:endParaRPr lang="en-CA"/>
            </a:p>
          </p:txBody>
        </p:sp>
        <p:sp>
          <p:nvSpPr>
            <p:cNvPr id="25845" name="Line 242"/>
            <p:cNvSpPr>
              <a:spLocks noChangeShapeType="1"/>
            </p:cNvSpPr>
            <p:nvPr/>
          </p:nvSpPr>
          <p:spPr bwMode="auto">
            <a:xfrm>
              <a:off x="4750" y="1459"/>
              <a:ext cx="48" cy="2"/>
            </a:xfrm>
            <a:prstGeom prst="line">
              <a:avLst/>
            </a:prstGeom>
            <a:noFill/>
            <a:ln w="0">
              <a:solidFill>
                <a:srgbClr val="000000"/>
              </a:solidFill>
              <a:round/>
              <a:headEnd/>
              <a:tailEnd/>
            </a:ln>
          </p:spPr>
          <p:txBody>
            <a:bodyPr/>
            <a:lstStyle/>
            <a:p>
              <a:endParaRPr lang="en-CA"/>
            </a:p>
          </p:txBody>
        </p:sp>
        <p:sp>
          <p:nvSpPr>
            <p:cNvPr id="25846" name="Line 243"/>
            <p:cNvSpPr>
              <a:spLocks noChangeShapeType="1"/>
            </p:cNvSpPr>
            <p:nvPr/>
          </p:nvSpPr>
          <p:spPr bwMode="auto">
            <a:xfrm>
              <a:off x="4812" y="1459"/>
              <a:ext cx="47" cy="2"/>
            </a:xfrm>
            <a:prstGeom prst="line">
              <a:avLst/>
            </a:prstGeom>
            <a:noFill/>
            <a:ln w="0">
              <a:solidFill>
                <a:srgbClr val="000000"/>
              </a:solidFill>
              <a:round/>
              <a:headEnd/>
              <a:tailEnd/>
            </a:ln>
          </p:spPr>
          <p:txBody>
            <a:bodyPr/>
            <a:lstStyle/>
            <a:p>
              <a:endParaRPr lang="en-CA"/>
            </a:p>
          </p:txBody>
        </p:sp>
        <p:sp>
          <p:nvSpPr>
            <p:cNvPr id="25847" name="Line 244"/>
            <p:cNvSpPr>
              <a:spLocks noChangeShapeType="1"/>
            </p:cNvSpPr>
            <p:nvPr/>
          </p:nvSpPr>
          <p:spPr bwMode="auto">
            <a:xfrm>
              <a:off x="4875" y="1459"/>
              <a:ext cx="47" cy="2"/>
            </a:xfrm>
            <a:prstGeom prst="line">
              <a:avLst/>
            </a:prstGeom>
            <a:noFill/>
            <a:ln w="0">
              <a:solidFill>
                <a:srgbClr val="000000"/>
              </a:solidFill>
              <a:round/>
              <a:headEnd/>
              <a:tailEnd/>
            </a:ln>
          </p:spPr>
          <p:txBody>
            <a:bodyPr/>
            <a:lstStyle/>
            <a:p>
              <a:endParaRPr lang="en-CA"/>
            </a:p>
          </p:txBody>
        </p:sp>
        <p:sp>
          <p:nvSpPr>
            <p:cNvPr id="25848" name="Line 245"/>
            <p:cNvSpPr>
              <a:spLocks noChangeShapeType="1"/>
            </p:cNvSpPr>
            <p:nvPr/>
          </p:nvSpPr>
          <p:spPr bwMode="auto">
            <a:xfrm>
              <a:off x="4936" y="1459"/>
              <a:ext cx="48" cy="2"/>
            </a:xfrm>
            <a:prstGeom prst="line">
              <a:avLst/>
            </a:prstGeom>
            <a:noFill/>
            <a:ln w="0">
              <a:solidFill>
                <a:srgbClr val="000000"/>
              </a:solidFill>
              <a:round/>
              <a:headEnd/>
              <a:tailEnd/>
            </a:ln>
          </p:spPr>
          <p:txBody>
            <a:bodyPr/>
            <a:lstStyle/>
            <a:p>
              <a:endParaRPr lang="en-CA"/>
            </a:p>
          </p:txBody>
        </p:sp>
        <p:sp>
          <p:nvSpPr>
            <p:cNvPr id="25849" name="Line 246"/>
            <p:cNvSpPr>
              <a:spLocks noChangeShapeType="1"/>
            </p:cNvSpPr>
            <p:nvPr/>
          </p:nvSpPr>
          <p:spPr bwMode="auto">
            <a:xfrm>
              <a:off x="4998" y="1459"/>
              <a:ext cx="47" cy="2"/>
            </a:xfrm>
            <a:prstGeom prst="line">
              <a:avLst/>
            </a:prstGeom>
            <a:noFill/>
            <a:ln w="0">
              <a:solidFill>
                <a:srgbClr val="000000"/>
              </a:solidFill>
              <a:round/>
              <a:headEnd/>
              <a:tailEnd/>
            </a:ln>
          </p:spPr>
          <p:txBody>
            <a:bodyPr/>
            <a:lstStyle/>
            <a:p>
              <a:endParaRPr lang="en-CA"/>
            </a:p>
          </p:txBody>
        </p:sp>
        <p:sp>
          <p:nvSpPr>
            <p:cNvPr id="25850" name="Line 247"/>
            <p:cNvSpPr>
              <a:spLocks noChangeShapeType="1"/>
            </p:cNvSpPr>
            <p:nvPr/>
          </p:nvSpPr>
          <p:spPr bwMode="auto">
            <a:xfrm>
              <a:off x="5061" y="1459"/>
              <a:ext cx="47" cy="2"/>
            </a:xfrm>
            <a:prstGeom prst="line">
              <a:avLst/>
            </a:prstGeom>
            <a:noFill/>
            <a:ln w="0">
              <a:solidFill>
                <a:srgbClr val="000000"/>
              </a:solidFill>
              <a:round/>
              <a:headEnd/>
              <a:tailEnd/>
            </a:ln>
          </p:spPr>
          <p:txBody>
            <a:bodyPr/>
            <a:lstStyle/>
            <a:p>
              <a:endParaRPr lang="en-CA"/>
            </a:p>
          </p:txBody>
        </p:sp>
        <p:sp>
          <p:nvSpPr>
            <p:cNvPr id="25851" name="Line 248"/>
            <p:cNvSpPr>
              <a:spLocks noChangeShapeType="1"/>
            </p:cNvSpPr>
            <p:nvPr/>
          </p:nvSpPr>
          <p:spPr bwMode="auto">
            <a:xfrm>
              <a:off x="5122" y="1459"/>
              <a:ext cx="18" cy="2"/>
            </a:xfrm>
            <a:prstGeom prst="line">
              <a:avLst/>
            </a:prstGeom>
            <a:noFill/>
            <a:ln w="0">
              <a:solidFill>
                <a:srgbClr val="000000"/>
              </a:solidFill>
              <a:round/>
              <a:headEnd/>
              <a:tailEnd/>
            </a:ln>
          </p:spPr>
          <p:txBody>
            <a:bodyPr/>
            <a:lstStyle/>
            <a:p>
              <a:endParaRPr lang="en-CA"/>
            </a:p>
          </p:txBody>
        </p:sp>
        <p:sp>
          <p:nvSpPr>
            <p:cNvPr id="25852" name="Line 249"/>
            <p:cNvSpPr>
              <a:spLocks noChangeShapeType="1"/>
            </p:cNvSpPr>
            <p:nvPr/>
          </p:nvSpPr>
          <p:spPr bwMode="auto">
            <a:xfrm>
              <a:off x="3336" y="1248"/>
              <a:ext cx="2" cy="56"/>
            </a:xfrm>
            <a:prstGeom prst="line">
              <a:avLst/>
            </a:prstGeom>
            <a:noFill/>
            <a:ln w="0">
              <a:solidFill>
                <a:srgbClr val="000000"/>
              </a:solidFill>
              <a:round/>
              <a:headEnd/>
              <a:tailEnd/>
            </a:ln>
          </p:spPr>
          <p:txBody>
            <a:bodyPr/>
            <a:lstStyle/>
            <a:p>
              <a:endParaRPr lang="en-CA"/>
            </a:p>
          </p:txBody>
        </p:sp>
        <p:sp>
          <p:nvSpPr>
            <p:cNvPr id="25853" name="Line 250"/>
            <p:cNvSpPr>
              <a:spLocks noChangeShapeType="1"/>
            </p:cNvSpPr>
            <p:nvPr/>
          </p:nvSpPr>
          <p:spPr bwMode="auto">
            <a:xfrm>
              <a:off x="3336" y="1323"/>
              <a:ext cx="2" cy="56"/>
            </a:xfrm>
            <a:prstGeom prst="line">
              <a:avLst/>
            </a:prstGeom>
            <a:noFill/>
            <a:ln w="0">
              <a:solidFill>
                <a:srgbClr val="000000"/>
              </a:solidFill>
              <a:round/>
              <a:headEnd/>
              <a:tailEnd/>
            </a:ln>
          </p:spPr>
          <p:txBody>
            <a:bodyPr/>
            <a:lstStyle/>
            <a:p>
              <a:endParaRPr lang="en-CA"/>
            </a:p>
          </p:txBody>
        </p:sp>
        <p:sp>
          <p:nvSpPr>
            <p:cNvPr id="25854" name="Line 251"/>
            <p:cNvSpPr>
              <a:spLocks noChangeShapeType="1"/>
            </p:cNvSpPr>
            <p:nvPr/>
          </p:nvSpPr>
          <p:spPr bwMode="auto">
            <a:xfrm>
              <a:off x="3336" y="1398"/>
              <a:ext cx="2" cy="56"/>
            </a:xfrm>
            <a:prstGeom prst="line">
              <a:avLst/>
            </a:prstGeom>
            <a:noFill/>
            <a:ln w="0">
              <a:solidFill>
                <a:srgbClr val="000000"/>
              </a:solidFill>
              <a:round/>
              <a:headEnd/>
              <a:tailEnd/>
            </a:ln>
          </p:spPr>
          <p:txBody>
            <a:bodyPr/>
            <a:lstStyle/>
            <a:p>
              <a:endParaRPr lang="en-CA"/>
            </a:p>
          </p:txBody>
        </p:sp>
        <p:sp>
          <p:nvSpPr>
            <p:cNvPr id="25855" name="Line 252"/>
            <p:cNvSpPr>
              <a:spLocks noChangeShapeType="1"/>
            </p:cNvSpPr>
            <p:nvPr/>
          </p:nvSpPr>
          <p:spPr bwMode="auto">
            <a:xfrm>
              <a:off x="3571" y="1248"/>
              <a:ext cx="2" cy="56"/>
            </a:xfrm>
            <a:prstGeom prst="line">
              <a:avLst/>
            </a:prstGeom>
            <a:noFill/>
            <a:ln w="0">
              <a:solidFill>
                <a:srgbClr val="000000"/>
              </a:solidFill>
              <a:round/>
              <a:headEnd/>
              <a:tailEnd/>
            </a:ln>
          </p:spPr>
          <p:txBody>
            <a:bodyPr/>
            <a:lstStyle/>
            <a:p>
              <a:endParaRPr lang="en-CA"/>
            </a:p>
          </p:txBody>
        </p:sp>
        <p:sp>
          <p:nvSpPr>
            <p:cNvPr id="25856" name="Line 253"/>
            <p:cNvSpPr>
              <a:spLocks noChangeShapeType="1"/>
            </p:cNvSpPr>
            <p:nvPr/>
          </p:nvSpPr>
          <p:spPr bwMode="auto">
            <a:xfrm>
              <a:off x="3571" y="1323"/>
              <a:ext cx="2" cy="56"/>
            </a:xfrm>
            <a:prstGeom prst="line">
              <a:avLst/>
            </a:prstGeom>
            <a:noFill/>
            <a:ln w="0">
              <a:solidFill>
                <a:srgbClr val="000000"/>
              </a:solidFill>
              <a:round/>
              <a:headEnd/>
              <a:tailEnd/>
            </a:ln>
          </p:spPr>
          <p:txBody>
            <a:bodyPr/>
            <a:lstStyle/>
            <a:p>
              <a:endParaRPr lang="en-CA"/>
            </a:p>
          </p:txBody>
        </p:sp>
        <p:sp>
          <p:nvSpPr>
            <p:cNvPr id="25857" name="Line 254"/>
            <p:cNvSpPr>
              <a:spLocks noChangeShapeType="1"/>
            </p:cNvSpPr>
            <p:nvPr/>
          </p:nvSpPr>
          <p:spPr bwMode="auto">
            <a:xfrm>
              <a:off x="3571" y="1398"/>
              <a:ext cx="2" cy="56"/>
            </a:xfrm>
            <a:prstGeom prst="line">
              <a:avLst/>
            </a:prstGeom>
            <a:noFill/>
            <a:ln w="0">
              <a:solidFill>
                <a:srgbClr val="000000"/>
              </a:solidFill>
              <a:round/>
              <a:headEnd/>
              <a:tailEnd/>
            </a:ln>
          </p:spPr>
          <p:txBody>
            <a:bodyPr/>
            <a:lstStyle/>
            <a:p>
              <a:endParaRPr lang="en-CA"/>
            </a:p>
          </p:txBody>
        </p:sp>
        <p:sp>
          <p:nvSpPr>
            <p:cNvPr id="25858" name="Line 255"/>
            <p:cNvSpPr>
              <a:spLocks noChangeShapeType="1"/>
            </p:cNvSpPr>
            <p:nvPr/>
          </p:nvSpPr>
          <p:spPr bwMode="auto">
            <a:xfrm>
              <a:off x="3799" y="1248"/>
              <a:ext cx="1" cy="56"/>
            </a:xfrm>
            <a:prstGeom prst="line">
              <a:avLst/>
            </a:prstGeom>
            <a:noFill/>
            <a:ln w="0">
              <a:solidFill>
                <a:srgbClr val="000000"/>
              </a:solidFill>
              <a:round/>
              <a:headEnd/>
              <a:tailEnd/>
            </a:ln>
          </p:spPr>
          <p:txBody>
            <a:bodyPr/>
            <a:lstStyle/>
            <a:p>
              <a:endParaRPr lang="en-CA"/>
            </a:p>
          </p:txBody>
        </p:sp>
        <p:sp>
          <p:nvSpPr>
            <p:cNvPr id="25859" name="Line 256"/>
            <p:cNvSpPr>
              <a:spLocks noChangeShapeType="1"/>
            </p:cNvSpPr>
            <p:nvPr/>
          </p:nvSpPr>
          <p:spPr bwMode="auto">
            <a:xfrm>
              <a:off x="3799" y="1323"/>
              <a:ext cx="1" cy="56"/>
            </a:xfrm>
            <a:prstGeom prst="line">
              <a:avLst/>
            </a:prstGeom>
            <a:noFill/>
            <a:ln w="0">
              <a:solidFill>
                <a:srgbClr val="000000"/>
              </a:solidFill>
              <a:round/>
              <a:headEnd/>
              <a:tailEnd/>
            </a:ln>
          </p:spPr>
          <p:txBody>
            <a:bodyPr/>
            <a:lstStyle/>
            <a:p>
              <a:endParaRPr lang="en-CA"/>
            </a:p>
          </p:txBody>
        </p:sp>
        <p:sp>
          <p:nvSpPr>
            <p:cNvPr id="25860" name="Line 257"/>
            <p:cNvSpPr>
              <a:spLocks noChangeShapeType="1"/>
            </p:cNvSpPr>
            <p:nvPr/>
          </p:nvSpPr>
          <p:spPr bwMode="auto">
            <a:xfrm>
              <a:off x="3799" y="1398"/>
              <a:ext cx="1" cy="56"/>
            </a:xfrm>
            <a:prstGeom prst="line">
              <a:avLst/>
            </a:prstGeom>
            <a:noFill/>
            <a:ln w="0">
              <a:solidFill>
                <a:srgbClr val="000000"/>
              </a:solidFill>
              <a:round/>
              <a:headEnd/>
              <a:tailEnd/>
            </a:ln>
          </p:spPr>
          <p:txBody>
            <a:bodyPr/>
            <a:lstStyle/>
            <a:p>
              <a:endParaRPr lang="en-CA"/>
            </a:p>
          </p:txBody>
        </p:sp>
        <p:sp>
          <p:nvSpPr>
            <p:cNvPr id="25861" name="Line 258"/>
            <p:cNvSpPr>
              <a:spLocks noChangeShapeType="1"/>
            </p:cNvSpPr>
            <p:nvPr/>
          </p:nvSpPr>
          <p:spPr bwMode="auto">
            <a:xfrm>
              <a:off x="4034" y="1248"/>
              <a:ext cx="1" cy="56"/>
            </a:xfrm>
            <a:prstGeom prst="line">
              <a:avLst/>
            </a:prstGeom>
            <a:noFill/>
            <a:ln w="0">
              <a:solidFill>
                <a:srgbClr val="000000"/>
              </a:solidFill>
              <a:round/>
              <a:headEnd/>
              <a:tailEnd/>
            </a:ln>
          </p:spPr>
          <p:txBody>
            <a:bodyPr/>
            <a:lstStyle/>
            <a:p>
              <a:endParaRPr lang="en-CA"/>
            </a:p>
          </p:txBody>
        </p:sp>
        <p:sp>
          <p:nvSpPr>
            <p:cNvPr id="25862" name="Line 259"/>
            <p:cNvSpPr>
              <a:spLocks noChangeShapeType="1"/>
            </p:cNvSpPr>
            <p:nvPr/>
          </p:nvSpPr>
          <p:spPr bwMode="auto">
            <a:xfrm>
              <a:off x="4034" y="1323"/>
              <a:ext cx="1" cy="56"/>
            </a:xfrm>
            <a:prstGeom prst="line">
              <a:avLst/>
            </a:prstGeom>
            <a:noFill/>
            <a:ln w="0">
              <a:solidFill>
                <a:srgbClr val="000000"/>
              </a:solidFill>
              <a:round/>
              <a:headEnd/>
              <a:tailEnd/>
            </a:ln>
          </p:spPr>
          <p:txBody>
            <a:bodyPr/>
            <a:lstStyle/>
            <a:p>
              <a:endParaRPr lang="en-CA"/>
            </a:p>
          </p:txBody>
        </p:sp>
        <p:sp>
          <p:nvSpPr>
            <p:cNvPr id="25863" name="Line 260"/>
            <p:cNvSpPr>
              <a:spLocks noChangeShapeType="1"/>
            </p:cNvSpPr>
            <p:nvPr/>
          </p:nvSpPr>
          <p:spPr bwMode="auto">
            <a:xfrm>
              <a:off x="4034" y="1398"/>
              <a:ext cx="1" cy="56"/>
            </a:xfrm>
            <a:prstGeom prst="line">
              <a:avLst/>
            </a:prstGeom>
            <a:noFill/>
            <a:ln w="0">
              <a:solidFill>
                <a:srgbClr val="000000"/>
              </a:solidFill>
              <a:round/>
              <a:headEnd/>
              <a:tailEnd/>
            </a:ln>
          </p:spPr>
          <p:txBody>
            <a:bodyPr/>
            <a:lstStyle/>
            <a:p>
              <a:endParaRPr lang="en-CA"/>
            </a:p>
          </p:txBody>
        </p:sp>
        <p:sp>
          <p:nvSpPr>
            <p:cNvPr id="25864" name="Line 261"/>
            <p:cNvSpPr>
              <a:spLocks noChangeShapeType="1"/>
            </p:cNvSpPr>
            <p:nvPr/>
          </p:nvSpPr>
          <p:spPr bwMode="auto">
            <a:xfrm>
              <a:off x="4272" y="1257"/>
              <a:ext cx="2" cy="57"/>
            </a:xfrm>
            <a:prstGeom prst="line">
              <a:avLst/>
            </a:prstGeom>
            <a:noFill/>
            <a:ln w="0">
              <a:solidFill>
                <a:srgbClr val="000000"/>
              </a:solidFill>
              <a:round/>
              <a:headEnd/>
              <a:tailEnd/>
            </a:ln>
          </p:spPr>
          <p:txBody>
            <a:bodyPr/>
            <a:lstStyle/>
            <a:p>
              <a:endParaRPr lang="en-CA"/>
            </a:p>
          </p:txBody>
        </p:sp>
        <p:sp>
          <p:nvSpPr>
            <p:cNvPr id="25865" name="Line 262"/>
            <p:cNvSpPr>
              <a:spLocks noChangeShapeType="1"/>
            </p:cNvSpPr>
            <p:nvPr/>
          </p:nvSpPr>
          <p:spPr bwMode="auto">
            <a:xfrm>
              <a:off x="4272" y="1334"/>
              <a:ext cx="2" cy="56"/>
            </a:xfrm>
            <a:prstGeom prst="line">
              <a:avLst/>
            </a:prstGeom>
            <a:noFill/>
            <a:ln w="0">
              <a:solidFill>
                <a:srgbClr val="000000"/>
              </a:solidFill>
              <a:round/>
              <a:headEnd/>
              <a:tailEnd/>
            </a:ln>
          </p:spPr>
          <p:txBody>
            <a:bodyPr/>
            <a:lstStyle/>
            <a:p>
              <a:endParaRPr lang="en-CA"/>
            </a:p>
          </p:txBody>
        </p:sp>
        <p:sp>
          <p:nvSpPr>
            <p:cNvPr id="25866" name="Line 263"/>
            <p:cNvSpPr>
              <a:spLocks noChangeShapeType="1"/>
            </p:cNvSpPr>
            <p:nvPr/>
          </p:nvSpPr>
          <p:spPr bwMode="auto">
            <a:xfrm>
              <a:off x="4272" y="1409"/>
              <a:ext cx="2" cy="47"/>
            </a:xfrm>
            <a:prstGeom prst="line">
              <a:avLst/>
            </a:prstGeom>
            <a:noFill/>
            <a:ln w="0">
              <a:solidFill>
                <a:srgbClr val="000000"/>
              </a:solidFill>
              <a:round/>
              <a:headEnd/>
              <a:tailEnd/>
            </a:ln>
          </p:spPr>
          <p:txBody>
            <a:bodyPr/>
            <a:lstStyle/>
            <a:p>
              <a:endParaRPr lang="en-CA"/>
            </a:p>
          </p:txBody>
        </p:sp>
        <p:sp>
          <p:nvSpPr>
            <p:cNvPr id="25867" name="Line 264"/>
            <p:cNvSpPr>
              <a:spLocks noChangeShapeType="1"/>
            </p:cNvSpPr>
            <p:nvPr/>
          </p:nvSpPr>
          <p:spPr bwMode="auto">
            <a:xfrm>
              <a:off x="4507" y="1257"/>
              <a:ext cx="2" cy="57"/>
            </a:xfrm>
            <a:prstGeom prst="line">
              <a:avLst/>
            </a:prstGeom>
            <a:noFill/>
            <a:ln w="0">
              <a:solidFill>
                <a:srgbClr val="000000"/>
              </a:solidFill>
              <a:round/>
              <a:headEnd/>
              <a:tailEnd/>
            </a:ln>
          </p:spPr>
          <p:txBody>
            <a:bodyPr/>
            <a:lstStyle/>
            <a:p>
              <a:endParaRPr lang="en-CA"/>
            </a:p>
          </p:txBody>
        </p:sp>
        <p:sp>
          <p:nvSpPr>
            <p:cNvPr id="25868" name="Line 265"/>
            <p:cNvSpPr>
              <a:spLocks noChangeShapeType="1"/>
            </p:cNvSpPr>
            <p:nvPr/>
          </p:nvSpPr>
          <p:spPr bwMode="auto">
            <a:xfrm>
              <a:off x="4507" y="1334"/>
              <a:ext cx="2" cy="56"/>
            </a:xfrm>
            <a:prstGeom prst="line">
              <a:avLst/>
            </a:prstGeom>
            <a:noFill/>
            <a:ln w="0">
              <a:solidFill>
                <a:srgbClr val="000000"/>
              </a:solidFill>
              <a:round/>
              <a:headEnd/>
              <a:tailEnd/>
            </a:ln>
          </p:spPr>
          <p:txBody>
            <a:bodyPr/>
            <a:lstStyle/>
            <a:p>
              <a:endParaRPr lang="en-CA"/>
            </a:p>
          </p:txBody>
        </p:sp>
        <p:sp>
          <p:nvSpPr>
            <p:cNvPr id="25869" name="Line 266"/>
            <p:cNvSpPr>
              <a:spLocks noChangeShapeType="1"/>
            </p:cNvSpPr>
            <p:nvPr/>
          </p:nvSpPr>
          <p:spPr bwMode="auto">
            <a:xfrm>
              <a:off x="4507" y="1409"/>
              <a:ext cx="2" cy="47"/>
            </a:xfrm>
            <a:prstGeom prst="line">
              <a:avLst/>
            </a:prstGeom>
            <a:noFill/>
            <a:ln w="0">
              <a:solidFill>
                <a:srgbClr val="000000"/>
              </a:solidFill>
              <a:round/>
              <a:headEnd/>
              <a:tailEnd/>
            </a:ln>
          </p:spPr>
          <p:txBody>
            <a:bodyPr/>
            <a:lstStyle/>
            <a:p>
              <a:endParaRPr lang="en-CA"/>
            </a:p>
          </p:txBody>
        </p:sp>
        <p:sp>
          <p:nvSpPr>
            <p:cNvPr id="25870" name="Line 267"/>
            <p:cNvSpPr>
              <a:spLocks noChangeShapeType="1"/>
            </p:cNvSpPr>
            <p:nvPr/>
          </p:nvSpPr>
          <p:spPr bwMode="auto">
            <a:xfrm>
              <a:off x="4733" y="1257"/>
              <a:ext cx="2" cy="57"/>
            </a:xfrm>
            <a:prstGeom prst="line">
              <a:avLst/>
            </a:prstGeom>
            <a:noFill/>
            <a:ln w="0">
              <a:solidFill>
                <a:srgbClr val="000000"/>
              </a:solidFill>
              <a:round/>
              <a:headEnd/>
              <a:tailEnd/>
            </a:ln>
          </p:spPr>
          <p:txBody>
            <a:bodyPr/>
            <a:lstStyle/>
            <a:p>
              <a:endParaRPr lang="en-CA"/>
            </a:p>
          </p:txBody>
        </p:sp>
        <p:sp>
          <p:nvSpPr>
            <p:cNvPr id="25871" name="Line 268"/>
            <p:cNvSpPr>
              <a:spLocks noChangeShapeType="1"/>
            </p:cNvSpPr>
            <p:nvPr/>
          </p:nvSpPr>
          <p:spPr bwMode="auto">
            <a:xfrm>
              <a:off x="4733" y="1334"/>
              <a:ext cx="2" cy="56"/>
            </a:xfrm>
            <a:prstGeom prst="line">
              <a:avLst/>
            </a:prstGeom>
            <a:noFill/>
            <a:ln w="0">
              <a:solidFill>
                <a:srgbClr val="000000"/>
              </a:solidFill>
              <a:round/>
              <a:headEnd/>
              <a:tailEnd/>
            </a:ln>
          </p:spPr>
          <p:txBody>
            <a:bodyPr/>
            <a:lstStyle/>
            <a:p>
              <a:endParaRPr lang="en-CA"/>
            </a:p>
          </p:txBody>
        </p:sp>
        <p:sp>
          <p:nvSpPr>
            <p:cNvPr id="25872" name="Line 269"/>
            <p:cNvSpPr>
              <a:spLocks noChangeShapeType="1"/>
            </p:cNvSpPr>
            <p:nvPr/>
          </p:nvSpPr>
          <p:spPr bwMode="auto">
            <a:xfrm>
              <a:off x="4733" y="1409"/>
              <a:ext cx="2" cy="47"/>
            </a:xfrm>
            <a:prstGeom prst="line">
              <a:avLst/>
            </a:prstGeom>
            <a:noFill/>
            <a:ln w="0">
              <a:solidFill>
                <a:srgbClr val="000000"/>
              </a:solidFill>
              <a:round/>
              <a:headEnd/>
              <a:tailEnd/>
            </a:ln>
          </p:spPr>
          <p:txBody>
            <a:bodyPr/>
            <a:lstStyle/>
            <a:p>
              <a:endParaRPr lang="en-CA"/>
            </a:p>
          </p:txBody>
        </p:sp>
        <p:sp>
          <p:nvSpPr>
            <p:cNvPr id="25873" name="Line 270"/>
            <p:cNvSpPr>
              <a:spLocks noChangeShapeType="1"/>
            </p:cNvSpPr>
            <p:nvPr/>
          </p:nvSpPr>
          <p:spPr bwMode="auto">
            <a:xfrm>
              <a:off x="4970" y="1257"/>
              <a:ext cx="1" cy="57"/>
            </a:xfrm>
            <a:prstGeom prst="line">
              <a:avLst/>
            </a:prstGeom>
            <a:noFill/>
            <a:ln w="0">
              <a:solidFill>
                <a:srgbClr val="000000"/>
              </a:solidFill>
              <a:round/>
              <a:headEnd/>
              <a:tailEnd/>
            </a:ln>
          </p:spPr>
          <p:txBody>
            <a:bodyPr/>
            <a:lstStyle/>
            <a:p>
              <a:endParaRPr lang="en-CA"/>
            </a:p>
          </p:txBody>
        </p:sp>
        <p:sp>
          <p:nvSpPr>
            <p:cNvPr id="25874" name="Line 271"/>
            <p:cNvSpPr>
              <a:spLocks noChangeShapeType="1"/>
            </p:cNvSpPr>
            <p:nvPr/>
          </p:nvSpPr>
          <p:spPr bwMode="auto">
            <a:xfrm>
              <a:off x="4970" y="1334"/>
              <a:ext cx="1" cy="56"/>
            </a:xfrm>
            <a:prstGeom prst="line">
              <a:avLst/>
            </a:prstGeom>
            <a:noFill/>
            <a:ln w="0">
              <a:solidFill>
                <a:srgbClr val="000000"/>
              </a:solidFill>
              <a:round/>
              <a:headEnd/>
              <a:tailEnd/>
            </a:ln>
          </p:spPr>
          <p:txBody>
            <a:bodyPr/>
            <a:lstStyle/>
            <a:p>
              <a:endParaRPr lang="en-CA"/>
            </a:p>
          </p:txBody>
        </p:sp>
        <p:sp>
          <p:nvSpPr>
            <p:cNvPr id="25875" name="Line 272"/>
            <p:cNvSpPr>
              <a:spLocks noChangeShapeType="1"/>
            </p:cNvSpPr>
            <p:nvPr/>
          </p:nvSpPr>
          <p:spPr bwMode="auto">
            <a:xfrm>
              <a:off x="4970" y="1409"/>
              <a:ext cx="1" cy="47"/>
            </a:xfrm>
            <a:prstGeom prst="line">
              <a:avLst/>
            </a:prstGeom>
            <a:noFill/>
            <a:ln w="0">
              <a:solidFill>
                <a:srgbClr val="000000"/>
              </a:solidFill>
              <a:round/>
              <a:headEnd/>
              <a:tailEnd/>
            </a:ln>
          </p:spPr>
          <p:txBody>
            <a:bodyPr/>
            <a:lstStyle/>
            <a:p>
              <a:endParaRPr lang="en-CA"/>
            </a:p>
          </p:txBody>
        </p:sp>
        <p:sp>
          <p:nvSpPr>
            <p:cNvPr id="25876" name="Line 273"/>
            <p:cNvSpPr>
              <a:spLocks noChangeShapeType="1"/>
            </p:cNvSpPr>
            <p:nvPr/>
          </p:nvSpPr>
          <p:spPr bwMode="auto">
            <a:xfrm>
              <a:off x="3160" y="1253"/>
              <a:ext cx="2" cy="1"/>
            </a:xfrm>
            <a:prstGeom prst="line">
              <a:avLst/>
            </a:prstGeom>
            <a:noFill/>
            <a:ln w="0">
              <a:solidFill>
                <a:srgbClr val="000000"/>
              </a:solidFill>
              <a:round/>
              <a:headEnd/>
              <a:tailEnd/>
            </a:ln>
          </p:spPr>
          <p:txBody>
            <a:bodyPr/>
            <a:lstStyle/>
            <a:p>
              <a:endParaRPr lang="en-CA"/>
            </a:p>
          </p:txBody>
        </p:sp>
        <p:sp>
          <p:nvSpPr>
            <p:cNvPr id="25877" name="Line 274"/>
            <p:cNvSpPr>
              <a:spLocks noChangeShapeType="1"/>
            </p:cNvSpPr>
            <p:nvPr/>
          </p:nvSpPr>
          <p:spPr bwMode="auto">
            <a:xfrm>
              <a:off x="3160" y="1253"/>
              <a:ext cx="2" cy="1"/>
            </a:xfrm>
            <a:prstGeom prst="line">
              <a:avLst/>
            </a:prstGeom>
            <a:noFill/>
            <a:ln w="0">
              <a:solidFill>
                <a:srgbClr val="000000"/>
              </a:solidFill>
              <a:round/>
              <a:headEnd/>
              <a:tailEnd/>
            </a:ln>
          </p:spPr>
          <p:txBody>
            <a:bodyPr/>
            <a:lstStyle/>
            <a:p>
              <a:endParaRPr lang="en-CA"/>
            </a:p>
          </p:txBody>
        </p:sp>
        <p:sp>
          <p:nvSpPr>
            <p:cNvPr id="25878" name="Line 275"/>
            <p:cNvSpPr>
              <a:spLocks noChangeShapeType="1"/>
            </p:cNvSpPr>
            <p:nvPr/>
          </p:nvSpPr>
          <p:spPr bwMode="auto">
            <a:xfrm flipH="1">
              <a:off x="3159" y="1254"/>
              <a:ext cx="1" cy="2"/>
            </a:xfrm>
            <a:prstGeom prst="line">
              <a:avLst/>
            </a:prstGeom>
            <a:noFill/>
            <a:ln w="0">
              <a:solidFill>
                <a:srgbClr val="000000"/>
              </a:solidFill>
              <a:round/>
              <a:headEnd/>
              <a:tailEnd/>
            </a:ln>
          </p:spPr>
          <p:txBody>
            <a:bodyPr/>
            <a:lstStyle/>
            <a:p>
              <a:endParaRPr lang="en-CA"/>
            </a:p>
          </p:txBody>
        </p:sp>
        <p:sp>
          <p:nvSpPr>
            <p:cNvPr id="25879" name="Line 276"/>
            <p:cNvSpPr>
              <a:spLocks noChangeShapeType="1"/>
            </p:cNvSpPr>
            <p:nvPr/>
          </p:nvSpPr>
          <p:spPr bwMode="auto">
            <a:xfrm>
              <a:off x="3159" y="1254"/>
              <a:ext cx="1" cy="2"/>
            </a:xfrm>
            <a:prstGeom prst="line">
              <a:avLst/>
            </a:prstGeom>
            <a:noFill/>
            <a:ln w="0">
              <a:solidFill>
                <a:srgbClr val="000000"/>
              </a:solidFill>
              <a:round/>
              <a:headEnd/>
              <a:tailEnd/>
            </a:ln>
          </p:spPr>
          <p:txBody>
            <a:bodyPr/>
            <a:lstStyle/>
            <a:p>
              <a:endParaRPr lang="en-CA"/>
            </a:p>
          </p:txBody>
        </p:sp>
        <p:sp>
          <p:nvSpPr>
            <p:cNvPr id="25880" name="Line 277"/>
            <p:cNvSpPr>
              <a:spLocks noChangeShapeType="1"/>
            </p:cNvSpPr>
            <p:nvPr/>
          </p:nvSpPr>
          <p:spPr bwMode="auto">
            <a:xfrm flipH="1">
              <a:off x="3158" y="1256"/>
              <a:ext cx="1" cy="5"/>
            </a:xfrm>
            <a:prstGeom prst="line">
              <a:avLst/>
            </a:prstGeom>
            <a:noFill/>
            <a:ln w="0">
              <a:solidFill>
                <a:srgbClr val="000000"/>
              </a:solidFill>
              <a:round/>
              <a:headEnd/>
              <a:tailEnd/>
            </a:ln>
          </p:spPr>
          <p:txBody>
            <a:bodyPr/>
            <a:lstStyle/>
            <a:p>
              <a:endParaRPr lang="en-CA"/>
            </a:p>
          </p:txBody>
        </p:sp>
        <p:sp>
          <p:nvSpPr>
            <p:cNvPr id="25881" name="Line 278"/>
            <p:cNvSpPr>
              <a:spLocks noChangeShapeType="1"/>
            </p:cNvSpPr>
            <p:nvPr/>
          </p:nvSpPr>
          <p:spPr bwMode="auto">
            <a:xfrm flipH="1">
              <a:off x="3154" y="1261"/>
              <a:ext cx="4" cy="10"/>
            </a:xfrm>
            <a:prstGeom prst="line">
              <a:avLst/>
            </a:prstGeom>
            <a:noFill/>
            <a:ln w="0">
              <a:solidFill>
                <a:srgbClr val="000000"/>
              </a:solidFill>
              <a:round/>
              <a:headEnd/>
              <a:tailEnd/>
            </a:ln>
          </p:spPr>
          <p:txBody>
            <a:bodyPr/>
            <a:lstStyle/>
            <a:p>
              <a:endParaRPr lang="en-CA"/>
            </a:p>
          </p:txBody>
        </p:sp>
        <p:sp>
          <p:nvSpPr>
            <p:cNvPr id="25882" name="Line 279"/>
            <p:cNvSpPr>
              <a:spLocks noChangeShapeType="1"/>
            </p:cNvSpPr>
            <p:nvPr/>
          </p:nvSpPr>
          <p:spPr bwMode="auto">
            <a:xfrm flipH="1">
              <a:off x="3153" y="1271"/>
              <a:ext cx="1" cy="11"/>
            </a:xfrm>
            <a:prstGeom prst="line">
              <a:avLst/>
            </a:prstGeom>
            <a:noFill/>
            <a:ln w="0">
              <a:solidFill>
                <a:srgbClr val="000000"/>
              </a:solidFill>
              <a:round/>
              <a:headEnd/>
              <a:tailEnd/>
            </a:ln>
          </p:spPr>
          <p:txBody>
            <a:bodyPr/>
            <a:lstStyle/>
            <a:p>
              <a:endParaRPr lang="en-CA"/>
            </a:p>
          </p:txBody>
        </p:sp>
        <p:sp>
          <p:nvSpPr>
            <p:cNvPr id="25883" name="Line 280"/>
            <p:cNvSpPr>
              <a:spLocks noChangeShapeType="1"/>
            </p:cNvSpPr>
            <p:nvPr/>
          </p:nvSpPr>
          <p:spPr bwMode="auto">
            <a:xfrm>
              <a:off x="3153" y="1282"/>
              <a:ext cx="1" cy="14"/>
            </a:xfrm>
            <a:prstGeom prst="line">
              <a:avLst/>
            </a:prstGeom>
            <a:noFill/>
            <a:ln w="0">
              <a:solidFill>
                <a:srgbClr val="000000"/>
              </a:solidFill>
              <a:round/>
              <a:headEnd/>
              <a:tailEnd/>
            </a:ln>
          </p:spPr>
          <p:txBody>
            <a:bodyPr/>
            <a:lstStyle/>
            <a:p>
              <a:endParaRPr lang="en-CA"/>
            </a:p>
          </p:txBody>
        </p:sp>
        <p:sp>
          <p:nvSpPr>
            <p:cNvPr id="25884" name="Freeform 281"/>
            <p:cNvSpPr>
              <a:spLocks/>
            </p:cNvSpPr>
            <p:nvPr/>
          </p:nvSpPr>
          <p:spPr bwMode="auto">
            <a:xfrm>
              <a:off x="3154" y="1296"/>
              <a:ext cx="8" cy="10"/>
            </a:xfrm>
            <a:custGeom>
              <a:avLst/>
              <a:gdLst>
                <a:gd name="T0" fmla="*/ 0 w 11"/>
                <a:gd name="T1" fmla="*/ 0 h 11"/>
                <a:gd name="T2" fmla="*/ 2 w 11"/>
                <a:gd name="T3" fmla="*/ 5 h 11"/>
                <a:gd name="T4" fmla="*/ 2 w 11"/>
                <a:gd name="T5" fmla="*/ 6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9"/>
                  </a:lnTo>
                  <a:lnTo>
                    <a:pt x="11" y="11"/>
                  </a:lnTo>
                </a:path>
              </a:pathLst>
            </a:custGeom>
            <a:noFill/>
            <a:ln w="0">
              <a:solidFill>
                <a:srgbClr val="000000"/>
              </a:solidFill>
              <a:round/>
              <a:headEnd/>
              <a:tailEnd/>
            </a:ln>
          </p:spPr>
          <p:txBody>
            <a:bodyPr/>
            <a:lstStyle/>
            <a:p>
              <a:endParaRPr lang="en-CA"/>
            </a:p>
          </p:txBody>
        </p:sp>
        <p:sp>
          <p:nvSpPr>
            <p:cNvPr id="25885" name="Line 282"/>
            <p:cNvSpPr>
              <a:spLocks noChangeShapeType="1"/>
            </p:cNvSpPr>
            <p:nvPr/>
          </p:nvSpPr>
          <p:spPr bwMode="auto">
            <a:xfrm>
              <a:off x="3173" y="1315"/>
              <a:ext cx="2" cy="2"/>
            </a:xfrm>
            <a:prstGeom prst="line">
              <a:avLst/>
            </a:prstGeom>
            <a:noFill/>
            <a:ln w="0">
              <a:solidFill>
                <a:srgbClr val="000000"/>
              </a:solidFill>
              <a:round/>
              <a:headEnd/>
              <a:tailEnd/>
            </a:ln>
          </p:spPr>
          <p:txBody>
            <a:bodyPr/>
            <a:lstStyle/>
            <a:p>
              <a:endParaRPr lang="en-CA"/>
            </a:p>
          </p:txBody>
        </p:sp>
        <p:sp>
          <p:nvSpPr>
            <p:cNvPr id="25886" name="Line 283"/>
            <p:cNvSpPr>
              <a:spLocks noChangeShapeType="1"/>
            </p:cNvSpPr>
            <p:nvPr/>
          </p:nvSpPr>
          <p:spPr bwMode="auto">
            <a:xfrm>
              <a:off x="3173" y="1317"/>
              <a:ext cx="4" cy="4"/>
            </a:xfrm>
            <a:prstGeom prst="line">
              <a:avLst/>
            </a:prstGeom>
            <a:noFill/>
            <a:ln w="0">
              <a:solidFill>
                <a:srgbClr val="000000"/>
              </a:solidFill>
              <a:round/>
              <a:headEnd/>
              <a:tailEnd/>
            </a:ln>
          </p:spPr>
          <p:txBody>
            <a:bodyPr/>
            <a:lstStyle/>
            <a:p>
              <a:endParaRPr lang="en-CA"/>
            </a:p>
          </p:txBody>
        </p:sp>
        <p:sp>
          <p:nvSpPr>
            <p:cNvPr id="25887" name="Line 284"/>
            <p:cNvSpPr>
              <a:spLocks noChangeShapeType="1"/>
            </p:cNvSpPr>
            <p:nvPr/>
          </p:nvSpPr>
          <p:spPr bwMode="auto">
            <a:xfrm flipH="1">
              <a:off x="3176" y="1321"/>
              <a:ext cx="1" cy="5"/>
            </a:xfrm>
            <a:prstGeom prst="line">
              <a:avLst/>
            </a:prstGeom>
            <a:noFill/>
            <a:ln w="0">
              <a:solidFill>
                <a:srgbClr val="000000"/>
              </a:solidFill>
              <a:round/>
              <a:headEnd/>
              <a:tailEnd/>
            </a:ln>
          </p:spPr>
          <p:txBody>
            <a:bodyPr/>
            <a:lstStyle/>
            <a:p>
              <a:endParaRPr lang="en-CA"/>
            </a:p>
          </p:txBody>
        </p:sp>
        <p:sp>
          <p:nvSpPr>
            <p:cNvPr id="25888" name="Line 285"/>
            <p:cNvSpPr>
              <a:spLocks noChangeShapeType="1"/>
            </p:cNvSpPr>
            <p:nvPr/>
          </p:nvSpPr>
          <p:spPr bwMode="auto">
            <a:xfrm flipH="1">
              <a:off x="3172" y="1326"/>
              <a:ext cx="4" cy="5"/>
            </a:xfrm>
            <a:prstGeom prst="line">
              <a:avLst/>
            </a:prstGeom>
            <a:noFill/>
            <a:ln w="0">
              <a:solidFill>
                <a:srgbClr val="000000"/>
              </a:solidFill>
              <a:round/>
              <a:headEnd/>
              <a:tailEnd/>
            </a:ln>
          </p:spPr>
          <p:txBody>
            <a:bodyPr/>
            <a:lstStyle/>
            <a:p>
              <a:endParaRPr lang="en-CA"/>
            </a:p>
          </p:txBody>
        </p:sp>
        <p:sp>
          <p:nvSpPr>
            <p:cNvPr id="25889" name="Line 286"/>
            <p:cNvSpPr>
              <a:spLocks noChangeShapeType="1"/>
            </p:cNvSpPr>
            <p:nvPr/>
          </p:nvSpPr>
          <p:spPr bwMode="auto">
            <a:xfrm flipH="1">
              <a:off x="3164" y="1331"/>
              <a:ext cx="8" cy="5"/>
            </a:xfrm>
            <a:prstGeom prst="line">
              <a:avLst/>
            </a:prstGeom>
            <a:noFill/>
            <a:ln w="0">
              <a:solidFill>
                <a:srgbClr val="000000"/>
              </a:solidFill>
              <a:round/>
              <a:headEnd/>
              <a:tailEnd/>
            </a:ln>
          </p:spPr>
          <p:txBody>
            <a:bodyPr/>
            <a:lstStyle/>
            <a:p>
              <a:endParaRPr lang="en-CA"/>
            </a:p>
          </p:txBody>
        </p:sp>
        <p:sp>
          <p:nvSpPr>
            <p:cNvPr id="25890" name="Line 287"/>
            <p:cNvSpPr>
              <a:spLocks noChangeShapeType="1"/>
            </p:cNvSpPr>
            <p:nvPr/>
          </p:nvSpPr>
          <p:spPr bwMode="auto">
            <a:xfrm flipH="1">
              <a:off x="3154" y="1336"/>
              <a:ext cx="10" cy="1"/>
            </a:xfrm>
            <a:prstGeom prst="line">
              <a:avLst/>
            </a:prstGeom>
            <a:noFill/>
            <a:ln w="0">
              <a:solidFill>
                <a:srgbClr val="000000"/>
              </a:solidFill>
              <a:round/>
              <a:headEnd/>
              <a:tailEnd/>
            </a:ln>
          </p:spPr>
          <p:txBody>
            <a:bodyPr/>
            <a:lstStyle/>
            <a:p>
              <a:endParaRPr lang="en-CA"/>
            </a:p>
          </p:txBody>
        </p:sp>
        <p:sp>
          <p:nvSpPr>
            <p:cNvPr id="25891" name="Freeform 288"/>
            <p:cNvSpPr>
              <a:spLocks/>
            </p:cNvSpPr>
            <p:nvPr/>
          </p:nvSpPr>
          <p:spPr bwMode="auto">
            <a:xfrm>
              <a:off x="3144" y="1337"/>
              <a:ext cx="10" cy="5"/>
            </a:xfrm>
            <a:custGeom>
              <a:avLst/>
              <a:gdLst>
                <a:gd name="T0" fmla="*/ 1 w 18"/>
                <a:gd name="T1" fmla="*/ 0 h 6"/>
                <a:gd name="T2" fmla="*/ 0 w 18"/>
                <a:gd name="T3" fmla="*/ 3 h 6"/>
                <a:gd name="T4" fmla="*/ 0 w 18"/>
                <a:gd name="T5" fmla="*/ 3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0"/>
                  </a:moveTo>
                  <a:lnTo>
                    <a:pt x="0" y="6"/>
                  </a:lnTo>
                </a:path>
              </a:pathLst>
            </a:custGeom>
            <a:noFill/>
            <a:ln w="0">
              <a:solidFill>
                <a:srgbClr val="000000"/>
              </a:solidFill>
              <a:round/>
              <a:headEnd/>
              <a:tailEnd/>
            </a:ln>
          </p:spPr>
          <p:txBody>
            <a:bodyPr/>
            <a:lstStyle/>
            <a:p>
              <a:endParaRPr lang="en-CA"/>
            </a:p>
          </p:txBody>
        </p:sp>
        <p:sp>
          <p:nvSpPr>
            <p:cNvPr id="25892" name="Line 289"/>
            <p:cNvSpPr>
              <a:spLocks noChangeShapeType="1"/>
            </p:cNvSpPr>
            <p:nvPr/>
          </p:nvSpPr>
          <p:spPr bwMode="auto">
            <a:xfrm flipH="1">
              <a:off x="3127" y="1350"/>
              <a:ext cx="1" cy="1"/>
            </a:xfrm>
            <a:prstGeom prst="line">
              <a:avLst/>
            </a:prstGeom>
            <a:noFill/>
            <a:ln w="0">
              <a:solidFill>
                <a:srgbClr val="000000"/>
              </a:solidFill>
              <a:round/>
              <a:headEnd/>
              <a:tailEnd/>
            </a:ln>
          </p:spPr>
          <p:txBody>
            <a:bodyPr/>
            <a:lstStyle/>
            <a:p>
              <a:endParaRPr lang="en-CA"/>
            </a:p>
          </p:txBody>
        </p:sp>
        <p:sp>
          <p:nvSpPr>
            <p:cNvPr id="25893" name="Line 290"/>
            <p:cNvSpPr>
              <a:spLocks noChangeShapeType="1"/>
            </p:cNvSpPr>
            <p:nvPr/>
          </p:nvSpPr>
          <p:spPr bwMode="auto">
            <a:xfrm flipH="1">
              <a:off x="3125" y="1351"/>
              <a:ext cx="2" cy="3"/>
            </a:xfrm>
            <a:prstGeom prst="line">
              <a:avLst/>
            </a:prstGeom>
            <a:noFill/>
            <a:ln w="0">
              <a:solidFill>
                <a:srgbClr val="000000"/>
              </a:solidFill>
              <a:round/>
              <a:headEnd/>
              <a:tailEnd/>
            </a:ln>
          </p:spPr>
          <p:txBody>
            <a:bodyPr/>
            <a:lstStyle/>
            <a:p>
              <a:endParaRPr lang="en-CA"/>
            </a:p>
          </p:txBody>
        </p:sp>
        <p:sp>
          <p:nvSpPr>
            <p:cNvPr id="25894" name="Line 291"/>
            <p:cNvSpPr>
              <a:spLocks noChangeShapeType="1"/>
            </p:cNvSpPr>
            <p:nvPr/>
          </p:nvSpPr>
          <p:spPr bwMode="auto">
            <a:xfrm>
              <a:off x="3125" y="1354"/>
              <a:ext cx="1" cy="5"/>
            </a:xfrm>
            <a:prstGeom prst="line">
              <a:avLst/>
            </a:prstGeom>
            <a:noFill/>
            <a:ln w="0">
              <a:solidFill>
                <a:srgbClr val="000000"/>
              </a:solidFill>
              <a:round/>
              <a:headEnd/>
              <a:tailEnd/>
            </a:ln>
          </p:spPr>
          <p:txBody>
            <a:bodyPr/>
            <a:lstStyle/>
            <a:p>
              <a:endParaRPr lang="en-CA"/>
            </a:p>
          </p:txBody>
        </p:sp>
        <p:sp>
          <p:nvSpPr>
            <p:cNvPr id="25895" name="Line 292"/>
            <p:cNvSpPr>
              <a:spLocks noChangeShapeType="1"/>
            </p:cNvSpPr>
            <p:nvPr/>
          </p:nvSpPr>
          <p:spPr bwMode="auto">
            <a:xfrm>
              <a:off x="3126" y="1359"/>
              <a:ext cx="6" cy="2"/>
            </a:xfrm>
            <a:prstGeom prst="line">
              <a:avLst/>
            </a:prstGeom>
            <a:noFill/>
            <a:ln w="0">
              <a:solidFill>
                <a:srgbClr val="000000"/>
              </a:solidFill>
              <a:round/>
              <a:headEnd/>
              <a:tailEnd/>
            </a:ln>
          </p:spPr>
          <p:txBody>
            <a:bodyPr/>
            <a:lstStyle/>
            <a:p>
              <a:endParaRPr lang="en-CA"/>
            </a:p>
          </p:txBody>
        </p:sp>
        <p:sp>
          <p:nvSpPr>
            <p:cNvPr id="25896" name="Line 293"/>
            <p:cNvSpPr>
              <a:spLocks noChangeShapeType="1"/>
            </p:cNvSpPr>
            <p:nvPr/>
          </p:nvSpPr>
          <p:spPr bwMode="auto">
            <a:xfrm>
              <a:off x="3132" y="1361"/>
              <a:ext cx="8" cy="3"/>
            </a:xfrm>
            <a:prstGeom prst="line">
              <a:avLst/>
            </a:prstGeom>
            <a:noFill/>
            <a:ln w="0">
              <a:solidFill>
                <a:srgbClr val="000000"/>
              </a:solidFill>
              <a:round/>
              <a:headEnd/>
              <a:tailEnd/>
            </a:ln>
          </p:spPr>
          <p:txBody>
            <a:bodyPr/>
            <a:lstStyle/>
            <a:p>
              <a:endParaRPr lang="en-CA"/>
            </a:p>
          </p:txBody>
        </p:sp>
        <p:sp>
          <p:nvSpPr>
            <p:cNvPr id="25897" name="Line 294"/>
            <p:cNvSpPr>
              <a:spLocks noChangeShapeType="1"/>
            </p:cNvSpPr>
            <p:nvPr/>
          </p:nvSpPr>
          <p:spPr bwMode="auto">
            <a:xfrm>
              <a:off x="3140" y="1364"/>
              <a:ext cx="9" cy="1"/>
            </a:xfrm>
            <a:prstGeom prst="line">
              <a:avLst/>
            </a:prstGeom>
            <a:noFill/>
            <a:ln w="0">
              <a:solidFill>
                <a:srgbClr val="000000"/>
              </a:solidFill>
              <a:round/>
              <a:headEnd/>
              <a:tailEnd/>
            </a:ln>
          </p:spPr>
          <p:txBody>
            <a:bodyPr/>
            <a:lstStyle/>
            <a:p>
              <a:endParaRPr lang="en-CA"/>
            </a:p>
          </p:txBody>
        </p:sp>
        <p:sp>
          <p:nvSpPr>
            <p:cNvPr id="25898" name="Freeform 295"/>
            <p:cNvSpPr>
              <a:spLocks/>
            </p:cNvSpPr>
            <p:nvPr/>
          </p:nvSpPr>
          <p:spPr bwMode="auto">
            <a:xfrm>
              <a:off x="3149" y="1364"/>
              <a:ext cx="15" cy="1"/>
            </a:xfrm>
            <a:custGeom>
              <a:avLst/>
              <a:gdLst>
                <a:gd name="T0" fmla="*/ 0 w 25"/>
                <a:gd name="T1" fmla="*/ 0 h 2"/>
                <a:gd name="T2" fmla="*/ 1 w 25"/>
                <a:gd name="T3" fmla="*/ 0 h 2"/>
                <a:gd name="T4" fmla="*/ 2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2"/>
                  </a:lnTo>
                </a:path>
              </a:pathLst>
            </a:custGeom>
            <a:noFill/>
            <a:ln w="0">
              <a:solidFill>
                <a:srgbClr val="000000"/>
              </a:solidFill>
              <a:round/>
              <a:headEnd/>
              <a:tailEnd/>
            </a:ln>
          </p:spPr>
          <p:txBody>
            <a:bodyPr/>
            <a:lstStyle/>
            <a:p>
              <a:endParaRPr lang="en-CA"/>
            </a:p>
          </p:txBody>
        </p:sp>
        <p:sp>
          <p:nvSpPr>
            <p:cNvPr id="25899" name="Line 296"/>
            <p:cNvSpPr>
              <a:spLocks noChangeShapeType="1"/>
            </p:cNvSpPr>
            <p:nvPr/>
          </p:nvSpPr>
          <p:spPr bwMode="auto">
            <a:xfrm>
              <a:off x="3171" y="1378"/>
              <a:ext cx="1" cy="3"/>
            </a:xfrm>
            <a:prstGeom prst="line">
              <a:avLst/>
            </a:prstGeom>
            <a:noFill/>
            <a:ln w="0">
              <a:solidFill>
                <a:srgbClr val="000000"/>
              </a:solidFill>
              <a:round/>
              <a:headEnd/>
              <a:tailEnd/>
            </a:ln>
          </p:spPr>
          <p:txBody>
            <a:bodyPr/>
            <a:lstStyle/>
            <a:p>
              <a:endParaRPr lang="en-CA"/>
            </a:p>
          </p:txBody>
        </p:sp>
        <p:sp>
          <p:nvSpPr>
            <p:cNvPr id="25900" name="Line 297"/>
            <p:cNvSpPr>
              <a:spLocks noChangeShapeType="1"/>
            </p:cNvSpPr>
            <p:nvPr/>
          </p:nvSpPr>
          <p:spPr bwMode="auto">
            <a:xfrm flipH="1">
              <a:off x="3168" y="1381"/>
              <a:ext cx="3" cy="6"/>
            </a:xfrm>
            <a:prstGeom prst="line">
              <a:avLst/>
            </a:prstGeom>
            <a:noFill/>
            <a:ln w="0">
              <a:solidFill>
                <a:srgbClr val="000000"/>
              </a:solidFill>
              <a:round/>
              <a:headEnd/>
              <a:tailEnd/>
            </a:ln>
          </p:spPr>
          <p:txBody>
            <a:bodyPr/>
            <a:lstStyle/>
            <a:p>
              <a:endParaRPr lang="en-CA"/>
            </a:p>
          </p:txBody>
        </p:sp>
        <p:sp>
          <p:nvSpPr>
            <p:cNvPr id="25901" name="Line 298"/>
            <p:cNvSpPr>
              <a:spLocks noChangeShapeType="1"/>
            </p:cNvSpPr>
            <p:nvPr/>
          </p:nvSpPr>
          <p:spPr bwMode="auto">
            <a:xfrm flipH="1">
              <a:off x="3160" y="1387"/>
              <a:ext cx="8" cy="14"/>
            </a:xfrm>
            <a:prstGeom prst="line">
              <a:avLst/>
            </a:prstGeom>
            <a:noFill/>
            <a:ln w="0">
              <a:solidFill>
                <a:srgbClr val="000000"/>
              </a:solidFill>
              <a:round/>
              <a:headEnd/>
              <a:tailEnd/>
            </a:ln>
          </p:spPr>
          <p:txBody>
            <a:bodyPr/>
            <a:lstStyle/>
            <a:p>
              <a:endParaRPr lang="en-CA"/>
            </a:p>
          </p:txBody>
        </p:sp>
        <p:sp>
          <p:nvSpPr>
            <p:cNvPr id="25902" name="Line 299"/>
            <p:cNvSpPr>
              <a:spLocks noChangeShapeType="1"/>
            </p:cNvSpPr>
            <p:nvPr/>
          </p:nvSpPr>
          <p:spPr bwMode="auto">
            <a:xfrm flipH="1">
              <a:off x="3152" y="1401"/>
              <a:ext cx="8" cy="14"/>
            </a:xfrm>
            <a:prstGeom prst="line">
              <a:avLst/>
            </a:prstGeom>
            <a:noFill/>
            <a:ln w="0">
              <a:solidFill>
                <a:srgbClr val="000000"/>
              </a:solidFill>
              <a:round/>
              <a:headEnd/>
              <a:tailEnd/>
            </a:ln>
          </p:spPr>
          <p:txBody>
            <a:bodyPr/>
            <a:lstStyle/>
            <a:p>
              <a:endParaRPr lang="en-CA"/>
            </a:p>
          </p:txBody>
        </p:sp>
        <p:sp>
          <p:nvSpPr>
            <p:cNvPr id="25903" name="Line 300"/>
            <p:cNvSpPr>
              <a:spLocks noChangeShapeType="1"/>
            </p:cNvSpPr>
            <p:nvPr/>
          </p:nvSpPr>
          <p:spPr bwMode="auto">
            <a:xfrm flipH="1">
              <a:off x="3150" y="1415"/>
              <a:ext cx="2" cy="3"/>
            </a:xfrm>
            <a:prstGeom prst="line">
              <a:avLst/>
            </a:prstGeom>
            <a:noFill/>
            <a:ln w="0">
              <a:solidFill>
                <a:srgbClr val="000000"/>
              </a:solidFill>
              <a:round/>
              <a:headEnd/>
              <a:tailEnd/>
            </a:ln>
          </p:spPr>
          <p:txBody>
            <a:bodyPr/>
            <a:lstStyle/>
            <a:p>
              <a:endParaRPr lang="en-CA"/>
            </a:p>
          </p:txBody>
        </p:sp>
        <p:sp>
          <p:nvSpPr>
            <p:cNvPr id="25904" name="Line 301"/>
            <p:cNvSpPr>
              <a:spLocks noChangeShapeType="1"/>
            </p:cNvSpPr>
            <p:nvPr/>
          </p:nvSpPr>
          <p:spPr bwMode="auto">
            <a:xfrm flipH="1">
              <a:off x="3149" y="1418"/>
              <a:ext cx="1" cy="2"/>
            </a:xfrm>
            <a:prstGeom prst="line">
              <a:avLst/>
            </a:prstGeom>
            <a:noFill/>
            <a:ln w="0">
              <a:solidFill>
                <a:srgbClr val="000000"/>
              </a:solidFill>
              <a:round/>
              <a:headEnd/>
              <a:tailEnd/>
            </a:ln>
          </p:spPr>
          <p:txBody>
            <a:bodyPr/>
            <a:lstStyle/>
            <a:p>
              <a:endParaRPr lang="en-CA"/>
            </a:p>
          </p:txBody>
        </p:sp>
        <p:sp>
          <p:nvSpPr>
            <p:cNvPr id="25905" name="Line 302"/>
            <p:cNvSpPr>
              <a:spLocks noChangeShapeType="1"/>
            </p:cNvSpPr>
            <p:nvPr/>
          </p:nvSpPr>
          <p:spPr bwMode="auto">
            <a:xfrm>
              <a:off x="3149" y="1420"/>
              <a:ext cx="1" cy="3"/>
            </a:xfrm>
            <a:prstGeom prst="line">
              <a:avLst/>
            </a:prstGeom>
            <a:noFill/>
            <a:ln w="0">
              <a:solidFill>
                <a:srgbClr val="000000"/>
              </a:solidFill>
              <a:round/>
              <a:headEnd/>
              <a:tailEnd/>
            </a:ln>
          </p:spPr>
          <p:txBody>
            <a:bodyPr/>
            <a:lstStyle/>
            <a:p>
              <a:endParaRPr lang="en-CA"/>
            </a:p>
          </p:txBody>
        </p:sp>
        <p:sp>
          <p:nvSpPr>
            <p:cNvPr id="25906" name="Freeform 303"/>
            <p:cNvSpPr>
              <a:spLocks/>
            </p:cNvSpPr>
            <p:nvPr/>
          </p:nvSpPr>
          <p:spPr bwMode="auto">
            <a:xfrm>
              <a:off x="3149" y="1423"/>
              <a:ext cx="3" cy="3"/>
            </a:xfrm>
            <a:custGeom>
              <a:avLst/>
              <a:gdLst>
                <a:gd name="T0" fmla="*/ 0 w 4"/>
                <a:gd name="T1" fmla="*/ 0 h 4"/>
                <a:gd name="T2" fmla="*/ 2 w 4"/>
                <a:gd name="T3" fmla="*/ 2 h 4"/>
                <a:gd name="T4" fmla="*/ 2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5907" name="Line 304"/>
            <p:cNvSpPr>
              <a:spLocks noChangeShapeType="1"/>
            </p:cNvSpPr>
            <p:nvPr/>
          </p:nvSpPr>
          <p:spPr bwMode="auto">
            <a:xfrm>
              <a:off x="3167" y="1425"/>
              <a:ext cx="1" cy="1"/>
            </a:xfrm>
            <a:prstGeom prst="line">
              <a:avLst/>
            </a:prstGeom>
            <a:noFill/>
            <a:ln w="0">
              <a:solidFill>
                <a:srgbClr val="000000"/>
              </a:solidFill>
              <a:round/>
              <a:headEnd/>
              <a:tailEnd/>
            </a:ln>
          </p:spPr>
          <p:txBody>
            <a:bodyPr/>
            <a:lstStyle/>
            <a:p>
              <a:endParaRPr lang="en-CA"/>
            </a:p>
          </p:txBody>
        </p:sp>
        <p:sp>
          <p:nvSpPr>
            <p:cNvPr id="25908" name="Line 305"/>
            <p:cNvSpPr>
              <a:spLocks noChangeShapeType="1"/>
            </p:cNvSpPr>
            <p:nvPr/>
          </p:nvSpPr>
          <p:spPr bwMode="auto">
            <a:xfrm>
              <a:off x="3167" y="1425"/>
              <a:ext cx="4" cy="1"/>
            </a:xfrm>
            <a:prstGeom prst="line">
              <a:avLst/>
            </a:prstGeom>
            <a:noFill/>
            <a:ln w="0">
              <a:solidFill>
                <a:srgbClr val="000000"/>
              </a:solidFill>
              <a:round/>
              <a:headEnd/>
              <a:tailEnd/>
            </a:ln>
          </p:spPr>
          <p:txBody>
            <a:bodyPr/>
            <a:lstStyle/>
            <a:p>
              <a:endParaRPr lang="en-CA"/>
            </a:p>
          </p:txBody>
        </p:sp>
        <p:sp>
          <p:nvSpPr>
            <p:cNvPr id="25909" name="Line 306"/>
            <p:cNvSpPr>
              <a:spLocks noChangeShapeType="1"/>
            </p:cNvSpPr>
            <p:nvPr/>
          </p:nvSpPr>
          <p:spPr bwMode="auto">
            <a:xfrm>
              <a:off x="3171" y="1425"/>
              <a:ext cx="1" cy="1"/>
            </a:xfrm>
            <a:prstGeom prst="line">
              <a:avLst/>
            </a:prstGeom>
            <a:noFill/>
            <a:ln w="0">
              <a:solidFill>
                <a:srgbClr val="000000"/>
              </a:solidFill>
              <a:round/>
              <a:headEnd/>
              <a:tailEnd/>
            </a:ln>
          </p:spPr>
          <p:txBody>
            <a:bodyPr/>
            <a:lstStyle/>
            <a:p>
              <a:endParaRPr lang="en-CA"/>
            </a:p>
          </p:txBody>
        </p:sp>
        <p:sp>
          <p:nvSpPr>
            <p:cNvPr id="25910" name="Line 307"/>
            <p:cNvSpPr>
              <a:spLocks noChangeShapeType="1"/>
            </p:cNvSpPr>
            <p:nvPr/>
          </p:nvSpPr>
          <p:spPr bwMode="auto">
            <a:xfrm>
              <a:off x="3172" y="1425"/>
              <a:ext cx="1" cy="1"/>
            </a:xfrm>
            <a:prstGeom prst="line">
              <a:avLst/>
            </a:prstGeom>
            <a:noFill/>
            <a:ln w="0">
              <a:solidFill>
                <a:srgbClr val="000000"/>
              </a:solidFill>
              <a:round/>
              <a:headEnd/>
              <a:tailEnd/>
            </a:ln>
          </p:spPr>
          <p:txBody>
            <a:bodyPr/>
            <a:lstStyle/>
            <a:p>
              <a:endParaRPr lang="en-CA"/>
            </a:p>
          </p:txBody>
        </p:sp>
        <p:sp>
          <p:nvSpPr>
            <p:cNvPr id="25911" name="Line 308"/>
            <p:cNvSpPr>
              <a:spLocks noChangeShapeType="1"/>
            </p:cNvSpPr>
            <p:nvPr/>
          </p:nvSpPr>
          <p:spPr bwMode="auto">
            <a:xfrm>
              <a:off x="3173" y="1425"/>
              <a:ext cx="2" cy="1"/>
            </a:xfrm>
            <a:prstGeom prst="line">
              <a:avLst/>
            </a:prstGeom>
            <a:noFill/>
            <a:ln w="0">
              <a:solidFill>
                <a:srgbClr val="000000"/>
              </a:solidFill>
              <a:round/>
              <a:headEnd/>
              <a:tailEnd/>
            </a:ln>
          </p:spPr>
          <p:txBody>
            <a:bodyPr/>
            <a:lstStyle/>
            <a:p>
              <a:endParaRPr lang="en-CA"/>
            </a:p>
          </p:txBody>
        </p:sp>
        <p:sp>
          <p:nvSpPr>
            <p:cNvPr id="25912" name="Line 309"/>
            <p:cNvSpPr>
              <a:spLocks noChangeShapeType="1"/>
            </p:cNvSpPr>
            <p:nvPr/>
          </p:nvSpPr>
          <p:spPr bwMode="auto">
            <a:xfrm>
              <a:off x="3173" y="1426"/>
              <a:ext cx="2" cy="2"/>
            </a:xfrm>
            <a:prstGeom prst="line">
              <a:avLst/>
            </a:prstGeom>
            <a:noFill/>
            <a:ln w="0">
              <a:solidFill>
                <a:srgbClr val="000000"/>
              </a:solidFill>
              <a:round/>
              <a:headEnd/>
              <a:tailEnd/>
            </a:ln>
          </p:spPr>
          <p:txBody>
            <a:bodyPr/>
            <a:lstStyle/>
            <a:p>
              <a:endParaRPr lang="en-CA"/>
            </a:p>
          </p:txBody>
        </p:sp>
        <p:sp>
          <p:nvSpPr>
            <p:cNvPr id="25913" name="Line 310"/>
            <p:cNvSpPr>
              <a:spLocks noChangeShapeType="1"/>
            </p:cNvSpPr>
            <p:nvPr/>
          </p:nvSpPr>
          <p:spPr bwMode="auto">
            <a:xfrm flipH="1">
              <a:off x="3172" y="1428"/>
              <a:ext cx="1" cy="3"/>
            </a:xfrm>
            <a:prstGeom prst="line">
              <a:avLst/>
            </a:prstGeom>
            <a:noFill/>
            <a:ln w="0">
              <a:solidFill>
                <a:srgbClr val="000000"/>
              </a:solidFill>
              <a:round/>
              <a:headEnd/>
              <a:tailEnd/>
            </a:ln>
          </p:spPr>
          <p:txBody>
            <a:bodyPr/>
            <a:lstStyle/>
            <a:p>
              <a:endParaRPr lang="en-CA"/>
            </a:p>
          </p:txBody>
        </p:sp>
        <p:sp>
          <p:nvSpPr>
            <p:cNvPr id="25914" name="Line 311"/>
            <p:cNvSpPr>
              <a:spLocks noChangeShapeType="1"/>
            </p:cNvSpPr>
            <p:nvPr/>
          </p:nvSpPr>
          <p:spPr bwMode="auto">
            <a:xfrm flipH="1">
              <a:off x="3171" y="1431"/>
              <a:ext cx="1" cy="3"/>
            </a:xfrm>
            <a:prstGeom prst="line">
              <a:avLst/>
            </a:prstGeom>
            <a:noFill/>
            <a:ln w="0">
              <a:solidFill>
                <a:srgbClr val="000000"/>
              </a:solidFill>
              <a:round/>
              <a:headEnd/>
              <a:tailEnd/>
            </a:ln>
          </p:spPr>
          <p:txBody>
            <a:bodyPr/>
            <a:lstStyle/>
            <a:p>
              <a:endParaRPr lang="en-CA"/>
            </a:p>
          </p:txBody>
        </p:sp>
        <p:sp>
          <p:nvSpPr>
            <p:cNvPr id="25915" name="Line 312"/>
            <p:cNvSpPr>
              <a:spLocks noChangeShapeType="1"/>
            </p:cNvSpPr>
            <p:nvPr/>
          </p:nvSpPr>
          <p:spPr bwMode="auto">
            <a:xfrm flipH="1">
              <a:off x="3167" y="1434"/>
              <a:ext cx="4" cy="3"/>
            </a:xfrm>
            <a:prstGeom prst="line">
              <a:avLst/>
            </a:prstGeom>
            <a:noFill/>
            <a:ln w="0">
              <a:solidFill>
                <a:srgbClr val="000000"/>
              </a:solidFill>
              <a:round/>
              <a:headEnd/>
              <a:tailEnd/>
            </a:ln>
          </p:spPr>
          <p:txBody>
            <a:bodyPr/>
            <a:lstStyle/>
            <a:p>
              <a:endParaRPr lang="en-CA"/>
            </a:p>
          </p:txBody>
        </p:sp>
        <p:sp>
          <p:nvSpPr>
            <p:cNvPr id="25916" name="Line 313"/>
            <p:cNvSpPr>
              <a:spLocks noChangeShapeType="1"/>
            </p:cNvSpPr>
            <p:nvPr/>
          </p:nvSpPr>
          <p:spPr bwMode="auto">
            <a:xfrm flipH="1">
              <a:off x="3164" y="1437"/>
              <a:ext cx="3" cy="3"/>
            </a:xfrm>
            <a:prstGeom prst="line">
              <a:avLst/>
            </a:prstGeom>
            <a:noFill/>
            <a:ln w="0">
              <a:solidFill>
                <a:srgbClr val="000000"/>
              </a:solidFill>
              <a:round/>
              <a:headEnd/>
              <a:tailEnd/>
            </a:ln>
          </p:spPr>
          <p:txBody>
            <a:bodyPr/>
            <a:lstStyle/>
            <a:p>
              <a:endParaRPr lang="en-CA"/>
            </a:p>
          </p:txBody>
        </p:sp>
        <p:sp>
          <p:nvSpPr>
            <p:cNvPr id="25917" name="Line 314"/>
            <p:cNvSpPr>
              <a:spLocks noChangeShapeType="1"/>
            </p:cNvSpPr>
            <p:nvPr/>
          </p:nvSpPr>
          <p:spPr bwMode="auto">
            <a:xfrm flipH="1">
              <a:off x="3160" y="1440"/>
              <a:ext cx="4" cy="3"/>
            </a:xfrm>
            <a:prstGeom prst="line">
              <a:avLst/>
            </a:prstGeom>
            <a:noFill/>
            <a:ln w="0">
              <a:solidFill>
                <a:srgbClr val="000000"/>
              </a:solidFill>
              <a:round/>
              <a:headEnd/>
              <a:tailEnd/>
            </a:ln>
          </p:spPr>
          <p:txBody>
            <a:bodyPr/>
            <a:lstStyle/>
            <a:p>
              <a:endParaRPr lang="en-CA"/>
            </a:p>
          </p:txBody>
        </p:sp>
        <p:sp>
          <p:nvSpPr>
            <p:cNvPr id="25918" name="Line 315"/>
            <p:cNvSpPr>
              <a:spLocks noChangeShapeType="1"/>
            </p:cNvSpPr>
            <p:nvPr/>
          </p:nvSpPr>
          <p:spPr bwMode="auto">
            <a:xfrm flipH="1">
              <a:off x="3158" y="1443"/>
              <a:ext cx="2" cy="3"/>
            </a:xfrm>
            <a:prstGeom prst="line">
              <a:avLst/>
            </a:prstGeom>
            <a:noFill/>
            <a:ln w="0">
              <a:solidFill>
                <a:srgbClr val="000000"/>
              </a:solidFill>
              <a:round/>
              <a:headEnd/>
              <a:tailEnd/>
            </a:ln>
          </p:spPr>
          <p:txBody>
            <a:bodyPr/>
            <a:lstStyle/>
            <a:p>
              <a:endParaRPr lang="en-CA"/>
            </a:p>
          </p:txBody>
        </p:sp>
        <p:sp>
          <p:nvSpPr>
            <p:cNvPr id="25919" name="Line 316"/>
            <p:cNvSpPr>
              <a:spLocks noChangeShapeType="1"/>
            </p:cNvSpPr>
            <p:nvPr/>
          </p:nvSpPr>
          <p:spPr bwMode="auto">
            <a:xfrm flipH="1">
              <a:off x="3154" y="1446"/>
              <a:ext cx="4" cy="2"/>
            </a:xfrm>
            <a:prstGeom prst="line">
              <a:avLst/>
            </a:prstGeom>
            <a:noFill/>
            <a:ln w="0">
              <a:solidFill>
                <a:srgbClr val="000000"/>
              </a:solidFill>
              <a:round/>
              <a:headEnd/>
              <a:tailEnd/>
            </a:ln>
          </p:spPr>
          <p:txBody>
            <a:bodyPr/>
            <a:lstStyle/>
            <a:p>
              <a:endParaRPr lang="en-CA"/>
            </a:p>
          </p:txBody>
        </p:sp>
        <p:sp>
          <p:nvSpPr>
            <p:cNvPr id="25920" name="Line 317"/>
            <p:cNvSpPr>
              <a:spLocks noChangeShapeType="1"/>
            </p:cNvSpPr>
            <p:nvPr/>
          </p:nvSpPr>
          <p:spPr bwMode="auto">
            <a:xfrm flipH="1">
              <a:off x="3152" y="1448"/>
              <a:ext cx="2" cy="3"/>
            </a:xfrm>
            <a:prstGeom prst="line">
              <a:avLst/>
            </a:prstGeom>
            <a:noFill/>
            <a:ln w="0">
              <a:solidFill>
                <a:srgbClr val="000000"/>
              </a:solidFill>
              <a:round/>
              <a:headEnd/>
              <a:tailEnd/>
            </a:ln>
          </p:spPr>
          <p:txBody>
            <a:bodyPr/>
            <a:lstStyle/>
            <a:p>
              <a:endParaRPr lang="en-CA"/>
            </a:p>
          </p:txBody>
        </p:sp>
        <p:sp>
          <p:nvSpPr>
            <p:cNvPr id="25921" name="Line 318"/>
            <p:cNvSpPr>
              <a:spLocks noChangeShapeType="1"/>
            </p:cNvSpPr>
            <p:nvPr/>
          </p:nvSpPr>
          <p:spPr bwMode="auto">
            <a:xfrm flipH="1">
              <a:off x="3150" y="1451"/>
              <a:ext cx="2" cy="2"/>
            </a:xfrm>
            <a:prstGeom prst="line">
              <a:avLst/>
            </a:prstGeom>
            <a:noFill/>
            <a:ln w="0">
              <a:solidFill>
                <a:srgbClr val="000000"/>
              </a:solidFill>
              <a:round/>
              <a:headEnd/>
              <a:tailEnd/>
            </a:ln>
          </p:spPr>
          <p:txBody>
            <a:bodyPr/>
            <a:lstStyle/>
            <a:p>
              <a:endParaRPr lang="en-CA"/>
            </a:p>
          </p:txBody>
        </p:sp>
        <p:sp>
          <p:nvSpPr>
            <p:cNvPr id="25922" name="Line 319"/>
            <p:cNvSpPr>
              <a:spLocks noChangeShapeType="1"/>
            </p:cNvSpPr>
            <p:nvPr/>
          </p:nvSpPr>
          <p:spPr bwMode="auto">
            <a:xfrm flipH="1">
              <a:off x="3149" y="1453"/>
              <a:ext cx="1" cy="1"/>
            </a:xfrm>
            <a:prstGeom prst="line">
              <a:avLst/>
            </a:prstGeom>
            <a:noFill/>
            <a:ln w="0">
              <a:solidFill>
                <a:srgbClr val="000000"/>
              </a:solidFill>
              <a:round/>
              <a:headEnd/>
              <a:tailEnd/>
            </a:ln>
          </p:spPr>
          <p:txBody>
            <a:bodyPr/>
            <a:lstStyle/>
            <a:p>
              <a:endParaRPr lang="en-CA"/>
            </a:p>
          </p:txBody>
        </p:sp>
        <p:sp>
          <p:nvSpPr>
            <p:cNvPr id="25923" name="Line 320"/>
            <p:cNvSpPr>
              <a:spLocks noChangeShapeType="1"/>
            </p:cNvSpPr>
            <p:nvPr/>
          </p:nvSpPr>
          <p:spPr bwMode="auto">
            <a:xfrm flipH="1">
              <a:off x="3149" y="1454"/>
              <a:ext cx="1" cy="2"/>
            </a:xfrm>
            <a:prstGeom prst="line">
              <a:avLst/>
            </a:prstGeom>
            <a:noFill/>
            <a:ln w="0">
              <a:solidFill>
                <a:srgbClr val="000000"/>
              </a:solidFill>
              <a:round/>
              <a:headEnd/>
              <a:tailEnd/>
            </a:ln>
          </p:spPr>
          <p:txBody>
            <a:bodyPr/>
            <a:lstStyle/>
            <a:p>
              <a:endParaRPr lang="en-CA"/>
            </a:p>
          </p:txBody>
        </p:sp>
        <p:sp>
          <p:nvSpPr>
            <p:cNvPr id="25924" name="Line 321"/>
            <p:cNvSpPr>
              <a:spLocks noChangeShapeType="1"/>
            </p:cNvSpPr>
            <p:nvPr/>
          </p:nvSpPr>
          <p:spPr bwMode="auto">
            <a:xfrm>
              <a:off x="3149" y="1454"/>
              <a:ext cx="1" cy="2"/>
            </a:xfrm>
            <a:prstGeom prst="line">
              <a:avLst/>
            </a:prstGeom>
            <a:noFill/>
            <a:ln w="0">
              <a:solidFill>
                <a:srgbClr val="000000"/>
              </a:solidFill>
              <a:round/>
              <a:headEnd/>
              <a:tailEnd/>
            </a:ln>
          </p:spPr>
          <p:txBody>
            <a:bodyPr/>
            <a:lstStyle/>
            <a:p>
              <a:endParaRPr lang="en-CA"/>
            </a:p>
          </p:txBody>
        </p:sp>
        <p:sp>
          <p:nvSpPr>
            <p:cNvPr id="25925" name="Line 322"/>
            <p:cNvSpPr>
              <a:spLocks noChangeShapeType="1"/>
            </p:cNvSpPr>
            <p:nvPr/>
          </p:nvSpPr>
          <p:spPr bwMode="auto">
            <a:xfrm>
              <a:off x="3149" y="1454"/>
              <a:ext cx="1" cy="2"/>
            </a:xfrm>
            <a:prstGeom prst="line">
              <a:avLst/>
            </a:prstGeom>
            <a:noFill/>
            <a:ln w="0">
              <a:solidFill>
                <a:srgbClr val="000000"/>
              </a:solidFill>
              <a:round/>
              <a:headEnd/>
              <a:tailEnd/>
            </a:ln>
          </p:spPr>
          <p:txBody>
            <a:bodyPr/>
            <a:lstStyle/>
            <a:p>
              <a:endParaRPr lang="en-CA"/>
            </a:p>
          </p:txBody>
        </p:sp>
        <p:sp>
          <p:nvSpPr>
            <p:cNvPr id="25926" name="Line 323"/>
            <p:cNvSpPr>
              <a:spLocks noChangeShapeType="1"/>
            </p:cNvSpPr>
            <p:nvPr/>
          </p:nvSpPr>
          <p:spPr bwMode="auto">
            <a:xfrm>
              <a:off x="5158" y="1253"/>
              <a:ext cx="2" cy="1"/>
            </a:xfrm>
            <a:prstGeom prst="line">
              <a:avLst/>
            </a:prstGeom>
            <a:noFill/>
            <a:ln w="0">
              <a:solidFill>
                <a:srgbClr val="000000"/>
              </a:solidFill>
              <a:round/>
              <a:headEnd/>
              <a:tailEnd/>
            </a:ln>
          </p:spPr>
          <p:txBody>
            <a:bodyPr/>
            <a:lstStyle/>
            <a:p>
              <a:endParaRPr lang="en-CA"/>
            </a:p>
          </p:txBody>
        </p:sp>
        <p:sp>
          <p:nvSpPr>
            <p:cNvPr id="25927" name="Line 324"/>
            <p:cNvSpPr>
              <a:spLocks noChangeShapeType="1"/>
            </p:cNvSpPr>
            <p:nvPr/>
          </p:nvSpPr>
          <p:spPr bwMode="auto">
            <a:xfrm>
              <a:off x="5158" y="1253"/>
              <a:ext cx="2" cy="1"/>
            </a:xfrm>
            <a:prstGeom prst="line">
              <a:avLst/>
            </a:prstGeom>
            <a:noFill/>
            <a:ln w="0">
              <a:solidFill>
                <a:srgbClr val="000000"/>
              </a:solidFill>
              <a:round/>
              <a:headEnd/>
              <a:tailEnd/>
            </a:ln>
          </p:spPr>
          <p:txBody>
            <a:bodyPr/>
            <a:lstStyle/>
            <a:p>
              <a:endParaRPr lang="en-CA"/>
            </a:p>
          </p:txBody>
        </p:sp>
        <p:sp>
          <p:nvSpPr>
            <p:cNvPr id="25928" name="Line 325"/>
            <p:cNvSpPr>
              <a:spLocks noChangeShapeType="1"/>
            </p:cNvSpPr>
            <p:nvPr/>
          </p:nvSpPr>
          <p:spPr bwMode="auto">
            <a:xfrm>
              <a:off x="5158" y="1254"/>
              <a:ext cx="2" cy="2"/>
            </a:xfrm>
            <a:prstGeom prst="line">
              <a:avLst/>
            </a:prstGeom>
            <a:noFill/>
            <a:ln w="0">
              <a:solidFill>
                <a:srgbClr val="000000"/>
              </a:solidFill>
              <a:round/>
              <a:headEnd/>
              <a:tailEnd/>
            </a:ln>
          </p:spPr>
          <p:txBody>
            <a:bodyPr/>
            <a:lstStyle/>
            <a:p>
              <a:endParaRPr lang="en-CA"/>
            </a:p>
          </p:txBody>
        </p:sp>
        <p:sp>
          <p:nvSpPr>
            <p:cNvPr id="25929" name="Line 326"/>
            <p:cNvSpPr>
              <a:spLocks noChangeShapeType="1"/>
            </p:cNvSpPr>
            <p:nvPr/>
          </p:nvSpPr>
          <p:spPr bwMode="auto">
            <a:xfrm flipH="1">
              <a:off x="5157" y="1254"/>
              <a:ext cx="1" cy="2"/>
            </a:xfrm>
            <a:prstGeom prst="line">
              <a:avLst/>
            </a:prstGeom>
            <a:noFill/>
            <a:ln w="0">
              <a:solidFill>
                <a:srgbClr val="000000"/>
              </a:solidFill>
              <a:round/>
              <a:headEnd/>
              <a:tailEnd/>
            </a:ln>
          </p:spPr>
          <p:txBody>
            <a:bodyPr/>
            <a:lstStyle/>
            <a:p>
              <a:endParaRPr lang="en-CA"/>
            </a:p>
          </p:txBody>
        </p:sp>
        <p:sp>
          <p:nvSpPr>
            <p:cNvPr id="25930" name="Line 327"/>
            <p:cNvSpPr>
              <a:spLocks noChangeShapeType="1"/>
            </p:cNvSpPr>
            <p:nvPr/>
          </p:nvSpPr>
          <p:spPr bwMode="auto">
            <a:xfrm flipH="1">
              <a:off x="5154" y="1256"/>
              <a:ext cx="3" cy="3"/>
            </a:xfrm>
            <a:prstGeom prst="line">
              <a:avLst/>
            </a:prstGeom>
            <a:noFill/>
            <a:ln w="0">
              <a:solidFill>
                <a:srgbClr val="000000"/>
              </a:solidFill>
              <a:round/>
              <a:headEnd/>
              <a:tailEnd/>
            </a:ln>
          </p:spPr>
          <p:txBody>
            <a:bodyPr/>
            <a:lstStyle/>
            <a:p>
              <a:endParaRPr lang="en-CA"/>
            </a:p>
          </p:txBody>
        </p:sp>
        <p:sp>
          <p:nvSpPr>
            <p:cNvPr id="25931" name="Line 328"/>
            <p:cNvSpPr>
              <a:spLocks noChangeShapeType="1"/>
            </p:cNvSpPr>
            <p:nvPr/>
          </p:nvSpPr>
          <p:spPr bwMode="auto">
            <a:xfrm flipH="1">
              <a:off x="5152" y="1259"/>
              <a:ext cx="2" cy="9"/>
            </a:xfrm>
            <a:prstGeom prst="line">
              <a:avLst/>
            </a:prstGeom>
            <a:noFill/>
            <a:ln w="0">
              <a:solidFill>
                <a:srgbClr val="000000"/>
              </a:solidFill>
              <a:round/>
              <a:headEnd/>
              <a:tailEnd/>
            </a:ln>
          </p:spPr>
          <p:txBody>
            <a:bodyPr/>
            <a:lstStyle/>
            <a:p>
              <a:endParaRPr lang="en-CA"/>
            </a:p>
          </p:txBody>
        </p:sp>
        <p:sp>
          <p:nvSpPr>
            <p:cNvPr id="25932" name="Line 329"/>
            <p:cNvSpPr>
              <a:spLocks noChangeShapeType="1"/>
            </p:cNvSpPr>
            <p:nvPr/>
          </p:nvSpPr>
          <p:spPr bwMode="auto">
            <a:xfrm flipH="1">
              <a:off x="5149" y="1268"/>
              <a:ext cx="3" cy="13"/>
            </a:xfrm>
            <a:prstGeom prst="line">
              <a:avLst/>
            </a:prstGeom>
            <a:noFill/>
            <a:ln w="0">
              <a:solidFill>
                <a:srgbClr val="000000"/>
              </a:solidFill>
              <a:round/>
              <a:headEnd/>
              <a:tailEnd/>
            </a:ln>
          </p:spPr>
          <p:txBody>
            <a:bodyPr/>
            <a:lstStyle/>
            <a:p>
              <a:endParaRPr lang="en-CA"/>
            </a:p>
          </p:txBody>
        </p:sp>
        <p:sp>
          <p:nvSpPr>
            <p:cNvPr id="25933" name="Line 330"/>
            <p:cNvSpPr>
              <a:spLocks noChangeShapeType="1"/>
            </p:cNvSpPr>
            <p:nvPr/>
          </p:nvSpPr>
          <p:spPr bwMode="auto">
            <a:xfrm>
              <a:off x="5149" y="1281"/>
              <a:ext cx="2" cy="9"/>
            </a:xfrm>
            <a:prstGeom prst="line">
              <a:avLst/>
            </a:prstGeom>
            <a:noFill/>
            <a:ln w="0">
              <a:solidFill>
                <a:srgbClr val="000000"/>
              </a:solidFill>
              <a:round/>
              <a:headEnd/>
              <a:tailEnd/>
            </a:ln>
          </p:spPr>
          <p:txBody>
            <a:bodyPr/>
            <a:lstStyle/>
            <a:p>
              <a:endParaRPr lang="en-CA"/>
            </a:p>
          </p:txBody>
        </p:sp>
        <p:sp>
          <p:nvSpPr>
            <p:cNvPr id="25934" name="Freeform 331"/>
            <p:cNvSpPr>
              <a:spLocks/>
            </p:cNvSpPr>
            <p:nvPr/>
          </p:nvSpPr>
          <p:spPr bwMode="auto">
            <a:xfrm>
              <a:off x="5151" y="1290"/>
              <a:ext cx="9" cy="13"/>
            </a:xfrm>
            <a:custGeom>
              <a:avLst/>
              <a:gdLst>
                <a:gd name="T0" fmla="*/ 0 w 15"/>
                <a:gd name="T1" fmla="*/ 0 h 16"/>
                <a:gd name="T2" fmla="*/ 1 w 15"/>
                <a:gd name="T3" fmla="*/ 5 h 16"/>
                <a:gd name="T4" fmla="*/ 1 w 15"/>
                <a:gd name="T5" fmla="*/ 6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0" y="0"/>
                  </a:moveTo>
                  <a:lnTo>
                    <a:pt x="12" y="14"/>
                  </a:lnTo>
                  <a:lnTo>
                    <a:pt x="15" y="16"/>
                  </a:lnTo>
                </a:path>
              </a:pathLst>
            </a:custGeom>
            <a:noFill/>
            <a:ln w="0">
              <a:solidFill>
                <a:srgbClr val="000000"/>
              </a:solidFill>
              <a:round/>
              <a:headEnd/>
              <a:tailEnd/>
            </a:ln>
          </p:spPr>
          <p:txBody>
            <a:bodyPr/>
            <a:lstStyle/>
            <a:p>
              <a:endParaRPr lang="en-CA"/>
            </a:p>
          </p:txBody>
        </p:sp>
        <p:sp>
          <p:nvSpPr>
            <p:cNvPr id="25935" name="Line 332"/>
            <p:cNvSpPr>
              <a:spLocks noChangeShapeType="1"/>
            </p:cNvSpPr>
            <p:nvPr/>
          </p:nvSpPr>
          <p:spPr bwMode="auto">
            <a:xfrm>
              <a:off x="5172" y="1312"/>
              <a:ext cx="2" cy="2"/>
            </a:xfrm>
            <a:prstGeom prst="line">
              <a:avLst/>
            </a:prstGeom>
            <a:noFill/>
            <a:ln w="0">
              <a:solidFill>
                <a:srgbClr val="000000"/>
              </a:solidFill>
              <a:round/>
              <a:headEnd/>
              <a:tailEnd/>
            </a:ln>
          </p:spPr>
          <p:txBody>
            <a:bodyPr/>
            <a:lstStyle/>
            <a:p>
              <a:endParaRPr lang="en-CA"/>
            </a:p>
          </p:txBody>
        </p:sp>
        <p:sp>
          <p:nvSpPr>
            <p:cNvPr id="25936" name="Line 333"/>
            <p:cNvSpPr>
              <a:spLocks noChangeShapeType="1"/>
            </p:cNvSpPr>
            <p:nvPr/>
          </p:nvSpPr>
          <p:spPr bwMode="auto">
            <a:xfrm flipH="1">
              <a:off x="5172" y="1314"/>
              <a:ext cx="2" cy="6"/>
            </a:xfrm>
            <a:prstGeom prst="line">
              <a:avLst/>
            </a:prstGeom>
            <a:noFill/>
            <a:ln w="0">
              <a:solidFill>
                <a:srgbClr val="000000"/>
              </a:solidFill>
              <a:round/>
              <a:headEnd/>
              <a:tailEnd/>
            </a:ln>
          </p:spPr>
          <p:txBody>
            <a:bodyPr/>
            <a:lstStyle/>
            <a:p>
              <a:endParaRPr lang="en-CA"/>
            </a:p>
          </p:txBody>
        </p:sp>
        <p:sp>
          <p:nvSpPr>
            <p:cNvPr id="25937" name="Line 334"/>
            <p:cNvSpPr>
              <a:spLocks noChangeShapeType="1"/>
            </p:cNvSpPr>
            <p:nvPr/>
          </p:nvSpPr>
          <p:spPr bwMode="auto">
            <a:xfrm flipH="1">
              <a:off x="5163" y="1320"/>
              <a:ext cx="9" cy="6"/>
            </a:xfrm>
            <a:prstGeom prst="line">
              <a:avLst/>
            </a:prstGeom>
            <a:noFill/>
            <a:ln w="0">
              <a:solidFill>
                <a:srgbClr val="000000"/>
              </a:solidFill>
              <a:round/>
              <a:headEnd/>
              <a:tailEnd/>
            </a:ln>
          </p:spPr>
          <p:txBody>
            <a:bodyPr/>
            <a:lstStyle/>
            <a:p>
              <a:endParaRPr lang="en-CA"/>
            </a:p>
          </p:txBody>
        </p:sp>
        <p:sp>
          <p:nvSpPr>
            <p:cNvPr id="25938" name="Line 335"/>
            <p:cNvSpPr>
              <a:spLocks noChangeShapeType="1"/>
            </p:cNvSpPr>
            <p:nvPr/>
          </p:nvSpPr>
          <p:spPr bwMode="auto">
            <a:xfrm flipH="1">
              <a:off x="5153" y="1326"/>
              <a:ext cx="10" cy="8"/>
            </a:xfrm>
            <a:prstGeom prst="line">
              <a:avLst/>
            </a:prstGeom>
            <a:noFill/>
            <a:ln w="0">
              <a:solidFill>
                <a:srgbClr val="000000"/>
              </a:solidFill>
              <a:round/>
              <a:headEnd/>
              <a:tailEnd/>
            </a:ln>
          </p:spPr>
          <p:txBody>
            <a:bodyPr/>
            <a:lstStyle/>
            <a:p>
              <a:endParaRPr lang="en-CA"/>
            </a:p>
          </p:txBody>
        </p:sp>
        <p:sp>
          <p:nvSpPr>
            <p:cNvPr id="25939" name="Freeform 336"/>
            <p:cNvSpPr>
              <a:spLocks/>
            </p:cNvSpPr>
            <p:nvPr/>
          </p:nvSpPr>
          <p:spPr bwMode="auto">
            <a:xfrm>
              <a:off x="5135" y="1334"/>
              <a:ext cx="18" cy="6"/>
            </a:xfrm>
            <a:custGeom>
              <a:avLst/>
              <a:gdLst>
                <a:gd name="T0" fmla="*/ 4 w 26"/>
                <a:gd name="T1" fmla="*/ 0 h 10"/>
                <a:gd name="T2" fmla="*/ 2 w 26"/>
                <a:gd name="T3" fmla="*/ 1 h 10"/>
                <a:gd name="T4" fmla="*/ 0 w 26"/>
                <a:gd name="T5" fmla="*/ 1 h 10"/>
                <a:gd name="T6" fmla="*/ 0 60000 65536"/>
                <a:gd name="T7" fmla="*/ 0 60000 65536"/>
                <a:gd name="T8" fmla="*/ 0 60000 65536"/>
                <a:gd name="T9" fmla="*/ 0 w 26"/>
                <a:gd name="T10" fmla="*/ 0 h 10"/>
                <a:gd name="T11" fmla="*/ 26 w 26"/>
                <a:gd name="T12" fmla="*/ 10 h 10"/>
              </a:gdLst>
              <a:ahLst/>
              <a:cxnLst>
                <a:cxn ang="T6">
                  <a:pos x="T0" y="T1"/>
                </a:cxn>
                <a:cxn ang="T7">
                  <a:pos x="T2" y="T3"/>
                </a:cxn>
                <a:cxn ang="T8">
                  <a:pos x="T4" y="T5"/>
                </a:cxn>
              </a:cxnLst>
              <a:rect l="T9" t="T10" r="T11" b="T12"/>
              <a:pathLst>
                <a:path w="26" h="10">
                  <a:moveTo>
                    <a:pt x="26" y="0"/>
                  </a:moveTo>
                  <a:lnTo>
                    <a:pt x="11" y="6"/>
                  </a:lnTo>
                  <a:lnTo>
                    <a:pt x="0" y="10"/>
                  </a:lnTo>
                </a:path>
              </a:pathLst>
            </a:custGeom>
            <a:noFill/>
            <a:ln w="0">
              <a:solidFill>
                <a:srgbClr val="000000"/>
              </a:solidFill>
              <a:round/>
              <a:headEnd/>
              <a:tailEnd/>
            </a:ln>
          </p:spPr>
          <p:txBody>
            <a:bodyPr/>
            <a:lstStyle/>
            <a:p>
              <a:endParaRPr lang="en-CA"/>
            </a:p>
          </p:txBody>
        </p:sp>
        <p:sp>
          <p:nvSpPr>
            <p:cNvPr id="25940" name="Line 337"/>
            <p:cNvSpPr>
              <a:spLocks noChangeShapeType="1"/>
            </p:cNvSpPr>
            <p:nvPr/>
          </p:nvSpPr>
          <p:spPr bwMode="auto">
            <a:xfrm>
              <a:off x="5122" y="1350"/>
              <a:ext cx="3" cy="3"/>
            </a:xfrm>
            <a:prstGeom prst="line">
              <a:avLst/>
            </a:prstGeom>
            <a:noFill/>
            <a:ln w="0">
              <a:solidFill>
                <a:srgbClr val="000000"/>
              </a:solidFill>
              <a:round/>
              <a:headEnd/>
              <a:tailEnd/>
            </a:ln>
          </p:spPr>
          <p:txBody>
            <a:bodyPr/>
            <a:lstStyle/>
            <a:p>
              <a:endParaRPr lang="en-CA"/>
            </a:p>
          </p:txBody>
        </p:sp>
        <p:sp>
          <p:nvSpPr>
            <p:cNvPr id="25941" name="Line 338"/>
            <p:cNvSpPr>
              <a:spLocks noChangeShapeType="1"/>
            </p:cNvSpPr>
            <p:nvPr/>
          </p:nvSpPr>
          <p:spPr bwMode="auto">
            <a:xfrm>
              <a:off x="5125" y="1353"/>
              <a:ext cx="5" cy="3"/>
            </a:xfrm>
            <a:prstGeom prst="line">
              <a:avLst/>
            </a:prstGeom>
            <a:noFill/>
            <a:ln w="0">
              <a:solidFill>
                <a:srgbClr val="000000"/>
              </a:solidFill>
              <a:round/>
              <a:headEnd/>
              <a:tailEnd/>
            </a:ln>
          </p:spPr>
          <p:txBody>
            <a:bodyPr/>
            <a:lstStyle/>
            <a:p>
              <a:endParaRPr lang="en-CA"/>
            </a:p>
          </p:txBody>
        </p:sp>
        <p:sp>
          <p:nvSpPr>
            <p:cNvPr id="25942" name="Line 339"/>
            <p:cNvSpPr>
              <a:spLocks noChangeShapeType="1"/>
            </p:cNvSpPr>
            <p:nvPr/>
          </p:nvSpPr>
          <p:spPr bwMode="auto">
            <a:xfrm>
              <a:off x="5130" y="1356"/>
              <a:ext cx="6" cy="1"/>
            </a:xfrm>
            <a:prstGeom prst="line">
              <a:avLst/>
            </a:prstGeom>
            <a:noFill/>
            <a:ln w="0">
              <a:solidFill>
                <a:srgbClr val="000000"/>
              </a:solidFill>
              <a:round/>
              <a:headEnd/>
              <a:tailEnd/>
            </a:ln>
          </p:spPr>
          <p:txBody>
            <a:bodyPr/>
            <a:lstStyle/>
            <a:p>
              <a:endParaRPr lang="en-CA"/>
            </a:p>
          </p:txBody>
        </p:sp>
        <p:sp>
          <p:nvSpPr>
            <p:cNvPr id="25943" name="Line 340"/>
            <p:cNvSpPr>
              <a:spLocks noChangeShapeType="1"/>
            </p:cNvSpPr>
            <p:nvPr/>
          </p:nvSpPr>
          <p:spPr bwMode="auto">
            <a:xfrm>
              <a:off x="5136" y="1357"/>
              <a:ext cx="8" cy="2"/>
            </a:xfrm>
            <a:prstGeom prst="line">
              <a:avLst/>
            </a:prstGeom>
            <a:noFill/>
            <a:ln w="0">
              <a:solidFill>
                <a:srgbClr val="000000"/>
              </a:solidFill>
              <a:round/>
              <a:headEnd/>
              <a:tailEnd/>
            </a:ln>
          </p:spPr>
          <p:txBody>
            <a:bodyPr/>
            <a:lstStyle/>
            <a:p>
              <a:endParaRPr lang="en-CA"/>
            </a:p>
          </p:txBody>
        </p:sp>
        <p:sp>
          <p:nvSpPr>
            <p:cNvPr id="25944" name="Line 341"/>
            <p:cNvSpPr>
              <a:spLocks noChangeShapeType="1"/>
            </p:cNvSpPr>
            <p:nvPr/>
          </p:nvSpPr>
          <p:spPr bwMode="auto">
            <a:xfrm>
              <a:off x="5144" y="1359"/>
              <a:ext cx="9" cy="2"/>
            </a:xfrm>
            <a:prstGeom prst="line">
              <a:avLst/>
            </a:prstGeom>
            <a:noFill/>
            <a:ln w="0">
              <a:solidFill>
                <a:srgbClr val="000000"/>
              </a:solidFill>
              <a:round/>
              <a:headEnd/>
              <a:tailEnd/>
            </a:ln>
          </p:spPr>
          <p:txBody>
            <a:bodyPr/>
            <a:lstStyle/>
            <a:p>
              <a:endParaRPr lang="en-CA"/>
            </a:p>
          </p:txBody>
        </p:sp>
        <p:sp>
          <p:nvSpPr>
            <p:cNvPr id="25945" name="Line 342"/>
            <p:cNvSpPr>
              <a:spLocks noChangeShapeType="1"/>
            </p:cNvSpPr>
            <p:nvPr/>
          </p:nvSpPr>
          <p:spPr bwMode="auto">
            <a:xfrm>
              <a:off x="5153" y="1359"/>
              <a:ext cx="8" cy="2"/>
            </a:xfrm>
            <a:prstGeom prst="line">
              <a:avLst/>
            </a:prstGeom>
            <a:noFill/>
            <a:ln w="0">
              <a:solidFill>
                <a:srgbClr val="000000"/>
              </a:solidFill>
              <a:round/>
              <a:headEnd/>
              <a:tailEnd/>
            </a:ln>
          </p:spPr>
          <p:txBody>
            <a:bodyPr/>
            <a:lstStyle/>
            <a:p>
              <a:endParaRPr lang="en-CA"/>
            </a:p>
          </p:txBody>
        </p:sp>
        <p:sp>
          <p:nvSpPr>
            <p:cNvPr id="25946" name="Freeform 343"/>
            <p:cNvSpPr>
              <a:spLocks/>
            </p:cNvSpPr>
            <p:nvPr/>
          </p:nvSpPr>
          <p:spPr bwMode="auto">
            <a:xfrm>
              <a:off x="5161" y="1359"/>
              <a:ext cx="6" cy="2"/>
            </a:xfrm>
            <a:custGeom>
              <a:avLst/>
              <a:gdLst>
                <a:gd name="T0" fmla="*/ 0 w 10"/>
                <a:gd name="T1" fmla="*/ 0 h 2"/>
                <a:gd name="T2" fmla="*/ 1 w 10"/>
                <a:gd name="T3" fmla="*/ 2 h 2"/>
                <a:gd name="T4" fmla="*/ 1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5947" name="Line 344"/>
            <p:cNvSpPr>
              <a:spLocks noChangeShapeType="1"/>
            </p:cNvSpPr>
            <p:nvPr/>
          </p:nvSpPr>
          <p:spPr bwMode="auto">
            <a:xfrm>
              <a:off x="5166" y="1378"/>
              <a:ext cx="1" cy="1"/>
            </a:xfrm>
            <a:prstGeom prst="line">
              <a:avLst/>
            </a:prstGeom>
            <a:noFill/>
            <a:ln w="0">
              <a:solidFill>
                <a:srgbClr val="000000"/>
              </a:solidFill>
              <a:round/>
              <a:headEnd/>
              <a:tailEnd/>
            </a:ln>
          </p:spPr>
          <p:txBody>
            <a:bodyPr/>
            <a:lstStyle/>
            <a:p>
              <a:endParaRPr lang="en-CA"/>
            </a:p>
          </p:txBody>
        </p:sp>
        <p:sp>
          <p:nvSpPr>
            <p:cNvPr id="25948" name="Line 345"/>
            <p:cNvSpPr>
              <a:spLocks noChangeShapeType="1"/>
            </p:cNvSpPr>
            <p:nvPr/>
          </p:nvSpPr>
          <p:spPr bwMode="auto">
            <a:xfrm flipH="1">
              <a:off x="5160" y="1378"/>
              <a:ext cx="6" cy="11"/>
            </a:xfrm>
            <a:prstGeom prst="line">
              <a:avLst/>
            </a:prstGeom>
            <a:noFill/>
            <a:ln w="0">
              <a:solidFill>
                <a:srgbClr val="000000"/>
              </a:solidFill>
              <a:round/>
              <a:headEnd/>
              <a:tailEnd/>
            </a:ln>
          </p:spPr>
          <p:txBody>
            <a:bodyPr/>
            <a:lstStyle/>
            <a:p>
              <a:endParaRPr lang="en-CA"/>
            </a:p>
          </p:txBody>
        </p:sp>
        <p:sp>
          <p:nvSpPr>
            <p:cNvPr id="25949" name="Line 346"/>
            <p:cNvSpPr>
              <a:spLocks noChangeShapeType="1"/>
            </p:cNvSpPr>
            <p:nvPr/>
          </p:nvSpPr>
          <p:spPr bwMode="auto">
            <a:xfrm flipH="1">
              <a:off x="5153" y="1389"/>
              <a:ext cx="7" cy="11"/>
            </a:xfrm>
            <a:prstGeom prst="line">
              <a:avLst/>
            </a:prstGeom>
            <a:noFill/>
            <a:ln w="0">
              <a:solidFill>
                <a:srgbClr val="000000"/>
              </a:solidFill>
              <a:round/>
              <a:headEnd/>
              <a:tailEnd/>
            </a:ln>
          </p:spPr>
          <p:txBody>
            <a:bodyPr/>
            <a:lstStyle/>
            <a:p>
              <a:endParaRPr lang="en-CA"/>
            </a:p>
          </p:txBody>
        </p:sp>
        <p:sp>
          <p:nvSpPr>
            <p:cNvPr id="25950" name="Line 347"/>
            <p:cNvSpPr>
              <a:spLocks noChangeShapeType="1"/>
            </p:cNvSpPr>
            <p:nvPr/>
          </p:nvSpPr>
          <p:spPr bwMode="auto">
            <a:xfrm flipH="1">
              <a:off x="5148" y="1400"/>
              <a:ext cx="5" cy="9"/>
            </a:xfrm>
            <a:prstGeom prst="line">
              <a:avLst/>
            </a:prstGeom>
            <a:noFill/>
            <a:ln w="0">
              <a:solidFill>
                <a:srgbClr val="000000"/>
              </a:solidFill>
              <a:round/>
              <a:headEnd/>
              <a:tailEnd/>
            </a:ln>
          </p:spPr>
          <p:txBody>
            <a:bodyPr/>
            <a:lstStyle/>
            <a:p>
              <a:endParaRPr lang="en-CA"/>
            </a:p>
          </p:txBody>
        </p:sp>
        <p:sp>
          <p:nvSpPr>
            <p:cNvPr id="25951" name="Line 348"/>
            <p:cNvSpPr>
              <a:spLocks noChangeShapeType="1"/>
            </p:cNvSpPr>
            <p:nvPr/>
          </p:nvSpPr>
          <p:spPr bwMode="auto">
            <a:xfrm flipH="1">
              <a:off x="5147" y="1409"/>
              <a:ext cx="1" cy="5"/>
            </a:xfrm>
            <a:prstGeom prst="line">
              <a:avLst/>
            </a:prstGeom>
            <a:noFill/>
            <a:ln w="0">
              <a:solidFill>
                <a:srgbClr val="000000"/>
              </a:solidFill>
              <a:round/>
              <a:headEnd/>
              <a:tailEnd/>
            </a:ln>
          </p:spPr>
          <p:txBody>
            <a:bodyPr/>
            <a:lstStyle/>
            <a:p>
              <a:endParaRPr lang="en-CA"/>
            </a:p>
          </p:txBody>
        </p:sp>
        <p:sp>
          <p:nvSpPr>
            <p:cNvPr id="25952" name="Line 349"/>
            <p:cNvSpPr>
              <a:spLocks noChangeShapeType="1"/>
            </p:cNvSpPr>
            <p:nvPr/>
          </p:nvSpPr>
          <p:spPr bwMode="auto">
            <a:xfrm flipH="1">
              <a:off x="5145" y="1414"/>
              <a:ext cx="2" cy="3"/>
            </a:xfrm>
            <a:prstGeom prst="line">
              <a:avLst/>
            </a:prstGeom>
            <a:noFill/>
            <a:ln w="0">
              <a:solidFill>
                <a:srgbClr val="000000"/>
              </a:solidFill>
              <a:round/>
              <a:headEnd/>
              <a:tailEnd/>
            </a:ln>
          </p:spPr>
          <p:txBody>
            <a:bodyPr/>
            <a:lstStyle/>
            <a:p>
              <a:endParaRPr lang="en-CA"/>
            </a:p>
          </p:txBody>
        </p:sp>
        <p:sp>
          <p:nvSpPr>
            <p:cNvPr id="25953" name="Line 350"/>
            <p:cNvSpPr>
              <a:spLocks noChangeShapeType="1"/>
            </p:cNvSpPr>
            <p:nvPr/>
          </p:nvSpPr>
          <p:spPr bwMode="auto">
            <a:xfrm flipH="1">
              <a:off x="5144" y="1417"/>
              <a:ext cx="1" cy="3"/>
            </a:xfrm>
            <a:prstGeom prst="line">
              <a:avLst/>
            </a:prstGeom>
            <a:noFill/>
            <a:ln w="0">
              <a:solidFill>
                <a:srgbClr val="000000"/>
              </a:solidFill>
              <a:round/>
              <a:headEnd/>
              <a:tailEnd/>
            </a:ln>
          </p:spPr>
          <p:txBody>
            <a:bodyPr/>
            <a:lstStyle/>
            <a:p>
              <a:endParaRPr lang="en-CA"/>
            </a:p>
          </p:txBody>
        </p:sp>
        <p:sp>
          <p:nvSpPr>
            <p:cNvPr id="25954" name="Line 351"/>
            <p:cNvSpPr>
              <a:spLocks noChangeShapeType="1"/>
            </p:cNvSpPr>
            <p:nvPr/>
          </p:nvSpPr>
          <p:spPr bwMode="auto">
            <a:xfrm>
              <a:off x="5144" y="1420"/>
              <a:ext cx="1" cy="1"/>
            </a:xfrm>
            <a:prstGeom prst="line">
              <a:avLst/>
            </a:prstGeom>
            <a:noFill/>
            <a:ln w="0">
              <a:solidFill>
                <a:srgbClr val="000000"/>
              </a:solidFill>
              <a:round/>
              <a:headEnd/>
              <a:tailEnd/>
            </a:ln>
          </p:spPr>
          <p:txBody>
            <a:bodyPr/>
            <a:lstStyle/>
            <a:p>
              <a:endParaRPr lang="en-CA"/>
            </a:p>
          </p:txBody>
        </p:sp>
        <p:sp>
          <p:nvSpPr>
            <p:cNvPr id="25955" name="Freeform 352"/>
            <p:cNvSpPr>
              <a:spLocks/>
            </p:cNvSpPr>
            <p:nvPr/>
          </p:nvSpPr>
          <p:spPr bwMode="auto">
            <a:xfrm>
              <a:off x="5145" y="1420"/>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5956" name="Line 353"/>
            <p:cNvSpPr>
              <a:spLocks noChangeShapeType="1"/>
            </p:cNvSpPr>
            <p:nvPr/>
          </p:nvSpPr>
          <p:spPr bwMode="auto">
            <a:xfrm>
              <a:off x="5165" y="1420"/>
              <a:ext cx="1" cy="1"/>
            </a:xfrm>
            <a:prstGeom prst="line">
              <a:avLst/>
            </a:prstGeom>
            <a:noFill/>
            <a:ln w="0">
              <a:solidFill>
                <a:srgbClr val="000000"/>
              </a:solidFill>
              <a:round/>
              <a:headEnd/>
              <a:tailEnd/>
            </a:ln>
          </p:spPr>
          <p:txBody>
            <a:bodyPr/>
            <a:lstStyle/>
            <a:p>
              <a:endParaRPr lang="en-CA"/>
            </a:p>
          </p:txBody>
        </p:sp>
        <p:sp>
          <p:nvSpPr>
            <p:cNvPr id="25957" name="Line 354"/>
            <p:cNvSpPr>
              <a:spLocks noChangeShapeType="1"/>
            </p:cNvSpPr>
            <p:nvPr/>
          </p:nvSpPr>
          <p:spPr bwMode="auto">
            <a:xfrm>
              <a:off x="5166" y="1420"/>
              <a:ext cx="1" cy="1"/>
            </a:xfrm>
            <a:prstGeom prst="line">
              <a:avLst/>
            </a:prstGeom>
            <a:noFill/>
            <a:ln w="0">
              <a:solidFill>
                <a:srgbClr val="000000"/>
              </a:solidFill>
              <a:round/>
              <a:headEnd/>
              <a:tailEnd/>
            </a:ln>
          </p:spPr>
          <p:txBody>
            <a:bodyPr/>
            <a:lstStyle/>
            <a:p>
              <a:endParaRPr lang="en-CA"/>
            </a:p>
          </p:txBody>
        </p:sp>
        <p:sp>
          <p:nvSpPr>
            <p:cNvPr id="25958" name="Line 355"/>
            <p:cNvSpPr>
              <a:spLocks noChangeShapeType="1"/>
            </p:cNvSpPr>
            <p:nvPr/>
          </p:nvSpPr>
          <p:spPr bwMode="auto">
            <a:xfrm>
              <a:off x="5167" y="1421"/>
              <a:ext cx="2" cy="2"/>
            </a:xfrm>
            <a:prstGeom prst="line">
              <a:avLst/>
            </a:prstGeom>
            <a:noFill/>
            <a:ln w="0">
              <a:solidFill>
                <a:srgbClr val="000000"/>
              </a:solidFill>
              <a:round/>
              <a:headEnd/>
              <a:tailEnd/>
            </a:ln>
          </p:spPr>
          <p:txBody>
            <a:bodyPr/>
            <a:lstStyle/>
            <a:p>
              <a:endParaRPr lang="en-CA"/>
            </a:p>
          </p:txBody>
        </p:sp>
        <p:sp>
          <p:nvSpPr>
            <p:cNvPr id="25959" name="Line 356"/>
            <p:cNvSpPr>
              <a:spLocks noChangeShapeType="1"/>
            </p:cNvSpPr>
            <p:nvPr/>
          </p:nvSpPr>
          <p:spPr bwMode="auto">
            <a:xfrm flipH="1">
              <a:off x="5165" y="1423"/>
              <a:ext cx="4" cy="6"/>
            </a:xfrm>
            <a:prstGeom prst="line">
              <a:avLst/>
            </a:prstGeom>
            <a:noFill/>
            <a:ln w="0">
              <a:solidFill>
                <a:srgbClr val="000000"/>
              </a:solidFill>
              <a:round/>
              <a:headEnd/>
              <a:tailEnd/>
            </a:ln>
          </p:spPr>
          <p:txBody>
            <a:bodyPr/>
            <a:lstStyle/>
            <a:p>
              <a:endParaRPr lang="en-CA"/>
            </a:p>
          </p:txBody>
        </p:sp>
        <p:sp>
          <p:nvSpPr>
            <p:cNvPr id="25960" name="Line 357"/>
            <p:cNvSpPr>
              <a:spLocks noChangeShapeType="1"/>
            </p:cNvSpPr>
            <p:nvPr/>
          </p:nvSpPr>
          <p:spPr bwMode="auto">
            <a:xfrm flipH="1">
              <a:off x="5157" y="1429"/>
              <a:ext cx="8" cy="8"/>
            </a:xfrm>
            <a:prstGeom prst="line">
              <a:avLst/>
            </a:prstGeom>
            <a:noFill/>
            <a:ln w="0">
              <a:solidFill>
                <a:srgbClr val="000000"/>
              </a:solidFill>
              <a:round/>
              <a:headEnd/>
              <a:tailEnd/>
            </a:ln>
          </p:spPr>
          <p:txBody>
            <a:bodyPr/>
            <a:lstStyle/>
            <a:p>
              <a:endParaRPr lang="en-CA"/>
            </a:p>
          </p:txBody>
        </p:sp>
        <p:sp>
          <p:nvSpPr>
            <p:cNvPr id="25961" name="Line 358"/>
            <p:cNvSpPr>
              <a:spLocks noChangeShapeType="1"/>
            </p:cNvSpPr>
            <p:nvPr/>
          </p:nvSpPr>
          <p:spPr bwMode="auto">
            <a:xfrm flipH="1">
              <a:off x="5151" y="1437"/>
              <a:ext cx="6" cy="9"/>
            </a:xfrm>
            <a:prstGeom prst="line">
              <a:avLst/>
            </a:prstGeom>
            <a:noFill/>
            <a:ln w="0">
              <a:solidFill>
                <a:srgbClr val="000000"/>
              </a:solidFill>
              <a:round/>
              <a:headEnd/>
              <a:tailEnd/>
            </a:ln>
          </p:spPr>
          <p:txBody>
            <a:bodyPr/>
            <a:lstStyle/>
            <a:p>
              <a:endParaRPr lang="en-CA"/>
            </a:p>
          </p:txBody>
        </p:sp>
        <p:sp>
          <p:nvSpPr>
            <p:cNvPr id="25962" name="Line 359"/>
            <p:cNvSpPr>
              <a:spLocks noChangeShapeType="1"/>
            </p:cNvSpPr>
            <p:nvPr/>
          </p:nvSpPr>
          <p:spPr bwMode="auto">
            <a:xfrm flipH="1">
              <a:off x="5143" y="1446"/>
              <a:ext cx="8" cy="5"/>
            </a:xfrm>
            <a:prstGeom prst="line">
              <a:avLst/>
            </a:prstGeom>
            <a:noFill/>
            <a:ln w="0">
              <a:solidFill>
                <a:srgbClr val="000000"/>
              </a:solidFill>
              <a:round/>
              <a:headEnd/>
              <a:tailEnd/>
            </a:ln>
          </p:spPr>
          <p:txBody>
            <a:bodyPr/>
            <a:lstStyle/>
            <a:p>
              <a:endParaRPr lang="en-CA"/>
            </a:p>
          </p:txBody>
        </p:sp>
        <p:sp>
          <p:nvSpPr>
            <p:cNvPr id="25963" name="Line 360"/>
            <p:cNvSpPr>
              <a:spLocks noChangeShapeType="1"/>
            </p:cNvSpPr>
            <p:nvPr/>
          </p:nvSpPr>
          <p:spPr bwMode="auto">
            <a:xfrm flipH="1">
              <a:off x="5140" y="1451"/>
              <a:ext cx="3" cy="5"/>
            </a:xfrm>
            <a:prstGeom prst="line">
              <a:avLst/>
            </a:prstGeom>
            <a:noFill/>
            <a:ln w="0">
              <a:solidFill>
                <a:srgbClr val="000000"/>
              </a:solidFill>
              <a:round/>
              <a:headEnd/>
              <a:tailEnd/>
            </a:ln>
          </p:spPr>
          <p:txBody>
            <a:bodyPr/>
            <a:lstStyle/>
            <a:p>
              <a:endParaRPr lang="en-CA"/>
            </a:p>
          </p:txBody>
        </p:sp>
        <p:sp>
          <p:nvSpPr>
            <p:cNvPr id="25964" name="Freeform 361"/>
            <p:cNvSpPr>
              <a:spLocks/>
            </p:cNvSpPr>
            <p:nvPr/>
          </p:nvSpPr>
          <p:spPr bwMode="auto">
            <a:xfrm>
              <a:off x="5138" y="1456"/>
              <a:ext cx="2" cy="1"/>
            </a:xfrm>
            <a:custGeom>
              <a:avLst/>
              <a:gdLst>
                <a:gd name="T0" fmla="*/ 1 w 4"/>
                <a:gd name="T1" fmla="*/ 0 h 2"/>
                <a:gd name="T2" fmla="*/ 0 w 4"/>
                <a:gd name="T3" fmla="*/ 1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5965" name="Line 362"/>
            <p:cNvSpPr>
              <a:spLocks noChangeShapeType="1"/>
            </p:cNvSpPr>
            <p:nvPr/>
          </p:nvSpPr>
          <p:spPr bwMode="auto">
            <a:xfrm>
              <a:off x="3157" y="2132"/>
              <a:ext cx="46" cy="2"/>
            </a:xfrm>
            <a:prstGeom prst="line">
              <a:avLst/>
            </a:prstGeom>
            <a:noFill/>
            <a:ln w="0">
              <a:solidFill>
                <a:srgbClr val="000000"/>
              </a:solidFill>
              <a:round/>
              <a:headEnd/>
              <a:tailEnd/>
            </a:ln>
          </p:spPr>
          <p:txBody>
            <a:bodyPr/>
            <a:lstStyle/>
            <a:p>
              <a:endParaRPr lang="en-CA"/>
            </a:p>
          </p:txBody>
        </p:sp>
        <p:sp>
          <p:nvSpPr>
            <p:cNvPr id="25966" name="Line 363"/>
            <p:cNvSpPr>
              <a:spLocks noChangeShapeType="1"/>
            </p:cNvSpPr>
            <p:nvPr/>
          </p:nvSpPr>
          <p:spPr bwMode="auto">
            <a:xfrm>
              <a:off x="3218" y="2132"/>
              <a:ext cx="46" cy="2"/>
            </a:xfrm>
            <a:prstGeom prst="line">
              <a:avLst/>
            </a:prstGeom>
            <a:noFill/>
            <a:ln w="0">
              <a:solidFill>
                <a:srgbClr val="000000"/>
              </a:solidFill>
              <a:round/>
              <a:headEnd/>
              <a:tailEnd/>
            </a:ln>
          </p:spPr>
          <p:txBody>
            <a:bodyPr/>
            <a:lstStyle/>
            <a:p>
              <a:endParaRPr lang="en-CA"/>
            </a:p>
          </p:txBody>
        </p:sp>
        <p:sp>
          <p:nvSpPr>
            <p:cNvPr id="25967" name="Line 364"/>
            <p:cNvSpPr>
              <a:spLocks noChangeShapeType="1"/>
            </p:cNvSpPr>
            <p:nvPr/>
          </p:nvSpPr>
          <p:spPr bwMode="auto">
            <a:xfrm>
              <a:off x="3281" y="2132"/>
              <a:ext cx="46" cy="2"/>
            </a:xfrm>
            <a:prstGeom prst="line">
              <a:avLst/>
            </a:prstGeom>
            <a:noFill/>
            <a:ln w="0">
              <a:solidFill>
                <a:srgbClr val="000000"/>
              </a:solidFill>
              <a:round/>
              <a:headEnd/>
              <a:tailEnd/>
            </a:ln>
          </p:spPr>
          <p:txBody>
            <a:bodyPr/>
            <a:lstStyle/>
            <a:p>
              <a:endParaRPr lang="en-CA"/>
            </a:p>
          </p:txBody>
        </p:sp>
        <p:sp>
          <p:nvSpPr>
            <p:cNvPr id="25968" name="Line 365"/>
            <p:cNvSpPr>
              <a:spLocks noChangeShapeType="1"/>
            </p:cNvSpPr>
            <p:nvPr/>
          </p:nvSpPr>
          <p:spPr bwMode="auto">
            <a:xfrm>
              <a:off x="3343" y="2132"/>
              <a:ext cx="46" cy="2"/>
            </a:xfrm>
            <a:prstGeom prst="line">
              <a:avLst/>
            </a:prstGeom>
            <a:noFill/>
            <a:ln w="0">
              <a:solidFill>
                <a:srgbClr val="000000"/>
              </a:solidFill>
              <a:round/>
              <a:headEnd/>
              <a:tailEnd/>
            </a:ln>
          </p:spPr>
          <p:txBody>
            <a:bodyPr/>
            <a:lstStyle/>
            <a:p>
              <a:endParaRPr lang="en-CA"/>
            </a:p>
          </p:txBody>
        </p:sp>
        <p:sp>
          <p:nvSpPr>
            <p:cNvPr id="25969" name="Line 366"/>
            <p:cNvSpPr>
              <a:spLocks noChangeShapeType="1"/>
            </p:cNvSpPr>
            <p:nvPr/>
          </p:nvSpPr>
          <p:spPr bwMode="auto">
            <a:xfrm>
              <a:off x="3403" y="2132"/>
              <a:ext cx="48" cy="2"/>
            </a:xfrm>
            <a:prstGeom prst="line">
              <a:avLst/>
            </a:prstGeom>
            <a:noFill/>
            <a:ln w="0">
              <a:solidFill>
                <a:srgbClr val="000000"/>
              </a:solidFill>
              <a:round/>
              <a:headEnd/>
              <a:tailEnd/>
            </a:ln>
          </p:spPr>
          <p:txBody>
            <a:bodyPr/>
            <a:lstStyle/>
            <a:p>
              <a:endParaRPr lang="en-CA"/>
            </a:p>
          </p:txBody>
        </p:sp>
        <p:sp>
          <p:nvSpPr>
            <p:cNvPr id="25970" name="Line 367"/>
            <p:cNvSpPr>
              <a:spLocks noChangeShapeType="1"/>
            </p:cNvSpPr>
            <p:nvPr/>
          </p:nvSpPr>
          <p:spPr bwMode="auto">
            <a:xfrm>
              <a:off x="3466" y="2132"/>
              <a:ext cx="48" cy="2"/>
            </a:xfrm>
            <a:prstGeom prst="line">
              <a:avLst/>
            </a:prstGeom>
            <a:noFill/>
            <a:ln w="0">
              <a:solidFill>
                <a:srgbClr val="000000"/>
              </a:solidFill>
              <a:round/>
              <a:headEnd/>
              <a:tailEnd/>
            </a:ln>
          </p:spPr>
          <p:txBody>
            <a:bodyPr/>
            <a:lstStyle/>
            <a:p>
              <a:endParaRPr lang="en-CA"/>
            </a:p>
          </p:txBody>
        </p:sp>
        <p:sp>
          <p:nvSpPr>
            <p:cNvPr id="25971" name="Line 368"/>
            <p:cNvSpPr>
              <a:spLocks noChangeShapeType="1"/>
            </p:cNvSpPr>
            <p:nvPr/>
          </p:nvSpPr>
          <p:spPr bwMode="auto">
            <a:xfrm>
              <a:off x="3528" y="2132"/>
              <a:ext cx="47" cy="2"/>
            </a:xfrm>
            <a:prstGeom prst="line">
              <a:avLst/>
            </a:prstGeom>
            <a:noFill/>
            <a:ln w="0">
              <a:solidFill>
                <a:srgbClr val="000000"/>
              </a:solidFill>
              <a:round/>
              <a:headEnd/>
              <a:tailEnd/>
            </a:ln>
          </p:spPr>
          <p:txBody>
            <a:bodyPr/>
            <a:lstStyle/>
            <a:p>
              <a:endParaRPr lang="en-CA"/>
            </a:p>
          </p:txBody>
        </p:sp>
        <p:sp>
          <p:nvSpPr>
            <p:cNvPr id="25972" name="Line 369"/>
            <p:cNvSpPr>
              <a:spLocks noChangeShapeType="1"/>
            </p:cNvSpPr>
            <p:nvPr/>
          </p:nvSpPr>
          <p:spPr bwMode="auto">
            <a:xfrm>
              <a:off x="3589" y="2132"/>
              <a:ext cx="48" cy="2"/>
            </a:xfrm>
            <a:prstGeom prst="line">
              <a:avLst/>
            </a:prstGeom>
            <a:noFill/>
            <a:ln w="0">
              <a:solidFill>
                <a:srgbClr val="000000"/>
              </a:solidFill>
              <a:round/>
              <a:headEnd/>
              <a:tailEnd/>
            </a:ln>
          </p:spPr>
          <p:txBody>
            <a:bodyPr/>
            <a:lstStyle/>
            <a:p>
              <a:endParaRPr lang="en-CA"/>
            </a:p>
          </p:txBody>
        </p:sp>
        <p:sp>
          <p:nvSpPr>
            <p:cNvPr id="25973" name="Line 370"/>
            <p:cNvSpPr>
              <a:spLocks noChangeShapeType="1"/>
            </p:cNvSpPr>
            <p:nvPr/>
          </p:nvSpPr>
          <p:spPr bwMode="auto">
            <a:xfrm>
              <a:off x="3651" y="2132"/>
              <a:ext cx="47" cy="2"/>
            </a:xfrm>
            <a:prstGeom prst="line">
              <a:avLst/>
            </a:prstGeom>
            <a:noFill/>
            <a:ln w="0">
              <a:solidFill>
                <a:srgbClr val="000000"/>
              </a:solidFill>
              <a:round/>
              <a:headEnd/>
              <a:tailEnd/>
            </a:ln>
          </p:spPr>
          <p:txBody>
            <a:bodyPr/>
            <a:lstStyle/>
            <a:p>
              <a:endParaRPr lang="en-CA"/>
            </a:p>
          </p:txBody>
        </p:sp>
        <p:sp>
          <p:nvSpPr>
            <p:cNvPr id="25974" name="Line 371"/>
            <p:cNvSpPr>
              <a:spLocks noChangeShapeType="1"/>
            </p:cNvSpPr>
            <p:nvPr/>
          </p:nvSpPr>
          <p:spPr bwMode="auto">
            <a:xfrm>
              <a:off x="3714" y="2132"/>
              <a:ext cx="47" cy="2"/>
            </a:xfrm>
            <a:prstGeom prst="line">
              <a:avLst/>
            </a:prstGeom>
            <a:noFill/>
            <a:ln w="0">
              <a:solidFill>
                <a:srgbClr val="000000"/>
              </a:solidFill>
              <a:round/>
              <a:headEnd/>
              <a:tailEnd/>
            </a:ln>
          </p:spPr>
          <p:txBody>
            <a:bodyPr/>
            <a:lstStyle/>
            <a:p>
              <a:endParaRPr lang="en-CA"/>
            </a:p>
          </p:txBody>
        </p:sp>
        <p:sp>
          <p:nvSpPr>
            <p:cNvPr id="25975" name="Line 372"/>
            <p:cNvSpPr>
              <a:spLocks noChangeShapeType="1"/>
            </p:cNvSpPr>
            <p:nvPr/>
          </p:nvSpPr>
          <p:spPr bwMode="auto">
            <a:xfrm>
              <a:off x="3776" y="2132"/>
              <a:ext cx="47" cy="2"/>
            </a:xfrm>
            <a:prstGeom prst="line">
              <a:avLst/>
            </a:prstGeom>
            <a:noFill/>
            <a:ln w="0">
              <a:solidFill>
                <a:srgbClr val="000000"/>
              </a:solidFill>
              <a:round/>
              <a:headEnd/>
              <a:tailEnd/>
            </a:ln>
          </p:spPr>
          <p:txBody>
            <a:bodyPr/>
            <a:lstStyle/>
            <a:p>
              <a:endParaRPr lang="en-CA"/>
            </a:p>
          </p:txBody>
        </p:sp>
        <p:sp>
          <p:nvSpPr>
            <p:cNvPr id="25976" name="Line 373"/>
            <p:cNvSpPr>
              <a:spLocks noChangeShapeType="1"/>
            </p:cNvSpPr>
            <p:nvPr/>
          </p:nvSpPr>
          <p:spPr bwMode="auto">
            <a:xfrm>
              <a:off x="3837" y="2132"/>
              <a:ext cx="48" cy="2"/>
            </a:xfrm>
            <a:prstGeom prst="line">
              <a:avLst/>
            </a:prstGeom>
            <a:noFill/>
            <a:ln w="0">
              <a:solidFill>
                <a:srgbClr val="000000"/>
              </a:solidFill>
              <a:round/>
              <a:headEnd/>
              <a:tailEnd/>
            </a:ln>
          </p:spPr>
          <p:txBody>
            <a:bodyPr/>
            <a:lstStyle/>
            <a:p>
              <a:endParaRPr lang="en-CA"/>
            </a:p>
          </p:txBody>
        </p:sp>
        <p:sp>
          <p:nvSpPr>
            <p:cNvPr id="25977" name="Line 374"/>
            <p:cNvSpPr>
              <a:spLocks noChangeShapeType="1"/>
            </p:cNvSpPr>
            <p:nvPr/>
          </p:nvSpPr>
          <p:spPr bwMode="auto">
            <a:xfrm>
              <a:off x="3900" y="2132"/>
              <a:ext cx="46" cy="2"/>
            </a:xfrm>
            <a:prstGeom prst="line">
              <a:avLst/>
            </a:prstGeom>
            <a:noFill/>
            <a:ln w="0">
              <a:solidFill>
                <a:srgbClr val="000000"/>
              </a:solidFill>
              <a:round/>
              <a:headEnd/>
              <a:tailEnd/>
            </a:ln>
          </p:spPr>
          <p:txBody>
            <a:bodyPr/>
            <a:lstStyle/>
            <a:p>
              <a:endParaRPr lang="en-CA"/>
            </a:p>
          </p:txBody>
        </p:sp>
        <p:sp>
          <p:nvSpPr>
            <p:cNvPr id="25978" name="Line 375"/>
            <p:cNvSpPr>
              <a:spLocks noChangeShapeType="1"/>
            </p:cNvSpPr>
            <p:nvPr/>
          </p:nvSpPr>
          <p:spPr bwMode="auto">
            <a:xfrm>
              <a:off x="3962" y="2132"/>
              <a:ext cx="47" cy="2"/>
            </a:xfrm>
            <a:prstGeom prst="line">
              <a:avLst/>
            </a:prstGeom>
            <a:noFill/>
            <a:ln w="0">
              <a:solidFill>
                <a:srgbClr val="000000"/>
              </a:solidFill>
              <a:round/>
              <a:headEnd/>
              <a:tailEnd/>
            </a:ln>
          </p:spPr>
          <p:txBody>
            <a:bodyPr/>
            <a:lstStyle/>
            <a:p>
              <a:endParaRPr lang="en-CA"/>
            </a:p>
          </p:txBody>
        </p:sp>
        <p:sp>
          <p:nvSpPr>
            <p:cNvPr id="25979" name="Line 376"/>
            <p:cNvSpPr>
              <a:spLocks noChangeShapeType="1"/>
            </p:cNvSpPr>
            <p:nvPr/>
          </p:nvSpPr>
          <p:spPr bwMode="auto">
            <a:xfrm>
              <a:off x="4023" y="2132"/>
              <a:ext cx="48" cy="2"/>
            </a:xfrm>
            <a:prstGeom prst="line">
              <a:avLst/>
            </a:prstGeom>
            <a:noFill/>
            <a:ln w="0">
              <a:solidFill>
                <a:srgbClr val="000000"/>
              </a:solidFill>
              <a:round/>
              <a:headEnd/>
              <a:tailEnd/>
            </a:ln>
          </p:spPr>
          <p:txBody>
            <a:bodyPr/>
            <a:lstStyle/>
            <a:p>
              <a:endParaRPr lang="en-CA"/>
            </a:p>
          </p:txBody>
        </p:sp>
        <p:sp>
          <p:nvSpPr>
            <p:cNvPr id="25980" name="Line 377"/>
            <p:cNvSpPr>
              <a:spLocks noChangeShapeType="1"/>
            </p:cNvSpPr>
            <p:nvPr/>
          </p:nvSpPr>
          <p:spPr bwMode="auto">
            <a:xfrm>
              <a:off x="4085" y="2132"/>
              <a:ext cx="47" cy="2"/>
            </a:xfrm>
            <a:prstGeom prst="line">
              <a:avLst/>
            </a:prstGeom>
            <a:noFill/>
            <a:ln w="0">
              <a:solidFill>
                <a:srgbClr val="000000"/>
              </a:solidFill>
              <a:round/>
              <a:headEnd/>
              <a:tailEnd/>
            </a:ln>
          </p:spPr>
          <p:txBody>
            <a:bodyPr/>
            <a:lstStyle/>
            <a:p>
              <a:endParaRPr lang="en-CA"/>
            </a:p>
          </p:txBody>
        </p:sp>
        <p:sp>
          <p:nvSpPr>
            <p:cNvPr id="25981" name="Line 378"/>
            <p:cNvSpPr>
              <a:spLocks noChangeShapeType="1"/>
            </p:cNvSpPr>
            <p:nvPr/>
          </p:nvSpPr>
          <p:spPr bwMode="auto">
            <a:xfrm>
              <a:off x="4148" y="2132"/>
              <a:ext cx="47" cy="2"/>
            </a:xfrm>
            <a:prstGeom prst="line">
              <a:avLst/>
            </a:prstGeom>
            <a:noFill/>
            <a:ln w="0">
              <a:solidFill>
                <a:srgbClr val="000000"/>
              </a:solidFill>
              <a:round/>
              <a:headEnd/>
              <a:tailEnd/>
            </a:ln>
          </p:spPr>
          <p:txBody>
            <a:bodyPr/>
            <a:lstStyle/>
            <a:p>
              <a:endParaRPr lang="en-CA"/>
            </a:p>
          </p:txBody>
        </p:sp>
        <p:sp>
          <p:nvSpPr>
            <p:cNvPr id="25982" name="Line 379"/>
            <p:cNvSpPr>
              <a:spLocks noChangeShapeType="1"/>
            </p:cNvSpPr>
            <p:nvPr/>
          </p:nvSpPr>
          <p:spPr bwMode="auto">
            <a:xfrm>
              <a:off x="4209" y="2132"/>
              <a:ext cx="48" cy="2"/>
            </a:xfrm>
            <a:prstGeom prst="line">
              <a:avLst/>
            </a:prstGeom>
            <a:noFill/>
            <a:ln w="0">
              <a:solidFill>
                <a:srgbClr val="000000"/>
              </a:solidFill>
              <a:round/>
              <a:headEnd/>
              <a:tailEnd/>
            </a:ln>
          </p:spPr>
          <p:txBody>
            <a:bodyPr/>
            <a:lstStyle/>
            <a:p>
              <a:endParaRPr lang="en-CA"/>
            </a:p>
          </p:txBody>
        </p:sp>
        <p:sp>
          <p:nvSpPr>
            <p:cNvPr id="25983" name="Line 380"/>
            <p:cNvSpPr>
              <a:spLocks noChangeShapeType="1"/>
            </p:cNvSpPr>
            <p:nvPr/>
          </p:nvSpPr>
          <p:spPr bwMode="auto">
            <a:xfrm>
              <a:off x="4271" y="2132"/>
              <a:ext cx="48" cy="2"/>
            </a:xfrm>
            <a:prstGeom prst="line">
              <a:avLst/>
            </a:prstGeom>
            <a:noFill/>
            <a:ln w="0">
              <a:solidFill>
                <a:srgbClr val="000000"/>
              </a:solidFill>
              <a:round/>
              <a:headEnd/>
              <a:tailEnd/>
            </a:ln>
          </p:spPr>
          <p:txBody>
            <a:bodyPr/>
            <a:lstStyle/>
            <a:p>
              <a:endParaRPr lang="en-CA"/>
            </a:p>
          </p:txBody>
        </p:sp>
        <p:sp>
          <p:nvSpPr>
            <p:cNvPr id="25984" name="Line 381"/>
            <p:cNvSpPr>
              <a:spLocks noChangeShapeType="1"/>
            </p:cNvSpPr>
            <p:nvPr/>
          </p:nvSpPr>
          <p:spPr bwMode="auto">
            <a:xfrm>
              <a:off x="4333" y="2132"/>
              <a:ext cx="47" cy="2"/>
            </a:xfrm>
            <a:prstGeom prst="line">
              <a:avLst/>
            </a:prstGeom>
            <a:noFill/>
            <a:ln w="0">
              <a:solidFill>
                <a:srgbClr val="000000"/>
              </a:solidFill>
              <a:round/>
              <a:headEnd/>
              <a:tailEnd/>
            </a:ln>
          </p:spPr>
          <p:txBody>
            <a:bodyPr/>
            <a:lstStyle/>
            <a:p>
              <a:endParaRPr lang="en-CA"/>
            </a:p>
          </p:txBody>
        </p:sp>
        <p:sp>
          <p:nvSpPr>
            <p:cNvPr id="25985" name="Line 382"/>
            <p:cNvSpPr>
              <a:spLocks noChangeShapeType="1"/>
            </p:cNvSpPr>
            <p:nvPr/>
          </p:nvSpPr>
          <p:spPr bwMode="auto">
            <a:xfrm>
              <a:off x="4396" y="2132"/>
              <a:ext cx="47" cy="2"/>
            </a:xfrm>
            <a:prstGeom prst="line">
              <a:avLst/>
            </a:prstGeom>
            <a:noFill/>
            <a:ln w="0">
              <a:solidFill>
                <a:srgbClr val="000000"/>
              </a:solidFill>
              <a:round/>
              <a:headEnd/>
              <a:tailEnd/>
            </a:ln>
          </p:spPr>
          <p:txBody>
            <a:bodyPr/>
            <a:lstStyle/>
            <a:p>
              <a:endParaRPr lang="en-CA"/>
            </a:p>
          </p:txBody>
        </p:sp>
        <p:sp>
          <p:nvSpPr>
            <p:cNvPr id="25986" name="Line 383"/>
            <p:cNvSpPr>
              <a:spLocks noChangeShapeType="1"/>
            </p:cNvSpPr>
            <p:nvPr/>
          </p:nvSpPr>
          <p:spPr bwMode="auto">
            <a:xfrm>
              <a:off x="4457" y="2132"/>
              <a:ext cx="48" cy="2"/>
            </a:xfrm>
            <a:prstGeom prst="line">
              <a:avLst/>
            </a:prstGeom>
            <a:noFill/>
            <a:ln w="0">
              <a:solidFill>
                <a:srgbClr val="000000"/>
              </a:solidFill>
              <a:round/>
              <a:headEnd/>
              <a:tailEnd/>
            </a:ln>
          </p:spPr>
          <p:txBody>
            <a:bodyPr/>
            <a:lstStyle/>
            <a:p>
              <a:endParaRPr lang="en-CA"/>
            </a:p>
          </p:txBody>
        </p:sp>
        <p:sp>
          <p:nvSpPr>
            <p:cNvPr id="25987" name="Line 384"/>
            <p:cNvSpPr>
              <a:spLocks noChangeShapeType="1"/>
            </p:cNvSpPr>
            <p:nvPr/>
          </p:nvSpPr>
          <p:spPr bwMode="auto">
            <a:xfrm>
              <a:off x="4519" y="2132"/>
              <a:ext cx="47" cy="2"/>
            </a:xfrm>
            <a:prstGeom prst="line">
              <a:avLst/>
            </a:prstGeom>
            <a:noFill/>
            <a:ln w="0">
              <a:solidFill>
                <a:srgbClr val="000000"/>
              </a:solidFill>
              <a:round/>
              <a:headEnd/>
              <a:tailEnd/>
            </a:ln>
          </p:spPr>
          <p:txBody>
            <a:bodyPr/>
            <a:lstStyle/>
            <a:p>
              <a:endParaRPr lang="en-CA"/>
            </a:p>
          </p:txBody>
        </p:sp>
        <p:sp>
          <p:nvSpPr>
            <p:cNvPr id="25988" name="Line 385"/>
            <p:cNvSpPr>
              <a:spLocks noChangeShapeType="1"/>
            </p:cNvSpPr>
            <p:nvPr/>
          </p:nvSpPr>
          <p:spPr bwMode="auto">
            <a:xfrm>
              <a:off x="4582" y="2132"/>
              <a:ext cx="47" cy="2"/>
            </a:xfrm>
            <a:prstGeom prst="line">
              <a:avLst/>
            </a:prstGeom>
            <a:noFill/>
            <a:ln w="0">
              <a:solidFill>
                <a:srgbClr val="000000"/>
              </a:solidFill>
              <a:round/>
              <a:headEnd/>
              <a:tailEnd/>
            </a:ln>
          </p:spPr>
          <p:txBody>
            <a:bodyPr/>
            <a:lstStyle/>
            <a:p>
              <a:endParaRPr lang="en-CA"/>
            </a:p>
          </p:txBody>
        </p:sp>
        <p:sp>
          <p:nvSpPr>
            <p:cNvPr id="25989" name="Line 386"/>
            <p:cNvSpPr>
              <a:spLocks noChangeShapeType="1"/>
            </p:cNvSpPr>
            <p:nvPr/>
          </p:nvSpPr>
          <p:spPr bwMode="auto">
            <a:xfrm>
              <a:off x="4643" y="2132"/>
              <a:ext cx="48" cy="2"/>
            </a:xfrm>
            <a:prstGeom prst="line">
              <a:avLst/>
            </a:prstGeom>
            <a:noFill/>
            <a:ln w="0">
              <a:solidFill>
                <a:srgbClr val="000000"/>
              </a:solidFill>
              <a:round/>
              <a:headEnd/>
              <a:tailEnd/>
            </a:ln>
          </p:spPr>
          <p:txBody>
            <a:bodyPr/>
            <a:lstStyle/>
            <a:p>
              <a:endParaRPr lang="en-CA"/>
            </a:p>
          </p:txBody>
        </p:sp>
        <p:sp>
          <p:nvSpPr>
            <p:cNvPr id="25990" name="Line 387"/>
            <p:cNvSpPr>
              <a:spLocks noChangeShapeType="1"/>
            </p:cNvSpPr>
            <p:nvPr/>
          </p:nvSpPr>
          <p:spPr bwMode="auto">
            <a:xfrm>
              <a:off x="4705" y="2132"/>
              <a:ext cx="48" cy="2"/>
            </a:xfrm>
            <a:prstGeom prst="line">
              <a:avLst/>
            </a:prstGeom>
            <a:noFill/>
            <a:ln w="0">
              <a:solidFill>
                <a:srgbClr val="000000"/>
              </a:solidFill>
              <a:round/>
              <a:headEnd/>
              <a:tailEnd/>
            </a:ln>
          </p:spPr>
          <p:txBody>
            <a:bodyPr/>
            <a:lstStyle/>
            <a:p>
              <a:endParaRPr lang="en-CA"/>
            </a:p>
          </p:txBody>
        </p:sp>
        <p:sp>
          <p:nvSpPr>
            <p:cNvPr id="25991" name="Line 388"/>
            <p:cNvSpPr>
              <a:spLocks noChangeShapeType="1"/>
            </p:cNvSpPr>
            <p:nvPr/>
          </p:nvSpPr>
          <p:spPr bwMode="auto">
            <a:xfrm>
              <a:off x="4767" y="2132"/>
              <a:ext cx="47" cy="2"/>
            </a:xfrm>
            <a:prstGeom prst="line">
              <a:avLst/>
            </a:prstGeom>
            <a:noFill/>
            <a:ln w="0">
              <a:solidFill>
                <a:srgbClr val="000000"/>
              </a:solidFill>
              <a:round/>
              <a:headEnd/>
              <a:tailEnd/>
            </a:ln>
          </p:spPr>
          <p:txBody>
            <a:bodyPr/>
            <a:lstStyle/>
            <a:p>
              <a:endParaRPr lang="en-CA"/>
            </a:p>
          </p:txBody>
        </p:sp>
        <p:sp>
          <p:nvSpPr>
            <p:cNvPr id="25992" name="Line 389"/>
            <p:cNvSpPr>
              <a:spLocks noChangeShapeType="1"/>
            </p:cNvSpPr>
            <p:nvPr/>
          </p:nvSpPr>
          <p:spPr bwMode="auto">
            <a:xfrm>
              <a:off x="4830" y="2132"/>
              <a:ext cx="47" cy="2"/>
            </a:xfrm>
            <a:prstGeom prst="line">
              <a:avLst/>
            </a:prstGeom>
            <a:noFill/>
            <a:ln w="0">
              <a:solidFill>
                <a:srgbClr val="000000"/>
              </a:solidFill>
              <a:round/>
              <a:headEnd/>
              <a:tailEnd/>
            </a:ln>
          </p:spPr>
          <p:txBody>
            <a:bodyPr/>
            <a:lstStyle/>
            <a:p>
              <a:endParaRPr lang="en-CA"/>
            </a:p>
          </p:txBody>
        </p:sp>
        <p:sp>
          <p:nvSpPr>
            <p:cNvPr id="25993" name="Line 390"/>
            <p:cNvSpPr>
              <a:spLocks noChangeShapeType="1"/>
            </p:cNvSpPr>
            <p:nvPr/>
          </p:nvSpPr>
          <p:spPr bwMode="auto">
            <a:xfrm>
              <a:off x="4891" y="2132"/>
              <a:ext cx="46" cy="2"/>
            </a:xfrm>
            <a:prstGeom prst="line">
              <a:avLst/>
            </a:prstGeom>
            <a:noFill/>
            <a:ln w="0">
              <a:solidFill>
                <a:srgbClr val="000000"/>
              </a:solidFill>
              <a:round/>
              <a:headEnd/>
              <a:tailEnd/>
            </a:ln>
          </p:spPr>
          <p:txBody>
            <a:bodyPr/>
            <a:lstStyle/>
            <a:p>
              <a:endParaRPr lang="en-CA"/>
            </a:p>
          </p:txBody>
        </p:sp>
        <p:sp>
          <p:nvSpPr>
            <p:cNvPr id="25994" name="Line 391"/>
            <p:cNvSpPr>
              <a:spLocks noChangeShapeType="1"/>
            </p:cNvSpPr>
            <p:nvPr/>
          </p:nvSpPr>
          <p:spPr bwMode="auto">
            <a:xfrm>
              <a:off x="4953" y="2132"/>
              <a:ext cx="46" cy="2"/>
            </a:xfrm>
            <a:prstGeom prst="line">
              <a:avLst/>
            </a:prstGeom>
            <a:noFill/>
            <a:ln w="0">
              <a:solidFill>
                <a:srgbClr val="000000"/>
              </a:solidFill>
              <a:round/>
              <a:headEnd/>
              <a:tailEnd/>
            </a:ln>
          </p:spPr>
          <p:txBody>
            <a:bodyPr/>
            <a:lstStyle/>
            <a:p>
              <a:endParaRPr lang="en-CA"/>
            </a:p>
          </p:txBody>
        </p:sp>
        <p:sp>
          <p:nvSpPr>
            <p:cNvPr id="25995" name="Line 392"/>
            <p:cNvSpPr>
              <a:spLocks noChangeShapeType="1"/>
            </p:cNvSpPr>
            <p:nvPr/>
          </p:nvSpPr>
          <p:spPr bwMode="auto">
            <a:xfrm>
              <a:off x="5016" y="2132"/>
              <a:ext cx="46" cy="2"/>
            </a:xfrm>
            <a:prstGeom prst="line">
              <a:avLst/>
            </a:prstGeom>
            <a:noFill/>
            <a:ln w="0">
              <a:solidFill>
                <a:srgbClr val="000000"/>
              </a:solidFill>
              <a:round/>
              <a:headEnd/>
              <a:tailEnd/>
            </a:ln>
          </p:spPr>
          <p:txBody>
            <a:bodyPr/>
            <a:lstStyle/>
            <a:p>
              <a:endParaRPr lang="en-CA"/>
            </a:p>
          </p:txBody>
        </p:sp>
        <p:sp>
          <p:nvSpPr>
            <p:cNvPr id="25996" name="Line 393"/>
            <p:cNvSpPr>
              <a:spLocks noChangeShapeType="1"/>
            </p:cNvSpPr>
            <p:nvPr/>
          </p:nvSpPr>
          <p:spPr bwMode="auto">
            <a:xfrm>
              <a:off x="5077" y="2132"/>
              <a:ext cx="47" cy="2"/>
            </a:xfrm>
            <a:prstGeom prst="line">
              <a:avLst/>
            </a:prstGeom>
            <a:noFill/>
            <a:ln w="0">
              <a:solidFill>
                <a:srgbClr val="000000"/>
              </a:solidFill>
              <a:round/>
              <a:headEnd/>
              <a:tailEnd/>
            </a:ln>
          </p:spPr>
          <p:txBody>
            <a:bodyPr/>
            <a:lstStyle/>
            <a:p>
              <a:endParaRPr lang="en-CA"/>
            </a:p>
          </p:txBody>
        </p:sp>
        <p:sp>
          <p:nvSpPr>
            <p:cNvPr id="25997" name="Line 394"/>
            <p:cNvSpPr>
              <a:spLocks noChangeShapeType="1"/>
            </p:cNvSpPr>
            <p:nvPr/>
          </p:nvSpPr>
          <p:spPr bwMode="auto">
            <a:xfrm>
              <a:off x="5139" y="2132"/>
              <a:ext cx="18" cy="2"/>
            </a:xfrm>
            <a:prstGeom prst="line">
              <a:avLst/>
            </a:prstGeom>
            <a:noFill/>
            <a:ln w="0">
              <a:solidFill>
                <a:srgbClr val="000000"/>
              </a:solidFill>
              <a:round/>
              <a:headEnd/>
              <a:tailEnd/>
            </a:ln>
          </p:spPr>
          <p:txBody>
            <a:bodyPr/>
            <a:lstStyle/>
            <a:p>
              <a:endParaRPr lang="en-CA"/>
            </a:p>
          </p:txBody>
        </p:sp>
        <p:sp>
          <p:nvSpPr>
            <p:cNvPr id="25998" name="Line 395"/>
            <p:cNvSpPr>
              <a:spLocks noChangeShapeType="1"/>
            </p:cNvSpPr>
            <p:nvPr/>
          </p:nvSpPr>
          <p:spPr bwMode="auto">
            <a:xfrm>
              <a:off x="3140" y="2336"/>
              <a:ext cx="46" cy="1"/>
            </a:xfrm>
            <a:prstGeom prst="line">
              <a:avLst/>
            </a:prstGeom>
            <a:noFill/>
            <a:ln w="0">
              <a:solidFill>
                <a:srgbClr val="000000"/>
              </a:solidFill>
              <a:round/>
              <a:headEnd/>
              <a:tailEnd/>
            </a:ln>
          </p:spPr>
          <p:txBody>
            <a:bodyPr/>
            <a:lstStyle/>
            <a:p>
              <a:endParaRPr lang="en-CA"/>
            </a:p>
          </p:txBody>
        </p:sp>
        <p:sp>
          <p:nvSpPr>
            <p:cNvPr id="25999" name="Line 396"/>
            <p:cNvSpPr>
              <a:spLocks noChangeShapeType="1"/>
            </p:cNvSpPr>
            <p:nvPr/>
          </p:nvSpPr>
          <p:spPr bwMode="auto">
            <a:xfrm>
              <a:off x="3202" y="2336"/>
              <a:ext cx="46" cy="1"/>
            </a:xfrm>
            <a:prstGeom prst="line">
              <a:avLst/>
            </a:prstGeom>
            <a:noFill/>
            <a:ln w="0">
              <a:solidFill>
                <a:srgbClr val="000000"/>
              </a:solidFill>
              <a:round/>
              <a:headEnd/>
              <a:tailEnd/>
            </a:ln>
          </p:spPr>
          <p:txBody>
            <a:bodyPr/>
            <a:lstStyle/>
            <a:p>
              <a:endParaRPr lang="en-CA"/>
            </a:p>
          </p:txBody>
        </p:sp>
        <p:sp>
          <p:nvSpPr>
            <p:cNvPr id="26000" name="Line 397"/>
            <p:cNvSpPr>
              <a:spLocks noChangeShapeType="1"/>
            </p:cNvSpPr>
            <p:nvPr/>
          </p:nvSpPr>
          <p:spPr bwMode="auto">
            <a:xfrm>
              <a:off x="3263" y="2336"/>
              <a:ext cx="46" cy="1"/>
            </a:xfrm>
            <a:prstGeom prst="line">
              <a:avLst/>
            </a:prstGeom>
            <a:noFill/>
            <a:ln w="0">
              <a:solidFill>
                <a:srgbClr val="000000"/>
              </a:solidFill>
              <a:round/>
              <a:headEnd/>
              <a:tailEnd/>
            </a:ln>
          </p:spPr>
          <p:txBody>
            <a:bodyPr/>
            <a:lstStyle/>
            <a:p>
              <a:endParaRPr lang="en-CA"/>
            </a:p>
          </p:txBody>
        </p:sp>
        <p:sp>
          <p:nvSpPr>
            <p:cNvPr id="26001" name="Line 398"/>
            <p:cNvSpPr>
              <a:spLocks noChangeShapeType="1"/>
            </p:cNvSpPr>
            <p:nvPr/>
          </p:nvSpPr>
          <p:spPr bwMode="auto">
            <a:xfrm>
              <a:off x="3326" y="2336"/>
              <a:ext cx="46" cy="1"/>
            </a:xfrm>
            <a:prstGeom prst="line">
              <a:avLst/>
            </a:prstGeom>
            <a:noFill/>
            <a:ln w="0">
              <a:solidFill>
                <a:srgbClr val="000000"/>
              </a:solidFill>
              <a:round/>
              <a:headEnd/>
              <a:tailEnd/>
            </a:ln>
          </p:spPr>
          <p:txBody>
            <a:bodyPr/>
            <a:lstStyle/>
            <a:p>
              <a:endParaRPr lang="en-CA"/>
            </a:p>
          </p:txBody>
        </p:sp>
        <p:sp>
          <p:nvSpPr>
            <p:cNvPr id="26002" name="Line 399"/>
            <p:cNvSpPr>
              <a:spLocks noChangeShapeType="1"/>
            </p:cNvSpPr>
            <p:nvPr/>
          </p:nvSpPr>
          <p:spPr bwMode="auto">
            <a:xfrm>
              <a:off x="3388" y="2336"/>
              <a:ext cx="46" cy="1"/>
            </a:xfrm>
            <a:prstGeom prst="line">
              <a:avLst/>
            </a:prstGeom>
            <a:noFill/>
            <a:ln w="0">
              <a:solidFill>
                <a:srgbClr val="000000"/>
              </a:solidFill>
              <a:round/>
              <a:headEnd/>
              <a:tailEnd/>
            </a:ln>
          </p:spPr>
          <p:txBody>
            <a:bodyPr/>
            <a:lstStyle/>
            <a:p>
              <a:endParaRPr lang="en-CA"/>
            </a:p>
          </p:txBody>
        </p:sp>
        <p:sp>
          <p:nvSpPr>
            <p:cNvPr id="26003" name="Line 400"/>
            <p:cNvSpPr>
              <a:spLocks noChangeShapeType="1"/>
            </p:cNvSpPr>
            <p:nvPr/>
          </p:nvSpPr>
          <p:spPr bwMode="auto">
            <a:xfrm>
              <a:off x="3449" y="2336"/>
              <a:ext cx="47" cy="1"/>
            </a:xfrm>
            <a:prstGeom prst="line">
              <a:avLst/>
            </a:prstGeom>
            <a:noFill/>
            <a:ln w="0">
              <a:solidFill>
                <a:srgbClr val="000000"/>
              </a:solidFill>
              <a:round/>
              <a:headEnd/>
              <a:tailEnd/>
            </a:ln>
          </p:spPr>
          <p:txBody>
            <a:bodyPr/>
            <a:lstStyle/>
            <a:p>
              <a:endParaRPr lang="en-CA"/>
            </a:p>
          </p:txBody>
        </p:sp>
        <p:sp>
          <p:nvSpPr>
            <p:cNvPr id="26004" name="Line 401"/>
            <p:cNvSpPr>
              <a:spLocks noChangeShapeType="1"/>
            </p:cNvSpPr>
            <p:nvPr/>
          </p:nvSpPr>
          <p:spPr bwMode="auto">
            <a:xfrm>
              <a:off x="3512" y="2336"/>
              <a:ext cx="47" cy="1"/>
            </a:xfrm>
            <a:prstGeom prst="line">
              <a:avLst/>
            </a:prstGeom>
            <a:noFill/>
            <a:ln w="0">
              <a:solidFill>
                <a:srgbClr val="000000"/>
              </a:solidFill>
              <a:round/>
              <a:headEnd/>
              <a:tailEnd/>
            </a:ln>
          </p:spPr>
          <p:txBody>
            <a:bodyPr/>
            <a:lstStyle/>
            <a:p>
              <a:endParaRPr lang="en-CA"/>
            </a:p>
          </p:txBody>
        </p:sp>
        <p:sp>
          <p:nvSpPr>
            <p:cNvPr id="26005" name="Line 402"/>
            <p:cNvSpPr>
              <a:spLocks noChangeShapeType="1"/>
            </p:cNvSpPr>
            <p:nvPr/>
          </p:nvSpPr>
          <p:spPr bwMode="auto">
            <a:xfrm>
              <a:off x="3574" y="2336"/>
              <a:ext cx="46" cy="1"/>
            </a:xfrm>
            <a:prstGeom prst="line">
              <a:avLst/>
            </a:prstGeom>
            <a:noFill/>
            <a:ln w="0">
              <a:solidFill>
                <a:srgbClr val="000000"/>
              </a:solidFill>
              <a:round/>
              <a:headEnd/>
              <a:tailEnd/>
            </a:ln>
          </p:spPr>
          <p:txBody>
            <a:bodyPr/>
            <a:lstStyle/>
            <a:p>
              <a:endParaRPr lang="en-CA"/>
            </a:p>
          </p:txBody>
        </p:sp>
        <p:sp>
          <p:nvSpPr>
            <p:cNvPr id="26006" name="Line 403"/>
            <p:cNvSpPr>
              <a:spLocks noChangeShapeType="1"/>
            </p:cNvSpPr>
            <p:nvPr/>
          </p:nvSpPr>
          <p:spPr bwMode="auto">
            <a:xfrm>
              <a:off x="3636" y="2336"/>
              <a:ext cx="46" cy="1"/>
            </a:xfrm>
            <a:prstGeom prst="line">
              <a:avLst/>
            </a:prstGeom>
            <a:noFill/>
            <a:ln w="0">
              <a:solidFill>
                <a:srgbClr val="000000"/>
              </a:solidFill>
              <a:round/>
              <a:headEnd/>
              <a:tailEnd/>
            </a:ln>
          </p:spPr>
          <p:txBody>
            <a:bodyPr/>
            <a:lstStyle/>
            <a:p>
              <a:endParaRPr lang="en-CA"/>
            </a:p>
          </p:txBody>
        </p:sp>
        <p:sp>
          <p:nvSpPr>
            <p:cNvPr id="26007" name="Line 404"/>
            <p:cNvSpPr>
              <a:spLocks noChangeShapeType="1"/>
            </p:cNvSpPr>
            <p:nvPr/>
          </p:nvSpPr>
          <p:spPr bwMode="auto">
            <a:xfrm>
              <a:off x="3697" y="2336"/>
              <a:ext cx="46" cy="1"/>
            </a:xfrm>
            <a:prstGeom prst="line">
              <a:avLst/>
            </a:prstGeom>
            <a:noFill/>
            <a:ln w="0">
              <a:solidFill>
                <a:srgbClr val="000000"/>
              </a:solidFill>
              <a:round/>
              <a:headEnd/>
              <a:tailEnd/>
            </a:ln>
          </p:spPr>
          <p:txBody>
            <a:bodyPr/>
            <a:lstStyle/>
            <a:p>
              <a:endParaRPr lang="en-CA"/>
            </a:p>
          </p:txBody>
        </p:sp>
        <p:sp>
          <p:nvSpPr>
            <p:cNvPr id="26008" name="Line 405"/>
            <p:cNvSpPr>
              <a:spLocks noChangeShapeType="1"/>
            </p:cNvSpPr>
            <p:nvPr/>
          </p:nvSpPr>
          <p:spPr bwMode="auto">
            <a:xfrm>
              <a:off x="3760" y="2336"/>
              <a:ext cx="46" cy="1"/>
            </a:xfrm>
            <a:prstGeom prst="line">
              <a:avLst/>
            </a:prstGeom>
            <a:noFill/>
            <a:ln w="0">
              <a:solidFill>
                <a:srgbClr val="000000"/>
              </a:solidFill>
              <a:round/>
              <a:headEnd/>
              <a:tailEnd/>
            </a:ln>
          </p:spPr>
          <p:txBody>
            <a:bodyPr/>
            <a:lstStyle/>
            <a:p>
              <a:endParaRPr lang="en-CA"/>
            </a:p>
          </p:txBody>
        </p:sp>
        <p:sp>
          <p:nvSpPr>
            <p:cNvPr id="26009" name="Line 406"/>
            <p:cNvSpPr>
              <a:spLocks noChangeShapeType="1"/>
            </p:cNvSpPr>
            <p:nvPr/>
          </p:nvSpPr>
          <p:spPr bwMode="auto">
            <a:xfrm>
              <a:off x="3822" y="2336"/>
              <a:ext cx="46" cy="1"/>
            </a:xfrm>
            <a:prstGeom prst="line">
              <a:avLst/>
            </a:prstGeom>
            <a:noFill/>
            <a:ln w="0">
              <a:solidFill>
                <a:srgbClr val="000000"/>
              </a:solidFill>
              <a:round/>
              <a:headEnd/>
              <a:tailEnd/>
            </a:ln>
          </p:spPr>
          <p:txBody>
            <a:bodyPr/>
            <a:lstStyle/>
            <a:p>
              <a:endParaRPr lang="en-CA"/>
            </a:p>
          </p:txBody>
        </p:sp>
        <p:sp>
          <p:nvSpPr>
            <p:cNvPr id="26010" name="Line 407"/>
            <p:cNvSpPr>
              <a:spLocks noChangeShapeType="1"/>
            </p:cNvSpPr>
            <p:nvPr/>
          </p:nvSpPr>
          <p:spPr bwMode="auto">
            <a:xfrm>
              <a:off x="3883" y="2336"/>
              <a:ext cx="47" cy="1"/>
            </a:xfrm>
            <a:prstGeom prst="line">
              <a:avLst/>
            </a:prstGeom>
            <a:noFill/>
            <a:ln w="0">
              <a:solidFill>
                <a:srgbClr val="000000"/>
              </a:solidFill>
              <a:round/>
              <a:headEnd/>
              <a:tailEnd/>
            </a:ln>
          </p:spPr>
          <p:txBody>
            <a:bodyPr/>
            <a:lstStyle/>
            <a:p>
              <a:endParaRPr lang="en-CA"/>
            </a:p>
          </p:txBody>
        </p:sp>
        <p:sp>
          <p:nvSpPr>
            <p:cNvPr id="26011" name="Line 408"/>
            <p:cNvSpPr>
              <a:spLocks noChangeShapeType="1"/>
            </p:cNvSpPr>
            <p:nvPr/>
          </p:nvSpPr>
          <p:spPr bwMode="auto">
            <a:xfrm>
              <a:off x="3946" y="2336"/>
              <a:ext cx="45" cy="1"/>
            </a:xfrm>
            <a:prstGeom prst="line">
              <a:avLst/>
            </a:prstGeom>
            <a:noFill/>
            <a:ln w="0">
              <a:solidFill>
                <a:srgbClr val="000000"/>
              </a:solidFill>
              <a:round/>
              <a:headEnd/>
              <a:tailEnd/>
            </a:ln>
          </p:spPr>
          <p:txBody>
            <a:bodyPr/>
            <a:lstStyle/>
            <a:p>
              <a:endParaRPr lang="en-CA"/>
            </a:p>
          </p:txBody>
        </p:sp>
        <p:sp>
          <p:nvSpPr>
            <p:cNvPr id="26012" name="Line 409"/>
            <p:cNvSpPr>
              <a:spLocks noChangeShapeType="1"/>
            </p:cNvSpPr>
            <p:nvPr/>
          </p:nvSpPr>
          <p:spPr bwMode="auto">
            <a:xfrm>
              <a:off x="4008" y="2336"/>
              <a:ext cx="46" cy="1"/>
            </a:xfrm>
            <a:prstGeom prst="line">
              <a:avLst/>
            </a:prstGeom>
            <a:noFill/>
            <a:ln w="0">
              <a:solidFill>
                <a:srgbClr val="000000"/>
              </a:solidFill>
              <a:round/>
              <a:headEnd/>
              <a:tailEnd/>
            </a:ln>
          </p:spPr>
          <p:txBody>
            <a:bodyPr/>
            <a:lstStyle/>
            <a:p>
              <a:endParaRPr lang="en-CA"/>
            </a:p>
          </p:txBody>
        </p:sp>
        <p:sp>
          <p:nvSpPr>
            <p:cNvPr id="26013" name="Line 410"/>
            <p:cNvSpPr>
              <a:spLocks noChangeShapeType="1"/>
            </p:cNvSpPr>
            <p:nvPr/>
          </p:nvSpPr>
          <p:spPr bwMode="auto">
            <a:xfrm>
              <a:off x="4070" y="2336"/>
              <a:ext cx="46" cy="1"/>
            </a:xfrm>
            <a:prstGeom prst="line">
              <a:avLst/>
            </a:prstGeom>
            <a:noFill/>
            <a:ln w="0">
              <a:solidFill>
                <a:srgbClr val="000000"/>
              </a:solidFill>
              <a:round/>
              <a:headEnd/>
              <a:tailEnd/>
            </a:ln>
          </p:spPr>
          <p:txBody>
            <a:bodyPr/>
            <a:lstStyle/>
            <a:p>
              <a:endParaRPr lang="en-CA"/>
            </a:p>
          </p:txBody>
        </p:sp>
        <p:sp>
          <p:nvSpPr>
            <p:cNvPr id="26014" name="Line 411"/>
            <p:cNvSpPr>
              <a:spLocks noChangeShapeType="1"/>
            </p:cNvSpPr>
            <p:nvPr/>
          </p:nvSpPr>
          <p:spPr bwMode="auto">
            <a:xfrm>
              <a:off x="4131" y="2336"/>
              <a:ext cx="46" cy="1"/>
            </a:xfrm>
            <a:prstGeom prst="line">
              <a:avLst/>
            </a:prstGeom>
            <a:noFill/>
            <a:ln w="0">
              <a:solidFill>
                <a:srgbClr val="000000"/>
              </a:solidFill>
              <a:round/>
              <a:headEnd/>
              <a:tailEnd/>
            </a:ln>
          </p:spPr>
          <p:txBody>
            <a:bodyPr/>
            <a:lstStyle/>
            <a:p>
              <a:endParaRPr lang="en-CA"/>
            </a:p>
          </p:txBody>
        </p:sp>
        <p:sp>
          <p:nvSpPr>
            <p:cNvPr id="26015" name="Line 412"/>
            <p:cNvSpPr>
              <a:spLocks noChangeShapeType="1"/>
            </p:cNvSpPr>
            <p:nvPr/>
          </p:nvSpPr>
          <p:spPr bwMode="auto">
            <a:xfrm>
              <a:off x="4194" y="2336"/>
              <a:ext cx="46" cy="1"/>
            </a:xfrm>
            <a:prstGeom prst="line">
              <a:avLst/>
            </a:prstGeom>
            <a:noFill/>
            <a:ln w="0">
              <a:solidFill>
                <a:srgbClr val="000000"/>
              </a:solidFill>
              <a:round/>
              <a:headEnd/>
              <a:tailEnd/>
            </a:ln>
          </p:spPr>
          <p:txBody>
            <a:bodyPr/>
            <a:lstStyle/>
            <a:p>
              <a:endParaRPr lang="en-CA"/>
            </a:p>
          </p:txBody>
        </p:sp>
        <p:sp>
          <p:nvSpPr>
            <p:cNvPr id="26016" name="Line 413"/>
            <p:cNvSpPr>
              <a:spLocks noChangeShapeType="1"/>
            </p:cNvSpPr>
            <p:nvPr/>
          </p:nvSpPr>
          <p:spPr bwMode="auto">
            <a:xfrm>
              <a:off x="4256" y="2336"/>
              <a:ext cx="46" cy="1"/>
            </a:xfrm>
            <a:prstGeom prst="line">
              <a:avLst/>
            </a:prstGeom>
            <a:noFill/>
            <a:ln w="0">
              <a:solidFill>
                <a:srgbClr val="000000"/>
              </a:solidFill>
              <a:round/>
              <a:headEnd/>
              <a:tailEnd/>
            </a:ln>
          </p:spPr>
          <p:txBody>
            <a:bodyPr/>
            <a:lstStyle/>
            <a:p>
              <a:endParaRPr lang="en-CA"/>
            </a:p>
          </p:txBody>
        </p:sp>
        <p:sp>
          <p:nvSpPr>
            <p:cNvPr id="26017" name="Line 414"/>
            <p:cNvSpPr>
              <a:spLocks noChangeShapeType="1"/>
            </p:cNvSpPr>
            <p:nvPr/>
          </p:nvSpPr>
          <p:spPr bwMode="auto">
            <a:xfrm>
              <a:off x="4317" y="2336"/>
              <a:ext cx="47" cy="1"/>
            </a:xfrm>
            <a:prstGeom prst="line">
              <a:avLst/>
            </a:prstGeom>
            <a:noFill/>
            <a:ln w="0">
              <a:solidFill>
                <a:srgbClr val="000000"/>
              </a:solidFill>
              <a:round/>
              <a:headEnd/>
              <a:tailEnd/>
            </a:ln>
          </p:spPr>
          <p:txBody>
            <a:bodyPr/>
            <a:lstStyle/>
            <a:p>
              <a:endParaRPr lang="en-CA"/>
            </a:p>
          </p:txBody>
        </p:sp>
        <p:sp>
          <p:nvSpPr>
            <p:cNvPr id="26018" name="Line 415"/>
            <p:cNvSpPr>
              <a:spLocks noChangeShapeType="1"/>
            </p:cNvSpPr>
            <p:nvPr/>
          </p:nvSpPr>
          <p:spPr bwMode="auto">
            <a:xfrm>
              <a:off x="4379" y="2336"/>
              <a:ext cx="46" cy="1"/>
            </a:xfrm>
            <a:prstGeom prst="line">
              <a:avLst/>
            </a:prstGeom>
            <a:noFill/>
            <a:ln w="0">
              <a:solidFill>
                <a:srgbClr val="000000"/>
              </a:solidFill>
              <a:round/>
              <a:headEnd/>
              <a:tailEnd/>
            </a:ln>
          </p:spPr>
          <p:txBody>
            <a:bodyPr/>
            <a:lstStyle/>
            <a:p>
              <a:endParaRPr lang="en-CA"/>
            </a:p>
          </p:txBody>
        </p:sp>
        <p:sp>
          <p:nvSpPr>
            <p:cNvPr id="26019" name="Line 416"/>
            <p:cNvSpPr>
              <a:spLocks noChangeShapeType="1"/>
            </p:cNvSpPr>
            <p:nvPr/>
          </p:nvSpPr>
          <p:spPr bwMode="auto">
            <a:xfrm>
              <a:off x="4442" y="2336"/>
              <a:ext cx="46" cy="1"/>
            </a:xfrm>
            <a:prstGeom prst="line">
              <a:avLst/>
            </a:prstGeom>
            <a:noFill/>
            <a:ln w="0">
              <a:solidFill>
                <a:srgbClr val="000000"/>
              </a:solidFill>
              <a:round/>
              <a:headEnd/>
              <a:tailEnd/>
            </a:ln>
          </p:spPr>
          <p:txBody>
            <a:bodyPr/>
            <a:lstStyle/>
            <a:p>
              <a:endParaRPr lang="en-CA"/>
            </a:p>
          </p:txBody>
        </p:sp>
        <p:sp>
          <p:nvSpPr>
            <p:cNvPr id="26020" name="Line 417"/>
            <p:cNvSpPr>
              <a:spLocks noChangeShapeType="1"/>
            </p:cNvSpPr>
            <p:nvPr/>
          </p:nvSpPr>
          <p:spPr bwMode="auto">
            <a:xfrm>
              <a:off x="4504" y="2336"/>
              <a:ext cx="46" cy="1"/>
            </a:xfrm>
            <a:prstGeom prst="line">
              <a:avLst/>
            </a:prstGeom>
            <a:noFill/>
            <a:ln w="0">
              <a:solidFill>
                <a:srgbClr val="000000"/>
              </a:solidFill>
              <a:round/>
              <a:headEnd/>
              <a:tailEnd/>
            </a:ln>
          </p:spPr>
          <p:txBody>
            <a:bodyPr/>
            <a:lstStyle/>
            <a:p>
              <a:endParaRPr lang="en-CA"/>
            </a:p>
          </p:txBody>
        </p:sp>
        <p:sp>
          <p:nvSpPr>
            <p:cNvPr id="26021" name="Line 418"/>
            <p:cNvSpPr>
              <a:spLocks noChangeShapeType="1"/>
            </p:cNvSpPr>
            <p:nvPr/>
          </p:nvSpPr>
          <p:spPr bwMode="auto">
            <a:xfrm>
              <a:off x="4565" y="2336"/>
              <a:ext cx="46" cy="1"/>
            </a:xfrm>
            <a:prstGeom prst="line">
              <a:avLst/>
            </a:prstGeom>
            <a:noFill/>
            <a:ln w="0">
              <a:solidFill>
                <a:srgbClr val="000000"/>
              </a:solidFill>
              <a:round/>
              <a:headEnd/>
              <a:tailEnd/>
            </a:ln>
          </p:spPr>
          <p:txBody>
            <a:bodyPr/>
            <a:lstStyle/>
            <a:p>
              <a:endParaRPr lang="en-CA"/>
            </a:p>
          </p:txBody>
        </p:sp>
        <p:sp>
          <p:nvSpPr>
            <p:cNvPr id="26022" name="Line 419"/>
            <p:cNvSpPr>
              <a:spLocks noChangeShapeType="1"/>
            </p:cNvSpPr>
            <p:nvPr/>
          </p:nvSpPr>
          <p:spPr bwMode="auto">
            <a:xfrm>
              <a:off x="4627" y="2336"/>
              <a:ext cx="47" cy="1"/>
            </a:xfrm>
            <a:prstGeom prst="line">
              <a:avLst/>
            </a:prstGeom>
            <a:noFill/>
            <a:ln w="0">
              <a:solidFill>
                <a:srgbClr val="000000"/>
              </a:solidFill>
              <a:round/>
              <a:headEnd/>
              <a:tailEnd/>
            </a:ln>
          </p:spPr>
          <p:txBody>
            <a:bodyPr/>
            <a:lstStyle/>
            <a:p>
              <a:endParaRPr lang="en-CA"/>
            </a:p>
          </p:txBody>
        </p:sp>
        <p:sp>
          <p:nvSpPr>
            <p:cNvPr id="26023" name="Line 420"/>
            <p:cNvSpPr>
              <a:spLocks noChangeShapeType="1"/>
            </p:cNvSpPr>
            <p:nvPr/>
          </p:nvSpPr>
          <p:spPr bwMode="auto">
            <a:xfrm>
              <a:off x="4688" y="2336"/>
              <a:ext cx="48" cy="1"/>
            </a:xfrm>
            <a:prstGeom prst="line">
              <a:avLst/>
            </a:prstGeom>
            <a:noFill/>
            <a:ln w="0">
              <a:solidFill>
                <a:srgbClr val="000000"/>
              </a:solidFill>
              <a:round/>
              <a:headEnd/>
              <a:tailEnd/>
            </a:ln>
          </p:spPr>
          <p:txBody>
            <a:bodyPr/>
            <a:lstStyle/>
            <a:p>
              <a:endParaRPr lang="en-CA"/>
            </a:p>
          </p:txBody>
        </p:sp>
        <p:sp>
          <p:nvSpPr>
            <p:cNvPr id="26024" name="Line 421"/>
            <p:cNvSpPr>
              <a:spLocks noChangeShapeType="1"/>
            </p:cNvSpPr>
            <p:nvPr/>
          </p:nvSpPr>
          <p:spPr bwMode="auto">
            <a:xfrm>
              <a:off x="4750" y="2336"/>
              <a:ext cx="48" cy="1"/>
            </a:xfrm>
            <a:prstGeom prst="line">
              <a:avLst/>
            </a:prstGeom>
            <a:noFill/>
            <a:ln w="0">
              <a:solidFill>
                <a:srgbClr val="000000"/>
              </a:solidFill>
              <a:round/>
              <a:headEnd/>
              <a:tailEnd/>
            </a:ln>
          </p:spPr>
          <p:txBody>
            <a:bodyPr/>
            <a:lstStyle/>
            <a:p>
              <a:endParaRPr lang="en-CA"/>
            </a:p>
          </p:txBody>
        </p:sp>
        <p:sp>
          <p:nvSpPr>
            <p:cNvPr id="26025" name="Line 422"/>
            <p:cNvSpPr>
              <a:spLocks noChangeShapeType="1"/>
            </p:cNvSpPr>
            <p:nvPr/>
          </p:nvSpPr>
          <p:spPr bwMode="auto">
            <a:xfrm>
              <a:off x="4812" y="2336"/>
              <a:ext cx="47" cy="1"/>
            </a:xfrm>
            <a:prstGeom prst="line">
              <a:avLst/>
            </a:prstGeom>
            <a:noFill/>
            <a:ln w="0">
              <a:solidFill>
                <a:srgbClr val="000000"/>
              </a:solidFill>
              <a:round/>
              <a:headEnd/>
              <a:tailEnd/>
            </a:ln>
          </p:spPr>
          <p:txBody>
            <a:bodyPr/>
            <a:lstStyle/>
            <a:p>
              <a:endParaRPr lang="en-CA"/>
            </a:p>
          </p:txBody>
        </p:sp>
        <p:sp>
          <p:nvSpPr>
            <p:cNvPr id="26026" name="Line 423"/>
            <p:cNvSpPr>
              <a:spLocks noChangeShapeType="1"/>
            </p:cNvSpPr>
            <p:nvPr/>
          </p:nvSpPr>
          <p:spPr bwMode="auto">
            <a:xfrm>
              <a:off x="4875" y="2336"/>
              <a:ext cx="47" cy="1"/>
            </a:xfrm>
            <a:prstGeom prst="line">
              <a:avLst/>
            </a:prstGeom>
            <a:noFill/>
            <a:ln w="0">
              <a:solidFill>
                <a:srgbClr val="000000"/>
              </a:solidFill>
              <a:round/>
              <a:headEnd/>
              <a:tailEnd/>
            </a:ln>
          </p:spPr>
          <p:txBody>
            <a:bodyPr/>
            <a:lstStyle/>
            <a:p>
              <a:endParaRPr lang="en-CA"/>
            </a:p>
          </p:txBody>
        </p:sp>
        <p:sp>
          <p:nvSpPr>
            <p:cNvPr id="26027" name="Line 424"/>
            <p:cNvSpPr>
              <a:spLocks noChangeShapeType="1"/>
            </p:cNvSpPr>
            <p:nvPr/>
          </p:nvSpPr>
          <p:spPr bwMode="auto">
            <a:xfrm>
              <a:off x="4936" y="2336"/>
              <a:ext cx="48" cy="1"/>
            </a:xfrm>
            <a:prstGeom prst="line">
              <a:avLst/>
            </a:prstGeom>
            <a:noFill/>
            <a:ln w="0">
              <a:solidFill>
                <a:srgbClr val="000000"/>
              </a:solidFill>
              <a:round/>
              <a:headEnd/>
              <a:tailEnd/>
            </a:ln>
          </p:spPr>
          <p:txBody>
            <a:bodyPr/>
            <a:lstStyle/>
            <a:p>
              <a:endParaRPr lang="en-CA"/>
            </a:p>
          </p:txBody>
        </p:sp>
        <p:sp>
          <p:nvSpPr>
            <p:cNvPr id="26028" name="Line 425"/>
            <p:cNvSpPr>
              <a:spLocks noChangeShapeType="1"/>
            </p:cNvSpPr>
            <p:nvPr/>
          </p:nvSpPr>
          <p:spPr bwMode="auto">
            <a:xfrm>
              <a:off x="4998" y="2336"/>
              <a:ext cx="47" cy="1"/>
            </a:xfrm>
            <a:prstGeom prst="line">
              <a:avLst/>
            </a:prstGeom>
            <a:noFill/>
            <a:ln w="0">
              <a:solidFill>
                <a:srgbClr val="000000"/>
              </a:solidFill>
              <a:round/>
              <a:headEnd/>
              <a:tailEnd/>
            </a:ln>
          </p:spPr>
          <p:txBody>
            <a:bodyPr/>
            <a:lstStyle/>
            <a:p>
              <a:endParaRPr lang="en-CA"/>
            </a:p>
          </p:txBody>
        </p:sp>
        <p:sp>
          <p:nvSpPr>
            <p:cNvPr id="26029" name="Line 426"/>
            <p:cNvSpPr>
              <a:spLocks noChangeShapeType="1"/>
            </p:cNvSpPr>
            <p:nvPr/>
          </p:nvSpPr>
          <p:spPr bwMode="auto">
            <a:xfrm>
              <a:off x="5061" y="2336"/>
              <a:ext cx="47" cy="1"/>
            </a:xfrm>
            <a:prstGeom prst="line">
              <a:avLst/>
            </a:prstGeom>
            <a:noFill/>
            <a:ln w="0">
              <a:solidFill>
                <a:srgbClr val="000000"/>
              </a:solidFill>
              <a:round/>
              <a:headEnd/>
              <a:tailEnd/>
            </a:ln>
          </p:spPr>
          <p:txBody>
            <a:bodyPr/>
            <a:lstStyle/>
            <a:p>
              <a:endParaRPr lang="en-CA"/>
            </a:p>
          </p:txBody>
        </p:sp>
        <p:sp>
          <p:nvSpPr>
            <p:cNvPr id="26030" name="Line 427"/>
            <p:cNvSpPr>
              <a:spLocks noChangeShapeType="1"/>
            </p:cNvSpPr>
            <p:nvPr/>
          </p:nvSpPr>
          <p:spPr bwMode="auto">
            <a:xfrm>
              <a:off x="5122" y="2336"/>
              <a:ext cx="18" cy="1"/>
            </a:xfrm>
            <a:prstGeom prst="line">
              <a:avLst/>
            </a:prstGeom>
            <a:noFill/>
            <a:ln w="0">
              <a:solidFill>
                <a:srgbClr val="000000"/>
              </a:solidFill>
              <a:round/>
              <a:headEnd/>
              <a:tailEnd/>
            </a:ln>
          </p:spPr>
          <p:txBody>
            <a:bodyPr/>
            <a:lstStyle/>
            <a:p>
              <a:endParaRPr lang="en-CA"/>
            </a:p>
          </p:txBody>
        </p:sp>
        <p:sp>
          <p:nvSpPr>
            <p:cNvPr id="26031" name="Line 428"/>
            <p:cNvSpPr>
              <a:spLocks noChangeShapeType="1"/>
            </p:cNvSpPr>
            <p:nvPr/>
          </p:nvSpPr>
          <p:spPr bwMode="auto">
            <a:xfrm>
              <a:off x="3336" y="2125"/>
              <a:ext cx="2" cy="56"/>
            </a:xfrm>
            <a:prstGeom prst="line">
              <a:avLst/>
            </a:prstGeom>
            <a:noFill/>
            <a:ln w="0">
              <a:solidFill>
                <a:srgbClr val="000000"/>
              </a:solidFill>
              <a:round/>
              <a:headEnd/>
              <a:tailEnd/>
            </a:ln>
          </p:spPr>
          <p:txBody>
            <a:bodyPr/>
            <a:lstStyle/>
            <a:p>
              <a:endParaRPr lang="en-CA"/>
            </a:p>
          </p:txBody>
        </p:sp>
        <p:sp>
          <p:nvSpPr>
            <p:cNvPr id="26032" name="Line 429"/>
            <p:cNvSpPr>
              <a:spLocks noChangeShapeType="1"/>
            </p:cNvSpPr>
            <p:nvPr/>
          </p:nvSpPr>
          <p:spPr bwMode="auto">
            <a:xfrm>
              <a:off x="3336" y="2200"/>
              <a:ext cx="2" cy="56"/>
            </a:xfrm>
            <a:prstGeom prst="line">
              <a:avLst/>
            </a:prstGeom>
            <a:noFill/>
            <a:ln w="0">
              <a:solidFill>
                <a:srgbClr val="000000"/>
              </a:solidFill>
              <a:round/>
              <a:headEnd/>
              <a:tailEnd/>
            </a:ln>
          </p:spPr>
          <p:txBody>
            <a:bodyPr/>
            <a:lstStyle/>
            <a:p>
              <a:endParaRPr lang="en-CA"/>
            </a:p>
          </p:txBody>
        </p:sp>
        <p:sp>
          <p:nvSpPr>
            <p:cNvPr id="26033" name="Line 430"/>
            <p:cNvSpPr>
              <a:spLocks noChangeShapeType="1"/>
            </p:cNvSpPr>
            <p:nvPr/>
          </p:nvSpPr>
          <p:spPr bwMode="auto">
            <a:xfrm>
              <a:off x="3336" y="2276"/>
              <a:ext cx="2" cy="56"/>
            </a:xfrm>
            <a:prstGeom prst="line">
              <a:avLst/>
            </a:prstGeom>
            <a:noFill/>
            <a:ln w="0">
              <a:solidFill>
                <a:srgbClr val="000000"/>
              </a:solidFill>
              <a:round/>
              <a:headEnd/>
              <a:tailEnd/>
            </a:ln>
          </p:spPr>
          <p:txBody>
            <a:bodyPr/>
            <a:lstStyle/>
            <a:p>
              <a:endParaRPr lang="en-CA"/>
            </a:p>
          </p:txBody>
        </p:sp>
        <p:sp>
          <p:nvSpPr>
            <p:cNvPr id="26034" name="Line 431"/>
            <p:cNvSpPr>
              <a:spLocks noChangeShapeType="1"/>
            </p:cNvSpPr>
            <p:nvPr/>
          </p:nvSpPr>
          <p:spPr bwMode="auto">
            <a:xfrm>
              <a:off x="3571" y="2125"/>
              <a:ext cx="2" cy="56"/>
            </a:xfrm>
            <a:prstGeom prst="line">
              <a:avLst/>
            </a:prstGeom>
            <a:noFill/>
            <a:ln w="0">
              <a:solidFill>
                <a:srgbClr val="000000"/>
              </a:solidFill>
              <a:round/>
              <a:headEnd/>
              <a:tailEnd/>
            </a:ln>
          </p:spPr>
          <p:txBody>
            <a:bodyPr/>
            <a:lstStyle/>
            <a:p>
              <a:endParaRPr lang="en-CA"/>
            </a:p>
          </p:txBody>
        </p:sp>
        <p:sp>
          <p:nvSpPr>
            <p:cNvPr id="26035" name="Line 432"/>
            <p:cNvSpPr>
              <a:spLocks noChangeShapeType="1"/>
            </p:cNvSpPr>
            <p:nvPr/>
          </p:nvSpPr>
          <p:spPr bwMode="auto">
            <a:xfrm>
              <a:off x="3571" y="2200"/>
              <a:ext cx="2" cy="56"/>
            </a:xfrm>
            <a:prstGeom prst="line">
              <a:avLst/>
            </a:prstGeom>
            <a:noFill/>
            <a:ln w="0">
              <a:solidFill>
                <a:srgbClr val="000000"/>
              </a:solidFill>
              <a:round/>
              <a:headEnd/>
              <a:tailEnd/>
            </a:ln>
          </p:spPr>
          <p:txBody>
            <a:bodyPr/>
            <a:lstStyle/>
            <a:p>
              <a:endParaRPr lang="en-CA"/>
            </a:p>
          </p:txBody>
        </p:sp>
        <p:sp>
          <p:nvSpPr>
            <p:cNvPr id="26036" name="Line 433"/>
            <p:cNvSpPr>
              <a:spLocks noChangeShapeType="1"/>
            </p:cNvSpPr>
            <p:nvPr/>
          </p:nvSpPr>
          <p:spPr bwMode="auto">
            <a:xfrm>
              <a:off x="3571" y="2276"/>
              <a:ext cx="2" cy="56"/>
            </a:xfrm>
            <a:prstGeom prst="line">
              <a:avLst/>
            </a:prstGeom>
            <a:noFill/>
            <a:ln w="0">
              <a:solidFill>
                <a:srgbClr val="000000"/>
              </a:solidFill>
              <a:round/>
              <a:headEnd/>
              <a:tailEnd/>
            </a:ln>
          </p:spPr>
          <p:txBody>
            <a:bodyPr/>
            <a:lstStyle/>
            <a:p>
              <a:endParaRPr lang="en-CA"/>
            </a:p>
          </p:txBody>
        </p:sp>
        <p:sp>
          <p:nvSpPr>
            <p:cNvPr id="26037" name="Line 434"/>
            <p:cNvSpPr>
              <a:spLocks noChangeShapeType="1"/>
            </p:cNvSpPr>
            <p:nvPr/>
          </p:nvSpPr>
          <p:spPr bwMode="auto">
            <a:xfrm>
              <a:off x="3799" y="2125"/>
              <a:ext cx="1" cy="56"/>
            </a:xfrm>
            <a:prstGeom prst="line">
              <a:avLst/>
            </a:prstGeom>
            <a:noFill/>
            <a:ln w="0">
              <a:solidFill>
                <a:srgbClr val="000000"/>
              </a:solidFill>
              <a:round/>
              <a:headEnd/>
              <a:tailEnd/>
            </a:ln>
          </p:spPr>
          <p:txBody>
            <a:bodyPr/>
            <a:lstStyle/>
            <a:p>
              <a:endParaRPr lang="en-CA"/>
            </a:p>
          </p:txBody>
        </p:sp>
        <p:sp>
          <p:nvSpPr>
            <p:cNvPr id="26038" name="Line 435"/>
            <p:cNvSpPr>
              <a:spLocks noChangeShapeType="1"/>
            </p:cNvSpPr>
            <p:nvPr/>
          </p:nvSpPr>
          <p:spPr bwMode="auto">
            <a:xfrm>
              <a:off x="3799" y="2200"/>
              <a:ext cx="1" cy="56"/>
            </a:xfrm>
            <a:prstGeom prst="line">
              <a:avLst/>
            </a:prstGeom>
            <a:noFill/>
            <a:ln w="0">
              <a:solidFill>
                <a:srgbClr val="000000"/>
              </a:solidFill>
              <a:round/>
              <a:headEnd/>
              <a:tailEnd/>
            </a:ln>
          </p:spPr>
          <p:txBody>
            <a:bodyPr/>
            <a:lstStyle/>
            <a:p>
              <a:endParaRPr lang="en-CA"/>
            </a:p>
          </p:txBody>
        </p:sp>
        <p:sp>
          <p:nvSpPr>
            <p:cNvPr id="26039" name="Line 436"/>
            <p:cNvSpPr>
              <a:spLocks noChangeShapeType="1"/>
            </p:cNvSpPr>
            <p:nvPr/>
          </p:nvSpPr>
          <p:spPr bwMode="auto">
            <a:xfrm>
              <a:off x="3799" y="2276"/>
              <a:ext cx="1" cy="56"/>
            </a:xfrm>
            <a:prstGeom prst="line">
              <a:avLst/>
            </a:prstGeom>
            <a:noFill/>
            <a:ln w="0">
              <a:solidFill>
                <a:srgbClr val="000000"/>
              </a:solidFill>
              <a:round/>
              <a:headEnd/>
              <a:tailEnd/>
            </a:ln>
          </p:spPr>
          <p:txBody>
            <a:bodyPr/>
            <a:lstStyle/>
            <a:p>
              <a:endParaRPr lang="en-CA"/>
            </a:p>
          </p:txBody>
        </p:sp>
        <p:sp>
          <p:nvSpPr>
            <p:cNvPr id="26040" name="Line 437"/>
            <p:cNvSpPr>
              <a:spLocks noChangeShapeType="1"/>
            </p:cNvSpPr>
            <p:nvPr/>
          </p:nvSpPr>
          <p:spPr bwMode="auto">
            <a:xfrm>
              <a:off x="4034" y="2125"/>
              <a:ext cx="1" cy="56"/>
            </a:xfrm>
            <a:prstGeom prst="line">
              <a:avLst/>
            </a:prstGeom>
            <a:noFill/>
            <a:ln w="0">
              <a:solidFill>
                <a:srgbClr val="000000"/>
              </a:solidFill>
              <a:round/>
              <a:headEnd/>
              <a:tailEnd/>
            </a:ln>
          </p:spPr>
          <p:txBody>
            <a:bodyPr/>
            <a:lstStyle/>
            <a:p>
              <a:endParaRPr lang="en-CA"/>
            </a:p>
          </p:txBody>
        </p:sp>
        <p:sp>
          <p:nvSpPr>
            <p:cNvPr id="26041" name="Line 438"/>
            <p:cNvSpPr>
              <a:spLocks noChangeShapeType="1"/>
            </p:cNvSpPr>
            <p:nvPr/>
          </p:nvSpPr>
          <p:spPr bwMode="auto">
            <a:xfrm>
              <a:off x="4034" y="2200"/>
              <a:ext cx="1" cy="56"/>
            </a:xfrm>
            <a:prstGeom prst="line">
              <a:avLst/>
            </a:prstGeom>
            <a:noFill/>
            <a:ln w="0">
              <a:solidFill>
                <a:srgbClr val="000000"/>
              </a:solidFill>
              <a:round/>
              <a:headEnd/>
              <a:tailEnd/>
            </a:ln>
          </p:spPr>
          <p:txBody>
            <a:bodyPr/>
            <a:lstStyle/>
            <a:p>
              <a:endParaRPr lang="en-CA"/>
            </a:p>
          </p:txBody>
        </p:sp>
        <p:sp>
          <p:nvSpPr>
            <p:cNvPr id="26042" name="Line 439"/>
            <p:cNvSpPr>
              <a:spLocks noChangeShapeType="1"/>
            </p:cNvSpPr>
            <p:nvPr/>
          </p:nvSpPr>
          <p:spPr bwMode="auto">
            <a:xfrm>
              <a:off x="4034" y="2276"/>
              <a:ext cx="1" cy="56"/>
            </a:xfrm>
            <a:prstGeom prst="line">
              <a:avLst/>
            </a:prstGeom>
            <a:noFill/>
            <a:ln w="0">
              <a:solidFill>
                <a:srgbClr val="000000"/>
              </a:solidFill>
              <a:round/>
              <a:headEnd/>
              <a:tailEnd/>
            </a:ln>
          </p:spPr>
          <p:txBody>
            <a:bodyPr/>
            <a:lstStyle/>
            <a:p>
              <a:endParaRPr lang="en-CA"/>
            </a:p>
          </p:txBody>
        </p:sp>
        <p:sp>
          <p:nvSpPr>
            <p:cNvPr id="26043" name="Line 440"/>
            <p:cNvSpPr>
              <a:spLocks noChangeShapeType="1"/>
            </p:cNvSpPr>
            <p:nvPr/>
          </p:nvSpPr>
          <p:spPr bwMode="auto">
            <a:xfrm>
              <a:off x="4272" y="2134"/>
              <a:ext cx="2" cy="58"/>
            </a:xfrm>
            <a:prstGeom prst="line">
              <a:avLst/>
            </a:prstGeom>
            <a:noFill/>
            <a:ln w="0">
              <a:solidFill>
                <a:srgbClr val="000000"/>
              </a:solidFill>
              <a:round/>
              <a:headEnd/>
              <a:tailEnd/>
            </a:ln>
          </p:spPr>
          <p:txBody>
            <a:bodyPr/>
            <a:lstStyle/>
            <a:p>
              <a:endParaRPr lang="en-CA"/>
            </a:p>
          </p:txBody>
        </p:sp>
        <p:sp>
          <p:nvSpPr>
            <p:cNvPr id="26044" name="Line 441"/>
            <p:cNvSpPr>
              <a:spLocks noChangeShapeType="1"/>
            </p:cNvSpPr>
            <p:nvPr/>
          </p:nvSpPr>
          <p:spPr bwMode="auto">
            <a:xfrm>
              <a:off x="4272" y="2209"/>
              <a:ext cx="2" cy="58"/>
            </a:xfrm>
            <a:prstGeom prst="line">
              <a:avLst/>
            </a:prstGeom>
            <a:noFill/>
            <a:ln w="0">
              <a:solidFill>
                <a:srgbClr val="000000"/>
              </a:solidFill>
              <a:round/>
              <a:headEnd/>
              <a:tailEnd/>
            </a:ln>
          </p:spPr>
          <p:txBody>
            <a:bodyPr/>
            <a:lstStyle/>
            <a:p>
              <a:endParaRPr lang="en-CA"/>
            </a:p>
          </p:txBody>
        </p:sp>
        <p:sp>
          <p:nvSpPr>
            <p:cNvPr id="26045" name="Line 442"/>
            <p:cNvSpPr>
              <a:spLocks noChangeShapeType="1"/>
            </p:cNvSpPr>
            <p:nvPr/>
          </p:nvSpPr>
          <p:spPr bwMode="auto">
            <a:xfrm>
              <a:off x="4272" y="2284"/>
              <a:ext cx="2" cy="50"/>
            </a:xfrm>
            <a:prstGeom prst="line">
              <a:avLst/>
            </a:prstGeom>
            <a:noFill/>
            <a:ln w="0">
              <a:solidFill>
                <a:srgbClr val="000000"/>
              </a:solidFill>
              <a:round/>
              <a:headEnd/>
              <a:tailEnd/>
            </a:ln>
          </p:spPr>
          <p:txBody>
            <a:bodyPr/>
            <a:lstStyle/>
            <a:p>
              <a:endParaRPr lang="en-CA"/>
            </a:p>
          </p:txBody>
        </p:sp>
        <p:sp>
          <p:nvSpPr>
            <p:cNvPr id="26046" name="Line 443"/>
            <p:cNvSpPr>
              <a:spLocks noChangeShapeType="1"/>
            </p:cNvSpPr>
            <p:nvPr/>
          </p:nvSpPr>
          <p:spPr bwMode="auto">
            <a:xfrm>
              <a:off x="4507" y="2134"/>
              <a:ext cx="2" cy="58"/>
            </a:xfrm>
            <a:prstGeom prst="line">
              <a:avLst/>
            </a:prstGeom>
            <a:noFill/>
            <a:ln w="0">
              <a:solidFill>
                <a:srgbClr val="000000"/>
              </a:solidFill>
              <a:round/>
              <a:headEnd/>
              <a:tailEnd/>
            </a:ln>
          </p:spPr>
          <p:txBody>
            <a:bodyPr/>
            <a:lstStyle/>
            <a:p>
              <a:endParaRPr lang="en-CA"/>
            </a:p>
          </p:txBody>
        </p:sp>
        <p:sp>
          <p:nvSpPr>
            <p:cNvPr id="26047" name="Line 444"/>
            <p:cNvSpPr>
              <a:spLocks noChangeShapeType="1"/>
            </p:cNvSpPr>
            <p:nvPr/>
          </p:nvSpPr>
          <p:spPr bwMode="auto">
            <a:xfrm>
              <a:off x="4507" y="2209"/>
              <a:ext cx="2" cy="58"/>
            </a:xfrm>
            <a:prstGeom prst="line">
              <a:avLst/>
            </a:prstGeom>
            <a:noFill/>
            <a:ln w="0">
              <a:solidFill>
                <a:srgbClr val="000000"/>
              </a:solidFill>
              <a:round/>
              <a:headEnd/>
              <a:tailEnd/>
            </a:ln>
          </p:spPr>
          <p:txBody>
            <a:bodyPr/>
            <a:lstStyle/>
            <a:p>
              <a:endParaRPr lang="en-CA"/>
            </a:p>
          </p:txBody>
        </p:sp>
        <p:sp>
          <p:nvSpPr>
            <p:cNvPr id="26048" name="Line 445"/>
            <p:cNvSpPr>
              <a:spLocks noChangeShapeType="1"/>
            </p:cNvSpPr>
            <p:nvPr/>
          </p:nvSpPr>
          <p:spPr bwMode="auto">
            <a:xfrm>
              <a:off x="4507" y="2284"/>
              <a:ext cx="2" cy="50"/>
            </a:xfrm>
            <a:prstGeom prst="line">
              <a:avLst/>
            </a:prstGeom>
            <a:noFill/>
            <a:ln w="0">
              <a:solidFill>
                <a:srgbClr val="000000"/>
              </a:solidFill>
              <a:round/>
              <a:headEnd/>
              <a:tailEnd/>
            </a:ln>
          </p:spPr>
          <p:txBody>
            <a:bodyPr/>
            <a:lstStyle/>
            <a:p>
              <a:endParaRPr lang="en-CA"/>
            </a:p>
          </p:txBody>
        </p:sp>
        <p:sp>
          <p:nvSpPr>
            <p:cNvPr id="26049" name="Line 446"/>
            <p:cNvSpPr>
              <a:spLocks noChangeShapeType="1"/>
            </p:cNvSpPr>
            <p:nvPr/>
          </p:nvSpPr>
          <p:spPr bwMode="auto">
            <a:xfrm>
              <a:off x="4733" y="2134"/>
              <a:ext cx="2" cy="58"/>
            </a:xfrm>
            <a:prstGeom prst="line">
              <a:avLst/>
            </a:prstGeom>
            <a:noFill/>
            <a:ln w="0">
              <a:solidFill>
                <a:srgbClr val="000000"/>
              </a:solidFill>
              <a:round/>
              <a:headEnd/>
              <a:tailEnd/>
            </a:ln>
          </p:spPr>
          <p:txBody>
            <a:bodyPr/>
            <a:lstStyle/>
            <a:p>
              <a:endParaRPr lang="en-CA"/>
            </a:p>
          </p:txBody>
        </p:sp>
        <p:sp>
          <p:nvSpPr>
            <p:cNvPr id="26050" name="Line 447"/>
            <p:cNvSpPr>
              <a:spLocks noChangeShapeType="1"/>
            </p:cNvSpPr>
            <p:nvPr/>
          </p:nvSpPr>
          <p:spPr bwMode="auto">
            <a:xfrm>
              <a:off x="4733" y="2209"/>
              <a:ext cx="2" cy="58"/>
            </a:xfrm>
            <a:prstGeom prst="line">
              <a:avLst/>
            </a:prstGeom>
            <a:noFill/>
            <a:ln w="0">
              <a:solidFill>
                <a:srgbClr val="000000"/>
              </a:solidFill>
              <a:round/>
              <a:headEnd/>
              <a:tailEnd/>
            </a:ln>
          </p:spPr>
          <p:txBody>
            <a:bodyPr/>
            <a:lstStyle/>
            <a:p>
              <a:endParaRPr lang="en-CA"/>
            </a:p>
          </p:txBody>
        </p:sp>
        <p:sp>
          <p:nvSpPr>
            <p:cNvPr id="26051" name="Line 448"/>
            <p:cNvSpPr>
              <a:spLocks noChangeShapeType="1"/>
            </p:cNvSpPr>
            <p:nvPr/>
          </p:nvSpPr>
          <p:spPr bwMode="auto">
            <a:xfrm>
              <a:off x="4733" y="2284"/>
              <a:ext cx="2" cy="50"/>
            </a:xfrm>
            <a:prstGeom prst="line">
              <a:avLst/>
            </a:prstGeom>
            <a:noFill/>
            <a:ln w="0">
              <a:solidFill>
                <a:srgbClr val="000000"/>
              </a:solidFill>
              <a:round/>
              <a:headEnd/>
              <a:tailEnd/>
            </a:ln>
          </p:spPr>
          <p:txBody>
            <a:bodyPr/>
            <a:lstStyle/>
            <a:p>
              <a:endParaRPr lang="en-CA"/>
            </a:p>
          </p:txBody>
        </p:sp>
        <p:sp>
          <p:nvSpPr>
            <p:cNvPr id="26052" name="Line 449"/>
            <p:cNvSpPr>
              <a:spLocks noChangeShapeType="1"/>
            </p:cNvSpPr>
            <p:nvPr/>
          </p:nvSpPr>
          <p:spPr bwMode="auto">
            <a:xfrm>
              <a:off x="4970" y="2134"/>
              <a:ext cx="1" cy="58"/>
            </a:xfrm>
            <a:prstGeom prst="line">
              <a:avLst/>
            </a:prstGeom>
            <a:noFill/>
            <a:ln w="0">
              <a:solidFill>
                <a:srgbClr val="000000"/>
              </a:solidFill>
              <a:round/>
              <a:headEnd/>
              <a:tailEnd/>
            </a:ln>
          </p:spPr>
          <p:txBody>
            <a:bodyPr/>
            <a:lstStyle/>
            <a:p>
              <a:endParaRPr lang="en-CA"/>
            </a:p>
          </p:txBody>
        </p:sp>
        <p:sp>
          <p:nvSpPr>
            <p:cNvPr id="26053" name="Line 450"/>
            <p:cNvSpPr>
              <a:spLocks noChangeShapeType="1"/>
            </p:cNvSpPr>
            <p:nvPr/>
          </p:nvSpPr>
          <p:spPr bwMode="auto">
            <a:xfrm>
              <a:off x="4970" y="2209"/>
              <a:ext cx="1" cy="58"/>
            </a:xfrm>
            <a:prstGeom prst="line">
              <a:avLst/>
            </a:prstGeom>
            <a:noFill/>
            <a:ln w="0">
              <a:solidFill>
                <a:srgbClr val="000000"/>
              </a:solidFill>
              <a:round/>
              <a:headEnd/>
              <a:tailEnd/>
            </a:ln>
          </p:spPr>
          <p:txBody>
            <a:bodyPr/>
            <a:lstStyle/>
            <a:p>
              <a:endParaRPr lang="en-CA"/>
            </a:p>
          </p:txBody>
        </p:sp>
        <p:sp>
          <p:nvSpPr>
            <p:cNvPr id="26054" name="Line 451"/>
            <p:cNvSpPr>
              <a:spLocks noChangeShapeType="1"/>
            </p:cNvSpPr>
            <p:nvPr/>
          </p:nvSpPr>
          <p:spPr bwMode="auto">
            <a:xfrm>
              <a:off x="4970" y="2284"/>
              <a:ext cx="1" cy="50"/>
            </a:xfrm>
            <a:prstGeom prst="line">
              <a:avLst/>
            </a:prstGeom>
            <a:noFill/>
            <a:ln w="0">
              <a:solidFill>
                <a:srgbClr val="000000"/>
              </a:solidFill>
              <a:round/>
              <a:headEnd/>
              <a:tailEnd/>
            </a:ln>
          </p:spPr>
          <p:txBody>
            <a:bodyPr/>
            <a:lstStyle/>
            <a:p>
              <a:endParaRPr lang="en-CA"/>
            </a:p>
          </p:txBody>
        </p:sp>
        <p:sp>
          <p:nvSpPr>
            <p:cNvPr id="26055" name="Line 452"/>
            <p:cNvSpPr>
              <a:spLocks noChangeShapeType="1"/>
            </p:cNvSpPr>
            <p:nvPr/>
          </p:nvSpPr>
          <p:spPr bwMode="auto">
            <a:xfrm>
              <a:off x="3160" y="2129"/>
              <a:ext cx="2" cy="2"/>
            </a:xfrm>
            <a:prstGeom prst="line">
              <a:avLst/>
            </a:prstGeom>
            <a:noFill/>
            <a:ln w="0">
              <a:solidFill>
                <a:srgbClr val="000000"/>
              </a:solidFill>
              <a:round/>
              <a:headEnd/>
              <a:tailEnd/>
            </a:ln>
          </p:spPr>
          <p:txBody>
            <a:bodyPr/>
            <a:lstStyle/>
            <a:p>
              <a:endParaRPr lang="en-CA"/>
            </a:p>
          </p:txBody>
        </p:sp>
        <p:sp>
          <p:nvSpPr>
            <p:cNvPr id="26056" name="Line 453"/>
            <p:cNvSpPr>
              <a:spLocks noChangeShapeType="1"/>
            </p:cNvSpPr>
            <p:nvPr/>
          </p:nvSpPr>
          <p:spPr bwMode="auto">
            <a:xfrm>
              <a:off x="3160" y="2129"/>
              <a:ext cx="2" cy="2"/>
            </a:xfrm>
            <a:prstGeom prst="line">
              <a:avLst/>
            </a:prstGeom>
            <a:noFill/>
            <a:ln w="0">
              <a:solidFill>
                <a:srgbClr val="000000"/>
              </a:solidFill>
              <a:round/>
              <a:headEnd/>
              <a:tailEnd/>
            </a:ln>
          </p:spPr>
          <p:txBody>
            <a:bodyPr/>
            <a:lstStyle/>
            <a:p>
              <a:endParaRPr lang="en-CA"/>
            </a:p>
          </p:txBody>
        </p:sp>
        <p:sp>
          <p:nvSpPr>
            <p:cNvPr id="26057" name="Line 454"/>
            <p:cNvSpPr>
              <a:spLocks noChangeShapeType="1"/>
            </p:cNvSpPr>
            <p:nvPr/>
          </p:nvSpPr>
          <p:spPr bwMode="auto">
            <a:xfrm flipH="1">
              <a:off x="3159" y="2131"/>
              <a:ext cx="1" cy="1"/>
            </a:xfrm>
            <a:prstGeom prst="line">
              <a:avLst/>
            </a:prstGeom>
            <a:noFill/>
            <a:ln w="0">
              <a:solidFill>
                <a:srgbClr val="000000"/>
              </a:solidFill>
              <a:round/>
              <a:headEnd/>
              <a:tailEnd/>
            </a:ln>
          </p:spPr>
          <p:txBody>
            <a:bodyPr/>
            <a:lstStyle/>
            <a:p>
              <a:endParaRPr lang="en-CA"/>
            </a:p>
          </p:txBody>
        </p:sp>
        <p:sp>
          <p:nvSpPr>
            <p:cNvPr id="26058" name="Line 455"/>
            <p:cNvSpPr>
              <a:spLocks noChangeShapeType="1"/>
            </p:cNvSpPr>
            <p:nvPr/>
          </p:nvSpPr>
          <p:spPr bwMode="auto">
            <a:xfrm>
              <a:off x="3159" y="2131"/>
              <a:ext cx="1" cy="3"/>
            </a:xfrm>
            <a:prstGeom prst="line">
              <a:avLst/>
            </a:prstGeom>
            <a:noFill/>
            <a:ln w="0">
              <a:solidFill>
                <a:srgbClr val="000000"/>
              </a:solidFill>
              <a:round/>
              <a:headEnd/>
              <a:tailEnd/>
            </a:ln>
          </p:spPr>
          <p:txBody>
            <a:bodyPr/>
            <a:lstStyle/>
            <a:p>
              <a:endParaRPr lang="en-CA"/>
            </a:p>
          </p:txBody>
        </p:sp>
        <p:sp>
          <p:nvSpPr>
            <p:cNvPr id="26059" name="Line 456"/>
            <p:cNvSpPr>
              <a:spLocks noChangeShapeType="1"/>
            </p:cNvSpPr>
            <p:nvPr/>
          </p:nvSpPr>
          <p:spPr bwMode="auto">
            <a:xfrm flipH="1">
              <a:off x="3158" y="2134"/>
              <a:ext cx="1" cy="3"/>
            </a:xfrm>
            <a:prstGeom prst="line">
              <a:avLst/>
            </a:prstGeom>
            <a:noFill/>
            <a:ln w="0">
              <a:solidFill>
                <a:srgbClr val="000000"/>
              </a:solidFill>
              <a:round/>
              <a:headEnd/>
              <a:tailEnd/>
            </a:ln>
          </p:spPr>
          <p:txBody>
            <a:bodyPr/>
            <a:lstStyle/>
            <a:p>
              <a:endParaRPr lang="en-CA"/>
            </a:p>
          </p:txBody>
        </p:sp>
        <p:sp>
          <p:nvSpPr>
            <p:cNvPr id="26060" name="Line 457"/>
            <p:cNvSpPr>
              <a:spLocks noChangeShapeType="1"/>
            </p:cNvSpPr>
            <p:nvPr/>
          </p:nvSpPr>
          <p:spPr bwMode="auto">
            <a:xfrm flipH="1">
              <a:off x="3154" y="2137"/>
              <a:ext cx="4" cy="10"/>
            </a:xfrm>
            <a:prstGeom prst="line">
              <a:avLst/>
            </a:prstGeom>
            <a:noFill/>
            <a:ln w="0">
              <a:solidFill>
                <a:srgbClr val="000000"/>
              </a:solidFill>
              <a:round/>
              <a:headEnd/>
              <a:tailEnd/>
            </a:ln>
          </p:spPr>
          <p:txBody>
            <a:bodyPr/>
            <a:lstStyle/>
            <a:p>
              <a:endParaRPr lang="en-CA"/>
            </a:p>
          </p:txBody>
        </p:sp>
        <p:sp>
          <p:nvSpPr>
            <p:cNvPr id="26061" name="Line 458"/>
            <p:cNvSpPr>
              <a:spLocks noChangeShapeType="1"/>
            </p:cNvSpPr>
            <p:nvPr/>
          </p:nvSpPr>
          <p:spPr bwMode="auto">
            <a:xfrm flipH="1">
              <a:off x="3153" y="2147"/>
              <a:ext cx="1" cy="14"/>
            </a:xfrm>
            <a:prstGeom prst="line">
              <a:avLst/>
            </a:prstGeom>
            <a:noFill/>
            <a:ln w="0">
              <a:solidFill>
                <a:srgbClr val="000000"/>
              </a:solidFill>
              <a:round/>
              <a:headEnd/>
              <a:tailEnd/>
            </a:ln>
          </p:spPr>
          <p:txBody>
            <a:bodyPr/>
            <a:lstStyle/>
            <a:p>
              <a:endParaRPr lang="en-CA"/>
            </a:p>
          </p:txBody>
        </p:sp>
        <p:sp>
          <p:nvSpPr>
            <p:cNvPr id="26062" name="Line 459"/>
            <p:cNvSpPr>
              <a:spLocks noChangeShapeType="1"/>
            </p:cNvSpPr>
            <p:nvPr/>
          </p:nvSpPr>
          <p:spPr bwMode="auto">
            <a:xfrm>
              <a:off x="3153" y="2161"/>
              <a:ext cx="1" cy="11"/>
            </a:xfrm>
            <a:prstGeom prst="line">
              <a:avLst/>
            </a:prstGeom>
            <a:noFill/>
            <a:ln w="0">
              <a:solidFill>
                <a:srgbClr val="000000"/>
              </a:solidFill>
              <a:round/>
              <a:headEnd/>
              <a:tailEnd/>
            </a:ln>
          </p:spPr>
          <p:txBody>
            <a:bodyPr/>
            <a:lstStyle/>
            <a:p>
              <a:endParaRPr lang="en-CA"/>
            </a:p>
          </p:txBody>
        </p:sp>
        <p:sp>
          <p:nvSpPr>
            <p:cNvPr id="26063" name="Freeform 460"/>
            <p:cNvSpPr>
              <a:spLocks/>
            </p:cNvSpPr>
            <p:nvPr/>
          </p:nvSpPr>
          <p:spPr bwMode="auto">
            <a:xfrm>
              <a:off x="3154" y="2172"/>
              <a:ext cx="8" cy="9"/>
            </a:xfrm>
            <a:custGeom>
              <a:avLst/>
              <a:gdLst>
                <a:gd name="T0" fmla="*/ 0 w 11"/>
                <a:gd name="T1" fmla="*/ 0 h 11"/>
                <a:gd name="T2" fmla="*/ 2 w 11"/>
                <a:gd name="T3" fmla="*/ 4 h 11"/>
                <a:gd name="T4" fmla="*/ 2 w 11"/>
                <a:gd name="T5" fmla="*/ 4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11"/>
                  </a:lnTo>
                  <a:lnTo>
                    <a:pt x="11" y="11"/>
                  </a:lnTo>
                </a:path>
              </a:pathLst>
            </a:custGeom>
            <a:noFill/>
            <a:ln w="0">
              <a:solidFill>
                <a:srgbClr val="000000"/>
              </a:solidFill>
              <a:round/>
              <a:headEnd/>
              <a:tailEnd/>
            </a:ln>
          </p:spPr>
          <p:txBody>
            <a:bodyPr/>
            <a:lstStyle/>
            <a:p>
              <a:endParaRPr lang="en-CA"/>
            </a:p>
          </p:txBody>
        </p:sp>
        <p:sp>
          <p:nvSpPr>
            <p:cNvPr id="26064" name="Line 461"/>
            <p:cNvSpPr>
              <a:spLocks noChangeShapeType="1"/>
            </p:cNvSpPr>
            <p:nvPr/>
          </p:nvSpPr>
          <p:spPr bwMode="auto">
            <a:xfrm>
              <a:off x="3173" y="2193"/>
              <a:ext cx="2" cy="2"/>
            </a:xfrm>
            <a:prstGeom prst="line">
              <a:avLst/>
            </a:prstGeom>
            <a:noFill/>
            <a:ln w="0">
              <a:solidFill>
                <a:srgbClr val="000000"/>
              </a:solidFill>
              <a:round/>
              <a:headEnd/>
              <a:tailEnd/>
            </a:ln>
          </p:spPr>
          <p:txBody>
            <a:bodyPr/>
            <a:lstStyle/>
            <a:p>
              <a:endParaRPr lang="en-CA"/>
            </a:p>
          </p:txBody>
        </p:sp>
        <p:sp>
          <p:nvSpPr>
            <p:cNvPr id="26065" name="Line 462"/>
            <p:cNvSpPr>
              <a:spLocks noChangeShapeType="1"/>
            </p:cNvSpPr>
            <p:nvPr/>
          </p:nvSpPr>
          <p:spPr bwMode="auto">
            <a:xfrm>
              <a:off x="3173" y="2193"/>
              <a:ext cx="4" cy="5"/>
            </a:xfrm>
            <a:prstGeom prst="line">
              <a:avLst/>
            </a:prstGeom>
            <a:noFill/>
            <a:ln w="0">
              <a:solidFill>
                <a:srgbClr val="000000"/>
              </a:solidFill>
              <a:round/>
              <a:headEnd/>
              <a:tailEnd/>
            </a:ln>
          </p:spPr>
          <p:txBody>
            <a:bodyPr/>
            <a:lstStyle/>
            <a:p>
              <a:endParaRPr lang="en-CA"/>
            </a:p>
          </p:txBody>
        </p:sp>
        <p:sp>
          <p:nvSpPr>
            <p:cNvPr id="26066" name="Line 463"/>
            <p:cNvSpPr>
              <a:spLocks noChangeShapeType="1"/>
            </p:cNvSpPr>
            <p:nvPr/>
          </p:nvSpPr>
          <p:spPr bwMode="auto">
            <a:xfrm flipH="1">
              <a:off x="3176" y="2198"/>
              <a:ext cx="1" cy="5"/>
            </a:xfrm>
            <a:prstGeom prst="line">
              <a:avLst/>
            </a:prstGeom>
            <a:noFill/>
            <a:ln w="0">
              <a:solidFill>
                <a:srgbClr val="000000"/>
              </a:solidFill>
              <a:round/>
              <a:headEnd/>
              <a:tailEnd/>
            </a:ln>
          </p:spPr>
          <p:txBody>
            <a:bodyPr/>
            <a:lstStyle/>
            <a:p>
              <a:endParaRPr lang="en-CA"/>
            </a:p>
          </p:txBody>
        </p:sp>
        <p:sp>
          <p:nvSpPr>
            <p:cNvPr id="26067" name="Line 464"/>
            <p:cNvSpPr>
              <a:spLocks noChangeShapeType="1"/>
            </p:cNvSpPr>
            <p:nvPr/>
          </p:nvSpPr>
          <p:spPr bwMode="auto">
            <a:xfrm flipH="1">
              <a:off x="3172" y="2203"/>
              <a:ext cx="4" cy="4"/>
            </a:xfrm>
            <a:prstGeom prst="line">
              <a:avLst/>
            </a:prstGeom>
            <a:noFill/>
            <a:ln w="0">
              <a:solidFill>
                <a:srgbClr val="000000"/>
              </a:solidFill>
              <a:round/>
              <a:headEnd/>
              <a:tailEnd/>
            </a:ln>
          </p:spPr>
          <p:txBody>
            <a:bodyPr/>
            <a:lstStyle/>
            <a:p>
              <a:endParaRPr lang="en-CA"/>
            </a:p>
          </p:txBody>
        </p:sp>
        <p:sp>
          <p:nvSpPr>
            <p:cNvPr id="26068" name="Line 465"/>
            <p:cNvSpPr>
              <a:spLocks noChangeShapeType="1"/>
            </p:cNvSpPr>
            <p:nvPr/>
          </p:nvSpPr>
          <p:spPr bwMode="auto">
            <a:xfrm flipH="1">
              <a:off x="3164" y="2207"/>
              <a:ext cx="8" cy="4"/>
            </a:xfrm>
            <a:prstGeom prst="line">
              <a:avLst/>
            </a:prstGeom>
            <a:noFill/>
            <a:ln w="0">
              <a:solidFill>
                <a:srgbClr val="000000"/>
              </a:solidFill>
              <a:round/>
              <a:headEnd/>
              <a:tailEnd/>
            </a:ln>
          </p:spPr>
          <p:txBody>
            <a:bodyPr/>
            <a:lstStyle/>
            <a:p>
              <a:endParaRPr lang="en-CA"/>
            </a:p>
          </p:txBody>
        </p:sp>
        <p:sp>
          <p:nvSpPr>
            <p:cNvPr id="26069" name="Line 466"/>
            <p:cNvSpPr>
              <a:spLocks noChangeShapeType="1"/>
            </p:cNvSpPr>
            <p:nvPr/>
          </p:nvSpPr>
          <p:spPr bwMode="auto">
            <a:xfrm flipH="1">
              <a:off x="3154" y="2211"/>
              <a:ext cx="10" cy="4"/>
            </a:xfrm>
            <a:prstGeom prst="line">
              <a:avLst/>
            </a:prstGeom>
            <a:noFill/>
            <a:ln w="0">
              <a:solidFill>
                <a:srgbClr val="000000"/>
              </a:solidFill>
              <a:round/>
              <a:headEnd/>
              <a:tailEnd/>
            </a:ln>
          </p:spPr>
          <p:txBody>
            <a:bodyPr/>
            <a:lstStyle/>
            <a:p>
              <a:endParaRPr lang="en-CA"/>
            </a:p>
          </p:txBody>
        </p:sp>
        <p:sp>
          <p:nvSpPr>
            <p:cNvPr id="26070" name="Freeform 467"/>
            <p:cNvSpPr>
              <a:spLocks/>
            </p:cNvSpPr>
            <p:nvPr/>
          </p:nvSpPr>
          <p:spPr bwMode="auto">
            <a:xfrm>
              <a:off x="3144" y="2215"/>
              <a:ext cx="10" cy="5"/>
            </a:xfrm>
            <a:custGeom>
              <a:avLst/>
              <a:gdLst>
                <a:gd name="T0" fmla="*/ 1 w 18"/>
                <a:gd name="T1" fmla="*/ 0 h 5"/>
                <a:gd name="T2" fmla="*/ 0 w 18"/>
                <a:gd name="T3" fmla="*/ 5 h 5"/>
                <a:gd name="T4" fmla="*/ 0 w 18"/>
                <a:gd name="T5" fmla="*/ 5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18" y="0"/>
                  </a:moveTo>
                  <a:lnTo>
                    <a:pt x="0" y="5"/>
                  </a:lnTo>
                </a:path>
              </a:pathLst>
            </a:custGeom>
            <a:noFill/>
            <a:ln w="0">
              <a:solidFill>
                <a:srgbClr val="000000"/>
              </a:solidFill>
              <a:round/>
              <a:headEnd/>
              <a:tailEnd/>
            </a:ln>
          </p:spPr>
          <p:txBody>
            <a:bodyPr/>
            <a:lstStyle/>
            <a:p>
              <a:endParaRPr lang="en-CA"/>
            </a:p>
          </p:txBody>
        </p:sp>
        <p:sp>
          <p:nvSpPr>
            <p:cNvPr id="26071" name="Line 468"/>
            <p:cNvSpPr>
              <a:spLocks noChangeShapeType="1"/>
            </p:cNvSpPr>
            <p:nvPr/>
          </p:nvSpPr>
          <p:spPr bwMode="auto">
            <a:xfrm flipH="1">
              <a:off x="3127" y="2226"/>
              <a:ext cx="1" cy="2"/>
            </a:xfrm>
            <a:prstGeom prst="line">
              <a:avLst/>
            </a:prstGeom>
            <a:noFill/>
            <a:ln w="0">
              <a:solidFill>
                <a:srgbClr val="000000"/>
              </a:solidFill>
              <a:round/>
              <a:headEnd/>
              <a:tailEnd/>
            </a:ln>
          </p:spPr>
          <p:txBody>
            <a:bodyPr/>
            <a:lstStyle/>
            <a:p>
              <a:endParaRPr lang="en-CA"/>
            </a:p>
          </p:txBody>
        </p:sp>
        <p:sp>
          <p:nvSpPr>
            <p:cNvPr id="26072" name="Line 469"/>
            <p:cNvSpPr>
              <a:spLocks noChangeShapeType="1"/>
            </p:cNvSpPr>
            <p:nvPr/>
          </p:nvSpPr>
          <p:spPr bwMode="auto">
            <a:xfrm flipH="1">
              <a:off x="3125" y="2228"/>
              <a:ext cx="2" cy="3"/>
            </a:xfrm>
            <a:prstGeom prst="line">
              <a:avLst/>
            </a:prstGeom>
            <a:noFill/>
            <a:ln w="0">
              <a:solidFill>
                <a:srgbClr val="000000"/>
              </a:solidFill>
              <a:round/>
              <a:headEnd/>
              <a:tailEnd/>
            </a:ln>
          </p:spPr>
          <p:txBody>
            <a:bodyPr/>
            <a:lstStyle/>
            <a:p>
              <a:endParaRPr lang="en-CA"/>
            </a:p>
          </p:txBody>
        </p:sp>
        <p:sp>
          <p:nvSpPr>
            <p:cNvPr id="26073" name="Line 470"/>
            <p:cNvSpPr>
              <a:spLocks noChangeShapeType="1"/>
            </p:cNvSpPr>
            <p:nvPr/>
          </p:nvSpPr>
          <p:spPr bwMode="auto">
            <a:xfrm>
              <a:off x="3125" y="2231"/>
              <a:ext cx="1" cy="3"/>
            </a:xfrm>
            <a:prstGeom prst="line">
              <a:avLst/>
            </a:prstGeom>
            <a:noFill/>
            <a:ln w="0">
              <a:solidFill>
                <a:srgbClr val="000000"/>
              </a:solidFill>
              <a:round/>
              <a:headEnd/>
              <a:tailEnd/>
            </a:ln>
          </p:spPr>
          <p:txBody>
            <a:bodyPr/>
            <a:lstStyle/>
            <a:p>
              <a:endParaRPr lang="en-CA"/>
            </a:p>
          </p:txBody>
        </p:sp>
        <p:sp>
          <p:nvSpPr>
            <p:cNvPr id="26074" name="Line 471"/>
            <p:cNvSpPr>
              <a:spLocks noChangeShapeType="1"/>
            </p:cNvSpPr>
            <p:nvPr/>
          </p:nvSpPr>
          <p:spPr bwMode="auto">
            <a:xfrm>
              <a:off x="3126" y="2234"/>
              <a:ext cx="6" cy="3"/>
            </a:xfrm>
            <a:prstGeom prst="line">
              <a:avLst/>
            </a:prstGeom>
            <a:noFill/>
            <a:ln w="0">
              <a:solidFill>
                <a:srgbClr val="000000"/>
              </a:solidFill>
              <a:round/>
              <a:headEnd/>
              <a:tailEnd/>
            </a:ln>
          </p:spPr>
          <p:txBody>
            <a:bodyPr/>
            <a:lstStyle/>
            <a:p>
              <a:endParaRPr lang="en-CA"/>
            </a:p>
          </p:txBody>
        </p:sp>
        <p:sp>
          <p:nvSpPr>
            <p:cNvPr id="26075" name="Line 472"/>
            <p:cNvSpPr>
              <a:spLocks noChangeShapeType="1"/>
            </p:cNvSpPr>
            <p:nvPr/>
          </p:nvSpPr>
          <p:spPr bwMode="auto">
            <a:xfrm>
              <a:off x="3132" y="2237"/>
              <a:ext cx="8" cy="2"/>
            </a:xfrm>
            <a:prstGeom prst="line">
              <a:avLst/>
            </a:prstGeom>
            <a:noFill/>
            <a:ln w="0">
              <a:solidFill>
                <a:srgbClr val="000000"/>
              </a:solidFill>
              <a:round/>
              <a:headEnd/>
              <a:tailEnd/>
            </a:ln>
          </p:spPr>
          <p:txBody>
            <a:bodyPr/>
            <a:lstStyle/>
            <a:p>
              <a:endParaRPr lang="en-CA"/>
            </a:p>
          </p:txBody>
        </p:sp>
        <p:sp>
          <p:nvSpPr>
            <p:cNvPr id="26076" name="Line 473"/>
            <p:cNvSpPr>
              <a:spLocks noChangeShapeType="1"/>
            </p:cNvSpPr>
            <p:nvPr/>
          </p:nvSpPr>
          <p:spPr bwMode="auto">
            <a:xfrm>
              <a:off x="3140" y="2239"/>
              <a:ext cx="9" cy="1"/>
            </a:xfrm>
            <a:prstGeom prst="line">
              <a:avLst/>
            </a:prstGeom>
            <a:noFill/>
            <a:ln w="0">
              <a:solidFill>
                <a:srgbClr val="000000"/>
              </a:solidFill>
              <a:round/>
              <a:headEnd/>
              <a:tailEnd/>
            </a:ln>
          </p:spPr>
          <p:txBody>
            <a:bodyPr/>
            <a:lstStyle/>
            <a:p>
              <a:endParaRPr lang="en-CA"/>
            </a:p>
          </p:txBody>
        </p:sp>
        <p:sp>
          <p:nvSpPr>
            <p:cNvPr id="26077" name="Freeform 474"/>
            <p:cNvSpPr>
              <a:spLocks/>
            </p:cNvSpPr>
            <p:nvPr/>
          </p:nvSpPr>
          <p:spPr bwMode="auto">
            <a:xfrm>
              <a:off x="3149" y="2240"/>
              <a:ext cx="15" cy="2"/>
            </a:xfrm>
            <a:custGeom>
              <a:avLst/>
              <a:gdLst>
                <a:gd name="T0" fmla="*/ 0 w 25"/>
                <a:gd name="T1" fmla="*/ 0 h 2"/>
                <a:gd name="T2" fmla="*/ 1 w 25"/>
                <a:gd name="T3" fmla="*/ 0 h 2"/>
                <a:gd name="T4" fmla="*/ 2 w 25"/>
                <a:gd name="T5" fmla="*/ 0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0"/>
                  </a:lnTo>
                </a:path>
              </a:pathLst>
            </a:custGeom>
            <a:noFill/>
            <a:ln w="0">
              <a:solidFill>
                <a:srgbClr val="000000"/>
              </a:solidFill>
              <a:round/>
              <a:headEnd/>
              <a:tailEnd/>
            </a:ln>
          </p:spPr>
          <p:txBody>
            <a:bodyPr/>
            <a:lstStyle/>
            <a:p>
              <a:endParaRPr lang="en-CA"/>
            </a:p>
          </p:txBody>
        </p:sp>
        <p:sp>
          <p:nvSpPr>
            <p:cNvPr id="26078" name="Line 475"/>
            <p:cNvSpPr>
              <a:spLocks noChangeShapeType="1"/>
            </p:cNvSpPr>
            <p:nvPr/>
          </p:nvSpPr>
          <p:spPr bwMode="auto">
            <a:xfrm>
              <a:off x="3171" y="2254"/>
              <a:ext cx="1" cy="3"/>
            </a:xfrm>
            <a:prstGeom prst="line">
              <a:avLst/>
            </a:prstGeom>
            <a:noFill/>
            <a:ln w="0">
              <a:solidFill>
                <a:srgbClr val="000000"/>
              </a:solidFill>
              <a:round/>
              <a:headEnd/>
              <a:tailEnd/>
            </a:ln>
          </p:spPr>
          <p:txBody>
            <a:bodyPr/>
            <a:lstStyle/>
            <a:p>
              <a:endParaRPr lang="en-CA"/>
            </a:p>
          </p:txBody>
        </p:sp>
        <p:sp>
          <p:nvSpPr>
            <p:cNvPr id="26079" name="Line 476"/>
            <p:cNvSpPr>
              <a:spLocks noChangeShapeType="1"/>
            </p:cNvSpPr>
            <p:nvPr/>
          </p:nvSpPr>
          <p:spPr bwMode="auto">
            <a:xfrm flipH="1">
              <a:off x="3168" y="2257"/>
              <a:ext cx="3" cy="5"/>
            </a:xfrm>
            <a:prstGeom prst="line">
              <a:avLst/>
            </a:prstGeom>
            <a:noFill/>
            <a:ln w="0">
              <a:solidFill>
                <a:srgbClr val="000000"/>
              </a:solidFill>
              <a:round/>
              <a:headEnd/>
              <a:tailEnd/>
            </a:ln>
          </p:spPr>
          <p:txBody>
            <a:bodyPr/>
            <a:lstStyle/>
            <a:p>
              <a:endParaRPr lang="en-CA"/>
            </a:p>
          </p:txBody>
        </p:sp>
        <p:sp>
          <p:nvSpPr>
            <p:cNvPr id="26080" name="Line 477"/>
            <p:cNvSpPr>
              <a:spLocks noChangeShapeType="1"/>
            </p:cNvSpPr>
            <p:nvPr/>
          </p:nvSpPr>
          <p:spPr bwMode="auto">
            <a:xfrm flipH="1">
              <a:off x="3160" y="2262"/>
              <a:ext cx="8" cy="16"/>
            </a:xfrm>
            <a:prstGeom prst="line">
              <a:avLst/>
            </a:prstGeom>
            <a:noFill/>
            <a:ln w="0">
              <a:solidFill>
                <a:srgbClr val="000000"/>
              </a:solidFill>
              <a:round/>
              <a:headEnd/>
              <a:tailEnd/>
            </a:ln>
          </p:spPr>
          <p:txBody>
            <a:bodyPr/>
            <a:lstStyle/>
            <a:p>
              <a:endParaRPr lang="en-CA"/>
            </a:p>
          </p:txBody>
        </p:sp>
        <p:sp>
          <p:nvSpPr>
            <p:cNvPr id="26081" name="Line 478"/>
            <p:cNvSpPr>
              <a:spLocks noChangeShapeType="1"/>
            </p:cNvSpPr>
            <p:nvPr/>
          </p:nvSpPr>
          <p:spPr bwMode="auto">
            <a:xfrm flipH="1">
              <a:off x="3152" y="2278"/>
              <a:ext cx="8" cy="14"/>
            </a:xfrm>
            <a:prstGeom prst="line">
              <a:avLst/>
            </a:prstGeom>
            <a:noFill/>
            <a:ln w="0">
              <a:solidFill>
                <a:srgbClr val="000000"/>
              </a:solidFill>
              <a:round/>
              <a:headEnd/>
              <a:tailEnd/>
            </a:ln>
          </p:spPr>
          <p:txBody>
            <a:bodyPr/>
            <a:lstStyle/>
            <a:p>
              <a:endParaRPr lang="en-CA"/>
            </a:p>
          </p:txBody>
        </p:sp>
        <p:sp>
          <p:nvSpPr>
            <p:cNvPr id="26082" name="Line 479"/>
            <p:cNvSpPr>
              <a:spLocks noChangeShapeType="1"/>
            </p:cNvSpPr>
            <p:nvPr/>
          </p:nvSpPr>
          <p:spPr bwMode="auto">
            <a:xfrm flipH="1">
              <a:off x="3150" y="2292"/>
              <a:ext cx="2" cy="3"/>
            </a:xfrm>
            <a:prstGeom prst="line">
              <a:avLst/>
            </a:prstGeom>
            <a:noFill/>
            <a:ln w="0">
              <a:solidFill>
                <a:srgbClr val="000000"/>
              </a:solidFill>
              <a:round/>
              <a:headEnd/>
              <a:tailEnd/>
            </a:ln>
          </p:spPr>
          <p:txBody>
            <a:bodyPr/>
            <a:lstStyle/>
            <a:p>
              <a:endParaRPr lang="en-CA"/>
            </a:p>
          </p:txBody>
        </p:sp>
        <p:sp>
          <p:nvSpPr>
            <p:cNvPr id="26083" name="Line 480"/>
            <p:cNvSpPr>
              <a:spLocks noChangeShapeType="1"/>
            </p:cNvSpPr>
            <p:nvPr/>
          </p:nvSpPr>
          <p:spPr bwMode="auto">
            <a:xfrm flipH="1">
              <a:off x="3149" y="2295"/>
              <a:ext cx="1" cy="3"/>
            </a:xfrm>
            <a:prstGeom prst="line">
              <a:avLst/>
            </a:prstGeom>
            <a:noFill/>
            <a:ln w="0">
              <a:solidFill>
                <a:srgbClr val="000000"/>
              </a:solidFill>
              <a:round/>
              <a:headEnd/>
              <a:tailEnd/>
            </a:ln>
          </p:spPr>
          <p:txBody>
            <a:bodyPr/>
            <a:lstStyle/>
            <a:p>
              <a:endParaRPr lang="en-CA"/>
            </a:p>
          </p:txBody>
        </p:sp>
        <p:sp>
          <p:nvSpPr>
            <p:cNvPr id="26084" name="Line 481"/>
            <p:cNvSpPr>
              <a:spLocks noChangeShapeType="1"/>
            </p:cNvSpPr>
            <p:nvPr/>
          </p:nvSpPr>
          <p:spPr bwMode="auto">
            <a:xfrm>
              <a:off x="3149" y="2298"/>
              <a:ext cx="1" cy="3"/>
            </a:xfrm>
            <a:prstGeom prst="line">
              <a:avLst/>
            </a:prstGeom>
            <a:noFill/>
            <a:ln w="0">
              <a:solidFill>
                <a:srgbClr val="000000"/>
              </a:solidFill>
              <a:round/>
              <a:headEnd/>
              <a:tailEnd/>
            </a:ln>
          </p:spPr>
          <p:txBody>
            <a:bodyPr/>
            <a:lstStyle/>
            <a:p>
              <a:endParaRPr lang="en-CA"/>
            </a:p>
          </p:txBody>
        </p:sp>
        <p:sp>
          <p:nvSpPr>
            <p:cNvPr id="26085" name="Freeform 482"/>
            <p:cNvSpPr>
              <a:spLocks/>
            </p:cNvSpPr>
            <p:nvPr/>
          </p:nvSpPr>
          <p:spPr bwMode="auto">
            <a:xfrm>
              <a:off x="3149" y="2301"/>
              <a:ext cx="3" cy="3"/>
            </a:xfrm>
            <a:custGeom>
              <a:avLst/>
              <a:gdLst>
                <a:gd name="T0" fmla="*/ 0 w 4"/>
                <a:gd name="T1" fmla="*/ 0 h 4"/>
                <a:gd name="T2" fmla="*/ 2 w 4"/>
                <a:gd name="T3" fmla="*/ 2 h 4"/>
                <a:gd name="T4" fmla="*/ 2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6086" name="Line 483"/>
            <p:cNvSpPr>
              <a:spLocks noChangeShapeType="1"/>
            </p:cNvSpPr>
            <p:nvPr/>
          </p:nvSpPr>
          <p:spPr bwMode="auto">
            <a:xfrm>
              <a:off x="3167" y="2303"/>
              <a:ext cx="1" cy="1"/>
            </a:xfrm>
            <a:prstGeom prst="line">
              <a:avLst/>
            </a:prstGeom>
            <a:noFill/>
            <a:ln w="0">
              <a:solidFill>
                <a:srgbClr val="000000"/>
              </a:solidFill>
              <a:round/>
              <a:headEnd/>
              <a:tailEnd/>
            </a:ln>
          </p:spPr>
          <p:txBody>
            <a:bodyPr/>
            <a:lstStyle/>
            <a:p>
              <a:endParaRPr lang="en-CA"/>
            </a:p>
          </p:txBody>
        </p:sp>
        <p:sp>
          <p:nvSpPr>
            <p:cNvPr id="26087" name="Line 484"/>
            <p:cNvSpPr>
              <a:spLocks noChangeShapeType="1"/>
            </p:cNvSpPr>
            <p:nvPr/>
          </p:nvSpPr>
          <p:spPr bwMode="auto">
            <a:xfrm>
              <a:off x="3167" y="2303"/>
              <a:ext cx="4" cy="1"/>
            </a:xfrm>
            <a:prstGeom prst="line">
              <a:avLst/>
            </a:prstGeom>
            <a:noFill/>
            <a:ln w="0">
              <a:solidFill>
                <a:srgbClr val="000000"/>
              </a:solidFill>
              <a:round/>
              <a:headEnd/>
              <a:tailEnd/>
            </a:ln>
          </p:spPr>
          <p:txBody>
            <a:bodyPr/>
            <a:lstStyle/>
            <a:p>
              <a:endParaRPr lang="en-CA"/>
            </a:p>
          </p:txBody>
        </p:sp>
        <p:sp>
          <p:nvSpPr>
            <p:cNvPr id="26088" name="Line 485"/>
            <p:cNvSpPr>
              <a:spLocks noChangeShapeType="1"/>
            </p:cNvSpPr>
            <p:nvPr/>
          </p:nvSpPr>
          <p:spPr bwMode="auto">
            <a:xfrm>
              <a:off x="3171" y="2303"/>
              <a:ext cx="1" cy="1"/>
            </a:xfrm>
            <a:prstGeom prst="line">
              <a:avLst/>
            </a:prstGeom>
            <a:noFill/>
            <a:ln w="0">
              <a:solidFill>
                <a:srgbClr val="000000"/>
              </a:solidFill>
              <a:round/>
              <a:headEnd/>
              <a:tailEnd/>
            </a:ln>
          </p:spPr>
          <p:txBody>
            <a:bodyPr/>
            <a:lstStyle/>
            <a:p>
              <a:endParaRPr lang="en-CA"/>
            </a:p>
          </p:txBody>
        </p:sp>
        <p:sp>
          <p:nvSpPr>
            <p:cNvPr id="26089" name="Line 486"/>
            <p:cNvSpPr>
              <a:spLocks noChangeShapeType="1"/>
            </p:cNvSpPr>
            <p:nvPr/>
          </p:nvSpPr>
          <p:spPr bwMode="auto">
            <a:xfrm>
              <a:off x="3172" y="2303"/>
              <a:ext cx="1" cy="1"/>
            </a:xfrm>
            <a:prstGeom prst="line">
              <a:avLst/>
            </a:prstGeom>
            <a:noFill/>
            <a:ln w="0">
              <a:solidFill>
                <a:srgbClr val="000000"/>
              </a:solidFill>
              <a:round/>
              <a:headEnd/>
              <a:tailEnd/>
            </a:ln>
          </p:spPr>
          <p:txBody>
            <a:bodyPr/>
            <a:lstStyle/>
            <a:p>
              <a:endParaRPr lang="en-CA"/>
            </a:p>
          </p:txBody>
        </p:sp>
        <p:sp>
          <p:nvSpPr>
            <p:cNvPr id="26090" name="Line 487"/>
            <p:cNvSpPr>
              <a:spLocks noChangeShapeType="1"/>
            </p:cNvSpPr>
            <p:nvPr/>
          </p:nvSpPr>
          <p:spPr bwMode="auto">
            <a:xfrm>
              <a:off x="3173" y="2303"/>
              <a:ext cx="2" cy="1"/>
            </a:xfrm>
            <a:prstGeom prst="line">
              <a:avLst/>
            </a:prstGeom>
            <a:noFill/>
            <a:ln w="0">
              <a:solidFill>
                <a:srgbClr val="000000"/>
              </a:solidFill>
              <a:round/>
              <a:headEnd/>
              <a:tailEnd/>
            </a:ln>
          </p:spPr>
          <p:txBody>
            <a:bodyPr/>
            <a:lstStyle/>
            <a:p>
              <a:endParaRPr lang="en-CA"/>
            </a:p>
          </p:txBody>
        </p:sp>
        <p:sp>
          <p:nvSpPr>
            <p:cNvPr id="26091" name="Line 488"/>
            <p:cNvSpPr>
              <a:spLocks noChangeShapeType="1"/>
            </p:cNvSpPr>
            <p:nvPr/>
          </p:nvSpPr>
          <p:spPr bwMode="auto">
            <a:xfrm>
              <a:off x="3173" y="2304"/>
              <a:ext cx="2" cy="2"/>
            </a:xfrm>
            <a:prstGeom prst="line">
              <a:avLst/>
            </a:prstGeom>
            <a:noFill/>
            <a:ln w="0">
              <a:solidFill>
                <a:srgbClr val="000000"/>
              </a:solidFill>
              <a:round/>
              <a:headEnd/>
              <a:tailEnd/>
            </a:ln>
          </p:spPr>
          <p:txBody>
            <a:bodyPr/>
            <a:lstStyle/>
            <a:p>
              <a:endParaRPr lang="en-CA"/>
            </a:p>
          </p:txBody>
        </p:sp>
        <p:sp>
          <p:nvSpPr>
            <p:cNvPr id="26092" name="Line 489"/>
            <p:cNvSpPr>
              <a:spLocks noChangeShapeType="1"/>
            </p:cNvSpPr>
            <p:nvPr/>
          </p:nvSpPr>
          <p:spPr bwMode="auto">
            <a:xfrm flipH="1">
              <a:off x="3172" y="2306"/>
              <a:ext cx="1" cy="1"/>
            </a:xfrm>
            <a:prstGeom prst="line">
              <a:avLst/>
            </a:prstGeom>
            <a:noFill/>
            <a:ln w="0">
              <a:solidFill>
                <a:srgbClr val="000000"/>
              </a:solidFill>
              <a:round/>
              <a:headEnd/>
              <a:tailEnd/>
            </a:ln>
          </p:spPr>
          <p:txBody>
            <a:bodyPr/>
            <a:lstStyle/>
            <a:p>
              <a:endParaRPr lang="en-CA"/>
            </a:p>
          </p:txBody>
        </p:sp>
        <p:sp>
          <p:nvSpPr>
            <p:cNvPr id="26093" name="Line 490"/>
            <p:cNvSpPr>
              <a:spLocks noChangeShapeType="1"/>
            </p:cNvSpPr>
            <p:nvPr/>
          </p:nvSpPr>
          <p:spPr bwMode="auto">
            <a:xfrm flipH="1">
              <a:off x="3171" y="2306"/>
              <a:ext cx="1" cy="3"/>
            </a:xfrm>
            <a:prstGeom prst="line">
              <a:avLst/>
            </a:prstGeom>
            <a:noFill/>
            <a:ln w="0">
              <a:solidFill>
                <a:srgbClr val="000000"/>
              </a:solidFill>
              <a:round/>
              <a:headEnd/>
              <a:tailEnd/>
            </a:ln>
          </p:spPr>
          <p:txBody>
            <a:bodyPr/>
            <a:lstStyle/>
            <a:p>
              <a:endParaRPr lang="en-CA"/>
            </a:p>
          </p:txBody>
        </p:sp>
        <p:sp>
          <p:nvSpPr>
            <p:cNvPr id="26094" name="Line 491"/>
            <p:cNvSpPr>
              <a:spLocks noChangeShapeType="1"/>
            </p:cNvSpPr>
            <p:nvPr/>
          </p:nvSpPr>
          <p:spPr bwMode="auto">
            <a:xfrm flipH="1">
              <a:off x="3167" y="2309"/>
              <a:ext cx="4" cy="5"/>
            </a:xfrm>
            <a:prstGeom prst="line">
              <a:avLst/>
            </a:prstGeom>
            <a:noFill/>
            <a:ln w="0">
              <a:solidFill>
                <a:srgbClr val="000000"/>
              </a:solidFill>
              <a:round/>
              <a:headEnd/>
              <a:tailEnd/>
            </a:ln>
          </p:spPr>
          <p:txBody>
            <a:bodyPr/>
            <a:lstStyle/>
            <a:p>
              <a:endParaRPr lang="en-CA"/>
            </a:p>
          </p:txBody>
        </p:sp>
        <p:sp>
          <p:nvSpPr>
            <p:cNvPr id="26095" name="Line 492"/>
            <p:cNvSpPr>
              <a:spLocks noChangeShapeType="1"/>
            </p:cNvSpPr>
            <p:nvPr/>
          </p:nvSpPr>
          <p:spPr bwMode="auto">
            <a:xfrm flipH="1">
              <a:off x="3164" y="2314"/>
              <a:ext cx="3" cy="3"/>
            </a:xfrm>
            <a:prstGeom prst="line">
              <a:avLst/>
            </a:prstGeom>
            <a:noFill/>
            <a:ln w="0">
              <a:solidFill>
                <a:srgbClr val="000000"/>
              </a:solidFill>
              <a:round/>
              <a:headEnd/>
              <a:tailEnd/>
            </a:ln>
          </p:spPr>
          <p:txBody>
            <a:bodyPr/>
            <a:lstStyle/>
            <a:p>
              <a:endParaRPr lang="en-CA"/>
            </a:p>
          </p:txBody>
        </p:sp>
        <p:sp>
          <p:nvSpPr>
            <p:cNvPr id="26096" name="Line 493"/>
            <p:cNvSpPr>
              <a:spLocks noChangeShapeType="1"/>
            </p:cNvSpPr>
            <p:nvPr/>
          </p:nvSpPr>
          <p:spPr bwMode="auto">
            <a:xfrm flipH="1">
              <a:off x="3160" y="2317"/>
              <a:ext cx="4" cy="3"/>
            </a:xfrm>
            <a:prstGeom prst="line">
              <a:avLst/>
            </a:prstGeom>
            <a:noFill/>
            <a:ln w="0">
              <a:solidFill>
                <a:srgbClr val="000000"/>
              </a:solidFill>
              <a:round/>
              <a:headEnd/>
              <a:tailEnd/>
            </a:ln>
          </p:spPr>
          <p:txBody>
            <a:bodyPr/>
            <a:lstStyle/>
            <a:p>
              <a:endParaRPr lang="en-CA"/>
            </a:p>
          </p:txBody>
        </p:sp>
        <p:sp>
          <p:nvSpPr>
            <p:cNvPr id="26097" name="Line 494"/>
            <p:cNvSpPr>
              <a:spLocks noChangeShapeType="1"/>
            </p:cNvSpPr>
            <p:nvPr/>
          </p:nvSpPr>
          <p:spPr bwMode="auto">
            <a:xfrm flipH="1">
              <a:off x="3158" y="2320"/>
              <a:ext cx="2" cy="3"/>
            </a:xfrm>
            <a:prstGeom prst="line">
              <a:avLst/>
            </a:prstGeom>
            <a:noFill/>
            <a:ln w="0">
              <a:solidFill>
                <a:srgbClr val="000000"/>
              </a:solidFill>
              <a:round/>
              <a:headEnd/>
              <a:tailEnd/>
            </a:ln>
          </p:spPr>
          <p:txBody>
            <a:bodyPr/>
            <a:lstStyle/>
            <a:p>
              <a:endParaRPr lang="en-CA"/>
            </a:p>
          </p:txBody>
        </p:sp>
        <p:sp>
          <p:nvSpPr>
            <p:cNvPr id="26098" name="Line 495"/>
            <p:cNvSpPr>
              <a:spLocks noChangeShapeType="1"/>
            </p:cNvSpPr>
            <p:nvPr/>
          </p:nvSpPr>
          <p:spPr bwMode="auto">
            <a:xfrm flipH="1">
              <a:off x="3154" y="2323"/>
              <a:ext cx="4" cy="3"/>
            </a:xfrm>
            <a:prstGeom prst="line">
              <a:avLst/>
            </a:prstGeom>
            <a:noFill/>
            <a:ln w="0">
              <a:solidFill>
                <a:srgbClr val="000000"/>
              </a:solidFill>
              <a:round/>
              <a:headEnd/>
              <a:tailEnd/>
            </a:ln>
          </p:spPr>
          <p:txBody>
            <a:bodyPr/>
            <a:lstStyle/>
            <a:p>
              <a:endParaRPr lang="en-CA"/>
            </a:p>
          </p:txBody>
        </p:sp>
        <p:sp>
          <p:nvSpPr>
            <p:cNvPr id="26099" name="Line 496"/>
            <p:cNvSpPr>
              <a:spLocks noChangeShapeType="1"/>
            </p:cNvSpPr>
            <p:nvPr/>
          </p:nvSpPr>
          <p:spPr bwMode="auto">
            <a:xfrm flipH="1">
              <a:off x="3152" y="2326"/>
              <a:ext cx="2" cy="3"/>
            </a:xfrm>
            <a:prstGeom prst="line">
              <a:avLst/>
            </a:prstGeom>
            <a:noFill/>
            <a:ln w="0">
              <a:solidFill>
                <a:srgbClr val="000000"/>
              </a:solidFill>
              <a:round/>
              <a:headEnd/>
              <a:tailEnd/>
            </a:ln>
          </p:spPr>
          <p:txBody>
            <a:bodyPr/>
            <a:lstStyle/>
            <a:p>
              <a:endParaRPr lang="en-CA"/>
            </a:p>
          </p:txBody>
        </p:sp>
        <p:sp>
          <p:nvSpPr>
            <p:cNvPr id="26100" name="Line 497"/>
            <p:cNvSpPr>
              <a:spLocks noChangeShapeType="1"/>
            </p:cNvSpPr>
            <p:nvPr/>
          </p:nvSpPr>
          <p:spPr bwMode="auto">
            <a:xfrm flipH="1">
              <a:off x="3150" y="2329"/>
              <a:ext cx="2" cy="2"/>
            </a:xfrm>
            <a:prstGeom prst="line">
              <a:avLst/>
            </a:prstGeom>
            <a:noFill/>
            <a:ln w="0">
              <a:solidFill>
                <a:srgbClr val="000000"/>
              </a:solidFill>
              <a:round/>
              <a:headEnd/>
              <a:tailEnd/>
            </a:ln>
          </p:spPr>
          <p:txBody>
            <a:bodyPr/>
            <a:lstStyle/>
            <a:p>
              <a:endParaRPr lang="en-CA"/>
            </a:p>
          </p:txBody>
        </p:sp>
        <p:sp>
          <p:nvSpPr>
            <p:cNvPr id="26101" name="Line 498"/>
            <p:cNvSpPr>
              <a:spLocks noChangeShapeType="1"/>
            </p:cNvSpPr>
            <p:nvPr/>
          </p:nvSpPr>
          <p:spPr bwMode="auto">
            <a:xfrm flipH="1">
              <a:off x="3149" y="2331"/>
              <a:ext cx="1" cy="1"/>
            </a:xfrm>
            <a:prstGeom prst="line">
              <a:avLst/>
            </a:prstGeom>
            <a:noFill/>
            <a:ln w="0">
              <a:solidFill>
                <a:srgbClr val="000000"/>
              </a:solidFill>
              <a:round/>
              <a:headEnd/>
              <a:tailEnd/>
            </a:ln>
          </p:spPr>
          <p:txBody>
            <a:bodyPr/>
            <a:lstStyle/>
            <a:p>
              <a:endParaRPr lang="en-CA"/>
            </a:p>
          </p:txBody>
        </p:sp>
        <p:sp>
          <p:nvSpPr>
            <p:cNvPr id="26102" name="Line 499"/>
            <p:cNvSpPr>
              <a:spLocks noChangeShapeType="1"/>
            </p:cNvSpPr>
            <p:nvPr/>
          </p:nvSpPr>
          <p:spPr bwMode="auto">
            <a:xfrm flipH="1">
              <a:off x="3149" y="2332"/>
              <a:ext cx="1" cy="2"/>
            </a:xfrm>
            <a:prstGeom prst="line">
              <a:avLst/>
            </a:prstGeom>
            <a:noFill/>
            <a:ln w="0">
              <a:solidFill>
                <a:srgbClr val="000000"/>
              </a:solidFill>
              <a:round/>
              <a:headEnd/>
              <a:tailEnd/>
            </a:ln>
          </p:spPr>
          <p:txBody>
            <a:bodyPr/>
            <a:lstStyle/>
            <a:p>
              <a:endParaRPr lang="en-CA"/>
            </a:p>
          </p:txBody>
        </p:sp>
        <p:sp>
          <p:nvSpPr>
            <p:cNvPr id="26103" name="Line 500"/>
            <p:cNvSpPr>
              <a:spLocks noChangeShapeType="1"/>
            </p:cNvSpPr>
            <p:nvPr/>
          </p:nvSpPr>
          <p:spPr bwMode="auto">
            <a:xfrm>
              <a:off x="3149" y="2332"/>
              <a:ext cx="1" cy="2"/>
            </a:xfrm>
            <a:prstGeom prst="line">
              <a:avLst/>
            </a:prstGeom>
            <a:noFill/>
            <a:ln w="0">
              <a:solidFill>
                <a:srgbClr val="000000"/>
              </a:solidFill>
              <a:round/>
              <a:headEnd/>
              <a:tailEnd/>
            </a:ln>
          </p:spPr>
          <p:txBody>
            <a:bodyPr/>
            <a:lstStyle/>
            <a:p>
              <a:endParaRPr lang="en-CA"/>
            </a:p>
          </p:txBody>
        </p:sp>
        <p:sp>
          <p:nvSpPr>
            <p:cNvPr id="26104" name="Line 501"/>
            <p:cNvSpPr>
              <a:spLocks noChangeShapeType="1"/>
            </p:cNvSpPr>
            <p:nvPr/>
          </p:nvSpPr>
          <p:spPr bwMode="auto">
            <a:xfrm>
              <a:off x="3149" y="2332"/>
              <a:ext cx="1" cy="2"/>
            </a:xfrm>
            <a:prstGeom prst="line">
              <a:avLst/>
            </a:prstGeom>
            <a:noFill/>
            <a:ln w="0">
              <a:solidFill>
                <a:srgbClr val="000000"/>
              </a:solidFill>
              <a:round/>
              <a:headEnd/>
              <a:tailEnd/>
            </a:ln>
          </p:spPr>
          <p:txBody>
            <a:bodyPr/>
            <a:lstStyle/>
            <a:p>
              <a:endParaRPr lang="en-CA"/>
            </a:p>
          </p:txBody>
        </p:sp>
        <p:sp>
          <p:nvSpPr>
            <p:cNvPr id="26105" name="Line 502"/>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6" name="Line 503"/>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7" name="Line 504"/>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8" name="Line 505"/>
            <p:cNvSpPr>
              <a:spLocks noChangeShapeType="1"/>
            </p:cNvSpPr>
            <p:nvPr/>
          </p:nvSpPr>
          <p:spPr bwMode="auto">
            <a:xfrm flipH="1">
              <a:off x="5157" y="2131"/>
              <a:ext cx="1" cy="3"/>
            </a:xfrm>
            <a:prstGeom prst="line">
              <a:avLst/>
            </a:prstGeom>
            <a:noFill/>
            <a:ln w="0">
              <a:solidFill>
                <a:srgbClr val="000000"/>
              </a:solidFill>
              <a:round/>
              <a:headEnd/>
              <a:tailEnd/>
            </a:ln>
          </p:spPr>
          <p:txBody>
            <a:bodyPr/>
            <a:lstStyle/>
            <a:p>
              <a:endParaRPr lang="en-CA"/>
            </a:p>
          </p:txBody>
        </p:sp>
        <p:sp>
          <p:nvSpPr>
            <p:cNvPr id="26109" name="Line 506"/>
            <p:cNvSpPr>
              <a:spLocks noChangeShapeType="1"/>
            </p:cNvSpPr>
            <p:nvPr/>
          </p:nvSpPr>
          <p:spPr bwMode="auto">
            <a:xfrm flipH="1">
              <a:off x="5154" y="2134"/>
              <a:ext cx="3" cy="3"/>
            </a:xfrm>
            <a:prstGeom prst="line">
              <a:avLst/>
            </a:prstGeom>
            <a:noFill/>
            <a:ln w="0">
              <a:solidFill>
                <a:srgbClr val="000000"/>
              </a:solidFill>
              <a:round/>
              <a:headEnd/>
              <a:tailEnd/>
            </a:ln>
          </p:spPr>
          <p:txBody>
            <a:bodyPr/>
            <a:lstStyle/>
            <a:p>
              <a:endParaRPr lang="en-CA"/>
            </a:p>
          </p:txBody>
        </p:sp>
        <p:sp>
          <p:nvSpPr>
            <p:cNvPr id="26110" name="Line 507"/>
            <p:cNvSpPr>
              <a:spLocks noChangeShapeType="1"/>
            </p:cNvSpPr>
            <p:nvPr/>
          </p:nvSpPr>
          <p:spPr bwMode="auto">
            <a:xfrm flipH="1">
              <a:off x="5152" y="2137"/>
              <a:ext cx="2" cy="8"/>
            </a:xfrm>
            <a:prstGeom prst="line">
              <a:avLst/>
            </a:prstGeom>
            <a:noFill/>
            <a:ln w="0">
              <a:solidFill>
                <a:srgbClr val="000000"/>
              </a:solidFill>
              <a:round/>
              <a:headEnd/>
              <a:tailEnd/>
            </a:ln>
          </p:spPr>
          <p:txBody>
            <a:bodyPr/>
            <a:lstStyle/>
            <a:p>
              <a:endParaRPr lang="en-CA"/>
            </a:p>
          </p:txBody>
        </p:sp>
        <p:sp>
          <p:nvSpPr>
            <p:cNvPr id="26111" name="Line 508"/>
            <p:cNvSpPr>
              <a:spLocks noChangeShapeType="1"/>
            </p:cNvSpPr>
            <p:nvPr/>
          </p:nvSpPr>
          <p:spPr bwMode="auto">
            <a:xfrm flipH="1">
              <a:off x="5149" y="2145"/>
              <a:ext cx="3" cy="12"/>
            </a:xfrm>
            <a:prstGeom prst="line">
              <a:avLst/>
            </a:prstGeom>
            <a:noFill/>
            <a:ln w="0">
              <a:solidFill>
                <a:srgbClr val="000000"/>
              </a:solidFill>
              <a:round/>
              <a:headEnd/>
              <a:tailEnd/>
            </a:ln>
          </p:spPr>
          <p:txBody>
            <a:bodyPr/>
            <a:lstStyle/>
            <a:p>
              <a:endParaRPr lang="en-CA"/>
            </a:p>
          </p:txBody>
        </p:sp>
        <p:sp>
          <p:nvSpPr>
            <p:cNvPr id="26112" name="Line 509"/>
            <p:cNvSpPr>
              <a:spLocks noChangeShapeType="1"/>
            </p:cNvSpPr>
            <p:nvPr/>
          </p:nvSpPr>
          <p:spPr bwMode="auto">
            <a:xfrm>
              <a:off x="5149" y="2157"/>
              <a:ext cx="2" cy="11"/>
            </a:xfrm>
            <a:prstGeom prst="line">
              <a:avLst/>
            </a:prstGeom>
            <a:noFill/>
            <a:ln w="0">
              <a:solidFill>
                <a:srgbClr val="000000"/>
              </a:solidFill>
              <a:round/>
              <a:headEnd/>
              <a:tailEnd/>
            </a:ln>
          </p:spPr>
          <p:txBody>
            <a:bodyPr/>
            <a:lstStyle/>
            <a:p>
              <a:endParaRPr lang="en-CA"/>
            </a:p>
          </p:txBody>
        </p:sp>
        <p:sp>
          <p:nvSpPr>
            <p:cNvPr id="26113" name="Freeform 510"/>
            <p:cNvSpPr>
              <a:spLocks/>
            </p:cNvSpPr>
            <p:nvPr/>
          </p:nvSpPr>
          <p:spPr bwMode="auto">
            <a:xfrm>
              <a:off x="5151" y="2168"/>
              <a:ext cx="9" cy="10"/>
            </a:xfrm>
            <a:custGeom>
              <a:avLst/>
              <a:gdLst>
                <a:gd name="T0" fmla="*/ 0 w 15"/>
                <a:gd name="T1" fmla="*/ 0 h 13"/>
                <a:gd name="T2" fmla="*/ 1 w 15"/>
                <a:gd name="T3" fmla="*/ 3 h 13"/>
                <a:gd name="T4" fmla="*/ 1 w 15"/>
                <a:gd name="T5" fmla="*/ 4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2" y="11"/>
                  </a:lnTo>
                  <a:lnTo>
                    <a:pt x="15" y="13"/>
                  </a:lnTo>
                </a:path>
              </a:pathLst>
            </a:custGeom>
            <a:noFill/>
            <a:ln w="0">
              <a:solidFill>
                <a:srgbClr val="000000"/>
              </a:solidFill>
              <a:round/>
              <a:headEnd/>
              <a:tailEnd/>
            </a:ln>
          </p:spPr>
          <p:txBody>
            <a:bodyPr/>
            <a:lstStyle/>
            <a:p>
              <a:endParaRPr lang="en-CA"/>
            </a:p>
          </p:txBody>
        </p:sp>
        <p:sp>
          <p:nvSpPr>
            <p:cNvPr id="26114" name="Line 511"/>
            <p:cNvSpPr>
              <a:spLocks noChangeShapeType="1"/>
            </p:cNvSpPr>
            <p:nvPr/>
          </p:nvSpPr>
          <p:spPr bwMode="auto">
            <a:xfrm>
              <a:off x="5172" y="2190"/>
              <a:ext cx="2" cy="2"/>
            </a:xfrm>
            <a:prstGeom prst="line">
              <a:avLst/>
            </a:prstGeom>
            <a:noFill/>
            <a:ln w="0">
              <a:solidFill>
                <a:srgbClr val="000000"/>
              </a:solidFill>
              <a:round/>
              <a:headEnd/>
              <a:tailEnd/>
            </a:ln>
          </p:spPr>
          <p:txBody>
            <a:bodyPr/>
            <a:lstStyle/>
            <a:p>
              <a:endParaRPr lang="en-CA"/>
            </a:p>
          </p:txBody>
        </p:sp>
        <p:sp>
          <p:nvSpPr>
            <p:cNvPr id="26115" name="Line 512"/>
            <p:cNvSpPr>
              <a:spLocks noChangeShapeType="1"/>
            </p:cNvSpPr>
            <p:nvPr/>
          </p:nvSpPr>
          <p:spPr bwMode="auto">
            <a:xfrm flipH="1">
              <a:off x="5172" y="2192"/>
              <a:ext cx="2" cy="5"/>
            </a:xfrm>
            <a:prstGeom prst="line">
              <a:avLst/>
            </a:prstGeom>
            <a:noFill/>
            <a:ln w="0">
              <a:solidFill>
                <a:srgbClr val="000000"/>
              </a:solidFill>
              <a:round/>
              <a:headEnd/>
              <a:tailEnd/>
            </a:ln>
          </p:spPr>
          <p:txBody>
            <a:bodyPr/>
            <a:lstStyle/>
            <a:p>
              <a:endParaRPr lang="en-CA"/>
            </a:p>
          </p:txBody>
        </p:sp>
        <p:sp>
          <p:nvSpPr>
            <p:cNvPr id="26116" name="Line 513"/>
            <p:cNvSpPr>
              <a:spLocks noChangeShapeType="1"/>
            </p:cNvSpPr>
            <p:nvPr/>
          </p:nvSpPr>
          <p:spPr bwMode="auto">
            <a:xfrm flipH="1">
              <a:off x="5163" y="2197"/>
              <a:ext cx="9" cy="6"/>
            </a:xfrm>
            <a:prstGeom prst="line">
              <a:avLst/>
            </a:prstGeom>
            <a:noFill/>
            <a:ln w="0">
              <a:solidFill>
                <a:srgbClr val="000000"/>
              </a:solidFill>
              <a:round/>
              <a:headEnd/>
              <a:tailEnd/>
            </a:ln>
          </p:spPr>
          <p:txBody>
            <a:bodyPr/>
            <a:lstStyle/>
            <a:p>
              <a:endParaRPr lang="en-CA"/>
            </a:p>
          </p:txBody>
        </p:sp>
        <p:sp>
          <p:nvSpPr>
            <p:cNvPr id="26117" name="Line 514"/>
            <p:cNvSpPr>
              <a:spLocks noChangeShapeType="1"/>
            </p:cNvSpPr>
            <p:nvPr/>
          </p:nvSpPr>
          <p:spPr bwMode="auto">
            <a:xfrm flipH="1">
              <a:off x="5153" y="2203"/>
              <a:ext cx="10" cy="6"/>
            </a:xfrm>
            <a:prstGeom prst="line">
              <a:avLst/>
            </a:prstGeom>
            <a:noFill/>
            <a:ln w="0">
              <a:solidFill>
                <a:srgbClr val="000000"/>
              </a:solidFill>
              <a:round/>
              <a:headEnd/>
              <a:tailEnd/>
            </a:ln>
          </p:spPr>
          <p:txBody>
            <a:bodyPr/>
            <a:lstStyle/>
            <a:p>
              <a:endParaRPr lang="en-CA"/>
            </a:p>
          </p:txBody>
        </p:sp>
        <p:sp>
          <p:nvSpPr>
            <p:cNvPr id="26118" name="Freeform 515"/>
            <p:cNvSpPr>
              <a:spLocks/>
            </p:cNvSpPr>
            <p:nvPr/>
          </p:nvSpPr>
          <p:spPr bwMode="auto">
            <a:xfrm>
              <a:off x="5135" y="2209"/>
              <a:ext cx="18" cy="9"/>
            </a:xfrm>
            <a:custGeom>
              <a:avLst/>
              <a:gdLst>
                <a:gd name="T0" fmla="*/ 4 w 26"/>
                <a:gd name="T1" fmla="*/ 0 h 11"/>
                <a:gd name="T2" fmla="*/ 2 w 26"/>
                <a:gd name="T3" fmla="*/ 3 h 11"/>
                <a:gd name="T4" fmla="*/ 0 w 26"/>
                <a:gd name="T5" fmla="*/ 4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8"/>
                  </a:lnTo>
                  <a:lnTo>
                    <a:pt x="0" y="11"/>
                  </a:lnTo>
                </a:path>
              </a:pathLst>
            </a:custGeom>
            <a:noFill/>
            <a:ln w="0">
              <a:solidFill>
                <a:srgbClr val="000000"/>
              </a:solidFill>
              <a:round/>
              <a:headEnd/>
              <a:tailEnd/>
            </a:ln>
          </p:spPr>
          <p:txBody>
            <a:bodyPr/>
            <a:lstStyle/>
            <a:p>
              <a:endParaRPr lang="en-CA"/>
            </a:p>
          </p:txBody>
        </p:sp>
        <p:sp>
          <p:nvSpPr>
            <p:cNvPr id="26119" name="Line 516"/>
            <p:cNvSpPr>
              <a:spLocks noChangeShapeType="1"/>
            </p:cNvSpPr>
            <p:nvPr/>
          </p:nvSpPr>
          <p:spPr bwMode="auto">
            <a:xfrm>
              <a:off x="5122" y="2226"/>
              <a:ext cx="3" cy="3"/>
            </a:xfrm>
            <a:prstGeom prst="line">
              <a:avLst/>
            </a:prstGeom>
            <a:noFill/>
            <a:ln w="0">
              <a:solidFill>
                <a:srgbClr val="000000"/>
              </a:solidFill>
              <a:round/>
              <a:headEnd/>
              <a:tailEnd/>
            </a:ln>
          </p:spPr>
          <p:txBody>
            <a:bodyPr/>
            <a:lstStyle/>
            <a:p>
              <a:endParaRPr lang="en-CA"/>
            </a:p>
          </p:txBody>
        </p:sp>
        <p:sp>
          <p:nvSpPr>
            <p:cNvPr id="26120" name="Line 517"/>
            <p:cNvSpPr>
              <a:spLocks noChangeShapeType="1"/>
            </p:cNvSpPr>
            <p:nvPr/>
          </p:nvSpPr>
          <p:spPr bwMode="auto">
            <a:xfrm>
              <a:off x="5125" y="2229"/>
              <a:ext cx="5" cy="3"/>
            </a:xfrm>
            <a:prstGeom prst="line">
              <a:avLst/>
            </a:prstGeom>
            <a:noFill/>
            <a:ln w="0">
              <a:solidFill>
                <a:srgbClr val="000000"/>
              </a:solidFill>
              <a:round/>
              <a:headEnd/>
              <a:tailEnd/>
            </a:ln>
          </p:spPr>
          <p:txBody>
            <a:bodyPr/>
            <a:lstStyle/>
            <a:p>
              <a:endParaRPr lang="en-CA"/>
            </a:p>
          </p:txBody>
        </p:sp>
        <p:sp>
          <p:nvSpPr>
            <p:cNvPr id="26121" name="Line 518"/>
            <p:cNvSpPr>
              <a:spLocks noChangeShapeType="1"/>
            </p:cNvSpPr>
            <p:nvPr/>
          </p:nvSpPr>
          <p:spPr bwMode="auto">
            <a:xfrm>
              <a:off x="5130" y="2232"/>
              <a:ext cx="6" cy="2"/>
            </a:xfrm>
            <a:prstGeom prst="line">
              <a:avLst/>
            </a:prstGeom>
            <a:noFill/>
            <a:ln w="0">
              <a:solidFill>
                <a:srgbClr val="000000"/>
              </a:solidFill>
              <a:round/>
              <a:headEnd/>
              <a:tailEnd/>
            </a:ln>
          </p:spPr>
          <p:txBody>
            <a:bodyPr/>
            <a:lstStyle/>
            <a:p>
              <a:endParaRPr lang="en-CA"/>
            </a:p>
          </p:txBody>
        </p:sp>
        <p:sp>
          <p:nvSpPr>
            <p:cNvPr id="26122" name="Line 519"/>
            <p:cNvSpPr>
              <a:spLocks noChangeShapeType="1"/>
            </p:cNvSpPr>
            <p:nvPr/>
          </p:nvSpPr>
          <p:spPr bwMode="auto">
            <a:xfrm>
              <a:off x="5136" y="2234"/>
              <a:ext cx="8" cy="2"/>
            </a:xfrm>
            <a:prstGeom prst="line">
              <a:avLst/>
            </a:prstGeom>
            <a:noFill/>
            <a:ln w="0">
              <a:solidFill>
                <a:srgbClr val="000000"/>
              </a:solidFill>
              <a:round/>
              <a:headEnd/>
              <a:tailEnd/>
            </a:ln>
          </p:spPr>
          <p:txBody>
            <a:bodyPr/>
            <a:lstStyle/>
            <a:p>
              <a:endParaRPr lang="en-CA"/>
            </a:p>
          </p:txBody>
        </p:sp>
        <p:sp>
          <p:nvSpPr>
            <p:cNvPr id="26123" name="Line 520"/>
            <p:cNvSpPr>
              <a:spLocks noChangeShapeType="1"/>
            </p:cNvSpPr>
            <p:nvPr/>
          </p:nvSpPr>
          <p:spPr bwMode="auto">
            <a:xfrm>
              <a:off x="5144" y="2236"/>
              <a:ext cx="9" cy="1"/>
            </a:xfrm>
            <a:prstGeom prst="line">
              <a:avLst/>
            </a:prstGeom>
            <a:noFill/>
            <a:ln w="0">
              <a:solidFill>
                <a:srgbClr val="000000"/>
              </a:solidFill>
              <a:round/>
              <a:headEnd/>
              <a:tailEnd/>
            </a:ln>
          </p:spPr>
          <p:txBody>
            <a:bodyPr/>
            <a:lstStyle/>
            <a:p>
              <a:endParaRPr lang="en-CA"/>
            </a:p>
          </p:txBody>
        </p:sp>
        <p:sp>
          <p:nvSpPr>
            <p:cNvPr id="26124" name="Line 521"/>
            <p:cNvSpPr>
              <a:spLocks noChangeShapeType="1"/>
            </p:cNvSpPr>
            <p:nvPr/>
          </p:nvSpPr>
          <p:spPr bwMode="auto">
            <a:xfrm>
              <a:off x="5153" y="2236"/>
              <a:ext cx="8" cy="1"/>
            </a:xfrm>
            <a:prstGeom prst="line">
              <a:avLst/>
            </a:prstGeom>
            <a:noFill/>
            <a:ln w="0">
              <a:solidFill>
                <a:srgbClr val="000000"/>
              </a:solidFill>
              <a:round/>
              <a:headEnd/>
              <a:tailEnd/>
            </a:ln>
          </p:spPr>
          <p:txBody>
            <a:bodyPr/>
            <a:lstStyle/>
            <a:p>
              <a:endParaRPr lang="en-CA"/>
            </a:p>
          </p:txBody>
        </p:sp>
        <p:sp>
          <p:nvSpPr>
            <p:cNvPr id="26125" name="Freeform 522"/>
            <p:cNvSpPr>
              <a:spLocks/>
            </p:cNvSpPr>
            <p:nvPr/>
          </p:nvSpPr>
          <p:spPr bwMode="auto">
            <a:xfrm>
              <a:off x="5161" y="2236"/>
              <a:ext cx="6" cy="1"/>
            </a:xfrm>
            <a:custGeom>
              <a:avLst/>
              <a:gdLst>
                <a:gd name="T0" fmla="*/ 0 w 10"/>
                <a:gd name="T1" fmla="*/ 0 h 2"/>
                <a:gd name="T2" fmla="*/ 1 w 10"/>
                <a:gd name="T3" fmla="*/ 1 h 2"/>
                <a:gd name="T4" fmla="*/ 1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6126" name="Line 523"/>
            <p:cNvSpPr>
              <a:spLocks noChangeShapeType="1"/>
            </p:cNvSpPr>
            <p:nvPr/>
          </p:nvSpPr>
          <p:spPr bwMode="auto">
            <a:xfrm>
              <a:off x="5166" y="2254"/>
              <a:ext cx="1" cy="2"/>
            </a:xfrm>
            <a:prstGeom prst="line">
              <a:avLst/>
            </a:prstGeom>
            <a:noFill/>
            <a:ln w="0">
              <a:solidFill>
                <a:srgbClr val="000000"/>
              </a:solidFill>
              <a:round/>
              <a:headEnd/>
              <a:tailEnd/>
            </a:ln>
          </p:spPr>
          <p:txBody>
            <a:bodyPr/>
            <a:lstStyle/>
            <a:p>
              <a:endParaRPr lang="en-CA"/>
            </a:p>
          </p:txBody>
        </p:sp>
        <p:sp>
          <p:nvSpPr>
            <p:cNvPr id="26127" name="Line 524"/>
            <p:cNvSpPr>
              <a:spLocks noChangeShapeType="1"/>
            </p:cNvSpPr>
            <p:nvPr/>
          </p:nvSpPr>
          <p:spPr bwMode="auto">
            <a:xfrm flipH="1">
              <a:off x="5160" y="2254"/>
              <a:ext cx="6" cy="11"/>
            </a:xfrm>
            <a:prstGeom prst="line">
              <a:avLst/>
            </a:prstGeom>
            <a:noFill/>
            <a:ln w="0">
              <a:solidFill>
                <a:srgbClr val="000000"/>
              </a:solidFill>
              <a:round/>
              <a:headEnd/>
              <a:tailEnd/>
            </a:ln>
          </p:spPr>
          <p:txBody>
            <a:bodyPr/>
            <a:lstStyle/>
            <a:p>
              <a:endParaRPr lang="en-CA"/>
            </a:p>
          </p:txBody>
        </p:sp>
        <p:sp>
          <p:nvSpPr>
            <p:cNvPr id="26128" name="Line 525"/>
            <p:cNvSpPr>
              <a:spLocks noChangeShapeType="1"/>
            </p:cNvSpPr>
            <p:nvPr/>
          </p:nvSpPr>
          <p:spPr bwMode="auto">
            <a:xfrm flipH="1">
              <a:off x="5153" y="2265"/>
              <a:ext cx="7" cy="11"/>
            </a:xfrm>
            <a:prstGeom prst="line">
              <a:avLst/>
            </a:prstGeom>
            <a:noFill/>
            <a:ln w="0">
              <a:solidFill>
                <a:srgbClr val="000000"/>
              </a:solidFill>
              <a:round/>
              <a:headEnd/>
              <a:tailEnd/>
            </a:ln>
          </p:spPr>
          <p:txBody>
            <a:bodyPr/>
            <a:lstStyle/>
            <a:p>
              <a:endParaRPr lang="en-CA"/>
            </a:p>
          </p:txBody>
        </p:sp>
        <p:sp>
          <p:nvSpPr>
            <p:cNvPr id="26129" name="Line 526"/>
            <p:cNvSpPr>
              <a:spLocks noChangeShapeType="1"/>
            </p:cNvSpPr>
            <p:nvPr/>
          </p:nvSpPr>
          <p:spPr bwMode="auto">
            <a:xfrm flipH="1">
              <a:off x="5148" y="2276"/>
              <a:ext cx="5" cy="10"/>
            </a:xfrm>
            <a:prstGeom prst="line">
              <a:avLst/>
            </a:prstGeom>
            <a:noFill/>
            <a:ln w="0">
              <a:solidFill>
                <a:srgbClr val="000000"/>
              </a:solidFill>
              <a:round/>
              <a:headEnd/>
              <a:tailEnd/>
            </a:ln>
          </p:spPr>
          <p:txBody>
            <a:bodyPr/>
            <a:lstStyle/>
            <a:p>
              <a:endParaRPr lang="en-CA"/>
            </a:p>
          </p:txBody>
        </p:sp>
        <p:sp>
          <p:nvSpPr>
            <p:cNvPr id="26130" name="Line 527"/>
            <p:cNvSpPr>
              <a:spLocks noChangeShapeType="1"/>
            </p:cNvSpPr>
            <p:nvPr/>
          </p:nvSpPr>
          <p:spPr bwMode="auto">
            <a:xfrm flipH="1">
              <a:off x="5147" y="2286"/>
              <a:ext cx="1" cy="4"/>
            </a:xfrm>
            <a:prstGeom prst="line">
              <a:avLst/>
            </a:prstGeom>
            <a:noFill/>
            <a:ln w="0">
              <a:solidFill>
                <a:srgbClr val="000000"/>
              </a:solidFill>
              <a:round/>
              <a:headEnd/>
              <a:tailEnd/>
            </a:ln>
          </p:spPr>
          <p:txBody>
            <a:bodyPr/>
            <a:lstStyle/>
            <a:p>
              <a:endParaRPr lang="en-CA"/>
            </a:p>
          </p:txBody>
        </p:sp>
        <p:sp>
          <p:nvSpPr>
            <p:cNvPr id="26131" name="Line 528"/>
            <p:cNvSpPr>
              <a:spLocks noChangeShapeType="1"/>
            </p:cNvSpPr>
            <p:nvPr/>
          </p:nvSpPr>
          <p:spPr bwMode="auto">
            <a:xfrm flipH="1">
              <a:off x="5145" y="2290"/>
              <a:ext cx="2" cy="3"/>
            </a:xfrm>
            <a:prstGeom prst="line">
              <a:avLst/>
            </a:prstGeom>
            <a:noFill/>
            <a:ln w="0">
              <a:solidFill>
                <a:srgbClr val="000000"/>
              </a:solidFill>
              <a:round/>
              <a:headEnd/>
              <a:tailEnd/>
            </a:ln>
          </p:spPr>
          <p:txBody>
            <a:bodyPr/>
            <a:lstStyle/>
            <a:p>
              <a:endParaRPr lang="en-CA"/>
            </a:p>
          </p:txBody>
        </p:sp>
        <p:sp>
          <p:nvSpPr>
            <p:cNvPr id="26132" name="Line 529"/>
            <p:cNvSpPr>
              <a:spLocks noChangeShapeType="1"/>
            </p:cNvSpPr>
            <p:nvPr/>
          </p:nvSpPr>
          <p:spPr bwMode="auto">
            <a:xfrm flipH="1">
              <a:off x="5144" y="2293"/>
              <a:ext cx="1" cy="4"/>
            </a:xfrm>
            <a:prstGeom prst="line">
              <a:avLst/>
            </a:prstGeom>
            <a:noFill/>
            <a:ln w="0">
              <a:solidFill>
                <a:srgbClr val="000000"/>
              </a:solidFill>
              <a:round/>
              <a:headEnd/>
              <a:tailEnd/>
            </a:ln>
          </p:spPr>
          <p:txBody>
            <a:bodyPr/>
            <a:lstStyle/>
            <a:p>
              <a:endParaRPr lang="en-CA"/>
            </a:p>
          </p:txBody>
        </p:sp>
        <p:sp>
          <p:nvSpPr>
            <p:cNvPr id="26133" name="Line 530"/>
            <p:cNvSpPr>
              <a:spLocks noChangeShapeType="1"/>
            </p:cNvSpPr>
            <p:nvPr/>
          </p:nvSpPr>
          <p:spPr bwMode="auto">
            <a:xfrm>
              <a:off x="5144" y="2297"/>
              <a:ext cx="1" cy="1"/>
            </a:xfrm>
            <a:prstGeom prst="line">
              <a:avLst/>
            </a:prstGeom>
            <a:noFill/>
            <a:ln w="0">
              <a:solidFill>
                <a:srgbClr val="000000"/>
              </a:solidFill>
              <a:round/>
              <a:headEnd/>
              <a:tailEnd/>
            </a:ln>
          </p:spPr>
          <p:txBody>
            <a:bodyPr/>
            <a:lstStyle/>
            <a:p>
              <a:endParaRPr lang="en-CA"/>
            </a:p>
          </p:txBody>
        </p:sp>
        <p:sp>
          <p:nvSpPr>
            <p:cNvPr id="26134" name="Freeform 531"/>
            <p:cNvSpPr>
              <a:spLocks/>
            </p:cNvSpPr>
            <p:nvPr/>
          </p:nvSpPr>
          <p:spPr bwMode="auto">
            <a:xfrm>
              <a:off x="5145" y="2298"/>
              <a:ext cx="4" cy="2"/>
            </a:xfrm>
            <a:custGeom>
              <a:avLst/>
              <a:gdLst>
                <a:gd name="T0" fmla="*/ 0 w 5"/>
                <a:gd name="T1" fmla="*/ 0 h 1"/>
                <a:gd name="T2" fmla="*/ 2 w 5"/>
                <a:gd name="T3" fmla="*/ 32 h 1"/>
                <a:gd name="T4" fmla="*/ 2 w 5"/>
                <a:gd name="T5" fmla="*/ 32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2" y="1"/>
                  </a:lnTo>
                  <a:lnTo>
                    <a:pt x="5" y="1"/>
                  </a:lnTo>
                </a:path>
              </a:pathLst>
            </a:custGeom>
            <a:noFill/>
            <a:ln w="0">
              <a:solidFill>
                <a:srgbClr val="000000"/>
              </a:solidFill>
              <a:round/>
              <a:headEnd/>
              <a:tailEnd/>
            </a:ln>
          </p:spPr>
          <p:txBody>
            <a:bodyPr/>
            <a:lstStyle/>
            <a:p>
              <a:endParaRPr lang="en-CA"/>
            </a:p>
          </p:txBody>
        </p:sp>
        <p:sp>
          <p:nvSpPr>
            <p:cNvPr id="26135" name="Line 532"/>
            <p:cNvSpPr>
              <a:spLocks noChangeShapeType="1"/>
            </p:cNvSpPr>
            <p:nvPr/>
          </p:nvSpPr>
          <p:spPr bwMode="auto">
            <a:xfrm>
              <a:off x="5165" y="2298"/>
              <a:ext cx="1" cy="2"/>
            </a:xfrm>
            <a:prstGeom prst="line">
              <a:avLst/>
            </a:prstGeom>
            <a:noFill/>
            <a:ln w="0">
              <a:solidFill>
                <a:srgbClr val="000000"/>
              </a:solidFill>
              <a:round/>
              <a:headEnd/>
              <a:tailEnd/>
            </a:ln>
          </p:spPr>
          <p:txBody>
            <a:bodyPr/>
            <a:lstStyle/>
            <a:p>
              <a:endParaRPr lang="en-CA"/>
            </a:p>
          </p:txBody>
        </p:sp>
        <p:sp>
          <p:nvSpPr>
            <p:cNvPr id="26136" name="Line 533"/>
            <p:cNvSpPr>
              <a:spLocks noChangeShapeType="1"/>
            </p:cNvSpPr>
            <p:nvPr/>
          </p:nvSpPr>
          <p:spPr bwMode="auto">
            <a:xfrm>
              <a:off x="5166" y="2298"/>
              <a:ext cx="1" cy="2"/>
            </a:xfrm>
            <a:prstGeom prst="line">
              <a:avLst/>
            </a:prstGeom>
            <a:noFill/>
            <a:ln w="0">
              <a:solidFill>
                <a:srgbClr val="000000"/>
              </a:solidFill>
              <a:round/>
              <a:headEnd/>
              <a:tailEnd/>
            </a:ln>
          </p:spPr>
          <p:txBody>
            <a:bodyPr/>
            <a:lstStyle/>
            <a:p>
              <a:endParaRPr lang="en-CA"/>
            </a:p>
          </p:txBody>
        </p:sp>
        <p:sp>
          <p:nvSpPr>
            <p:cNvPr id="26137" name="Line 534"/>
            <p:cNvSpPr>
              <a:spLocks noChangeShapeType="1"/>
            </p:cNvSpPr>
            <p:nvPr/>
          </p:nvSpPr>
          <p:spPr bwMode="auto">
            <a:xfrm>
              <a:off x="5167" y="2298"/>
              <a:ext cx="2" cy="2"/>
            </a:xfrm>
            <a:prstGeom prst="line">
              <a:avLst/>
            </a:prstGeom>
            <a:noFill/>
            <a:ln w="0">
              <a:solidFill>
                <a:srgbClr val="000000"/>
              </a:solidFill>
              <a:round/>
              <a:headEnd/>
              <a:tailEnd/>
            </a:ln>
          </p:spPr>
          <p:txBody>
            <a:bodyPr/>
            <a:lstStyle/>
            <a:p>
              <a:endParaRPr lang="en-CA"/>
            </a:p>
          </p:txBody>
        </p:sp>
        <p:sp>
          <p:nvSpPr>
            <p:cNvPr id="26138" name="Line 535"/>
            <p:cNvSpPr>
              <a:spLocks noChangeShapeType="1"/>
            </p:cNvSpPr>
            <p:nvPr/>
          </p:nvSpPr>
          <p:spPr bwMode="auto">
            <a:xfrm flipH="1">
              <a:off x="5165" y="2300"/>
              <a:ext cx="4" cy="6"/>
            </a:xfrm>
            <a:prstGeom prst="line">
              <a:avLst/>
            </a:prstGeom>
            <a:noFill/>
            <a:ln w="0">
              <a:solidFill>
                <a:srgbClr val="000000"/>
              </a:solidFill>
              <a:round/>
              <a:headEnd/>
              <a:tailEnd/>
            </a:ln>
          </p:spPr>
          <p:txBody>
            <a:bodyPr/>
            <a:lstStyle/>
            <a:p>
              <a:endParaRPr lang="en-CA"/>
            </a:p>
          </p:txBody>
        </p:sp>
        <p:sp>
          <p:nvSpPr>
            <p:cNvPr id="26139" name="Line 536"/>
            <p:cNvSpPr>
              <a:spLocks noChangeShapeType="1"/>
            </p:cNvSpPr>
            <p:nvPr/>
          </p:nvSpPr>
          <p:spPr bwMode="auto">
            <a:xfrm flipH="1">
              <a:off x="5157" y="2306"/>
              <a:ext cx="8" cy="8"/>
            </a:xfrm>
            <a:prstGeom prst="line">
              <a:avLst/>
            </a:prstGeom>
            <a:noFill/>
            <a:ln w="0">
              <a:solidFill>
                <a:srgbClr val="000000"/>
              </a:solidFill>
              <a:round/>
              <a:headEnd/>
              <a:tailEnd/>
            </a:ln>
          </p:spPr>
          <p:txBody>
            <a:bodyPr/>
            <a:lstStyle/>
            <a:p>
              <a:endParaRPr lang="en-CA"/>
            </a:p>
          </p:txBody>
        </p:sp>
        <p:sp>
          <p:nvSpPr>
            <p:cNvPr id="26140" name="Line 537"/>
            <p:cNvSpPr>
              <a:spLocks noChangeShapeType="1"/>
            </p:cNvSpPr>
            <p:nvPr/>
          </p:nvSpPr>
          <p:spPr bwMode="auto">
            <a:xfrm flipH="1">
              <a:off x="5151" y="2314"/>
              <a:ext cx="6" cy="8"/>
            </a:xfrm>
            <a:prstGeom prst="line">
              <a:avLst/>
            </a:prstGeom>
            <a:noFill/>
            <a:ln w="0">
              <a:solidFill>
                <a:srgbClr val="000000"/>
              </a:solidFill>
              <a:round/>
              <a:headEnd/>
              <a:tailEnd/>
            </a:ln>
          </p:spPr>
          <p:txBody>
            <a:bodyPr/>
            <a:lstStyle/>
            <a:p>
              <a:endParaRPr lang="en-CA"/>
            </a:p>
          </p:txBody>
        </p:sp>
        <p:sp>
          <p:nvSpPr>
            <p:cNvPr id="26141" name="Line 538"/>
            <p:cNvSpPr>
              <a:spLocks noChangeShapeType="1"/>
            </p:cNvSpPr>
            <p:nvPr/>
          </p:nvSpPr>
          <p:spPr bwMode="auto">
            <a:xfrm flipH="1">
              <a:off x="5143" y="2322"/>
              <a:ext cx="8" cy="7"/>
            </a:xfrm>
            <a:prstGeom prst="line">
              <a:avLst/>
            </a:prstGeom>
            <a:noFill/>
            <a:ln w="0">
              <a:solidFill>
                <a:srgbClr val="000000"/>
              </a:solidFill>
              <a:round/>
              <a:headEnd/>
              <a:tailEnd/>
            </a:ln>
          </p:spPr>
          <p:txBody>
            <a:bodyPr/>
            <a:lstStyle/>
            <a:p>
              <a:endParaRPr lang="en-CA"/>
            </a:p>
          </p:txBody>
        </p:sp>
        <p:sp>
          <p:nvSpPr>
            <p:cNvPr id="26142" name="Line 539"/>
            <p:cNvSpPr>
              <a:spLocks noChangeShapeType="1"/>
            </p:cNvSpPr>
            <p:nvPr/>
          </p:nvSpPr>
          <p:spPr bwMode="auto">
            <a:xfrm flipH="1">
              <a:off x="5140" y="2329"/>
              <a:ext cx="3" cy="3"/>
            </a:xfrm>
            <a:prstGeom prst="line">
              <a:avLst/>
            </a:prstGeom>
            <a:noFill/>
            <a:ln w="0">
              <a:solidFill>
                <a:srgbClr val="000000"/>
              </a:solidFill>
              <a:round/>
              <a:headEnd/>
              <a:tailEnd/>
            </a:ln>
          </p:spPr>
          <p:txBody>
            <a:bodyPr/>
            <a:lstStyle/>
            <a:p>
              <a:endParaRPr lang="en-CA"/>
            </a:p>
          </p:txBody>
        </p:sp>
        <p:sp>
          <p:nvSpPr>
            <p:cNvPr id="26143" name="Freeform 540"/>
            <p:cNvSpPr>
              <a:spLocks/>
            </p:cNvSpPr>
            <p:nvPr/>
          </p:nvSpPr>
          <p:spPr bwMode="auto">
            <a:xfrm>
              <a:off x="5138" y="2332"/>
              <a:ext cx="2" cy="2"/>
            </a:xfrm>
            <a:custGeom>
              <a:avLst/>
              <a:gdLst>
                <a:gd name="T0" fmla="*/ 1 w 4"/>
                <a:gd name="T1" fmla="*/ 0 h 4"/>
                <a:gd name="T2" fmla="*/ 0 w 4"/>
                <a:gd name="T3" fmla="*/ 1 h 4"/>
                <a:gd name="T4" fmla="*/ 0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6144" name="Line 541"/>
            <p:cNvSpPr>
              <a:spLocks noChangeShapeType="1"/>
            </p:cNvSpPr>
            <p:nvPr/>
          </p:nvSpPr>
          <p:spPr bwMode="auto">
            <a:xfrm>
              <a:off x="4152" y="1909"/>
              <a:ext cx="1" cy="113"/>
            </a:xfrm>
            <a:prstGeom prst="line">
              <a:avLst/>
            </a:prstGeom>
            <a:noFill/>
            <a:ln w="9525">
              <a:solidFill>
                <a:srgbClr val="000000"/>
              </a:solidFill>
              <a:round/>
              <a:headEnd/>
              <a:tailEnd/>
            </a:ln>
          </p:spPr>
          <p:txBody>
            <a:bodyPr/>
            <a:lstStyle/>
            <a:p>
              <a:endParaRPr lang="en-CA"/>
            </a:p>
          </p:txBody>
        </p:sp>
        <p:sp>
          <p:nvSpPr>
            <p:cNvPr id="26145" name="Freeform 542"/>
            <p:cNvSpPr>
              <a:spLocks/>
            </p:cNvSpPr>
            <p:nvPr/>
          </p:nvSpPr>
          <p:spPr bwMode="auto">
            <a:xfrm>
              <a:off x="4143" y="1975"/>
              <a:ext cx="18" cy="47"/>
            </a:xfrm>
            <a:custGeom>
              <a:avLst/>
              <a:gdLst>
                <a:gd name="T0" fmla="*/ 3 w 28"/>
                <a:gd name="T1" fmla="*/ 0 h 61"/>
                <a:gd name="T2" fmla="*/ 2 w 28"/>
                <a:gd name="T3" fmla="*/ 17 h 61"/>
                <a:gd name="T4" fmla="*/ 0 w 28"/>
                <a:gd name="T5" fmla="*/ 0 h 61"/>
                <a:gd name="T6" fmla="*/ 0 60000 65536"/>
                <a:gd name="T7" fmla="*/ 0 60000 65536"/>
                <a:gd name="T8" fmla="*/ 0 60000 65536"/>
                <a:gd name="T9" fmla="*/ 0 w 28"/>
                <a:gd name="T10" fmla="*/ 0 h 61"/>
                <a:gd name="T11" fmla="*/ 28 w 28"/>
                <a:gd name="T12" fmla="*/ 61 h 61"/>
              </a:gdLst>
              <a:ahLst/>
              <a:cxnLst>
                <a:cxn ang="T6">
                  <a:pos x="T0" y="T1"/>
                </a:cxn>
                <a:cxn ang="T7">
                  <a:pos x="T2" y="T3"/>
                </a:cxn>
                <a:cxn ang="T8">
                  <a:pos x="T4" y="T5"/>
                </a:cxn>
              </a:cxnLst>
              <a:rect l="T9" t="T10" r="T11" b="T12"/>
              <a:pathLst>
                <a:path w="28" h="61">
                  <a:moveTo>
                    <a:pt x="28" y="0"/>
                  </a:moveTo>
                  <a:lnTo>
                    <a:pt x="15" y="61"/>
                  </a:lnTo>
                  <a:lnTo>
                    <a:pt x="0" y="0"/>
                  </a:lnTo>
                </a:path>
              </a:pathLst>
            </a:custGeom>
            <a:noFill/>
            <a:ln w="9525">
              <a:solidFill>
                <a:srgbClr val="000000"/>
              </a:solidFill>
              <a:round/>
              <a:headEnd/>
              <a:tailEnd/>
            </a:ln>
          </p:spPr>
          <p:txBody>
            <a:bodyPr/>
            <a:lstStyle/>
            <a:p>
              <a:endParaRPr lang="en-CA"/>
            </a:p>
          </p:txBody>
        </p:sp>
        <p:sp>
          <p:nvSpPr>
            <p:cNvPr id="26146" name="Rectangle 543"/>
            <p:cNvSpPr>
              <a:spLocks noChangeArrowheads="1"/>
            </p:cNvSpPr>
            <p:nvPr/>
          </p:nvSpPr>
          <p:spPr bwMode="auto">
            <a:xfrm>
              <a:off x="3594" y="1648"/>
              <a:ext cx="1107" cy="267"/>
            </a:xfrm>
            <a:prstGeom prst="rect">
              <a:avLst/>
            </a:prstGeom>
            <a:noFill/>
            <a:ln w="9525">
              <a:solidFill>
                <a:srgbClr val="000000"/>
              </a:solidFill>
              <a:miter lim="800000"/>
              <a:headEnd/>
              <a:tailEnd/>
            </a:ln>
          </p:spPr>
          <p:txBody>
            <a:bodyPr/>
            <a:lstStyle/>
            <a:p>
              <a:endParaRPr lang="en-US"/>
            </a:p>
          </p:txBody>
        </p:sp>
        <p:sp>
          <p:nvSpPr>
            <p:cNvPr id="26147" name="Freeform 544"/>
            <p:cNvSpPr>
              <a:spLocks/>
            </p:cNvSpPr>
            <p:nvPr/>
          </p:nvSpPr>
          <p:spPr bwMode="auto">
            <a:xfrm>
              <a:off x="3654" y="1734"/>
              <a:ext cx="71" cy="130"/>
            </a:xfrm>
            <a:custGeom>
              <a:avLst/>
              <a:gdLst>
                <a:gd name="T0" fmla="*/ 0 w 111"/>
                <a:gd name="T1" fmla="*/ 47 h 167"/>
                <a:gd name="T2" fmla="*/ 4 w 111"/>
                <a:gd name="T3" fmla="*/ 0 h 167"/>
                <a:gd name="T4" fmla="*/ 6 w 111"/>
                <a:gd name="T5" fmla="*/ 0 h 167"/>
                <a:gd name="T6" fmla="*/ 3 w 111"/>
                <a:gd name="T7" fmla="*/ 42 h 167"/>
                <a:gd name="T8" fmla="*/ 12 w 111"/>
                <a:gd name="T9" fmla="*/ 42 h 167"/>
                <a:gd name="T10" fmla="*/ 12 w 111"/>
                <a:gd name="T11" fmla="*/ 47 h 167"/>
                <a:gd name="T12" fmla="*/ 0 w 111"/>
                <a:gd name="T13" fmla="*/ 47 h 167"/>
                <a:gd name="T14" fmla="*/ 0 60000 65536"/>
                <a:gd name="T15" fmla="*/ 0 60000 65536"/>
                <a:gd name="T16" fmla="*/ 0 60000 65536"/>
                <a:gd name="T17" fmla="*/ 0 60000 65536"/>
                <a:gd name="T18" fmla="*/ 0 60000 65536"/>
                <a:gd name="T19" fmla="*/ 0 60000 65536"/>
                <a:gd name="T20" fmla="*/ 0 60000 65536"/>
                <a:gd name="T21" fmla="*/ 0 w 111"/>
                <a:gd name="T22" fmla="*/ 0 h 167"/>
                <a:gd name="T23" fmla="*/ 111 w 111"/>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7">
                  <a:moveTo>
                    <a:pt x="0" y="167"/>
                  </a:moveTo>
                  <a:lnTo>
                    <a:pt x="34" y="0"/>
                  </a:lnTo>
                  <a:lnTo>
                    <a:pt x="53" y="0"/>
                  </a:lnTo>
                  <a:lnTo>
                    <a:pt x="22" y="148"/>
                  </a:lnTo>
                  <a:lnTo>
                    <a:pt x="111"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48" name="Freeform 545"/>
            <p:cNvSpPr>
              <a:spLocks/>
            </p:cNvSpPr>
            <p:nvPr/>
          </p:nvSpPr>
          <p:spPr bwMode="auto">
            <a:xfrm>
              <a:off x="3737" y="1734"/>
              <a:ext cx="96" cy="130"/>
            </a:xfrm>
            <a:custGeom>
              <a:avLst/>
              <a:gdLst>
                <a:gd name="T0" fmla="*/ 0 w 152"/>
                <a:gd name="T1" fmla="*/ 47 h 167"/>
                <a:gd name="T2" fmla="*/ 3 w 152"/>
                <a:gd name="T3" fmla="*/ 0 h 167"/>
                <a:gd name="T4" fmla="*/ 16 w 152"/>
                <a:gd name="T5" fmla="*/ 0 h 167"/>
                <a:gd name="T6" fmla="*/ 15 w 152"/>
                <a:gd name="T7" fmla="*/ 5 h 167"/>
                <a:gd name="T8" fmla="*/ 5 w 152"/>
                <a:gd name="T9" fmla="*/ 5 h 167"/>
                <a:gd name="T10" fmla="*/ 4 w 152"/>
                <a:gd name="T11" fmla="*/ 20 h 167"/>
                <a:gd name="T12" fmla="*/ 13 w 152"/>
                <a:gd name="T13" fmla="*/ 20 h 167"/>
                <a:gd name="T14" fmla="*/ 13 w 152"/>
                <a:gd name="T15" fmla="*/ 26 h 167"/>
                <a:gd name="T16" fmla="*/ 3 w 152"/>
                <a:gd name="T17" fmla="*/ 26 h 167"/>
                <a:gd name="T18" fmla="*/ 3 w 152"/>
                <a:gd name="T19" fmla="*/ 42 h 167"/>
                <a:gd name="T20" fmla="*/ 13 w 152"/>
                <a:gd name="T21" fmla="*/ 42 h 167"/>
                <a:gd name="T22" fmla="*/ 13 w 152"/>
                <a:gd name="T23" fmla="*/ 47 h 167"/>
                <a:gd name="T24" fmla="*/ 0 w 152"/>
                <a:gd name="T25" fmla="*/ 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7"/>
                <a:gd name="T41" fmla="*/ 152 w 152"/>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7">
                  <a:moveTo>
                    <a:pt x="0" y="167"/>
                  </a:moveTo>
                  <a:lnTo>
                    <a:pt x="34" y="0"/>
                  </a:lnTo>
                  <a:lnTo>
                    <a:pt x="152" y="0"/>
                  </a:lnTo>
                  <a:lnTo>
                    <a:pt x="150" y="19"/>
                  </a:lnTo>
                  <a:lnTo>
                    <a:pt x="50" y="19"/>
                  </a:lnTo>
                  <a:lnTo>
                    <a:pt x="38" y="70"/>
                  </a:lnTo>
                  <a:lnTo>
                    <a:pt x="135" y="70"/>
                  </a:lnTo>
                  <a:lnTo>
                    <a:pt x="131" y="89"/>
                  </a:lnTo>
                  <a:lnTo>
                    <a:pt x="34" y="89"/>
                  </a:lnTo>
                  <a:lnTo>
                    <a:pt x="23"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49" name="Freeform 546"/>
            <p:cNvSpPr>
              <a:spLocks/>
            </p:cNvSpPr>
            <p:nvPr/>
          </p:nvSpPr>
          <p:spPr bwMode="auto">
            <a:xfrm>
              <a:off x="3823" y="1734"/>
              <a:ext cx="121" cy="130"/>
            </a:xfrm>
            <a:custGeom>
              <a:avLst/>
              <a:gdLst>
                <a:gd name="T0" fmla="*/ 0 w 187"/>
                <a:gd name="T1" fmla="*/ 47 h 167"/>
                <a:gd name="T2" fmla="*/ 10 w 187"/>
                <a:gd name="T3" fmla="*/ 23 h 167"/>
                <a:gd name="T4" fmla="*/ 4 w 187"/>
                <a:gd name="T5" fmla="*/ 0 h 167"/>
                <a:gd name="T6" fmla="*/ 6 w 187"/>
                <a:gd name="T7" fmla="*/ 0 h 167"/>
                <a:gd name="T8" fmla="*/ 9 w 187"/>
                <a:gd name="T9" fmla="*/ 11 h 167"/>
                <a:gd name="T10" fmla="*/ 10 w 187"/>
                <a:gd name="T11" fmla="*/ 13 h 167"/>
                <a:gd name="T12" fmla="*/ 10 w 187"/>
                <a:gd name="T13" fmla="*/ 15 h 167"/>
                <a:gd name="T14" fmla="*/ 10 w 187"/>
                <a:gd name="T15" fmla="*/ 16 h 167"/>
                <a:gd name="T16" fmla="*/ 10 w 187"/>
                <a:gd name="T17" fmla="*/ 16 h 167"/>
                <a:gd name="T18" fmla="*/ 10 w 187"/>
                <a:gd name="T19" fmla="*/ 18 h 167"/>
                <a:gd name="T20" fmla="*/ 11 w 187"/>
                <a:gd name="T21" fmla="*/ 19 h 167"/>
                <a:gd name="T22" fmla="*/ 12 w 187"/>
                <a:gd name="T23" fmla="*/ 18 h 167"/>
                <a:gd name="T24" fmla="*/ 12 w 187"/>
                <a:gd name="T25" fmla="*/ 16 h 167"/>
                <a:gd name="T26" fmla="*/ 13 w 187"/>
                <a:gd name="T27" fmla="*/ 14 h 167"/>
                <a:gd name="T28" fmla="*/ 14 w 187"/>
                <a:gd name="T29" fmla="*/ 12 h 167"/>
                <a:gd name="T30" fmla="*/ 18 w 187"/>
                <a:gd name="T31" fmla="*/ 0 h 167"/>
                <a:gd name="T32" fmla="*/ 21 w 187"/>
                <a:gd name="T33" fmla="*/ 0 h 167"/>
                <a:gd name="T34" fmla="*/ 12 w 187"/>
                <a:gd name="T35" fmla="*/ 24 h 167"/>
                <a:gd name="T36" fmla="*/ 17 w 187"/>
                <a:gd name="T37" fmla="*/ 47 h 167"/>
                <a:gd name="T38" fmla="*/ 15 w 187"/>
                <a:gd name="T39" fmla="*/ 47 h 167"/>
                <a:gd name="T40" fmla="*/ 12 w 187"/>
                <a:gd name="T41" fmla="*/ 34 h 167"/>
                <a:gd name="T42" fmla="*/ 11 w 187"/>
                <a:gd name="T43" fmla="*/ 32 h 167"/>
                <a:gd name="T44" fmla="*/ 11 w 187"/>
                <a:gd name="T45" fmla="*/ 31 h 167"/>
                <a:gd name="T46" fmla="*/ 10 w 187"/>
                <a:gd name="T47" fmla="*/ 29 h 167"/>
                <a:gd name="T48" fmla="*/ 10 w 187"/>
                <a:gd name="T49" fmla="*/ 31 h 167"/>
                <a:gd name="T50" fmla="*/ 9 w 187"/>
                <a:gd name="T51" fmla="*/ 33 h 167"/>
                <a:gd name="T52" fmla="*/ 3 w 187"/>
                <a:gd name="T53" fmla="*/ 47 h 167"/>
                <a:gd name="T54" fmla="*/ 0 w 187"/>
                <a:gd name="T55" fmla="*/ 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7"/>
                <a:gd name="T86" fmla="*/ 187 w 187"/>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7">
                  <a:moveTo>
                    <a:pt x="0" y="167"/>
                  </a:moveTo>
                  <a:lnTo>
                    <a:pt x="83" y="82"/>
                  </a:lnTo>
                  <a:lnTo>
                    <a:pt x="36" y="0"/>
                  </a:lnTo>
                  <a:lnTo>
                    <a:pt x="59" y="0"/>
                  </a:lnTo>
                  <a:lnTo>
                    <a:pt x="79" y="38"/>
                  </a:lnTo>
                  <a:lnTo>
                    <a:pt x="83" y="46"/>
                  </a:lnTo>
                  <a:lnTo>
                    <a:pt x="87" y="51"/>
                  </a:lnTo>
                  <a:lnTo>
                    <a:pt x="89" y="55"/>
                  </a:lnTo>
                  <a:lnTo>
                    <a:pt x="91" y="57"/>
                  </a:lnTo>
                  <a:lnTo>
                    <a:pt x="93" y="61"/>
                  </a:lnTo>
                  <a:lnTo>
                    <a:pt x="96" y="67"/>
                  </a:lnTo>
                  <a:lnTo>
                    <a:pt x="102" y="63"/>
                  </a:lnTo>
                  <a:lnTo>
                    <a:pt x="108" y="55"/>
                  </a:lnTo>
                  <a:lnTo>
                    <a:pt x="115" y="48"/>
                  </a:lnTo>
                  <a:lnTo>
                    <a:pt x="123" y="40"/>
                  </a:lnTo>
                  <a:lnTo>
                    <a:pt x="161" y="0"/>
                  </a:lnTo>
                  <a:lnTo>
                    <a:pt x="187" y="0"/>
                  </a:lnTo>
                  <a:lnTo>
                    <a:pt x="106" y="84"/>
                  </a:lnTo>
                  <a:lnTo>
                    <a:pt x="153" y="167"/>
                  </a:lnTo>
                  <a:lnTo>
                    <a:pt x="132" y="167"/>
                  </a:lnTo>
                  <a:lnTo>
                    <a:pt x="104" y="118"/>
                  </a:lnTo>
                  <a:lnTo>
                    <a:pt x="100" y="112"/>
                  </a:lnTo>
                  <a:lnTo>
                    <a:pt x="96" y="106"/>
                  </a:lnTo>
                  <a:lnTo>
                    <a:pt x="93" y="99"/>
                  </a:lnTo>
                  <a:lnTo>
                    <a:pt x="85" y="106"/>
                  </a:lnTo>
                  <a:lnTo>
                    <a:pt x="76" y="116"/>
                  </a:lnTo>
                  <a:lnTo>
                    <a:pt x="2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0" name="Freeform 547"/>
            <p:cNvSpPr>
              <a:spLocks/>
            </p:cNvSpPr>
            <p:nvPr/>
          </p:nvSpPr>
          <p:spPr bwMode="auto">
            <a:xfrm>
              <a:off x="3939" y="1734"/>
              <a:ext cx="33" cy="130"/>
            </a:xfrm>
            <a:custGeom>
              <a:avLst/>
              <a:gdLst>
                <a:gd name="T0" fmla="*/ 0 w 53"/>
                <a:gd name="T1" fmla="*/ 47 h 167"/>
                <a:gd name="T2" fmla="*/ 3 w 53"/>
                <a:gd name="T3" fmla="*/ 0 h 167"/>
                <a:gd name="T4" fmla="*/ 5 w 53"/>
                <a:gd name="T5" fmla="*/ 0 h 167"/>
                <a:gd name="T6" fmla="*/ 1 w 53"/>
                <a:gd name="T7" fmla="*/ 47 h 167"/>
                <a:gd name="T8" fmla="*/ 0 w 53"/>
                <a:gd name="T9" fmla="*/ 47 h 167"/>
                <a:gd name="T10" fmla="*/ 0 60000 65536"/>
                <a:gd name="T11" fmla="*/ 0 60000 65536"/>
                <a:gd name="T12" fmla="*/ 0 60000 65536"/>
                <a:gd name="T13" fmla="*/ 0 60000 65536"/>
                <a:gd name="T14" fmla="*/ 0 60000 65536"/>
                <a:gd name="T15" fmla="*/ 0 w 53"/>
                <a:gd name="T16" fmla="*/ 0 h 167"/>
                <a:gd name="T17" fmla="*/ 53 w 53"/>
                <a:gd name="T18" fmla="*/ 167 h 167"/>
              </a:gdLst>
              <a:ahLst/>
              <a:cxnLst>
                <a:cxn ang="T10">
                  <a:pos x="T0" y="T1"/>
                </a:cxn>
                <a:cxn ang="T11">
                  <a:pos x="T2" y="T3"/>
                </a:cxn>
                <a:cxn ang="T12">
                  <a:pos x="T4" y="T5"/>
                </a:cxn>
                <a:cxn ang="T13">
                  <a:pos x="T6" y="T7"/>
                </a:cxn>
                <a:cxn ang="T14">
                  <a:pos x="T8" y="T9"/>
                </a:cxn>
              </a:cxnLst>
              <a:rect l="T15" t="T16" r="T17" b="T18"/>
              <a:pathLst>
                <a:path w="53" h="167">
                  <a:moveTo>
                    <a:pt x="0" y="167"/>
                  </a:moveTo>
                  <a:lnTo>
                    <a:pt x="34" y="0"/>
                  </a:lnTo>
                  <a:lnTo>
                    <a:pt x="53" y="0"/>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1" name="Freeform 548"/>
            <p:cNvSpPr>
              <a:spLocks/>
            </p:cNvSpPr>
            <p:nvPr/>
          </p:nvSpPr>
          <p:spPr bwMode="auto">
            <a:xfrm>
              <a:off x="3985" y="1732"/>
              <a:ext cx="95" cy="133"/>
            </a:xfrm>
            <a:custGeom>
              <a:avLst/>
              <a:gdLst>
                <a:gd name="T0" fmla="*/ 14 w 147"/>
                <a:gd name="T1" fmla="*/ 32 h 171"/>
                <a:gd name="T2" fmla="*/ 16 w 147"/>
                <a:gd name="T3" fmla="*/ 33 h 171"/>
                <a:gd name="T4" fmla="*/ 15 w 147"/>
                <a:gd name="T5" fmla="*/ 40 h 171"/>
                <a:gd name="T6" fmla="*/ 12 w 147"/>
                <a:gd name="T7" fmla="*/ 45 h 171"/>
                <a:gd name="T8" fmla="*/ 10 w 147"/>
                <a:gd name="T9" fmla="*/ 47 h 171"/>
                <a:gd name="T10" fmla="*/ 8 w 147"/>
                <a:gd name="T11" fmla="*/ 48 h 171"/>
                <a:gd name="T12" fmla="*/ 5 w 147"/>
                <a:gd name="T13" fmla="*/ 47 h 171"/>
                <a:gd name="T14" fmla="*/ 3 w 147"/>
                <a:gd name="T15" fmla="*/ 47 h 171"/>
                <a:gd name="T16" fmla="*/ 2 w 147"/>
                <a:gd name="T17" fmla="*/ 44 h 171"/>
                <a:gd name="T18" fmla="*/ 1 w 147"/>
                <a:gd name="T19" fmla="*/ 40 h 171"/>
                <a:gd name="T20" fmla="*/ 1 w 147"/>
                <a:gd name="T21" fmla="*/ 35 h 171"/>
                <a:gd name="T22" fmla="*/ 0 w 147"/>
                <a:gd name="T23" fmla="*/ 29 h 171"/>
                <a:gd name="T24" fmla="*/ 1 w 147"/>
                <a:gd name="T25" fmla="*/ 20 h 171"/>
                <a:gd name="T26" fmla="*/ 1 w 147"/>
                <a:gd name="T27" fmla="*/ 14 h 171"/>
                <a:gd name="T28" fmla="*/ 3 w 147"/>
                <a:gd name="T29" fmla="*/ 7 h 171"/>
                <a:gd name="T30" fmla="*/ 5 w 147"/>
                <a:gd name="T31" fmla="*/ 3 h 171"/>
                <a:gd name="T32" fmla="*/ 7 w 147"/>
                <a:gd name="T33" fmla="*/ 2 h 171"/>
                <a:gd name="T34" fmla="*/ 10 w 147"/>
                <a:gd name="T35" fmla="*/ 0 h 171"/>
                <a:gd name="T36" fmla="*/ 12 w 147"/>
                <a:gd name="T37" fmla="*/ 2 h 171"/>
                <a:gd name="T38" fmla="*/ 15 w 147"/>
                <a:gd name="T39" fmla="*/ 4 h 171"/>
                <a:gd name="T40" fmla="*/ 16 w 147"/>
                <a:gd name="T41" fmla="*/ 9 h 171"/>
                <a:gd name="T42" fmla="*/ 16 w 147"/>
                <a:gd name="T43" fmla="*/ 15 h 171"/>
                <a:gd name="T44" fmla="*/ 15 w 147"/>
                <a:gd name="T45" fmla="*/ 15 h 171"/>
                <a:gd name="T46" fmla="*/ 14 w 147"/>
                <a:gd name="T47" fmla="*/ 12 h 171"/>
                <a:gd name="T48" fmla="*/ 14 w 147"/>
                <a:gd name="T49" fmla="*/ 9 h 171"/>
                <a:gd name="T50" fmla="*/ 12 w 147"/>
                <a:gd name="T51" fmla="*/ 7 h 171"/>
                <a:gd name="T52" fmla="*/ 12 w 147"/>
                <a:gd name="T53" fmla="*/ 7 h 171"/>
                <a:gd name="T54" fmla="*/ 11 w 147"/>
                <a:gd name="T55" fmla="*/ 5 h 171"/>
                <a:gd name="T56" fmla="*/ 10 w 147"/>
                <a:gd name="T57" fmla="*/ 5 h 171"/>
                <a:gd name="T58" fmla="*/ 8 w 147"/>
                <a:gd name="T59" fmla="*/ 7 h 171"/>
                <a:gd name="T60" fmla="*/ 6 w 147"/>
                <a:gd name="T61" fmla="*/ 9 h 171"/>
                <a:gd name="T62" fmla="*/ 4 w 147"/>
                <a:gd name="T63" fmla="*/ 13 h 171"/>
                <a:gd name="T64" fmla="*/ 3 w 147"/>
                <a:gd name="T65" fmla="*/ 20 h 171"/>
                <a:gd name="T66" fmla="*/ 2 w 147"/>
                <a:gd name="T67" fmla="*/ 29 h 171"/>
                <a:gd name="T68" fmla="*/ 3 w 147"/>
                <a:gd name="T69" fmla="*/ 35 h 171"/>
                <a:gd name="T70" fmla="*/ 4 w 147"/>
                <a:gd name="T71" fmla="*/ 40 h 171"/>
                <a:gd name="T72" fmla="*/ 5 w 147"/>
                <a:gd name="T73" fmla="*/ 42 h 171"/>
                <a:gd name="T74" fmla="*/ 8 w 147"/>
                <a:gd name="T75" fmla="*/ 44 h 171"/>
                <a:gd name="T76" fmla="*/ 10 w 147"/>
                <a:gd name="T77" fmla="*/ 43 h 171"/>
                <a:gd name="T78" fmla="*/ 11 w 147"/>
                <a:gd name="T79" fmla="*/ 40 h 171"/>
                <a:gd name="T80" fmla="*/ 12 w 147"/>
                <a:gd name="T81" fmla="*/ 37 h 171"/>
                <a:gd name="T82" fmla="*/ 14 w 147"/>
                <a:gd name="T83" fmla="*/ 32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1"/>
                <a:gd name="T128" fmla="*/ 147 w 147"/>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1">
                  <a:moveTo>
                    <a:pt x="121" y="112"/>
                  </a:moveTo>
                  <a:lnTo>
                    <a:pt x="140" y="114"/>
                  </a:lnTo>
                  <a:lnTo>
                    <a:pt x="128" y="139"/>
                  </a:lnTo>
                  <a:lnTo>
                    <a:pt x="109" y="158"/>
                  </a:lnTo>
                  <a:lnTo>
                    <a:pt x="89" y="169"/>
                  </a:lnTo>
                  <a:lnTo>
                    <a:pt x="66" y="171"/>
                  </a:lnTo>
                  <a:lnTo>
                    <a:pt x="47" y="169"/>
                  </a:lnTo>
                  <a:lnTo>
                    <a:pt x="30" y="163"/>
                  </a:lnTo>
                  <a:lnTo>
                    <a:pt x="17" y="154"/>
                  </a:lnTo>
                  <a:lnTo>
                    <a:pt x="7" y="139"/>
                  </a:lnTo>
                  <a:lnTo>
                    <a:pt x="2" y="122"/>
                  </a:lnTo>
                  <a:lnTo>
                    <a:pt x="0" y="101"/>
                  </a:lnTo>
                  <a:lnTo>
                    <a:pt x="3" y="72"/>
                  </a:lnTo>
                  <a:lnTo>
                    <a:pt x="11" y="48"/>
                  </a:lnTo>
                  <a:lnTo>
                    <a:pt x="26" y="27"/>
                  </a:lnTo>
                  <a:lnTo>
                    <a:pt x="43" y="12"/>
                  </a:lnTo>
                  <a:lnTo>
                    <a:pt x="64" y="2"/>
                  </a:lnTo>
                  <a:lnTo>
                    <a:pt x="87" y="0"/>
                  </a:lnTo>
                  <a:lnTo>
                    <a:pt x="109" y="4"/>
                  </a:lnTo>
                  <a:lnTo>
                    <a:pt x="128" y="14"/>
                  </a:lnTo>
                  <a:lnTo>
                    <a:pt x="142" y="31"/>
                  </a:lnTo>
                  <a:lnTo>
                    <a:pt x="147" y="52"/>
                  </a:lnTo>
                  <a:lnTo>
                    <a:pt x="128" y="53"/>
                  </a:lnTo>
                  <a:lnTo>
                    <a:pt x="125" y="42"/>
                  </a:lnTo>
                  <a:lnTo>
                    <a:pt x="119" y="34"/>
                  </a:lnTo>
                  <a:lnTo>
                    <a:pt x="113" y="27"/>
                  </a:lnTo>
                  <a:lnTo>
                    <a:pt x="106" y="23"/>
                  </a:lnTo>
                  <a:lnTo>
                    <a:pt x="96" y="19"/>
                  </a:lnTo>
                  <a:lnTo>
                    <a:pt x="87" y="19"/>
                  </a:lnTo>
                  <a:lnTo>
                    <a:pt x="68" y="23"/>
                  </a:lnTo>
                  <a:lnTo>
                    <a:pt x="51" y="31"/>
                  </a:lnTo>
                  <a:lnTo>
                    <a:pt x="36" y="46"/>
                  </a:lnTo>
                  <a:lnTo>
                    <a:pt x="24" y="70"/>
                  </a:lnTo>
                  <a:lnTo>
                    <a:pt x="19" y="101"/>
                  </a:lnTo>
                  <a:lnTo>
                    <a:pt x="22" y="123"/>
                  </a:lnTo>
                  <a:lnTo>
                    <a:pt x="32" y="139"/>
                  </a:lnTo>
                  <a:lnTo>
                    <a:pt x="47" y="148"/>
                  </a:lnTo>
                  <a:lnTo>
                    <a:pt x="66" y="152"/>
                  </a:lnTo>
                  <a:lnTo>
                    <a:pt x="85" y="150"/>
                  </a:lnTo>
                  <a:lnTo>
                    <a:pt x="100" y="142"/>
                  </a:lnTo>
                  <a:lnTo>
                    <a:pt x="111"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6152" name="Freeform 549"/>
            <p:cNvSpPr>
              <a:spLocks noEditPoints="1"/>
            </p:cNvSpPr>
            <p:nvPr/>
          </p:nvSpPr>
          <p:spPr bwMode="auto">
            <a:xfrm>
              <a:off x="4091" y="1732"/>
              <a:ext cx="102" cy="133"/>
            </a:xfrm>
            <a:custGeom>
              <a:avLst/>
              <a:gdLst>
                <a:gd name="T0" fmla="*/ 0 w 157"/>
                <a:gd name="T1" fmla="*/ 29 h 171"/>
                <a:gd name="T2" fmla="*/ 1 w 157"/>
                <a:gd name="T3" fmla="*/ 20 h 171"/>
                <a:gd name="T4" fmla="*/ 1 w 157"/>
                <a:gd name="T5" fmla="*/ 14 h 171"/>
                <a:gd name="T6" fmla="*/ 3 w 157"/>
                <a:gd name="T7" fmla="*/ 7 h 171"/>
                <a:gd name="T8" fmla="*/ 5 w 157"/>
                <a:gd name="T9" fmla="*/ 3 h 171"/>
                <a:gd name="T10" fmla="*/ 8 w 157"/>
                <a:gd name="T11" fmla="*/ 2 h 171"/>
                <a:gd name="T12" fmla="*/ 10 w 157"/>
                <a:gd name="T13" fmla="*/ 0 h 171"/>
                <a:gd name="T14" fmla="*/ 12 w 157"/>
                <a:gd name="T15" fmla="*/ 2 h 171"/>
                <a:gd name="T16" fmla="*/ 14 w 157"/>
                <a:gd name="T17" fmla="*/ 2 h 171"/>
                <a:gd name="T18" fmla="*/ 16 w 157"/>
                <a:gd name="T19" fmla="*/ 5 h 171"/>
                <a:gd name="T20" fmla="*/ 18 w 157"/>
                <a:gd name="T21" fmla="*/ 9 h 171"/>
                <a:gd name="T22" fmla="*/ 18 w 157"/>
                <a:gd name="T23" fmla="*/ 15 h 171"/>
                <a:gd name="T24" fmla="*/ 18 w 157"/>
                <a:gd name="T25" fmla="*/ 21 h 171"/>
                <a:gd name="T26" fmla="*/ 18 w 157"/>
                <a:gd name="T27" fmla="*/ 27 h 171"/>
                <a:gd name="T28" fmla="*/ 17 w 157"/>
                <a:gd name="T29" fmla="*/ 34 h 171"/>
                <a:gd name="T30" fmla="*/ 16 w 157"/>
                <a:gd name="T31" fmla="*/ 37 h 171"/>
                <a:gd name="T32" fmla="*/ 16 w 157"/>
                <a:gd name="T33" fmla="*/ 40 h 171"/>
                <a:gd name="T34" fmla="*/ 15 w 157"/>
                <a:gd name="T35" fmla="*/ 42 h 171"/>
                <a:gd name="T36" fmla="*/ 14 w 157"/>
                <a:gd name="T37" fmla="*/ 44 h 171"/>
                <a:gd name="T38" fmla="*/ 12 w 157"/>
                <a:gd name="T39" fmla="*/ 47 h 171"/>
                <a:gd name="T40" fmla="*/ 10 w 157"/>
                <a:gd name="T41" fmla="*/ 47 h 171"/>
                <a:gd name="T42" fmla="*/ 8 w 157"/>
                <a:gd name="T43" fmla="*/ 48 h 171"/>
                <a:gd name="T44" fmla="*/ 6 w 157"/>
                <a:gd name="T45" fmla="*/ 47 h 171"/>
                <a:gd name="T46" fmla="*/ 4 w 157"/>
                <a:gd name="T47" fmla="*/ 45 h 171"/>
                <a:gd name="T48" fmla="*/ 3 w 157"/>
                <a:gd name="T49" fmla="*/ 44 h 171"/>
                <a:gd name="T50" fmla="*/ 2 w 157"/>
                <a:gd name="T51" fmla="*/ 42 h 171"/>
                <a:gd name="T52" fmla="*/ 1 w 157"/>
                <a:gd name="T53" fmla="*/ 39 h 171"/>
                <a:gd name="T54" fmla="*/ 1 w 157"/>
                <a:gd name="T55" fmla="*/ 34 h 171"/>
                <a:gd name="T56" fmla="*/ 0 w 157"/>
                <a:gd name="T57" fmla="*/ 29 h 171"/>
                <a:gd name="T58" fmla="*/ 3 w 157"/>
                <a:gd name="T59" fmla="*/ 29 h 171"/>
                <a:gd name="T60" fmla="*/ 3 w 157"/>
                <a:gd name="T61" fmla="*/ 31 h 171"/>
                <a:gd name="T62" fmla="*/ 3 w 157"/>
                <a:gd name="T63" fmla="*/ 34 h 171"/>
                <a:gd name="T64" fmla="*/ 3 w 157"/>
                <a:gd name="T65" fmla="*/ 37 h 171"/>
                <a:gd name="T66" fmla="*/ 3 w 157"/>
                <a:gd name="T67" fmla="*/ 39 h 171"/>
                <a:gd name="T68" fmla="*/ 4 w 157"/>
                <a:gd name="T69" fmla="*/ 40 h 171"/>
                <a:gd name="T70" fmla="*/ 5 w 157"/>
                <a:gd name="T71" fmla="*/ 42 h 171"/>
                <a:gd name="T72" fmla="*/ 6 w 157"/>
                <a:gd name="T73" fmla="*/ 43 h 171"/>
                <a:gd name="T74" fmla="*/ 8 w 157"/>
                <a:gd name="T75" fmla="*/ 44 h 171"/>
                <a:gd name="T76" fmla="*/ 8 w 157"/>
                <a:gd name="T77" fmla="*/ 44 h 171"/>
                <a:gd name="T78" fmla="*/ 10 w 157"/>
                <a:gd name="T79" fmla="*/ 43 h 171"/>
                <a:gd name="T80" fmla="*/ 12 w 157"/>
                <a:gd name="T81" fmla="*/ 42 h 171"/>
                <a:gd name="T82" fmla="*/ 12 w 157"/>
                <a:gd name="T83" fmla="*/ 40 h 171"/>
                <a:gd name="T84" fmla="*/ 14 w 157"/>
                <a:gd name="T85" fmla="*/ 37 h 171"/>
                <a:gd name="T86" fmla="*/ 14 w 157"/>
                <a:gd name="T87" fmla="*/ 35 h 171"/>
                <a:gd name="T88" fmla="*/ 15 w 157"/>
                <a:gd name="T89" fmla="*/ 33 h 171"/>
                <a:gd name="T90" fmla="*/ 15 w 157"/>
                <a:gd name="T91" fmla="*/ 29 h 171"/>
                <a:gd name="T92" fmla="*/ 16 w 157"/>
                <a:gd name="T93" fmla="*/ 25 h 171"/>
                <a:gd name="T94" fmla="*/ 16 w 157"/>
                <a:gd name="T95" fmla="*/ 20 h 171"/>
                <a:gd name="T96" fmla="*/ 16 w 157"/>
                <a:gd name="T97" fmla="*/ 15 h 171"/>
                <a:gd name="T98" fmla="*/ 14 w 157"/>
                <a:gd name="T99" fmla="*/ 9 h 171"/>
                <a:gd name="T100" fmla="*/ 12 w 157"/>
                <a:gd name="T101" fmla="*/ 7 h 171"/>
                <a:gd name="T102" fmla="*/ 10 w 157"/>
                <a:gd name="T103" fmla="*/ 5 h 171"/>
                <a:gd name="T104" fmla="*/ 8 w 157"/>
                <a:gd name="T105" fmla="*/ 7 h 171"/>
                <a:gd name="T106" fmla="*/ 5 w 157"/>
                <a:gd name="T107" fmla="*/ 12 h 171"/>
                <a:gd name="T108" fmla="*/ 3 w 157"/>
                <a:gd name="T109" fmla="*/ 16 h 171"/>
                <a:gd name="T110" fmla="*/ 3 w 157"/>
                <a:gd name="T111" fmla="*/ 23 h 171"/>
                <a:gd name="T112" fmla="*/ 3 w 157"/>
                <a:gd name="T113" fmla="*/ 29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1"/>
                <a:gd name="T173" fmla="*/ 157 w 15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1">
                  <a:moveTo>
                    <a:pt x="0" y="99"/>
                  </a:moveTo>
                  <a:lnTo>
                    <a:pt x="4" y="72"/>
                  </a:lnTo>
                  <a:lnTo>
                    <a:pt x="12" y="48"/>
                  </a:lnTo>
                  <a:lnTo>
                    <a:pt x="27" y="27"/>
                  </a:lnTo>
                  <a:lnTo>
                    <a:pt x="44" y="12"/>
                  </a:lnTo>
                  <a:lnTo>
                    <a:pt x="65" y="2"/>
                  </a:lnTo>
                  <a:lnTo>
                    <a:pt x="89" y="0"/>
                  </a:lnTo>
                  <a:lnTo>
                    <a:pt x="108" y="2"/>
                  </a:lnTo>
                  <a:lnTo>
                    <a:pt x="125" y="8"/>
                  </a:lnTo>
                  <a:lnTo>
                    <a:pt x="138" y="19"/>
                  </a:lnTo>
                  <a:lnTo>
                    <a:pt x="150" y="34"/>
                  </a:lnTo>
                  <a:lnTo>
                    <a:pt x="155" y="53"/>
                  </a:lnTo>
                  <a:lnTo>
                    <a:pt x="157" y="74"/>
                  </a:lnTo>
                  <a:lnTo>
                    <a:pt x="155" y="97"/>
                  </a:lnTo>
                  <a:lnTo>
                    <a:pt x="148" y="120"/>
                  </a:lnTo>
                  <a:lnTo>
                    <a:pt x="142" y="129"/>
                  </a:lnTo>
                  <a:lnTo>
                    <a:pt x="137" y="139"/>
                  </a:lnTo>
                  <a:lnTo>
                    <a:pt x="129" y="146"/>
                  </a:lnTo>
                  <a:lnTo>
                    <a:pt x="118" y="156"/>
                  </a:lnTo>
                  <a:lnTo>
                    <a:pt x="106" y="163"/>
                  </a:lnTo>
                  <a:lnTo>
                    <a:pt x="89" y="169"/>
                  </a:lnTo>
                  <a:lnTo>
                    <a:pt x="70" y="171"/>
                  </a:lnTo>
                  <a:lnTo>
                    <a:pt x="51" y="169"/>
                  </a:lnTo>
                  <a:lnTo>
                    <a:pt x="34" y="161"/>
                  </a:lnTo>
                  <a:lnTo>
                    <a:pt x="25" y="156"/>
                  </a:lnTo>
                  <a:lnTo>
                    <a:pt x="15" y="146"/>
                  </a:lnTo>
                  <a:lnTo>
                    <a:pt x="10" y="135"/>
                  </a:lnTo>
                  <a:lnTo>
                    <a:pt x="2" y="118"/>
                  </a:lnTo>
                  <a:lnTo>
                    <a:pt x="0" y="99"/>
                  </a:lnTo>
                  <a:close/>
                  <a:moveTo>
                    <a:pt x="21" y="101"/>
                  </a:moveTo>
                  <a:lnTo>
                    <a:pt x="21" y="110"/>
                  </a:lnTo>
                  <a:lnTo>
                    <a:pt x="23" y="118"/>
                  </a:lnTo>
                  <a:lnTo>
                    <a:pt x="27" y="127"/>
                  </a:lnTo>
                  <a:lnTo>
                    <a:pt x="31" y="135"/>
                  </a:lnTo>
                  <a:lnTo>
                    <a:pt x="38" y="141"/>
                  </a:lnTo>
                  <a:lnTo>
                    <a:pt x="46" y="146"/>
                  </a:lnTo>
                  <a:lnTo>
                    <a:pt x="53" y="150"/>
                  </a:lnTo>
                  <a:lnTo>
                    <a:pt x="63" y="152"/>
                  </a:lnTo>
                  <a:lnTo>
                    <a:pt x="72" y="152"/>
                  </a:lnTo>
                  <a:lnTo>
                    <a:pt x="85" y="150"/>
                  </a:lnTo>
                  <a:lnTo>
                    <a:pt x="97" y="146"/>
                  </a:lnTo>
                  <a:lnTo>
                    <a:pt x="108" y="139"/>
                  </a:lnTo>
                  <a:lnTo>
                    <a:pt x="118" y="129"/>
                  </a:lnTo>
                  <a:lnTo>
                    <a:pt x="123" y="122"/>
                  </a:lnTo>
                  <a:lnTo>
                    <a:pt x="129" y="114"/>
                  </a:lnTo>
                  <a:lnTo>
                    <a:pt x="133" y="103"/>
                  </a:lnTo>
                  <a:lnTo>
                    <a:pt x="137" y="88"/>
                  </a:lnTo>
                  <a:lnTo>
                    <a:pt x="138" y="72"/>
                  </a:lnTo>
                  <a:lnTo>
                    <a:pt x="135" y="52"/>
                  </a:lnTo>
                  <a:lnTo>
                    <a:pt x="125" y="34"/>
                  </a:lnTo>
                  <a:lnTo>
                    <a:pt x="108" y="23"/>
                  </a:lnTo>
                  <a:lnTo>
                    <a:pt x="89" y="19"/>
                  </a:lnTo>
                  <a:lnTo>
                    <a:pt x="63" y="25"/>
                  </a:lnTo>
                  <a:lnTo>
                    <a:pt x="40" y="42"/>
                  </a:lnTo>
                  <a:lnTo>
                    <a:pt x="29" y="57"/>
                  </a:lnTo>
                  <a:lnTo>
                    <a:pt x="23" y="78"/>
                  </a:lnTo>
                  <a:lnTo>
                    <a:pt x="21" y="101"/>
                  </a:lnTo>
                  <a:close/>
                </a:path>
              </a:pathLst>
            </a:custGeom>
            <a:solidFill>
              <a:srgbClr val="000000"/>
            </a:solidFill>
            <a:ln w="0">
              <a:solidFill>
                <a:srgbClr val="000000"/>
              </a:solidFill>
              <a:round/>
              <a:headEnd/>
              <a:tailEnd/>
            </a:ln>
          </p:spPr>
          <p:txBody>
            <a:bodyPr/>
            <a:lstStyle/>
            <a:p>
              <a:endParaRPr lang="en-CA"/>
            </a:p>
          </p:txBody>
        </p:sp>
        <p:sp>
          <p:nvSpPr>
            <p:cNvPr id="26153" name="Freeform 550"/>
            <p:cNvSpPr>
              <a:spLocks/>
            </p:cNvSpPr>
            <p:nvPr/>
          </p:nvSpPr>
          <p:spPr bwMode="auto">
            <a:xfrm>
              <a:off x="4200" y="1734"/>
              <a:ext cx="106" cy="130"/>
            </a:xfrm>
            <a:custGeom>
              <a:avLst/>
              <a:gdLst>
                <a:gd name="T0" fmla="*/ 0 w 162"/>
                <a:gd name="T1" fmla="*/ 47 h 167"/>
                <a:gd name="T2" fmla="*/ 4 w 162"/>
                <a:gd name="T3" fmla="*/ 0 h 167"/>
                <a:gd name="T4" fmla="*/ 7 w 162"/>
                <a:gd name="T5" fmla="*/ 0 h 167"/>
                <a:gd name="T6" fmla="*/ 10 w 162"/>
                <a:gd name="T7" fmla="*/ 18 h 167"/>
                <a:gd name="T8" fmla="*/ 12 w 162"/>
                <a:gd name="T9" fmla="*/ 26 h 167"/>
                <a:gd name="T10" fmla="*/ 12 w 162"/>
                <a:gd name="T11" fmla="*/ 32 h 167"/>
                <a:gd name="T12" fmla="*/ 13 w 162"/>
                <a:gd name="T13" fmla="*/ 36 h 167"/>
                <a:gd name="T14" fmla="*/ 13 w 162"/>
                <a:gd name="T15" fmla="*/ 40 h 167"/>
                <a:gd name="T16" fmla="*/ 14 w 162"/>
                <a:gd name="T17" fmla="*/ 34 h 167"/>
                <a:gd name="T18" fmla="*/ 14 w 162"/>
                <a:gd name="T19" fmla="*/ 29 h 167"/>
                <a:gd name="T20" fmla="*/ 17 w 162"/>
                <a:gd name="T21" fmla="*/ 0 h 167"/>
                <a:gd name="T22" fmla="*/ 19 w 162"/>
                <a:gd name="T23" fmla="*/ 0 h 167"/>
                <a:gd name="T24" fmla="*/ 16 w 162"/>
                <a:gd name="T25" fmla="*/ 47 h 167"/>
                <a:gd name="T26" fmla="*/ 12 w 162"/>
                <a:gd name="T27" fmla="*/ 47 h 167"/>
                <a:gd name="T28" fmla="*/ 8 w 162"/>
                <a:gd name="T29" fmla="*/ 20 h 167"/>
                <a:gd name="T30" fmla="*/ 7 w 162"/>
                <a:gd name="T31" fmla="*/ 13 h 167"/>
                <a:gd name="T32" fmla="*/ 6 w 162"/>
                <a:gd name="T33" fmla="*/ 7 h 167"/>
                <a:gd name="T34" fmla="*/ 5 w 162"/>
                <a:gd name="T35" fmla="*/ 12 h 167"/>
                <a:gd name="T36" fmla="*/ 5 w 162"/>
                <a:gd name="T37" fmla="*/ 19 h 167"/>
                <a:gd name="T38" fmla="*/ 2 w 162"/>
                <a:gd name="T39" fmla="*/ 47 h 167"/>
                <a:gd name="T40" fmla="*/ 0 w 162"/>
                <a:gd name="T41" fmla="*/ 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67"/>
                <a:gd name="T65" fmla="*/ 162 w 162"/>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67">
                  <a:moveTo>
                    <a:pt x="0" y="167"/>
                  </a:moveTo>
                  <a:lnTo>
                    <a:pt x="34" y="0"/>
                  </a:lnTo>
                  <a:lnTo>
                    <a:pt x="60" y="0"/>
                  </a:lnTo>
                  <a:lnTo>
                    <a:pt x="85" y="63"/>
                  </a:lnTo>
                  <a:lnTo>
                    <a:pt x="96" y="89"/>
                  </a:lnTo>
                  <a:lnTo>
                    <a:pt x="104" y="112"/>
                  </a:lnTo>
                  <a:lnTo>
                    <a:pt x="109" y="125"/>
                  </a:lnTo>
                  <a:lnTo>
                    <a:pt x="113" y="142"/>
                  </a:lnTo>
                  <a:lnTo>
                    <a:pt x="119" y="121"/>
                  </a:lnTo>
                  <a:lnTo>
                    <a:pt x="123" y="99"/>
                  </a:lnTo>
                  <a:lnTo>
                    <a:pt x="142" y="0"/>
                  </a:lnTo>
                  <a:lnTo>
                    <a:pt x="162" y="0"/>
                  </a:lnTo>
                  <a:lnTo>
                    <a:pt x="128" y="167"/>
                  </a:lnTo>
                  <a:lnTo>
                    <a:pt x="104" y="167"/>
                  </a:lnTo>
                  <a:lnTo>
                    <a:pt x="66" y="72"/>
                  </a:lnTo>
                  <a:lnTo>
                    <a:pt x="56" y="46"/>
                  </a:lnTo>
                  <a:lnTo>
                    <a:pt x="49" y="23"/>
                  </a:lnTo>
                  <a:lnTo>
                    <a:pt x="43" y="44"/>
                  </a:lnTo>
                  <a:lnTo>
                    <a:pt x="39" y="65"/>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4" name="Freeform 551"/>
            <p:cNvSpPr>
              <a:spLocks/>
            </p:cNvSpPr>
            <p:nvPr/>
          </p:nvSpPr>
          <p:spPr bwMode="auto">
            <a:xfrm>
              <a:off x="4308" y="1809"/>
              <a:ext cx="41" cy="16"/>
            </a:xfrm>
            <a:custGeom>
              <a:avLst/>
              <a:gdLst>
                <a:gd name="T0" fmla="*/ 0 w 65"/>
                <a:gd name="T1" fmla="*/ 8 h 19"/>
                <a:gd name="T2" fmla="*/ 1 w 65"/>
                <a:gd name="T3" fmla="*/ 0 h 19"/>
                <a:gd name="T4" fmla="*/ 6 w 65"/>
                <a:gd name="T5" fmla="*/ 0 h 19"/>
                <a:gd name="T6" fmla="*/ 6 w 65"/>
                <a:gd name="T7" fmla="*/ 8 h 19"/>
                <a:gd name="T8" fmla="*/ 0 w 65"/>
                <a:gd name="T9" fmla="*/ 8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6155" name="Freeform 552"/>
            <p:cNvSpPr>
              <a:spLocks/>
            </p:cNvSpPr>
            <p:nvPr/>
          </p:nvSpPr>
          <p:spPr bwMode="auto">
            <a:xfrm>
              <a:off x="4357" y="1734"/>
              <a:ext cx="90" cy="130"/>
            </a:xfrm>
            <a:custGeom>
              <a:avLst/>
              <a:gdLst>
                <a:gd name="T0" fmla="*/ 0 w 138"/>
                <a:gd name="T1" fmla="*/ 47 h 167"/>
                <a:gd name="T2" fmla="*/ 4 w 138"/>
                <a:gd name="T3" fmla="*/ 0 h 167"/>
                <a:gd name="T4" fmla="*/ 16 w 138"/>
                <a:gd name="T5" fmla="*/ 0 h 167"/>
                <a:gd name="T6" fmla="*/ 16 w 138"/>
                <a:gd name="T7" fmla="*/ 5 h 167"/>
                <a:gd name="T8" fmla="*/ 6 w 138"/>
                <a:gd name="T9" fmla="*/ 5 h 167"/>
                <a:gd name="T10" fmla="*/ 5 w 138"/>
                <a:gd name="T11" fmla="*/ 20 h 167"/>
                <a:gd name="T12" fmla="*/ 15 w 138"/>
                <a:gd name="T13" fmla="*/ 20 h 167"/>
                <a:gd name="T14" fmla="*/ 14 w 138"/>
                <a:gd name="T15" fmla="*/ 26 h 167"/>
                <a:gd name="T16" fmla="*/ 4 w 138"/>
                <a:gd name="T17" fmla="*/ 26 h 167"/>
                <a:gd name="T18" fmla="*/ 2 w 138"/>
                <a:gd name="T19" fmla="*/ 47 h 167"/>
                <a:gd name="T20" fmla="*/ 0 w 138"/>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9" y="72"/>
                  </a:lnTo>
                  <a:lnTo>
                    <a:pt x="121" y="93"/>
                  </a:lnTo>
                  <a:lnTo>
                    <a:pt x="34" y="93"/>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6" name="Freeform 553"/>
            <p:cNvSpPr>
              <a:spLocks/>
            </p:cNvSpPr>
            <p:nvPr/>
          </p:nvSpPr>
          <p:spPr bwMode="auto">
            <a:xfrm>
              <a:off x="4455" y="1732"/>
              <a:ext cx="87" cy="133"/>
            </a:xfrm>
            <a:custGeom>
              <a:avLst/>
              <a:gdLst>
                <a:gd name="T0" fmla="*/ 2 w 137"/>
                <a:gd name="T1" fmla="*/ 33 h 171"/>
                <a:gd name="T2" fmla="*/ 2 w 137"/>
                <a:gd name="T3" fmla="*/ 37 h 171"/>
                <a:gd name="T4" fmla="*/ 3 w 137"/>
                <a:gd name="T5" fmla="*/ 40 h 171"/>
                <a:gd name="T6" fmla="*/ 4 w 137"/>
                <a:gd name="T7" fmla="*/ 42 h 171"/>
                <a:gd name="T8" fmla="*/ 6 w 137"/>
                <a:gd name="T9" fmla="*/ 44 h 171"/>
                <a:gd name="T10" fmla="*/ 9 w 137"/>
                <a:gd name="T11" fmla="*/ 43 h 171"/>
                <a:gd name="T12" fmla="*/ 11 w 137"/>
                <a:gd name="T13" fmla="*/ 40 h 171"/>
                <a:gd name="T14" fmla="*/ 11 w 137"/>
                <a:gd name="T15" fmla="*/ 35 h 171"/>
                <a:gd name="T16" fmla="*/ 11 w 137"/>
                <a:gd name="T17" fmla="*/ 31 h 171"/>
                <a:gd name="T18" fmla="*/ 7 w 137"/>
                <a:gd name="T19" fmla="*/ 26 h 171"/>
                <a:gd name="T20" fmla="*/ 5 w 137"/>
                <a:gd name="T21" fmla="*/ 24 h 171"/>
                <a:gd name="T22" fmla="*/ 3 w 137"/>
                <a:gd name="T23" fmla="*/ 20 h 171"/>
                <a:gd name="T24" fmla="*/ 3 w 137"/>
                <a:gd name="T25" fmla="*/ 16 h 171"/>
                <a:gd name="T26" fmla="*/ 2 w 137"/>
                <a:gd name="T27" fmla="*/ 12 h 171"/>
                <a:gd name="T28" fmla="*/ 3 w 137"/>
                <a:gd name="T29" fmla="*/ 9 h 171"/>
                <a:gd name="T30" fmla="*/ 3 w 137"/>
                <a:gd name="T31" fmla="*/ 4 h 171"/>
                <a:gd name="T32" fmla="*/ 5 w 137"/>
                <a:gd name="T33" fmla="*/ 2 h 171"/>
                <a:gd name="T34" fmla="*/ 7 w 137"/>
                <a:gd name="T35" fmla="*/ 0 h 171"/>
                <a:gd name="T36" fmla="*/ 10 w 137"/>
                <a:gd name="T37" fmla="*/ 2 h 171"/>
                <a:gd name="T38" fmla="*/ 12 w 137"/>
                <a:gd name="T39" fmla="*/ 3 h 171"/>
                <a:gd name="T40" fmla="*/ 14 w 137"/>
                <a:gd name="T41" fmla="*/ 7 h 171"/>
                <a:gd name="T42" fmla="*/ 14 w 137"/>
                <a:gd name="T43" fmla="*/ 14 h 171"/>
                <a:gd name="T44" fmla="*/ 14 w 137"/>
                <a:gd name="T45" fmla="*/ 15 h 171"/>
                <a:gd name="T46" fmla="*/ 12 w 137"/>
                <a:gd name="T47" fmla="*/ 13 h 171"/>
                <a:gd name="T48" fmla="*/ 11 w 137"/>
                <a:gd name="T49" fmla="*/ 9 h 171"/>
                <a:gd name="T50" fmla="*/ 11 w 137"/>
                <a:gd name="T51" fmla="*/ 7 h 171"/>
                <a:gd name="T52" fmla="*/ 9 w 137"/>
                <a:gd name="T53" fmla="*/ 5 h 171"/>
                <a:gd name="T54" fmla="*/ 7 w 137"/>
                <a:gd name="T55" fmla="*/ 5 h 171"/>
                <a:gd name="T56" fmla="*/ 5 w 137"/>
                <a:gd name="T57" fmla="*/ 7 h 171"/>
                <a:gd name="T58" fmla="*/ 4 w 137"/>
                <a:gd name="T59" fmla="*/ 10 h 171"/>
                <a:gd name="T60" fmla="*/ 4 w 137"/>
                <a:gd name="T61" fmla="*/ 14 h 171"/>
                <a:gd name="T62" fmla="*/ 5 w 137"/>
                <a:gd name="T63" fmla="*/ 17 h 171"/>
                <a:gd name="T64" fmla="*/ 6 w 137"/>
                <a:gd name="T65" fmla="*/ 19 h 171"/>
                <a:gd name="T66" fmla="*/ 7 w 137"/>
                <a:gd name="T67" fmla="*/ 20 h 171"/>
                <a:gd name="T68" fmla="*/ 10 w 137"/>
                <a:gd name="T69" fmla="*/ 23 h 171"/>
                <a:gd name="T70" fmla="*/ 11 w 137"/>
                <a:gd name="T71" fmla="*/ 26 h 171"/>
                <a:gd name="T72" fmla="*/ 13 w 137"/>
                <a:gd name="T73" fmla="*/ 29 h 171"/>
                <a:gd name="T74" fmla="*/ 13 w 137"/>
                <a:gd name="T75" fmla="*/ 35 h 171"/>
                <a:gd name="T76" fmla="*/ 13 w 137"/>
                <a:gd name="T77" fmla="*/ 40 h 171"/>
                <a:gd name="T78" fmla="*/ 11 w 137"/>
                <a:gd name="T79" fmla="*/ 44 h 171"/>
                <a:gd name="T80" fmla="*/ 10 w 137"/>
                <a:gd name="T81" fmla="*/ 47 h 171"/>
                <a:gd name="T82" fmla="*/ 7 w 137"/>
                <a:gd name="T83" fmla="*/ 48 h 171"/>
                <a:gd name="T84" fmla="*/ 2 w 137"/>
                <a:gd name="T85" fmla="*/ 45 h 171"/>
                <a:gd name="T86" fmla="*/ 1 w 137"/>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21" y="114"/>
                  </a:lnTo>
                  <a:lnTo>
                    <a:pt x="19" y="120"/>
                  </a:lnTo>
                  <a:lnTo>
                    <a:pt x="21" y="127"/>
                  </a:lnTo>
                  <a:lnTo>
                    <a:pt x="25" y="137"/>
                  </a:lnTo>
                  <a:lnTo>
                    <a:pt x="29" y="141"/>
                  </a:lnTo>
                  <a:lnTo>
                    <a:pt x="34" y="144"/>
                  </a:lnTo>
                  <a:lnTo>
                    <a:pt x="40" y="148"/>
                  </a:lnTo>
                  <a:lnTo>
                    <a:pt x="48" y="150"/>
                  </a:lnTo>
                  <a:lnTo>
                    <a:pt x="55" y="152"/>
                  </a:lnTo>
                  <a:lnTo>
                    <a:pt x="65" y="152"/>
                  </a:lnTo>
                  <a:lnTo>
                    <a:pt x="84" y="150"/>
                  </a:lnTo>
                  <a:lnTo>
                    <a:pt x="97" y="144"/>
                  </a:lnTo>
                  <a:lnTo>
                    <a:pt x="103" y="139"/>
                  </a:lnTo>
                  <a:lnTo>
                    <a:pt x="106" y="131"/>
                  </a:lnTo>
                  <a:lnTo>
                    <a:pt x="108" y="123"/>
                  </a:lnTo>
                  <a:lnTo>
                    <a:pt x="106" y="118"/>
                  </a:lnTo>
                  <a:lnTo>
                    <a:pt x="103" y="110"/>
                  </a:lnTo>
                  <a:lnTo>
                    <a:pt x="91" y="103"/>
                  </a:lnTo>
                  <a:lnTo>
                    <a:pt x="70" y="93"/>
                  </a:lnTo>
                  <a:lnTo>
                    <a:pt x="59" y="88"/>
                  </a:lnTo>
                  <a:lnTo>
                    <a:pt x="50" y="84"/>
                  </a:lnTo>
                  <a:lnTo>
                    <a:pt x="42" y="80"/>
                  </a:lnTo>
                  <a:lnTo>
                    <a:pt x="33" y="72"/>
                  </a:lnTo>
                  <a:lnTo>
                    <a:pt x="25" y="65"/>
                  </a:lnTo>
                  <a:lnTo>
                    <a:pt x="23" y="57"/>
                  </a:lnTo>
                  <a:lnTo>
                    <a:pt x="21" y="52"/>
                  </a:lnTo>
                  <a:lnTo>
                    <a:pt x="21" y="44"/>
                  </a:lnTo>
                  <a:lnTo>
                    <a:pt x="21" y="36"/>
                  </a:lnTo>
                  <a:lnTo>
                    <a:pt x="23" y="29"/>
                  </a:lnTo>
                  <a:lnTo>
                    <a:pt x="27" y="21"/>
                  </a:lnTo>
                  <a:lnTo>
                    <a:pt x="33" y="16"/>
                  </a:lnTo>
                  <a:lnTo>
                    <a:pt x="40" y="10"/>
                  </a:lnTo>
                  <a:lnTo>
                    <a:pt x="48" y="6"/>
                  </a:lnTo>
                  <a:lnTo>
                    <a:pt x="57" y="2"/>
                  </a:lnTo>
                  <a:lnTo>
                    <a:pt x="67" y="0"/>
                  </a:lnTo>
                  <a:lnTo>
                    <a:pt x="78" y="0"/>
                  </a:lnTo>
                  <a:lnTo>
                    <a:pt x="95" y="2"/>
                  </a:lnTo>
                  <a:lnTo>
                    <a:pt x="110" y="6"/>
                  </a:lnTo>
                  <a:lnTo>
                    <a:pt x="120" y="12"/>
                  </a:lnTo>
                  <a:lnTo>
                    <a:pt x="125" y="17"/>
                  </a:lnTo>
                  <a:lnTo>
                    <a:pt x="131" y="25"/>
                  </a:lnTo>
                  <a:lnTo>
                    <a:pt x="135" y="36"/>
                  </a:lnTo>
                  <a:lnTo>
                    <a:pt x="137" y="48"/>
                  </a:lnTo>
                  <a:lnTo>
                    <a:pt x="137" y="50"/>
                  </a:lnTo>
                  <a:lnTo>
                    <a:pt x="137" y="52"/>
                  </a:lnTo>
                  <a:lnTo>
                    <a:pt x="118" y="53"/>
                  </a:lnTo>
                  <a:lnTo>
                    <a:pt x="118" y="46"/>
                  </a:lnTo>
                  <a:lnTo>
                    <a:pt x="116" y="42"/>
                  </a:lnTo>
                  <a:lnTo>
                    <a:pt x="112" y="34"/>
                  </a:lnTo>
                  <a:lnTo>
                    <a:pt x="108" y="31"/>
                  </a:lnTo>
                  <a:lnTo>
                    <a:pt x="103" y="25"/>
                  </a:lnTo>
                  <a:lnTo>
                    <a:pt x="95" y="21"/>
                  </a:lnTo>
                  <a:lnTo>
                    <a:pt x="86" y="19"/>
                  </a:lnTo>
                  <a:lnTo>
                    <a:pt x="76" y="19"/>
                  </a:lnTo>
                  <a:lnTo>
                    <a:pt x="65" y="19"/>
                  </a:lnTo>
                  <a:lnTo>
                    <a:pt x="55" y="23"/>
                  </a:lnTo>
                  <a:lnTo>
                    <a:pt x="48" y="27"/>
                  </a:lnTo>
                  <a:lnTo>
                    <a:pt x="44" y="33"/>
                  </a:lnTo>
                  <a:lnTo>
                    <a:pt x="40" y="36"/>
                  </a:lnTo>
                  <a:lnTo>
                    <a:pt x="40" y="44"/>
                  </a:lnTo>
                  <a:lnTo>
                    <a:pt x="40" y="50"/>
                  </a:lnTo>
                  <a:lnTo>
                    <a:pt x="44" y="53"/>
                  </a:lnTo>
                  <a:lnTo>
                    <a:pt x="48" y="59"/>
                  </a:lnTo>
                  <a:lnTo>
                    <a:pt x="55" y="63"/>
                  </a:lnTo>
                  <a:lnTo>
                    <a:pt x="59" y="65"/>
                  </a:lnTo>
                  <a:lnTo>
                    <a:pt x="65" y="69"/>
                  </a:lnTo>
                  <a:lnTo>
                    <a:pt x="72" y="72"/>
                  </a:lnTo>
                  <a:lnTo>
                    <a:pt x="84" y="76"/>
                  </a:lnTo>
                  <a:lnTo>
                    <a:pt x="93" y="82"/>
                  </a:lnTo>
                  <a:lnTo>
                    <a:pt x="103" y="86"/>
                  </a:lnTo>
                  <a:lnTo>
                    <a:pt x="108" y="89"/>
                  </a:lnTo>
                  <a:lnTo>
                    <a:pt x="116" y="95"/>
                  </a:lnTo>
                  <a:lnTo>
                    <a:pt x="121" y="103"/>
                  </a:lnTo>
                  <a:lnTo>
                    <a:pt x="125" y="112"/>
                  </a:lnTo>
                  <a:lnTo>
                    <a:pt x="127" y="123"/>
                  </a:lnTo>
                  <a:lnTo>
                    <a:pt x="125" y="131"/>
                  </a:lnTo>
                  <a:lnTo>
                    <a:pt x="123" y="141"/>
                  </a:lnTo>
                  <a:lnTo>
                    <a:pt x="120" y="148"/>
                  </a:lnTo>
                  <a:lnTo>
                    <a:pt x="112" y="156"/>
                  </a:lnTo>
                  <a:lnTo>
                    <a:pt x="104" y="161"/>
                  </a:lnTo>
                  <a:lnTo>
                    <a:pt x="97" y="165"/>
                  </a:lnTo>
                  <a:lnTo>
                    <a:pt x="82" y="171"/>
                  </a:lnTo>
                  <a:lnTo>
                    <a:pt x="65" y="171"/>
                  </a:lnTo>
                  <a:lnTo>
                    <a:pt x="38" y="169"/>
                  </a:lnTo>
                  <a:lnTo>
                    <a:pt x="19" y="159"/>
                  </a:lnTo>
                  <a:lnTo>
                    <a:pt x="10"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157" name="Freeform 554"/>
            <p:cNvSpPr>
              <a:spLocks/>
            </p:cNvSpPr>
            <p:nvPr/>
          </p:nvSpPr>
          <p:spPr bwMode="auto">
            <a:xfrm>
              <a:off x="4561" y="1734"/>
              <a:ext cx="86" cy="130"/>
            </a:xfrm>
            <a:custGeom>
              <a:avLst/>
              <a:gdLst>
                <a:gd name="T0" fmla="*/ 3 w 134"/>
                <a:gd name="T1" fmla="*/ 47 h 167"/>
                <a:gd name="T2" fmla="*/ 6 w 134"/>
                <a:gd name="T3" fmla="*/ 5 h 167"/>
                <a:gd name="T4" fmla="*/ 0 w 134"/>
                <a:gd name="T5" fmla="*/ 5 h 167"/>
                <a:gd name="T6" fmla="*/ 1 w 134"/>
                <a:gd name="T7" fmla="*/ 0 h 167"/>
                <a:gd name="T8" fmla="*/ 14 w 134"/>
                <a:gd name="T9" fmla="*/ 0 h 167"/>
                <a:gd name="T10" fmla="*/ 14 w 134"/>
                <a:gd name="T11" fmla="*/ 5 h 167"/>
                <a:gd name="T12" fmla="*/ 8 w 134"/>
                <a:gd name="T13" fmla="*/ 5 h 167"/>
                <a:gd name="T14" fmla="*/ 5 w 134"/>
                <a:gd name="T15" fmla="*/ 47 h 167"/>
                <a:gd name="T16" fmla="*/ 3 w 134"/>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5" y="167"/>
                  </a:moveTo>
                  <a:lnTo>
                    <a:pt x="57" y="19"/>
                  </a:lnTo>
                  <a:lnTo>
                    <a:pt x="0" y="19"/>
                  </a:lnTo>
                  <a:lnTo>
                    <a:pt x="4" y="0"/>
                  </a:lnTo>
                  <a:lnTo>
                    <a:pt x="134"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6158" name="Line 555"/>
            <p:cNvSpPr>
              <a:spLocks noChangeShapeType="1"/>
            </p:cNvSpPr>
            <p:nvPr/>
          </p:nvSpPr>
          <p:spPr bwMode="auto">
            <a:xfrm>
              <a:off x="860" y="3175"/>
              <a:ext cx="46" cy="1"/>
            </a:xfrm>
            <a:prstGeom prst="line">
              <a:avLst/>
            </a:prstGeom>
            <a:noFill/>
            <a:ln w="0">
              <a:solidFill>
                <a:srgbClr val="000000"/>
              </a:solidFill>
              <a:round/>
              <a:headEnd/>
              <a:tailEnd/>
            </a:ln>
          </p:spPr>
          <p:txBody>
            <a:bodyPr/>
            <a:lstStyle/>
            <a:p>
              <a:endParaRPr lang="en-CA"/>
            </a:p>
          </p:txBody>
        </p:sp>
        <p:sp>
          <p:nvSpPr>
            <p:cNvPr id="26159" name="Line 556"/>
            <p:cNvSpPr>
              <a:spLocks noChangeShapeType="1"/>
            </p:cNvSpPr>
            <p:nvPr/>
          </p:nvSpPr>
          <p:spPr bwMode="auto">
            <a:xfrm>
              <a:off x="921" y="3175"/>
              <a:ext cx="47" cy="1"/>
            </a:xfrm>
            <a:prstGeom prst="line">
              <a:avLst/>
            </a:prstGeom>
            <a:noFill/>
            <a:ln w="0">
              <a:solidFill>
                <a:srgbClr val="000000"/>
              </a:solidFill>
              <a:round/>
              <a:headEnd/>
              <a:tailEnd/>
            </a:ln>
          </p:spPr>
          <p:txBody>
            <a:bodyPr/>
            <a:lstStyle/>
            <a:p>
              <a:endParaRPr lang="en-CA"/>
            </a:p>
          </p:txBody>
        </p:sp>
        <p:sp>
          <p:nvSpPr>
            <p:cNvPr id="26160" name="Line 557"/>
            <p:cNvSpPr>
              <a:spLocks noChangeShapeType="1"/>
            </p:cNvSpPr>
            <p:nvPr/>
          </p:nvSpPr>
          <p:spPr bwMode="auto">
            <a:xfrm>
              <a:off x="984" y="3175"/>
              <a:ext cx="46" cy="1"/>
            </a:xfrm>
            <a:prstGeom prst="line">
              <a:avLst/>
            </a:prstGeom>
            <a:noFill/>
            <a:ln w="0">
              <a:solidFill>
                <a:srgbClr val="000000"/>
              </a:solidFill>
              <a:round/>
              <a:headEnd/>
              <a:tailEnd/>
            </a:ln>
          </p:spPr>
          <p:txBody>
            <a:bodyPr/>
            <a:lstStyle/>
            <a:p>
              <a:endParaRPr lang="en-CA"/>
            </a:p>
          </p:txBody>
        </p:sp>
        <p:sp>
          <p:nvSpPr>
            <p:cNvPr id="26161" name="Line 558"/>
            <p:cNvSpPr>
              <a:spLocks noChangeShapeType="1"/>
            </p:cNvSpPr>
            <p:nvPr/>
          </p:nvSpPr>
          <p:spPr bwMode="auto">
            <a:xfrm>
              <a:off x="1046" y="3175"/>
              <a:ext cx="46" cy="1"/>
            </a:xfrm>
            <a:prstGeom prst="line">
              <a:avLst/>
            </a:prstGeom>
            <a:noFill/>
            <a:ln w="0">
              <a:solidFill>
                <a:srgbClr val="000000"/>
              </a:solidFill>
              <a:round/>
              <a:headEnd/>
              <a:tailEnd/>
            </a:ln>
          </p:spPr>
          <p:txBody>
            <a:bodyPr/>
            <a:lstStyle/>
            <a:p>
              <a:endParaRPr lang="en-CA"/>
            </a:p>
          </p:txBody>
        </p:sp>
        <p:sp>
          <p:nvSpPr>
            <p:cNvPr id="26162" name="Line 559"/>
            <p:cNvSpPr>
              <a:spLocks noChangeShapeType="1"/>
            </p:cNvSpPr>
            <p:nvPr/>
          </p:nvSpPr>
          <p:spPr bwMode="auto">
            <a:xfrm>
              <a:off x="1107" y="3175"/>
              <a:ext cx="47" cy="1"/>
            </a:xfrm>
            <a:prstGeom prst="line">
              <a:avLst/>
            </a:prstGeom>
            <a:noFill/>
            <a:ln w="0">
              <a:solidFill>
                <a:srgbClr val="000000"/>
              </a:solidFill>
              <a:round/>
              <a:headEnd/>
              <a:tailEnd/>
            </a:ln>
          </p:spPr>
          <p:txBody>
            <a:bodyPr/>
            <a:lstStyle/>
            <a:p>
              <a:endParaRPr lang="en-CA"/>
            </a:p>
          </p:txBody>
        </p:sp>
        <p:sp>
          <p:nvSpPr>
            <p:cNvPr id="26163" name="Line 560"/>
            <p:cNvSpPr>
              <a:spLocks noChangeShapeType="1"/>
            </p:cNvSpPr>
            <p:nvPr/>
          </p:nvSpPr>
          <p:spPr bwMode="auto">
            <a:xfrm>
              <a:off x="1169" y="3175"/>
              <a:ext cx="46" cy="1"/>
            </a:xfrm>
            <a:prstGeom prst="line">
              <a:avLst/>
            </a:prstGeom>
            <a:noFill/>
            <a:ln w="0">
              <a:solidFill>
                <a:srgbClr val="000000"/>
              </a:solidFill>
              <a:round/>
              <a:headEnd/>
              <a:tailEnd/>
            </a:ln>
          </p:spPr>
          <p:txBody>
            <a:bodyPr/>
            <a:lstStyle/>
            <a:p>
              <a:endParaRPr lang="en-CA"/>
            </a:p>
          </p:txBody>
        </p:sp>
        <p:sp>
          <p:nvSpPr>
            <p:cNvPr id="26164" name="Line 561"/>
            <p:cNvSpPr>
              <a:spLocks noChangeShapeType="1"/>
            </p:cNvSpPr>
            <p:nvPr/>
          </p:nvSpPr>
          <p:spPr bwMode="auto">
            <a:xfrm>
              <a:off x="1232" y="3175"/>
              <a:ext cx="46" cy="1"/>
            </a:xfrm>
            <a:prstGeom prst="line">
              <a:avLst/>
            </a:prstGeom>
            <a:noFill/>
            <a:ln w="0">
              <a:solidFill>
                <a:srgbClr val="000000"/>
              </a:solidFill>
              <a:round/>
              <a:headEnd/>
              <a:tailEnd/>
            </a:ln>
          </p:spPr>
          <p:txBody>
            <a:bodyPr/>
            <a:lstStyle/>
            <a:p>
              <a:endParaRPr lang="en-CA"/>
            </a:p>
          </p:txBody>
        </p:sp>
        <p:sp>
          <p:nvSpPr>
            <p:cNvPr id="26165" name="Line 562"/>
            <p:cNvSpPr>
              <a:spLocks noChangeShapeType="1"/>
            </p:cNvSpPr>
            <p:nvPr/>
          </p:nvSpPr>
          <p:spPr bwMode="auto">
            <a:xfrm>
              <a:off x="1294" y="3175"/>
              <a:ext cx="46" cy="1"/>
            </a:xfrm>
            <a:prstGeom prst="line">
              <a:avLst/>
            </a:prstGeom>
            <a:noFill/>
            <a:ln w="0">
              <a:solidFill>
                <a:srgbClr val="000000"/>
              </a:solidFill>
              <a:round/>
              <a:headEnd/>
              <a:tailEnd/>
            </a:ln>
          </p:spPr>
          <p:txBody>
            <a:bodyPr/>
            <a:lstStyle/>
            <a:p>
              <a:endParaRPr lang="en-CA"/>
            </a:p>
          </p:txBody>
        </p:sp>
        <p:sp>
          <p:nvSpPr>
            <p:cNvPr id="26166" name="Line 563"/>
            <p:cNvSpPr>
              <a:spLocks noChangeShapeType="1"/>
            </p:cNvSpPr>
            <p:nvPr/>
          </p:nvSpPr>
          <p:spPr bwMode="auto">
            <a:xfrm>
              <a:off x="1355" y="3175"/>
              <a:ext cx="46" cy="1"/>
            </a:xfrm>
            <a:prstGeom prst="line">
              <a:avLst/>
            </a:prstGeom>
            <a:noFill/>
            <a:ln w="0">
              <a:solidFill>
                <a:srgbClr val="000000"/>
              </a:solidFill>
              <a:round/>
              <a:headEnd/>
              <a:tailEnd/>
            </a:ln>
          </p:spPr>
          <p:txBody>
            <a:bodyPr/>
            <a:lstStyle/>
            <a:p>
              <a:endParaRPr lang="en-CA"/>
            </a:p>
          </p:txBody>
        </p:sp>
        <p:sp>
          <p:nvSpPr>
            <p:cNvPr id="26167" name="Line 564"/>
            <p:cNvSpPr>
              <a:spLocks noChangeShapeType="1"/>
            </p:cNvSpPr>
            <p:nvPr/>
          </p:nvSpPr>
          <p:spPr bwMode="auto">
            <a:xfrm>
              <a:off x="1418" y="3175"/>
              <a:ext cx="45" cy="1"/>
            </a:xfrm>
            <a:prstGeom prst="line">
              <a:avLst/>
            </a:prstGeom>
            <a:noFill/>
            <a:ln w="0">
              <a:solidFill>
                <a:srgbClr val="000000"/>
              </a:solidFill>
              <a:round/>
              <a:headEnd/>
              <a:tailEnd/>
            </a:ln>
          </p:spPr>
          <p:txBody>
            <a:bodyPr/>
            <a:lstStyle/>
            <a:p>
              <a:endParaRPr lang="en-CA"/>
            </a:p>
          </p:txBody>
        </p:sp>
        <p:sp>
          <p:nvSpPr>
            <p:cNvPr id="26168" name="Line 565"/>
            <p:cNvSpPr>
              <a:spLocks noChangeShapeType="1"/>
            </p:cNvSpPr>
            <p:nvPr/>
          </p:nvSpPr>
          <p:spPr bwMode="auto">
            <a:xfrm>
              <a:off x="1480" y="3175"/>
              <a:ext cx="46" cy="1"/>
            </a:xfrm>
            <a:prstGeom prst="line">
              <a:avLst/>
            </a:prstGeom>
            <a:noFill/>
            <a:ln w="0">
              <a:solidFill>
                <a:srgbClr val="000000"/>
              </a:solidFill>
              <a:round/>
              <a:headEnd/>
              <a:tailEnd/>
            </a:ln>
          </p:spPr>
          <p:txBody>
            <a:bodyPr/>
            <a:lstStyle/>
            <a:p>
              <a:endParaRPr lang="en-CA"/>
            </a:p>
          </p:txBody>
        </p:sp>
        <p:sp>
          <p:nvSpPr>
            <p:cNvPr id="26169" name="Line 566"/>
            <p:cNvSpPr>
              <a:spLocks noChangeShapeType="1"/>
            </p:cNvSpPr>
            <p:nvPr/>
          </p:nvSpPr>
          <p:spPr bwMode="auto">
            <a:xfrm>
              <a:off x="1541" y="3175"/>
              <a:ext cx="47" cy="1"/>
            </a:xfrm>
            <a:prstGeom prst="line">
              <a:avLst/>
            </a:prstGeom>
            <a:noFill/>
            <a:ln w="0">
              <a:solidFill>
                <a:srgbClr val="000000"/>
              </a:solidFill>
              <a:round/>
              <a:headEnd/>
              <a:tailEnd/>
            </a:ln>
          </p:spPr>
          <p:txBody>
            <a:bodyPr/>
            <a:lstStyle/>
            <a:p>
              <a:endParaRPr lang="en-CA"/>
            </a:p>
          </p:txBody>
        </p:sp>
        <p:sp>
          <p:nvSpPr>
            <p:cNvPr id="26170" name="Line 567"/>
            <p:cNvSpPr>
              <a:spLocks noChangeShapeType="1"/>
            </p:cNvSpPr>
            <p:nvPr/>
          </p:nvSpPr>
          <p:spPr bwMode="auto">
            <a:xfrm>
              <a:off x="1603" y="3175"/>
              <a:ext cx="46" cy="1"/>
            </a:xfrm>
            <a:prstGeom prst="line">
              <a:avLst/>
            </a:prstGeom>
            <a:noFill/>
            <a:ln w="0">
              <a:solidFill>
                <a:srgbClr val="000000"/>
              </a:solidFill>
              <a:round/>
              <a:headEnd/>
              <a:tailEnd/>
            </a:ln>
          </p:spPr>
          <p:txBody>
            <a:bodyPr/>
            <a:lstStyle/>
            <a:p>
              <a:endParaRPr lang="en-CA"/>
            </a:p>
          </p:txBody>
        </p:sp>
        <p:sp>
          <p:nvSpPr>
            <p:cNvPr id="26171" name="Line 568"/>
            <p:cNvSpPr>
              <a:spLocks noChangeShapeType="1"/>
            </p:cNvSpPr>
            <p:nvPr/>
          </p:nvSpPr>
          <p:spPr bwMode="auto">
            <a:xfrm>
              <a:off x="1666" y="3175"/>
              <a:ext cx="46" cy="1"/>
            </a:xfrm>
            <a:prstGeom prst="line">
              <a:avLst/>
            </a:prstGeom>
            <a:noFill/>
            <a:ln w="0">
              <a:solidFill>
                <a:srgbClr val="000000"/>
              </a:solidFill>
              <a:round/>
              <a:headEnd/>
              <a:tailEnd/>
            </a:ln>
          </p:spPr>
          <p:txBody>
            <a:bodyPr/>
            <a:lstStyle/>
            <a:p>
              <a:endParaRPr lang="en-CA"/>
            </a:p>
          </p:txBody>
        </p:sp>
        <p:sp>
          <p:nvSpPr>
            <p:cNvPr id="26172" name="Line 569"/>
            <p:cNvSpPr>
              <a:spLocks noChangeShapeType="1"/>
            </p:cNvSpPr>
            <p:nvPr/>
          </p:nvSpPr>
          <p:spPr bwMode="auto">
            <a:xfrm>
              <a:off x="1728" y="3175"/>
              <a:ext cx="46" cy="1"/>
            </a:xfrm>
            <a:prstGeom prst="line">
              <a:avLst/>
            </a:prstGeom>
            <a:noFill/>
            <a:ln w="0">
              <a:solidFill>
                <a:srgbClr val="000000"/>
              </a:solidFill>
              <a:round/>
              <a:headEnd/>
              <a:tailEnd/>
            </a:ln>
          </p:spPr>
          <p:txBody>
            <a:bodyPr/>
            <a:lstStyle/>
            <a:p>
              <a:endParaRPr lang="en-CA"/>
            </a:p>
          </p:txBody>
        </p:sp>
        <p:sp>
          <p:nvSpPr>
            <p:cNvPr id="26173" name="Line 570"/>
            <p:cNvSpPr>
              <a:spLocks noChangeShapeType="1"/>
            </p:cNvSpPr>
            <p:nvPr/>
          </p:nvSpPr>
          <p:spPr bwMode="auto">
            <a:xfrm>
              <a:off x="1789" y="3175"/>
              <a:ext cx="46" cy="1"/>
            </a:xfrm>
            <a:prstGeom prst="line">
              <a:avLst/>
            </a:prstGeom>
            <a:noFill/>
            <a:ln w="0">
              <a:solidFill>
                <a:srgbClr val="000000"/>
              </a:solidFill>
              <a:round/>
              <a:headEnd/>
              <a:tailEnd/>
            </a:ln>
          </p:spPr>
          <p:txBody>
            <a:bodyPr/>
            <a:lstStyle/>
            <a:p>
              <a:endParaRPr lang="en-CA"/>
            </a:p>
          </p:txBody>
        </p:sp>
        <p:sp>
          <p:nvSpPr>
            <p:cNvPr id="26174" name="Line 571"/>
            <p:cNvSpPr>
              <a:spLocks noChangeShapeType="1"/>
            </p:cNvSpPr>
            <p:nvPr/>
          </p:nvSpPr>
          <p:spPr bwMode="auto">
            <a:xfrm>
              <a:off x="1851" y="3175"/>
              <a:ext cx="46" cy="1"/>
            </a:xfrm>
            <a:prstGeom prst="line">
              <a:avLst/>
            </a:prstGeom>
            <a:noFill/>
            <a:ln w="0">
              <a:solidFill>
                <a:srgbClr val="000000"/>
              </a:solidFill>
              <a:round/>
              <a:headEnd/>
              <a:tailEnd/>
            </a:ln>
          </p:spPr>
          <p:txBody>
            <a:bodyPr/>
            <a:lstStyle/>
            <a:p>
              <a:endParaRPr lang="en-CA"/>
            </a:p>
          </p:txBody>
        </p:sp>
        <p:sp>
          <p:nvSpPr>
            <p:cNvPr id="26175" name="Line 572"/>
            <p:cNvSpPr>
              <a:spLocks noChangeShapeType="1"/>
            </p:cNvSpPr>
            <p:nvPr/>
          </p:nvSpPr>
          <p:spPr bwMode="auto">
            <a:xfrm>
              <a:off x="1914" y="3175"/>
              <a:ext cx="46" cy="1"/>
            </a:xfrm>
            <a:prstGeom prst="line">
              <a:avLst/>
            </a:prstGeom>
            <a:noFill/>
            <a:ln w="0">
              <a:solidFill>
                <a:srgbClr val="000000"/>
              </a:solidFill>
              <a:round/>
              <a:headEnd/>
              <a:tailEnd/>
            </a:ln>
          </p:spPr>
          <p:txBody>
            <a:bodyPr/>
            <a:lstStyle/>
            <a:p>
              <a:endParaRPr lang="en-CA"/>
            </a:p>
          </p:txBody>
        </p:sp>
        <p:sp>
          <p:nvSpPr>
            <p:cNvPr id="26176" name="Line 573"/>
            <p:cNvSpPr>
              <a:spLocks noChangeShapeType="1"/>
            </p:cNvSpPr>
            <p:nvPr/>
          </p:nvSpPr>
          <p:spPr bwMode="auto">
            <a:xfrm>
              <a:off x="1975" y="3175"/>
              <a:ext cx="47" cy="1"/>
            </a:xfrm>
            <a:prstGeom prst="line">
              <a:avLst/>
            </a:prstGeom>
            <a:noFill/>
            <a:ln w="0">
              <a:solidFill>
                <a:srgbClr val="000000"/>
              </a:solidFill>
              <a:round/>
              <a:headEnd/>
              <a:tailEnd/>
            </a:ln>
          </p:spPr>
          <p:txBody>
            <a:bodyPr/>
            <a:lstStyle/>
            <a:p>
              <a:endParaRPr lang="en-CA"/>
            </a:p>
          </p:txBody>
        </p:sp>
        <p:sp>
          <p:nvSpPr>
            <p:cNvPr id="26177" name="Line 574"/>
            <p:cNvSpPr>
              <a:spLocks noChangeShapeType="1"/>
            </p:cNvSpPr>
            <p:nvPr/>
          </p:nvSpPr>
          <p:spPr bwMode="auto">
            <a:xfrm>
              <a:off x="2037" y="3175"/>
              <a:ext cx="46" cy="1"/>
            </a:xfrm>
            <a:prstGeom prst="line">
              <a:avLst/>
            </a:prstGeom>
            <a:noFill/>
            <a:ln w="0">
              <a:solidFill>
                <a:srgbClr val="000000"/>
              </a:solidFill>
              <a:round/>
              <a:headEnd/>
              <a:tailEnd/>
            </a:ln>
          </p:spPr>
          <p:txBody>
            <a:bodyPr/>
            <a:lstStyle/>
            <a:p>
              <a:endParaRPr lang="en-CA"/>
            </a:p>
          </p:txBody>
        </p:sp>
        <p:sp>
          <p:nvSpPr>
            <p:cNvPr id="26178" name="Line 575"/>
            <p:cNvSpPr>
              <a:spLocks noChangeShapeType="1"/>
            </p:cNvSpPr>
            <p:nvPr/>
          </p:nvSpPr>
          <p:spPr bwMode="auto">
            <a:xfrm>
              <a:off x="2100" y="3175"/>
              <a:ext cx="46" cy="1"/>
            </a:xfrm>
            <a:prstGeom prst="line">
              <a:avLst/>
            </a:prstGeom>
            <a:noFill/>
            <a:ln w="0">
              <a:solidFill>
                <a:srgbClr val="000000"/>
              </a:solidFill>
              <a:round/>
              <a:headEnd/>
              <a:tailEnd/>
            </a:ln>
          </p:spPr>
          <p:txBody>
            <a:bodyPr/>
            <a:lstStyle/>
            <a:p>
              <a:endParaRPr lang="en-CA"/>
            </a:p>
          </p:txBody>
        </p:sp>
        <p:sp>
          <p:nvSpPr>
            <p:cNvPr id="26179" name="Line 576"/>
            <p:cNvSpPr>
              <a:spLocks noChangeShapeType="1"/>
            </p:cNvSpPr>
            <p:nvPr/>
          </p:nvSpPr>
          <p:spPr bwMode="auto">
            <a:xfrm>
              <a:off x="2162" y="3175"/>
              <a:ext cx="46" cy="1"/>
            </a:xfrm>
            <a:prstGeom prst="line">
              <a:avLst/>
            </a:prstGeom>
            <a:noFill/>
            <a:ln w="0">
              <a:solidFill>
                <a:srgbClr val="000000"/>
              </a:solidFill>
              <a:round/>
              <a:headEnd/>
              <a:tailEnd/>
            </a:ln>
          </p:spPr>
          <p:txBody>
            <a:bodyPr/>
            <a:lstStyle/>
            <a:p>
              <a:endParaRPr lang="en-CA"/>
            </a:p>
          </p:txBody>
        </p:sp>
        <p:sp>
          <p:nvSpPr>
            <p:cNvPr id="26180" name="Line 577"/>
            <p:cNvSpPr>
              <a:spLocks noChangeShapeType="1"/>
            </p:cNvSpPr>
            <p:nvPr/>
          </p:nvSpPr>
          <p:spPr bwMode="auto">
            <a:xfrm>
              <a:off x="2223" y="3175"/>
              <a:ext cx="46" cy="1"/>
            </a:xfrm>
            <a:prstGeom prst="line">
              <a:avLst/>
            </a:prstGeom>
            <a:noFill/>
            <a:ln w="0">
              <a:solidFill>
                <a:srgbClr val="000000"/>
              </a:solidFill>
              <a:round/>
              <a:headEnd/>
              <a:tailEnd/>
            </a:ln>
          </p:spPr>
          <p:txBody>
            <a:bodyPr/>
            <a:lstStyle/>
            <a:p>
              <a:endParaRPr lang="en-CA"/>
            </a:p>
          </p:txBody>
        </p:sp>
        <p:sp>
          <p:nvSpPr>
            <p:cNvPr id="26181" name="Line 578"/>
            <p:cNvSpPr>
              <a:spLocks noChangeShapeType="1"/>
            </p:cNvSpPr>
            <p:nvPr/>
          </p:nvSpPr>
          <p:spPr bwMode="auto">
            <a:xfrm>
              <a:off x="2284" y="3175"/>
              <a:ext cx="47" cy="1"/>
            </a:xfrm>
            <a:prstGeom prst="line">
              <a:avLst/>
            </a:prstGeom>
            <a:noFill/>
            <a:ln w="0">
              <a:solidFill>
                <a:srgbClr val="000000"/>
              </a:solidFill>
              <a:round/>
              <a:headEnd/>
              <a:tailEnd/>
            </a:ln>
          </p:spPr>
          <p:txBody>
            <a:bodyPr/>
            <a:lstStyle/>
            <a:p>
              <a:endParaRPr lang="en-CA"/>
            </a:p>
          </p:txBody>
        </p:sp>
        <p:sp>
          <p:nvSpPr>
            <p:cNvPr id="26182" name="Line 579"/>
            <p:cNvSpPr>
              <a:spLocks noChangeShapeType="1"/>
            </p:cNvSpPr>
            <p:nvPr/>
          </p:nvSpPr>
          <p:spPr bwMode="auto">
            <a:xfrm>
              <a:off x="2346" y="3175"/>
              <a:ext cx="48" cy="1"/>
            </a:xfrm>
            <a:prstGeom prst="line">
              <a:avLst/>
            </a:prstGeom>
            <a:noFill/>
            <a:ln w="0">
              <a:solidFill>
                <a:srgbClr val="000000"/>
              </a:solidFill>
              <a:round/>
              <a:headEnd/>
              <a:tailEnd/>
            </a:ln>
          </p:spPr>
          <p:txBody>
            <a:bodyPr/>
            <a:lstStyle/>
            <a:p>
              <a:endParaRPr lang="en-CA"/>
            </a:p>
          </p:txBody>
        </p:sp>
        <p:sp>
          <p:nvSpPr>
            <p:cNvPr id="26183" name="Line 580"/>
            <p:cNvSpPr>
              <a:spLocks noChangeShapeType="1"/>
            </p:cNvSpPr>
            <p:nvPr/>
          </p:nvSpPr>
          <p:spPr bwMode="auto">
            <a:xfrm>
              <a:off x="2408" y="3175"/>
              <a:ext cx="48" cy="1"/>
            </a:xfrm>
            <a:prstGeom prst="line">
              <a:avLst/>
            </a:prstGeom>
            <a:noFill/>
            <a:ln w="0">
              <a:solidFill>
                <a:srgbClr val="000000"/>
              </a:solidFill>
              <a:round/>
              <a:headEnd/>
              <a:tailEnd/>
            </a:ln>
          </p:spPr>
          <p:txBody>
            <a:bodyPr/>
            <a:lstStyle/>
            <a:p>
              <a:endParaRPr lang="en-CA"/>
            </a:p>
          </p:txBody>
        </p:sp>
        <p:sp>
          <p:nvSpPr>
            <p:cNvPr id="26184" name="Line 581"/>
            <p:cNvSpPr>
              <a:spLocks noChangeShapeType="1"/>
            </p:cNvSpPr>
            <p:nvPr/>
          </p:nvSpPr>
          <p:spPr bwMode="auto">
            <a:xfrm>
              <a:off x="2470" y="3175"/>
              <a:ext cx="47" cy="1"/>
            </a:xfrm>
            <a:prstGeom prst="line">
              <a:avLst/>
            </a:prstGeom>
            <a:noFill/>
            <a:ln w="0">
              <a:solidFill>
                <a:srgbClr val="000000"/>
              </a:solidFill>
              <a:round/>
              <a:headEnd/>
              <a:tailEnd/>
            </a:ln>
          </p:spPr>
          <p:txBody>
            <a:bodyPr/>
            <a:lstStyle/>
            <a:p>
              <a:endParaRPr lang="en-CA"/>
            </a:p>
          </p:txBody>
        </p:sp>
        <p:sp>
          <p:nvSpPr>
            <p:cNvPr id="26185" name="Line 582"/>
            <p:cNvSpPr>
              <a:spLocks noChangeShapeType="1"/>
            </p:cNvSpPr>
            <p:nvPr/>
          </p:nvSpPr>
          <p:spPr bwMode="auto">
            <a:xfrm>
              <a:off x="2533" y="3175"/>
              <a:ext cx="47" cy="1"/>
            </a:xfrm>
            <a:prstGeom prst="line">
              <a:avLst/>
            </a:prstGeom>
            <a:noFill/>
            <a:ln w="0">
              <a:solidFill>
                <a:srgbClr val="000000"/>
              </a:solidFill>
              <a:round/>
              <a:headEnd/>
              <a:tailEnd/>
            </a:ln>
          </p:spPr>
          <p:txBody>
            <a:bodyPr/>
            <a:lstStyle/>
            <a:p>
              <a:endParaRPr lang="en-CA"/>
            </a:p>
          </p:txBody>
        </p:sp>
        <p:sp>
          <p:nvSpPr>
            <p:cNvPr id="26186" name="Line 583"/>
            <p:cNvSpPr>
              <a:spLocks noChangeShapeType="1"/>
            </p:cNvSpPr>
            <p:nvPr/>
          </p:nvSpPr>
          <p:spPr bwMode="auto">
            <a:xfrm>
              <a:off x="2594" y="3175"/>
              <a:ext cx="48" cy="1"/>
            </a:xfrm>
            <a:prstGeom prst="line">
              <a:avLst/>
            </a:prstGeom>
            <a:noFill/>
            <a:ln w="0">
              <a:solidFill>
                <a:srgbClr val="000000"/>
              </a:solidFill>
              <a:round/>
              <a:headEnd/>
              <a:tailEnd/>
            </a:ln>
          </p:spPr>
          <p:txBody>
            <a:bodyPr/>
            <a:lstStyle/>
            <a:p>
              <a:endParaRPr lang="en-CA"/>
            </a:p>
          </p:txBody>
        </p:sp>
        <p:sp>
          <p:nvSpPr>
            <p:cNvPr id="26187" name="Line 584"/>
            <p:cNvSpPr>
              <a:spLocks noChangeShapeType="1"/>
            </p:cNvSpPr>
            <p:nvPr/>
          </p:nvSpPr>
          <p:spPr bwMode="auto">
            <a:xfrm>
              <a:off x="2656" y="3175"/>
              <a:ext cx="47" cy="1"/>
            </a:xfrm>
            <a:prstGeom prst="line">
              <a:avLst/>
            </a:prstGeom>
            <a:noFill/>
            <a:ln w="0">
              <a:solidFill>
                <a:srgbClr val="000000"/>
              </a:solidFill>
              <a:round/>
              <a:headEnd/>
              <a:tailEnd/>
            </a:ln>
          </p:spPr>
          <p:txBody>
            <a:bodyPr/>
            <a:lstStyle/>
            <a:p>
              <a:endParaRPr lang="en-CA"/>
            </a:p>
          </p:txBody>
        </p:sp>
        <p:sp>
          <p:nvSpPr>
            <p:cNvPr id="26188" name="Line 585"/>
            <p:cNvSpPr>
              <a:spLocks noChangeShapeType="1"/>
            </p:cNvSpPr>
            <p:nvPr/>
          </p:nvSpPr>
          <p:spPr bwMode="auto">
            <a:xfrm>
              <a:off x="2718" y="3175"/>
              <a:ext cx="47" cy="1"/>
            </a:xfrm>
            <a:prstGeom prst="line">
              <a:avLst/>
            </a:prstGeom>
            <a:noFill/>
            <a:ln w="0">
              <a:solidFill>
                <a:srgbClr val="000000"/>
              </a:solidFill>
              <a:round/>
              <a:headEnd/>
              <a:tailEnd/>
            </a:ln>
          </p:spPr>
          <p:txBody>
            <a:bodyPr/>
            <a:lstStyle/>
            <a:p>
              <a:endParaRPr lang="en-CA"/>
            </a:p>
          </p:txBody>
        </p:sp>
        <p:sp>
          <p:nvSpPr>
            <p:cNvPr id="26189" name="Line 586"/>
            <p:cNvSpPr>
              <a:spLocks noChangeShapeType="1"/>
            </p:cNvSpPr>
            <p:nvPr/>
          </p:nvSpPr>
          <p:spPr bwMode="auto">
            <a:xfrm>
              <a:off x="2780" y="3175"/>
              <a:ext cx="48" cy="1"/>
            </a:xfrm>
            <a:prstGeom prst="line">
              <a:avLst/>
            </a:prstGeom>
            <a:noFill/>
            <a:ln w="0">
              <a:solidFill>
                <a:srgbClr val="000000"/>
              </a:solidFill>
              <a:round/>
              <a:headEnd/>
              <a:tailEnd/>
            </a:ln>
          </p:spPr>
          <p:txBody>
            <a:bodyPr/>
            <a:lstStyle/>
            <a:p>
              <a:endParaRPr lang="en-CA"/>
            </a:p>
          </p:txBody>
        </p:sp>
        <p:sp>
          <p:nvSpPr>
            <p:cNvPr id="26190" name="Line 587"/>
            <p:cNvSpPr>
              <a:spLocks noChangeShapeType="1"/>
            </p:cNvSpPr>
            <p:nvPr/>
          </p:nvSpPr>
          <p:spPr bwMode="auto">
            <a:xfrm>
              <a:off x="2842" y="3175"/>
              <a:ext cx="18" cy="1"/>
            </a:xfrm>
            <a:prstGeom prst="line">
              <a:avLst/>
            </a:prstGeom>
            <a:noFill/>
            <a:ln w="0">
              <a:solidFill>
                <a:srgbClr val="000000"/>
              </a:solidFill>
              <a:round/>
              <a:headEnd/>
              <a:tailEnd/>
            </a:ln>
          </p:spPr>
          <p:txBody>
            <a:bodyPr/>
            <a:lstStyle/>
            <a:p>
              <a:endParaRPr lang="en-CA"/>
            </a:p>
          </p:txBody>
        </p:sp>
        <p:sp>
          <p:nvSpPr>
            <p:cNvPr id="26191" name="Line 588"/>
            <p:cNvSpPr>
              <a:spLocks noChangeShapeType="1"/>
            </p:cNvSpPr>
            <p:nvPr/>
          </p:nvSpPr>
          <p:spPr bwMode="auto">
            <a:xfrm>
              <a:off x="843" y="3379"/>
              <a:ext cx="46" cy="2"/>
            </a:xfrm>
            <a:prstGeom prst="line">
              <a:avLst/>
            </a:prstGeom>
            <a:noFill/>
            <a:ln w="0">
              <a:solidFill>
                <a:srgbClr val="000000"/>
              </a:solidFill>
              <a:round/>
              <a:headEnd/>
              <a:tailEnd/>
            </a:ln>
          </p:spPr>
          <p:txBody>
            <a:bodyPr/>
            <a:lstStyle/>
            <a:p>
              <a:endParaRPr lang="en-CA"/>
            </a:p>
          </p:txBody>
        </p:sp>
        <p:sp>
          <p:nvSpPr>
            <p:cNvPr id="26192" name="Line 589"/>
            <p:cNvSpPr>
              <a:spLocks noChangeShapeType="1"/>
            </p:cNvSpPr>
            <p:nvPr/>
          </p:nvSpPr>
          <p:spPr bwMode="auto">
            <a:xfrm>
              <a:off x="905" y="3379"/>
              <a:ext cx="46" cy="2"/>
            </a:xfrm>
            <a:prstGeom prst="line">
              <a:avLst/>
            </a:prstGeom>
            <a:noFill/>
            <a:ln w="0">
              <a:solidFill>
                <a:srgbClr val="000000"/>
              </a:solidFill>
              <a:round/>
              <a:headEnd/>
              <a:tailEnd/>
            </a:ln>
          </p:spPr>
          <p:txBody>
            <a:bodyPr/>
            <a:lstStyle/>
            <a:p>
              <a:endParaRPr lang="en-CA"/>
            </a:p>
          </p:txBody>
        </p:sp>
        <p:sp>
          <p:nvSpPr>
            <p:cNvPr id="26193" name="Line 590"/>
            <p:cNvSpPr>
              <a:spLocks noChangeShapeType="1"/>
            </p:cNvSpPr>
            <p:nvPr/>
          </p:nvSpPr>
          <p:spPr bwMode="auto">
            <a:xfrm>
              <a:off x="966" y="3379"/>
              <a:ext cx="46" cy="2"/>
            </a:xfrm>
            <a:prstGeom prst="line">
              <a:avLst/>
            </a:prstGeom>
            <a:noFill/>
            <a:ln w="0">
              <a:solidFill>
                <a:srgbClr val="000000"/>
              </a:solidFill>
              <a:round/>
              <a:headEnd/>
              <a:tailEnd/>
            </a:ln>
          </p:spPr>
          <p:txBody>
            <a:bodyPr/>
            <a:lstStyle/>
            <a:p>
              <a:endParaRPr lang="en-CA"/>
            </a:p>
          </p:txBody>
        </p:sp>
        <p:sp>
          <p:nvSpPr>
            <p:cNvPr id="26194" name="Line 591"/>
            <p:cNvSpPr>
              <a:spLocks noChangeShapeType="1"/>
            </p:cNvSpPr>
            <p:nvPr/>
          </p:nvSpPr>
          <p:spPr bwMode="auto">
            <a:xfrm>
              <a:off x="1029" y="3379"/>
              <a:ext cx="46" cy="2"/>
            </a:xfrm>
            <a:prstGeom prst="line">
              <a:avLst/>
            </a:prstGeom>
            <a:noFill/>
            <a:ln w="0">
              <a:solidFill>
                <a:srgbClr val="000000"/>
              </a:solidFill>
              <a:round/>
              <a:headEnd/>
              <a:tailEnd/>
            </a:ln>
          </p:spPr>
          <p:txBody>
            <a:bodyPr/>
            <a:lstStyle/>
            <a:p>
              <a:endParaRPr lang="en-CA"/>
            </a:p>
          </p:txBody>
        </p:sp>
        <p:sp>
          <p:nvSpPr>
            <p:cNvPr id="26195" name="Line 592"/>
            <p:cNvSpPr>
              <a:spLocks noChangeShapeType="1"/>
            </p:cNvSpPr>
            <p:nvPr/>
          </p:nvSpPr>
          <p:spPr bwMode="auto">
            <a:xfrm>
              <a:off x="1091" y="3379"/>
              <a:ext cx="46" cy="2"/>
            </a:xfrm>
            <a:prstGeom prst="line">
              <a:avLst/>
            </a:prstGeom>
            <a:noFill/>
            <a:ln w="0">
              <a:solidFill>
                <a:srgbClr val="000000"/>
              </a:solidFill>
              <a:round/>
              <a:headEnd/>
              <a:tailEnd/>
            </a:ln>
          </p:spPr>
          <p:txBody>
            <a:bodyPr/>
            <a:lstStyle/>
            <a:p>
              <a:endParaRPr lang="en-CA"/>
            </a:p>
          </p:txBody>
        </p:sp>
        <p:sp>
          <p:nvSpPr>
            <p:cNvPr id="26196" name="Line 593"/>
            <p:cNvSpPr>
              <a:spLocks noChangeShapeType="1"/>
            </p:cNvSpPr>
            <p:nvPr/>
          </p:nvSpPr>
          <p:spPr bwMode="auto">
            <a:xfrm>
              <a:off x="1152" y="3379"/>
              <a:ext cx="47" cy="2"/>
            </a:xfrm>
            <a:prstGeom prst="line">
              <a:avLst/>
            </a:prstGeom>
            <a:noFill/>
            <a:ln w="0">
              <a:solidFill>
                <a:srgbClr val="000000"/>
              </a:solidFill>
              <a:round/>
              <a:headEnd/>
              <a:tailEnd/>
            </a:ln>
          </p:spPr>
          <p:txBody>
            <a:bodyPr/>
            <a:lstStyle/>
            <a:p>
              <a:endParaRPr lang="en-CA"/>
            </a:p>
          </p:txBody>
        </p:sp>
        <p:sp>
          <p:nvSpPr>
            <p:cNvPr id="26197" name="Line 594"/>
            <p:cNvSpPr>
              <a:spLocks noChangeShapeType="1"/>
            </p:cNvSpPr>
            <p:nvPr/>
          </p:nvSpPr>
          <p:spPr bwMode="auto">
            <a:xfrm>
              <a:off x="1214" y="3379"/>
              <a:ext cx="46" cy="2"/>
            </a:xfrm>
            <a:prstGeom prst="line">
              <a:avLst/>
            </a:prstGeom>
            <a:noFill/>
            <a:ln w="0">
              <a:solidFill>
                <a:srgbClr val="000000"/>
              </a:solidFill>
              <a:round/>
              <a:headEnd/>
              <a:tailEnd/>
            </a:ln>
          </p:spPr>
          <p:txBody>
            <a:bodyPr/>
            <a:lstStyle/>
            <a:p>
              <a:endParaRPr lang="en-CA"/>
            </a:p>
          </p:txBody>
        </p:sp>
        <p:sp>
          <p:nvSpPr>
            <p:cNvPr id="26198" name="Line 595"/>
            <p:cNvSpPr>
              <a:spLocks noChangeShapeType="1"/>
            </p:cNvSpPr>
            <p:nvPr/>
          </p:nvSpPr>
          <p:spPr bwMode="auto">
            <a:xfrm>
              <a:off x="1277" y="3379"/>
              <a:ext cx="46" cy="2"/>
            </a:xfrm>
            <a:prstGeom prst="line">
              <a:avLst/>
            </a:prstGeom>
            <a:noFill/>
            <a:ln w="0">
              <a:solidFill>
                <a:srgbClr val="000000"/>
              </a:solidFill>
              <a:round/>
              <a:headEnd/>
              <a:tailEnd/>
            </a:ln>
          </p:spPr>
          <p:txBody>
            <a:bodyPr/>
            <a:lstStyle/>
            <a:p>
              <a:endParaRPr lang="en-CA"/>
            </a:p>
          </p:txBody>
        </p:sp>
        <p:sp>
          <p:nvSpPr>
            <p:cNvPr id="26199" name="Line 596"/>
            <p:cNvSpPr>
              <a:spLocks noChangeShapeType="1"/>
            </p:cNvSpPr>
            <p:nvPr/>
          </p:nvSpPr>
          <p:spPr bwMode="auto">
            <a:xfrm>
              <a:off x="1339" y="3379"/>
              <a:ext cx="46" cy="2"/>
            </a:xfrm>
            <a:prstGeom prst="line">
              <a:avLst/>
            </a:prstGeom>
            <a:noFill/>
            <a:ln w="0">
              <a:solidFill>
                <a:srgbClr val="000000"/>
              </a:solidFill>
              <a:round/>
              <a:headEnd/>
              <a:tailEnd/>
            </a:ln>
          </p:spPr>
          <p:txBody>
            <a:bodyPr/>
            <a:lstStyle/>
            <a:p>
              <a:endParaRPr lang="en-CA"/>
            </a:p>
          </p:txBody>
        </p:sp>
        <p:sp>
          <p:nvSpPr>
            <p:cNvPr id="26200" name="Line 597"/>
            <p:cNvSpPr>
              <a:spLocks noChangeShapeType="1"/>
            </p:cNvSpPr>
            <p:nvPr/>
          </p:nvSpPr>
          <p:spPr bwMode="auto">
            <a:xfrm>
              <a:off x="1400" y="3379"/>
              <a:ext cx="46" cy="2"/>
            </a:xfrm>
            <a:prstGeom prst="line">
              <a:avLst/>
            </a:prstGeom>
            <a:noFill/>
            <a:ln w="0">
              <a:solidFill>
                <a:srgbClr val="000000"/>
              </a:solidFill>
              <a:round/>
              <a:headEnd/>
              <a:tailEnd/>
            </a:ln>
          </p:spPr>
          <p:txBody>
            <a:bodyPr/>
            <a:lstStyle/>
            <a:p>
              <a:endParaRPr lang="en-CA"/>
            </a:p>
          </p:txBody>
        </p:sp>
        <p:sp>
          <p:nvSpPr>
            <p:cNvPr id="26201" name="Line 598"/>
            <p:cNvSpPr>
              <a:spLocks noChangeShapeType="1"/>
            </p:cNvSpPr>
            <p:nvPr/>
          </p:nvSpPr>
          <p:spPr bwMode="auto">
            <a:xfrm>
              <a:off x="1463" y="3379"/>
              <a:ext cx="46" cy="2"/>
            </a:xfrm>
            <a:prstGeom prst="line">
              <a:avLst/>
            </a:prstGeom>
            <a:noFill/>
            <a:ln w="0">
              <a:solidFill>
                <a:srgbClr val="000000"/>
              </a:solidFill>
              <a:round/>
              <a:headEnd/>
              <a:tailEnd/>
            </a:ln>
          </p:spPr>
          <p:txBody>
            <a:bodyPr/>
            <a:lstStyle/>
            <a:p>
              <a:endParaRPr lang="en-CA"/>
            </a:p>
          </p:txBody>
        </p:sp>
        <p:sp>
          <p:nvSpPr>
            <p:cNvPr id="26202" name="Line 599"/>
            <p:cNvSpPr>
              <a:spLocks noChangeShapeType="1"/>
            </p:cNvSpPr>
            <p:nvPr/>
          </p:nvSpPr>
          <p:spPr bwMode="auto">
            <a:xfrm>
              <a:off x="1525" y="3379"/>
              <a:ext cx="46" cy="2"/>
            </a:xfrm>
            <a:prstGeom prst="line">
              <a:avLst/>
            </a:prstGeom>
            <a:noFill/>
            <a:ln w="0">
              <a:solidFill>
                <a:srgbClr val="000000"/>
              </a:solidFill>
              <a:round/>
              <a:headEnd/>
              <a:tailEnd/>
            </a:ln>
          </p:spPr>
          <p:txBody>
            <a:bodyPr/>
            <a:lstStyle/>
            <a:p>
              <a:endParaRPr lang="en-CA"/>
            </a:p>
          </p:txBody>
        </p:sp>
        <p:sp>
          <p:nvSpPr>
            <p:cNvPr id="26203" name="Line 600"/>
            <p:cNvSpPr>
              <a:spLocks noChangeShapeType="1"/>
            </p:cNvSpPr>
            <p:nvPr/>
          </p:nvSpPr>
          <p:spPr bwMode="auto">
            <a:xfrm>
              <a:off x="1586" y="3379"/>
              <a:ext cx="47" cy="2"/>
            </a:xfrm>
            <a:prstGeom prst="line">
              <a:avLst/>
            </a:prstGeom>
            <a:noFill/>
            <a:ln w="0">
              <a:solidFill>
                <a:srgbClr val="000000"/>
              </a:solidFill>
              <a:round/>
              <a:headEnd/>
              <a:tailEnd/>
            </a:ln>
          </p:spPr>
          <p:txBody>
            <a:bodyPr/>
            <a:lstStyle/>
            <a:p>
              <a:endParaRPr lang="en-CA"/>
            </a:p>
          </p:txBody>
        </p:sp>
        <p:sp>
          <p:nvSpPr>
            <p:cNvPr id="26204" name="Line 601"/>
            <p:cNvSpPr>
              <a:spLocks noChangeShapeType="1"/>
            </p:cNvSpPr>
            <p:nvPr/>
          </p:nvSpPr>
          <p:spPr bwMode="auto">
            <a:xfrm>
              <a:off x="1648" y="3379"/>
              <a:ext cx="46" cy="2"/>
            </a:xfrm>
            <a:prstGeom prst="line">
              <a:avLst/>
            </a:prstGeom>
            <a:noFill/>
            <a:ln w="0">
              <a:solidFill>
                <a:srgbClr val="000000"/>
              </a:solidFill>
              <a:round/>
              <a:headEnd/>
              <a:tailEnd/>
            </a:ln>
          </p:spPr>
          <p:txBody>
            <a:bodyPr/>
            <a:lstStyle/>
            <a:p>
              <a:endParaRPr lang="en-CA"/>
            </a:p>
          </p:txBody>
        </p:sp>
        <p:sp>
          <p:nvSpPr>
            <p:cNvPr id="26205" name="Line 602"/>
            <p:cNvSpPr>
              <a:spLocks noChangeShapeType="1"/>
            </p:cNvSpPr>
            <p:nvPr/>
          </p:nvSpPr>
          <p:spPr bwMode="auto">
            <a:xfrm>
              <a:off x="1711" y="3379"/>
              <a:ext cx="46" cy="2"/>
            </a:xfrm>
            <a:prstGeom prst="line">
              <a:avLst/>
            </a:prstGeom>
            <a:noFill/>
            <a:ln w="0">
              <a:solidFill>
                <a:srgbClr val="000000"/>
              </a:solidFill>
              <a:round/>
              <a:headEnd/>
              <a:tailEnd/>
            </a:ln>
          </p:spPr>
          <p:txBody>
            <a:bodyPr/>
            <a:lstStyle/>
            <a:p>
              <a:endParaRPr lang="en-CA"/>
            </a:p>
          </p:txBody>
        </p:sp>
        <p:sp>
          <p:nvSpPr>
            <p:cNvPr id="26206" name="Line 603"/>
            <p:cNvSpPr>
              <a:spLocks noChangeShapeType="1"/>
            </p:cNvSpPr>
            <p:nvPr/>
          </p:nvSpPr>
          <p:spPr bwMode="auto">
            <a:xfrm>
              <a:off x="1773" y="3379"/>
              <a:ext cx="46" cy="2"/>
            </a:xfrm>
            <a:prstGeom prst="line">
              <a:avLst/>
            </a:prstGeom>
            <a:noFill/>
            <a:ln w="0">
              <a:solidFill>
                <a:srgbClr val="000000"/>
              </a:solidFill>
              <a:round/>
              <a:headEnd/>
              <a:tailEnd/>
            </a:ln>
          </p:spPr>
          <p:txBody>
            <a:bodyPr/>
            <a:lstStyle/>
            <a:p>
              <a:endParaRPr lang="en-CA"/>
            </a:p>
          </p:txBody>
        </p:sp>
        <p:sp>
          <p:nvSpPr>
            <p:cNvPr id="26207" name="Line 604"/>
            <p:cNvSpPr>
              <a:spLocks noChangeShapeType="1"/>
            </p:cNvSpPr>
            <p:nvPr/>
          </p:nvSpPr>
          <p:spPr bwMode="auto">
            <a:xfrm>
              <a:off x="1834" y="3379"/>
              <a:ext cx="46" cy="2"/>
            </a:xfrm>
            <a:prstGeom prst="line">
              <a:avLst/>
            </a:prstGeom>
            <a:noFill/>
            <a:ln w="0">
              <a:solidFill>
                <a:srgbClr val="000000"/>
              </a:solidFill>
              <a:round/>
              <a:headEnd/>
              <a:tailEnd/>
            </a:ln>
          </p:spPr>
          <p:txBody>
            <a:bodyPr/>
            <a:lstStyle/>
            <a:p>
              <a:endParaRPr lang="en-CA"/>
            </a:p>
          </p:txBody>
        </p:sp>
        <p:sp>
          <p:nvSpPr>
            <p:cNvPr id="26208" name="Line 605"/>
            <p:cNvSpPr>
              <a:spLocks noChangeShapeType="1"/>
            </p:cNvSpPr>
            <p:nvPr/>
          </p:nvSpPr>
          <p:spPr bwMode="auto">
            <a:xfrm>
              <a:off x="1896" y="3379"/>
              <a:ext cx="46" cy="2"/>
            </a:xfrm>
            <a:prstGeom prst="line">
              <a:avLst/>
            </a:prstGeom>
            <a:noFill/>
            <a:ln w="0">
              <a:solidFill>
                <a:srgbClr val="000000"/>
              </a:solidFill>
              <a:round/>
              <a:headEnd/>
              <a:tailEnd/>
            </a:ln>
          </p:spPr>
          <p:txBody>
            <a:bodyPr/>
            <a:lstStyle/>
            <a:p>
              <a:endParaRPr lang="en-CA"/>
            </a:p>
          </p:txBody>
        </p:sp>
        <p:sp>
          <p:nvSpPr>
            <p:cNvPr id="26209" name="Line 606"/>
            <p:cNvSpPr>
              <a:spLocks noChangeShapeType="1"/>
            </p:cNvSpPr>
            <p:nvPr/>
          </p:nvSpPr>
          <p:spPr bwMode="auto">
            <a:xfrm>
              <a:off x="1959" y="3379"/>
              <a:ext cx="46" cy="2"/>
            </a:xfrm>
            <a:prstGeom prst="line">
              <a:avLst/>
            </a:prstGeom>
            <a:noFill/>
            <a:ln w="0">
              <a:solidFill>
                <a:srgbClr val="000000"/>
              </a:solidFill>
              <a:round/>
              <a:headEnd/>
              <a:tailEnd/>
            </a:ln>
          </p:spPr>
          <p:txBody>
            <a:bodyPr/>
            <a:lstStyle/>
            <a:p>
              <a:endParaRPr lang="en-CA"/>
            </a:p>
          </p:txBody>
        </p:sp>
        <p:sp>
          <p:nvSpPr>
            <p:cNvPr id="26210" name="Line 607"/>
            <p:cNvSpPr>
              <a:spLocks noChangeShapeType="1"/>
            </p:cNvSpPr>
            <p:nvPr/>
          </p:nvSpPr>
          <p:spPr bwMode="auto">
            <a:xfrm>
              <a:off x="2020" y="3379"/>
              <a:ext cx="47" cy="2"/>
            </a:xfrm>
            <a:prstGeom prst="line">
              <a:avLst/>
            </a:prstGeom>
            <a:noFill/>
            <a:ln w="0">
              <a:solidFill>
                <a:srgbClr val="000000"/>
              </a:solidFill>
              <a:round/>
              <a:headEnd/>
              <a:tailEnd/>
            </a:ln>
          </p:spPr>
          <p:txBody>
            <a:bodyPr/>
            <a:lstStyle/>
            <a:p>
              <a:endParaRPr lang="en-CA"/>
            </a:p>
          </p:txBody>
        </p:sp>
        <p:sp>
          <p:nvSpPr>
            <p:cNvPr id="26211" name="Line 608"/>
            <p:cNvSpPr>
              <a:spLocks noChangeShapeType="1"/>
            </p:cNvSpPr>
            <p:nvPr/>
          </p:nvSpPr>
          <p:spPr bwMode="auto">
            <a:xfrm>
              <a:off x="2082" y="3379"/>
              <a:ext cx="46" cy="2"/>
            </a:xfrm>
            <a:prstGeom prst="line">
              <a:avLst/>
            </a:prstGeom>
            <a:noFill/>
            <a:ln w="0">
              <a:solidFill>
                <a:srgbClr val="000000"/>
              </a:solidFill>
              <a:round/>
              <a:headEnd/>
              <a:tailEnd/>
            </a:ln>
          </p:spPr>
          <p:txBody>
            <a:bodyPr/>
            <a:lstStyle/>
            <a:p>
              <a:endParaRPr lang="en-CA"/>
            </a:p>
          </p:txBody>
        </p:sp>
        <p:sp>
          <p:nvSpPr>
            <p:cNvPr id="26212" name="Line 609"/>
            <p:cNvSpPr>
              <a:spLocks noChangeShapeType="1"/>
            </p:cNvSpPr>
            <p:nvPr/>
          </p:nvSpPr>
          <p:spPr bwMode="auto">
            <a:xfrm>
              <a:off x="2145" y="3379"/>
              <a:ext cx="46" cy="2"/>
            </a:xfrm>
            <a:prstGeom prst="line">
              <a:avLst/>
            </a:prstGeom>
            <a:noFill/>
            <a:ln w="0">
              <a:solidFill>
                <a:srgbClr val="000000"/>
              </a:solidFill>
              <a:round/>
              <a:headEnd/>
              <a:tailEnd/>
            </a:ln>
          </p:spPr>
          <p:txBody>
            <a:bodyPr/>
            <a:lstStyle/>
            <a:p>
              <a:endParaRPr lang="en-CA"/>
            </a:p>
          </p:txBody>
        </p:sp>
        <p:sp>
          <p:nvSpPr>
            <p:cNvPr id="26213" name="Line 610"/>
            <p:cNvSpPr>
              <a:spLocks noChangeShapeType="1"/>
            </p:cNvSpPr>
            <p:nvPr/>
          </p:nvSpPr>
          <p:spPr bwMode="auto">
            <a:xfrm>
              <a:off x="2207" y="3379"/>
              <a:ext cx="46" cy="2"/>
            </a:xfrm>
            <a:prstGeom prst="line">
              <a:avLst/>
            </a:prstGeom>
            <a:noFill/>
            <a:ln w="0">
              <a:solidFill>
                <a:srgbClr val="000000"/>
              </a:solidFill>
              <a:round/>
              <a:headEnd/>
              <a:tailEnd/>
            </a:ln>
          </p:spPr>
          <p:txBody>
            <a:bodyPr/>
            <a:lstStyle/>
            <a:p>
              <a:endParaRPr lang="en-CA"/>
            </a:p>
          </p:txBody>
        </p:sp>
        <p:sp>
          <p:nvSpPr>
            <p:cNvPr id="26214" name="Line 611"/>
            <p:cNvSpPr>
              <a:spLocks noChangeShapeType="1"/>
            </p:cNvSpPr>
            <p:nvPr/>
          </p:nvSpPr>
          <p:spPr bwMode="auto">
            <a:xfrm>
              <a:off x="2268" y="3379"/>
              <a:ext cx="46" cy="2"/>
            </a:xfrm>
            <a:prstGeom prst="line">
              <a:avLst/>
            </a:prstGeom>
            <a:noFill/>
            <a:ln w="0">
              <a:solidFill>
                <a:srgbClr val="000000"/>
              </a:solidFill>
              <a:round/>
              <a:headEnd/>
              <a:tailEnd/>
            </a:ln>
          </p:spPr>
          <p:txBody>
            <a:bodyPr/>
            <a:lstStyle/>
            <a:p>
              <a:endParaRPr lang="en-CA"/>
            </a:p>
          </p:txBody>
        </p:sp>
        <p:sp>
          <p:nvSpPr>
            <p:cNvPr id="26215" name="Line 612"/>
            <p:cNvSpPr>
              <a:spLocks noChangeShapeType="1"/>
            </p:cNvSpPr>
            <p:nvPr/>
          </p:nvSpPr>
          <p:spPr bwMode="auto">
            <a:xfrm>
              <a:off x="2330" y="3379"/>
              <a:ext cx="46" cy="2"/>
            </a:xfrm>
            <a:prstGeom prst="line">
              <a:avLst/>
            </a:prstGeom>
            <a:noFill/>
            <a:ln w="0">
              <a:solidFill>
                <a:srgbClr val="000000"/>
              </a:solidFill>
              <a:round/>
              <a:headEnd/>
              <a:tailEnd/>
            </a:ln>
          </p:spPr>
          <p:txBody>
            <a:bodyPr/>
            <a:lstStyle/>
            <a:p>
              <a:endParaRPr lang="en-CA"/>
            </a:p>
          </p:txBody>
        </p:sp>
        <p:sp>
          <p:nvSpPr>
            <p:cNvPr id="26216" name="Line 613"/>
            <p:cNvSpPr>
              <a:spLocks noChangeShapeType="1"/>
            </p:cNvSpPr>
            <p:nvPr/>
          </p:nvSpPr>
          <p:spPr bwMode="auto">
            <a:xfrm>
              <a:off x="2393" y="3379"/>
              <a:ext cx="46" cy="2"/>
            </a:xfrm>
            <a:prstGeom prst="line">
              <a:avLst/>
            </a:prstGeom>
            <a:noFill/>
            <a:ln w="0">
              <a:solidFill>
                <a:srgbClr val="000000"/>
              </a:solidFill>
              <a:round/>
              <a:headEnd/>
              <a:tailEnd/>
            </a:ln>
          </p:spPr>
          <p:txBody>
            <a:bodyPr/>
            <a:lstStyle/>
            <a:p>
              <a:endParaRPr lang="en-CA"/>
            </a:p>
          </p:txBody>
        </p:sp>
        <p:sp>
          <p:nvSpPr>
            <p:cNvPr id="26217" name="Line 614"/>
            <p:cNvSpPr>
              <a:spLocks noChangeShapeType="1"/>
            </p:cNvSpPr>
            <p:nvPr/>
          </p:nvSpPr>
          <p:spPr bwMode="auto">
            <a:xfrm>
              <a:off x="2454" y="3379"/>
              <a:ext cx="47" cy="2"/>
            </a:xfrm>
            <a:prstGeom prst="line">
              <a:avLst/>
            </a:prstGeom>
            <a:noFill/>
            <a:ln w="0">
              <a:solidFill>
                <a:srgbClr val="000000"/>
              </a:solidFill>
              <a:round/>
              <a:headEnd/>
              <a:tailEnd/>
            </a:ln>
          </p:spPr>
          <p:txBody>
            <a:bodyPr/>
            <a:lstStyle/>
            <a:p>
              <a:endParaRPr lang="en-CA"/>
            </a:p>
          </p:txBody>
        </p:sp>
        <p:sp>
          <p:nvSpPr>
            <p:cNvPr id="26218" name="Line 615"/>
            <p:cNvSpPr>
              <a:spLocks noChangeShapeType="1"/>
            </p:cNvSpPr>
            <p:nvPr/>
          </p:nvSpPr>
          <p:spPr bwMode="auto">
            <a:xfrm>
              <a:off x="2516" y="3379"/>
              <a:ext cx="46" cy="2"/>
            </a:xfrm>
            <a:prstGeom prst="line">
              <a:avLst/>
            </a:prstGeom>
            <a:noFill/>
            <a:ln w="0">
              <a:solidFill>
                <a:srgbClr val="000000"/>
              </a:solidFill>
              <a:round/>
              <a:headEnd/>
              <a:tailEnd/>
            </a:ln>
          </p:spPr>
          <p:txBody>
            <a:bodyPr/>
            <a:lstStyle/>
            <a:p>
              <a:endParaRPr lang="en-CA"/>
            </a:p>
          </p:txBody>
        </p:sp>
        <p:sp>
          <p:nvSpPr>
            <p:cNvPr id="26219" name="Line 616"/>
            <p:cNvSpPr>
              <a:spLocks noChangeShapeType="1"/>
            </p:cNvSpPr>
            <p:nvPr/>
          </p:nvSpPr>
          <p:spPr bwMode="auto">
            <a:xfrm>
              <a:off x="2579" y="3379"/>
              <a:ext cx="46" cy="2"/>
            </a:xfrm>
            <a:prstGeom prst="line">
              <a:avLst/>
            </a:prstGeom>
            <a:noFill/>
            <a:ln w="0">
              <a:solidFill>
                <a:srgbClr val="000000"/>
              </a:solidFill>
              <a:round/>
              <a:headEnd/>
              <a:tailEnd/>
            </a:ln>
          </p:spPr>
          <p:txBody>
            <a:bodyPr/>
            <a:lstStyle/>
            <a:p>
              <a:endParaRPr lang="en-CA"/>
            </a:p>
          </p:txBody>
        </p:sp>
        <p:sp>
          <p:nvSpPr>
            <p:cNvPr id="26220" name="Line 617"/>
            <p:cNvSpPr>
              <a:spLocks noChangeShapeType="1"/>
            </p:cNvSpPr>
            <p:nvPr/>
          </p:nvSpPr>
          <p:spPr bwMode="auto">
            <a:xfrm>
              <a:off x="2640" y="3379"/>
              <a:ext cx="47" cy="2"/>
            </a:xfrm>
            <a:prstGeom prst="line">
              <a:avLst/>
            </a:prstGeom>
            <a:noFill/>
            <a:ln w="0">
              <a:solidFill>
                <a:srgbClr val="000000"/>
              </a:solidFill>
              <a:round/>
              <a:headEnd/>
              <a:tailEnd/>
            </a:ln>
          </p:spPr>
          <p:txBody>
            <a:bodyPr/>
            <a:lstStyle/>
            <a:p>
              <a:endParaRPr lang="en-CA"/>
            </a:p>
          </p:txBody>
        </p:sp>
        <p:sp>
          <p:nvSpPr>
            <p:cNvPr id="26221" name="Line 618"/>
            <p:cNvSpPr>
              <a:spLocks noChangeShapeType="1"/>
            </p:cNvSpPr>
            <p:nvPr/>
          </p:nvSpPr>
          <p:spPr bwMode="auto">
            <a:xfrm>
              <a:off x="2702" y="3379"/>
              <a:ext cx="46" cy="2"/>
            </a:xfrm>
            <a:prstGeom prst="line">
              <a:avLst/>
            </a:prstGeom>
            <a:noFill/>
            <a:ln w="0">
              <a:solidFill>
                <a:srgbClr val="000000"/>
              </a:solidFill>
              <a:round/>
              <a:headEnd/>
              <a:tailEnd/>
            </a:ln>
          </p:spPr>
          <p:txBody>
            <a:bodyPr/>
            <a:lstStyle/>
            <a:p>
              <a:endParaRPr lang="en-CA"/>
            </a:p>
          </p:txBody>
        </p:sp>
        <p:sp>
          <p:nvSpPr>
            <p:cNvPr id="26222" name="Line 619"/>
            <p:cNvSpPr>
              <a:spLocks noChangeShapeType="1"/>
            </p:cNvSpPr>
            <p:nvPr/>
          </p:nvSpPr>
          <p:spPr bwMode="auto">
            <a:xfrm>
              <a:off x="2764" y="3379"/>
              <a:ext cx="46" cy="2"/>
            </a:xfrm>
            <a:prstGeom prst="line">
              <a:avLst/>
            </a:prstGeom>
            <a:noFill/>
            <a:ln w="0">
              <a:solidFill>
                <a:srgbClr val="000000"/>
              </a:solidFill>
              <a:round/>
              <a:headEnd/>
              <a:tailEnd/>
            </a:ln>
          </p:spPr>
          <p:txBody>
            <a:bodyPr/>
            <a:lstStyle/>
            <a:p>
              <a:endParaRPr lang="en-CA"/>
            </a:p>
          </p:txBody>
        </p:sp>
        <p:sp>
          <p:nvSpPr>
            <p:cNvPr id="26223" name="Line 620"/>
            <p:cNvSpPr>
              <a:spLocks noChangeShapeType="1"/>
            </p:cNvSpPr>
            <p:nvPr/>
          </p:nvSpPr>
          <p:spPr bwMode="auto">
            <a:xfrm>
              <a:off x="2827" y="3379"/>
              <a:ext cx="16" cy="2"/>
            </a:xfrm>
            <a:prstGeom prst="line">
              <a:avLst/>
            </a:prstGeom>
            <a:noFill/>
            <a:ln w="0">
              <a:solidFill>
                <a:srgbClr val="000000"/>
              </a:solidFill>
              <a:round/>
              <a:headEnd/>
              <a:tailEnd/>
            </a:ln>
          </p:spPr>
          <p:txBody>
            <a:bodyPr/>
            <a:lstStyle/>
            <a:p>
              <a:endParaRPr lang="en-CA"/>
            </a:p>
          </p:txBody>
        </p:sp>
        <p:sp>
          <p:nvSpPr>
            <p:cNvPr id="26224" name="Line 621"/>
            <p:cNvSpPr>
              <a:spLocks noChangeShapeType="1"/>
            </p:cNvSpPr>
            <p:nvPr/>
          </p:nvSpPr>
          <p:spPr bwMode="auto">
            <a:xfrm>
              <a:off x="1039" y="3168"/>
              <a:ext cx="2" cy="57"/>
            </a:xfrm>
            <a:prstGeom prst="line">
              <a:avLst/>
            </a:prstGeom>
            <a:noFill/>
            <a:ln w="0">
              <a:solidFill>
                <a:srgbClr val="000000"/>
              </a:solidFill>
              <a:round/>
              <a:headEnd/>
              <a:tailEnd/>
            </a:ln>
          </p:spPr>
          <p:txBody>
            <a:bodyPr/>
            <a:lstStyle/>
            <a:p>
              <a:endParaRPr lang="en-CA"/>
            </a:p>
          </p:txBody>
        </p:sp>
        <p:sp>
          <p:nvSpPr>
            <p:cNvPr id="26225" name="Line 622"/>
            <p:cNvSpPr>
              <a:spLocks noChangeShapeType="1"/>
            </p:cNvSpPr>
            <p:nvPr/>
          </p:nvSpPr>
          <p:spPr bwMode="auto">
            <a:xfrm>
              <a:off x="1039" y="3245"/>
              <a:ext cx="2" cy="56"/>
            </a:xfrm>
            <a:prstGeom prst="line">
              <a:avLst/>
            </a:prstGeom>
            <a:noFill/>
            <a:ln w="0">
              <a:solidFill>
                <a:srgbClr val="000000"/>
              </a:solidFill>
              <a:round/>
              <a:headEnd/>
              <a:tailEnd/>
            </a:ln>
          </p:spPr>
          <p:txBody>
            <a:bodyPr/>
            <a:lstStyle/>
            <a:p>
              <a:endParaRPr lang="en-CA"/>
            </a:p>
          </p:txBody>
        </p:sp>
        <p:sp>
          <p:nvSpPr>
            <p:cNvPr id="26226" name="Line 623"/>
            <p:cNvSpPr>
              <a:spLocks noChangeShapeType="1"/>
            </p:cNvSpPr>
            <p:nvPr/>
          </p:nvSpPr>
          <p:spPr bwMode="auto">
            <a:xfrm>
              <a:off x="1039" y="3320"/>
              <a:ext cx="2" cy="56"/>
            </a:xfrm>
            <a:prstGeom prst="line">
              <a:avLst/>
            </a:prstGeom>
            <a:noFill/>
            <a:ln w="0">
              <a:solidFill>
                <a:srgbClr val="000000"/>
              </a:solidFill>
              <a:round/>
              <a:headEnd/>
              <a:tailEnd/>
            </a:ln>
          </p:spPr>
          <p:txBody>
            <a:bodyPr/>
            <a:lstStyle/>
            <a:p>
              <a:endParaRPr lang="en-CA"/>
            </a:p>
          </p:txBody>
        </p:sp>
        <p:sp>
          <p:nvSpPr>
            <p:cNvPr id="26227" name="Line 624"/>
            <p:cNvSpPr>
              <a:spLocks noChangeShapeType="1"/>
            </p:cNvSpPr>
            <p:nvPr/>
          </p:nvSpPr>
          <p:spPr bwMode="auto">
            <a:xfrm>
              <a:off x="1274" y="3168"/>
              <a:ext cx="2" cy="57"/>
            </a:xfrm>
            <a:prstGeom prst="line">
              <a:avLst/>
            </a:prstGeom>
            <a:noFill/>
            <a:ln w="0">
              <a:solidFill>
                <a:srgbClr val="000000"/>
              </a:solidFill>
              <a:round/>
              <a:headEnd/>
              <a:tailEnd/>
            </a:ln>
          </p:spPr>
          <p:txBody>
            <a:bodyPr/>
            <a:lstStyle/>
            <a:p>
              <a:endParaRPr lang="en-CA"/>
            </a:p>
          </p:txBody>
        </p:sp>
        <p:sp>
          <p:nvSpPr>
            <p:cNvPr id="26228" name="Line 625"/>
            <p:cNvSpPr>
              <a:spLocks noChangeShapeType="1"/>
            </p:cNvSpPr>
            <p:nvPr/>
          </p:nvSpPr>
          <p:spPr bwMode="auto">
            <a:xfrm>
              <a:off x="1274" y="3245"/>
              <a:ext cx="2" cy="56"/>
            </a:xfrm>
            <a:prstGeom prst="line">
              <a:avLst/>
            </a:prstGeom>
            <a:noFill/>
            <a:ln w="0">
              <a:solidFill>
                <a:srgbClr val="000000"/>
              </a:solidFill>
              <a:round/>
              <a:headEnd/>
              <a:tailEnd/>
            </a:ln>
          </p:spPr>
          <p:txBody>
            <a:bodyPr/>
            <a:lstStyle/>
            <a:p>
              <a:endParaRPr lang="en-CA"/>
            </a:p>
          </p:txBody>
        </p:sp>
        <p:sp>
          <p:nvSpPr>
            <p:cNvPr id="26229" name="Line 626"/>
            <p:cNvSpPr>
              <a:spLocks noChangeShapeType="1"/>
            </p:cNvSpPr>
            <p:nvPr/>
          </p:nvSpPr>
          <p:spPr bwMode="auto">
            <a:xfrm>
              <a:off x="1274" y="3320"/>
              <a:ext cx="2" cy="56"/>
            </a:xfrm>
            <a:prstGeom prst="line">
              <a:avLst/>
            </a:prstGeom>
            <a:noFill/>
            <a:ln w="0">
              <a:solidFill>
                <a:srgbClr val="000000"/>
              </a:solidFill>
              <a:round/>
              <a:headEnd/>
              <a:tailEnd/>
            </a:ln>
          </p:spPr>
          <p:txBody>
            <a:bodyPr/>
            <a:lstStyle/>
            <a:p>
              <a:endParaRPr lang="en-CA"/>
            </a:p>
          </p:txBody>
        </p:sp>
        <p:sp>
          <p:nvSpPr>
            <p:cNvPr id="26230" name="Line 627"/>
            <p:cNvSpPr>
              <a:spLocks noChangeShapeType="1"/>
            </p:cNvSpPr>
            <p:nvPr/>
          </p:nvSpPr>
          <p:spPr bwMode="auto">
            <a:xfrm>
              <a:off x="1502" y="3168"/>
              <a:ext cx="1" cy="57"/>
            </a:xfrm>
            <a:prstGeom prst="line">
              <a:avLst/>
            </a:prstGeom>
            <a:noFill/>
            <a:ln w="0">
              <a:solidFill>
                <a:srgbClr val="000000"/>
              </a:solidFill>
              <a:round/>
              <a:headEnd/>
              <a:tailEnd/>
            </a:ln>
          </p:spPr>
          <p:txBody>
            <a:bodyPr/>
            <a:lstStyle/>
            <a:p>
              <a:endParaRPr lang="en-CA"/>
            </a:p>
          </p:txBody>
        </p:sp>
        <p:sp>
          <p:nvSpPr>
            <p:cNvPr id="26231" name="Line 628"/>
            <p:cNvSpPr>
              <a:spLocks noChangeShapeType="1"/>
            </p:cNvSpPr>
            <p:nvPr/>
          </p:nvSpPr>
          <p:spPr bwMode="auto">
            <a:xfrm>
              <a:off x="1502" y="3245"/>
              <a:ext cx="1" cy="56"/>
            </a:xfrm>
            <a:prstGeom prst="line">
              <a:avLst/>
            </a:prstGeom>
            <a:noFill/>
            <a:ln w="0">
              <a:solidFill>
                <a:srgbClr val="000000"/>
              </a:solidFill>
              <a:round/>
              <a:headEnd/>
              <a:tailEnd/>
            </a:ln>
          </p:spPr>
          <p:txBody>
            <a:bodyPr/>
            <a:lstStyle/>
            <a:p>
              <a:endParaRPr lang="en-CA"/>
            </a:p>
          </p:txBody>
        </p:sp>
        <p:sp>
          <p:nvSpPr>
            <p:cNvPr id="26232" name="Line 629"/>
            <p:cNvSpPr>
              <a:spLocks noChangeShapeType="1"/>
            </p:cNvSpPr>
            <p:nvPr/>
          </p:nvSpPr>
          <p:spPr bwMode="auto">
            <a:xfrm>
              <a:off x="1502" y="3320"/>
              <a:ext cx="1" cy="56"/>
            </a:xfrm>
            <a:prstGeom prst="line">
              <a:avLst/>
            </a:prstGeom>
            <a:noFill/>
            <a:ln w="0">
              <a:solidFill>
                <a:srgbClr val="000000"/>
              </a:solidFill>
              <a:round/>
              <a:headEnd/>
              <a:tailEnd/>
            </a:ln>
          </p:spPr>
          <p:txBody>
            <a:bodyPr/>
            <a:lstStyle/>
            <a:p>
              <a:endParaRPr lang="en-CA"/>
            </a:p>
          </p:txBody>
        </p:sp>
        <p:sp>
          <p:nvSpPr>
            <p:cNvPr id="26233" name="Line 630"/>
            <p:cNvSpPr>
              <a:spLocks noChangeShapeType="1"/>
            </p:cNvSpPr>
            <p:nvPr/>
          </p:nvSpPr>
          <p:spPr bwMode="auto">
            <a:xfrm>
              <a:off x="1737" y="3168"/>
              <a:ext cx="1" cy="57"/>
            </a:xfrm>
            <a:prstGeom prst="line">
              <a:avLst/>
            </a:prstGeom>
            <a:noFill/>
            <a:ln w="0">
              <a:solidFill>
                <a:srgbClr val="000000"/>
              </a:solidFill>
              <a:round/>
              <a:headEnd/>
              <a:tailEnd/>
            </a:ln>
          </p:spPr>
          <p:txBody>
            <a:bodyPr/>
            <a:lstStyle/>
            <a:p>
              <a:endParaRPr lang="en-CA"/>
            </a:p>
          </p:txBody>
        </p:sp>
        <p:sp>
          <p:nvSpPr>
            <p:cNvPr id="26234" name="Line 631"/>
            <p:cNvSpPr>
              <a:spLocks noChangeShapeType="1"/>
            </p:cNvSpPr>
            <p:nvPr/>
          </p:nvSpPr>
          <p:spPr bwMode="auto">
            <a:xfrm>
              <a:off x="1737" y="3245"/>
              <a:ext cx="1" cy="56"/>
            </a:xfrm>
            <a:prstGeom prst="line">
              <a:avLst/>
            </a:prstGeom>
            <a:noFill/>
            <a:ln w="0">
              <a:solidFill>
                <a:srgbClr val="000000"/>
              </a:solidFill>
              <a:round/>
              <a:headEnd/>
              <a:tailEnd/>
            </a:ln>
          </p:spPr>
          <p:txBody>
            <a:bodyPr/>
            <a:lstStyle/>
            <a:p>
              <a:endParaRPr lang="en-CA"/>
            </a:p>
          </p:txBody>
        </p:sp>
        <p:sp>
          <p:nvSpPr>
            <p:cNvPr id="26235" name="Line 632"/>
            <p:cNvSpPr>
              <a:spLocks noChangeShapeType="1"/>
            </p:cNvSpPr>
            <p:nvPr/>
          </p:nvSpPr>
          <p:spPr bwMode="auto">
            <a:xfrm>
              <a:off x="1737" y="3320"/>
              <a:ext cx="1" cy="56"/>
            </a:xfrm>
            <a:prstGeom prst="line">
              <a:avLst/>
            </a:prstGeom>
            <a:noFill/>
            <a:ln w="0">
              <a:solidFill>
                <a:srgbClr val="000000"/>
              </a:solidFill>
              <a:round/>
              <a:headEnd/>
              <a:tailEnd/>
            </a:ln>
          </p:spPr>
          <p:txBody>
            <a:bodyPr/>
            <a:lstStyle/>
            <a:p>
              <a:endParaRPr lang="en-CA"/>
            </a:p>
          </p:txBody>
        </p:sp>
        <p:sp>
          <p:nvSpPr>
            <p:cNvPr id="26236" name="Line 633"/>
            <p:cNvSpPr>
              <a:spLocks noChangeShapeType="1"/>
            </p:cNvSpPr>
            <p:nvPr/>
          </p:nvSpPr>
          <p:spPr bwMode="auto">
            <a:xfrm>
              <a:off x="1975" y="3178"/>
              <a:ext cx="2" cy="58"/>
            </a:xfrm>
            <a:prstGeom prst="line">
              <a:avLst/>
            </a:prstGeom>
            <a:noFill/>
            <a:ln w="0">
              <a:solidFill>
                <a:srgbClr val="000000"/>
              </a:solidFill>
              <a:round/>
              <a:headEnd/>
              <a:tailEnd/>
            </a:ln>
          </p:spPr>
          <p:txBody>
            <a:bodyPr/>
            <a:lstStyle/>
            <a:p>
              <a:endParaRPr lang="en-CA"/>
            </a:p>
          </p:txBody>
        </p:sp>
        <p:sp>
          <p:nvSpPr>
            <p:cNvPr id="26237" name="Line 634"/>
            <p:cNvSpPr>
              <a:spLocks noChangeShapeType="1"/>
            </p:cNvSpPr>
            <p:nvPr/>
          </p:nvSpPr>
          <p:spPr bwMode="auto">
            <a:xfrm>
              <a:off x="1975" y="3253"/>
              <a:ext cx="2" cy="58"/>
            </a:xfrm>
            <a:prstGeom prst="line">
              <a:avLst/>
            </a:prstGeom>
            <a:noFill/>
            <a:ln w="0">
              <a:solidFill>
                <a:srgbClr val="000000"/>
              </a:solidFill>
              <a:round/>
              <a:headEnd/>
              <a:tailEnd/>
            </a:ln>
          </p:spPr>
          <p:txBody>
            <a:bodyPr/>
            <a:lstStyle/>
            <a:p>
              <a:endParaRPr lang="en-CA"/>
            </a:p>
          </p:txBody>
        </p:sp>
        <p:sp>
          <p:nvSpPr>
            <p:cNvPr id="26238" name="Line 635"/>
            <p:cNvSpPr>
              <a:spLocks noChangeShapeType="1"/>
            </p:cNvSpPr>
            <p:nvPr/>
          </p:nvSpPr>
          <p:spPr bwMode="auto">
            <a:xfrm>
              <a:off x="1975" y="3329"/>
              <a:ext cx="2" cy="49"/>
            </a:xfrm>
            <a:prstGeom prst="line">
              <a:avLst/>
            </a:prstGeom>
            <a:noFill/>
            <a:ln w="0">
              <a:solidFill>
                <a:srgbClr val="000000"/>
              </a:solidFill>
              <a:round/>
              <a:headEnd/>
              <a:tailEnd/>
            </a:ln>
          </p:spPr>
          <p:txBody>
            <a:bodyPr/>
            <a:lstStyle/>
            <a:p>
              <a:endParaRPr lang="en-CA"/>
            </a:p>
          </p:txBody>
        </p:sp>
        <p:sp>
          <p:nvSpPr>
            <p:cNvPr id="26239" name="Line 636"/>
            <p:cNvSpPr>
              <a:spLocks noChangeShapeType="1"/>
            </p:cNvSpPr>
            <p:nvPr/>
          </p:nvSpPr>
          <p:spPr bwMode="auto">
            <a:xfrm>
              <a:off x="2210" y="3178"/>
              <a:ext cx="2" cy="58"/>
            </a:xfrm>
            <a:prstGeom prst="line">
              <a:avLst/>
            </a:prstGeom>
            <a:noFill/>
            <a:ln w="0">
              <a:solidFill>
                <a:srgbClr val="000000"/>
              </a:solidFill>
              <a:round/>
              <a:headEnd/>
              <a:tailEnd/>
            </a:ln>
          </p:spPr>
          <p:txBody>
            <a:bodyPr/>
            <a:lstStyle/>
            <a:p>
              <a:endParaRPr lang="en-CA"/>
            </a:p>
          </p:txBody>
        </p:sp>
        <p:sp>
          <p:nvSpPr>
            <p:cNvPr id="26240" name="Line 637"/>
            <p:cNvSpPr>
              <a:spLocks noChangeShapeType="1"/>
            </p:cNvSpPr>
            <p:nvPr/>
          </p:nvSpPr>
          <p:spPr bwMode="auto">
            <a:xfrm>
              <a:off x="2210" y="3253"/>
              <a:ext cx="2" cy="58"/>
            </a:xfrm>
            <a:prstGeom prst="line">
              <a:avLst/>
            </a:prstGeom>
            <a:noFill/>
            <a:ln w="0">
              <a:solidFill>
                <a:srgbClr val="000000"/>
              </a:solidFill>
              <a:round/>
              <a:headEnd/>
              <a:tailEnd/>
            </a:ln>
          </p:spPr>
          <p:txBody>
            <a:bodyPr/>
            <a:lstStyle/>
            <a:p>
              <a:endParaRPr lang="en-CA"/>
            </a:p>
          </p:txBody>
        </p:sp>
        <p:sp>
          <p:nvSpPr>
            <p:cNvPr id="26241" name="Line 638"/>
            <p:cNvSpPr>
              <a:spLocks noChangeShapeType="1"/>
            </p:cNvSpPr>
            <p:nvPr/>
          </p:nvSpPr>
          <p:spPr bwMode="auto">
            <a:xfrm>
              <a:off x="2210" y="3329"/>
              <a:ext cx="2" cy="49"/>
            </a:xfrm>
            <a:prstGeom prst="line">
              <a:avLst/>
            </a:prstGeom>
            <a:noFill/>
            <a:ln w="0">
              <a:solidFill>
                <a:srgbClr val="000000"/>
              </a:solidFill>
              <a:round/>
              <a:headEnd/>
              <a:tailEnd/>
            </a:ln>
          </p:spPr>
          <p:txBody>
            <a:bodyPr/>
            <a:lstStyle/>
            <a:p>
              <a:endParaRPr lang="en-CA"/>
            </a:p>
          </p:txBody>
        </p:sp>
        <p:sp>
          <p:nvSpPr>
            <p:cNvPr id="26242" name="Line 639"/>
            <p:cNvSpPr>
              <a:spLocks noChangeShapeType="1"/>
            </p:cNvSpPr>
            <p:nvPr/>
          </p:nvSpPr>
          <p:spPr bwMode="auto">
            <a:xfrm>
              <a:off x="2438" y="3178"/>
              <a:ext cx="1" cy="58"/>
            </a:xfrm>
            <a:prstGeom prst="line">
              <a:avLst/>
            </a:prstGeom>
            <a:noFill/>
            <a:ln w="0">
              <a:solidFill>
                <a:srgbClr val="000000"/>
              </a:solidFill>
              <a:round/>
              <a:headEnd/>
              <a:tailEnd/>
            </a:ln>
          </p:spPr>
          <p:txBody>
            <a:bodyPr/>
            <a:lstStyle/>
            <a:p>
              <a:endParaRPr lang="en-CA"/>
            </a:p>
          </p:txBody>
        </p:sp>
        <p:sp>
          <p:nvSpPr>
            <p:cNvPr id="26243" name="Line 640"/>
            <p:cNvSpPr>
              <a:spLocks noChangeShapeType="1"/>
            </p:cNvSpPr>
            <p:nvPr/>
          </p:nvSpPr>
          <p:spPr bwMode="auto">
            <a:xfrm>
              <a:off x="2438" y="3253"/>
              <a:ext cx="1" cy="58"/>
            </a:xfrm>
            <a:prstGeom prst="line">
              <a:avLst/>
            </a:prstGeom>
            <a:noFill/>
            <a:ln w="0">
              <a:solidFill>
                <a:srgbClr val="000000"/>
              </a:solidFill>
              <a:round/>
              <a:headEnd/>
              <a:tailEnd/>
            </a:ln>
          </p:spPr>
          <p:txBody>
            <a:bodyPr/>
            <a:lstStyle/>
            <a:p>
              <a:endParaRPr lang="en-CA"/>
            </a:p>
          </p:txBody>
        </p:sp>
        <p:sp>
          <p:nvSpPr>
            <p:cNvPr id="26244" name="Line 641"/>
            <p:cNvSpPr>
              <a:spLocks noChangeShapeType="1"/>
            </p:cNvSpPr>
            <p:nvPr/>
          </p:nvSpPr>
          <p:spPr bwMode="auto">
            <a:xfrm>
              <a:off x="2438" y="3329"/>
              <a:ext cx="1" cy="49"/>
            </a:xfrm>
            <a:prstGeom prst="line">
              <a:avLst/>
            </a:prstGeom>
            <a:noFill/>
            <a:ln w="0">
              <a:solidFill>
                <a:srgbClr val="000000"/>
              </a:solidFill>
              <a:round/>
              <a:headEnd/>
              <a:tailEnd/>
            </a:ln>
          </p:spPr>
          <p:txBody>
            <a:bodyPr/>
            <a:lstStyle/>
            <a:p>
              <a:endParaRPr lang="en-CA"/>
            </a:p>
          </p:txBody>
        </p:sp>
        <p:sp>
          <p:nvSpPr>
            <p:cNvPr id="26245" name="Line 642"/>
            <p:cNvSpPr>
              <a:spLocks noChangeShapeType="1"/>
            </p:cNvSpPr>
            <p:nvPr/>
          </p:nvSpPr>
          <p:spPr bwMode="auto">
            <a:xfrm>
              <a:off x="2671" y="3178"/>
              <a:ext cx="2" cy="58"/>
            </a:xfrm>
            <a:prstGeom prst="line">
              <a:avLst/>
            </a:prstGeom>
            <a:noFill/>
            <a:ln w="0">
              <a:solidFill>
                <a:srgbClr val="000000"/>
              </a:solidFill>
              <a:round/>
              <a:headEnd/>
              <a:tailEnd/>
            </a:ln>
          </p:spPr>
          <p:txBody>
            <a:bodyPr/>
            <a:lstStyle/>
            <a:p>
              <a:endParaRPr lang="en-CA"/>
            </a:p>
          </p:txBody>
        </p:sp>
        <p:sp>
          <p:nvSpPr>
            <p:cNvPr id="26246" name="Line 643"/>
            <p:cNvSpPr>
              <a:spLocks noChangeShapeType="1"/>
            </p:cNvSpPr>
            <p:nvPr/>
          </p:nvSpPr>
          <p:spPr bwMode="auto">
            <a:xfrm>
              <a:off x="2671" y="3253"/>
              <a:ext cx="2" cy="58"/>
            </a:xfrm>
            <a:prstGeom prst="line">
              <a:avLst/>
            </a:prstGeom>
            <a:noFill/>
            <a:ln w="0">
              <a:solidFill>
                <a:srgbClr val="000000"/>
              </a:solidFill>
              <a:round/>
              <a:headEnd/>
              <a:tailEnd/>
            </a:ln>
          </p:spPr>
          <p:txBody>
            <a:bodyPr/>
            <a:lstStyle/>
            <a:p>
              <a:endParaRPr lang="en-CA"/>
            </a:p>
          </p:txBody>
        </p:sp>
        <p:sp>
          <p:nvSpPr>
            <p:cNvPr id="26247" name="Line 644"/>
            <p:cNvSpPr>
              <a:spLocks noChangeShapeType="1"/>
            </p:cNvSpPr>
            <p:nvPr/>
          </p:nvSpPr>
          <p:spPr bwMode="auto">
            <a:xfrm>
              <a:off x="2671" y="3329"/>
              <a:ext cx="2" cy="49"/>
            </a:xfrm>
            <a:prstGeom prst="line">
              <a:avLst/>
            </a:prstGeom>
            <a:noFill/>
            <a:ln w="0">
              <a:solidFill>
                <a:srgbClr val="000000"/>
              </a:solidFill>
              <a:round/>
              <a:headEnd/>
              <a:tailEnd/>
            </a:ln>
          </p:spPr>
          <p:txBody>
            <a:bodyPr/>
            <a:lstStyle/>
            <a:p>
              <a:endParaRPr lang="en-CA"/>
            </a:p>
          </p:txBody>
        </p:sp>
        <p:sp>
          <p:nvSpPr>
            <p:cNvPr id="26248" name="Line 645"/>
            <p:cNvSpPr>
              <a:spLocks noChangeShapeType="1"/>
            </p:cNvSpPr>
            <p:nvPr/>
          </p:nvSpPr>
          <p:spPr bwMode="auto">
            <a:xfrm>
              <a:off x="864" y="3173"/>
              <a:ext cx="1" cy="2"/>
            </a:xfrm>
            <a:prstGeom prst="line">
              <a:avLst/>
            </a:prstGeom>
            <a:noFill/>
            <a:ln w="0">
              <a:solidFill>
                <a:srgbClr val="000000"/>
              </a:solidFill>
              <a:round/>
              <a:headEnd/>
              <a:tailEnd/>
            </a:ln>
          </p:spPr>
          <p:txBody>
            <a:bodyPr/>
            <a:lstStyle/>
            <a:p>
              <a:endParaRPr lang="en-CA"/>
            </a:p>
          </p:txBody>
        </p:sp>
        <p:sp>
          <p:nvSpPr>
            <p:cNvPr id="26249" name="Line 646"/>
            <p:cNvSpPr>
              <a:spLocks noChangeShapeType="1"/>
            </p:cNvSpPr>
            <p:nvPr/>
          </p:nvSpPr>
          <p:spPr bwMode="auto">
            <a:xfrm>
              <a:off x="864" y="3173"/>
              <a:ext cx="1" cy="2"/>
            </a:xfrm>
            <a:prstGeom prst="line">
              <a:avLst/>
            </a:prstGeom>
            <a:noFill/>
            <a:ln w="0">
              <a:solidFill>
                <a:srgbClr val="000000"/>
              </a:solidFill>
              <a:round/>
              <a:headEnd/>
              <a:tailEnd/>
            </a:ln>
          </p:spPr>
          <p:txBody>
            <a:bodyPr/>
            <a:lstStyle/>
            <a:p>
              <a:endParaRPr lang="en-CA"/>
            </a:p>
          </p:txBody>
        </p:sp>
        <p:sp>
          <p:nvSpPr>
            <p:cNvPr id="26250" name="Line 647"/>
            <p:cNvSpPr>
              <a:spLocks noChangeShapeType="1"/>
            </p:cNvSpPr>
            <p:nvPr/>
          </p:nvSpPr>
          <p:spPr bwMode="auto">
            <a:xfrm flipH="1">
              <a:off x="862" y="3173"/>
              <a:ext cx="2" cy="2"/>
            </a:xfrm>
            <a:prstGeom prst="line">
              <a:avLst/>
            </a:prstGeom>
            <a:noFill/>
            <a:ln w="0">
              <a:solidFill>
                <a:srgbClr val="000000"/>
              </a:solidFill>
              <a:round/>
              <a:headEnd/>
              <a:tailEnd/>
            </a:ln>
          </p:spPr>
          <p:txBody>
            <a:bodyPr/>
            <a:lstStyle/>
            <a:p>
              <a:endParaRPr lang="en-CA"/>
            </a:p>
          </p:txBody>
        </p:sp>
        <p:sp>
          <p:nvSpPr>
            <p:cNvPr id="26251" name="Line 648"/>
            <p:cNvSpPr>
              <a:spLocks noChangeShapeType="1"/>
            </p:cNvSpPr>
            <p:nvPr/>
          </p:nvSpPr>
          <p:spPr bwMode="auto">
            <a:xfrm>
              <a:off x="862" y="3175"/>
              <a:ext cx="2" cy="3"/>
            </a:xfrm>
            <a:prstGeom prst="line">
              <a:avLst/>
            </a:prstGeom>
            <a:noFill/>
            <a:ln w="0">
              <a:solidFill>
                <a:srgbClr val="000000"/>
              </a:solidFill>
              <a:round/>
              <a:headEnd/>
              <a:tailEnd/>
            </a:ln>
          </p:spPr>
          <p:txBody>
            <a:bodyPr/>
            <a:lstStyle/>
            <a:p>
              <a:endParaRPr lang="en-CA"/>
            </a:p>
          </p:txBody>
        </p:sp>
        <p:sp>
          <p:nvSpPr>
            <p:cNvPr id="26252" name="Line 649"/>
            <p:cNvSpPr>
              <a:spLocks noChangeShapeType="1"/>
            </p:cNvSpPr>
            <p:nvPr/>
          </p:nvSpPr>
          <p:spPr bwMode="auto">
            <a:xfrm flipH="1">
              <a:off x="861" y="3178"/>
              <a:ext cx="1" cy="3"/>
            </a:xfrm>
            <a:prstGeom prst="line">
              <a:avLst/>
            </a:prstGeom>
            <a:noFill/>
            <a:ln w="0">
              <a:solidFill>
                <a:srgbClr val="000000"/>
              </a:solidFill>
              <a:round/>
              <a:headEnd/>
              <a:tailEnd/>
            </a:ln>
          </p:spPr>
          <p:txBody>
            <a:bodyPr/>
            <a:lstStyle/>
            <a:p>
              <a:endParaRPr lang="en-CA"/>
            </a:p>
          </p:txBody>
        </p:sp>
        <p:sp>
          <p:nvSpPr>
            <p:cNvPr id="26253" name="Line 650"/>
            <p:cNvSpPr>
              <a:spLocks noChangeShapeType="1"/>
            </p:cNvSpPr>
            <p:nvPr/>
          </p:nvSpPr>
          <p:spPr bwMode="auto">
            <a:xfrm flipH="1">
              <a:off x="857" y="3181"/>
              <a:ext cx="4" cy="11"/>
            </a:xfrm>
            <a:prstGeom prst="line">
              <a:avLst/>
            </a:prstGeom>
            <a:noFill/>
            <a:ln w="0">
              <a:solidFill>
                <a:srgbClr val="000000"/>
              </a:solidFill>
              <a:round/>
              <a:headEnd/>
              <a:tailEnd/>
            </a:ln>
          </p:spPr>
          <p:txBody>
            <a:bodyPr/>
            <a:lstStyle/>
            <a:p>
              <a:endParaRPr lang="en-CA"/>
            </a:p>
          </p:txBody>
        </p:sp>
        <p:sp>
          <p:nvSpPr>
            <p:cNvPr id="26254" name="Line 651"/>
            <p:cNvSpPr>
              <a:spLocks noChangeShapeType="1"/>
            </p:cNvSpPr>
            <p:nvPr/>
          </p:nvSpPr>
          <p:spPr bwMode="auto">
            <a:xfrm flipH="1">
              <a:off x="856" y="3192"/>
              <a:ext cx="1" cy="12"/>
            </a:xfrm>
            <a:prstGeom prst="line">
              <a:avLst/>
            </a:prstGeom>
            <a:noFill/>
            <a:ln w="0">
              <a:solidFill>
                <a:srgbClr val="000000"/>
              </a:solidFill>
              <a:round/>
              <a:headEnd/>
              <a:tailEnd/>
            </a:ln>
          </p:spPr>
          <p:txBody>
            <a:bodyPr/>
            <a:lstStyle/>
            <a:p>
              <a:endParaRPr lang="en-CA"/>
            </a:p>
          </p:txBody>
        </p:sp>
        <p:sp>
          <p:nvSpPr>
            <p:cNvPr id="26255" name="Line 652"/>
            <p:cNvSpPr>
              <a:spLocks noChangeShapeType="1"/>
            </p:cNvSpPr>
            <p:nvPr/>
          </p:nvSpPr>
          <p:spPr bwMode="auto">
            <a:xfrm>
              <a:off x="856" y="3204"/>
              <a:ext cx="2" cy="13"/>
            </a:xfrm>
            <a:prstGeom prst="line">
              <a:avLst/>
            </a:prstGeom>
            <a:noFill/>
            <a:ln w="0">
              <a:solidFill>
                <a:srgbClr val="000000"/>
              </a:solidFill>
              <a:round/>
              <a:headEnd/>
              <a:tailEnd/>
            </a:ln>
          </p:spPr>
          <p:txBody>
            <a:bodyPr/>
            <a:lstStyle/>
            <a:p>
              <a:endParaRPr lang="en-CA"/>
            </a:p>
          </p:txBody>
        </p:sp>
        <p:sp>
          <p:nvSpPr>
            <p:cNvPr id="26256" name="Freeform 653"/>
            <p:cNvSpPr>
              <a:spLocks/>
            </p:cNvSpPr>
            <p:nvPr/>
          </p:nvSpPr>
          <p:spPr bwMode="auto">
            <a:xfrm>
              <a:off x="858" y="3217"/>
              <a:ext cx="7" cy="8"/>
            </a:xfrm>
            <a:custGeom>
              <a:avLst/>
              <a:gdLst>
                <a:gd name="T0" fmla="*/ 0 w 10"/>
                <a:gd name="T1" fmla="*/ 0 h 12"/>
                <a:gd name="T2" fmla="*/ 1 w 10"/>
                <a:gd name="T3" fmla="*/ 1 h 12"/>
                <a:gd name="T4" fmla="*/ 2 w 10"/>
                <a:gd name="T5" fmla="*/ 1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26257" name="Line 654"/>
            <p:cNvSpPr>
              <a:spLocks noChangeShapeType="1"/>
            </p:cNvSpPr>
            <p:nvPr/>
          </p:nvSpPr>
          <p:spPr bwMode="auto">
            <a:xfrm>
              <a:off x="876" y="3237"/>
              <a:ext cx="2" cy="2"/>
            </a:xfrm>
            <a:prstGeom prst="line">
              <a:avLst/>
            </a:prstGeom>
            <a:noFill/>
            <a:ln w="0">
              <a:solidFill>
                <a:srgbClr val="000000"/>
              </a:solidFill>
              <a:round/>
              <a:headEnd/>
              <a:tailEnd/>
            </a:ln>
          </p:spPr>
          <p:txBody>
            <a:bodyPr/>
            <a:lstStyle/>
            <a:p>
              <a:endParaRPr lang="en-CA"/>
            </a:p>
          </p:txBody>
        </p:sp>
        <p:sp>
          <p:nvSpPr>
            <p:cNvPr id="26258" name="Line 655"/>
            <p:cNvSpPr>
              <a:spLocks noChangeShapeType="1"/>
            </p:cNvSpPr>
            <p:nvPr/>
          </p:nvSpPr>
          <p:spPr bwMode="auto">
            <a:xfrm>
              <a:off x="876" y="3237"/>
              <a:ext cx="4" cy="6"/>
            </a:xfrm>
            <a:prstGeom prst="line">
              <a:avLst/>
            </a:prstGeom>
            <a:noFill/>
            <a:ln w="0">
              <a:solidFill>
                <a:srgbClr val="000000"/>
              </a:solidFill>
              <a:round/>
              <a:headEnd/>
              <a:tailEnd/>
            </a:ln>
          </p:spPr>
          <p:txBody>
            <a:bodyPr/>
            <a:lstStyle/>
            <a:p>
              <a:endParaRPr lang="en-CA"/>
            </a:p>
          </p:txBody>
        </p:sp>
        <p:sp>
          <p:nvSpPr>
            <p:cNvPr id="26259" name="Line 656"/>
            <p:cNvSpPr>
              <a:spLocks noChangeShapeType="1"/>
            </p:cNvSpPr>
            <p:nvPr/>
          </p:nvSpPr>
          <p:spPr bwMode="auto">
            <a:xfrm flipH="1">
              <a:off x="879" y="3243"/>
              <a:ext cx="1" cy="5"/>
            </a:xfrm>
            <a:prstGeom prst="line">
              <a:avLst/>
            </a:prstGeom>
            <a:noFill/>
            <a:ln w="0">
              <a:solidFill>
                <a:srgbClr val="000000"/>
              </a:solidFill>
              <a:round/>
              <a:headEnd/>
              <a:tailEnd/>
            </a:ln>
          </p:spPr>
          <p:txBody>
            <a:bodyPr/>
            <a:lstStyle/>
            <a:p>
              <a:endParaRPr lang="en-CA"/>
            </a:p>
          </p:txBody>
        </p:sp>
        <p:sp>
          <p:nvSpPr>
            <p:cNvPr id="26260" name="Line 657"/>
            <p:cNvSpPr>
              <a:spLocks noChangeShapeType="1"/>
            </p:cNvSpPr>
            <p:nvPr/>
          </p:nvSpPr>
          <p:spPr bwMode="auto">
            <a:xfrm flipH="1">
              <a:off x="874" y="3248"/>
              <a:ext cx="5" cy="3"/>
            </a:xfrm>
            <a:prstGeom prst="line">
              <a:avLst/>
            </a:prstGeom>
            <a:noFill/>
            <a:ln w="0">
              <a:solidFill>
                <a:srgbClr val="000000"/>
              </a:solidFill>
              <a:round/>
              <a:headEnd/>
              <a:tailEnd/>
            </a:ln>
          </p:spPr>
          <p:txBody>
            <a:bodyPr/>
            <a:lstStyle/>
            <a:p>
              <a:endParaRPr lang="en-CA"/>
            </a:p>
          </p:txBody>
        </p:sp>
        <p:sp>
          <p:nvSpPr>
            <p:cNvPr id="26261" name="Line 658"/>
            <p:cNvSpPr>
              <a:spLocks noChangeShapeType="1"/>
            </p:cNvSpPr>
            <p:nvPr/>
          </p:nvSpPr>
          <p:spPr bwMode="auto">
            <a:xfrm flipH="1">
              <a:off x="867" y="3251"/>
              <a:ext cx="7" cy="3"/>
            </a:xfrm>
            <a:prstGeom prst="line">
              <a:avLst/>
            </a:prstGeom>
            <a:noFill/>
            <a:ln w="0">
              <a:solidFill>
                <a:srgbClr val="000000"/>
              </a:solidFill>
              <a:round/>
              <a:headEnd/>
              <a:tailEnd/>
            </a:ln>
          </p:spPr>
          <p:txBody>
            <a:bodyPr/>
            <a:lstStyle/>
            <a:p>
              <a:endParaRPr lang="en-CA"/>
            </a:p>
          </p:txBody>
        </p:sp>
        <p:sp>
          <p:nvSpPr>
            <p:cNvPr id="26262" name="Line 659"/>
            <p:cNvSpPr>
              <a:spLocks noChangeShapeType="1"/>
            </p:cNvSpPr>
            <p:nvPr/>
          </p:nvSpPr>
          <p:spPr bwMode="auto">
            <a:xfrm flipH="1">
              <a:off x="857" y="3254"/>
              <a:ext cx="10" cy="5"/>
            </a:xfrm>
            <a:prstGeom prst="line">
              <a:avLst/>
            </a:prstGeom>
            <a:noFill/>
            <a:ln w="0">
              <a:solidFill>
                <a:srgbClr val="000000"/>
              </a:solidFill>
              <a:round/>
              <a:headEnd/>
              <a:tailEnd/>
            </a:ln>
          </p:spPr>
          <p:txBody>
            <a:bodyPr/>
            <a:lstStyle/>
            <a:p>
              <a:endParaRPr lang="en-CA"/>
            </a:p>
          </p:txBody>
        </p:sp>
        <p:sp>
          <p:nvSpPr>
            <p:cNvPr id="26263" name="Freeform 660"/>
            <p:cNvSpPr>
              <a:spLocks/>
            </p:cNvSpPr>
            <p:nvPr/>
          </p:nvSpPr>
          <p:spPr bwMode="auto">
            <a:xfrm>
              <a:off x="847" y="3259"/>
              <a:ext cx="10" cy="5"/>
            </a:xfrm>
            <a:custGeom>
              <a:avLst/>
              <a:gdLst>
                <a:gd name="T0" fmla="*/ 1 w 17"/>
                <a:gd name="T1" fmla="*/ 0 h 6"/>
                <a:gd name="T2" fmla="*/ 1 w 17"/>
                <a:gd name="T3" fmla="*/ 3 h 6"/>
                <a:gd name="T4" fmla="*/ 0 w 17"/>
                <a:gd name="T5" fmla="*/ 3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2" y="6"/>
                  </a:lnTo>
                  <a:lnTo>
                    <a:pt x="0" y="6"/>
                  </a:lnTo>
                </a:path>
              </a:pathLst>
            </a:custGeom>
            <a:noFill/>
            <a:ln w="0">
              <a:solidFill>
                <a:srgbClr val="000000"/>
              </a:solidFill>
              <a:round/>
              <a:headEnd/>
              <a:tailEnd/>
            </a:ln>
          </p:spPr>
          <p:txBody>
            <a:bodyPr/>
            <a:lstStyle/>
            <a:p>
              <a:endParaRPr lang="en-CA"/>
            </a:p>
          </p:txBody>
        </p:sp>
        <p:sp>
          <p:nvSpPr>
            <p:cNvPr id="26264" name="Line 661"/>
            <p:cNvSpPr>
              <a:spLocks noChangeShapeType="1"/>
            </p:cNvSpPr>
            <p:nvPr/>
          </p:nvSpPr>
          <p:spPr bwMode="auto">
            <a:xfrm flipH="1">
              <a:off x="830" y="3272"/>
              <a:ext cx="1" cy="1"/>
            </a:xfrm>
            <a:prstGeom prst="line">
              <a:avLst/>
            </a:prstGeom>
            <a:noFill/>
            <a:ln w="0">
              <a:solidFill>
                <a:srgbClr val="000000"/>
              </a:solidFill>
              <a:round/>
              <a:headEnd/>
              <a:tailEnd/>
            </a:ln>
          </p:spPr>
          <p:txBody>
            <a:bodyPr/>
            <a:lstStyle/>
            <a:p>
              <a:endParaRPr lang="en-CA"/>
            </a:p>
          </p:txBody>
        </p:sp>
        <p:sp>
          <p:nvSpPr>
            <p:cNvPr id="26265" name="Line 662"/>
            <p:cNvSpPr>
              <a:spLocks noChangeShapeType="1"/>
            </p:cNvSpPr>
            <p:nvPr/>
          </p:nvSpPr>
          <p:spPr bwMode="auto">
            <a:xfrm flipH="1">
              <a:off x="828" y="3273"/>
              <a:ext cx="2" cy="2"/>
            </a:xfrm>
            <a:prstGeom prst="line">
              <a:avLst/>
            </a:prstGeom>
            <a:noFill/>
            <a:ln w="0">
              <a:solidFill>
                <a:srgbClr val="000000"/>
              </a:solidFill>
              <a:round/>
              <a:headEnd/>
              <a:tailEnd/>
            </a:ln>
          </p:spPr>
          <p:txBody>
            <a:bodyPr/>
            <a:lstStyle/>
            <a:p>
              <a:endParaRPr lang="en-CA"/>
            </a:p>
          </p:txBody>
        </p:sp>
        <p:sp>
          <p:nvSpPr>
            <p:cNvPr id="26266" name="Line 663"/>
            <p:cNvSpPr>
              <a:spLocks noChangeShapeType="1"/>
            </p:cNvSpPr>
            <p:nvPr/>
          </p:nvSpPr>
          <p:spPr bwMode="auto">
            <a:xfrm>
              <a:off x="828" y="3275"/>
              <a:ext cx="1" cy="3"/>
            </a:xfrm>
            <a:prstGeom prst="line">
              <a:avLst/>
            </a:prstGeom>
            <a:noFill/>
            <a:ln w="0">
              <a:solidFill>
                <a:srgbClr val="000000"/>
              </a:solidFill>
              <a:round/>
              <a:headEnd/>
              <a:tailEnd/>
            </a:ln>
          </p:spPr>
          <p:txBody>
            <a:bodyPr/>
            <a:lstStyle/>
            <a:p>
              <a:endParaRPr lang="en-CA"/>
            </a:p>
          </p:txBody>
        </p:sp>
        <p:sp>
          <p:nvSpPr>
            <p:cNvPr id="26267" name="Line 664"/>
            <p:cNvSpPr>
              <a:spLocks noChangeShapeType="1"/>
            </p:cNvSpPr>
            <p:nvPr/>
          </p:nvSpPr>
          <p:spPr bwMode="auto">
            <a:xfrm>
              <a:off x="829" y="3278"/>
              <a:ext cx="6" cy="3"/>
            </a:xfrm>
            <a:prstGeom prst="line">
              <a:avLst/>
            </a:prstGeom>
            <a:noFill/>
            <a:ln w="0">
              <a:solidFill>
                <a:srgbClr val="000000"/>
              </a:solidFill>
              <a:round/>
              <a:headEnd/>
              <a:tailEnd/>
            </a:ln>
          </p:spPr>
          <p:txBody>
            <a:bodyPr/>
            <a:lstStyle/>
            <a:p>
              <a:endParaRPr lang="en-CA"/>
            </a:p>
          </p:txBody>
        </p:sp>
        <p:sp>
          <p:nvSpPr>
            <p:cNvPr id="26268" name="Line 665"/>
            <p:cNvSpPr>
              <a:spLocks noChangeShapeType="1"/>
            </p:cNvSpPr>
            <p:nvPr/>
          </p:nvSpPr>
          <p:spPr bwMode="auto">
            <a:xfrm>
              <a:off x="835" y="3281"/>
              <a:ext cx="9" cy="2"/>
            </a:xfrm>
            <a:prstGeom prst="line">
              <a:avLst/>
            </a:prstGeom>
            <a:noFill/>
            <a:ln w="0">
              <a:solidFill>
                <a:srgbClr val="000000"/>
              </a:solidFill>
              <a:round/>
              <a:headEnd/>
              <a:tailEnd/>
            </a:ln>
          </p:spPr>
          <p:txBody>
            <a:bodyPr/>
            <a:lstStyle/>
            <a:p>
              <a:endParaRPr lang="en-CA"/>
            </a:p>
          </p:txBody>
        </p:sp>
        <p:sp>
          <p:nvSpPr>
            <p:cNvPr id="26269" name="Line 666"/>
            <p:cNvSpPr>
              <a:spLocks noChangeShapeType="1"/>
            </p:cNvSpPr>
            <p:nvPr/>
          </p:nvSpPr>
          <p:spPr bwMode="auto">
            <a:xfrm>
              <a:off x="844" y="3283"/>
              <a:ext cx="7" cy="1"/>
            </a:xfrm>
            <a:prstGeom prst="line">
              <a:avLst/>
            </a:prstGeom>
            <a:noFill/>
            <a:ln w="0">
              <a:solidFill>
                <a:srgbClr val="000000"/>
              </a:solidFill>
              <a:round/>
              <a:headEnd/>
              <a:tailEnd/>
            </a:ln>
          </p:spPr>
          <p:txBody>
            <a:bodyPr/>
            <a:lstStyle/>
            <a:p>
              <a:endParaRPr lang="en-CA"/>
            </a:p>
          </p:txBody>
        </p:sp>
        <p:sp>
          <p:nvSpPr>
            <p:cNvPr id="26270" name="Freeform 667"/>
            <p:cNvSpPr>
              <a:spLocks/>
            </p:cNvSpPr>
            <p:nvPr/>
          </p:nvSpPr>
          <p:spPr bwMode="auto">
            <a:xfrm>
              <a:off x="851" y="3284"/>
              <a:ext cx="16" cy="2"/>
            </a:xfrm>
            <a:custGeom>
              <a:avLst/>
              <a:gdLst>
                <a:gd name="T0" fmla="*/ 0 w 24"/>
                <a:gd name="T1" fmla="*/ 0 h 2"/>
                <a:gd name="T2" fmla="*/ 2 w 24"/>
                <a:gd name="T3" fmla="*/ 0 h 2"/>
                <a:gd name="T4" fmla="*/ 3 w 24"/>
                <a:gd name="T5" fmla="*/ 0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0" y="0"/>
                  </a:moveTo>
                  <a:lnTo>
                    <a:pt x="15" y="0"/>
                  </a:lnTo>
                  <a:lnTo>
                    <a:pt x="24" y="0"/>
                  </a:lnTo>
                </a:path>
              </a:pathLst>
            </a:custGeom>
            <a:noFill/>
            <a:ln w="0">
              <a:solidFill>
                <a:srgbClr val="000000"/>
              </a:solidFill>
              <a:round/>
              <a:headEnd/>
              <a:tailEnd/>
            </a:ln>
          </p:spPr>
          <p:txBody>
            <a:bodyPr/>
            <a:lstStyle/>
            <a:p>
              <a:endParaRPr lang="en-CA"/>
            </a:p>
          </p:txBody>
        </p:sp>
        <p:sp>
          <p:nvSpPr>
            <p:cNvPr id="26271" name="Line 668"/>
            <p:cNvSpPr>
              <a:spLocks noChangeShapeType="1"/>
            </p:cNvSpPr>
            <p:nvPr/>
          </p:nvSpPr>
          <p:spPr bwMode="auto">
            <a:xfrm>
              <a:off x="872" y="3300"/>
              <a:ext cx="2" cy="3"/>
            </a:xfrm>
            <a:prstGeom prst="line">
              <a:avLst/>
            </a:prstGeom>
            <a:noFill/>
            <a:ln w="0">
              <a:solidFill>
                <a:srgbClr val="000000"/>
              </a:solidFill>
              <a:round/>
              <a:headEnd/>
              <a:tailEnd/>
            </a:ln>
          </p:spPr>
          <p:txBody>
            <a:bodyPr/>
            <a:lstStyle/>
            <a:p>
              <a:endParaRPr lang="en-CA"/>
            </a:p>
          </p:txBody>
        </p:sp>
        <p:sp>
          <p:nvSpPr>
            <p:cNvPr id="26272" name="Line 669"/>
            <p:cNvSpPr>
              <a:spLocks noChangeShapeType="1"/>
            </p:cNvSpPr>
            <p:nvPr/>
          </p:nvSpPr>
          <p:spPr bwMode="auto">
            <a:xfrm flipH="1">
              <a:off x="871" y="3303"/>
              <a:ext cx="1" cy="3"/>
            </a:xfrm>
            <a:prstGeom prst="line">
              <a:avLst/>
            </a:prstGeom>
            <a:noFill/>
            <a:ln w="0">
              <a:solidFill>
                <a:srgbClr val="000000"/>
              </a:solidFill>
              <a:round/>
              <a:headEnd/>
              <a:tailEnd/>
            </a:ln>
          </p:spPr>
          <p:txBody>
            <a:bodyPr/>
            <a:lstStyle/>
            <a:p>
              <a:endParaRPr lang="en-CA"/>
            </a:p>
          </p:txBody>
        </p:sp>
        <p:sp>
          <p:nvSpPr>
            <p:cNvPr id="26273" name="Line 670"/>
            <p:cNvSpPr>
              <a:spLocks noChangeShapeType="1"/>
            </p:cNvSpPr>
            <p:nvPr/>
          </p:nvSpPr>
          <p:spPr bwMode="auto">
            <a:xfrm flipH="1">
              <a:off x="864" y="3306"/>
              <a:ext cx="7" cy="16"/>
            </a:xfrm>
            <a:prstGeom prst="line">
              <a:avLst/>
            </a:prstGeom>
            <a:noFill/>
            <a:ln w="0">
              <a:solidFill>
                <a:srgbClr val="000000"/>
              </a:solidFill>
              <a:round/>
              <a:headEnd/>
              <a:tailEnd/>
            </a:ln>
          </p:spPr>
          <p:txBody>
            <a:bodyPr/>
            <a:lstStyle/>
            <a:p>
              <a:endParaRPr lang="en-CA"/>
            </a:p>
          </p:txBody>
        </p:sp>
        <p:sp>
          <p:nvSpPr>
            <p:cNvPr id="26274" name="Line 671"/>
            <p:cNvSpPr>
              <a:spLocks noChangeShapeType="1"/>
            </p:cNvSpPr>
            <p:nvPr/>
          </p:nvSpPr>
          <p:spPr bwMode="auto">
            <a:xfrm flipH="1">
              <a:off x="855" y="3322"/>
              <a:ext cx="9" cy="12"/>
            </a:xfrm>
            <a:prstGeom prst="line">
              <a:avLst/>
            </a:prstGeom>
            <a:noFill/>
            <a:ln w="0">
              <a:solidFill>
                <a:srgbClr val="000000"/>
              </a:solidFill>
              <a:round/>
              <a:headEnd/>
              <a:tailEnd/>
            </a:ln>
          </p:spPr>
          <p:txBody>
            <a:bodyPr/>
            <a:lstStyle/>
            <a:p>
              <a:endParaRPr lang="en-CA"/>
            </a:p>
          </p:txBody>
        </p:sp>
        <p:sp>
          <p:nvSpPr>
            <p:cNvPr id="26275" name="Line 672"/>
            <p:cNvSpPr>
              <a:spLocks noChangeShapeType="1"/>
            </p:cNvSpPr>
            <p:nvPr/>
          </p:nvSpPr>
          <p:spPr bwMode="auto">
            <a:xfrm flipH="1">
              <a:off x="853" y="3334"/>
              <a:ext cx="2" cy="5"/>
            </a:xfrm>
            <a:prstGeom prst="line">
              <a:avLst/>
            </a:prstGeom>
            <a:noFill/>
            <a:ln w="0">
              <a:solidFill>
                <a:srgbClr val="000000"/>
              </a:solidFill>
              <a:round/>
              <a:headEnd/>
              <a:tailEnd/>
            </a:ln>
          </p:spPr>
          <p:txBody>
            <a:bodyPr/>
            <a:lstStyle/>
            <a:p>
              <a:endParaRPr lang="en-CA"/>
            </a:p>
          </p:txBody>
        </p:sp>
        <p:sp>
          <p:nvSpPr>
            <p:cNvPr id="26276" name="Line 673"/>
            <p:cNvSpPr>
              <a:spLocks noChangeShapeType="1"/>
            </p:cNvSpPr>
            <p:nvPr/>
          </p:nvSpPr>
          <p:spPr bwMode="auto">
            <a:xfrm flipH="1">
              <a:off x="852" y="3339"/>
              <a:ext cx="1" cy="3"/>
            </a:xfrm>
            <a:prstGeom prst="line">
              <a:avLst/>
            </a:prstGeom>
            <a:noFill/>
            <a:ln w="0">
              <a:solidFill>
                <a:srgbClr val="000000"/>
              </a:solidFill>
              <a:round/>
              <a:headEnd/>
              <a:tailEnd/>
            </a:ln>
          </p:spPr>
          <p:txBody>
            <a:bodyPr/>
            <a:lstStyle/>
            <a:p>
              <a:endParaRPr lang="en-CA"/>
            </a:p>
          </p:txBody>
        </p:sp>
        <p:sp>
          <p:nvSpPr>
            <p:cNvPr id="26277" name="Line 674"/>
            <p:cNvSpPr>
              <a:spLocks noChangeShapeType="1"/>
            </p:cNvSpPr>
            <p:nvPr/>
          </p:nvSpPr>
          <p:spPr bwMode="auto">
            <a:xfrm>
              <a:off x="852" y="3342"/>
              <a:ext cx="1" cy="3"/>
            </a:xfrm>
            <a:prstGeom prst="line">
              <a:avLst/>
            </a:prstGeom>
            <a:noFill/>
            <a:ln w="0">
              <a:solidFill>
                <a:srgbClr val="000000"/>
              </a:solidFill>
              <a:round/>
              <a:headEnd/>
              <a:tailEnd/>
            </a:ln>
          </p:spPr>
          <p:txBody>
            <a:bodyPr/>
            <a:lstStyle/>
            <a:p>
              <a:endParaRPr lang="en-CA"/>
            </a:p>
          </p:txBody>
        </p:sp>
        <p:sp>
          <p:nvSpPr>
            <p:cNvPr id="26278" name="Freeform 675"/>
            <p:cNvSpPr>
              <a:spLocks/>
            </p:cNvSpPr>
            <p:nvPr/>
          </p:nvSpPr>
          <p:spPr bwMode="auto">
            <a:xfrm>
              <a:off x="852" y="3345"/>
              <a:ext cx="3" cy="2"/>
            </a:xfrm>
            <a:custGeom>
              <a:avLst/>
              <a:gdLst>
                <a:gd name="T0" fmla="*/ 0 w 3"/>
                <a:gd name="T1" fmla="*/ 0 h 2"/>
                <a:gd name="T2" fmla="*/ 2 w 3"/>
                <a:gd name="T3" fmla="*/ 2 h 2"/>
                <a:gd name="T4" fmla="*/ 3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0" y="0"/>
                  </a:moveTo>
                  <a:lnTo>
                    <a:pt x="2" y="2"/>
                  </a:lnTo>
                  <a:lnTo>
                    <a:pt x="3" y="2"/>
                  </a:lnTo>
                </a:path>
              </a:pathLst>
            </a:custGeom>
            <a:noFill/>
            <a:ln w="0">
              <a:solidFill>
                <a:srgbClr val="000000"/>
              </a:solidFill>
              <a:round/>
              <a:headEnd/>
              <a:tailEnd/>
            </a:ln>
          </p:spPr>
          <p:txBody>
            <a:bodyPr/>
            <a:lstStyle/>
            <a:p>
              <a:endParaRPr lang="en-CA"/>
            </a:p>
          </p:txBody>
        </p:sp>
        <p:sp>
          <p:nvSpPr>
            <p:cNvPr id="26279" name="Line 676"/>
            <p:cNvSpPr>
              <a:spLocks noChangeShapeType="1"/>
            </p:cNvSpPr>
            <p:nvPr/>
          </p:nvSpPr>
          <p:spPr bwMode="auto">
            <a:xfrm>
              <a:off x="870" y="3347"/>
              <a:ext cx="1" cy="1"/>
            </a:xfrm>
            <a:prstGeom prst="line">
              <a:avLst/>
            </a:prstGeom>
            <a:noFill/>
            <a:ln w="0">
              <a:solidFill>
                <a:srgbClr val="000000"/>
              </a:solidFill>
              <a:round/>
              <a:headEnd/>
              <a:tailEnd/>
            </a:ln>
          </p:spPr>
          <p:txBody>
            <a:bodyPr/>
            <a:lstStyle/>
            <a:p>
              <a:endParaRPr lang="en-CA"/>
            </a:p>
          </p:txBody>
        </p:sp>
        <p:sp>
          <p:nvSpPr>
            <p:cNvPr id="26280" name="Line 677"/>
            <p:cNvSpPr>
              <a:spLocks noChangeShapeType="1"/>
            </p:cNvSpPr>
            <p:nvPr/>
          </p:nvSpPr>
          <p:spPr bwMode="auto">
            <a:xfrm flipV="1">
              <a:off x="871" y="3345"/>
              <a:ext cx="1" cy="2"/>
            </a:xfrm>
            <a:prstGeom prst="line">
              <a:avLst/>
            </a:prstGeom>
            <a:noFill/>
            <a:ln w="0">
              <a:solidFill>
                <a:srgbClr val="000000"/>
              </a:solidFill>
              <a:round/>
              <a:headEnd/>
              <a:tailEnd/>
            </a:ln>
          </p:spPr>
          <p:txBody>
            <a:bodyPr/>
            <a:lstStyle/>
            <a:p>
              <a:endParaRPr lang="en-CA"/>
            </a:p>
          </p:txBody>
        </p:sp>
        <p:sp>
          <p:nvSpPr>
            <p:cNvPr id="26281" name="Line 678"/>
            <p:cNvSpPr>
              <a:spLocks noChangeShapeType="1"/>
            </p:cNvSpPr>
            <p:nvPr/>
          </p:nvSpPr>
          <p:spPr bwMode="auto">
            <a:xfrm>
              <a:off x="872" y="3345"/>
              <a:ext cx="3" cy="2"/>
            </a:xfrm>
            <a:prstGeom prst="line">
              <a:avLst/>
            </a:prstGeom>
            <a:noFill/>
            <a:ln w="0">
              <a:solidFill>
                <a:srgbClr val="000000"/>
              </a:solidFill>
              <a:round/>
              <a:headEnd/>
              <a:tailEnd/>
            </a:ln>
          </p:spPr>
          <p:txBody>
            <a:bodyPr/>
            <a:lstStyle/>
            <a:p>
              <a:endParaRPr lang="en-CA"/>
            </a:p>
          </p:txBody>
        </p:sp>
        <p:sp>
          <p:nvSpPr>
            <p:cNvPr id="26282" name="Line 679"/>
            <p:cNvSpPr>
              <a:spLocks noChangeShapeType="1"/>
            </p:cNvSpPr>
            <p:nvPr/>
          </p:nvSpPr>
          <p:spPr bwMode="auto">
            <a:xfrm>
              <a:off x="875" y="3345"/>
              <a:ext cx="1" cy="2"/>
            </a:xfrm>
            <a:prstGeom prst="line">
              <a:avLst/>
            </a:prstGeom>
            <a:noFill/>
            <a:ln w="0">
              <a:solidFill>
                <a:srgbClr val="000000"/>
              </a:solidFill>
              <a:round/>
              <a:headEnd/>
              <a:tailEnd/>
            </a:ln>
          </p:spPr>
          <p:txBody>
            <a:bodyPr/>
            <a:lstStyle/>
            <a:p>
              <a:endParaRPr lang="en-CA"/>
            </a:p>
          </p:txBody>
        </p:sp>
        <p:sp>
          <p:nvSpPr>
            <p:cNvPr id="26283" name="Line 680"/>
            <p:cNvSpPr>
              <a:spLocks noChangeShapeType="1"/>
            </p:cNvSpPr>
            <p:nvPr/>
          </p:nvSpPr>
          <p:spPr bwMode="auto">
            <a:xfrm>
              <a:off x="876" y="3347"/>
              <a:ext cx="2" cy="1"/>
            </a:xfrm>
            <a:prstGeom prst="line">
              <a:avLst/>
            </a:prstGeom>
            <a:noFill/>
            <a:ln w="0">
              <a:solidFill>
                <a:srgbClr val="000000"/>
              </a:solidFill>
              <a:round/>
              <a:headEnd/>
              <a:tailEnd/>
            </a:ln>
          </p:spPr>
          <p:txBody>
            <a:bodyPr/>
            <a:lstStyle/>
            <a:p>
              <a:endParaRPr lang="en-CA"/>
            </a:p>
          </p:txBody>
        </p:sp>
        <p:sp>
          <p:nvSpPr>
            <p:cNvPr id="26284" name="Line 681"/>
            <p:cNvSpPr>
              <a:spLocks noChangeShapeType="1"/>
            </p:cNvSpPr>
            <p:nvPr/>
          </p:nvSpPr>
          <p:spPr bwMode="auto">
            <a:xfrm flipH="1">
              <a:off x="876" y="3347"/>
              <a:ext cx="2" cy="3"/>
            </a:xfrm>
            <a:prstGeom prst="line">
              <a:avLst/>
            </a:prstGeom>
            <a:noFill/>
            <a:ln w="0">
              <a:solidFill>
                <a:srgbClr val="000000"/>
              </a:solidFill>
              <a:round/>
              <a:headEnd/>
              <a:tailEnd/>
            </a:ln>
          </p:spPr>
          <p:txBody>
            <a:bodyPr/>
            <a:lstStyle/>
            <a:p>
              <a:endParaRPr lang="en-CA"/>
            </a:p>
          </p:txBody>
        </p:sp>
        <p:sp>
          <p:nvSpPr>
            <p:cNvPr id="26285" name="Line 682"/>
            <p:cNvSpPr>
              <a:spLocks noChangeShapeType="1"/>
            </p:cNvSpPr>
            <p:nvPr/>
          </p:nvSpPr>
          <p:spPr bwMode="auto">
            <a:xfrm flipH="1">
              <a:off x="875" y="3350"/>
              <a:ext cx="1" cy="1"/>
            </a:xfrm>
            <a:prstGeom prst="line">
              <a:avLst/>
            </a:prstGeom>
            <a:noFill/>
            <a:ln w="0">
              <a:solidFill>
                <a:srgbClr val="000000"/>
              </a:solidFill>
              <a:round/>
              <a:headEnd/>
              <a:tailEnd/>
            </a:ln>
          </p:spPr>
          <p:txBody>
            <a:bodyPr/>
            <a:lstStyle/>
            <a:p>
              <a:endParaRPr lang="en-CA"/>
            </a:p>
          </p:txBody>
        </p:sp>
        <p:sp>
          <p:nvSpPr>
            <p:cNvPr id="26286" name="Line 683"/>
            <p:cNvSpPr>
              <a:spLocks noChangeShapeType="1"/>
            </p:cNvSpPr>
            <p:nvPr/>
          </p:nvSpPr>
          <p:spPr bwMode="auto">
            <a:xfrm flipH="1">
              <a:off x="872" y="3351"/>
              <a:ext cx="3" cy="3"/>
            </a:xfrm>
            <a:prstGeom prst="line">
              <a:avLst/>
            </a:prstGeom>
            <a:noFill/>
            <a:ln w="0">
              <a:solidFill>
                <a:srgbClr val="000000"/>
              </a:solidFill>
              <a:round/>
              <a:headEnd/>
              <a:tailEnd/>
            </a:ln>
          </p:spPr>
          <p:txBody>
            <a:bodyPr/>
            <a:lstStyle/>
            <a:p>
              <a:endParaRPr lang="en-CA"/>
            </a:p>
          </p:txBody>
        </p:sp>
        <p:sp>
          <p:nvSpPr>
            <p:cNvPr id="26287" name="Line 684"/>
            <p:cNvSpPr>
              <a:spLocks noChangeShapeType="1"/>
            </p:cNvSpPr>
            <p:nvPr/>
          </p:nvSpPr>
          <p:spPr bwMode="auto">
            <a:xfrm flipH="1">
              <a:off x="871" y="3354"/>
              <a:ext cx="1" cy="4"/>
            </a:xfrm>
            <a:prstGeom prst="line">
              <a:avLst/>
            </a:prstGeom>
            <a:noFill/>
            <a:ln w="0">
              <a:solidFill>
                <a:srgbClr val="000000"/>
              </a:solidFill>
              <a:round/>
              <a:headEnd/>
              <a:tailEnd/>
            </a:ln>
          </p:spPr>
          <p:txBody>
            <a:bodyPr/>
            <a:lstStyle/>
            <a:p>
              <a:endParaRPr lang="en-CA"/>
            </a:p>
          </p:txBody>
        </p:sp>
        <p:sp>
          <p:nvSpPr>
            <p:cNvPr id="26288" name="Line 685"/>
            <p:cNvSpPr>
              <a:spLocks noChangeShapeType="1"/>
            </p:cNvSpPr>
            <p:nvPr/>
          </p:nvSpPr>
          <p:spPr bwMode="auto">
            <a:xfrm flipH="1">
              <a:off x="867" y="3358"/>
              <a:ext cx="4" cy="3"/>
            </a:xfrm>
            <a:prstGeom prst="line">
              <a:avLst/>
            </a:prstGeom>
            <a:noFill/>
            <a:ln w="0">
              <a:solidFill>
                <a:srgbClr val="000000"/>
              </a:solidFill>
              <a:round/>
              <a:headEnd/>
              <a:tailEnd/>
            </a:ln>
          </p:spPr>
          <p:txBody>
            <a:bodyPr/>
            <a:lstStyle/>
            <a:p>
              <a:endParaRPr lang="en-CA"/>
            </a:p>
          </p:txBody>
        </p:sp>
        <p:sp>
          <p:nvSpPr>
            <p:cNvPr id="26289" name="Line 686"/>
            <p:cNvSpPr>
              <a:spLocks noChangeShapeType="1"/>
            </p:cNvSpPr>
            <p:nvPr/>
          </p:nvSpPr>
          <p:spPr bwMode="auto">
            <a:xfrm flipH="1">
              <a:off x="864" y="3361"/>
              <a:ext cx="3" cy="3"/>
            </a:xfrm>
            <a:prstGeom prst="line">
              <a:avLst/>
            </a:prstGeom>
            <a:noFill/>
            <a:ln w="0">
              <a:solidFill>
                <a:srgbClr val="000000"/>
              </a:solidFill>
              <a:round/>
              <a:headEnd/>
              <a:tailEnd/>
            </a:ln>
          </p:spPr>
          <p:txBody>
            <a:bodyPr/>
            <a:lstStyle/>
            <a:p>
              <a:endParaRPr lang="en-CA"/>
            </a:p>
          </p:txBody>
        </p:sp>
        <p:sp>
          <p:nvSpPr>
            <p:cNvPr id="26290" name="Line 687"/>
            <p:cNvSpPr>
              <a:spLocks noChangeShapeType="1"/>
            </p:cNvSpPr>
            <p:nvPr/>
          </p:nvSpPr>
          <p:spPr bwMode="auto">
            <a:xfrm flipH="1">
              <a:off x="861" y="3364"/>
              <a:ext cx="3" cy="3"/>
            </a:xfrm>
            <a:prstGeom prst="line">
              <a:avLst/>
            </a:prstGeom>
            <a:noFill/>
            <a:ln w="0">
              <a:solidFill>
                <a:srgbClr val="000000"/>
              </a:solidFill>
              <a:round/>
              <a:headEnd/>
              <a:tailEnd/>
            </a:ln>
          </p:spPr>
          <p:txBody>
            <a:bodyPr/>
            <a:lstStyle/>
            <a:p>
              <a:endParaRPr lang="en-CA"/>
            </a:p>
          </p:txBody>
        </p:sp>
        <p:sp>
          <p:nvSpPr>
            <p:cNvPr id="26291" name="Line 688"/>
            <p:cNvSpPr>
              <a:spLocks noChangeShapeType="1"/>
            </p:cNvSpPr>
            <p:nvPr/>
          </p:nvSpPr>
          <p:spPr bwMode="auto">
            <a:xfrm flipH="1">
              <a:off x="858" y="3367"/>
              <a:ext cx="3" cy="3"/>
            </a:xfrm>
            <a:prstGeom prst="line">
              <a:avLst/>
            </a:prstGeom>
            <a:noFill/>
            <a:ln w="0">
              <a:solidFill>
                <a:srgbClr val="000000"/>
              </a:solidFill>
              <a:round/>
              <a:headEnd/>
              <a:tailEnd/>
            </a:ln>
          </p:spPr>
          <p:txBody>
            <a:bodyPr/>
            <a:lstStyle/>
            <a:p>
              <a:endParaRPr lang="en-CA"/>
            </a:p>
          </p:txBody>
        </p:sp>
        <p:sp>
          <p:nvSpPr>
            <p:cNvPr id="26292" name="Line 689"/>
            <p:cNvSpPr>
              <a:spLocks noChangeShapeType="1"/>
            </p:cNvSpPr>
            <p:nvPr/>
          </p:nvSpPr>
          <p:spPr bwMode="auto">
            <a:xfrm flipH="1">
              <a:off x="855" y="3370"/>
              <a:ext cx="3" cy="3"/>
            </a:xfrm>
            <a:prstGeom prst="line">
              <a:avLst/>
            </a:prstGeom>
            <a:noFill/>
            <a:ln w="0">
              <a:solidFill>
                <a:srgbClr val="000000"/>
              </a:solidFill>
              <a:round/>
              <a:headEnd/>
              <a:tailEnd/>
            </a:ln>
          </p:spPr>
          <p:txBody>
            <a:bodyPr/>
            <a:lstStyle/>
            <a:p>
              <a:endParaRPr lang="en-CA"/>
            </a:p>
          </p:txBody>
        </p:sp>
        <p:sp>
          <p:nvSpPr>
            <p:cNvPr id="26293" name="Line 690"/>
            <p:cNvSpPr>
              <a:spLocks noChangeShapeType="1"/>
            </p:cNvSpPr>
            <p:nvPr/>
          </p:nvSpPr>
          <p:spPr bwMode="auto">
            <a:xfrm flipH="1">
              <a:off x="853" y="3373"/>
              <a:ext cx="2" cy="2"/>
            </a:xfrm>
            <a:prstGeom prst="line">
              <a:avLst/>
            </a:prstGeom>
            <a:noFill/>
            <a:ln w="0">
              <a:solidFill>
                <a:srgbClr val="000000"/>
              </a:solidFill>
              <a:round/>
              <a:headEnd/>
              <a:tailEnd/>
            </a:ln>
          </p:spPr>
          <p:txBody>
            <a:bodyPr/>
            <a:lstStyle/>
            <a:p>
              <a:endParaRPr lang="en-CA"/>
            </a:p>
          </p:txBody>
        </p:sp>
        <p:sp>
          <p:nvSpPr>
            <p:cNvPr id="26294" name="Line 691"/>
            <p:cNvSpPr>
              <a:spLocks noChangeShapeType="1"/>
            </p:cNvSpPr>
            <p:nvPr/>
          </p:nvSpPr>
          <p:spPr bwMode="auto">
            <a:xfrm flipH="1">
              <a:off x="852" y="3375"/>
              <a:ext cx="1" cy="1"/>
            </a:xfrm>
            <a:prstGeom prst="line">
              <a:avLst/>
            </a:prstGeom>
            <a:noFill/>
            <a:ln w="0">
              <a:solidFill>
                <a:srgbClr val="000000"/>
              </a:solidFill>
              <a:round/>
              <a:headEnd/>
              <a:tailEnd/>
            </a:ln>
          </p:spPr>
          <p:txBody>
            <a:bodyPr/>
            <a:lstStyle/>
            <a:p>
              <a:endParaRPr lang="en-CA"/>
            </a:p>
          </p:txBody>
        </p:sp>
        <p:sp>
          <p:nvSpPr>
            <p:cNvPr id="26295" name="Line 692"/>
            <p:cNvSpPr>
              <a:spLocks noChangeShapeType="1"/>
            </p:cNvSpPr>
            <p:nvPr/>
          </p:nvSpPr>
          <p:spPr bwMode="auto">
            <a:xfrm flipH="1">
              <a:off x="851" y="3376"/>
              <a:ext cx="1" cy="2"/>
            </a:xfrm>
            <a:prstGeom prst="line">
              <a:avLst/>
            </a:prstGeom>
            <a:noFill/>
            <a:ln w="0">
              <a:solidFill>
                <a:srgbClr val="000000"/>
              </a:solidFill>
              <a:round/>
              <a:headEnd/>
              <a:tailEnd/>
            </a:ln>
          </p:spPr>
          <p:txBody>
            <a:bodyPr/>
            <a:lstStyle/>
            <a:p>
              <a:endParaRPr lang="en-CA"/>
            </a:p>
          </p:txBody>
        </p:sp>
        <p:sp>
          <p:nvSpPr>
            <p:cNvPr id="26296" name="Line 693"/>
            <p:cNvSpPr>
              <a:spLocks noChangeShapeType="1"/>
            </p:cNvSpPr>
            <p:nvPr/>
          </p:nvSpPr>
          <p:spPr bwMode="auto">
            <a:xfrm>
              <a:off x="851" y="3376"/>
              <a:ext cx="1" cy="2"/>
            </a:xfrm>
            <a:prstGeom prst="line">
              <a:avLst/>
            </a:prstGeom>
            <a:noFill/>
            <a:ln w="0">
              <a:solidFill>
                <a:srgbClr val="000000"/>
              </a:solidFill>
              <a:round/>
              <a:headEnd/>
              <a:tailEnd/>
            </a:ln>
          </p:spPr>
          <p:txBody>
            <a:bodyPr/>
            <a:lstStyle/>
            <a:p>
              <a:endParaRPr lang="en-CA"/>
            </a:p>
          </p:txBody>
        </p:sp>
        <p:sp>
          <p:nvSpPr>
            <p:cNvPr id="26297" name="Line 694"/>
            <p:cNvSpPr>
              <a:spLocks noChangeShapeType="1"/>
            </p:cNvSpPr>
            <p:nvPr/>
          </p:nvSpPr>
          <p:spPr bwMode="auto">
            <a:xfrm>
              <a:off x="851" y="3376"/>
              <a:ext cx="1" cy="2"/>
            </a:xfrm>
            <a:prstGeom prst="line">
              <a:avLst/>
            </a:prstGeom>
            <a:noFill/>
            <a:ln w="0">
              <a:solidFill>
                <a:srgbClr val="000000"/>
              </a:solidFill>
              <a:round/>
              <a:headEnd/>
              <a:tailEnd/>
            </a:ln>
          </p:spPr>
          <p:txBody>
            <a:bodyPr/>
            <a:lstStyle/>
            <a:p>
              <a:endParaRPr lang="en-CA"/>
            </a:p>
          </p:txBody>
        </p:sp>
        <p:sp>
          <p:nvSpPr>
            <p:cNvPr id="26298" name="Line 695"/>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299" name="Line 696"/>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300" name="Line 697"/>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301" name="Line 698"/>
            <p:cNvSpPr>
              <a:spLocks noChangeShapeType="1"/>
            </p:cNvSpPr>
            <p:nvPr/>
          </p:nvSpPr>
          <p:spPr bwMode="auto">
            <a:xfrm flipH="1">
              <a:off x="2860" y="3175"/>
              <a:ext cx="1" cy="3"/>
            </a:xfrm>
            <a:prstGeom prst="line">
              <a:avLst/>
            </a:prstGeom>
            <a:noFill/>
            <a:ln w="0">
              <a:solidFill>
                <a:srgbClr val="000000"/>
              </a:solidFill>
              <a:round/>
              <a:headEnd/>
              <a:tailEnd/>
            </a:ln>
          </p:spPr>
          <p:txBody>
            <a:bodyPr/>
            <a:lstStyle/>
            <a:p>
              <a:endParaRPr lang="en-CA"/>
            </a:p>
          </p:txBody>
        </p:sp>
        <p:sp>
          <p:nvSpPr>
            <p:cNvPr id="26302" name="Line 699"/>
            <p:cNvSpPr>
              <a:spLocks noChangeShapeType="1"/>
            </p:cNvSpPr>
            <p:nvPr/>
          </p:nvSpPr>
          <p:spPr bwMode="auto">
            <a:xfrm flipH="1">
              <a:off x="2859" y="3178"/>
              <a:ext cx="1" cy="3"/>
            </a:xfrm>
            <a:prstGeom prst="line">
              <a:avLst/>
            </a:prstGeom>
            <a:noFill/>
            <a:ln w="0">
              <a:solidFill>
                <a:srgbClr val="000000"/>
              </a:solidFill>
              <a:round/>
              <a:headEnd/>
              <a:tailEnd/>
            </a:ln>
          </p:spPr>
          <p:txBody>
            <a:bodyPr/>
            <a:lstStyle/>
            <a:p>
              <a:endParaRPr lang="en-CA"/>
            </a:p>
          </p:txBody>
        </p:sp>
        <p:sp>
          <p:nvSpPr>
            <p:cNvPr id="26303" name="Line 700"/>
            <p:cNvSpPr>
              <a:spLocks noChangeShapeType="1"/>
            </p:cNvSpPr>
            <p:nvPr/>
          </p:nvSpPr>
          <p:spPr bwMode="auto">
            <a:xfrm flipH="1">
              <a:off x="2855" y="3181"/>
              <a:ext cx="4" cy="9"/>
            </a:xfrm>
            <a:prstGeom prst="line">
              <a:avLst/>
            </a:prstGeom>
            <a:noFill/>
            <a:ln w="0">
              <a:solidFill>
                <a:srgbClr val="000000"/>
              </a:solidFill>
              <a:round/>
              <a:headEnd/>
              <a:tailEnd/>
            </a:ln>
          </p:spPr>
          <p:txBody>
            <a:bodyPr/>
            <a:lstStyle/>
            <a:p>
              <a:endParaRPr lang="en-CA"/>
            </a:p>
          </p:txBody>
        </p:sp>
        <p:sp>
          <p:nvSpPr>
            <p:cNvPr id="26304" name="Line 701"/>
            <p:cNvSpPr>
              <a:spLocks noChangeShapeType="1"/>
            </p:cNvSpPr>
            <p:nvPr/>
          </p:nvSpPr>
          <p:spPr bwMode="auto">
            <a:xfrm flipH="1">
              <a:off x="2852" y="3190"/>
              <a:ext cx="3" cy="11"/>
            </a:xfrm>
            <a:prstGeom prst="line">
              <a:avLst/>
            </a:prstGeom>
            <a:noFill/>
            <a:ln w="0">
              <a:solidFill>
                <a:srgbClr val="000000"/>
              </a:solidFill>
              <a:round/>
              <a:headEnd/>
              <a:tailEnd/>
            </a:ln>
          </p:spPr>
          <p:txBody>
            <a:bodyPr/>
            <a:lstStyle/>
            <a:p>
              <a:endParaRPr lang="en-CA"/>
            </a:p>
          </p:txBody>
        </p:sp>
        <p:sp>
          <p:nvSpPr>
            <p:cNvPr id="26305" name="Line 702"/>
            <p:cNvSpPr>
              <a:spLocks noChangeShapeType="1"/>
            </p:cNvSpPr>
            <p:nvPr/>
          </p:nvSpPr>
          <p:spPr bwMode="auto">
            <a:xfrm>
              <a:off x="2852" y="3201"/>
              <a:ext cx="2" cy="11"/>
            </a:xfrm>
            <a:prstGeom prst="line">
              <a:avLst/>
            </a:prstGeom>
            <a:noFill/>
            <a:ln w="0">
              <a:solidFill>
                <a:srgbClr val="000000"/>
              </a:solidFill>
              <a:round/>
              <a:headEnd/>
              <a:tailEnd/>
            </a:ln>
          </p:spPr>
          <p:txBody>
            <a:bodyPr/>
            <a:lstStyle/>
            <a:p>
              <a:endParaRPr lang="en-CA"/>
            </a:p>
          </p:txBody>
        </p:sp>
        <p:sp>
          <p:nvSpPr>
            <p:cNvPr id="26306" name="Freeform 703"/>
            <p:cNvSpPr>
              <a:spLocks/>
            </p:cNvSpPr>
            <p:nvPr/>
          </p:nvSpPr>
          <p:spPr bwMode="auto">
            <a:xfrm>
              <a:off x="2852" y="3212"/>
              <a:ext cx="11" cy="10"/>
            </a:xfrm>
            <a:custGeom>
              <a:avLst/>
              <a:gdLst>
                <a:gd name="T0" fmla="*/ 0 w 15"/>
                <a:gd name="T1" fmla="*/ 0 h 13"/>
                <a:gd name="T2" fmla="*/ 2 w 15"/>
                <a:gd name="T3" fmla="*/ 3 h 13"/>
                <a:gd name="T4" fmla="*/ 3 w 15"/>
                <a:gd name="T5" fmla="*/ 4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26307" name="Line 704"/>
            <p:cNvSpPr>
              <a:spLocks noChangeShapeType="1"/>
            </p:cNvSpPr>
            <p:nvPr/>
          </p:nvSpPr>
          <p:spPr bwMode="auto">
            <a:xfrm>
              <a:off x="2875" y="3234"/>
              <a:ext cx="2" cy="2"/>
            </a:xfrm>
            <a:prstGeom prst="line">
              <a:avLst/>
            </a:prstGeom>
            <a:noFill/>
            <a:ln w="0">
              <a:solidFill>
                <a:srgbClr val="000000"/>
              </a:solidFill>
              <a:round/>
              <a:headEnd/>
              <a:tailEnd/>
            </a:ln>
          </p:spPr>
          <p:txBody>
            <a:bodyPr/>
            <a:lstStyle/>
            <a:p>
              <a:endParaRPr lang="en-CA"/>
            </a:p>
          </p:txBody>
        </p:sp>
        <p:sp>
          <p:nvSpPr>
            <p:cNvPr id="26308" name="Line 705"/>
            <p:cNvSpPr>
              <a:spLocks noChangeShapeType="1"/>
            </p:cNvSpPr>
            <p:nvPr/>
          </p:nvSpPr>
          <p:spPr bwMode="auto">
            <a:xfrm flipH="1">
              <a:off x="2875" y="3234"/>
              <a:ext cx="2" cy="8"/>
            </a:xfrm>
            <a:prstGeom prst="line">
              <a:avLst/>
            </a:prstGeom>
            <a:noFill/>
            <a:ln w="0">
              <a:solidFill>
                <a:srgbClr val="000000"/>
              </a:solidFill>
              <a:round/>
              <a:headEnd/>
              <a:tailEnd/>
            </a:ln>
          </p:spPr>
          <p:txBody>
            <a:bodyPr/>
            <a:lstStyle/>
            <a:p>
              <a:endParaRPr lang="en-CA"/>
            </a:p>
          </p:txBody>
        </p:sp>
        <p:sp>
          <p:nvSpPr>
            <p:cNvPr id="26309" name="Line 706"/>
            <p:cNvSpPr>
              <a:spLocks noChangeShapeType="1"/>
            </p:cNvSpPr>
            <p:nvPr/>
          </p:nvSpPr>
          <p:spPr bwMode="auto">
            <a:xfrm flipH="1">
              <a:off x="2868" y="3242"/>
              <a:ext cx="7" cy="6"/>
            </a:xfrm>
            <a:prstGeom prst="line">
              <a:avLst/>
            </a:prstGeom>
            <a:noFill/>
            <a:ln w="0">
              <a:solidFill>
                <a:srgbClr val="000000"/>
              </a:solidFill>
              <a:round/>
              <a:headEnd/>
              <a:tailEnd/>
            </a:ln>
          </p:spPr>
          <p:txBody>
            <a:bodyPr/>
            <a:lstStyle/>
            <a:p>
              <a:endParaRPr lang="en-CA"/>
            </a:p>
          </p:txBody>
        </p:sp>
        <p:sp>
          <p:nvSpPr>
            <p:cNvPr id="26310" name="Line 707"/>
            <p:cNvSpPr>
              <a:spLocks noChangeShapeType="1"/>
            </p:cNvSpPr>
            <p:nvPr/>
          </p:nvSpPr>
          <p:spPr bwMode="auto">
            <a:xfrm flipH="1">
              <a:off x="2855" y="3248"/>
              <a:ext cx="13" cy="5"/>
            </a:xfrm>
            <a:prstGeom prst="line">
              <a:avLst/>
            </a:prstGeom>
            <a:noFill/>
            <a:ln w="0">
              <a:solidFill>
                <a:srgbClr val="000000"/>
              </a:solidFill>
              <a:round/>
              <a:headEnd/>
              <a:tailEnd/>
            </a:ln>
          </p:spPr>
          <p:txBody>
            <a:bodyPr/>
            <a:lstStyle/>
            <a:p>
              <a:endParaRPr lang="en-CA"/>
            </a:p>
          </p:txBody>
        </p:sp>
        <p:sp>
          <p:nvSpPr>
            <p:cNvPr id="26311" name="Freeform 708"/>
            <p:cNvSpPr>
              <a:spLocks/>
            </p:cNvSpPr>
            <p:nvPr/>
          </p:nvSpPr>
          <p:spPr bwMode="auto">
            <a:xfrm>
              <a:off x="2838" y="3253"/>
              <a:ext cx="17" cy="9"/>
            </a:xfrm>
            <a:custGeom>
              <a:avLst/>
              <a:gdLst>
                <a:gd name="T0" fmla="*/ 3 w 27"/>
                <a:gd name="T1" fmla="*/ 0 h 11"/>
                <a:gd name="T2" fmla="*/ 1 w 27"/>
                <a:gd name="T3" fmla="*/ 2 h 11"/>
                <a:gd name="T4" fmla="*/ 0 w 27"/>
                <a:gd name="T5" fmla="*/ 4 h 11"/>
                <a:gd name="T6" fmla="*/ 0 60000 65536"/>
                <a:gd name="T7" fmla="*/ 0 60000 65536"/>
                <a:gd name="T8" fmla="*/ 0 60000 65536"/>
                <a:gd name="T9" fmla="*/ 0 w 27"/>
                <a:gd name="T10" fmla="*/ 0 h 11"/>
                <a:gd name="T11" fmla="*/ 27 w 27"/>
                <a:gd name="T12" fmla="*/ 11 h 11"/>
              </a:gdLst>
              <a:ahLst/>
              <a:cxnLst>
                <a:cxn ang="T6">
                  <a:pos x="T0" y="T1"/>
                </a:cxn>
                <a:cxn ang="T7">
                  <a:pos x="T2" y="T3"/>
                </a:cxn>
                <a:cxn ang="T8">
                  <a:pos x="T4" y="T5"/>
                </a:cxn>
              </a:cxnLst>
              <a:rect l="T9" t="T10" r="T11" b="T12"/>
              <a:pathLst>
                <a:path w="27" h="11">
                  <a:moveTo>
                    <a:pt x="27" y="0"/>
                  </a:moveTo>
                  <a:lnTo>
                    <a:pt x="12" y="5"/>
                  </a:lnTo>
                  <a:lnTo>
                    <a:pt x="0" y="11"/>
                  </a:lnTo>
                </a:path>
              </a:pathLst>
            </a:custGeom>
            <a:noFill/>
            <a:ln w="0">
              <a:solidFill>
                <a:srgbClr val="000000"/>
              </a:solidFill>
              <a:round/>
              <a:headEnd/>
              <a:tailEnd/>
            </a:ln>
          </p:spPr>
          <p:txBody>
            <a:bodyPr/>
            <a:lstStyle/>
            <a:p>
              <a:endParaRPr lang="en-CA"/>
            </a:p>
          </p:txBody>
        </p:sp>
        <p:sp>
          <p:nvSpPr>
            <p:cNvPr id="26312" name="Line 709"/>
            <p:cNvSpPr>
              <a:spLocks noChangeShapeType="1"/>
            </p:cNvSpPr>
            <p:nvPr/>
          </p:nvSpPr>
          <p:spPr bwMode="auto">
            <a:xfrm>
              <a:off x="2827" y="3272"/>
              <a:ext cx="1" cy="3"/>
            </a:xfrm>
            <a:prstGeom prst="line">
              <a:avLst/>
            </a:prstGeom>
            <a:noFill/>
            <a:ln w="0">
              <a:solidFill>
                <a:srgbClr val="000000"/>
              </a:solidFill>
              <a:round/>
              <a:headEnd/>
              <a:tailEnd/>
            </a:ln>
          </p:spPr>
          <p:txBody>
            <a:bodyPr/>
            <a:lstStyle/>
            <a:p>
              <a:endParaRPr lang="en-CA"/>
            </a:p>
          </p:txBody>
        </p:sp>
        <p:sp>
          <p:nvSpPr>
            <p:cNvPr id="26313" name="Line 710"/>
            <p:cNvSpPr>
              <a:spLocks noChangeShapeType="1"/>
            </p:cNvSpPr>
            <p:nvPr/>
          </p:nvSpPr>
          <p:spPr bwMode="auto">
            <a:xfrm>
              <a:off x="2828" y="3275"/>
              <a:ext cx="4" cy="1"/>
            </a:xfrm>
            <a:prstGeom prst="line">
              <a:avLst/>
            </a:prstGeom>
            <a:noFill/>
            <a:ln w="0">
              <a:solidFill>
                <a:srgbClr val="000000"/>
              </a:solidFill>
              <a:round/>
              <a:headEnd/>
              <a:tailEnd/>
            </a:ln>
          </p:spPr>
          <p:txBody>
            <a:bodyPr/>
            <a:lstStyle/>
            <a:p>
              <a:endParaRPr lang="en-CA"/>
            </a:p>
          </p:txBody>
        </p:sp>
        <p:sp>
          <p:nvSpPr>
            <p:cNvPr id="26314" name="Line 711"/>
            <p:cNvSpPr>
              <a:spLocks noChangeShapeType="1"/>
            </p:cNvSpPr>
            <p:nvPr/>
          </p:nvSpPr>
          <p:spPr bwMode="auto">
            <a:xfrm>
              <a:off x="2832" y="3276"/>
              <a:ext cx="8" cy="2"/>
            </a:xfrm>
            <a:prstGeom prst="line">
              <a:avLst/>
            </a:prstGeom>
            <a:noFill/>
            <a:ln w="0">
              <a:solidFill>
                <a:srgbClr val="000000"/>
              </a:solidFill>
              <a:round/>
              <a:headEnd/>
              <a:tailEnd/>
            </a:ln>
          </p:spPr>
          <p:txBody>
            <a:bodyPr/>
            <a:lstStyle/>
            <a:p>
              <a:endParaRPr lang="en-CA"/>
            </a:p>
          </p:txBody>
        </p:sp>
        <p:sp>
          <p:nvSpPr>
            <p:cNvPr id="26315" name="Line 712"/>
            <p:cNvSpPr>
              <a:spLocks noChangeShapeType="1"/>
            </p:cNvSpPr>
            <p:nvPr/>
          </p:nvSpPr>
          <p:spPr bwMode="auto">
            <a:xfrm>
              <a:off x="2840" y="3278"/>
              <a:ext cx="8" cy="1"/>
            </a:xfrm>
            <a:prstGeom prst="line">
              <a:avLst/>
            </a:prstGeom>
            <a:noFill/>
            <a:ln w="0">
              <a:solidFill>
                <a:srgbClr val="000000"/>
              </a:solidFill>
              <a:round/>
              <a:headEnd/>
              <a:tailEnd/>
            </a:ln>
          </p:spPr>
          <p:txBody>
            <a:bodyPr/>
            <a:lstStyle/>
            <a:p>
              <a:endParaRPr lang="en-CA"/>
            </a:p>
          </p:txBody>
        </p:sp>
        <p:sp>
          <p:nvSpPr>
            <p:cNvPr id="26316" name="Line 713"/>
            <p:cNvSpPr>
              <a:spLocks noChangeShapeType="1"/>
            </p:cNvSpPr>
            <p:nvPr/>
          </p:nvSpPr>
          <p:spPr bwMode="auto">
            <a:xfrm>
              <a:off x="2848" y="3279"/>
              <a:ext cx="8" cy="2"/>
            </a:xfrm>
            <a:prstGeom prst="line">
              <a:avLst/>
            </a:prstGeom>
            <a:noFill/>
            <a:ln w="0">
              <a:solidFill>
                <a:srgbClr val="000000"/>
              </a:solidFill>
              <a:round/>
              <a:headEnd/>
              <a:tailEnd/>
            </a:ln>
          </p:spPr>
          <p:txBody>
            <a:bodyPr/>
            <a:lstStyle/>
            <a:p>
              <a:endParaRPr lang="en-CA"/>
            </a:p>
          </p:txBody>
        </p:sp>
        <p:sp>
          <p:nvSpPr>
            <p:cNvPr id="26317" name="Line 714"/>
            <p:cNvSpPr>
              <a:spLocks noChangeShapeType="1"/>
            </p:cNvSpPr>
            <p:nvPr/>
          </p:nvSpPr>
          <p:spPr bwMode="auto">
            <a:xfrm>
              <a:off x="2856" y="3279"/>
              <a:ext cx="8" cy="2"/>
            </a:xfrm>
            <a:prstGeom prst="line">
              <a:avLst/>
            </a:prstGeom>
            <a:noFill/>
            <a:ln w="0">
              <a:solidFill>
                <a:srgbClr val="000000"/>
              </a:solidFill>
              <a:round/>
              <a:headEnd/>
              <a:tailEnd/>
            </a:ln>
          </p:spPr>
          <p:txBody>
            <a:bodyPr/>
            <a:lstStyle/>
            <a:p>
              <a:endParaRPr lang="en-CA"/>
            </a:p>
          </p:txBody>
        </p:sp>
        <p:sp>
          <p:nvSpPr>
            <p:cNvPr id="26318" name="Freeform 715"/>
            <p:cNvSpPr>
              <a:spLocks/>
            </p:cNvSpPr>
            <p:nvPr/>
          </p:nvSpPr>
          <p:spPr bwMode="auto">
            <a:xfrm>
              <a:off x="2864" y="3279"/>
              <a:ext cx="6" cy="2"/>
            </a:xfrm>
            <a:custGeom>
              <a:avLst/>
              <a:gdLst>
                <a:gd name="T0" fmla="*/ 0 w 9"/>
                <a:gd name="T1" fmla="*/ 0 h 2"/>
                <a:gd name="T2" fmla="*/ 1 w 9"/>
                <a:gd name="T3" fmla="*/ 2 h 2"/>
                <a:gd name="T4" fmla="*/ 1 w 9"/>
                <a:gd name="T5" fmla="*/ 2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9" y="2"/>
                  </a:lnTo>
                </a:path>
              </a:pathLst>
            </a:custGeom>
            <a:noFill/>
            <a:ln w="0">
              <a:solidFill>
                <a:srgbClr val="000000"/>
              </a:solidFill>
              <a:round/>
              <a:headEnd/>
              <a:tailEnd/>
            </a:ln>
          </p:spPr>
          <p:txBody>
            <a:bodyPr/>
            <a:lstStyle/>
            <a:p>
              <a:endParaRPr lang="en-CA"/>
            </a:p>
          </p:txBody>
        </p:sp>
        <p:sp>
          <p:nvSpPr>
            <p:cNvPr id="26319" name="Line 716"/>
            <p:cNvSpPr>
              <a:spLocks noChangeShapeType="1"/>
            </p:cNvSpPr>
            <p:nvPr/>
          </p:nvSpPr>
          <p:spPr bwMode="auto">
            <a:xfrm>
              <a:off x="2869" y="3300"/>
              <a:ext cx="1" cy="1"/>
            </a:xfrm>
            <a:prstGeom prst="line">
              <a:avLst/>
            </a:prstGeom>
            <a:noFill/>
            <a:ln w="0">
              <a:solidFill>
                <a:srgbClr val="000000"/>
              </a:solidFill>
              <a:round/>
              <a:headEnd/>
              <a:tailEnd/>
            </a:ln>
          </p:spPr>
          <p:txBody>
            <a:bodyPr/>
            <a:lstStyle/>
            <a:p>
              <a:endParaRPr lang="en-CA"/>
            </a:p>
          </p:txBody>
        </p:sp>
        <p:sp>
          <p:nvSpPr>
            <p:cNvPr id="26320" name="Line 717"/>
            <p:cNvSpPr>
              <a:spLocks noChangeShapeType="1"/>
            </p:cNvSpPr>
            <p:nvPr/>
          </p:nvSpPr>
          <p:spPr bwMode="auto">
            <a:xfrm flipH="1">
              <a:off x="2863" y="3300"/>
              <a:ext cx="6" cy="9"/>
            </a:xfrm>
            <a:prstGeom prst="line">
              <a:avLst/>
            </a:prstGeom>
            <a:noFill/>
            <a:ln w="0">
              <a:solidFill>
                <a:srgbClr val="000000"/>
              </a:solidFill>
              <a:round/>
              <a:headEnd/>
              <a:tailEnd/>
            </a:ln>
          </p:spPr>
          <p:txBody>
            <a:bodyPr/>
            <a:lstStyle/>
            <a:p>
              <a:endParaRPr lang="en-CA"/>
            </a:p>
          </p:txBody>
        </p:sp>
        <p:sp>
          <p:nvSpPr>
            <p:cNvPr id="26321" name="Line 718"/>
            <p:cNvSpPr>
              <a:spLocks noChangeShapeType="1"/>
            </p:cNvSpPr>
            <p:nvPr/>
          </p:nvSpPr>
          <p:spPr bwMode="auto">
            <a:xfrm flipH="1">
              <a:off x="2856" y="3309"/>
              <a:ext cx="7" cy="11"/>
            </a:xfrm>
            <a:prstGeom prst="line">
              <a:avLst/>
            </a:prstGeom>
            <a:noFill/>
            <a:ln w="0">
              <a:solidFill>
                <a:srgbClr val="000000"/>
              </a:solidFill>
              <a:round/>
              <a:headEnd/>
              <a:tailEnd/>
            </a:ln>
          </p:spPr>
          <p:txBody>
            <a:bodyPr/>
            <a:lstStyle/>
            <a:p>
              <a:endParaRPr lang="en-CA"/>
            </a:p>
          </p:txBody>
        </p:sp>
        <p:sp>
          <p:nvSpPr>
            <p:cNvPr id="26322" name="Line 719"/>
            <p:cNvSpPr>
              <a:spLocks noChangeShapeType="1"/>
            </p:cNvSpPr>
            <p:nvPr/>
          </p:nvSpPr>
          <p:spPr bwMode="auto">
            <a:xfrm flipH="1">
              <a:off x="2851" y="3320"/>
              <a:ext cx="5" cy="11"/>
            </a:xfrm>
            <a:prstGeom prst="line">
              <a:avLst/>
            </a:prstGeom>
            <a:noFill/>
            <a:ln w="0">
              <a:solidFill>
                <a:srgbClr val="000000"/>
              </a:solidFill>
              <a:round/>
              <a:headEnd/>
              <a:tailEnd/>
            </a:ln>
          </p:spPr>
          <p:txBody>
            <a:bodyPr/>
            <a:lstStyle/>
            <a:p>
              <a:endParaRPr lang="en-CA"/>
            </a:p>
          </p:txBody>
        </p:sp>
        <p:sp>
          <p:nvSpPr>
            <p:cNvPr id="26323" name="Line 720"/>
            <p:cNvSpPr>
              <a:spLocks noChangeShapeType="1"/>
            </p:cNvSpPr>
            <p:nvPr/>
          </p:nvSpPr>
          <p:spPr bwMode="auto">
            <a:xfrm flipH="1">
              <a:off x="2850" y="3331"/>
              <a:ext cx="1" cy="2"/>
            </a:xfrm>
            <a:prstGeom prst="line">
              <a:avLst/>
            </a:prstGeom>
            <a:noFill/>
            <a:ln w="0">
              <a:solidFill>
                <a:srgbClr val="000000"/>
              </a:solidFill>
              <a:round/>
              <a:headEnd/>
              <a:tailEnd/>
            </a:ln>
          </p:spPr>
          <p:txBody>
            <a:bodyPr/>
            <a:lstStyle/>
            <a:p>
              <a:endParaRPr lang="en-CA"/>
            </a:p>
          </p:txBody>
        </p:sp>
        <p:sp>
          <p:nvSpPr>
            <p:cNvPr id="26324" name="Line 721"/>
            <p:cNvSpPr>
              <a:spLocks noChangeShapeType="1"/>
            </p:cNvSpPr>
            <p:nvPr/>
          </p:nvSpPr>
          <p:spPr bwMode="auto">
            <a:xfrm flipH="1">
              <a:off x="2848" y="3333"/>
              <a:ext cx="2" cy="4"/>
            </a:xfrm>
            <a:prstGeom prst="line">
              <a:avLst/>
            </a:prstGeom>
            <a:noFill/>
            <a:ln w="0">
              <a:solidFill>
                <a:srgbClr val="000000"/>
              </a:solidFill>
              <a:round/>
              <a:headEnd/>
              <a:tailEnd/>
            </a:ln>
          </p:spPr>
          <p:txBody>
            <a:bodyPr/>
            <a:lstStyle/>
            <a:p>
              <a:endParaRPr lang="en-CA"/>
            </a:p>
          </p:txBody>
        </p:sp>
        <p:sp>
          <p:nvSpPr>
            <p:cNvPr id="26325" name="Line 722"/>
            <p:cNvSpPr>
              <a:spLocks noChangeShapeType="1"/>
            </p:cNvSpPr>
            <p:nvPr/>
          </p:nvSpPr>
          <p:spPr bwMode="auto">
            <a:xfrm>
              <a:off x="2848" y="3337"/>
              <a:ext cx="2" cy="2"/>
            </a:xfrm>
            <a:prstGeom prst="line">
              <a:avLst/>
            </a:prstGeom>
            <a:noFill/>
            <a:ln w="0">
              <a:solidFill>
                <a:srgbClr val="000000"/>
              </a:solidFill>
              <a:round/>
              <a:headEnd/>
              <a:tailEnd/>
            </a:ln>
          </p:spPr>
          <p:txBody>
            <a:bodyPr/>
            <a:lstStyle/>
            <a:p>
              <a:endParaRPr lang="en-CA"/>
            </a:p>
          </p:txBody>
        </p:sp>
        <p:sp>
          <p:nvSpPr>
            <p:cNvPr id="26326" name="Line 723"/>
            <p:cNvSpPr>
              <a:spLocks noChangeShapeType="1"/>
            </p:cNvSpPr>
            <p:nvPr/>
          </p:nvSpPr>
          <p:spPr bwMode="auto">
            <a:xfrm>
              <a:off x="2848" y="3339"/>
              <a:ext cx="2" cy="3"/>
            </a:xfrm>
            <a:prstGeom prst="line">
              <a:avLst/>
            </a:prstGeom>
            <a:noFill/>
            <a:ln w="0">
              <a:solidFill>
                <a:srgbClr val="000000"/>
              </a:solidFill>
              <a:round/>
              <a:headEnd/>
              <a:tailEnd/>
            </a:ln>
          </p:spPr>
          <p:txBody>
            <a:bodyPr/>
            <a:lstStyle/>
            <a:p>
              <a:endParaRPr lang="en-CA"/>
            </a:p>
          </p:txBody>
        </p:sp>
        <p:sp>
          <p:nvSpPr>
            <p:cNvPr id="26327" name="Freeform 724"/>
            <p:cNvSpPr>
              <a:spLocks/>
            </p:cNvSpPr>
            <p:nvPr/>
          </p:nvSpPr>
          <p:spPr bwMode="auto">
            <a:xfrm>
              <a:off x="2848" y="3342"/>
              <a:ext cx="4" cy="1"/>
            </a:xfrm>
            <a:custGeom>
              <a:avLst/>
              <a:gdLst>
                <a:gd name="T0" fmla="*/ 0 w 6"/>
                <a:gd name="T1" fmla="*/ 0 h 2"/>
                <a:gd name="T2" fmla="*/ 1 w 6"/>
                <a:gd name="T3" fmla="*/ 1 h 2"/>
                <a:gd name="T4" fmla="*/ 1 w 6"/>
                <a:gd name="T5" fmla="*/ 1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4" y="2"/>
                  </a:lnTo>
                  <a:lnTo>
                    <a:pt x="6" y="2"/>
                  </a:lnTo>
                </a:path>
              </a:pathLst>
            </a:custGeom>
            <a:noFill/>
            <a:ln w="0">
              <a:solidFill>
                <a:srgbClr val="000000"/>
              </a:solidFill>
              <a:round/>
              <a:headEnd/>
              <a:tailEnd/>
            </a:ln>
          </p:spPr>
          <p:txBody>
            <a:bodyPr/>
            <a:lstStyle/>
            <a:p>
              <a:endParaRPr lang="en-CA"/>
            </a:p>
          </p:txBody>
        </p:sp>
        <p:sp>
          <p:nvSpPr>
            <p:cNvPr id="26328" name="Line 725"/>
            <p:cNvSpPr>
              <a:spLocks noChangeShapeType="1"/>
            </p:cNvSpPr>
            <p:nvPr/>
          </p:nvSpPr>
          <p:spPr bwMode="auto">
            <a:xfrm>
              <a:off x="2868" y="3342"/>
              <a:ext cx="2" cy="1"/>
            </a:xfrm>
            <a:prstGeom prst="line">
              <a:avLst/>
            </a:prstGeom>
            <a:noFill/>
            <a:ln w="0">
              <a:solidFill>
                <a:srgbClr val="000000"/>
              </a:solidFill>
              <a:round/>
              <a:headEnd/>
              <a:tailEnd/>
            </a:ln>
          </p:spPr>
          <p:txBody>
            <a:bodyPr/>
            <a:lstStyle/>
            <a:p>
              <a:endParaRPr lang="en-CA"/>
            </a:p>
          </p:txBody>
        </p:sp>
        <p:sp>
          <p:nvSpPr>
            <p:cNvPr id="26329" name="Line 726"/>
            <p:cNvSpPr>
              <a:spLocks noChangeShapeType="1"/>
            </p:cNvSpPr>
            <p:nvPr/>
          </p:nvSpPr>
          <p:spPr bwMode="auto">
            <a:xfrm>
              <a:off x="2870" y="3342"/>
              <a:ext cx="2" cy="1"/>
            </a:xfrm>
            <a:prstGeom prst="line">
              <a:avLst/>
            </a:prstGeom>
            <a:noFill/>
            <a:ln w="0">
              <a:solidFill>
                <a:srgbClr val="000000"/>
              </a:solidFill>
              <a:round/>
              <a:headEnd/>
              <a:tailEnd/>
            </a:ln>
          </p:spPr>
          <p:txBody>
            <a:bodyPr/>
            <a:lstStyle/>
            <a:p>
              <a:endParaRPr lang="en-CA"/>
            </a:p>
          </p:txBody>
        </p:sp>
        <p:sp>
          <p:nvSpPr>
            <p:cNvPr id="26330" name="Line 727"/>
            <p:cNvSpPr>
              <a:spLocks noChangeShapeType="1"/>
            </p:cNvSpPr>
            <p:nvPr/>
          </p:nvSpPr>
          <p:spPr bwMode="auto">
            <a:xfrm>
              <a:off x="2872" y="3342"/>
              <a:ext cx="1" cy="1"/>
            </a:xfrm>
            <a:prstGeom prst="line">
              <a:avLst/>
            </a:prstGeom>
            <a:noFill/>
            <a:ln w="0">
              <a:solidFill>
                <a:srgbClr val="000000"/>
              </a:solidFill>
              <a:round/>
              <a:headEnd/>
              <a:tailEnd/>
            </a:ln>
          </p:spPr>
          <p:txBody>
            <a:bodyPr/>
            <a:lstStyle/>
            <a:p>
              <a:endParaRPr lang="en-CA"/>
            </a:p>
          </p:txBody>
        </p:sp>
        <p:sp>
          <p:nvSpPr>
            <p:cNvPr id="26331" name="Line 728"/>
            <p:cNvSpPr>
              <a:spLocks noChangeShapeType="1"/>
            </p:cNvSpPr>
            <p:nvPr/>
          </p:nvSpPr>
          <p:spPr bwMode="auto">
            <a:xfrm flipH="1">
              <a:off x="2868" y="3343"/>
              <a:ext cx="4" cy="7"/>
            </a:xfrm>
            <a:prstGeom prst="line">
              <a:avLst/>
            </a:prstGeom>
            <a:noFill/>
            <a:ln w="0">
              <a:solidFill>
                <a:srgbClr val="000000"/>
              </a:solidFill>
              <a:round/>
              <a:headEnd/>
              <a:tailEnd/>
            </a:ln>
          </p:spPr>
          <p:txBody>
            <a:bodyPr/>
            <a:lstStyle/>
            <a:p>
              <a:endParaRPr lang="en-CA"/>
            </a:p>
          </p:txBody>
        </p:sp>
        <p:sp>
          <p:nvSpPr>
            <p:cNvPr id="26332" name="Line 729"/>
            <p:cNvSpPr>
              <a:spLocks noChangeShapeType="1"/>
            </p:cNvSpPr>
            <p:nvPr/>
          </p:nvSpPr>
          <p:spPr bwMode="auto">
            <a:xfrm flipH="1">
              <a:off x="2861" y="3350"/>
              <a:ext cx="7" cy="8"/>
            </a:xfrm>
            <a:prstGeom prst="line">
              <a:avLst/>
            </a:prstGeom>
            <a:noFill/>
            <a:ln w="0">
              <a:solidFill>
                <a:srgbClr val="000000"/>
              </a:solidFill>
              <a:round/>
              <a:headEnd/>
              <a:tailEnd/>
            </a:ln>
          </p:spPr>
          <p:txBody>
            <a:bodyPr/>
            <a:lstStyle/>
            <a:p>
              <a:endParaRPr lang="en-CA"/>
            </a:p>
          </p:txBody>
        </p:sp>
        <p:sp>
          <p:nvSpPr>
            <p:cNvPr id="26333" name="Line 730"/>
            <p:cNvSpPr>
              <a:spLocks noChangeShapeType="1"/>
            </p:cNvSpPr>
            <p:nvPr/>
          </p:nvSpPr>
          <p:spPr bwMode="auto">
            <a:xfrm flipH="1">
              <a:off x="2852" y="3358"/>
              <a:ext cx="9" cy="7"/>
            </a:xfrm>
            <a:prstGeom prst="line">
              <a:avLst/>
            </a:prstGeom>
            <a:noFill/>
            <a:ln w="0">
              <a:solidFill>
                <a:srgbClr val="000000"/>
              </a:solidFill>
              <a:round/>
              <a:headEnd/>
              <a:tailEnd/>
            </a:ln>
          </p:spPr>
          <p:txBody>
            <a:bodyPr/>
            <a:lstStyle/>
            <a:p>
              <a:endParaRPr lang="en-CA"/>
            </a:p>
          </p:txBody>
        </p:sp>
        <p:sp>
          <p:nvSpPr>
            <p:cNvPr id="26334" name="Line 731"/>
            <p:cNvSpPr>
              <a:spLocks noChangeShapeType="1"/>
            </p:cNvSpPr>
            <p:nvPr/>
          </p:nvSpPr>
          <p:spPr bwMode="auto">
            <a:xfrm flipH="1">
              <a:off x="2847" y="3365"/>
              <a:ext cx="5" cy="8"/>
            </a:xfrm>
            <a:prstGeom prst="line">
              <a:avLst/>
            </a:prstGeom>
            <a:noFill/>
            <a:ln w="0">
              <a:solidFill>
                <a:srgbClr val="000000"/>
              </a:solidFill>
              <a:round/>
              <a:headEnd/>
              <a:tailEnd/>
            </a:ln>
          </p:spPr>
          <p:txBody>
            <a:bodyPr/>
            <a:lstStyle/>
            <a:p>
              <a:endParaRPr lang="en-CA"/>
            </a:p>
          </p:txBody>
        </p:sp>
        <p:sp>
          <p:nvSpPr>
            <p:cNvPr id="26335" name="Line 732"/>
            <p:cNvSpPr>
              <a:spLocks noChangeShapeType="1"/>
            </p:cNvSpPr>
            <p:nvPr/>
          </p:nvSpPr>
          <p:spPr bwMode="auto">
            <a:xfrm flipH="1">
              <a:off x="2843" y="3373"/>
              <a:ext cx="4" cy="3"/>
            </a:xfrm>
            <a:prstGeom prst="line">
              <a:avLst/>
            </a:prstGeom>
            <a:noFill/>
            <a:ln w="0">
              <a:solidFill>
                <a:srgbClr val="000000"/>
              </a:solidFill>
              <a:round/>
              <a:headEnd/>
              <a:tailEnd/>
            </a:ln>
          </p:spPr>
          <p:txBody>
            <a:bodyPr/>
            <a:lstStyle/>
            <a:p>
              <a:endParaRPr lang="en-CA"/>
            </a:p>
          </p:txBody>
        </p:sp>
        <p:sp>
          <p:nvSpPr>
            <p:cNvPr id="26336" name="Freeform 733"/>
            <p:cNvSpPr>
              <a:spLocks/>
            </p:cNvSpPr>
            <p:nvPr/>
          </p:nvSpPr>
          <p:spPr bwMode="auto">
            <a:xfrm>
              <a:off x="2841" y="3376"/>
              <a:ext cx="2" cy="3"/>
            </a:xfrm>
            <a:custGeom>
              <a:avLst/>
              <a:gdLst>
                <a:gd name="T0" fmla="*/ 1 w 4"/>
                <a:gd name="T1" fmla="*/ 0 h 3"/>
                <a:gd name="T2" fmla="*/ 0 w 4"/>
                <a:gd name="T3" fmla="*/ 3 h 3"/>
                <a:gd name="T4" fmla="*/ 0 w 4"/>
                <a:gd name="T5" fmla="*/ 3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0"/>
                  </a:moveTo>
                  <a:lnTo>
                    <a:pt x="0" y="3"/>
                  </a:lnTo>
                </a:path>
              </a:pathLst>
            </a:custGeom>
            <a:noFill/>
            <a:ln w="0">
              <a:solidFill>
                <a:srgbClr val="000000"/>
              </a:solidFill>
              <a:round/>
              <a:headEnd/>
              <a:tailEnd/>
            </a:ln>
          </p:spPr>
          <p:txBody>
            <a:bodyPr/>
            <a:lstStyle/>
            <a:p>
              <a:endParaRPr lang="en-CA"/>
            </a:p>
          </p:txBody>
        </p:sp>
        <p:sp>
          <p:nvSpPr>
            <p:cNvPr id="26337" name="Line 734"/>
            <p:cNvSpPr>
              <a:spLocks noChangeShapeType="1"/>
            </p:cNvSpPr>
            <p:nvPr/>
          </p:nvSpPr>
          <p:spPr bwMode="auto">
            <a:xfrm>
              <a:off x="848" y="1256"/>
              <a:ext cx="46" cy="1"/>
            </a:xfrm>
            <a:prstGeom prst="line">
              <a:avLst/>
            </a:prstGeom>
            <a:noFill/>
            <a:ln w="0">
              <a:solidFill>
                <a:srgbClr val="000000"/>
              </a:solidFill>
              <a:round/>
              <a:headEnd/>
              <a:tailEnd/>
            </a:ln>
          </p:spPr>
          <p:txBody>
            <a:bodyPr/>
            <a:lstStyle/>
            <a:p>
              <a:endParaRPr lang="en-CA"/>
            </a:p>
          </p:txBody>
        </p:sp>
        <p:sp>
          <p:nvSpPr>
            <p:cNvPr id="26338" name="Line 735"/>
            <p:cNvSpPr>
              <a:spLocks noChangeShapeType="1"/>
            </p:cNvSpPr>
            <p:nvPr/>
          </p:nvSpPr>
          <p:spPr bwMode="auto">
            <a:xfrm>
              <a:off x="910" y="1256"/>
              <a:ext cx="46" cy="1"/>
            </a:xfrm>
            <a:prstGeom prst="line">
              <a:avLst/>
            </a:prstGeom>
            <a:noFill/>
            <a:ln w="0">
              <a:solidFill>
                <a:srgbClr val="000000"/>
              </a:solidFill>
              <a:round/>
              <a:headEnd/>
              <a:tailEnd/>
            </a:ln>
          </p:spPr>
          <p:txBody>
            <a:bodyPr/>
            <a:lstStyle/>
            <a:p>
              <a:endParaRPr lang="en-CA"/>
            </a:p>
          </p:txBody>
        </p:sp>
        <p:sp>
          <p:nvSpPr>
            <p:cNvPr id="26339" name="Line 736"/>
            <p:cNvSpPr>
              <a:spLocks noChangeShapeType="1"/>
            </p:cNvSpPr>
            <p:nvPr/>
          </p:nvSpPr>
          <p:spPr bwMode="auto">
            <a:xfrm>
              <a:off x="971" y="1256"/>
              <a:ext cx="47" cy="1"/>
            </a:xfrm>
            <a:prstGeom prst="line">
              <a:avLst/>
            </a:prstGeom>
            <a:noFill/>
            <a:ln w="0">
              <a:solidFill>
                <a:srgbClr val="000000"/>
              </a:solidFill>
              <a:round/>
              <a:headEnd/>
              <a:tailEnd/>
            </a:ln>
          </p:spPr>
          <p:txBody>
            <a:bodyPr/>
            <a:lstStyle/>
            <a:p>
              <a:endParaRPr lang="en-CA"/>
            </a:p>
          </p:txBody>
        </p:sp>
        <p:sp>
          <p:nvSpPr>
            <p:cNvPr id="26340" name="Line 737"/>
            <p:cNvSpPr>
              <a:spLocks noChangeShapeType="1"/>
            </p:cNvSpPr>
            <p:nvPr/>
          </p:nvSpPr>
          <p:spPr bwMode="auto">
            <a:xfrm>
              <a:off x="1033" y="1256"/>
              <a:ext cx="46" cy="1"/>
            </a:xfrm>
            <a:prstGeom prst="line">
              <a:avLst/>
            </a:prstGeom>
            <a:noFill/>
            <a:ln w="0">
              <a:solidFill>
                <a:srgbClr val="000000"/>
              </a:solidFill>
              <a:round/>
              <a:headEnd/>
              <a:tailEnd/>
            </a:ln>
          </p:spPr>
          <p:txBody>
            <a:bodyPr/>
            <a:lstStyle/>
            <a:p>
              <a:endParaRPr lang="en-CA"/>
            </a:p>
          </p:txBody>
        </p:sp>
        <p:sp>
          <p:nvSpPr>
            <p:cNvPr id="26341" name="Line 738"/>
            <p:cNvSpPr>
              <a:spLocks noChangeShapeType="1"/>
            </p:cNvSpPr>
            <p:nvPr/>
          </p:nvSpPr>
          <p:spPr bwMode="auto">
            <a:xfrm>
              <a:off x="1096" y="1256"/>
              <a:ext cx="46" cy="1"/>
            </a:xfrm>
            <a:prstGeom prst="line">
              <a:avLst/>
            </a:prstGeom>
            <a:noFill/>
            <a:ln w="0">
              <a:solidFill>
                <a:srgbClr val="000000"/>
              </a:solidFill>
              <a:round/>
              <a:headEnd/>
              <a:tailEnd/>
            </a:ln>
          </p:spPr>
          <p:txBody>
            <a:bodyPr/>
            <a:lstStyle/>
            <a:p>
              <a:endParaRPr lang="en-CA"/>
            </a:p>
          </p:txBody>
        </p:sp>
        <p:sp>
          <p:nvSpPr>
            <p:cNvPr id="26342" name="Line 739"/>
            <p:cNvSpPr>
              <a:spLocks noChangeShapeType="1"/>
            </p:cNvSpPr>
            <p:nvPr/>
          </p:nvSpPr>
          <p:spPr bwMode="auto">
            <a:xfrm>
              <a:off x="1158" y="1256"/>
              <a:ext cx="46" cy="1"/>
            </a:xfrm>
            <a:prstGeom prst="line">
              <a:avLst/>
            </a:prstGeom>
            <a:noFill/>
            <a:ln w="0">
              <a:solidFill>
                <a:srgbClr val="000000"/>
              </a:solidFill>
              <a:round/>
              <a:headEnd/>
              <a:tailEnd/>
            </a:ln>
          </p:spPr>
          <p:txBody>
            <a:bodyPr/>
            <a:lstStyle/>
            <a:p>
              <a:endParaRPr lang="en-CA"/>
            </a:p>
          </p:txBody>
        </p:sp>
        <p:sp>
          <p:nvSpPr>
            <p:cNvPr id="26343" name="Line 740"/>
            <p:cNvSpPr>
              <a:spLocks noChangeShapeType="1"/>
            </p:cNvSpPr>
            <p:nvPr/>
          </p:nvSpPr>
          <p:spPr bwMode="auto">
            <a:xfrm>
              <a:off x="1219" y="1256"/>
              <a:ext cx="46" cy="1"/>
            </a:xfrm>
            <a:prstGeom prst="line">
              <a:avLst/>
            </a:prstGeom>
            <a:noFill/>
            <a:ln w="0">
              <a:solidFill>
                <a:srgbClr val="000000"/>
              </a:solidFill>
              <a:round/>
              <a:headEnd/>
              <a:tailEnd/>
            </a:ln>
          </p:spPr>
          <p:txBody>
            <a:bodyPr/>
            <a:lstStyle/>
            <a:p>
              <a:endParaRPr lang="en-CA"/>
            </a:p>
          </p:txBody>
        </p:sp>
        <p:sp>
          <p:nvSpPr>
            <p:cNvPr id="26344" name="Line 741"/>
            <p:cNvSpPr>
              <a:spLocks noChangeShapeType="1"/>
            </p:cNvSpPr>
            <p:nvPr/>
          </p:nvSpPr>
          <p:spPr bwMode="auto">
            <a:xfrm>
              <a:off x="1281" y="1256"/>
              <a:ext cx="46" cy="1"/>
            </a:xfrm>
            <a:prstGeom prst="line">
              <a:avLst/>
            </a:prstGeom>
            <a:noFill/>
            <a:ln w="0">
              <a:solidFill>
                <a:srgbClr val="000000"/>
              </a:solidFill>
              <a:round/>
              <a:headEnd/>
              <a:tailEnd/>
            </a:ln>
          </p:spPr>
          <p:txBody>
            <a:bodyPr/>
            <a:lstStyle/>
            <a:p>
              <a:endParaRPr lang="en-CA"/>
            </a:p>
          </p:txBody>
        </p:sp>
        <p:sp>
          <p:nvSpPr>
            <p:cNvPr id="26345" name="Line 742"/>
            <p:cNvSpPr>
              <a:spLocks noChangeShapeType="1"/>
            </p:cNvSpPr>
            <p:nvPr/>
          </p:nvSpPr>
          <p:spPr bwMode="auto">
            <a:xfrm>
              <a:off x="1344" y="1256"/>
              <a:ext cx="46" cy="1"/>
            </a:xfrm>
            <a:prstGeom prst="line">
              <a:avLst/>
            </a:prstGeom>
            <a:noFill/>
            <a:ln w="0">
              <a:solidFill>
                <a:srgbClr val="000000"/>
              </a:solidFill>
              <a:round/>
              <a:headEnd/>
              <a:tailEnd/>
            </a:ln>
          </p:spPr>
          <p:txBody>
            <a:bodyPr/>
            <a:lstStyle/>
            <a:p>
              <a:endParaRPr lang="en-CA"/>
            </a:p>
          </p:txBody>
        </p:sp>
        <p:sp>
          <p:nvSpPr>
            <p:cNvPr id="26346" name="Line 743"/>
            <p:cNvSpPr>
              <a:spLocks noChangeShapeType="1"/>
            </p:cNvSpPr>
            <p:nvPr/>
          </p:nvSpPr>
          <p:spPr bwMode="auto">
            <a:xfrm>
              <a:off x="1405" y="1256"/>
              <a:ext cx="47" cy="1"/>
            </a:xfrm>
            <a:prstGeom prst="line">
              <a:avLst/>
            </a:prstGeom>
            <a:noFill/>
            <a:ln w="0">
              <a:solidFill>
                <a:srgbClr val="000000"/>
              </a:solidFill>
              <a:round/>
              <a:headEnd/>
              <a:tailEnd/>
            </a:ln>
          </p:spPr>
          <p:txBody>
            <a:bodyPr/>
            <a:lstStyle/>
            <a:p>
              <a:endParaRPr lang="en-CA"/>
            </a:p>
          </p:txBody>
        </p:sp>
        <p:sp>
          <p:nvSpPr>
            <p:cNvPr id="26347" name="Line 744"/>
            <p:cNvSpPr>
              <a:spLocks noChangeShapeType="1"/>
            </p:cNvSpPr>
            <p:nvPr/>
          </p:nvSpPr>
          <p:spPr bwMode="auto">
            <a:xfrm>
              <a:off x="1467" y="1256"/>
              <a:ext cx="46" cy="1"/>
            </a:xfrm>
            <a:prstGeom prst="line">
              <a:avLst/>
            </a:prstGeom>
            <a:noFill/>
            <a:ln w="0">
              <a:solidFill>
                <a:srgbClr val="000000"/>
              </a:solidFill>
              <a:round/>
              <a:headEnd/>
              <a:tailEnd/>
            </a:ln>
          </p:spPr>
          <p:txBody>
            <a:bodyPr/>
            <a:lstStyle/>
            <a:p>
              <a:endParaRPr lang="en-CA"/>
            </a:p>
          </p:txBody>
        </p:sp>
        <p:sp>
          <p:nvSpPr>
            <p:cNvPr id="26348" name="Line 745"/>
            <p:cNvSpPr>
              <a:spLocks noChangeShapeType="1"/>
            </p:cNvSpPr>
            <p:nvPr/>
          </p:nvSpPr>
          <p:spPr bwMode="auto">
            <a:xfrm>
              <a:off x="1530" y="1256"/>
              <a:ext cx="46" cy="1"/>
            </a:xfrm>
            <a:prstGeom prst="line">
              <a:avLst/>
            </a:prstGeom>
            <a:noFill/>
            <a:ln w="0">
              <a:solidFill>
                <a:srgbClr val="000000"/>
              </a:solidFill>
              <a:round/>
              <a:headEnd/>
              <a:tailEnd/>
            </a:ln>
          </p:spPr>
          <p:txBody>
            <a:bodyPr/>
            <a:lstStyle/>
            <a:p>
              <a:endParaRPr lang="en-CA"/>
            </a:p>
          </p:txBody>
        </p:sp>
        <p:sp>
          <p:nvSpPr>
            <p:cNvPr id="26349" name="Line 746"/>
            <p:cNvSpPr>
              <a:spLocks noChangeShapeType="1"/>
            </p:cNvSpPr>
            <p:nvPr/>
          </p:nvSpPr>
          <p:spPr bwMode="auto">
            <a:xfrm>
              <a:off x="1592" y="1256"/>
              <a:ext cx="46" cy="1"/>
            </a:xfrm>
            <a:prstGeom prst="line">
              <a:avLst/>
            </a:prstGeom>
            <a:noFill/>
            <a:ln w="0">
              <a:solidFill>
                <a:srgbClr val="000000"/>
              </a:solidFill>
              <a:round/>
              <a:headEnd/>
              <a:tailEnd/>
            </a:ln>
          </p:spPr>
          <p:txBody>
            <a:bodyPr/>
            <a:lstStyle/>
            <a:p>
              <a:endParaRPr lang="en-CA"/>
            </a:p>
          </p:txBody>
        </p:sp>
        <p:sp>
          <p:nvSpPr>
            <p:cNvPr id="26350" name="Line 747"/>
            <p:cNvSpPr>
              <a:spLocks noChangeShapeType="1"/>
            </p:cNvSpPr>
            <p:nvPr/>
          </p:nvSpPr>
          <p:spPr bwMode="auto">
            <a:xfrm>
              <a:off x="1653" y="1256"/>
              <a:ext cx="46" cy="1"/>
            </a:xfrm>
            <a:prstGeom prst="line">
              <a:avLst/>
            </a:prstGeom>
            <a:noFill/>
            <a:ln w="0">
              <a:solidFill>
                <a:srgbClr val="000000"/>
              </a:solidFill>
              <a:round/>
              <a:headEnd/>
              <a:tailEnd/>
            </a:ln>
          </p:spPr>
          <p:txBody>
            <a:bodyPr/>
            <a:lstStyle/>
            <a:p>
              <a:endParaRPr lang="en-CA"/>
            </a:p>
          </p:txBody>
        </p:sp>
        <p:sp>
          <p:nvSpPr>
            <p:cNvPr id="26351" name="Line 748"/>
            <p:cNvSpPr>
              <a:spLocks noChangeShapeType="1"/>
            </p:cNvSpPr>
            <p:nvPr/>
          </p:nvSpPr>
          <p:spPr bwMode="auto">
            <a:xfrm>
              <a:off x="1715" y="1256"/>
              <a:ext cx="46" cy="1"/>
            </a:xfrm>
            <a:prstGeom prst="line">
              <a:avLst/>
            </a:prstGeom>
            <a:noFill/>
            <a:ln w="0">
              <a:solidFill>
                <a:srgbClr val="000000"/>
              </a:solidFill>
              <a:round/>
              <a:headEnd/>
              <a:tailEnd/>
            </a:ln>
          </p:spPr>
          <p:txBody>
            <a:bodyPr/>
            <a:lstStyle/>
            <a:p>
              <a:endParaRPr lang="en-CA"/>
            </a:p>
          </p:txBody>
        </p:sp>
        <p:sp>
          <p:nvSpPr>
            <p:cNvPr id="26352" name="Line 749"/>
            <p:cNvSpPr>
              <a:spLocks noChangeShapeType="1"/>
            </p:cNvSpPr>
            <p:nvPr/>
          </p:nvSpPr>
          <p:spPr bwMode="auto">
            <a:xfrm>
              <a:off x="1778" y="1256"/>
              <a:ext cx="46" cy="1"/>
            </a:xfrm>
            <a:prstGeom prst="line">
              <a:avLst/>
            </a:prstGeom>
            <a:noFill/>
            <a:ln w="0">
              <a:solidFill>
                <a:srgbClr val="000000"/>
              </a:solidFill>
              <a:round/>
              <a:headEnd/>
              <a:tailEnd/>
            </a:ln>
          </p:spPr>
          <p:txBody>
            <a:bodyPr/>
            <a:lstStyle/>
            <a:p>
              <a:endParaRPr lang="en-CA"/>
            </a:p>
          </p:txBody>
        </p:sp>
        <p:sp>
          <p:nvSpPr>
            <p:cNvPr id="26353" name="Line 750"/>
            <p:cNvSpPr>
              <a:spLocks noChangeShapeType="1"/>
            </p:cNvSpPr>
            <p:nvPr/>
          </p:nvSpPr>
          <p:spPr bwMode="auto">
            <a:xfrm>
              <a:off x="1839" y="1256"/>
              <a:ext cx="47" cy="1"/>
            </a:xfrm>
            <a:prstGeom prst="line">
              <a:avLst/>
            </a:prstGeom>
            <a:noFill/>
            <a:ln w="0">
              <a:solidFill>
                <a:srgbClr val="000000"/>
              </a:solidFill>
              <a:round/>
              <a:headEnd/>
              <a:tailEnd/>
            </a:ln>
          </p:spPr>
          <p:txBody>
            <a:bodyPr/>
            <a:lstStyle/>
            <a:p>
              <a:endParaRPr lang="en-CA"/>
            </a:p>
          </p:txBody>
        </p:sp>
        <p:sp>
          <p:nvSpPr>
            <p:cNvPr id="26354" name="Line 751"/>
            <p:cNvSpPr>
              <a:spLocks noChangeShapeType="1"/>
            </p:cNvSpPr>
            <p:nvPr/>
          </p:nvSpPr>
          <p:spPr bwMode="auto">
            <a:xfrm>
              <a:off x="1901" y="1256"/>
              <a:ext cx="46" cy="1"/>
            </a:xfrm>
            <a:prstGeom prst="line">
              <a:avLst/>
            </a:prstGeom>
            <a:noFill/>
            <a:ln w="0">
              <a:solidFill>
                <a:srgbClr val="000000"/>
              </a:solidFill>
              <a:round/>
              <a:headEnd/>
              <a:tailEnd/>
            </a:ln>
          </p:spPr>
          <p:txBody>
            <a:bodyPr/>
            <a:lstStyle/>
            <a:p>
              <a:endParaRPr lang="en-CA"/>
            </a:p>
          </p:txBody>
        </p:sp>
        <p:sp>
          <p:nvSpPr>
            <p:cNvPr id="26355" name="Line 752"/>
            <p:cNvSpPr>
              <a:spLocks noChangeShapeType="1"/>
            </p:cNvSpPr>
            <p:nvPr/>
          </p:nvSpPr>
          <p:spPr bwMode="auto">
            <a:xfrm>
              <a:off x="1964" y="1256"/>
              <a:ext cx="46" cy="1"/>
            </a:xfrm>
            <a:prstGeom prst="line">
              <a:avLst/>
            </a:prstGeom>
            <a:noFill/>
            <a:ln w="0">
              <a:solidFill>
                <a:srgbClr val="000000"/>
              </a:solidFill>
              <a:round/>
              <a:headEnd/>
              <a:tailEnd/>
            </a:ln>
          </p:spPr>
          <p:txBody>
            <a:bodyPr/>
            <a:lstStyle/>
            <a:p>
              <a:endParaRPr lang="en-CA"/>
            </a:p>
          </p:txBody>
        </p:sp>
        <p:sp>
          <p:nvSpPr>
            <p:cNvPr id="26356" name="Line 753"/>
            <p:cNvSpPr>
              <a:spLocks noChangeShapeType="1"/>
            </p:cNvSpPr>
            <p:nvPr/>
          </p:nvSpPr>
          <p:spPr bwMode="auto">
            <a:xfrm>
              <a:off x="2025" y="1256"/>
              <a:ext cx="47" cy="1"/>
            </a:xfrm>
            <a:prstGeom prst="line">
              <a:avLst/>
            </a:prstGeom>
            <a:noFill/>
            <a:ln w="0">
              <a:solidFill>
                <a:srgbClr val="000000"/>
              </a:solidFill>
              <a:round/>
              <a:headEnd/>
              <a:tailEnd/>
            </a:ln>
          </p:spPr>
          <p:txBody>
            <a:bodyPr/>
            <a:lstStyle/>
            <a:p>
              <a:endParaRPr lang="en-CA"/>
            </a:p>
          </p:txBody>
        </p:sp>
        <p:sp>
          <p:nvSpPr>
            <p:cNvPr id="26357" name="Line 754"/>
            <p:cNvSpPr>
              <a:spLocks noChangeShapeType="1"/>
            </p:cNvSpPr>
            <p:nvPr/>
          </p:nvSpPr>
          <p:spPr bwMode="auto">
            <a:xfrm>
              <a:off x="2087" y="1256"/>
              <a:ext cx="46" cy="1"/>
            </a:xfrm>
            <a:prstGeom prst="line">
              <a:avLst/>
            </a:prstGeom>
            <a:noFill/>
            <a:ln w="0">
              <a:solidFill>
                <a:srgbClr val="000000"/>
              </a:solidFill>
              <a:round/>
              <a:headEnd/>
              <a:tailEnd/>
            </a:ln>
          </p:spPr>
          <p:txBody>
            <a:bodyPr/>
            <a:lstStyle/>
            <a:p>
              <a:endParaRPr lang="en-CA"/>
            </a:p>
          </p:txBody>
        </p:sp>
        <p:sp>
          <p:nvSpPr>
            <p:cNvPr id="26358" name="Line 755"/>
            <p:cNvSpPr>
              <a:spLocks noChangeShapeType="1"/>
            </p:cNvSpPr>
            <p:nvPr/>
          </p:nvSpPr>
          <p:spPr bwMode="auto">
            <a:xfrm>
              <a:off x="2149" y="1256"/>
              <a:ext cx="46" cy="1"/>
            </a:xfrm>
            <a:prstGeom prst="line">
              <a:avLst/>
            </a:prstGeom>
            <a:noFill/>
            <a:ln w="0">
              <a:solidFill>
                <a:srgbClr val="000000"/>
              </a:solidFill>
              <a:round/>
              <a:headEnd/>
              <a:tailEnd/>
            </a:ln>
          </p:spPr>
          <p:txBody>
            <a:bodyPr/>
            <a:lstStyle/>
            <a:p>
              <a:endParaRPr lang="en-CA"/>
            </a:p>
          </p:txBody>
        </p:sp>
        <p:sp>
          <p:nvSpPr>
            <p:cNvPr id="26359" name="Line 756"/>
            <p:cNvSpPr>
              <a:spLocks noChangeShapeType="1"/>
            </p:cNvSpPr>
            <p:nvPr/>
          </p:nvSpPr>
          <p:spPr bwMode="auto">
            <a:xfrm>
              <a:off x="2212" y="1256"/>
              <a:ext cx="46" cy="1"/>
            </a:xfrm>
            <a:prstGeom prst="line">
              <a:avLst/>
            </a:prstGeom>
            <a:noFill/>
            <a:ln w="0">
              <a:solidFill>
                <a:srgbClr val="000000"/>
              </a:solidFill>
              <a:round/>
              <a:headEnd/>
              <a:tailEnd/>
            </a:ln>
          </p:spPr>
          <p:txBody>
            <a:bodyPr/>
            <a:lstStyle/>
            <a:p>
              <a:endParaRPr lang="en-CA"/>
            </a:p>
          </p:txBody>
        </p:sp>
        <p:sp>
          <p:nvSpPr>
            <p:cNvPr id="26360" name="Line 757"/>
            <p:cNvSpPr>
              <a:spLocks noChangeShapeType="1"/>
            </p:cNvSpPr>
            <p:nvPr/>
          </p:nvSpPr>
          <p:spPr bwMode="auto">
            <a:xfrm>
              <a:off x="2273" y="1256"/>
              <a:ext cx="47" cy="1"/>
            </a:xfrm>
            <a:prstGeom prst="line">
              <a:avLst/>
            </a:prstGeom>
            <a:noFill/>
            <a:ln w="0">
              <a:solidFill>
                <a:srgbClr val="000000"/>
              </a:solidFill>
              <a:round/>
              <a:headEnd/>
              <a:tailEnd/>
            </a:ln>
          </p:spPr>
          <p:txBody>
            <a:bodyPr/>
            <a:lstStyle/>
            <a:p>
              <a:endParaRPr lang="en-CA"/>
            </a:p>
          </p:txBody>
        </p:sp>
        <p:sp>
          <p:nvSpPr>
            <p:cNvPr id="26361" name="Line 758"/>
            <p:cNvSpPr>
              <a:spLocks noChangeShapeType="1"/>
            </p:cNvSpPr>
            <p:nvPr/>
          </p:nvSpPr>
          <p:spPr bwMode="auto">
            <a:xfrm>
              <a:off x="2335" y="1256"/>
              <a:ext cx="46" cy="1"/>
            </a:xfrm>
            <a:prstGeom prst="line">
              <a:avLst/>
            </a:prstGeom>
            <a:noFill/>
            <a:ln w="0">
              <a:solidFill>
                <a:srgbClr val="000000"/>
              </a:solidFill>
              <a:round/>
              <a:headEnd/>
              <a:tailEnd/>
            </a:ln>
          </p:spPr>
          <p:txBody>
            <a:bodyPr/>
            <a:lstStyle/>
            <a:p>
              <a:endParaRPr lang="en-CA"/>
            </a:p>
          </p:txBody>
        </p:sp>
        <p:sp>
          <p:nvSpPr>
            <p:cNvPr id="26362" name="Line 759"/>
            <p:cNvSpPr>
              <a:spLocks noChangeShapeType="1"/>
            </p:cNvSpPr>
            <p:nvPr/>
          </p:nvSpPr>
          <p:spPr bwMode="auto">
            <a:xfrm>
              <a:off x="2398" y="1256"/>
              <a:ext cx="45" cy="1"/>
            </a:xfrm>
            <a:prstGeom prst="line">
              <a:avLst/>
            </a:prstGeom>
            <a:noFill/>
            <a:ln w="0">
              <a:solidFill>
                <a:srgbClr val="000000"/>
              </a:solidFill>
              <a:round/>
              <a:headEnd/>
              <a:tailEnd/>
            </a:ln>
          </p:spPr>
          <p:txBody>
            <a:bodyPr/>
            <a:lstStyle/>
            <a:p>
              <a:endParaRPr lang="en-CA"/>
            </a:p>
          </p:txBody>
        </p:sp>
        <p:sp>
          <p:nvSpPr>
            <p:cNvPr id="26363" name="Line 760"/>
            <p:cNvSpPr>
              <a:spLocks noChangeShapeType="1"/>
            </p:cNvSpPr>
            <p:nvPr/>
          </p:nvSpPr>
          <p:spPr bwMode="auto">
            <a:xfrm>
              <a:off x="2459" y="1256"/>
              <a:ext cx="47" cy="1"/>
            </a:xfrm>
            <a:prstGeom prst="line">
              <a:avLst/>
            </a:prstGeom>
            <a:noFill/>
            <a:ln w="0">
              <a:solidFill>
                <a:srgbClr val="000000"/>
              </a:solidFill>
              <a:round/>
              <a:headEnd/>
              <a:tailEnd/>
            </a:ln>
          </p:spPr>
          <p:txBody>
            <a:bodyPr/>
            <a:lstStyle/>
            <a:p>
              <a:endParaRPr lang="en-CA"/>
            </a:p>
          </p:txBody>
        </p:sp>
        <p:sp>
          <p:nvSpPr>
            <p:cNvPr id="26364" name="Line 761"/>
            <p:cNvSpPr>
              <a:spLocks noChangeShapeType="1"/>
            </p:cNvSpPr>
            <p:nvPr/>
          </p:nvSpPr>
          <p:spPr bwMode="auto">
            <a:xfrm>
              <a:off x="2521" y="1256"/>
              <a:ext cx="46" cy="1"/>
            </a:xfrm>
            <a:prstGeom prst="line">
              <a:avLst/>
            </a:prstGeom>
            <a:noFill/>
            <a:ln w="0">
              <a:solidFill>
                <a:srgbClr val="000000"/>
              </a:solidFill>
              <a:round/>
              <a:headEnd/>
              <a:tailEnd/>
            </a:ln>
          </p:spPr>
          <p:txBody>
            <a:bodyPr/>
            <a:lstStyle/>
            <a:p>
              <a:endParaRPr lang="en-CA"/>
            </a:p>
          </p:txBody>
        </p:sp>
        <p:sp>
          <p:nvSpPr>
            <p:cNvPr id="26365" name="Line 762"/>
            <p:cNvSpPr>
              <a:spLocks noChangeShapeType="1"/>
            </p:cNvSpPr>
            <p:nvPr/>
          </p:nvSpPr>
          <p:spPr bwMode="auto">
            <a:xfrm>
              <a:off x="2583" y="1256"/>
              <a:ext cx="46" cy="1"/>
            </a:xfrm>
            <a:prstGeom prst="line">
              <a:avLst/>
            </a:prstGeom>
            <a:noFill/>
            <a:ln w="0">
              <a:solidFill>
                <a:srgbClr val="000000"/>
              </a:solidFill>
              <a:round/>
              <a:headEnd/>
              <a:tailEnd/>
            </a:ln>
          </p:spPr>
          <p:txBody>
            <a:bodyPr/>
            <a:lstStyle/>
            <a:p>
              <a:endParaRPr lang="en-CA"/>
            </a:p>
          </p:txBody>
        </p:sp>
        <p:sp>
          <p:nvSpPr>
            <p:cNvPr id="26366" name="Line 763"/>
            <p:cNvSpPr>
              <a:spLocks noChangeShapeType="1"/>
            </p:cNvSpPr>
            <p:nvPr/>
          </p:nvSpPr>
          <p:spPr bwMode="auto">
            <a:xfrm>
              <a:off x="2646" y="1256"/>
              <a:ext cx="46" cy="1"/>
            </a:xfrm>
            <a:prstGeom prst="line">
              <a:avLst/>
            </a:prstGeom>
            <a:noFill/>
            <a:ln w="0">
              <a:solidFill>
                <a:srgbClr val="000000"/>
              </a:solidFill>
              <a:round/>
              <a:headEnd/>
              <a:tailEnd/>
            </a:ln>
          </p:spPr>
          <p:txBody>
            <a:bodyPr/>
            <a:lstStyle/>
            <a:p>
              <a:endParaRPr lang="en-CA"/>
            </a:p>
          </p:txBody>
        </p:sp>
        <p:sp>
          <p:nvSpPr>
            <p:cNvPr id="26367" name="Line 764"/>
            <p:cNvSpPr>
              <a:spLocks noChangeShapeType="1"/>
            </p:cNvSpPr>
            <p:nvPr/>
          </p:nvSpPr>
          <p:spPr bwMode="auto">
            <a:xfrm>
              <a:off x="2707" y="1256"/>
              <a:ext cx="46" cy="1"/>
            </a:xfrm>
            <a:prstGeom prst="line">
              <a:avLst/>
            </a:prstGeom>
            <a:noFill/>
            <a:ln w="0">
              <a:solidFill>
                <a:srgbClr val="000000"/>
              </a:solidFill>
              <a:round/>
              <a:headEnd/>
              <a:tailEnd/>
            </a:ln>
          </p:spPr>
          <p:txBody>
            <a:bodyPr/>
            <a:lstStyle/>
            <a:p>
              <a:endParaRPr lang="en-CA"/>
            </a:p>
          </p:txBody>
        </p:sp>
        <p:sp>
          <p:nvSpPr>
            <p:cNvPr id="26368" name="Line 765"/>
            <p:cNvSpPr>
              <a:spLocks noChangeShapeType="1"/>
            </p:cNvSpPr>
            <p:nvPr/>
          </p:nvSpPr>
          <p:spPr bwMode="auto">
            <a:xfrm>
              <a:off x="2769" y="1256"/>
              <a:ext cx="46" cy="1"/>
            </a:xfrm>
            <a:prstGeom prst="line">
              <a:avLst/>
            </a:prstGeom>
            <a:noFill/>
            <a:ln w="0">
              <a:solidFill>
                <a:srgbClr val="000000"/>
              </a:solidFill>
              <a:round/>
              <a:headEnd/>
              <a:tailEnd/>
            </a:ln>
          </p:spPr>
          <p:txBody>
            <a:bodyPr/>
            <a:lstStyle/>
            <a:p>
              <a:endParaRPr lang="en-CA"/>
            </a:p>
          </p:txBody>
        </p:sp>
        <p:sp>
          <p:nvSpPr>
            <p:cNvPr id="26369" name="Line 766"/>
            <p:cNvSpPr>
              <a:spLocks noChangeShapeType="1"/>
            </p:cNvSpPr>
            <p:nvPr/>
          </p:nvSpPr>
          <p:spPr bwMode="auto">
            <a:xfrm>
              <a:off x="2831" y="1256"/>
              <a:ext cx="19" cy="1"/>
            </a:xfrm>
            <a:prstGeom prst="line">
              <a:avLst/>
            </a:prstGeom>
            <a:noFill/>
            <a:ln w="0">
              <a:solidFill>
                <a:srgbClr val="000000"/>
              </a:solidFill>
              <a:round/>
              <a:headEnd/>
              <a:tailEnd/>
            </a:ln>
          </p:spPr>
          <p:txBody>
            <a:bodyPr/>
            <a:lstStyle/>
            <a:p>
              <a:endParaRPr lang="en-CA"/>
            </a:p>
          </p:txBody>
        </p:sp>
        <p:sp>
          <p:nvSpPr>
            <p:cNvPr id="26370" name="Line 767"/>
            <p:cNvSpPr>
              <a:spLocks noChangeShapeType="1"/>
            </p:cNvSpPr>
            <p:nvPr/>
          </p:nvSpPr>
          <p:spPr bwMode="auto">
            <a:xfrm>
              <a:off x="830" y="1461"/>
              <a:ext cx="48" cy="1"/>
            </a:xfrm>
            <a:prstGeom prst="line">
              <a:avLst/>
            </a:prstGeom>
            <a:noFill/>
            <a:ln w="0">
              <a:solidFill>
                <a:srgbClr val="000000"/>
              </a:solidFill>
              <a:round/>
              <a:headEnd/>
              <a:tailEnd/>
            </a:ln>
          </p:spPr>
          <p:txBody>
            <a:bodyPr/>
            <a:lstStyle/>
            <a:p>
              <a:endParaRPr lang="en-CA"/>
            </a:p>
          </p:txBody>
        </p:sp>
        <p:sp>
          <p:nvSpPr>
            <p:cNvPr id="26371" name="Line 768"/>
            <p:cNvSpPr>
              <a:spLocks noChangeShapeType="1"/>
            </p:cNvSpPr>
            <p:nvPr/>
          </p:nvSpPr>
          <p:spPr bwMode="auto">
            <a:xfrm>
              <a:off x="893" y="1461"/>
              <a:ext cx="46" cy="1"/>
            </a:xfrm>
            <a:prstGeom prst="line">
              <a:avLst/>
            </a:prstGeom>
            <a:noFill/>
            <a:ln w="0">
              <a:solidFill>
                <a:srgbClr val="000000"/>
              </a:solidFill>
              <a:round/>
              <a:headEnd/>
              <a:tailEnd/>
            </a:ln>
          </p:spPr>
          <p:txBody>
            <a:bodyPr/>
            <a:lstStyle/>
            <a:p>
              <a:endParaRPr lang="en-CA"/>
            </a:p>
          </p:txBody>
        </p:sp>
        <p:sp>
          <p:nvSpPr>
            <p:cNvPr id="26372" name="Line 769"/>
            <p:cNvSpPr>
              <a:spLocks noChangeShapeType="1"/>
            </p:cNvSpPr>
            <p:nvPr/>
          </p:nvSpPr>
          <p:spPr bwMode="auto">
            <a:xfrm>
              <a:off x="955" y="1461"/>
              <a:ext cx="47" cy="1"/>
            </a:xfrm>
            <a:prstGeom prst="line">
              <a:avLst/>
            </a:prstGeom>
            <a:noFill/>
            <a:ln w="0">
              <a:solidFill>
                <a:srgbClr val="000000"/>
              </a:solidFill>
              <a:round/>
              <a:headEnd/>
              <a:tailEnd/>
            </a:ln>
          </p:spPr>
          <p:txBody>
            <a:bodyPr/>
            <a:lstStyle/>
            <a:p>
              <a:endParaRPr lang="en-CA"/>
            </a:p>
          </p:txBody>
        </p:sp>
        <p:sp>
          <p:nvSpPr>
            <p:cNvPr id="26373" name="Line 770"/>
            <p:cNvSpPr>
              <a:spLocks noChangeShapeType="1"/>
            </p:cNvSpPr>
            <p:nvPr/>
          </p:nvSpPr>
          <p:spPr bwMode="auto">
            <a:xfrm>
              <a:off x="1016" y="1461"/>
              <a:ext cx="48" cy="1"/>
            </a:xfrm>
            <a:prstGeom prst="line">
              <a:avLst/>
            </a:prstGeom>
            <a:noFill/>
            <a:ln w="0">
              <a:solidFill>
                <a:srgbClr val="000000"/>
              </a:solidFill>
              <a:round/>
              <a:headEnd/>
              <a:tailEnd/>
            </a:ln>
          </p:spPr>
          <p:txBody>
            <a:bodyPr/>
            <a:lstStyle/>
            <a:p>
              <a:endParaRPr lang="en-CA"/>
            </a:p>
          </p:txBody>
        </p:sp>
        <p:sp>
          <p:nvSpPr>
            <p:cNvPr id="26374" name="Line 771"/>
            <p:cNvSpPr>
              <a:spLocks noChangeShapeType="1"/>
            </p:cNvSpPr>
            <p:nvPr/>
          </p:nvSpPr>
          <p:spPr bwMode="auto">
            <a:xfrm>
              <a:off x="1078" y="1461"/>
              <a:ext cx="47" cy="1"/>
            </a:xfrm>
            <a:prstGeom prst="line">
              <a:avLst/>
            </a:prstGeom>
            <a:noFill/>
            <a:ln w="0">
              <a:solidFill>
                <a:srgbClr val="000000"/>
              </a:solidFill>
              <a:round/>
              <a:headEnd/>
              <a:tailEnd/>
            </a:ln>
          </p:spPr>
          <p:txBody>
            <a:bodyPr/>
            <a:lstStyle/>
            <a:p>
              <a:endParaRPr lang="en-CA"/>
            </a:p>
          </p:txBody>
        </p:sp>
        <p:sp>
          <p:nvSpPr>
            <p:cNvPr id="26375" name="Line 772"/>
            <p:cNvSpPr>
              <a:spLocks noChangeShapeType="1"/>
            </p:cNvSpPr>
            <p:nvPr/>
          </p:nvSpPr>
          <p:spPr bwMode="auto">
            <a:xfrm>
              <a:off x="1141" y="1461"/>
              <a:ext cx="47" cy="1"/>
            </a:xfrm>
            <a:prstGeom prst="line">
              <a:avLst/>
            </a:prstGeom>
            <a:noFill/>
            <a:ln w="0">
              <a:solidFill>
                <a:srgbClr val="000000"/>
              </a:solidFill>
              <a:round/>
              <a:headEnd/>
              <a:tailEnd/>
            </a:ln>
          </p:spPr>
          <p:txBody>
            <a:bodyPr/>
            <a:lstStyle/>
            <a:p>
              <a:endParaRPr lang="en-CA"/>
            </a:p>
          </p:txBody>
        </p:sp>
        <p:sp>
          <p:nvSpPr>
            <p:cNvPr id="26376" name="Line 773"/>
            <p:cNvSpPr>
              <a:spLocks noChangeShapeType="1"/>
            </p:cNvSpPr>
            <p:nvPr/>
          </p:nvSpPr>
          <p:spPr bwMode="auto">
            <a:xfrm>
              <a:off x="1202" y="1461"/>
              <a:ext cx="48" cy="1"/>
            </a:xfrm>
            <a:prstGeom prst="line">
              <a:avLst/>
            </a:prstGeom>
            <a:noFill/>
            <a:ln w="0">
              <a:solidFill>
                <a:srgbClr val="000000"/>
              </a:solidFill>
              <a:round/>
              <a:headEnd/>
              <a:tailEnd/>
            </a:ln>
          </p:spPr>
          <p:txBody>
            <a:bodyPr/>
            <a:lstStyle/>
            <a:p>
              <a:endParaRPr lang="en-CA"/>
            </a:p>
          </p:txBody>
        </p:sp>
        <p:sp>
          <p:nvSpPr>
            <p:cNvPr id="26377" name="Line 774"/>
            <p:cNvSpPr>
              <a:spLocks noChangeShapeType="1"/>
            </p:cNvSpPr>
            <p:nvPr/>
          </p:nvSpPr>
          <p:spPr bwMode="auto">
            <a:xfrm>
              <a:off x="1264" y="1461"/>
              <a:ext cx="48" cy="1"/>
            </a:xfrm>
            <a:prstGeom prst="line">
              <a:avLst/>
            </a:prstGeom>
            <a:noFill/>
            <a:ln w="0">
              <a:solidFill>
                <a:srgbClr val="000000"/>
              </a:solidFill>
              <a:round/>
              <a:headEnd/>
              <a:tailEnd/>
            </a:ln>
          </p:spPr>
          <p:txBody>
            <a:bodyPr/>
            <a:lstStyle/>
            <a:p>
              <a:endParaRPr lang="en-CA"/>
            </a:p>
          </p:txBody>
        </p:sp>
        <p:sp>
          <p:nvSpPr>
            <p:cNvPr id="26378" name="Line 775"/>
            <p:cNvSpPr>
              <a:spLocks noChangeShapeType="1"/>
            </p:cNvSpPr>
            <p:nvPr/>
          </p:nvSpPr>
          <p:spPr bwMode="auto">
            <a:xfrm>
              <a:off x="1327" y="1461"/>
              <a:ext cx="46" cy="1"/>
            </a:xfrm>
            <a:prstGeom prst="line">
              <a:avLst/>
            </a:prstGeom>
            <a:noFill/>
            <a:ln w="0">
              <a:solidFill>
                <a:srgbClr val="000000"/>
              </a:solidFill>
              <a:round/>
              <a:headEnd/>
              <a:tailEnd/>
            </a:ln>
          </p:spPr>
          <p:txBody>
            <a:bodyPr/>
            <a:lstStyle/>
            <a:p>
              <a:endParaRPr lang="en-CA"/>
            </a:p>
          </p:txBody>
        </p:sp>
        <p:sp>
          <p:nvSpPr>
            <p:cNvPr id="26379" name="Line 776"/>
            <p:cNvSpPr>
              <a:spLocks noChangeShapeType="1"/>
            </p:cNvSpPr>
            <p:nvPr/>
          </p:nvSpPr>
          <p:spPr bwMode="auto">
            <a:xfrm>
              <a:off x="1389" y="1461"/>
              <a:ext cx="47" cy="1"/>
            </a:xfrm>
            <a:prstGeom prst="line">
              <a:avLst/>
            </a:prstGeom>
            <a:noFill/>
            <a:ln w="0">
              <a:solidFill>
                <a:srgbClr val="000000"/>
              </a:solidFill>
              <a:round/>
              <a:headEnd/>
              <a:tailEnd/>
            </a:ln>
          </p:spPr>
          <p:txBody>
            <a:bodyPr/>
            <a:lstStyle/>
            <a:p>
              <a:endParaRPr lang="en-CA"/>
            </a:p>
          </p:txBody>
        </p:sp>
        <p:sp>
          <p:nvSpPr>
            <p:cNvPr id="26380" name="Line 777"/>
            <p:cNvSpPr>
              <a:spLocks noChangeShapeType="1"/>
            </p:cNvSpPr>
            <p:nvPr/>
          </p:nvSpPr>
          <p:spPr bwMode="auto">
            <a:xfrm>
              <a:off x="1450" y="1461"/>
              <a:ext cx="48" cy="1"/>
            </a:xfrm>
            <a:prstGeom prst="line">
              <a:avLst/>
            </a:prstGeom>
            <a:noFill/>
            <a:ln w="0">
              <a:solidFill>
                <a:srgbClr val="000000"/>
              </a:solidFill>
              <a:round/>
              <a:headEnd/>
              <a:tailEnd/>
            </a:ln>
          </p:spPr>
          <p:txBody>
            <a:bodyPr/>
            <a:lstStyle/>
            <a:p>
              <a:endParaRPr lang="en-CA"/>
            </a:p>
          </p:txBody>
        </p:sp>
        <p:sp>
          <p:nvSpPr>
            <p:cNvPr id="26381" name="Line 778"/>
            <p:cNvSpPr>
              <a:spLocks noChangeShapeType="1"/>
            </p:cNvSpPr>
            <p:nvPr/>
          </p:nvSpPr>
          <p:spPr bwMode="auto">
            <a:xfrm>
              <a:off x="1512" y="1461"/>
              <a:ext cx="46" cy="1"/>
            </a:xfrm>
            <a:prstGeom prst="line">
              <a:avLst/>
            </a:prstGeom>
            <a:noFill/>
            <a:ln w="0">
              <a:solidFill>
                <a:srgbClr val="000000"/>
              </a:solidFill>
              <a:round/>
              <a:headEnd/>
              <a:tailEnd/>
            </a:ln>
          </p:spPr>
          <p:txBody>
            <a:bodyPr/>
            <a:lstStyle/>
            <a:p>
              <a:endParaRPr lang="en-CA"/>
            </a:p>
          </p:txBody>
        </p:sp>
        <p:sp>
          <p:nvSpPr>
            <p:cNvPr id="26382" name="Line 779"/>
            <p:cNvSpPr>
              <a:spLocks noChangeShapeType="1"/>
            </p:cNvSpPr>
            <p:nvPr/>
          </p:nvSpPr>
          <p:spPr bwMode="auto">
            <a:xfrm>
              <a:off x="1575" y="1461"/>
              <a:ext cx="46" cy="1"/>
            </a:xfrm>
            <a:prstGeom prst="line">
              <a:avLst/>
            </a:prstGeom>
            <a:noFill/>
            <a:ln w="0">
              <a:solidFill>
                <a:srgbClr val="000000"/>
              </a:solidFill>
              <a:round/>
              <a:headEnd/>
              <a:tailEnd/>
            </a:ln>
          </p:spPr>
          <p:txBody>
            <a:bodyPr/>
            <a:lstStyle/>
            <a:p>
              <a:endParaRPr lang="en-CA"/>
            </a:p>
          </p:txBody>
        </p:sp>
        <p:sp>
          <p:nvSpPr>
            <p:cNvPr id="26383" name="Line 780"/>
            <p:cNvSpPr>
              <a:spLocks noChangeShapeType="1"/>
            </p:cNvSpPr>
            <p:nvPr/>
          </p:nvSpPr>
          <p:spPr bwMode="auto">
            <a:xfrm>
              <a:off x="1636" y="1461"/>
              <a:ext cx="47" cy="1"/>
            </a:xfrm>
            <a:prstGeom prst="line">
              <a:avLst/>
            </a:prstGeom>
            <a:noFill/>
            <a:ln w="0">
              <a:solidFill>
                <a:srgbClr val="000000"/>
              </a:solidFill>
              <a:round/>
              <a:headEnd/>
              <a:tailEnd/>
            </a:ln>
          </p:spPr>
          <p:txBody>
            <a:bodyPr/>
            <a:lstStyle/>
            <a:p>
              <a:endParaRPr lang="en-CA"/>
            </a:p>
          </p:txBody>
        </p:sp>
        <p:sp>
          <p:nvSpPr>
            <p:cNvPr id="26384" name="Line 781"/>
            <p:cNvSpPr>
              <a:spLocks noChangeShapeType="1"/>
            </p:cNvSpPr>
            <p:nvPr/>
          </p:nvSpPr>
          <p:spPr bwMode="auto">
            <a:xfrm>
              <a:off x="1698" y="1461"/>
              <a:ext cx="46" cy="1"/>
            </a:xfrm>
            <a:prstGeom prst="line">
              <a:avLst/>
            </a:prstGeom>
            <a:noFill/>
            <a:ln w="0">
              <a:solidFill>
                <a:srgbClr val="000000"/>
              </a:solidFill>
              <a:round/>
              <a:headEnd/>
              <a:tailEnd/>
            </a:ln>
          </p:spPr>
          <p:txBody>
            <a:bodyPr/>
            <a:lstStyle/>
            <a:p>
              <a:endParaRPr lang="en-CA"/>
            </a:p>
          </p:txBody>
        </p:sp>
        <p:sp>
          <p:nvSpPr>
            <p:cNvPr id="26385" name="Line 782"/>
            <p:cNvSpPr>
              <a:spLocks noChangeShapeType="1"/>
            </p:cNvSpPr>
            <p:nvPr/>
          </p:nvSpPr>
          <p:spPr bwMode="auto">
            <a:xfrm>
              <a:off x="1760" y="1461"/>
              <a:ext cx="46" cy="1"/>
            </a:xfrm>
            <a:prstGeom prst="line">
              <a:avLst/>
            </a:prstGeom>
            <a:noFill/>
            <a:ln w="0">
              <a:solidFill>
                <a:srgbClr val="000000"/>
              </a:solidFill>
              <a:round/>
              <a:headEnd/>
              <a:tailEnd/>
            </a:ln>
          </p:spPr>
          <p:txBody>
            <a:bodyPr/>
            <a:lstStyle/>
            <a:p>
              <a:endParaRPr lang="en-CA"/>
            </a:p>
          </p:txBody>
        </p:sp>
        <p:sp>
          <p:nvSpPr>
            <p:cNvPr id="26386" name="Line 783"/>
            <p:cNvSpPr>
              <a:spLocks noChangeShapeType="1"/>
            </p:cNvSpPr>
            <p:nvPr/>
          </p:nvSpPr>
          <p:spPr bwMode="auto">
            <a:xfrm>
              <a:off x="1823" y="1461"/>
              <a:ext cx="46" cy="1"/>
            </a:xfrm>
            <a:prstGeom prst="line">
              <a:avLst/>
            </a:prstGeom>
            <a:noFill/>
            <a:ln w="0">
              <a:solidFill>
                <a:srgbClr val="000000"/>
              </a:solidFill>
              <a:round/>
              <a:headEnd/>
              <a:tailEnd/>
            </a:ln>
          </p:spPr>
          <p:txBody>
            <a:bodyPr/>
            <a:lstStyle/>
            <a:p>
              <a:endParaRPr lang="en-CA"/>
            </a:p>
          </p:txBody>
        </p:sp>
        <p:sp>
          <p:nvSpPr>
            <p:cNvPr id="26387" name="Line 784"/>
            <p:cNvSpPr>
              <a:spLocks noChangeShapeType="1"/>
            </p:cNvSpPr>
            <p:nvPr/>
          </p:nvSpPr>
          <p:spPr bwMode="auto">
            <a:xfrm>
              <a:off x="1884" y="1461"/>
              <a:ext cx="46" cy="1"/>
            </a:xfrm>
            <a:prstGeom prst="line">
              <a:avLst/>
            </a:prstGeom>
            <a:noFill/>
            <a:ln w="0">
              <a:solidFill>
                <a:srgbClr val="000000"/>
              </a:solidFill>
              <a:round/>
              <a:headEnd/>
              <a:tailEnd/>
            </a:ln>
          </p:spPr>
          <p:txBody>
            <a:bodyPr/>
            <a:lstStyle/>
            <a:p>
              <a:endParaRPr lang="en-CA"/>
            </a:p>
          </p:txBody>
        </p:sp>
        <p:sp>
          <p:nvSpPr>
            <p:cNvPr id="26388" name="Line 785"/>
            <p:cNvSpPr>
              <a:spLocks noChangeShapeType="1"/>
            </p:cNvSpPr>
            <p:nvPr/>
          </p:nvSpPr>
          <p:spPr bwMode="auto">
            <a:xfrm>
              <a:off x="1946" y="1461"/>
              <a:ext cx="46" cy="1"/>
            </a:xfrm>
            <a:prstGeom prst="line">
              <a:avLst/>
            </a:prstGeom>
            <a:noFill/>
            <a:ln w="0">
              <a:solidFill>
                <a:srgbClr val="000000"/>
              </a:solidFill>
              <a:round/>
              <a:headEnd/>
              <a:tailEnd/>
            </a:ln>
          </p:spPr>
          <p:txBody>
            <a:bodyPr/>
            <a:lstStyle/>
            <a:p>
              <a:endParaRPr lang="en-CA"/>
            </a:p>
          </p:txBody>
        </p:sp>
        <p:sp>
          <p:nvSpPr>
            <p:cNvPr id="26389" name="Line 786"/>
            <p:cNvSpPr>
              <a:spLocks noChangeShapeType="1"/>
            </p:cNvSpPr>
            <p:nvPr/>
          </p:nvSpPr>
          <p:spPr bwMode="auto">
            <a:xfrm>
              <a:off x="2009" y="1461"/>
              <a:ext cx="46" cy="1"/>
            </a:xfrm>
            <a:prstGeom prst="line">
              <a:avLst/>
            </a:prstGeom>
            <a:noFill/>
            <a:ln w="0">
              <a:solidFill>
                <a:srgbClr val="000000"/>
              </a:solidFill>
              <a:round/>
              <a:headEnd/>
              <a:tailEnd/>
            </a:ln>
          </p:spPr>
          <p:txBody>
            <a:bodyPr/>
            <a:lstStyle/>
            <a:p>
              <a:endParaRPr lang="en-CA"/>
            </a:p>
          </p:txBody>
        </p:sp>
        <p:sp>
          <p:nvSpPr>
            <p:cNvPr id="26390" name="Line 787"/>
            <p:cNvSpPr>
              <a:spLocks noChangeShapeType="1"/>
            </p:cNvSpPr>
            <p:nvPr/>
          </p:nvSpPr>
          <p:spPr bwMode="auto">
            <a:xfrm>
              <a:off x="2070" y="1461"/>
              <a:ext cx="47" cy="1"/>
            </a:xfrm>
            <a:prstGeom prst="line">
              <a:avLst/>
            </a:prstGeom>
            <a:noFill/>
            <a:ln w="0">
              <a:solidFill>
                <a:srgbClr val="000000"/>
              </a:solidFill>
              <a:round/>
              <a:headEnd/>
              <a:tailEnd/>
            </a:ln>
          </p:spPr>
          <p:txBody>
            <a:bodyPr/>
            <a:lstStyle/>
            <a:p>
              <a:endParaRPr lang="en-CA"/>
            </a:p>
          </p:txBody>
        </p:sp>
        <p:sp>
          <p:nvSpPr>
            <p:cNvPr id="26391" name="Line 788"/>
            <p:cNvSpPr>
              <a:spLocks noChangeShapeType="1"/>
            </p:cNvSpPr>
            <p:nvPr/>
          </p:nvSpPr>
          <p:spPr bwMode="auto">
            <a:xfrm>
              <a:off x="2132" y="1461"/>
              <a:ext cx="46" cy="1"/>
            </a:xfrm>
            <a:prstGeom prst="line">
              <a:avLst/>
            </a:prstGeom>
            <a:noFill/>
            <a:ln w="0">
              <a:solidFill>
                <a:srgbClr val="000000"/>
              </a:solidFill>
              <a:round/>
              <a:headEnd/>
              <a:tailEnd/>
            </a:ln>
          </p:spPr>
          <p:txBody>
            <a:bodyPr/>
            <a:lstStyle/>
            <a:p>
              <a:endParaRPr lang="en-CA"/>
            </a:p>
          </p:txBody>
        </p:sp>
        <p:sp>
          <p:nvSpPr>
            <p:cNvPr id="26392" name="Line 789"/>
            <p:cNvSpPr>
              <a:spLocks noChangeShapeType="1"/>
            </p:cNvSpPr>
            <p:nvPr/>
          </p:nvSpPr>
          <p:spPr bwMode="auto">
            <a:xfrm>
              <a:off x="2194" y="1461"/>
              <a:ext cx="46" cy="1"/>
            </a:xfrm>
            <a:prstGeom prst="line">
              <a:avLst/>
            </a:prstGeom>
            <a:noFill/>
            <a:ln w="0">
              <a:solidFill>
                <a:srgbClr val="000000"/>
              </a:solidFill>
              <a:round/>
              <a:headEnd/>
              <a:tailEnd/>
            </a:ln>
          </p:spPr>
          <p:txBody>
            <a:bodyPr/>
            <a:lstStyle/>
            <a:p>
              <a:endParaRPr lang="en-CA"/>
            </a:p>
          </p:txBody>
        </p:sp>
        <p:sp>
          <p:nvSpPr>
            <p:cNvPr id="26393" name="Line 790"/>
            <p:cNvSpPr>
              <a:spLocks noChangeShapeType="1"/>
            </p:cNvSpPr>
            <p:nvPr/>
          </p:nvSpPr>
          <p:spPr bwMode="auto">
            <a:xfrm>
              <a:off x="2257" y="1461"/>
              <a:ext cx="46" cy="1"/>
            </a:xfrm>
            <a:prstGeom prst="line">
              <a:avLst/>
            </a:prstGeom>
            <a:noFill/>
            <a:ln w="0">
              <a:solidFill>
                <a:srgbClr val="000000"/>
              </a:solidFill>
              <a:round/>
              <a:headEnd/>
              <a:tailEnd/>
            </a:ln>
          </p:spPr>
          <p:txBody>
            <a:bodyPr/>
            <a:lstStyle/>
            <a:p>
              <a:endParaRPr lang="en-CA"/>
            </a:p>
          </p:txBody>
        </p:sp>
        <p:sp>
          <p:nvSpPr>
            <p:cNvPr id="26394" name="Line 791"/>
            <p:cNvSpPr>
              <a:spLocks noChangeShapeType="1"/>
            </p:cNvSpPr>
            <p:nvPr/>
          </p:nvSpPr>
          <p:spPr bwMode="auto">
            <a:xfrm>
              <a:off x="2318" y="1461"/>
              <a:ext cx="46" cy="1"/>
            </a:xfrm>
            <a:prstGeom prst="line">
              <a:avLst/>
            </a:prstGeom>
            <a:noFill/>
            <a:ln w="0">
              <a:solidFill>
                <a:srgbClr val="000000"/>
              </a:solidFill>
              <a:round/>
              <a:headEnd/>
              <a:tailEnd/>
            </a:ln>
          </p:spPr>
          <p:txBody>
            <a:bodyPr/>
            <a:lstStyle/>
            <a:p>
              <a:endParaRPr lang="en-CA"/>
            </a:p>
          </p:txBody>
        </p:sp>
        <p:sp>
          <p:nvSpPr>
            <p:cNvPr id="26395" name="Line 792"/>
            <p:cNvSpPr>
              <a:spLocks noChangeShapeType="1"/>
            </p:cNvSpPr>
            <p:nvPr/>
          </p:nvSpPr>
          <p:spPr bwMode="auto">
            <a:xfrm>
              <a:off x="2380" y="1461"/>
              <a:ext cx="46" cy="1"/>
            </a:xfrm>
            <a:prstGeom prst="line">
              <a:avLst/>
            </a:prstGeom>
            <a:noFill/>
            <a:ln w="0">
              <a:solidFill>
                <a:srgbClr val="000000"/>
              </a:solidFill>
              <a:round/>
              <a:headEnd/>
              <a:tailEnd/>
            </a:ln>
          </p:spPr>
          <p:txBody>
            <a:bodyPr/>
            <a:lstStyle/>
            <a:p>
              <a:endParaRPr lang="en-CA"/>
            </a:p>
          </p:txBody>
        </p:sp>
        <p:sp>
          <p:nvSpPr>
            <p:cNvPr id="26396" name="Line 793"/>
            <p:cNvSpPr>
              <a:spLocks noChangeShapeType="1"/>
            </p:cNvSpPr>
            <p:nvPr/>
          </p:nvSpPr>
          <p:spPr bwMode="auto">
            <a:xfrm>
              <a:off x="2443" y="1461"/>
              <a:ext cx="46" cy="1"/>
            </a:xfrm>
            <a:prstGeom prst="line">
              <a:avLst/>
            </a:prstGeom>
            <a:noFill/>
            <a:ln w="0">
              <a:solidFill>
                <a:srgbClr val="000000"/>
              </a:solidFill>
              <a:round/>
              <a:headEnd/>
              <a:tailEnd/>
            </a:ln>
          </p:spPr>
          <p:txBody>
            <a:bodyPr/>
            <a:lstStyle/>
            <a:p>
              <a:endParaRPr lang="en-CA"/>
            </a:p>
          </p:txBody>
        </p:sp>
        <p:sp>
          <p:nvSpPr>
            <p:cNvPr id="26397" name="Line 794"/>
            <p:cNvSpPr>
              <a:spLocks noChangeShapeType="1"/>
            </p:cNvSpPr>
            <p:nvPr/>
          </p:nvSpPr>
          <p:spPr bwMode="auto">
            <a:xfrm>
              <a:off x="2504" y="1461"/>
              <a:ext cx="47" cy="1"/>
            </a:xfrm>
            <a:prstGeom prst="line">
              <a:avLst/>
            </a:prstGeom>
            <a:noFill/>
            <a:ln w="0">
              <a:solidFill>
                <a:srgbClr val="000000"/>
              </a:solidFill>
              <a:round/>
              <a:headEnd/>
              <a:tailEnd/>
            </a:ln>
          </p:spPr>
          <p:txBody>
            <a:bodyPr/>
            <a:lstStyle/>
            <a:p>
              <a:endParaRPr lang="en-CA"/>
            </a:p>
          </p:txBody>
        </p:sp>
        <p:sp>
          <p:nvSpPr>
            <p:cNvPr id="26398" name="Line 795"/>
            <p:cNvSpPr>
              <a:spLocks noChangeShapeType="1"/>
            </p:cNvSpPr>
            <p:nvPr/>
          </p:nvSpPr>
          <p:spPr bwMode="auto">
            <a:xfrm>
              <a:off x="2566" y="1461"/>
              <a:ext cx="46" cy="1"/>
            </a:xfrm>
            <a:prstGeom prst="line">
              <a:avLst/>
            </a:prstGeom>
            <a:noFill/>
            <a:ln w="0">
              <a:solidFill>
                <a:srgbClr val="000000"/>
              </a:solidFill>
              <a:round/>
              <a:headEnd/>
              <a:tailEnd/>
            </a:ln>
          </p:spPr>
          <p:txBody>
            <a:bodyPr/>
            <a:lstStyle/>
            <a:p>
              <a:endParaRPr lang="en-CA"/>
            </a:p>
          </p:txBody>
        </p:sp>
        <p:sp>
          <p:nvSpPr>
            <p:cNvPr id="26399" name="Line 796"/>
            <p:cNvSpPr>
              <a:spLocks noChangeShapeType="1"/>
            </p:cNvSpPr>
            <p:nvPr/>
          </p:nvSpPr>
          <p:spPr bwMode="auto">
            <a:xfrm>
              <a:off x="2628" y="1461"/>
              <a:ext cx="46" cy="1"/>
            </a:xfrm>
            <a:prstGeom prst="line">
              <a:avLst/>
            </a:prstGeom>
            <a:noFill/>
            <a:ln w="0">
              <a:solidFill>
                <a:srgbClr val="000000"/>
              </a:solidFill>
              <a:round/>
              <a:headEnd/>
              <a:tailEnd/>
            </a:ln>
          </p:spPr>
          <p:txBody>
            <a:bodyPr/>
            <a:lstStyle/>
            <a:p>
              <a:endParaRPr lang="en-CA"/>
            </a:p>
          </p:txBody>
        </p:sp>
        <p:sp>
          <p:nvSpPr>
            <p:cNvPr id="26400" name="Line 797"/>
            <p:cNvSpPr>
              <a:spLocks noChangeShapeType="1"/>
            </p:cNvSpPr>
            <p:nvPr/>
          </p:nvSpPr>
          <p:spPr bwMode="auto">
            <a:xfrm>
              <a:off x="2691" y="1461"/>
              <a:ext cx="46" cy="1"/>
            </a:xfrm>
            <a:prstGeom prst="line">
              <a:avLst/>
            </a:prstGeom>
            <a:noFill/>
            <a:ln w="0">
              <a:solidFill>
                <a:srgbClr val="000000"/>
              </a:solidFill>
              <a:round/>
              <a:headEnd/>
              <a:tailEnd/>
            </a:ln>
          </p:spPr>
          <p:txBody>
            <a:bodyPr/>
            <a:lstStyle/>
            <a:p>
              <a:endParaRPr lang="en-CA"/>
            </a:p>
          </p:txBody>
        </p:sp>
        <p:sp>
          <p:nvSpPr>
            <p:cNvPr id="26401" name="Line 798"/>
            <p:cNvSpPr>
              <a:spLocks noChangeShapeType="1"/>
            </p:cNvSpPr>
            <p:nvPr/>
          </p:nvSpPr>
          <p:spPr bwMode="auto">
            <a:xfrm>
              <a:off x="2752" y="1461"/>
              <a:ext cx="46" cy="1"/>
            </a:xfrm>
            <a:prstGeom prst="line">
              <a:avLst/>
            </a:prstGeom>
            <a:noFill/>
            <a:ln w="0">
              <a:solidFill>
                <a:srgbClr val="000000"/>
              </a:solidFill>
              <a:round/>
              <a:headEnd/>
              <a:tailEnd/>
            </a:ln>
          </p:spPr>
          <p:txBody>
            <a:bodyPr/>
            <a:lstStyle/>
            <a:p>
              <a:endParaRPr lang="en-CA"/>
            </a:p>
          </p:txBody>
        </p:sp>
        <p:sp>
          <p:nvSpPr>
            <p:cNvPr id="26402" name="Line 799"/>
            <p:cNvSpPr>
              <a:spLocks noChangeShapeType="1"/>
            </p:cNvSpPr>
            <p:nvPr/>
          </p:nvSpPr>
          <p:spPr bwMode="auto">
            <a:xfrm>
              <a:off x="2814" y="1461"/>
              <a:ext cx="18" cy="1"/>
            </a:xfrm>
            <a:prstGeom prst="line">
              <a:avLst/>
            </a:prstGeom>
            <a:noFill/>
            <a:ln w="0">
              <a:solidFill>
                <a:srgbClr val="000000"/>
              </a:solidFill>
              <a:round/>
              <a:headEnd/>
              <a:tailEnd/>
            </a:ln>
          </p:spPr>
          <p:txBody>
            <a:bodyPr/>
            <a:lstStyle/>
            <a:p>
              <a:endParaRPr lang="en-CA"/>
            </a:p>
          </p:txBody>
        </p:sp>
        <p:sp>
          <p:nvSpPr>
            <p:cNvPr id="26403" name="Line 800"/>
            <p:cNvSpPr>
              <a:spLocks noChangeShapeType="1"/>
            </p:cNvSpPr>
            <p:nvPr/>
          </p:nvSpPr>
          <p:spPr bwMode="auto">
            <a:xfrm>
              <a:off x="1029" y="1251"/>
              <a:ext cx="1" cy="56"/>
            </a:xfrm>
            <a:prstGeom prst="line">
              <a:avLst/>
            </a:prstGeom>
            <a:noFill/>
            <a:ln w="0">
              <a:solidFill>
                <a:srgbClr val="000000"/>
              </a:solidFill>
              <a:round/>
              <a:headEnd/>
              <a:tailEnd/>
            </a:ln>
          </p:spPr>
          <p:txBody>
            <a:bodyPr/>
            <a:lstStyle/>
            <a:p>
              <a:endParaRPr lang="en-CA"/>
            </a:p>
          </p:txBody>
        </p:sp>
        <p:sp>
          <p:nvSpPr>
            <p:cNvPr id="26404" name="Line 801"/>
            <p:cNvSpPr>
              <a:spLocks noChangeShapeType="1"/>
            </p:cNvSpPr>
            <p:nvPr/>
          </p:nvSpPr>
          <p:spPr bwMode="auto">
            <a:xfrm>
              <a:off x="1029" y="1326"/>
              <a:ext cx="1" cy="56"/>
            </a:xfrm>
            <a:prstGeom prst="line">
              <a:avLst/>
            </a:prstGeom>
            <a:noFill/>
            <a:ln w="0">
              <a:solidFill>
                <a:srgbClr val="000000"/>
              </a:solidFill>
              <a:round/>
              <a:headEnd/>
              <a:tailEnd/>
            </a:ln>
          </p:spPr>
          <p:txBody>
            <a:bodyPr/>
            <a:lstStyle/>
            <a:p>
              <a:endParaRPr lang="en-CA"/>
            </a:p>
          </p:txBody>
        </p:sp>
        <p:sp>
          <p:nvSpPr>
            <p:cNvPr id="26405" name="Line 802"/>
            <p:cNvSpPr>
              <a:spLocks noChangeShapeType="1"/>
            </p:cNvSpPr>
            <p:nvPr/>
          </p:nvSpPr>
          <p:spPr bwMode="auto">
            <a:xfrm>
              <a:off x="1029" y="1401"/>
              <a:ext cx="1" cy="56"/>
            </a:xfrm>
            <a:prstGeom prst="line">
              <a:avLst/>
            </a:prstGeom>
            <a:noFill/>
            <a:ln w="0">
              <a:solidFill>
                <a:srgbClr val="000000"/>
              </a:solidFill>
              <a:round/>
              <a:headEnd/>
              <a:tailEnd/>
            </a:ln>
          </p:spPr>
          <p:txBody>
            <a:bodyPr/>
            <a:lstStyle/>
            <a:p>
              <a:endParaRPr lang="en-CA"/>
            </a:p>
          </p:txBody>
        </p:sp>
        <p:sp>
          <p:nvSpPr>
            <p:cNvPr id="26406" name="Line 803"/>
            <p:cNvSpPr>
              <a:spLocks noChangeShapeType="1"/>
            </p:cNvSpPr>
            <p:nvPr/>
          </p:nvSpPr>
          <p:spPr bwMode="auto">
            <a:xfrm>
              <a:off x="1263" y="1251"/>
              <a:ext cx="1" cy="56"/>
            </a:xfrm>
            <a:prstGeom prst="line">
              <a:avLst/>
            </a:prstGeom>
            <a:noFill/>
            <a:ln w="0">
              <a:solidFill>
                <a:srgbClr val="000000"/>
              </a:solidFill>
              <a:round/>
              <a:headEnd/>
              <a:tailEnd/>
            </a:ln>
          </p:spPr>
          <p:txBody>
            <a:bodyPr/>
            <a:lstStyle/>
            <a:p>
              <a:endParaRPr lang="en-CA"/>
            </a:p>
          </p:txBody>
        </p:sp>
        <p:sp>
          <p:nvSpPr>
            <p:cNvPr id="26407" name="Line 804"/>
            <p:cNvSpPr>
              <a:spLocks noChangeShapeType="1"/>
            </p:cNvSpPr>
            <p:nvPr/>
          </p:nvSpPr>
          <p:spPr bwMode="auto">
            <a:xfrm>
              <a:off x="1263" y="1326"/>
              <a:ext cx="1" cy="56"/>
            </a:xfrm>
            <a:prstGeom prst="line">
              <a:avLst/>
            </a:prstGeom>
            <a:noFill/>
            <a:ln w="0">
              <a:solidFill>
                <a:srgbClr val="000000"/>
              </a:solidFill>
              <a:round/>
              <a:headEnd/>
              <a:tailEnd/>
            </a:ln>
          </p:spPr>
          <p:txBody>
            <a:bodyPr/>
            <a:lstStyle/>
            <a:p>
              <a:endParaRPr lang="en-CA"/>
            </a:p>
          </p:txBody>
        </p:sp>
        <p:sp>
          <p:nvSpPr>
            <p:cNvPr id="26408" name="Line 805"/>
            <p:cNvSpPr>
              <a:spLocks noChangeShapeType="1"/>
            </p:cNvSpPr>
            <p:nvPr/>
          </p:nvSpPr>
          <p:spPr bwMode="auto">
            <a:xfrm>
              <a:off x="1263" y="1401"/>
              <a:ext cx="1" cy="56"/>
            </a:xfrm>
            <a:prstGeom prst="line">
              <a:avLst/>
            </a:prstGeom>
            <a:noFill/>
            <a:ln w="0">
              <a:solidFill>
                <a:srgbClr val="000000"/>
              </a:solidFill>
              <a:round/>
              <a:headEnd/>
              <a:tailEnd/>
            </a:ln>
          </p:spPr>
          <p:txBody>
            <a:bodyPr/>
            <a:lstStyle/>
            <a:p>
              <a:endParaRPr lang="en-CA"/>
            </a:p>
          </p:txBody>
        </p:sp>
        <p:sp>
          <p:nvSpPr>
            <p:cNvPr id="26409" name="Line 806"/>
            <p:cNvSpPr>
              <a:spLocks noChangeShapeType="1"/>
            </p:cNvSpPr>
            <p:nvPr/>
          </p:nvSpPr>
          <p:spPr bwMode="auto">
            <a:xfrm>
              <a:off x="1489" y="1251"/>
              <a:ext cx="1" cy="56"/>
            </a:xfrm>
            <a:prstGeom prst="line">
              <a:avLst/>
            </a:prstGeom>
            <a:noFill/>
            <a:ln w="0">
              <a:solidFill>
                <a:srgbClr val="000000"/>
              </a:solidFill>
              <a:round/>
              <a:headEnd/>
              <a:tailEnd/>
            </a:ln>
          </p:spPr>
          <p:txBody>
            <a:bodyPr/>
            <a:lstStyle/>
            <a:p>
              <a:endParaRPr lang="en-CA"/>
            </a:p>
          </p:txBody>
        </p:sp>
        <p:sp>
          <p:nvSpPr>
            <p:cNvPr id="26410" name="Line 807"/>
            <p:cNvSpPr>
              <a:spLocks noChangeShapeType="1"/>
            </p:cNvSpPr>
            <p:nvPr/>
          </p:nvSpPr>
          <p:spPr bwMode="auto">
            <a:xfrm>
              <a:off x="1489" y="1326"/>
              <a:ext cx="1" cy="56"/>
            </a:xfrm>
            <a:prstGeom prst="line">
              <a:avLst/>
            </a:prstGeom>
            <a:noFill/>
            <a:ln w="0">
              <a:solidFill>
                <a:srgbClr val="000000"/>
              </a:solidFill>
              <a:round/>
              <a:headEnd/>
              <a:tailEnd/>
            </a:ln>
          </p:spPr>
          <p:txBody>
            <a:bodyPr/>
            <a:lstStyle/>
            <a:p>
              <a:endParaRPr lang="en-CA"/>
            </a:p>
          </p:txBody>
        </p:sp>
        <p:sp>
          <p:nvSpPr>
            <p:cNvPr id="26411" name="Line 808"/>
            <p:cNvSpPr>
              <a:spLocks noChangeShapeType="1"/>
            </p:cNvSpPr>
            <p:nvPr/>
          </p:nvSpPr>
          <p:spPr bwMode="auto">
            <a:xfrm>
              <a:off x="1489" y="1401"/>
              <a:ext cx="1" cy="56"/>
            </a:xfrm>
            <a:prstGeom prst="line">
              <a:avLst/>
            </a:prstGeom>
            <a:noFill/>
            <a:ln w="0">
              <a:solidFill>
                <a:srgbClr val="000000"/>
              </a:solidFill>
              <a:round/>
              <a:headEnd/>
              <a:tailEnd/>
            </a:ln>
          </p:spPr>
          <p:txBody>
            <a:bodyPr/>
            <a:lstStyle/>
            <a:p>
              <a:endParaRPr lang="en-CA"/>
            </a:p>
          </p:txBody>
        </p:sp>
        <p:sp>
          <p:nvSpPr>
            <p:cNvPr id="26412" name="Line 809"/>
            <p:cNvSpPr>
              <a:spLocks noChangeShapeType="1"/>
            </p:cNvSpPr>
            <p:nvPr/>
          </p:nvSpPr>
          <p:spPr bwMode="auto">
            <a:xfrm>
              <a:off x="1725" y="1251"/>
              <a:ext cx="1" cy="56"/>
            </a:xfrm>
            <a:prstGeom prst="line">
              <a:avLst/>
            </a:prstGeom>
            <a:noFill/>
            <a:ln w="0">
              <a:solidFill>
                <a:srgbClr val="000000"/>
              </a:solidFill>
              <a:round/>
              <a:headEnd/>
              <a:tailEnd/>
            </a:ln>
          </p:spPr>
          <p:txBody>
            <a:bodyPr/>
            <a:lstStyle/>
            <a:p>
              <a:endParaRPr lang="en-CA"/>
            </a:p>
          </p:txBody>
        </p:sp>
        <p:sp>
          <p:nvSpPr>
            <p:cNvPr id="26413" name="Line 810"/>
            <p:cNvSpPr>
              <a:spLocks noChangeShapeType="1"/>
            </p:cNvSpPr>
            <p:nvPr/>
          </p:nvSpPr>
          <p:spPr bwMode="auto">
            <a:xfrm>
              <a:off x="1725" y="1326"/>
              <a:ext cx="1" cy="56"/>
            </a:xfrm>
            <a:prstGeom prst="line">
              <a:avLst/>
            </a:prstGeom>
            <a:noFill/>
            <a:ln w="0">
              <a:solidFill>
                <a:srgbClr val="000000"/>
              </a:solidFill>
              <a:round/>
              <a:headEnd/>
              <a:tailEnd/>
            </a:ln>
          </p:spPr>
          <p:txBody>
            <a:bodyPr/>
            <a:lstStyle/>
            <a:p>
              <a:endParaRPr lang="en-CA"/>
            </a:p>
          </p:txBody>
        </p:sp>
        <p:sp>
          <p:nvSpPr>
            <p:cNvPr id="26414" name="Line 811"/>
            <p:cNvSpPr>
              <a:spLocks noChangeShapeType="1"/>
            </p:cNvSpPr>
            <p:nvPr/>
          </p:nvSpPr>
          <p:spPr bwMode="auto">
            <a:xfrm>
              <a:off x="1725" y="1401"/>
              <a:ext cx="1" cy="56"/>
            </a:xfrm>
            <a:prstGeom prst="line">
              <a:avLst/>
            </a:prstGeom>
            <a:noFill/>
            <a:ln w="0">
              <a:solidFill>
                <a:srgbClr val="000000"/>
              </a:solidFill>
              <a:round/>
              <a:headEnd/>
              <a:tailEnd/>
            </a:ln>
          </p:spPr>
          <p:txBody>
            <a:bodyPr/>
            <a:lstStyle/>
            <a:p>
              <a:endParaRPr lang="en-CA"/>
            </a:p>
          </p:txBody>
        </p:sp>
        <p:sp>
          <p:nvSpPr>
            <p:cNvPr id="26415" name="Line 812"/>
            <p:cNvSpPr>
              <a:spLocks noChangeShapeType="1"/>
            </p:cNvSpPr>
            <p:nvPr/>
          </p:nvSpPr>
          <p:spPr bwMode="auto">
            <a:xfrm>
              <a:off x="1964" y="1259"/>
              <a:ext cx="1" cy="56"/>
            </a:xfrm>
            <a:prstGeom prst="line">
              <a:avLst/>
            </a:prstGeom>
            <a:noFill/>
            <a:ln w="0">
              <a:solidFill>
                <a:srgbClr val="000000"/>
              </a:solidFill>
              <a:round/>
              <a:headEnd/>
              <a:tailEnd/>
            </a:ln>
          </p:spPr>
          <p:txBody>
            <a:bodyPr/>
            <a:lstStyle/>
            <a:p>
              <a:endParaRPr lang="en-CA"/>
            </a:p>
          </p:txBody>
        </p:sp>
        <p:sp>
          <p:nvSpPr>
            <p:cNvPr id="26416" name="Line 813"/>
            <p:cNvSpPr>
              <a:spLocks noChangeShapeType="1"/>
            </p:cNvSpPr>
            <p:nvPr/>
          </p:nvSpPr>
          <p:spPr bwMode="auto">
            <a:xfrm>
              <a:off x="1964" y="1336"/>
              <a:ext cx="1" cy="56"/>
            </a:xfrm>
            <a:prstGeom prst="line">
              <a:avLst/>
            </a:prstGeom>
            <a:noFill/>
            <a:ln w="0">
              <a:solidFill>
                <a:srgbClr val="000000"/>
              </a:solidFill>
              <a:round/>
              <a:headEnd/>
              <a:tailEnd/>
            </a:ln>
          </p:spPr>
          <p:txBody>
            <a:bodyPr/>
            <a:lstStyle/>
            <a:p>
              <a:endParaRPr lang="en-CA"/>
            </a:p>
          </p:txBody>
        </p:sp>
        <p:sp>
          <p:nvSpPr>
            <p:cNvPr id="26417" name="Line 814"/>
            <p:cNvSpPr>
              <a:spLocks noChangeShapeType="1"/>
            </p:cNvSpPr>
            <p:nvPr/>
          </p:nvSpPr>
          <p:spPr bwMode="auto">
            <a:xfrm>
              <a:off x="1964" y="1411"/>
              <a:ext cx="1" cy="48"/>
            </a:xfrm>
            <a:prstGeom prst="line">
              <a:avLst/>
            </a:prstGeom>
            <a:noFill/>
            <a:ln w="0">
              <a:solidFill>
                <a:srgbClr val="000000"/>
              </a:solidFill>
              <a:round/>
              <a:headEnd/>
              <a:tailEnd/>
            </a:ln>
          </p:spPr>
          <p:txBody>
            <a:bodyPr/>
            <a:lstStyle/>
            <a:p>
              <a:endParaRPr lang="en-CA"/>
            </a:p>
          </p:txBody>
        </p:sp>
        <p:sp>
          <p:nvSpPr>
            <p:cNvPr id="26418" name="Line 815"/>
            <p:cNvSpPr>
              <a:spLocks noChangeShapeType="1"/>
            </p:cNvSpPr>
            <p:nvPr/>
          </p:nvSpPr>
          <p:spPr bwMode="auto">
            <a:xfrm>
              <a:off x="2199" y="1259"/>
              <a:ext cx="1" cy="56"/>
            </a:xfrm>
            <a:prstGeom prst="line">
              <a:avLst/>
            </a:prstGeom>
            <a:noFill/>
            <a:ln w="0">
              <a:solidFill>
                <a:srgbClr val="000000"/>
              </a:solidFill>
              <a:round/>
              <a:headEnd/>
              <a:tailEnd/>
            </a:ln>
          </p:spPr>
          <p:txBody>
            <a:bodyPr/>
            <a:lstStyle/>
            <a:p>
              <a:endParaRPr lang="en-CA"/>
            </a:p>
          </p:txBody>
        </p:sp>
        <p:sp>
          <p:nvSpPr>
            <p:cNvPr id="26419" name="Line 816"/>
            <p:cNvSpPr>
              <a:spLocks noChangeShapeType="1"/>
            </p:cNvSpPr>
            <p:nvPr/>
          </p:nvSpPr>
          <p:spPr bwMode="auto">
            <a:xfrm>
              <a:off x="2199" y="1336"/>
              <a:ext cx="1" cy="56"/>
            </a:xfrm>
            <a:prstGeom prst="line">
              <a:avLst/>
            </a:prstGeom>
            <a:noFill/>
            <a:ln w="0">
              <a:solidFill>
                <a:srgbClr val="000000"/>
              </a:solidFill>
              <a:round/>
              <a:headEnd/>
              <a:tailEnd/>
            </a:ln>
          </p:spPr>
          <p:txBody>
            <a:bodyPr/>
            <a:lstStyle/>
            <a:p>
              <a:endParaRPr lang="en-CA"/>
            </a:p>
          </p:txBody>
        </p:sp>
        <p:sp>
          <p:nvSpPr>
            <p:cNvPr id="26420" name="Line 817"/>
            <p:cNvSpPr>
              <a:spLocks noChangeShapeType="1"/>
            </p:cNvSpPr>
            <p:nvPr/>
          </p:nvSpPr>
          <p:spPr bwMode="auto">
            <a:xfrm>
              <a:off x="2199" y="1411"/>
              <a:ext cx="1" cy="48"/>
            </a:xfrm>
            <a:prstGeom prst="line">
              <a:avLst/>
            </a:prstGeom>
            <a:noFill/>
            <a:ln w="0">
              <a:solidFill>
                <a:srgbClr val="000000"/>
              </a:solidFill>
              <a:round/>
              <a:headEnd/>
              <a:tailEnd/>
            </a:ln>
          </p:spPr>
          <p:txBody>
            <a:bodyPr/>
            <a:lstStyle/>
            <a:p>
              <a:endParaRPr lang="en-CA"/>
            </a:p>
          </p:txBody>
        </p:sp>
        <p:sp>
          <p:nvSpPr>
            <p:cNvPr id="26421" name="Line 818"/>
            <p:cNvSpPr>
              <a:spLocks noChangeShapeType="1"/>
            </p:cNvSpPr>
            <p:nvPr/>
          </p:nvSpPr>
          <p:spPr bwMode="auto">
            <a:xfrm>
              <a:off x="2425" y="1259"/>
              <a:ext cx="1" cy="56"/>
            </a:xfrm>
            <a:prstGeom prst="line">
              <a:avLst/>
            </a:prstGeom>
            <a:noFill/>
            <a:ln w="0">
              <a:solidFill>
                <a:srgbClr val="000000"/>
              </a:solidFill>
              <a:round/>
              <a:headEnd/>
              <a:tailEnd/>
            </a:ln>
          </p:spPr>
          <p:txBody>
            <a:bodyPr/>
            <a:lstStyle/>
            <a:p>
              <a:endParaRPr lang="en-CA"/>
            </a:p>
          </p:txBody>
        </p:sp>
        <p:sp>
          <p:nvSpPr>
            <p:cNvPr id="26422" name="Line 819"/>
            <p:cNvSpPr>
              <a:spLocks noChangeShapeType="1"/>
            </p:cNvSpPr>
            <p:nvPr/>
          </p:nvSpPr>
          <p:spPr bwMode="auto">
            <a:xfrm>
              <a:off x="2425" y="1336"/>
              <a:ext cx="1" cy="56"/>
            </a:xfrm>
            <a:prstGeom prst="line">
              <a:avLst/>
            </a:prstGeom>
            <a:noFill/>
            <a:ln w="0">
              <a:solidFill>
                <a:srgbClr val="000000"/>
              </a:solidFill>
              <a:round/>
              <a:headEnd/>
              <a:tailEnd/>
            </a:ln>
          </p:spPr>
          <p:txBody>
            <a:bodyPr/>
            <a:lstStyle/>
            <a:p>
              <a:endParaRPr lang="en-CA"/>
            </a:p>
          </p:txBody>
        </p:sp>
        <p:sp>
          <p:nvSpPr>
            <p:cNvPr id="26423" name="Line 820"/>
            <p:cNvSpPr>
              <a:spLocks noChangeShapeType="1"/>
            </p:cNvSpPr>
            <p:nvPr/>
          </p:nvSpPr>
          <p:spPr bwMode="auto">
            <a:xfrm>
              <a:off x="2425" y="1411"/>
              <a:ext cx="1" cy="48"/>
            </a:xfrm>
            <a:prstGeom prst="line">
              <a:avLst/>
            </a:prstGeom>
            <a:noFill/>
            <a:ln w="0">
              <a:solidFill>
                <a:srgbClr val="000000"/>
              </a:solidFill>
              <a:round/>
              <a:headEnd/>
              <a:tailEnd/>
            </a:ln>
          </p:spPr>
          <p:txBody>
            <a:bodyPr/>
            <a:lstStyle/>
            <a:p>
              <a:endParaRPr lang="en-CA"/>
            </a:p>
          </p:txBody>
        </p:sp>
        <p:sp>
          <p:nvSpPr>
            <p:cNvPr id="26424" name="Line 821"/>
            <p:cNvSpPr>
              <a:spLocks noChangeShapeType="1"/>
            </p:cNvSpPr>
            <p:nvPr/>
          </p:nvSpPr>
          <p:spPr bwMode="auto">
            <a:xfrm>
              <a:off x="2660" y="1259"/>
              <a:ext cx="1" cy="56"/>
            </a:xfrm>
            <a:prstGeom prst="line">
              <a:avLst/>
            </a:prstGeom>
            <a:noFill/>
            <a:ln w="0">
              <a:solidFill>
                <a:srgbClr val="000000"/>
              </a:solidFill>
              <a:round/>
              <a:headEnd/>
              <a:tailEnd/>
            </a:ln>
          </p:spPr>
          <p:txBody>
            <a:bodyPr/>
            <a:lstStyle/>
            <a:p>
              <a:endParaRPr lang="en-CA"/>
            </a:p>
          </p:txBody>
        </p:sp>
        <p:sp>
          <p:nvSpPr>
            <p:cNvPr id="26425" name="Line 822"/>
            <p:cNvSpPr>
              <a:spLocks noChangeShapeType="1"/>
            </p:cNvSpPr>
            <p:nvPr/>
          </p:nvSpPr>
          <p:spPr bwMode="auto">
            <a:xfrm>
              <a:off x="2660" y="1336"/>
              <a:ext cx="1" cy="56"/>
            </a:xfrm>
            <a:prstGeom prst="line">
              <a:avLst/>
            </a:prstGeom>
            <a:noFill/>
            <a:ln w="0">
              <a:solidFill>
                <a:srgbClr val="000000"/>
              </a:solidFill>
              <a:round/>
              <a:headEnd/>
              <a:tailEnd/>
            </a:ln>
          </p:spPr>
          <p:txBody>
            <a:bodyPr/>
            <a:lstStyle/>
            <a:p>
              <a:endParaRPr lang="en-CA"/>
            </a:p>
          </p:txBody>
        </p:sp>
        <p:sp>
          <p:nvSpPr>
            <p:cNvPr id="26426" name="Line 823"/>
            <p:cNvSpPr>
              <a:spLocks noChangeShapeType="1"/>
            </p:cNvSpPr>
            <p:nvPr/>
          </p:nvSpPr>
          <p:spPr bwMode="auto">
            <a:xfrm>
              <a:off x="2660" y="1411"/>
              <a:ext cx="1" cy="48"/>
            </a:xfrm>
            <a:prstGeom prst="line">
              <a:avLst/>
            </a:prstGeom>
            <a:noFill/>
            <a:ln w="0">
              <a:solidFill>
                <a:srgbClr val="000000"/>
              </a:solidFill>
              <a:round/>
              <a:headEnd/>
              <a:tailEnd/>
            </a:ln>
          </p:spPr>
          <p:txBody>
            <a:bodyPr/>
            <a:lstStyle/>
            <a:p>
              <a:endParaRPr lang="en-CA"/>
            </a:p>
          </p:txBody>
        </p:sp>
        <p:sp>
          <p:nvSpPr>
            <p:cNvPr id="26427" name="Line 824"/>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28" name="Line 825"/>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29" name="Line 826"/>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30" name="Line 827"/>
            <p:cNvSpPr>
              <a:spLocks noChangeShapeType="1"/>
            </p:cNvSpPr>
            <p:nvPr/>
          </p:nvSpPr>
          <p:spPr bwMode="auto">
            <a:xfrm flipH="1">
              <a:off x="849" y="1256"/>
              <a:ext cx="2" cy="3"/>
            </a:xfrm>
            <a:prstGeom prst="line">
              <a:avLst/>
            </a:prstGeom>
            <a:noFill/>
            <a:ln w="0">
              <a:solidFill>
                <a:srgbClr val="000000"/>
              </a:solidFill>
              <a:round/>
              <a:headEnd/>
              <a:tailEnd/>
            </a:ln>
          </p:spPr>
          <p:txBody>
            <a:bodyPr/>
            <a:lstStyle/>
            <a:p>
              <a:endParaRPr lang="en-CA"/>
            </a:p>
          </p:txBody>
        </p:sp>
        <p:sp>
          <p:nvSpPr>
            <p:cNvPr id="26431" name="Line 828"/>
            <p:cNvSpPr>
              <a:spLocks noChangeShapeType="1"/>
            </p:cNvSpPr>
            <p:nvPr/>
          </p:nvSpPr>
          <p:spPr bwMode="auto">
            <a:xfrm flipH="1">
              <a:off x="848" y="1259"/>
              <a:ext cx="1" cy="3"/>
            </a:xfrm>
            <a:prstGeom prst="line">
              <a:avLst/>
            </a:prstGeom>
            <a:noFill/>
            <a:ln w="0">
              <a:solidFill>
                <a:srgbClr val="000000"/>
              </a:solidFill>
              <a:round/>
              <a:headEnd/>
              <a:tailEnd/>
            </a:ln>
          </p:spPr>
          <p:txBody>
            <a:bodyPr/>
            <a:lstStyle/>
            <a:p>
              <a:endParaRPr lang="en-CA"/>
            </a:p>
          </p:txBody>
        </p:sp>
        <p:sp>
          <p:nvSpPr>
            <p:cNvPr id="26432" name="Line 829"/>
            <p:cNvSpPr>
              <a:spLocks noChangeShapeType="1"/>
            </p:cNvSpPr>
            <p:nvPr/>
          </p:nvSpPr>
          <p:spPr bwMode="auto">
            <a:xfrm flipH="1">
              <a:off x="847" y="1262"/>
              <a:ext cx="1" cy="11"/>
            </a:xfrm>
            <a:prstGeom prst="line">
              <a:avLst/>
            </a:prstGeom>
            <a:noFill/>
            <a:ln w="0">
              <a:solidFill>
                <a:srgbClr val="000000"/>
              </a:solidFill>
              <a:round/>
              <a:headEnd/>
              <a:tailEnd/>
            </a:ln>
          </p:spPr>
          <p:txBody>
            <a:bodyPr/>
            <a:lstStyle/>
            <a:p>
              <a:endParaRPr lang="en-CA"/>
            </a:p>
          </p:txBody>
        </p:sp>
        <p:sp>
          <p:nvSpPr>
            <p:cNvPr id="26433" name="Line 830"/>
            <p:cNvSpPr>
              <a:spLocks noChangeShapeType="1"/>
            </p:cNvSpPr>
            <p:nvPr/>
          </p:nvSpPr>
          <p:spPr bwMode="auto">
            <a:xfrm flipH="1">
              <a:off x="844" y="1273"/>
              <a:ext cx="3" cy="13"/>
            </a:xfrm>
            <a:prstGeom prst="line">
              <a:avLst/>
            </a:prstGeom>
            <a:noFill/>
            <a:ln w="0">
              <a:solidFill>
                <a:srgbClr val="000000"/>
              </a:solidFill>
              <a:round/>
              <a:headEnd/>
              <a:tailEnd/>
            </a:ln>
          </p:spPr>
          <p:txBody>
            <a:bodyPr/>
            <a:lstStyle/>
            <a:p>
              <a:endParaRPr lang="en-CA"/>
            </a:p>
          </p:txBody>
        </p:sp>
        <p:sp>
          <p:nvSpPr>
            <p:cNvPr id="26434" name="Line 831"/>
            <p:cNvSpPr>
              <a:spLocks noChangeShapeType="1"/>
            </p:cNvSpPr>
            <p:nvPr/>
          </p:nvSpPr>
          <p:spPr bwMode="auto">
            <a:xfrm>
              <a:off x="844" y="1286"/>
              <a:ext cx="3" cy="12"/>
            </a:xfrm>
            <a:prstGeom prst="line">
              <a:avLst/>
            </a:prstGeom>
            <a:noFill/>
            <a:ln w="0">
              <a:solidFill>
                <a:srgbClr val="000000"/>
              </a:solidFill>
              <a:round/>
              <a:headEnd/>
              <a:tailEnd/>
            </a:ln>
          </p:spPr>
          <p:txBody>
            <a:bodyPr/>
            <a:lstStyle/>
            <a:p>
              <a:endParaRPr lang="en-CA"/>
            </a:p>
          </p:txBody>
        </p:sp>
        <p:sp>
          <p:nvSpPr>
            <p:cNvPr id="26435" name="Freeform 832"/>
            <p:cNvSpPr>
              <a:spLocks/>
            </p:cNvSpPr>
            <p:nvPr/>
          </p:nvSpPr>
          <p:spPr bwMode="auto">
            <a:xfrm>
              <a:off x="847" y="1298"/>
              <a:ext cx="5" cy="9"/>
            </a:xfrm>
            <a:custGeom>
              <a:avLst/>
              <a:gdLst>
                <a:gd name="T0" fmla="*/ 0 w 10"/>
                <a:gd name="T1" fmla="*/ 0 h 11"/>
                <a:gd name="T2" fmla="*/ 1 w 10"/>
                <a:gd name="T3" fmla="*/ 4 h 11"/>
                <a:gd name="T4" fmla="*/ 1 w 10"/>
                <a:gd name="T5" fmla="*/ 4 h 11"/>
                <a:gd name="T6" fmla="*/ 0 60000 65536"/>
                <a:gd name="T7" fmla="*/ 0 60000 65536"/>
                <a:gd name="T8" fmla="*/ 0 60000 65536"/>
                <a:gd name="T9" fmla="*/ 0 w 10"/>
                <a:gd name="T10" fmla="*/ 0 h 11"/>
                <a:gd name="T11" fmla="*/ 10 w 10"/>
                <a:gd name="T12" fmla="*/ 11 h 11"/>
              </a:gdLst>
              <a:ahLst/>
              <a:cxnLst>
                <a:cxn ang="T6">
                  <a:pos x="T0" y="T1"/>
                </a:cxn>
                <a:cxn ang="T7">
                  <a:pos x="T2" y="T3"/>
                </a:cxn>
                <a:cxn ang="T8">
                  <a:pos x="T4" y="T5"/>
                </a:cxn>
              </a:cxnLst>
              <a:rect l="T9" t="T10" r="T11" b="T12"/>
              <a:pathLst>
                <a:path w="10" h="11">
                  <a:moveTo>
                    <a:pt x="0" y="0"/>
                  </a:moveTo>
                  <a:lnTo>
                    <a:pt x="10" y="11"/>
                  </a:lnTo>
                </a:path>
              </a:pathLst>
            </a:custGeom>
            <a:noFill/>
            <a:ln w="0">
              <a:solidFill>
                <a:srgbClr val="000000"/>
              </a:solidFill>
              <a:round/>
              <a:headEnd/>
              <a:tailEnd/>
            </a:ln>
          </p:spPr>
          <p:txBody>
            <a:bodyPr/>
            <a:lstStyle/>
            <a:p>
              <a:endParaRPr lang="en-CA"/>
            </a:p>
          </p:txBody>
        </p:sp>
        <p:sp>
          <p:nvSpPr>
            <p:cNvPr id="26436" name="Line 833"/>
            <p:cNvSpPr>
              <a:spLocks noChangeShapeType="1"/>
            </p:cNvSpPr>
            <p:nvPr/>
          </p:nvSpPr>
          <p:spPr bwMode="auto">
            <a:xfrm>
              <a:off x="865" y="1318"/>
              <a:ext cx="1" cy="2"/>
            </a:xfrm>
            <a:prstGeom prst="line">
              <a:avLst/>
            </a:prstGeom>
            <a:noFill/>
            <a:ln w="0">
              <a:solidFill>
                <a:srgbClr val="000000"/>
              </a:solidFill>
              <a:round/>
              <a:headEnd/>
              <a:tailEnd/>
            </a:ln>
          </p:spPr>
          <p:txBody>
            <a:bodyPr/>
            <a:lstStyle/>
            <a:p>
              <a:endParaRPr lang="en-CA"/>
            </a:p>
          </p:txBody>
        </p:sp>
        <p:sp>
          <p:nvSpPr>
            <p:cNvPr id="26437" name="Line 834"/>
            <p:cNvSpPr>
              <a:spLocks noChangeShapeType="1"/>
            </p:cNvSpPr>
            <p:nvPr/>
          </p:nvSpPr>
          <p:spPr bwMode="auto">
            <a:xfrm>
              <a:off x="866" y="1318"/>
              <a:ext cx="4" cy="7"/>
            </a:xfrm>
            <a:prstGeom prst="line">
              <a:avLst/>
            </a:prstGeom>
            <a:noFill/>
            <a:ln w="0">
              <a:solidFill>
                <a:srgbClr val="000000"/>
              </a:solidFill>
              <a:round/>
              <a:headEnd/>
              <a:tailEnd/>
            </a:ln>
          </p:spPr>
          <p:txBody>
            <a:bodyPr/>
            <a:lstStyle/>
            <a:p>
              <a:endParaRPr lang="en-CA"/>
            </a:p>
          </p:txBody>
        </p:sp>
        <p:sp>
          <p:nvSpPr>
            <p:cNvPr id="26438" name="Line 835"/>
            <p:cNvSpPr>
              <a:spLocks noChangeShapeType="1"/>
            </p:cNvSpPr>
            <p:nvPr/>
          </p:nvSpPr>
          <p:spPr bwMode="auto">
            <a:xfrm flipH="1">
              <a:off x="869" y="1325"/>
              <a:ext cx="1" cy="4"/>
            </a:xfrm>
            <a:prstGeom prst="line">
              <a:avLst/>
            </a:prstGeom>
            <a:noFill/>
            <a:ln w="0">
              <a:solidFill>
                <a:srgbClr val="000000"/>
              </a:solidFill>
              <a:round/>
              <a:headEnd/>
              <a:tailEnd/>
            </a:ln>
          </p:spPr>
          <p:txBody>
            <a:bodyPr/>
            <a:lstStyle/>
            <a:p>
              <a:endParaRPr lang="en-CA"/>
            </a:p>
          </p:txBody>
        </p:sp>
        <p:sp>
          <p:nvSpPr>
            <p:cNvPr id="26439" name="Line 836"/>
            <p:cNvSpPr>
              <a:spLocks noChangeShapeType="1"/>
            </p:cNvSpPr>
            <p:nvPr/>
          </p:nvSpPr>
          <p:spPr bwMode="auto">
            <a:xfrm flipH="1">
              <a:off x="864" y="1329"/>
              <a:ext cx="5" cy="5"/>
            </a:xfrm>
            <a:prstGeom prst="line">
              <a:avLst/>
            </a:prstGeom>
            <a:noFill/>
            <a:ln w="0">
              <a:solidFill>
                <a:srgbClr val="000000"/>
              </a:solidFill>
              <a:round/>
              <a:headEnd/>
              <a:tailEnd/>
            </a:ln>
          </p:spPr>
          <p:txBody>
            <a:bodyPr/>
            <a:lstStyle/>
            <a:p>
              <a:endParaRPr lang="en-CA"/>
            </a:p>
          </p:txBody>
        </p:sp>
        <p:sp>
          <p:nvSpPr>
            <p:cNvPr id="26440" name="Line 837"/>
            <p:cNvSpPr>
              <a:spLocks noChangeShapeType="1"/>
            </p:cNvSpPr>
            <p:nvPr/>
          </p:nvSpPr>
          <p:spPr bwMode="auto">
            <a:xfrm flipH="1">
              <a:off x="855" y="1334"/>
              <a:ext cx="9" cy="3"/>
            </a:xfrm>
            <a:prstGeom prst="line">
              <a:avLst/>
            </a:prstGeom>
            <a:noFill/>
            <a:ln w="0">
              <a:solidFill>
                <a:srgbClr val="000000"/>
              </a:solidFill>
              <a:round/>
              <a:headEnd/>
              <a:tailEnd/>
            </a:ln>
          </p:spPr>
          <p:txBody>
            <a:bodyPr/>
            <a:lstStyle/>
            <a:p>
              <a:endParaRPr lang="en-CA"/>
            </a:p>
          </p:txBody>
        </p:sp>
        <p:sp>
          <p:nvSpPr>
            <p:cNvPr id="26441" name="Line 838"/>
            <p:cNvSpPr>
              <a:spLocks noChangeShapeType="1"/>
            </p:cNvSpPr>
            <p:nvPr/>
          </p:nvSpPr>
          <p:spPr bwMode="auto">
            <a:xfrm flipH="1">
              <a:off x="847" y="1337"/>
              <a:ext cx="8" cy="3"/>
            </a:xfrm>
            <a:prstGeom prst="line">
              <a:avLst/>
            </a:prstGeom>
            <a:noFill/>
            <a:ln w="0">
              <a:solidFill>
                <a:srgbClr val="000000"/>
              </a:solidFill>
              <a:round/>
              <a:headEnd/>
              <a:tailEnd/>
            </a:ln>
          </p:spPr>
          <p:txBody>
            <a:bodyPr/>
            <a:lstStyle/>
            <a:p>
              <a:endParaRPr lang="en-CA"/>
            </a:p>
          </p:txBody>
        </p:sp>
        <p:sp>
          <p:nvSpPr>
            <p:cNvPr id="26442" name="Freeform 839"/>
            <p:cNvSpPr>
              <a:spLocks/>
            </p:cNvSpPr>
            <p:nvPr/>
          </p:nvSpPr>
          <p:spPr bwMode="auto">
            <a:xfrm>
              <a:off x="834" y="1340"/>
              <a:ext cx="13" cy="5"/>
            </a:xfrm>
            <a:custGeom>
              <a:avLst/>
              <a:gdLst>
                <a:gd name="T0" fmla="*/ 3 w 19"/>
                <a:gd name="T1" fmla="*/ 0 h 5"/>
                <a:gd name="T2" fmla="*/ 1 w 19"/>
                <a:gd name="T3" fmla="*/ 5 h 5"/>
                <a:gd name="T4" fmla="*/ 0 w 19"/>
                <a:gd name="T5" fmla="*/ 5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2" y="5"/>
                  </a:lnTo>
                  <a:lnTo>
                    <a:pt x="0" y="5"/>
                  </a:lnTo>
                </a:path>
              </a:pathLst>
            </a:custGeom>
            <a:noFill/>
            <a:ln w="0">
              <a:solidFill>
                <a:srgbClr val="000000"/>
              </a:solidFill>
              <a:round/>
              <a:headEnd/>
              <a:tailEnd/>
            </a:ln>
          </p:spPr>
          <p:txBody>
            <a:bodyPr/>
            <a:lstStyle/>
            <a:p>
              <a:endParaRPr lang="en-CA"/>
            </a:p>
          </p:txBody>
        </p:sp>
        <p:sp>
          <p:nvSpPr>
            <p:cNvPr id="26443" name="Line 840"/>
            <p:cNvSpPr>
              <a:spLocks noChangeShapeType="1"/>
            </p:cNvSpPr>
            <p:nvPr/>
          </p:nvSpPr>
          <p:spPr bwMode="auto">
            <a:xfrm>
              <a:off x="820" y="1353"/>
              <a:ext cx="1" cy="1"/>
            </a:xfrm>
            <a:prstGeom prst="line">
              <a:avLst/>
            </a:prstGeom>
            <a:noFill/>
            <a:ln w="0">
              <a:solidFill>
                <a:srgbClr val="000000"/>
              </a:solidFill>
              <a:round/>
              <a:headEnd/>
              <a:tailEnd/>
            </a:ln>
          </p:spPr>
          <p:txBody>
            <a:bodyPr/>
            <a:lstStyle/>
            <a:p>
              <a:endParaRPr lang="en-CA"/>
            </a:p>
          </p:txBody>
        </p:sp>
        <p:sp>
          <p:nvSpPr>
            <p:cNvPr id="26444" name="Line 841"/>
            <p:cNvSpPr>
              <a:spLocks noChangeShapeType="1"/>
            </p:cNvSpPr>
            <p:nvPr/>
          </p:nvSpPr>
          <p:spPr bwMode="auto">
            <a:xfrm flipH="1">
              <a:off x="816" y="1353"/>
              <a:ext cx="4" cy="4"/>
            </a:xfrm>
            <a:prstGeom prst="line">
              <a:avLst/>
            </a:prstGeom>
            <a:noFill/>
            <a:ln w="0">
              <a:solidFill>
                <a:srgbClr val="000000"/>
              </a:solidFill>
              <a:round/>
              <a:headEnd/>
              <a:tailEnd/>
            </a:ln>
          </p:spPr>
          <p:txBody>
            <a:bodyPr/>
            <a:lstStyle/>
            <a:p>
              <a:endParaRPr lang="en-CA"/>
            </a:p>
          </p:txBody>
        </p:sp>
        <p:sp>
          <p:nvSpPr>
            <p:cNvPr id="26445" name="Line 842"/>
            <p:cNvSpPr>
              <a:spLocks noChangeShapeType="1"/>
            </p:cNvSpPr>
            <p:nvPr/>
          </p:nvSpPr>
          <p:spPr bwMode="auto">
            <a:xfrm>
              <a:off x="816" y="1357"/>
              <a:ext cx="3" cy="4"/>
            </a:xfrm>
            <a:prstGeom prst="line">
              <a:avLst/>
            </a:prstGeom>
            <a:noFill/>
            <a:ln w="0">
              <a:solidFill>
                <a:srgbClr val="000000"/>
              </a:solidFill>
              <a:round/>
              <a:headEnd/>
              <a:tailEnd/>
            </a:ln>
          </p:spPr>
          <p:txBody>
            <a:bodyPr/>
            <a:lstStyle/>
            <a:p>
              <a:endParaRPr lang="en-CA"/>
            </a:p>
          </p:txBody>
        </p:sp>
        <p:sp>
          <p:nvSpPr>
            <p:cNvPr id="26446" name="Line 843"/>
            <p:cNvSpPr>
              <a:spLocks noChangeShapeType="1"/>
            </p:cNvSpPr>
            <p:nvPr/>
          </p:nvSpPr>
          <p:spPr bwMode="auto">
            <a:xfrm>
              <a:off x="819" y="1361"/>
              <a:ext cx="6" cy="3"/>
            </a:xfrm>
            <a:prstGeom prst="line">
              <a:avLst/>
            </a:prstGeom>
            <a:noFill/>
            <a:ln w="0">
              <a:solidFill>
                <a:srgbClr val="000000"/>
              </a:solidFill>
              <a:round/>
              <a:headEnd/>
              <a:tailEnd/>
            </a:ln>
          </p:spPr>
          <p:txBody>
            <a:bodyPr/>
            <a:lstStyle/>
            <a:p>
              <a:endParaRPr lang="en-CA"/>
            </a:p>
          </p:txBody>
        </p:sp>
        <p:sp>
          <p:nvSpPr>
            <p:cNvPr id="26447" name="Line 844"/>
            <p:cNvSpPr>
              <a:spLocks noChangeShapeType="1"/>
            </p:cNvSpPr>
            <p:nvPr/>
          </p:nvSpPr>
          <p:spPr bwMode="auto">
            <a:xfrm>
              <a:off x="825" y="1364"/>
              <a:ext cx="6" cy="1"/>
            </a:xfrm>
            <a:prstGeom prst="line">
              <a:avLst/>
            </a:prstGeom>
            <a:noFill/>
            <a:ln w="0">
              <a:solidFill>
                <a:srgbClr val="000000"/>
              </a:solidFill>
              <a:round/>
              <a:headEnd/>
              <a:tailEnd/>
            </a:ln>
          </p:spPr>
          <p:txBody>
            <a:bodyPr/>
            <a:lstStyle/>
            <a:p>
              <a:endParaRPr lang="en-CA"/>
            </a:p>
          </p:txBody>
        </p:sp>
        <p:sp>
          <p:nvSpPr>
            <p:cNvPr id="26448" name="Line 845"/>
            <p:cNvSpPr>
              <a:spLocks noChangeShapeType="1"/>
            </p:cNvSpPr>
            <p:nvPr/>
          </p:nvSpPr>
          <p:spPr bwMode="auto">
            <a:xfrm>
              <a:off x="831" y="1365"/>
              <a:ext cx="9" cy="2"/>
            </a:xfrm>
            <a:prstGeom prst="line">
              <a:avLst/>
            </a:prstGeom>
            <a:noFill/>
            <a:ln w="0">
              <a:solidFill>
                <a:srgbClr val="000000"/>
              </a:solidFill>
              <a:round/>
              <a:headEnd/>
              <a:tailEnd/>
            </a:ln>
          </p:spPr>
          <p:txBody>
            <a:bodyPr/>
            <a:lstStyle/>
            <a:p>
              <a:endParaRPr lang="en-CA"/>
            </a:p>
          </p:txBody>
        </p:sp>
        <p:sp>
          <p:nvSpPr>
            <p:cNvPr id="26449" name="Freeform 846"/>
            <p:cNvSpPr>
              <a:spLocks/>
            </p:cNvSpPr>
            <p:nvPr/>
          </p:nvSpPr>
          <p:spPr bwMode="auto">
            <a:xfrm>
              <a:off x="840" y="1365"/>
              <a:ext cx="15" cy="2"/>
            </a:xfrm>
            <a:custGeom>
              <a:avLst/>
              <a:gdLst>
                <a:gd name="T0" fmla="*/ 0 w 22"/>
                <a:gd name="T1" fmla="*/ 0 h 2"/>
                <a:gd name="T2" fmla="*/ 2 w 22"/>
                <a:gd name="T3" fmla="*/ 0 h 2"/>
                <a:gd name="T4" fmla="*/ 3 w 22"/>
                <a:gd name="T5" fmla="*/ 0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3" y="0"/>
                  </a:lnTo>
                  <a:lnTo>
                    <a:pt x="22" y="0"/>
                  </a:lnTo>
                </a:path>
              </a:pathLst>
            </a:custGeom>
            <a:noFill/>
            <a:ln w="0">
              <a:solidFill>
                <a:srgbClr val="000000"/>
              </a:solidFill>
              <a:round/>
              <a:headEnd/>
              <a:tailEnd/>
            </a:ln>
          </p:spPr>
          <p:txBody>
            <a:bodyPr/>
            <a:lstStyle/>
            <a:p>
              <a:endParaRPr lang="en-CA"/>
            </a:p>
          </p:txBody>
        </p:sp>
        <p:sp>
          <p:nvSpPr>
            <p:cNvPr id="26450" name="Line 847"/>
            <p:cNvSpPr>
              <a:spLocks noChangeShapeType="1"/>
            </p:cNvSpPr>
            <p:nvPr/>
          </p:nvSpPr>
          <p:spPr bwMode="auto">
            <a:xfrm flipH="1">
              <a:off x="861" y="1379"/>
              <a:ext cx="1" cy="5"/>
            </a:xfrm>
            <a:prstGeom prst="line">
              <a:avLst/>
            </a:prstGeom>
            <a:noFill/>
            <a:ln w="0">
              <a:solidFill>
                <a:srgbClr val="000000"/>
              </a:solidFill>
              <a:round/>
              <a:headEnd/>
              <a:tailEnd/>
            </a:ln>
          </p:spPr>
          <p:txBody>
            <a:bodyPr/>
            <a:lstStyle/>
            <a:p>
              <a:endParaRPr lang="en-CA"/>
            </a:p>
          </p:txBody>
        </p:sp>
        <p:sp>
          <p:nvSpPr>
            <p:cNvPr id="26451" name="Line 848"/>
            <p:cNvSpPr>
              <a:spLocks noChangeShapeType="1"/>
            </p:cNvSpPr>
            <p:nvPr/>
          </p:nvSpPr>
          <p:spPr bwMode="auto">
            <a:xfrm flipH="1">
              <a:off x="860" y="1384"/>
              <a:ext cx="1" cy="5"/>
            </a:xfrm>
            <a:prstGeom prst="line">
              <a:avLst/>
            </a:prstGeom>
            <a:noFill/>
            <a:ln w="0">
              <a:solidFill>
                <a:srgbClr val="000000"/>
              </a:solidFill>
              <a:round/>
              <a:headEnd/>
              <a:tailEnd/>
            </a:ln>
          </p:spPr>
          <p:txBody>
            <a:bodyPr/>
            <a:lstStyle/>
            <a:p>
              <a:endParaRPr lang="en-CA"/>
            </a:p>
          </p:txBody>
        </p:sp>
        <p:sp>
          <p:nvSpPr>
            <p:cNvPr id="26452" name="Line 849"/>
            <p:cNvSpPr>
              <a:spLocks noChangeShapeType="1"/>
            </p:cNvSpPr>
            <p:nvPr/>
          </p:nvSpPr>
          <p:spPr bwMode="auto">
            <a:xfrm flipH="1">
              <a:off x="851" y="1389"/>
              <a:ext cx="9" cy="14"/>
            </a:xfrm>
            <a:prstGeom prst="line">
              <a:avLst/>
            </a:prstGeom>
            <a:noFill/>
            <a:ln w="0">
              <a:solidFill>
                <a:srgbClr val="000000"/>
              </a:solidFill>
              <a:round/>
              <a:headEnd/>
              <a:tailEnd/>
            </a:ln>
          </p:spPr>
          <p:txBody>
            <a:bodyPr/>
            <a:lstStyle/>
            <a:p>
              <a:endParaRPr lang="en-CA"/>
            </a:p>
          </p:txBody>
        </p:sp>
        <p:sp>
          <p:nvSpPr>
            <p:cNvPr id="26453" name="Line 850"/>
            <p:cNvSpPr>
              <a:spLocks noChangeShapeType="1"/>
            </p:cNvSpPr>
            <p:nvPr/>
          </p:nvSpPr>
          <p:spPr bwMode="auto">
            <a:xfrm flipH="1">
              <a:off x="844" y="1403"/>
              <a:ext cx="7" cy="14"/>
            </a:xfrm>
            <a:prstGeom prst="line">
              <a:avLst/>
            </a:prstGeom>
            <a:noFill/>
            <a:ln w="0">
              <a:solidFill>
                <a:srgbClr val="000000"/>
              </a:solidFill>
              <a:round/>
              <a:headEnd/>
              <a:tailEnd/>
            </a:ln>
          </p:spPr>
          <p:txBody>
            <a:bodyPr/>
            <a:lstStyle/>
            <a:p>
              <a:endParaRPr lang="en-CA"/>
            </a:p>
          </p:txBody>
        </p:sp>
        <p:sp>
          <p:nvSpPr>
            <p:cNvPr id="26454" name="Line 851"/>
            <p:cNvSpPr>
              <a:spLocks noChangeShapeType="1"/>
            </p:cNvSpPr>
            <p:nvPr/>
          </p:nvSpPr>
          <p:spPr bwMode="auto">
            <a:xfrm flipH="1">
              <a:off x="843" y="1417"/>
              <a:ext cx="1" cy="3"/>
            </a:xfrm>
            <a:prstGeom prst="line">
              <a:avLst/>
            </a:prstGeom>
            <a:noFill/>
            <a:ln w="0">
              <a:solidFill>
                <a:srgbClr val="000000"/>
              </a:solidFill>
              <a:round/>
              <a:headEnd/>
              <a:tailEnd/>
            </a:ln>
          </p:spPr>
          <p:txBody>
            <a:bodyPr/>
            <a:lstStyle/>
            <a:p>
              <a:endParaRPr lang="en-CA"/>
            </a:p>
          </p:txBody>
        </p:sp>
        <p:sp>
          <p:nvSpPr>
            <p:cNvPr id="26455" name="Line 852"/>
            <p:cNvSpPr>
              <a:spLocks noChangeShapeType="1"/>
            </p:cNvSpPr>
            <p:nvPr/>
          </p:nvSpPr>
          <p:spPr bwMode="auto">
            <a:xfrm flipH="1">
              <a:off x="842" y="1420"/>
              <a:ext cx="1" cy="3"/>
            </a:xfrm>
            <a:prstGeom prst="line">
              <a:avLst/>
            </a:prstGeom>
            <a:noFill/>
            <a:ln w="0">
              <a:solidFill>
                <a:srgbClr val="000000"/>
              </a:solidFill>
              <a:round/>
              <a:headEnd/>
              <a:tailEnd/>
            </a:ln>
          </p:spPr>
          <p:txBody>
            <a:bodyPr/>
            <a:lstStyle/>
            <a:p>
              <a:endParaRPr lang="en-CA"/>
            </a:p>
          </p:txBody>
        </p:sp>
        <p:sp>
          <p:nvSpPr>
            <p:cNvPr id="26456" name="Line 853"/>
            <p:cNvSpPr>
              <a:spLocks noChangeShapeType="1"/>
            </p:cNvSpPr>
            <p:nvPr/>
          </p:nvSpPr>
          <p:spPr bwMode="auto">
            <a:xfrm>
              <a:off x="842" y="1423"/>
              <a:ext cx="1" cy="3"/>
            </a:xfrm>
            <a:prstGeom prst="line">
              <a:avLst/>
            </a:prstGeom>
            <a:noFill/>
            <a:ln w="0">
              <a:solidFill>
                <a:srgbClr val="000000"/>
              </a:solidFill>
              <a:round/>
              <a:headEnd/>
              <a:tailEnd/>
            </a:ln>
          </p:spPr>
          <p:txBody>
            <a:bodyPr/>
            <a:lstStyle/>
            <a:p>
              <a:endParaRPr lang="en-CA"/>
            </a:p>
          </p:txBody>
        </p:sp>
        <p:sp>
          <p:nvSpPr>
            <p:cNvPr id="26457" name="Freeform 854"/>
            <p:cNvSpPr>
              <a:spLocks/>
            </p:cNvSpPr>
            <p:nvPr/>
          </p:nvSpPr>
          <p:spPr bwMode="auto">
            <a:xfrm>
              <a:off x="842" y="1426"/>
              <a:ext cx="1" cy="2"/>
            </a:xfrm>
            <a:custGeom>
              <a:avLst/>
              <a:gdLst>
                <a:gd name="T0" fmla="*/ 0 w 2"/>
                <a:gd name="T1" fmla="*/ 0 h 1"/>
                <a:gd name="T2" fmla="*/ 0 w 2"/>
                <a:gd name="T3" fmla="*/ 32 h 1"/>
                <a:gd name="T4" fmla="*/ 1 w 2"/>
                <a:gd name="T5" fmla="*/ 3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0" y="1"/>
                  </a:lnTo>
                  <a:lnTo>
                    <a:pt x="2" y="1"/>
                  </a:lnTo>
                </a:path>
              </a:pathLst>
            </a:custGeom>
            <a:noFill/>
            <a:ln w="0">
              <a:solidFill>
                <a:srgbClr val="000000"/>
              </a:solidFill>
              <a:round/>
              <a:headEnd/>
              <a:tailEnd/>
            </a:ln>
          </p:spPr>
          <p:txBody>
            <a:bodyPr/>
            <a:lstStyle/>
            <a:p>
              <a:endParaRPr lang="en-CA"/>
            </a:p>
          </p:txBody>
        </p:sp>
        <p:sp>
          <p:nvSpPr>
            <p:cNvPr id="26458" name="Line 855"/>
            <p:cNvSpPr>
              <a:spLocks noChangeShapeType="1"/>
            </p:cNvSpPr>
            <p:nvPr/>
          </p:nvSpPr>
          <p:spPr bwMode="auto">
            <a:xfrm>
              <a:off x="858" y="1428"/>
              <a:ext cx="2" cy="1"/>
            </a:xfrm>
            <a:prstGeom prst="line">
              <a:avLst/>
            </a:prstGeom>
            <a:noFill/>
            <a:ln w="0">
              <a:solidFill>
                <a:srgbClr val="000000"/>
              </a:solidFill>
              <a:round/>
              <a:headEnd/>
              <a:tailEnd/>
            </a:ln>
          </p:spPr>
          <p:txBody>
            <a:bodyPr/>
            <a:lstStyle/>
            <a:p>
              <a:endParaRPr lang="en-CA"/>
            </a:p>
          </p:txBody>
        </p:sp>
        <p:sp>
          <p:nvSpPr>
            <p:cNvPr id="26459" name="Line 856"/>
            <p:cNvSpPr>
              <a:spLocks noChangeShapeType="1"/>
            </p:cNvSpPr>
            <p:nvPr/>
          </p:nvSpPr>
          <p:spPr bwMode="auto">
            <a:xfrm flipV="1">
              <a:off x="858" y="1426"/>
              <a:ext cx="3" cy="2"/>
            </a:xfrm>
            <a:prstGeom prst="line">
              <a:avLst/>
            </a:prstGeom>
            <a:noFill/>
            <a:ln w="0">
              <a:solidFill>
                <a:srgbClr val="000000"/>
              </a:solidFill>
              <a:round/>
              <a:headEnd/>
              <a:tailEnd/>
            </a:ln>
          </p:spPr>
          <p:txBody>
            <a:bodyPr/>
            <a:lstStyle/>
            <a:p>
              <a:endParaRPr lang="en-CA"/>
            </a:p>
          </p:txBody>
        </p:sp>
        <p:sp>
          <p:nvSpPr>
            <p:cNvPr id="26460" name="Line 857"/>
            <p:cNvSpPr>
              <a:spLocks noChangeShapeType="1"/>
            </p:cNvSpPr>
            <p:nvPr/>
          </p:nvSpPr>
          <p:spPr bwMode="auto">
            <a:xfrm>
              <a:off x="861" y="1426"/>
              <a:ext cx="3" cy="2"/>
            </a:xfrm>
            <a:prstGeom prst="line">
              <a:avLst/>
            </a:prstGeom>
            <a:noFill/>
            <a:ln w="0">
              <a:solidFill>
                <a:srgbClr val="000000"/>
              </a:solidFill>
              <a:round/>
              <a:headEnd/>
              <a:tailEnd/>
            </a:ln>
          </p:spPr>
          <p:txBody>
            <a:bodyPr/>
            <a:lstStyle/>
            <a:p>
              <a:endParaRPr lang="en-CA"/>
            </a:p>
          </p:txBody>
        </p:sp>
        <p:sp>
          <p:nvSpPr>
            <p:cNvPr id="26461" name="Line 858"/>
            <p:cNvSpPr>
              <a:spLocks noChangeShapeType="1"/>
            </p:cNvSpPr>
            <p:nvPr/>
          </p:nvSpPr>
          <p:spPr bwMode="auto">
            <a:xfrm>
              <a:off x="864" y="1426"/>
              <a:ext cx="2" cy="2"/>
            </a:xfrm>
            <a:prstGeom prst="line">
              <a:avLst/>
            </a:prstGeom>
            <a:noFill/>
            <a:ln w="0">
              <a:solidFill>
                <a:srgbClr val="000000"/>
              </a:solidFill>
              <a:round/>
              <a:headEnd/>
              <a:tailEnd/>
            </a:ln>
          </p:spPr>
          <p:txBody>
            <a:bodyPr/>
            <a:lstStyle/>
            <a:p>
              <a:endParaRPr lang="en-CA"/>
            </a:p>
          </p:txBody>
        </p:sp>
        <p:sp>
          <p:nvSpPr>
            <p:cNvPr id="26462" name="Line 859"/>
            <p:cNvSpPr>
              <a:spLocks noChangeShapeType="1"/>
            </p:cNvSpPr>
            <p:nvPr/>
          </p:nvSpPr>
          <p:spPr bwMode="auto">
            <a:xfrm>
              <a:off x="866" y="1428"/>
              <a:ext cx="1" cy="1"/>
            </a:xfrm>
            <a:prstGeom prst="line">
              <a:avLst/>
            </a:prstGeom>
            <a:noFill/>
            <a:ln w="0">
              <a:solidFill>
                <a:srgbClr val="000000"/>
              </a:solidFill>
              <a:round/>
              <a:headEnd/>
              <a:tailEnd/>
            </a:ln>
          </p:spPr>
          <p:txBody>
            <a:bodyPr/>
            <a:lstStyle/>
            <a:p>
              <a:endParaRPr lang="en-CA"/>
            </a:p>
          </p:txBody>
        </p:sp>
        <p:sp>
          <p:nvSpPr>
            <p:cNvPr id="26463" name="Line 860"/>
            <p:cNvSpPr>
              <a:spLocks noChangeShapeType="1"/>
            </p:cNvSpPr>
            <p:nvPr/>
          </p:nvSpPr>
          <p:spPr bwMode="auto">
            <a:xfrm>
              <a:off x="866" y="1428"/>
              <a:ext cx="1" cy="3"/>
            </a:xfrm>
            <a:prstGeom prst="line">
              <a:avLst/>
            </a:prstGeom>
            <a:noFill/>
            <a:ln w="0">
              <a:solidFill>
                <a:srgbClr val="000000"/>
              </a:solidFill>
              <a:round/>
              <a:headEnd/>
              <a:tailEnd/>
            </a:ln>
          </p:spPr>
          <p:txBody>
            <a:bodyPr/>
            <a:lstStyle/>
            <a:p>
              <a:endParaRPr lang="en-CA"/>
            </a:p>
          </p:txBody>
        </p:sp>
        <p:sp>
          <p:nvSpPr>
            <p:cNvPr id="26464" name="Line 861"/>
            <p:cNvSpPr>
              <a:spLocks noChangeShapeType="1"/>
            </p:cNvSpPr>
            <p:nvPr/>
          </p:nvSpPr>
          <p:spPr bwMode="auto">
            <a:xfrm flipH="1">
              <a:off x="864" y="1431"/>
              <a:ext cx="2" cy="1"/>
            </a:xfrm>
            <a:prstGeom prst="line">
              <a:avLst/>
            </a:prstGeom>
            <a:noFill/>
            <a:ln w="0">
              <a:solidFill>
                <a:srgbClr val="000000"/>
              </a:solidFill>
              <a:round/>
              <a:headEnd/>
              <a:tailEnd/>
            </a:ln>
          </p:spPr>
          <p:txBody>
            <a:bodyPr/>
            <a:lstStyle/>
            <a:p>
              <a:endParaRPr lang="en-CA"/>
            </a:p>
          </p:txBody>
        </p:sp>
        <p:sp>
          <p:nvSpPr>
            <p:cNvPr id="26465" name="Line 862"/>
            <p:cNvSpPr>
              <a:spLocks noChangeShapeType="1"/>
            </p:cNvSpPr>
            <p:nvPr/>
          </p:nvSpPr>
          <p:spPr bwMode="auto">
            <a:xfrm flipH="1">
              <a:off x="861" y="1432"/>
              <a:ext cx="3" cy="4"/>
            </a:xfrm>
            <a:prstGeom prst="line">
              <a:avLst/>
            </a:prstGeom>
            <a:noFill/>
            <a:ln w="0">
              <a:solidFill>
                <a:srgbClr val="000000"/>
              </a:solidFill>
              <a:round/>
              <a:headEnd/>
              <a:tailEnd/>
            </a:ln>
          </p:spPr>
          <p:txBody>
            <a:bodyPr/>
            <a:lstStyle/>
            <a:p>
              <a:endParaRPr lang="en-CA"/>
            </a:p>
          </p:txBody>
        </p:sp>
        <p:sp>
          <p:nvSpPr>
            <p:cNvPr id="26466" name="Line 863"/>
            <p:cNvSpPr>
              <a:spLocks noChangeShapeType="1"/>
            </p:cNvSpPr>
            <p:nvPr/>
          </p:nvSpPr>
          <p:spPr bwMode="auto">
            <a:xfrm flipH="1">
              <a:off x="858" y="1436"/>
              <a:ext cx="3" cy="3"/>
            </a:xfrm>
            <a:prstGeom prst="line">
              <a:avLst/>
            </a:prstGeom>
            <a:noFill/>
            <a:ln w="0">
              <a:solidFill>
                <a:srgbClr val="000000"/>
              </a:solidFill>
              <a:round/>
              <a:headEnd/>
              <a:tailEnd/>
            </a:ln>
          </p:spPr>
          <p:txBody>
            <a:bodyPr/>
            <a:lstStyle/>
            <a:p>
              <a:endParaRPr lang="en-CA"/>
            </a:p>
          </p:txBody>
        </p:sp>
        <p:sp>
          <p:nvSpPr>
            <p:cNvPr id="26467" name="Line 864"/>
            <p:cNvSpPr>
              <a:spLocks noChangeShapeType="1"/>
            </p:cNvSpPr>
            <p:nvPr/>
          </p:nvSpPr>
          <p:spPr bwMode="auto">
            <a:xfrm flipH="1">
              <a:off x="855" y="1439"/>
              <a:ext cx="3" cy="4"/>
            </a:xfrm>
            <a:prstGeom prst="line">
              <a:avLst/>
            </a:prstGeom>
            <a:noFill/>
            <a:ln w="0">
              <a:solidFill>
                <a:srgbClr val="000000"/>
              </a:solidFill>
              <a:round/>
              <a:headEnd/>
              <a:tailEnd/>
            </a:ln>
          </p:spPr>
          <p:txBody>
            <a:bodyPr/>
            <a:lstStyle/>
            <a:p>
              <a:endParaRPr lang="en-CA"/>
            </a:p>
          </p:txBody>
        </p:sp>
        <p:sp>
          <p:nvSpPr>
            <p:cNvPr id="26468" name="Line 865"/>
            <p:cNvSpPr>
              <a:spLocks noChangeShapeType="1"/>
            </p:cNvSpPr>
            <p:nvPr/>
          </p:nvSpPr>
          <p:spPr bwMode="auto">
            <a:xfrm flipH="1">
              <a:off x="852" y="1443"/>
              <a:ext cx="3" cy="3"/>
            </a:xfrm>
            <a:prstGeom prst="line">
              <a:avLst/>
            </a:prstGeom>
            <a:noFill/>
            <a:ln w="0">
              <a:solidFill>
                <a:srgbClr val="000000"/>
              </a:solidFill>
              <a:round/>
              <a:headEnd/>
              <a:tailEnd/>
            </a:ln>
          </p:spPr>
          <p:txBody>
            <a:bodyPr/>
            <a:lstStyle/>
            <a:p>
              <a:endParaRPr lang="en-CA"/>
            </a:p>
          </p:txBody>
        </p:sp>
        <p:sp>
          <p:nvSpPr>
            <p:cNvPr id="26469" name="Line 866"/>
            <p:cNvSpPr>
              <a:spLocks noChangeShapeType="1"/>
            </p:cNvSpPr>
            <p:nvPr/>
          </p:nvSpPr>
          <p:spPr bwMode="auto">
            <a:xfrm flipH="1">
              <a:off x="848" y="1446"/>
              <a:ext cx="4" cy="2"/>
            </a:xfrm>
            <a:prstGeom prst="line">
              <a:avLst/>
            </a:prstGeom>
            <a:noFill/>
            <a:ln w="0">
              <a:solidFill>
                <a:srgbClr val="000000"/>
              </a:solidFill>
              <a:round/>
              <a:headEnd/>
              <a:tailEnd/>
            </a:ln>
          </p:spPr>
          <p:txBody>
            <a:bodyPr/>
            <a:lstStyle/>
            <a:p>
              <a:endParaRPr lang="en-CA"/>
            </a:p>
          </p:txBody>
        </p:sp>
        <p:sp>
          <p:nvSpPr>
            <p:cNvPr id="26470" name="Line 867"/>
            <p:cNvSpPr>
              <a:spLocks noChangeShapeType="1"/>
            </p:cNvSpPr>
            <p:nvPr/>
          </p:nvSpPr>
          <p:spPr bwMode="auto">
            <a:xfrm flipH="1">
              <a:off x="847" y="1448"/>
              <a:ext cx="1" cy="3"/>
            </a:xfrm>
            <a:prstGeom prst="line">
              <a:avLst/>
            </a:prstGeom>
            <a:noFill/>
            <a:ln w="0">
              <a:solidFill>
                <a:srgbClr val="000000"/>
              </a:solidFill>
              <a:round/>
              <a:headEnd/>
              <a:tailEnd/>
            </a:ln>
          </p:spPr>
          <p:txBody>
            <a:bodyPr/>
            <a:lstStyle/>
            <a:p>
              <a:endParaRPr lang="en-CA"/>
            </a:p>
          </p:txBody>
        </p:sp>
        <p:sp>
          <p:nvSpPr>
            <p:cNvPr id="26471" name="Line 868"/>
            <p:cNvSpPr>
              <a:spLocks noChangeShapeType="1"/>
            </p:cNvSpPr>
            <p:nvPr/>
          </p:nvSpPr>
          <p:spPr bwMode="auto">
            <a:xfrm flipH="1">
              <a:off x="844" y="1451"/>
              <a:ext cx="3" cy="3"/>
            </a:xfrm>
            <a:prstGeom prst="line">
              <a:avLst/>
            </a:prstGeom>
            <a:noFill/>
            <a:ln w="0">
              <a:solidFill>
                <a:srgbClr val="000000"/>
              </a:solidFill>
              <a:round/>
              <a:headEnd/>
              <a:tailEnd/>
            </a:ln>
          </p:spPr>
          <p:txBody>
            <a:bodyPr/>
            <a:lstStyle/>
            <a:p>
              <a:endParaRPr lang="en-CA"/>
            </a:p>
          </p:txBody>
        </p:sp>
        <p:sp>
          <p:nvSpPr>
            <p:cNvPr id="26472" name="Line 869"/>
            <p:cNvSpPr>
              <a:spLocks noChangeShapeType="1"/>
            </p:cNvSpPr>
            <p:nvPr/>
          </p:nvSpPr>
          <p:spPr bwMode="auto">
            <a:xfrm flipH="1">
              <a:off x="842" y="1454"/>
              <a:ext cx="2" cy="2"/>
            </a:xfrm>
            <a:prstGeom prst="line">
              <a:avLst/>
            </a:prstGeom>
            <a:noFill/>
            <a:ln w="0">
              <a:solidFill>
                <a:srgbClr val="000000"/>
              </a:solidFill>
              <a:round/>
              <a:headEnd/>
              <a:tailEnd/>
            </a:ln>
          </p:spPr>
          <p:txBody>
            <a:bodyPr/>
            <a:lstStyle/>
            <a:p>
              <a:endParaRPr lang="en-CA"/>
            </a:p>
          </p:txBody>
        </p:sp>
        <p:sp>
          <p:nvSpPr>
            <p:cNvPr id="26473" name="Line 870"/>
            <p:cNvSpPr>
              <a:spLocks noChangeShapeType="1"/>
            </p:cNvSpPr>
            <p:nvPr/>
          </p:nvSpPr>
          <p:spPr bwMode="auto">
            <a:xfrm flipH="1">
              <a:off x="840" y="1456"/>
              <a:ext cx="2" cy="1"/>
            </a:xfrm>
            <a:prstGeom prst="line">
              <a:avLst/>
            </a:prstGeom>
            <a:noFill/>
            <a:ln w="0">
              <a:solidFill>
                <a:srgbClr val="000000"/>
              </a:solidFill>
              <a:round/>
              <a:headEnd/>
              <a:tailEnd/>
            </a:ln>
          </p:spPr>
          <p:txBody>
            <a:bodyPr/>
            <a:lstStyle/>
            <a:p>
              <a:endParaRPr lang="en-CA"/>
            </a:p>
          </p:txBody>
        </p:sp>
        <p:sp>
          <p:nvSpPr>
            <p:cNvPr id="26474" name="Line 871"/>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5" name="Line 872"/>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6" name="Line 873"/>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7" name="Line 874"/>
            <p:cNvSpPr>
              <a:spLocks noChangeShapeType="1"/>
            </p:cNvSpPr>
            <p:nvPr/>
          </p:nvSpPr>
          <p:spPr bwMode="auto">
            <a:xfrm>
              <a:off x="2851" y="1254"/>
              <a:ext cx="1" cy="2"/>
            </a:xfrm>
            <a:prstGeom prst="line">
              <a:avLst/>
            </a:prstGeom>
            <a:noFill/>
            <a:ln w="0">
              <a:solidFill>
                <a:srgbClr val="000000"/>
              </a:solidFill>
              <a:round/>
              <a:headEnd/>
              <a:tailEnd/>
            </a:ln>
          </p:spPr>
          <p:txBody>
            <a:bodyPr/>
            <a:lstStyle/>
            <a:p>
              <a:endParaRPr lang="en-CA"/>
            </a:p>
          </p:txBody>
        </p:sp>
        <p:sp>
          <p:nvSpPr>
            <p:cNvPr id="26478" name="Line 875"/>
            <p:cNvSpPr>
              <a:spLocks noChangeShapeType="1"/>
            </p:cNvSpPr>
            <p:nvPr/>
          </p:nvSpPr>
          <p:spPr bwMode="auto">
            <a:xfrm>
              <a:off x="2851" y="1254"/>
              <a:ext cx="1" cy="2"/>
            </a:xfrm>
            <a:prstGeom prst="line">
              <a:avLst/>
            </a:prstGeom>
            <a:noFill/>
            <a:ln w="0">
              <a:solidFill>
                <a:srgbClr val="000000"/>
              </a:solidFill>
              <a:round/>
              <a:headEnd/>
              <a:tailEnd/>
            </a:ln>
          </p:spPr>
          <p:txBody>
            <a:bodyPr/>
            <a:lstStyle/>
            <a:p>
              <a:endParaRPr lang="en-CA"/>
            </a:p>
          </p:txBody>
        </p:sp>
        <p:sp>
          <p:nvSpPr>
            <p:cNvPr id="26479" name="Line 876"/>
            <p:cNvSpPr>
              <a:spLocks noChangeShapeType="1"/>
            </p:cNvSpPr>
            <p:nvPr/>
          </p:nvSpPr>
          <p:spPr bwMode="auto">
            <a:xfrm flipH="1">
              <a:off x="2850" y="1254"/>
              <a:ext cx="1" cy="2"/>
            </a:xfrm>
            <a:prstGeom prst="line">
              <a:avLst/>
            </a:prstGeom>
            <a:noFill/>
            <a:ln w="0">
              <a:solidFill>
                <a:srgbClr val="000000"/>
              </a:solidFill>
              <a:round/>
              <a:headEnd/>
              <a:tailEnd/>
            </a:ln>
          </p:spPr>
          <p:txBody>
            <a:bodyPr/>
            <a:lstStyle/>
            <a:p>
              <a:endParaRPr lang="en-CA"/>
            </a:p>
          </p:txBody>
        </p:sp>
        <p:sp>
          <p:nvSpPr>
            <p:cNvPr id="26480" name="Line 877"/>
            <p:cNvSpPr>
              <a:spLocks noChangeShapeType="1"/>
            </p:cNvSpPr>
            <p:nvPr/>
          </p:nvSpPr>
          <p:spPr bwMode="auto">
            <a:xfrm flipH="1">
              <a:off x="2848" y="1256"/>
              <a:ext cx="2" cy="1"/>
            </a:xfrm>
            <a:prstGeom prst="line">
              <a:avLst/>
            </a:prstGeom>
            <a:noFill/>
            <a:ln w="0">
              <a:solidFill>
                <a:srgbClr val="000000"/>
              </a:solidFill>
              <a:round/>
              <a:headEnd/>
              <a:tailEnd/>
            </a:ln>
          </p:spPr>
          <p:txBody>
            <a:bodyPr/>
            <a:lstStyle/>
            <a:p>
              <a:endParaRPr lang="en-CA"/>
            </a:p>
          </p:txBody>
        </p:sp>
        <p:sp>
          <p:nvSpPr>
            <p:cNvPr id="26481" name="Line 878"/>
            <p:cNvSpPr>
              <a:spLocks noChangeShapeType="1"/>
            </p:cNvSpPr>
            <p:nvPr/>
          </p:nvSpPr>
          <p:spPr bwMode="auto">
            <a:xfrm flipH="1">
              <a:off x="2847" y="1257"/>
              <a:ext cx="1" cy="5"/>
            </a:xfrm>
            <a:prstGeom prst="line">
              <a:avLst/>
            </a:prstGeom>
            <a:noFill/>
            <a:ln w="0">
              <a:solidFill>
                <a:srgbClr val="000000"/>
              </a:solidFill>
              <a:round/>
              <a:headEnd/>
              <a:tailEnd/>
            </a:ln>
          </p:spPr>
          <p:txBody>
            <a:bodyPr/>
            <a:lstStyle/>
            <a:p>
              <a:endParaRPr lang="en-CA"/>
            </a:p>
          </p:txBody>
        </p:sp>
        <p:sp>
          <p:nvSpPr>
            <p:cNvPr id="26482" name="Line 879"/>
            <p:cNvSpPr>
              <a:spLocks noChangeShapeType="1"/>
            </p:cNvSpPr>
            <p:nvPr/>
          </p:nvSpPr>
          <p:spPr bwMode="auto">
            <a:xfrm flipH="1">
              <a:off x="2843" y="1262"/>
              <a:ext cx="4" cy="9"/>
            </a:xfrm>
            <a:prstGeom prst="line">
              <a:avLst/>
            </a:prstGeom>
            <a:noFill/>
            <a:ln w="0">
              <a:solidFill>
                <a:srgbClr val="000000"/>
              </a:solidFill>
              <a:round/>
              <a:headEnd/>
              <a:tailEnd/>
            </a:ln>
          </p:spPr>
          <p:txBody>
            <a:bodyPr/>
            <a:lstStyle/>
            <a:p>
              <a:endParaRPr lang="en-CA"/>
            </a:p>
          </p:txBody>
        </p:sp>
        <p:sp>
          <p:nvSpPr>
            <p:cNvPr id="26483" name="Line 880"/>
            <p:cNvSpPr>
              <a:spLocks noChangeShapeType="1"/>
            </p:cNvSpPr>
            <p:nvPr/>
          </p:nvSpPr>
          <p:spPr bwMode="auto">
            <a:xfrm flipH="1">
              <a:off x="2841" y="1271"/>
              <a:ext cx="2" cy="11"/>
            </a:xfrm>
            <a:prstGeom prst="line">
              <a:avLst/>
            </a:prstGeom>
            <a:noFill/>
            <a:ln w="0">
              <a:solidFill>
                <a:srgbClr val="000000"/>
              </a:solidFill>
              <a:round/>
              <a:headEnd/>
              <a:tailEnd/>
            </a:ln>
          </p:spPr>
          <p:txBody>
            <a:bodyPr/>
            <a:lstStyle/>
            <a:p>
              <a:endParaRPr lang="en-CA"/>
            </a:p>
          </p:txBody>
        </p:sp>
        <p:sp>
          <p:nvSpPr>
            <p:cNvPr id="26484" name="Line 881"/>
            <p:cNvSpPr>
              <a:spLocks noChangeShapeType="1"/>
            </p:cNvSpPr>
            <p:nvPr/>
          </p:nvSpPr>
          <p:spPr bwMode="auto">
            <a:xfrm>
              <a:off x="2841" y="1282"/>
              <a:ext cx="1" cy="11"/>
            </a:xfrm>
            <a:prstGeom prst="line">
              <a:avLst/>
            </a:prstGeom>
            <a:noFill/>
            <a:ln w="0">
              <a:solidFill>
                <a:srgbClr val="000000"/>
              </a:solidFill>
              <a:round/>
              <a:headEnd/>
              <a:tailEnd/>
            </a:ln>
          </p:spPr>
          <p:txBody>
            <a:bodyPr/>
            <a:lstStyle/>
            <a:p>
              <a:endParaRPr lang="en-CA"/>
            </a:p>
          </p:txBody>
        </p:sp>
        <p:sp>
          <p:nvSpPr>
            <p:cNvPr id="26485" name="Freeform 882"/>
            <p:cNvSpPr>
              <a:spLocks/>
            </p:cNvSpPr>
            <p:nvPr/>
          </p:nvSpPr>
          <p:spPr bwMode="auto">
            <a:xfrm>
              <a:off x="2842" y="1293"/>
              <a:ext cx="9" cy="11"/>
            </a:xfrm>
            <a:custGeom>
              <a:avLst/>
              <a:gdLst>
                <a:gd name="T0" fmla="*/ 0 w 13"/>
                <a:gd name="T1" fmla="*/ 0 h 13"/>
                <a:gd name="T2" fmla="*/ 2 w 13"/>
                <a:gd name="T3" fmla="*/ 5 h 13"/>
                <a:gd name="T4" fmla="*/ 2 w 13"/>
                <a:gd name="T5" fmla="*/ 6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26486" name="Line 883"/>
            <p:cNvSpPr>
              <a:spLocks noChangeShapeType="1"/>
            </p:cNvSpPr>
            <p:nvPr/>
          </p:nvSpPr>
          <p:spPr bwMode="auto">
            <a:xfrm>
              <a:off x="2864" y="1315"/>
              <a:ext cx="1" cy="2"/>
            </a:xfrm>
            <a:prstGeom prst="line">
              <a:avLst/>
            </a:prstGeom>
            <a:noFill/>
            <a:ln w="0">
              <a:solidFill>
                <a:srgbClr val="000000"/>
              </a:solidFill>
              <a:round/>
              <a:headEnd/>
              <a:tailEnd/>
            </a:ln>
          </p:spPr>
          <p:txBody>
            <a:bodyPr/>
            <a:lstStyle/>
            <a:p>
              <a:endParaRPr lang="en-CA"/>
            </a:p>
          </p:txBody>
        </p:sp>
        <p:sp>
          <p:nvSpPr>
            <p:cNvPr id="26487" name="Line 884"/>
            <p:cNvSpPr>
              <a:spLocks noChangeShapeType="1"/>
            </p:cNvSpPr>
            <p:nvPr/>
          </p:nvSpPr>
          <p:spPr bwMode="auto">
            <a:xfrm flipH="1">
              <a:off x="2863" y="1315"/>
              <a:ext cx="1" cy="8"/>
            </a:xfrm>
            <a:prstGeom prst="line">
              <a:avLst/>
            </a:prstGeom>
            <a:noFill/>
            <a:ln w="0">
              <a:solidFill>
                <a:srgbClr val="000000"/>
              </a:solidFill>
              <a:round/>
              <a:headEnd/>
              <a:tailEnd/>
            </a:ln>
          </p:spPr>
          <p:txBody>
            <a:bodyPr/>
            <a:lstStyle/>
            <a:p>
              <a:endParaRPr lang="en-CA"/>
            </a:p>
          </p:txBody>
        </p:sp>
        <p:sp>
          <p:nvSpPr>
            <p:cNvPr id="26488" name="Line 885"/>
            <p:cNvSpPr>
              <a:spLocks noChangeShapeType="1"/>
            </p:cNvSpPr>
            <p:nvPr/>
          </p:nvSpPr>
          <p:spPr bwMode="auto">
            <a:xfrm flipH="1">
              <a:off x="2855" y="1323"/>
              <a:ext cx="8" cy="6"/>
            </a:xfrm>
            <a:prstGeom prst="line">
              <a:avLst/>
            </a:prstGeom>
            <a:noFill/>
            <a:ln w="0">
              <a:solidFill>
                <a:srgbClr val="000000"/>
              </a:solidFill>
              <a:round/>
              <a:headEnd/>
              <a:tailEnd/>
            </a:ln>
          </p:spPr>
          <p:txBody>
            <a:bodyPr/>
            <a:lstStyle/>
            <a:p>
              <a:endParaRPr lang="en-CA"/>
            </a:p>
          </p:txBody>
        </p:sp>
        <p:sp>
          <p:nvSpPr>
            <p:cNvPr id="26489" name="Line 886"/>
            <p:cNvSpPr>
              <a:spLocks noChangeShapeType="1"/>
            </p:cNvSpPr>
            <p:nvPr/>
          </p:nvSpPr>
          <p:spPr bwMode="auto">
            <a:xfrm flipH="1">
              <a:off x="2843" y="1329"/>
              <a:ext cx="12" cy="7"/>
            </a:xfrm>
            <a:prstGeom prst="line">
              <a:avLst/>
            </a:prstGeom>
            <a:noFill/>
            <a:ln w="0">
              <a:solidFill>
                <a:srgbClr val="000000"/>
              </a:solidFill>
              <a:round/>
              <a:headEnd/>
              <a:tailEnd/>
            </a:ln>
          </p:spPr>
          <p:txBody>
            <a:bodyPr/>
            <a:lstStyle/>
            <a:p>
              <a:endParaRPr lang="en-CA"/>
            </a:p>
          </p:txBody>
        </p:sp>
        <p:sp>
          <p:nvSpPr>
            <p:cNvPr id="26490" name="Freeform 887"/>
            <p:cNvSpPr>
              <a:spLocks/>
            </p:cNvSpPr>
            <p:nvPr/>
          </p:nvSpPr>
          <p:spPr bwMode="auto">
            <a:xfrm>
              <a:off x="2828" y="1336"/>
              <a:ext cx="15" cy="7"/>
            </a:xfrm>
            <a:custGeom>
              <a:avLst/>
              <a:gdLst>
                <a:gd name="T0" fmla="*/ 2 w 25"/>
                <a:gd name="T1" fmla="*/ 0 h 12"/>
                <a:gd name="T2" fmla="*/ 1 w 25"/>
                <a:gd name="T3" fmla="*/ 1 h 12"/>
                <a:gd name="T4" fmla="*/ 0 w 25"/>
                <a:gd name="T5" fmla="*/ 1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26491" name="Line 888"/>
            <p:cNvSpPr>
              <a:spLocks noChangeShapeType="1"/>
            </p:cNvSpPr>
            <p:nvPr/>
          </p:nvSpPr>
          <p:spPr bwMode="auto">
            <a:xfrm>
              <a:off x="2814" y="1353"/>
              <a:ext cx="1" cy="3"/>
            </a:xfrm>
            <a:prstGeom prst="line">
              <a:avLst/>
            </a:prstGeom>
            <a:noFill/>
            <a:ln w="0">
              <a:solidFill>
                <a:srgbClr val="000000"/>
              </a:solidFill>
              <a:round/>
              <a:headEnd/>
              <a:tailEnd/>
            </a:ln>
          </p:spPr>
          <p:txBody>
            <a:bodyPr/>
            <a:lstStyle/>
            <a:p>
              <a:endParaRPr lang="en-CA"/>
            </a:p>
          </p:txBody>
        </p:sp>
        <p:sp>
          <p:nvSpPr>
            <p:cNvPr id="26492" name="Line 889"/>
            <p:cNvSpPr>
              <a:spLocks noChangeShapeType="1"/>
            </p:cNvSpPr>
            <p:nvPr/>
          </p:nvSpPr>
          <p:spPr bwMode="auto">
            <a:xfrm>
              <a:off x="2815" y="1356"/>
              <a:ext cx="5" cy="3"/>
            </a:xfrm>
            <a:prstGeom prst="line">
              <a:avLst/>
            </a:prstGeom>
            <a:noFill/>
            <a:ln w="0">
              <a:solidFill>
                <a:srgbClr val="000000"/>
              </a:solidFill>
              <a:round/>
              <a:headEnd/>
              <a:tailEnd/>
            </a:ln>
          </p:spPr>
          <p:txBody>
            <a:bodyPr/>
            <a:lstStyle/>
            <a:p>
              <a:endParaRPr lang="en-CA"/>
            </a:p>
          </p:txBody>
        </p:sp>
        <p:sp>
          <p:nvSpPr>
            <p:cNvPr id="26493" name="Line 890"/>
            <p:cNvSpPr>
              <a:spLocks noChangeShapeType="1"/>
            </p:cNvSpPr>
            <p:nvPr/>
          </p:nvSpPr>
          <p:spPr bwMode="auto">
            <a:xfrm>
              <a:off x="2820" y="1359"/>
              <a:ext cx="8" cy="2"/>
            </a:xfrm>
            <a:prstGeom prst="line">
              <a:avLst/>
            </a:prstGeom>
            <a:noFill/>
            <a:ln w="0">
              <a:solidFill>
                <a:srgbClr val="000000"/>
              </a:solidFill>
              <a:round/>
              <a:headEnd/>
              <a:tailEnd/>
            </a:ln>
          </p:spPr>
          <p:txBody>
            <a:bodyPr/>
            <a:lstStyle/>
            <a:p>
              <a:endParaRPr lang="en-CA"/>
            </a:p>
          </p:txBody>
        </p:sp>
        <p:sp>
          <p:nvSpPr>
            <p:cNvPr id="26494" name="Line 891"/>
            <p:cNvSpPr>
              <a:spLocks noChangeShapeType="1"/>
            </p:cNvSpPr>
            <p:nvPr/>
          </p:nvSpPr>
          <p:spPr bwMode="auto">
            <a:xfrm>
              <a:off x="2828" y="1361"/>
              <a:ext cx="8" cy="1"/>
            </a:xfrm>
            <a:prstGeom prst="line">
              <a:avLst/>
            </a:prstGeom>
            <a:noFill/>
            <a:ln w="0">
              <a:solidFill>
                <a:srgbClr val="000000"/>
              </a:solidFill>
              <a:round/>
              <a:headEnd/>
              <a:tailEnd/>
            </a:ln>
          </p:spPr>
          <p:txBody>
            <a:bodyPr/>
            <a:lstStyle/>
            <a:p>
              <a:endParaRPr lang="en-CA"/>
            </a:p>
          </p:txBody>
        </p:sp>
        <p:sp>
          <p:nvSpPr>
            <p:cNvPr id="26495" name="Line 892"/>
            <p:cNvSpPr>
              <a:spLocks noChangeShapeType="1"/>
            </p:cNvSpPr>
            <p:nvPr/>
          </p:nvSpPr>
          <p:spPr bwMode="auto">
            <a:xfrm>
              <a:off x="2836" y="1362"/>
              <a:ext cx="10" cy="2"/>
            </a:xfrm>
            <a:prstGeom prst="line">
              <a:avLst/>
            </a:prstGeom>
            <a:noFill/>
            <a:ln w="0">
              <a:solidFill>
                <a:srgbClr val="000000"/>
              </a:solidFill>
              <a:round/>
              <a:headEnd/>
              <a:tailEnd/>
            </a:ln>
          </p:spPr>
          <p:txBody>
            <a:bodyPr/>
            <a:lstStyle/>
            <a:p>
              <a:endParaRPr lang="en-CA"/>
            </a:p>
          </p:txBody>
        </p:sp>
        <p:sp>
          <p:nvSpPr>
            <p:cNvPr id="26496" name="Line 893"/>
            <p:cNvSpPr>
              <a:spLocks noChangeShapeType="1"/>
            </p:cNvSpPr>
            <p:nvPr/>
          </p:nvSpPr>
          <p:spPr bwMode="auto">
            <a:xfrm>
              <a:off x="2846" y="1362"/>
              <a:ext cx="6" cy="2"/>
            </a:xfrm>
            <a:prstGeom prst="line">
              <a:avLst/>
            </a:prstGeom>
            <a:noFill/>
            <a:ln w="0">
              <a:solidFill>
                <a:srgbClr val="000000"/>
              </a:solidFill>
              <a:round/>
              <a:headEnd/>
              <a:tailEnd/>
            </a:ln>
          </p:spPr>
          <p:txBody>
            <a:bodyPr/>
            <a:lstStyle/>
            <a:p>
              <a:endParaRPr lang="en-CA"/>
            </a:p>
          </p:txBody>
        </p:sp>
        <p:sp>
          <p:nvSpPr>
            <p:cNvPr id="26497" name="Freeform 894"/>
            <p:cNvSpPr>
              <a:spLocks/>
            </p:cNvSpPr>
            <p:nvPr/>
          </p:nvSpPr>
          <p:spPr bwMode="auto">
            <a:xfrm>
              <a:off x="2852" y="1362"/>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6498" name="Line 895"/>
            <p:cNvSpPr>
              <a:spLocks noChangeShapeType="1"/>
            </p:cNvSpPr>
            <p:nvPr/>
          </p:nvSpPr>
          <p:spPr bwMode="auto">
            <a:xfrm>
              <a:off x="2857" y="1379"/>
              <a:ext cx="2" cy="2"/>
            </a:xfrm>
            <a:prstGeom prst="line">
              <a:avLst/>
            </a:prstGeom>
            <a:noFill/>
            <a:ln w="0">
              <a:solidFill>
                <a:srgbClr val="000000"/>
              </a:solidFill>
              <a:round/>
              <a:headEnd/>
              <a:tailEnd/>
            </a:ln>
          </p:spPr>
          <p:txBody>
            <a:bodyPr/>
            <a:lstStyle/>
            <a:p>
              <a:endParaRPr lang="en-CA"/>
            </a:p>
          </p:txBody>
        </p:sp>
        <p:sp>
          <p:nvSpPr>
            <p:cNvPr id="26499" name="Line 896"/>
            <p:cNvSpPr>
              <a:spLocks noChangeShapeType="1"/>
            </p:cNvSpPr>
            <p:nvPr/>
          </p:nvSpPr>
          <p:spPr bwMode="auto">
            <a:xfrm flipH="1">
              <a:off x="2852" y="1381"/>
              <a:ext cx="5" cy="11"/>
            </a:xfrm>
            <a:prstGeom prst="line">
              <a:avLst/>
            </a:prstGeom>
            <a:noFill/>
            <a:ln w="0">
              <a:solidFill>
                <a:srgbClr val="000000"/>
              </a:solidFill>
              <a:round/>
              <a:headEnd/>
              <a:tailEnd/>
            </a:ln>
          </p:spPr>
          <p:txBody>
            <a:bodyPr/>
            <a:lstStyle/>
            <a:p>
              <a:endParaRPr lang="en-CA"/>
            </a:p>
          </p:txBody>
        </p:sp>
        <p:sp>
          <p:nvSpPr>
            <p:cNvPr id="26500" name="Line 897"/>
            <p:cNvSpPr>
              <a:spLocks noChangeShapeType="1"/>
            </p:cNvSpPr>
            <p:nvPr/>
          </p:nvSpPr>
          <p:spPr bwMode="auto">
            <a:xfrm flipH="1">
              <a:off x="2845" y="1392"/>
              <a:ext cx="7" cy="9"/>
            </a:xfrm>
            <a:prstGeom prst="line">
              <a:avLst/>
            </a:prstGeom>
            <a:noFill/>
            <a:ln w="0">
              <a:solidFill>
                <a:srgbClr val="000000"/>
              </a:solidFill>
              <a:round/>
              <a:headEnd/>
              <a:tailEnd/>
            </a:ln>
          </p:spPr>
          <p:txBody>
            <a:bodyPr/>
            <a:lstStyle/>
            <a:p>
              <a:endParaRPr lang="en-CA"/>
            </a:p>
          </p:txBody>
        </p:sp>
        <p:sp>
          <p:nvSpPr>
            <p:cNvPr id="26501" name="Line 898"/>
            <p:cNvSpPr>
              <a:spLocks noChangeShapeType="1"/>
            </p:cNvSpPr>
            <p:nvPr/>
          </p:nvSpPr>
          <p:spPr bwMode="auto">
            <a:xfrm flipH="1">
              <a:off x="2840" y="1401"/>
              <a:ext cx="5" cy="11"/>
            </a:xfrm>
            <a:prstGeom prst="line">
              <a:avLst/>
            </a:prstGeom>
            <a:noFill/>
            <a:ln w="0">
              <a:solidFill>
                <a:srgbClr val="000000"/>
              </a:solidFill>
              <a:round/>
              <a:headEnd/>
              <a:tailEnd/>
            </a:ln>
          </p:spPr>
          <p:txBody>
            <a:bodyPr/>
            <a:lstStyle/>
            <a:p>
              <a:endParaRPr lang="en-CA"/>
            </a:p>
          </p:txBody>
        </p:sp>
        <p:sp>
          <p:nvSpPr>
            <p:cNvPr id="26502" name="Line 899"/>
            <p:cNvSpPr>
              <a:spLocks noChangeShapeType="1"/>
            </p:cNvSpPr>
            <p:nvPr/>
          </p:nvSpPr>
          <p:spPr bwMode="auto">
            <a:xfrm flipH="1">
              <a:off x="2837" y="1412"/>
              <a:ext cx="3" cy="3"/>
            </a:xfrm>
            <a:prstGeom prst="line">
              <a:avLst/>
            </a:prstGeom>
            <a:noFill/>
            <a:ln w="0">
              <a:solidFill>
                <a:srgbClr val="000000"/>
              </a:solidFill>
              <a:round/>
              <a:headEnd/>
              <a:tailEnd/>
            </a:ln>
          </p:spPr>
          <p:txBody>
            <a:bodyPr/>
            <a:lstStyle/>
            <a:p>
              <a:endParaRPr lang="en-CA"/>
            </a:p>
          </p:txBody>
        </p:sp>
        <p:sp>
          <p:nvSpPr>
            <p:cNvPr id="26503" name="Line 900"/>
            <p:cNvSpPr>
              <a:spLocks noChangeShapeType="1"/>
            </p:cNvSpPr>
            <p:nvPr/>
          </p:nvSpPr>
          <p:spPr bwMode="auto">
            <a:xfrm flipH="1">
              <a:off x="2836" y="1415"/>
              <a:ext cx="1" cy="5"/>
            </a:xfrm>
            <a:prstGeom prst="line">
              <a:avLst/>
            </a:prstGeom>
            <a:noFill/>
            <a:ln w="0">
              <a:solidFill>
                <a:srgbClr val="000000"/>
              </a:solidFill>
              <a:round/>
              <a:headEnd/>
              <a:tailEnd/>
            </a:ln>
          </p:spPr>
          <p:txBody>
            <a:bodyPr/>
            <a:lstStyle/>
            <a:p>
              <a:endParaRPr lang="en-CA"/>
            </a:p>
          </p:txBody>
        </p:sp>
        <p:sp>
          <p:nvSpPr>
            <p:cNvPr id="26504" name="Line 901"/>
            <p:cNvSpPr>
              <a:spLocks noChangeShapeType="1"/>
            </p:cNvSpPr>
            <p:nvPr/>
          </p:nvSpPr>
          <p:spPr bwMode="auto">
            <a:xfrm>
              <a:off x="2836" y="1420"/>
              <a:ext cx="1" cy="1"/>
            </a:xfrm>
            <a:prstGeom prst="line">
              <a:avLst/>
            </a:prstGeom>
            <a:noFill/>
            <a:ln w="0">
              <a:solidFill>
                <a:srgbClr val="000000"/>
              </a:solidFill>
              <a:round/>
              <a:headEnd/>
              <a:tailEnd/>
            </a:ln>
          </p:spPr>
          <p:txBody>
            <a:bodyPr/>
            <a:lstStyle/>
            <a:p>
              <a:endParaRPr lang="en-CA"/>
            </a:p>
          </p:txBody>
        </p:sp>
        <p:sp>
          <p:nvSpPr>
            <p:cNvPr id="26505" name="Line 902"/>
            <p:cNvSpPr>
              <a:spLocks noChangeShapeType="1"/>
            </p:cNvSpPr>
            <p:nvPr/>
          </p:nvSpPr>
          <p:spPr bwMode="auto">
            <a:xfrm>
              <a:off x="2836" y="1420"/>
              <a:ext cx="1" cy="3"/>
            </a:xfrm>
            <a:prstGeom prst="line">
              <a:avLst/>
            </a:prstGeom>
            <a:noFill/>
            <a:ln w="0">
              <a:solidFill>
                <a:srgbClr val="000000"/>
              </a:solidFill>
              <a:round/>
              <a:headEnd/>
              <a:tailEnd/>
            </a:ln>
          </p:spPr>
          <p:txBody>
            <a:bodyPr/>
            <a:lstStyle/>
            <a:p>
              <a:endParaRPr lang="en-CA"/>
            </a:p>
          </p:txBody>
        </p:sp>
        <p:sp>
          <p:nvSpPr>
            <p:cNvPr id="26506" name="Freeform 903"/>
            <p:cNvSpPr>
              <a:spLocks/>
            </p:cNvSpPr>
            <p:nvPr/>
          </p:nvSpPr>
          <p:spPr bwMode="auto">
            <a:xfrm>
              <a:off x="2837" y="1423"/>
              <a:ext cx="4" cy="2"/>
            </a:xfrm>
            <a:custGeom>
              <a:avLst/>
              <a:gdLst>
                <a:gd name="T0" fmla="*/ 0 w 6"/>
                <a:gd name="T1" fmla="*/ 0 h 2"/>
                <a:gd name="T2" fmla="*/ 1 w 6"/>
                <a:gd name="T3" fmla="*/ 0 h 2"/>
                <a:gd name="T4" fmla="*/ 1 w 6"/>
                <a:gd name="T5" fmla="*/ 2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26507" name="Line 904"/>
            <p:cNvSpPr>
              <a:spLocks noChangeShapeType="1"/>
            </p:cNvSpPr>
            <p:nvPr/>
          </p:nvSpPr>
          <p:spPr bwMode="auto">
            <a:xfrm>
              <a:off x="2856" y="1421"/>
              <a:ext cx="1" cy="2"/>
            </a:xfrm>
            <a:prstGeom prst="line">
              <a:avLst/>
            </a:prstGeom>
            <a:noFill/>
            <a:ln w="0">
              <a:solidFill>
                <a:srgbClr val="000000"/>
              </a:solidFill>
              <a:round/>
              <a:headEnd/>
              <a:tailEnd/>
            </a:ln>
          </p:spPr>
          <p:txBody>
            <a:bodyPr/>
            <a:lstStyle/>
            <a:p>
              <a:endParaRPr lang="en-CA"/>
            </a:p>
          </p:txBody>
        </p:sp>
        <p:sp>
          <p:nvSpPr>
            <p:cNvPr id="26508" name="Line 905"/>
            <p:cNvSpPr>
              <a:spLocks noChangeShapeType="1"/>
            </p:cNvSpPr>
            <p:nvPr/>
          </p:nvSpPr>
          <p:spPr bwMode="auto">
            <a:xfrm>
              <a:off x="2857" y="1423"/>
              <a:ext cx="2" cy="2"/>
            </a:xfrm>
            <a:prstGeom prst="line">
              <a:avLst/>
            </a:prstGeom>
            <a:noFill/>
            <a:ln w="0">
              <a:solidFill>
                <a:srgbClr val="000000"/>
              </a:solidFill>
              <a:round/>
              <a:headEnd/>
              <a:tailEnd/>
            </a:ln>
          </p:spPr>
          <p:txBody>
            <a:bodyPr/>
            <a:lstStyle/>
            <a:p>
              <a:endParaRPr lang="en-CA"/>
            </a:p>
          </p:txBody>
        </p:sp>
        <p:sp>
          <p:nvSpPr>
            <p:cNvPr id="26509" name="Line 906"/>
            <p:cNvSpPr>
              <a:spLocks noChangeShapeType="1"/>
            </p:cNvSpPr>
            <p:nvPr/>
          </p:nvSpPr>
          <p:spPr bwMode="auto">
            <a:xfrm>
              <a:off x="2859" y="1423"/>
              <a:ext cx="1" cy="2"/>
            </a:xfrm>
            <a:prstGeom prst="line">
              <a:avLst/>
            </a:prstGeom>
            <a:noFill/>
            <a:ln w="0">
              <a:solidFill>
                <a:srgbClr val="000000"/>
              </a:solidFill>
              <a:round/>
              <a:headEnd/>
              <a:tailEnd/>
            </a:ln>
          </p:spPr>
          <p:txBody>
            <a:bodyPr/>
            <a:lstStyle/>
            <a:p>
              <a:endParaRPr lang="en-CA"/>
            </a:p>
          </p:txBody>
        </p:sp>
        <p:sp>
          <p:nvSpPr>
            <p:cNvPr id="26510" name="Line 907"/>
            <p:cNvSpPr>
              <a:spLocks noChangeShapeType="1"/>
            </p:cNvSpPr>
            <p:nvPr/>
          </p:nvSpPr>
          <p:spPr bwMode="auto">
            <a:xfrm flipH="1">
              <a:off x="2855" y="1425"/>
              <a:ext cx="4" cy="6"/>
            </a:xfrm>
            <a:prstGeom prst="line">
              <a:avLst/>
            </a:prstGeom>
            <a:noFill/>
            <a:ln w="0">
              <a:solidFill>
                <a:srgbClr val="000000"/>
              </a:solidFill>
              <a:round/>
              <a:headEnd/>
              <a:tailEnd/>
            </a:ln>
          </p:spPr>
          <p:txBody>
            <a:bodyPr/>
            <a:lstStyle/>
            <a:p>
              <a:endParaRPr lang="en-CA"/>
            </a:p>
          </p:txBody>
        </p:sp>
        <p:sp>
          <p:nvSpPr>
            <p:cNvPr id="26511" name="Line 908"/>
            <p:cNvSpPr>
              <a:spLocks noChangeShapeType="1"/>
            </p:cNvSpPr>
            <p:nvPr/>
          </p:nvSpPr>
          <p:spPr bwMode="auto">
            <a:xfrm flipH="1">
              <a:off x="2850" y="1431"/>
              <a:ext cx="5" cy="8"/>
            </a:xfrm>
            <a:prstGeom prst="line">
              <a:avLst/>
            </a:prstGeom>
            <a:noFill/>
            <a:ln w="0">
              <a:solidFill>
                <a:srgbClr val="000000"/>
              </a:solidFill>
              <a:round/>
              <a:headEnd/>
              <a:tailEnd/>
            </a:ln>
          </p:spPr>
          <p:txBody>
            <a:bodyPr/>
            <a:lstStyle/>
            <a:p>
              <a:endParaRPr lang="en-CA"/>
            </a:p>
          </p:txBody>
        </p:sp>
        <p:sp>
          <p:nvSpPr>
            <p:cNvPr id="26512" name="Line 909"/>
            <p:cNvSpPr>
              <a:spLocks noChangeShapeType="1"/>
            </p:cNvSpPr>
            <p:nvPr/>
          </p:nvSpPr>
          <p:spPr bwMode="auto">
            <a:xfrm flipH="1">
              <a:off x="2842" y="1439"/>
              <a:ext cx="8" cy="9"/>
            </a:xfrm>
            <a:prstGeom prst="line">
              <a:avLst/>
            </a:prstGeom>
            <a:noFill/>
            <a:ln w="0">
              <a:solidFill>
                <a:srgbClr val="000000"/>
              </a:solidFill>
              <a:round/>
              <a:headEnd/>
              <a:tailEnd/>
            </a:ln>
          </p:spPr>
          <p:txBody>
            <a:bodyPr/>
            <a:lstStyle/>
            <a:p>
              <a:endParaRPr lang="en-CA"/>
            </a:p>
          </p:txBody>
        </p:sp>
        <p:sp>
          <p:nvSpPr>
            <p:cNvPr id="26513" name="Line 910"/>
            <p:cNvSpPr>
              <a:spLocks noChangeShapeType="1"/>
            </p:cNvSpPr>
            <p:nvPr/>
          </p:nvSpPr>
          <p:spPr bwMode="auto">
            <a:xfrm flipH="1">
              <a:off x="2834" y="1448"/>
              <a:ext cx="8" cy="6"/>
            </a:xfrm>
            <a:prstGeom prst="line">
              <a:avLst/>
            </a:prstGeom>
            <a:noFill/>
            <a:ln w="0">
              <a:solidFill>
                <a:srgbClr val="000000"/>
              </a:solidFill>
              <a:round/>
              <a:headEnd/>
              <a:tailEnd/>
            </a:ln>
          </p:spPr>
          <p:txBody>
            <a:bodyPr/>
            <a:lstStyle/>
            <a:p>
              <a:endParaRPr lang="en-CA"/>
            </a:p>
          </p:txBody>
        </p:sp>
        <p:sp>
          <p:nvSpPr>
            <p:cNvPr id="26514" name="Line 911"/>
            <p:cNvSpPr>
              <a:spLocks noChangeShapeType="1"/>
            </p:cNvSpPr>
            <p:nvPr/>
          </p:nvSpPr>
          <p:spPr bwMode="auto">
            <a:xfrm flipH="1">
              <a:off x="2831" y="1454"/>
              <a:ext cx="3" cy="3"/>
            </a:xfrm>
            <a:prstGeom prst="line">
              <a:avLst/>
            </a:prstGeom>
            <a:noFill/>
            <a:ln w="0">
              <a:solidFill>
                <a:srgbClr val="000000"/>
              </a:solidFill>
              <a:round/>
              <a:headEnd/>
              <a:tailEnd/>
            </a:ln>
          </p:spPr>
          <p:txBody>
            <a:bodyPr/>
            <a:lstStyle/>
            <a:p>
              <a:endParaRPr lang="en-CA"/>
            </a:p>
          </p:txBody>
        </p:sp>
        <p:sp>
          <p:nvSpPr>
            <p:cNvPr id="26515" name="Freeform 912"/>
            <p:cNvSpPr>
              <a:spLocks/>
            </p:cNvSpPr>
            <p:nvPr/>
          </p:nvSpPr>
          <p:spPr bwMode="auto">
            <a:xfrm>
              <a:off x="2829" y="1457"/>
              <a:ext cx="2" cy="4"/>
            </a:xfrm>
            <a:custGeom>
              <a:avLst/>
              <a:gdLst>
                <a:gd name="T0" fmla="*/ 1 w 4"/>
                <a:gd name="T1" fmla="*/ 0 h 4"/>
                <a:gd name="T2" fmla="*/ 0 w 4"/>
                <a:gd name="T3" fmla="*/ 4 h 4"/>
                <a:gd name="T4" fmla="*/ 0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6516" name="Line 913"/>
            <p:cNvSpPr>
              <a:spLocks noChangeShapeType="1"/>
            </p:cNvSpPr>
            <p:nvPr/>
          </p:nvSpPr>
          <p:spPr bwMode="auto">
            <a:xfrm>
              <a:off x="848" y="2134"/>
              <a:ext cx="46" cy="2"/>
            </a:xfrm>
            <a:prstGeom prst="line">
              <a:avLst/>
            </a:prstGeom>
            <a:noFill/>
            <a:ln w="0">
              <a:solidFill>
                <a:srgbClr val="000000"/>
              </a:solidFill>
              <a:round/>
              <a:headEnd/>
              <a:tailEnd/>
            </a:ln>
          </p:spPr>
          <p:txBody>
            <a:bodyPr/>
            <a:lstStyle/>
            <a:p>
              <a:endParaRPr lang="en-CA"/>
            </a:p>
          </p:txBody>
        </p:sp>
        <p:sp>
          <p:nvSpPr>
            <p:cNvPr id="26517" name="Line 914"/>
            <p:cNvSpPr>
              <a:spLocks noChangeShapeType="1"/>
            </p:cNvSpPr>
            <p:nvPr/>
          </p:nvSpPr>
          <p:spPr bwMode="auto">
            <a:xfrm>
              <a:off x="910" y="2134"/>
              <a:ext cx="46" cy="2"/>
            </a:xfrm>
            <a:prstGeom prst="line">
              <a:avLst/>
            </a:prstGeom>
            <a:noFill/>
            <a:ln w="0">
              <a:solidFill>
                <a:srgbClr val="000000"/>
              </a:solidFill>
              <a:round/>
              <a:headEnd/>
              <a:tailEnd/>
            </a:ln>
          </p:spPr>
          <p:txBody>
            <a:bodyPr/>
            <a:lstStyle/>
            <a:p>
              <a:endParaRPr lang="en-CA"/>
            </a:p>
          </p:txBody>
        </p:sp>
        <p:sp>
          <p:nvSpPr>
            <p:cNvPr id="26518" name="Line 915"/>
            <p:cNvSpPr>
              <a:spLocks noChangeShapeType="1"/>
            </p:cNvSpPr>
            <p:nvPr/>
          </p:nvSpPr>
          <p:spPr bwMode="auto">
            <a:xfrm>
              <a:off x="971" y="2134"/>
              <a:ext cx="47" cy="2"/>
            </a:xfrm>
            <a:prstGeom prst="line">
              <a:avLst/>
            </a:prstGeom>
            <a:noFill/>
            <a:ln w="0">
              <a:solidFill>
                <a:srgbClr val="000000"/>
              </a:solidFill>
              <a:round/>
              <a:headEnd/>
              <a:tailEnd/>
            </a:ln>
          </p:spPr>
          <p:txBody>
            <a:bodyPr/>
            <a:lstStyle/>
            <a:p>
              <a:endParaRPr lang="en-CA"/>
            </a:p>
          </p:txBody>
        </p:sp>
        <p:sp>
          <p:nvSpPr>
            <p:cNvPr id="26519" name="Line 916"/>
            <p:cNvSpPr>
              <a:spLocks noChangeShapeType="1"/>
            </p:cNvSpPr>
            <p:nvPr/>
          </p:nvSpPr>
          <p:spPr bwMode="auto">
            <a:xfrm>
              <a:off x="1033" y="2134"/>
              <a:ext cx="46" cy="2"/>
            </a:xfrm>
            <a:prstGeom prst="line">
              <a:avLst/>
            </a:prstGeom>
            <a:noFill/>
            <a:ln w="0">
              <a:solidFill>
                <a:srgbClr val="000000"/>
              </a:solidFill>
              <a:round/>
              <a:headEnd/>
              <a:tailEnd/>
            </a:ln>
          </p:spPr>
          <p:txBody>
            <a:bodyPr/>
            <a:lstStyle/>
            <a:p>
              <a:endParaRPr lang="en-CA"/>
            </a:p>
          </p:txBody>
        </p:sp>
        <p:sp>
          <p:nvSpPr>
            <p:cNvPr id="26520" name="Line 917"/>
            <p:cNvSpPr>
              <a:spLocks noChangeShapeType="1"/>
            </p:cNvSpPr>
            <p:nvPr/>
          </p:nvSpPr>
          <p:spPr bwMode="auto">
            <a:xfrm>
              <a:off x="1096" y="2134"/>
              <a:ext cx="46" cy="2"/>
            </a:xfrm>
            <a:prstGeom prst="line">
              <a:avLst/>
            </a:prstGeom>
            <a:noFill/>
            <a:ln w="0">
              <a:solidFill>
                <a:srgbClr val="000000"/>
              </a:solidFill>
              <a:round/>
              <a:headEnd/>
              <a:tailEnd/>
            </a:ln>
          </p:spPr>
          <p:txBody>
            <a:bodyPr/>
            <a:lstStyle/>
            <a:p>
              <a:endParaRPr lang="en-CA"/>
            </a:p>
          </p:txBody>
        </p:sp>
        <p:sp>
          <p:nvSpPr>
            <p:cNvPr id="26521" name="Line 918"/>
            <p:cNvSpPr>
              <a:spLocks noChangeShapeType="1"/>
            </p:cNvSpPr>
            <p:nvPr/>
          </p:nvSpPr>
          <p:spPr bwMode="auto">
            <a:xfrm>
              <a:off x="1158" y="2134"/>
              <a:ext cx="46" cy="2"/>
            </a:xfrm>
            <a:prstGeom prst="line">
              <a:avLst/>
            </a:prstGeom>
            <a:noFill/>
            <a:ln w="0">
              <a:solidFill>
                <a:srgbClr val="000000"/>
              </a:solidFill>
              <a:round/>
              <a:headEnd/>
              <a:tailEnd/>
            </a:ln>
          </p:spPr>
          <p:txBody>
            <a:bodyPr/>
            <a:lstStyle/>
            <a:p>
              <a:endParaRPr lang="en-CA"/>
            </a:p>
          </p:txBody>
        </p:sp>
        <p:sp>
          <p:nvSpPr>
            <p:cNvPr id="26522" name="Line 919"/>
            <p:cNvSpPr>
              <a:spLocks noChangeShapeType="1"/>
            </p:cNvSpPr>
            <p:nvPr/>
          </p:nvSpPr>
          <p:spPr bwMode="auto">
            <a:xfrm>
              <a:off x="1219" y="2134"/>
              <a:ext cx="46" cy="2"/>
            </a:xfrm>
            <a:prstGeom prst="line">
              <a:avLst/>
            </a:prstGeom>
            <a:noFill/>
            <a:ln w="0">
              <a:solidFill>
                <a:srgbClr val="000000"/>
              </a:solidFill>
              <a:round/>
              <a:headEnd/>
              <a:tailEnd/>
            </a:ln>
          </p:spPr>
          <p:txBody>
            <a:bodyPr/>
            <a:lstStyle/>
            <a:p>
              <a:endParaRPr lang="en-CA"/>
            </a:p>
          </p:txBody>
        </p:sp>
        <p:sp>
          <p:nvSpPr>
            <p:cNvPr id="26523" name="Line 920"/>
            <p:cNvSpPr>
              <a:spLocks noChangeShapeType="1"/>
            </p:cNvSpPr>
            <p:nvPr/>
          </p:nvSpPr>
          <p:spPr bwMode="auto">
            <a:xfrm>
              <a:off x="1281" y="2134"/>
              <a:ext cx="46" cy="2"/>
            </a:xfrm>
            <a:prstGeom prst="line">
              <a:avLst/>
            </a:prstGeom>
            <a:noFill/>
            <a:ln w="0">
              <a:solidFill>
                <a:srgbClr val="000000"/>
              </a:solidFill>
              <a:round/>
              <a:headEnd/>
              <a:tailEnd/>
            </a:ln>
          </p:spPr>
          <p:txBody>
            <a:bodyPr/>
            <a:lstStyle/>
            <a:p>
              <a:endParaRPr lang="en-CA"/>
            </a:p>
          </p:txBody>
        </p:sp>
        <p:sp>
          <p:nvSpPr>
            <p:cNvPr id="26524" name="Line 921"/>
            <p:cNvSpPr>
              <a:spLocks noChangeShapeType="1"/>
            </p:cNvSpPr>
            <p:nvPr/>
          </p:nvSpPr>
          <p:spPr bwMode="auto">
            <a:xfrm>
              <a:off x="1344" y="2134"/>
              <a:ext cx="46" cy="2"/>
            </a:xfrm>
            <a:prstGeom prst="line">
              <a:avLst/>
            </a:prstGeom>
            <a:noFill/>
            <a:ln w="0">
              <a:solidFill>
                <a:srgbClr val="000000"/>
              </a:solidFill>
              <a:round/>
              <a:headEnd/>
              <a:tailEnd/>
            </a:ln>
          </p:spPr>
          <p:txBody>
            <a:bodyPr/>
            <a:lstStyle/>
            <a:p>
              <a:endParaRPr lang="en-CA"/>
            </a:p>
          </p:txBody>
        </p:sp>
        <p:sp>
          <p:nvSpPr>
            <p:cNvPr id="26525" name="Line 922"/>
            <p:cNvSpPr>
              <a:spLocks noChangeShapeType="1"/>
            </p:cNvSpPr>
            <p:nvPr/>
          </p:nvSpPr>
          <p:spPr bwMode="auto">
            <a:xfrm>
              <a:off x="1405" y="2134"/>
              <a:ext cx="47" cy="2"/>
            </a:xfrm>
            <a:prstGeom prst="line">
              <a:avLst/>
            </a:prstGeom>
            <a:noFill/>
            <a:ln w="0">
              <a:solidFill>
                <a:srgbClr val="000000"/>
              </a:solidFill>
              <a:round/>
              <a:headEnd/>
              <a:tailEnd/>
            </a:ln>
          </p:spPr>
          <p:txBody>
            <a:bodyPr/>
            <a:lstStyle/>
            <a:p>
              <a:endParaRPr lang="en-CA"/>
            </a:p>
          </p:txBody>
        </p:sp>
        <p:sp>
          <p:nvSpPr>
            <p:cNvPr id="26526" name="Line 923"/>
            <p:cNvSpPr>
              <a:spLocks noChangeShapeType="1"/>
            </p:cNvSpPr>
            <p:nvPr/>
          </p:nvSpPr>
          <p:spPr bwMode="auto">
            <a:xfrm>
              <a:off x="1467" y="2134"/>
              <a:ext cx="46" cy="2"/>
            </a:xfrm>
            <a:prstGeom prst="line">
              <a:avLst/>
            </a:prstGeom>
            <a:noFill/>
            <a:ln w="0">
              <a:solidFill>
                <a:srgbClr val="000000"/>
              </a:solidFill>
              <a:round/>
              <a:headEnd/>
              <a:tailEnd/>
            </a:ln>
          </p:spPr>
          <p:txBody>
            <a:bodyPr/>
            <a:lstStyle/>
            <a:p>
              <a:endParaRPr lang="en-CA"/>
            </a:p>
          </p:txBody>
        </p:sp>
        <p:sp>
          <p:nvSpPr>
            <p:cNvPr id="26527" name="Line 924"/>
            <p:cNvSpPr>
              <a:spLocks noChangeShapeType="1"/>
            </p:cNvSpPr>
            <p:nvPr/>
          </p:nvSpPr>
          <p:spPr bwMode="auto">
            <a:xfrm>
              <a:off x="1530" y="2134"/>
              <a:ext cx="46" cy="2"/>
            </a:xfrm>
            <a:prstGeom prst="line">
              <a:avLst/>
            </a:prstGeom>
            <a:noFill/>
            <a:ln w="0">
              <a:solidFill>
                <a:srgbClr val="000000"/>
              </a:solidFill>
              <a:round/>
              <a:headEnd/>
              <a:tailEnd/>
            </a:ln>
          </p:spPr>
          <p:txBody>
            <a:bodyPr/>
            <a:lstStyle/>
            <a:p>
              <a:endParaRPr lang="en-CA"/>
            </a:p>
          </p:txBody>
        </p:sp>
        <p:sp>
          <p:nvSpPr>
            <p:cNvPr id="26528" name="Line 925"/>
            <p:cNvSpPr>
              <a:spLocks noChangeShapeType="1"/>
            </p:cNvSpPr>
            <p:nvPr/>
          </p:nvSpPr>
          <p:spPr bwMode="auto">
            <a:xfrm>
              <a:off x="1592" y="2134"/>
              <a:ext cx="46" cy="2"/>
            </a:xfrm>
            <a:prstGeom prst="line">
              <a:avLst/>
            </a:prstGeom>
            <a:noFill/>
            <a:ln w="0">
              <a:solidFill>
                <a:srgbClr val="000000"/>
              </a:solidFill>
              <a:round/>
              <a:headEnd/>
              <a:tailEnd/>
            </a:ln>
          </p:spPr>
          <p:txBody>
            <a:bodyPr/>
            <a:lstStyle/>
            <a:p>
              <a:endParaRPr lang="en-CA"/>
            </a:p>
          </p:txBody>
        </p:sp>
        <p:sp>
          <p:nvSpPr>
            <p:cNvPr id="26529" name="Line 926"/>
            <p:cNvSpPr>
              <a:spLocks noChangeShapeType="1"/>
            </p:cNvSpPr>
            <p:nvPr/>
          </p:nvSpPr>
          <p:spPr bwMode="auto">
            <a:xfrm>
              <a:off x="1653" y="2134"/>
              <a:ext cx="46" cy="2"/>
            </a:xfrm>
            <a:prstGeom prst="line">
              <a:avLst/>
            </a:prstGeom>
            <a:noFill/>
            <a:ln w="0">
              <a:solidFill>
                <a:srgbClr val="000000"/>
              </a:solidFill>
              <a:round/>
              <a:headEnd/>
              <a:tailEnd/>
            </a:ln>
          </p:spPr>
          <p:txBody>
            <a:bodyPr/>
            <a:lstStyle/>
            <a:p>
              <a:endParaRPr lang="en-CA"/>
            </a:p>
          </p:txBody>
        </p:sp>
        <p:sp>
          <p:nvSpPr>
            <p:cNvPr id="26530" name="Line 927"/>
            <p:cNvSpPr>
              <a:spLocks noChangeShapeType="1"/>
            </p:cNvSpPr>
            <p:nvPr/>
          </p:nvSpPr>
          <p:spPr bwMode="auto">
            <a:xfrm>
              <a:off x="1715" y="2134"/>
              <a:ext cx="46" cy="2"/>
            </a:xfrm>
            <a:prstGeom prst="line">
              <a:avLst/>
            </a:prstGeom>
            <a:noFill/>
            <a:ln w="0">
              <a:solidFill>
                <a:srgbClr val="000000"/>
              </a:solidFill>
              <a:round/>
              <a:headEnd/>
              <a:tailEnd/>
            </a:ln>
          </p:spPr>
          <p:txBody>
            <a:bodyPr/>
            <a:lstStyle/>
            <a:p>
              <a:endParaRPr lang="en-CA"/>
            </a:p>
          </p:txBody>
        </p:sp>
        <p:sp>
          <p:nvSpPr>
            <p:cNvPr id="26531" name="Line 928"/>
            <p:cNvSpPr>
              <a:spLocks noChangeShapeType="1"/>
            </p:cNvSpPr>
            <p:nvPr/>
          </p:nvSpPr>
          <p:spPr bwMode="auto">
            <a:xfrm>
              <a:off x="1778" y="2134"/>
              <a:ext cx="46" cy="2"/>
            </a:xfrm>
            <a:prstGeom prst="line">
              <a:avLst/>
            </a:prstGeom>
            <a:noFill/>
            <a:ln w="0">
              <a:solidFill>
                <a:srgbClr val="000000"/>
              </a:solidFill>
              <a:round/>
              <a:headEnd/>
              <a:tailEnd/>
            </a:ln>
          </p:spPr>
          <p:txBody>
            <a:bodyPr/>
            <a:lstStyle/>
            <a:p>
              <a:endParaRPr lang="en-CA"/>
            </a:p>
          </p:txBody>
        </p:sp>
        <p:sp>
          <p:nvSpPr>
            <p:cNvPr id="26532" name="Line 929"/>
            <p:cNvSpPr>
              <a:spLocks noChangeShapeType="1"/>
            </p:cNvSpPr>
            <p:nvPr/>
          </p:nvSpPr>
          <p:spPr bwMode="auto">
            <a:xfrm>
              <a:off x="1839" y="2134"/>
              <a:ext cx="47" cy="2"/>
            </a:xfrm>
            <a:prstGeom prst="line">
              <a:avLst/>
            </a:prstGeom>
            <a:noFill/>
            <a:ln w="0">
              <a:solidFill>
                <a:srgbClr val="000000"/>
              </a:solidFill>
              <a:round/>
              <a:headEnd/>
              <a:tailEnd/>
            </a:ln>
          </p:spPr>
          <p:txBody>
            <a:bodyPr/>
            <a:lstStyle/>
            <a:p>
              <a:endParaRPr lang="en-CA"/>
            </a:p>
          </p:txBody>
        </p:sp>
        <p:sp>
          <p:nvSpPr>
            <p:cNvPr id="26533" name="Line 930"/>
            <p:cNvSpPr>
              <a:spLocks noChangeShapeType="1"/>
            </p:cNvSpPr>
            <p:nvPr/>
          </p:nvSpPr>
          <p:spPr bwMode="auto">
            <a:xfrm>
              <a:off x="1901" y="2134"/>
              <a:ext cx="46" cy="2"/>
            </a:xfrm>
            <a:prstGeom prst="line">
              <a:avLst/>
            </a:prstGeom>
            <a:noFill/>
            <a:ln w="0">
              <a:solidFill>
                <a:srgbClr val="000000"/>
              </a:solidFill>
              <a:round/>
              <a:headEnd/>
              <a:tailEnd/>
            </a:ln>
          </p:spPr>
          <p:txBody>
            <a:bodyPr/>
            <a:lstStyle/>
            <a:p>
              <a:endParaRPr lang="en-CA"/>
            </a:p>
          </p:txBody>
        </p:sp>
        <p:sp>
          <p:nvSpPr>
            <p:cNvPr id="26534" name="Line 931"/>
            <p:cNvSpPr>
              <a:spLocks noChangeShapeType="1"/>
            </p:cNvSpPr>
            <p:nvPr/>
          </p:nvSpPr>
          <p:spPr bwMode="auto">
            <a:xfrm>
              <a:off x="1964" y="2134"/>
              <a:ext cx="46" cy="2"/>
            </a:xfrm>
            <a:prstGeom prst="line">
              <a:avLst/>
            </a:prstGeom>
            <a:noFill/>
            <a:ln w="0">
              <a:solidFill>
                <a:srgbClr val="000000"/>
              </a:solidFill>
              <a:round/>
              <a:headEnd/>
              <a:tailEnd/>
            </a:ln>
          </p:spPr>
          <p:txBody>
            <a:bodyPr/>
            <a:lstStyle/>
            <a:p>
              <a:endParaRPr lang="en-CA"/>
            </a:p>
          </p:txBody>
        </p:sp>
        <p:sp>
          <p:nvSpPr>
            <p:cNvPr id="26535" name="Line 932"/>
            <p:cNvSpPr>
              <a:spLocks noChangeShapeType="1"/>
            </p:cNvSpPr>
            <p:nvPr/>
          </p:nvSpPr>
          <p:spPr bwMode="auto">
            <a:xfrm>
              <a:off x="2025" y="2134"/>
              <a:ext cx="47" cy="2"/>
            </a:xfrm>
            <a:prstGeom prst="line">
              <a:avLst/>
            </a:prstGeom>
            <a:noFill/>
            <a:ln w="0">
              <a:solidFill>
                <a:srgbClr val="000000"/>
              </a:solidFill>
              <a:round/>
              <a:headEnd/>
              <a:tailEnd/>
            </a:ln>
          </p:spPr>
          <p:txBody>
            <a:bodyPr/>
            <a:lstStyle/>
            <a:p>
              <a:endParaRPr lang="en-CA"/>
            </a:p>
          </p:txBody>
        </p:sp>
        <p:sp>
          <p:nvSpPr>
            <p:cNvPr id="26536" name="Line 933"/>
            <p:cNvSpPr>
              <a:spLocks noChangeShapeType="1"/>
            </p:cNvSpPr>
            <p:nvPr/>
          </p:nvSpPr>
          <p:spPr bwMode="auto">
            <a:xfrm>
              <a:off x="2087" y="2134"/>
              <a:ext cx="46" cy="2"/>
            </a:xfrm>
            <a:prstGeom prst="line">
              <a:avLst/>
            </a:prstGeom>
            <a:noFill/>
            <a:ln w="0">
              <a:solidFill>
                <a:srgbClr val="000000"/>
              </a:solidFill>
              <a:round/>
              <a:headEnd/>
              <a:tailEnd/>
            </a:ln>
          </p:spPr>
          <p:txBody>
            <a:bodyPr/>
            <a:lstStyle/>
            <a:p>
              <a:endParaRPr lang="en-CA"/>
            </a:p>
          </p:txBody>
        </p:sp>
        <p:sp>
          <p:nvSpPr>
            <p:cNvPr id="26537" name="Line 934"/>
            <p:cNvSpPr>
              <a:spLocks noChangeShapeType="1"/>
            </p:cNvSpPr>
            <p:nvPr/>
          </p:nvSpPr>
          <p:spPr bwMode="auto">
            <a:xfrm>
              <a:off x="2149" y="2134"/>
              <a:ext cx="46" cy="2"/>
            </a:xfrm>
            <a:prstGeom prst="line">
              <a:avLst/>
            </a:prstGeom>
            <a:noFill/>
            <a:ln w="0">
              <a:solidFill>
                <a:srgbClr val="000000"/>
              </a:solidFill>
              <a:round/>
              <a:headEnd/>
              <a:tailEnd/>
            </a:ln>
          </p:spPr>
          <p:txBody>
            <a:bodyPr/>
            <a:lstStyle/>
            <a:p>
              <a:endParaRPr lang="en-CA"/>
            </a:p>
          </p:txBody>
        </p:sp>
        <p:sp>
          <p:nvSpPr>
            <p:cNvPr id="26538" name="Line 935"/>
            <p:cNvSpPr>
              <a:spLocks noChangeShapeType="1"/>
            </p:cNvSpPr>
            <p:nvPr/>
          </p:nvSpPr>
          <p:spPr bwMode="auto">
            <a:xfrm>
              <a:off x="2212" y="2134"/>
              <a:ext cx="46" cy="2"/>
            </a:xfrm>
            <a:prstGeom prst="line">
              <a:avLst/>
            </a:prstGeom>
            <a:noFill/>
            <a:ln w="0">
              <a:solidFill>
                <a:srgbClr val="000000"/>
              </a:solidFill>
              <a:round/>
              <a:headEnd/>
              <a:tailEnd/>
            </a:ln>
          </p:spPr>
          <p:txBody>
            <a:bodyPr/>
            <a:lstStyle/>
            <a:p>
              <a:endParaRPr lang="en-CA"/>
            </a:p>
          </p:txBody>
        </p:sp>
        <p:sp>
          <p:nvSpPr>
            <p:cNvPr id="26539" name="Line 936"/>
            <p:cNvSpPr>
              <a:spLocks noChangeShapeType="1"/>
            </p:cNvSpPr>
            <p:nvPr/>
          </p:nvSpPr>
          <p:spPr bwMode="auto">
            <a:xfrm>
              <a:off x="2273" y="2134"/>
              <a:ext cx="47" cy="2"/>
            </a:xfrm>
            <a:prstGeom prst="line">
              <a:avLst/>
            </a:prstGeom>
            <a:noFill/>
            <a:ln w="0">
              <a:solidFill>
                <a:srgbClr val="000000"/>
              </a:solidFill>
              <a:round/>
              <a:headEnd/>
              <a:tailEnd/>
            </a:ln>
          </p:spPr>
          <p:txBody>
            <a:bodyPr/>
            <a:lstStyle/>
            <a:p>
              <a:endParaRPr lang="en-CA"/>
            </a:p>
          </p:txBody>
        </p:sp>
        <p:sp>
          <p:nvSpPr>
            <p:cNvPr id="26540" name="Line 937"/>
            <p:cNvSpPr>
              <a:spLocks noChangeShapeType="1"/>
            </p:cNvSpPr>
            <p:nvPr/>
          </p:nvSpPr>
          <p:spPr bwMode="auto">
            <a:xfrm>
              <a:off x="2335" y="2134"/>
              <a:ext cx="46" cy="2"/>
            </a:xfrm>
            <a:prstGeom prst="line">
              <a:avLst/>
            </a:prstGeom>
            <a:noFill/>
            <a:ln w="0">
              <a:solidFill>
                <a:srgbClr val="000000"/>
              </a:solidFill>
              <a:round/>
              <a:headEnd/>
              <a:tailEnd/>
            </a:ln>
          </p:spPr>
          <p:txBody>
            <a:bodyPr/>
            <a:lstStyle/>
            <a:p>
              <a:endParaRPr lang="en-CA"/>
            </a:p>
          </p:txBody>
        </p:sp>
        <p:sp>
          <p:nvSpPr>
            <p:cNvPr id="26541" name="Line 938"/>
            <p:cNvSpPr>
              <a:spLocks noChangeShapeType="1"/>
            </p:cNvSpPr>
            <p:nvPr/>
          </p:nvSpPr>
          <p:spPr bwMode="auto">
            <a:xfrm>
              <a:off x="2398" y="2134"/>
              <a:ext cx="45" cy="2"/>
            </a:xfrm>
            <a:prstGeom prst="line">
              <a:avLst/>
            </a:prstGeom>
            <a:noFill/>
            <a:ln w="0">
              <a:solidFill>
                <a:srgbClr val="000000"/>
              </a:solidFill>
              <a:round/>
              <a:headEnd/>
              <a:tailEnd/>
            </a:ln>
          </p:spPr>
          <p:txBody>
            <a:bodyPr/>
            <a:lstStyle/>
            <a:p>
              <a:endParaRPr lang="en-CA"/>
            </a:p>
          </p:txBody>
        </p:sp>
        <p:sp>
          <p:nvSpPr>
            <p:cNvPr id="26542" name="Line 939"/>
            <p:cNvSpPr>
              <a:spLocks noChangeShapeType="1"/>
            </p:cNvSpPr>
            <p:nvPr/>
          </p:nvSpPr>
          <p:spPr bwMode="auto">
            <a:xfrm>
              <a:off x="2459" y="2134"/>
              <a:ext cx="47" cy="2"/>
            </a:xfrm>
            <a:prstGeom prst="line">
              <a:avLst/>
            </a:prstGeom>
            <a:noFill/>
            <a:ln w="0">
              <a:solidFill>
                <a:srgbClr val="000000"/>
              </a:solidFill>
              <a:round/>
              <a:headEnd/>
              <a:tailEnd/>
            </a:ln>
          </p:spPr>
          <p:txBody>
            <a:bodyPr/>
            <a:lstStyle/>
            <a:p>
              <a:endParaRPr lang="en-CA"/>
            </a:p>
          </p:txBody>
        </p:sp>
        <p:sp>
          <p:nvSpPr>
            <p:cNvPr id="26543" name="Line 940"/>
            <p:cNvSpPr>
              <a:spLocks noChangeShapeType="1"/>
            </p:cNvSpPr>
            <p:nvPr/>
          </p:nvSpPr>
          <p:spPr bwMode="auto">
            <a:xfrm>
              <a:off x="2521" y="2134"/>
              <a:ext cx="46" cy="2"/>
            </a:xfrm>
            <a:prstGeom prst="line">
              <a:avLst/>
            </a:prstGeom>
            <a:noFill/>
            <a:ln w="0">
              <a:solidFill>
                <a:srgbClr val="000000"/>
              </a:solidFill>
              <a:round/>
              <a:headEnd/>
              <a:tailEnd/>
            </a:ln>
          </p:spPr>
          <p:txBody>
            <a:bodyPr/>
            <a:lstStyle/>
            <a:p>
              <a:endParaRPr lang="en-CA"/>
            </a:p>
          </p:txBody>
        </p:sp>
        <p:sp>
          <p:nvSpPr>
            <p:cNvPr id="26544" name="Line 941"/>
            <p:cNvSpPr>
              <a:spLocks noChangeShapeType="1"/>
            </p:cNvSpPr>
            <p:nvPr/>
          </p:nvSpPr>
          <p:spPr bwMode="auto">
            <a:xfrm>
              <a:off x="2583" y="2134"/>
              <a:ext cx="46" cy="2"/>
            </a:xfrm>
            <a:prstGeom prst="line">
              <a:avLst/>
            </a:prstGeom>
            <a:noFill/>
            <a:ln w="0">
              <a:solidFill>
                <a:srgbClr val="000000"/>
              </a:solidFill>
              <a:round/>
              <a:headEnd/>
              <a:tailEnd/>
            </a:ln>
          </p:spPr>
          <p:txBody>
            <a:bodyPr/>
            <a:lstStyle/>
            <a:p>
              <a:endParaRPr lang="en-CA"/>
            </a:p>
          </p:txBody>
        </p:sp>
        <p:sp>
          <p:nvSpPr>
            <p:cNvPr id="26545" name="Line 942"/>
            <p:cNvSpPr>
              <a:spLocks noChangeShapeType="1"/>
            </p:cNvSpPr>
            <p:nvPr/>
          </p:nvSpPr>
          <p:spPr bwMode="auto">
            <a:xfrm>
              <a:off x="2646" y="2134"/>
              <a:ext cx="46" cy="2"/>
            </a:xfrm>
            <a:prstGeom prst="line">
              <a:avLst/>
            </a:prstGeom>
            <a:noFill/>
            <a:ln w="0">
              <a:solidFill>
                <a:srgbClr val="000000"/>
              </a:solidFill>
              <a:round/>
              <a:headEnd/>
              <a:tailEnd/>
            </a:ln>
          </p:spPr>
          <p:txBody>
            <a:bodyPr/>
            <a:lstStyle/>
            <a:p>
              <a:endParaRPr lang="en-CA"/>
            </a:p>
          </p:txBody>
        </p:sp>
        <p:sp>
          <p:nvSpPr>
            <p:cNvPr id="26546" name="Line 943"/>
            <p:cNvSpPr>
              <a:spLocks noChangeShapeType="1"/>
            </p:cNvSpPr>
            <p:nvPr/>
          </p:nvSpPr>
          <p:spPr bwMode="auto">
            <a:xfrm>
              <a:off x="2707" y="2134"/>
              <a:ext cx="46" cy="2"/>
            </a:xfrm>
            <a:prstGeom prst="line">
              <a:avLst/>
            </a:prstGeom>
            <a:noFill/>
            <a:ln w="0">
              <a:solidFill>
                <a:srgbClr val="000000"/>
              </a:solidFill>
              <a:round/>
              <a:headEnd/>
              <a:tailEnd/>
            </a:ln>
          </p:spPr>
          <p:txBody>
            <a:bodyPr/>
            <a:lstStyle/>
            <a:p>
              <a:endParaRPr lang="en-CA"/>
            </a:p>
          </p:txBody>
        </p:sp>
        <p:sp>
          <p:nvSpPr>
            <p:cNvPr id="26547" name="Line 944"/>
            <p:cNvSpPr>
              <a:spLocks noChangeShapeType="1"/>
            </p:cNvSpPr>
            <p:nvPr/>
          </p:nvSpPr>
          <p:spPr bwMode="auto">
            <a:xfrm>
              <a:off x="2769" y="2134"/>
              <a:ext cx="46" cy="2"/>
            </a:xfrm>
            <a:prstGeom prst="line">
              <a:avLst/>
            </a:prstGeom>
            <a:noFill/>
            <a:ln w="0">
              <a:solidFill>
                <a:srgbClr val="000000"/>
              </a:solidFill>
              <a:round/>
              <a:headEnd/>
              <a:tailEnd/>
            </a:ln>
          </p:spPr>
          <p:txBody>
            <a:bodyPr/>
            <a:lstStyle/>
            <a:p>
              <a:endParaRPr lang="en-CA"/>
            </a:p>
          </p:txBody>
        </p:sp>
        <p:sp>
          <p:nvSpPr>
            <p:cNvPr id="26548" name="Line 945"/>
            <p:cNvSpPr>
              <a:spLocks noChangeShapeType="1"/>
            </p:cNvSpPr>
            <p:nvPr/>
          </p:nvSpPr>
          <p:spPr bwMode="auto">
            <a:xfrm>
              <a:off x="2831" y="2134"/>
              <a:ext cx="19" cy="2"/>
            </a:xfrm>
            <a:prstGeom prst="line">
              <a:avLst/>
            </a:prstGeom>
            <a:noFill/>
            <a:ln w="0">
              <a:solidFill>
                <a:srgbClr val="000000"/>
              </a:solidFill>
              <a:round/>
              <a:headEnd/>
              <a:tailEnd/>
            </a:ln>
          </p:spPr>
          <p:txBody>
            <a:bodyPr/>
            <a:lstStyle/>
            <a:p>
              <a:endParaRPr lang="en-CA"/>
            </a:p>
          </p:txBody>
        </p:sp>
        <p:sp>
          <p:nvSpPr>
            <p:cNvPr id="26549" name="Line 946"/>
            <p:cNvSpPr>
              <a:spLocks noChangeShapeType="1"/>
            </p:cNvSpPr>
            <p:nvPr/>
          </p:nvSpPr>
          <p:spPr bwMode="auto">
            <a:xfrm>
              <a:off x="830" y="2337"/>
              <a:ext cx="48" cy="2"/>
            </a:xfrm>
            <a:prstGeom prst="line">
              <a:avLst/>
            </a:prstGeom>
            <a:noFill/>
            <a:ln w="0">
              <a:solidFill>
                <a:srgbClr val="000000"/>
              </a:solidFill>
              <a:round/>
              <a:headEnd/>
              <a:tailEnd/>
            </a:ln>
          </p:spPr>
          <p:txBody>
            <a:bodyPr/>
            <a:lstStyle/>
            <a:p>
              <a:endParaRPr lang="en-CA"/>
            </a:p>
          </p:txBody>
        </p:sp>
        <p:sp>
          <p:nvSpPr>
            <p:cNvPr id="26550" name="Line 947"/>
            <p:cNvSpPr>
              <a:spLocks noChangeShapeType="1"/>
            </p:cNvSpPr>
            <p:nvPr/>
          </p:nvSpPr>
          <p:spPr bwMode="auto">
            <a:xfrm>
              <a:off x="893" y="2337"/>
              <a:ext cx="46" cy="2"/>
            </a:xfrm>
            <a:prstGeom prst="line">
              <a:avLst/>
            </a:prstGeom>
            <a:noFill/>
            <a:ln w="0">
              <a:solidFill>
                <a:srgbClr val="000000"/>
              </a:solidFill>
              <a:round/>
              <a:headEnd/>
              <a:tailEnd/>
            </a:ln>
          </p:spPr>
          <p:txBody>
            <a:bodyPr/>
            <a:lstStyle/>
            <a:p>
              <a:endParaRPr lang="en-CA"/>
            </a:p>
          </p:txBody>
        </p:sp>
        <p:sp>
          <p:nvSpPr>
            <p:cNvPr id="26551" name="Line 948"/>
            <p:cNvSpPr>
              <a:spLocks noChangeShapeType="1"/>
            </p:cNvSpPr>
            <p:nvPr/>
          </p:nvSpPr>
          <p:spPr bwMode="auto">
            <a:xfrm>
              <a:off x="955" y="2337"/>
              <a:ext cx="47" cy="2"/>
            </a:xfrm>
            <a:prstGeom prst="line">
              <a:avLst/>
            </a:prstGeom>
            <a:noFill/>
            <a:ln w="0">
              <a:solidFill>
                <a:srgbClr val="000000"/>
              </a:solidFill>
              <a:round/>
              <a:headEnd/>
              <a:tailEnd/>
            </a:ln>
          </p:spPr>
          <p:txBody>
            <a:bodyPr/>
            <a:lstStyle/>
            <a:p>
              <a:endParaRPr lang="en-CA"/>
            </a:p>
          </p:txBody>
        </p:sp>
        <p:sp>
          <p:nvSpPr>
            <p:cNvPr id="26552" name="Line 949"/>
            <p:cNvSpPr>
              <a:spLocks noChangeShapeType="1"/>
            </p:cNvSpPr>
            <p:nvPr/>
          </p:nvSpPr>
          <p:spPr bwMode="auto">
            <a:xfrm>
              <a:off x="1016" y="2337"/>
              <a:ext cx="48" cy="2"/>
            </a:xfrm>
            <a:prstGeom prst="line">
              <a:avLst/>
            </a:prstGeom>
            <a:noFill/>
            <a:ln w="0">
              <a:solidFill>
                <a:srgbClr val="000000"/>
              </a:solidFill>
              <a:round/>
              <a:headEnd/>
              <a:tailEnd/>
            </a:ln>
          </p:spPr>
          <p:txBody>
            <a:bodyPr/>
            <a:lstStyle/>
            <a:p>
              <a:endParaRPr lang="en-CA"/>
            </a:p>
          </p:txBody>
        </p:sp>
        <p:sp>
          <p:nvSpPr>
            <p:cNvPr id="26553" name="Line 950"/>
            <p:cNvSpPr>
              <a:spLocks noChangeShapeType="1"/>
            </p:cNvSpPr>
            <p:nvPr/>
          </p:nvSpPr>
          <p:spPr bwMode="auto">
            <a:xfrm>
              <a:off x="1078" y="2337"/>
              <a:ext cx="47" cy="2"/>
            </a:xfrm>
            <a:prstGeom prst="line">
              <a:avLst/>
            </a:prstGeom>
            <a:noFill/>
            <a:ln w="0">
              <a:solidFill>
                <a:srgbClr val="000000"/>
              </a:solidFill>
              <a:round/>
              <a:headEnd/>
              <a:tailEnd/>
            </a:ln>
          </p:spPr>
          <p:txBody>
            <a:bodyPr/>
            <a:lstStyle/>
            <a:p>
              <a:endParaRPr lang="en-CA"/>
            </a:p>
          </p:txBody>
        </p:sp>
        <p:sp>
          <p:nvSpPr>
            <p:cNvPr id="26554" name="Line 951"/>
            <p:cNvSpPr>
              <a:spLocks noChangeShapeType="1"/>
            </p:cNvSpPr>
            <p:nvPr/>
          </p:nvSpPr>
          <p:spPr bwMode="auto">
            <a:xfrm>
              <a:off x="1141" y="2337"/>
              <a:ext cx="47" cy="2"/>
            </a:xfrm>
            <a:prstGeom prst="line">
              <a:avLst/>
            </a:prstGeom>
            <a:noFill/>
            <a:ln w="0">
              <a:solidFill>
                <a:srgbClr val="000000"/>
              </a:solidFill>
              <a:round/>
              <a:headEnd/>
              <a:tailEnd/>
            </a:ln>
          </p:spPr>
          <p:txBody>
            <a:bodyPr/>
            <a:lstStyle/>
            <a:p>
              <a:endParaRPr lang="en-CA"/>
            </a:p>
          </p:txBody>
        </p:sp>
        <p:sp>
          <p:nvSpPr>
            <p:cNvPr id="26555" name="Line 952"/>
            <p:cNvSpPr>
              <a:spLocks noChangeShapeType="1"/>
            </p:cNvSpPr>
            <p:nvPr/>
          </p:nvSpPr>
          <p:spPr bwMode="auto">
            <a:xfrm>
              <a:off x="1202" y="2337"/>
              <a:ext cx="48" cy="2"/>
            </a:xfrm>
            <a:prstGeom prst="line">
              <a:avLst/>
            </a:prstGeom>
            <a:noFill/>
            <a:ln w="0">
              <a:solidFill>
                <a:srgbClr val="000000"/>
              </a:solidFill>
              <a:round/>
              <a:headEnd/>
              <a:tailEnd/>
            </a:ln>
          </p:spPr>
          <p:txBody>
            <a:bodyPr/>
            <a:lstStyle/>
            <a:p>
              <a:endParaRPr lang="en-CA"/>
            </a:p>
          </p:txBody>
        </p:sp>
        <p:sp>
          <p:nvSpPr>
            <p:cNvPr id="26556" name="Line 953"/>
            <p:cNvSpPr>
              <a:spLocks noChangeShapeType="1"/>
            </p:cNvSpPr>
            <p:nvPr/>
          </p:nvSpPr>
          <p:spPr bwMode="auto">
            <a:xfrm>
              <a:off x="1264" y="2337"/>
              <a:ext cx="48" cy="2"/>
            </a:xfrm>
            <a:prstGeom prst="line">
              <a:avLst/>
            </a:prstGeom>
            <a:noFill/>
            <a:ln w="0">
              <a:solidFill>
                <a:srgbClr val="000000"/>
              </a:solidFill>
              <a:round/>
              <a:headEnd/>
              <a:tailEnd/>
            </a:ln>
          </p:spPr>
          <p:txBody>
            <a:bodyPr/>
            <a:lstStyle/>
            <a:p>
              <a:endParaRPr lang="en-CA"/>
            </a:p>
          </p:txBody>
        </p:sp>
        <p:sp>
          <p:nvSpPr>
            <p:cNvPr id="26557" name="Line 954"/>
            <p:cNvSpPr>
              <a:spLocks noChangeShapeType="1"/>
            </p:cNvSpPr>
            <p:nvPr/>
          </p:nvSpPr>
          <p:spPr bwMode="auto">
            <a:xfrm>
              <a:off x="1327" y="2337"/>
              <a:ext cx="46" cy="2"/>
            </a:xfrm>
            <a:prstGeom prst="line">
              <a:avLst/>
            </a:prstGeom>
            <a:noFill/>
            <a:ln w="0">
              <a:solidFill>
                <a:srgbClr val="000000"/>
              </a:solidFill>
              <a:round/>
              <a:headEnd/>
              <a:tailEnd/>
            </a:ln>
          </p:spPr>
          <p:txBody>
            <a:bodyPr/>
            <a:lstStyle/>
            <a:p>
              <a:endParaRPr lang="en-CA"/>
            </a:p>
          </p:txBody>
        </p:sp>
        <p:sp>
          <p:nvSpPr>
            <p:cNvPr id="26558" name="Line 955"/>
            <p:cNvSpPr>
              <a:spLocks noChangeShapeType="1"/>
            </p:cNvSpPr>
            <p:nvPr/>
          </p:nvSpPr>
          <p:spPr bwMode="auto">
            <a:xfrm>
              <a:off x="1389" y="2337"/>
              <a:ext cx="47" cy="2"/>
            </a:xfrm>
            <a:prstGeom prst="line">
              <a:avLst/>
            </a:prstGeom>
            <a:noFill/>
            <a:ln w="0">
              <a:solidFill>
                <a:srgbClr val="000000"/>
              </a:solidFill>
              <a:round/>
              <a:headEnd/>
              <a:tailEnd/>
            </a:ln>
          </p:spPr>
          <p:txBody>
            <a:bodyPr/>
            <a:lstStyle/>
            <a:p>
              <a:endParaRPr lang="en-CA"/>
            </a:p>
          </p:txBody>
        </p:sp>
        <p:sp>
          <p:nvSpPr>
            <p:cNvPr id="26559" name="Line 956"/>
            <p:cNvSpPr>
              <a:spLocks noChangeShapeType="1"/>
            </p:cNvSpPr>
            <p:nvPr/>
          </p:nvSpPr>
          <p:spPr bwMode="auto">
            <a:xfrm>
              <a:off x="1450" y="2337"/>
              <a:ext cx="48" cy="2"/>
            </a:xfrm>
            <a:prstGeom prst="line">
              <a:avLst/>
            </a:prstGeom>
            <a:noFill/>
            <a:ln w="0">
              <a:solidFill>
                <a:srgbClr val="000000"/>
              </a:solidFill>
              <a:round/>
              <a:headEnd/>
              <a:tailEnd/>
            </a:ln>
          </p:spPr>
          <p:txBody>
            <a:bodyPr/>
            <a:lstStyle/>
            <a:p>
              <a:endParaRPr lang="en-CA"/>
            </a:p>
          </p:txBody>
        </p:sp>
        <p:sp>
          <p:nvSpPr>
            <p:cNvPr id="26560" name="Line 957"/>
            <p:cNvSpPr>
              <a:spLocks noChangeShapeType="1"/>
            </p:cNvSpPr>
            <p:nvPr/>
          </p:nvSpPr>
          <p:spPr bwMode="auto">
            <a:xfrm>
              <a:off x="1512" y="2337"/>
              <a:ext cx="46" cy="2"/>
            </a:xfrm>
            <a:prstGeom prst="line">
              <a:avLst/>
            </a:prstGeom>
            <a:noFill/>
            <a:ln w="0">
              <a:solidFill>
                <a:srgbClr val="000000"/>
              </a:solidFill>
              <a:round/>
              <a:headEnd/>
              <a:tailEnd/>
            </a:ln>
          </p:spPr>
          <p:txBody>
            <a:bodyPr/>
            <a:lstStyle/>
            <a:p>
              <a:endParaRPr lang="en-CA"/>
            </a:p>
          </p:txBody>
        </p:sp>
        <p:sp>
          <p:nvSpPr>
            <p:cNvPr id="26561" name="Line 958"/>
            <p:cNvSpPr>
              <a:spLocks noChangeShapeType="1"/>
            </p:cNvSpPr>
            <p:nvPr/>
          </p:nvSpPr>
          <p:spPr bwMode="auto">
            <a:xfrm>
              <a:off x="1575" y="2337"/>
              <a:ext cx="46" cy="2"/>
            </a:xfrm>
            <a:prstGeom prst="line">
              <a:avLst/>
            </a:prstGeom>
            <a:noFill/>
            <a:ln w="0">
              <a:solidFill>
                <a:srgbClr val="000000"/>
              </a:solidFill>
              <a:round/>
              <a:headEnd/>
              <a:tailEnd/>
            </a:ln>
          </p:spPr>
          <p:txBody>
            <a:bodyPr/>
            <a:lstStyle/>
            <a:p>
              <a:endParaRPr lang="en-CA"/>
            </a:p>
          </p:txBody>
        </p:sp>
        <p:sp>
          <p:nvSpPr>
            <p:cNvPr id="26562" name="Line 959"/>
            <p:cNvSpPr>
              <a:spLocks noChangeShapeType="1"/>
            </p:cNvSpPr>
            <p:nvPr/>
          </p:nvSpPr>
          <p:spPr bwMode="auto">
            <a:xfrm>
              <a:off x="1636" y="2337"/>
              <a:ext cx="47" cy="2"/>
            </a:xfrm>
            <a:prstGeom prst="line">
              <a:avLst/>
            </a:prstGeom>
            <a:noFill/>
            <a:ln w="0">
              <a:solidFill>
                <a:srgbClr val="000000"/>
              </a:solidFill>
              <a:round/>
              <a:headEnd/>
              <a:tailEnd/>
            </a:ln>
          </p:spPr>
          <p:txBody>
            <a:bodyPr/>
            <a:lstStyle/>
            <a:p>
              <a:endParaRPr lang="en-CA"/>
            </a:p>
          </p:txBody>
        </p:sp>
        <p:sp>
          <p:nvSpPr>
            <p:cNvPr id="26563" name="Line 960"/>
            <p:cNvSpPr>
              <a:spLocks noChangeShapeType="1"/>
            </p:cNvSpPr>
            <p:nvPr/>
          </p:nvSpPr>
          <p:spPr bwMode="auto">
            <a:xfrm>
              <a:off x="1698" y="2337"/>
              <a:ext cx="46" cy="2"/>
            </a:xfrm>
            <a:prstGeom prst="line">
              <a:avLst/>
            </a:prstGeom>
            <a:noFill/>
            <a:ln w="0">
              <a:solidFill>
                <a:srgbClr val="000000"/>
              </a:solidFill>
              <a:round/>
              <a:headEnd/>
              <a:tailEnd/>
            </a:ln>
          </p:spPr>
          <p:txBody>
            <a:bodyPr/>
            <a:lstStyle/>
            <a:p>
              <a:endParaRPr lang="en-CA"/>
            </a:p>
          </p:txBody>
        </p:sp>
        <p:sp>
          <p:nvSpPr>
            <p:cNvPr id="26564" name="Line 961"/>
            <p:cNvSpPr>
              <a:spLocks noChangeShapeType="1"/>
            </p:cNvSpPr>
            <p:nvPr/>
          </p:nvSpPr>
          <p:spPr bwMode="auto">
            <a:xfrm>
              <a:off x="1760" y="2337"/>
              <a:ext cx="46" cy="2"/>
            </a:xfrm>
            <a:prstGeom prst="line">
              <a:avLst/>
            </a:prstGeom>
            <a:noFill/>
            <a:ln w="0">
              <a:solidFill>
                <a:srgbClr val="000000"/>
              </a:solidFill>
              <a:round/>
              <a:headEnd/>
              <a:tailEnd/>
            </a:ln>
          </p:spPr>
          <p:txBody>
            <a:bodyPr/>
            <a:lstStyle/>
            <a:p>
              <a:endParaRPr lang="en-CA"/>
            </a:p>
          </p:txBody>
        </p:sp>
        <p:sp>
          <p:nvSpPr>
            <p:cNvPr id="26565" name="Line 962"/>
            <p:cNvSpPr>
              <a:spLocks noChangeShapeType="1"/>
            </p:cNvSpPr>
            <p:nvPr/>
          </p:nvSpPr>
          <p:spPr bwMode="auto">
            <a:xfrm>
              <a:off x="1823" y="2337"/>
              <a:ext cx="46" cy="2"/>
            </a:xfrm>
            <a:prstGeom prst="line">
              <a:avLst/>
            </a:prstGeom>
            <a:noFill/>
            <a:ln w="0">
              <a:solidFill>
                <a:srgbClr val="000000"/>
              </a:solidFill>
              <a:round/>
              <a:headEnd/>
              <a:tailEnd/>
            </a:ln>
          </p:spPr>
          <p:txBody>
            <a:bodyPr/>
            <a:lstStyle/>
            <a:p>
              <a:endParaRPr lang="en-CA"/>
            </a:p>
          </p:txBody>
        </p:sp>
        <p:sp>
          <p:nvSpPr>
            <p:cNvPr id="26566" name="Line 963"/>
            <p:cNvSpPr>
              <a:spLocks noChangeShapeType="1"/>
            </p:cNvSpPr>
            <p:nvPr/>
          </p:nvSpPr>
          <p:spPr bwMode="auto">
            <a:xfrm>
              <a:off x="1884" y="2337"/>
              <a:ext cx="46" cy="2"/>
            </a:xfrm>
            <a:prstGeom prst="line">
              <a:avLst/>
            </a:prstGeom>
            <a:noFill/>
            <a:ln w="0">
              <a:solidFill>
                <a:srgbClr val="000000"/>
              </a:solidFill>
              <a:round/>
              <a:headEnd/>
              <a:tailEnd/>
            </a:ln>
          </p:spPr>
          <p:txBody>
            <a:bodyPr/>
            <a:lstStyle/>
            <a:p>
              <a:endParaRPr lang="en-CA"/>
            </a:p>
          </p:txBody>
        </p:sp>
        <p:sp>
          <p:nvSpPr>
            <p:cNvPr id="26567" name="Line 964"/>
            <p:cNvSpPr>
              <a:spLocks noChangeShapeType="1"/>
            </p:cNvSpPr>
            <p:nvPr/>
          </p:nvSpPr>
          <p:spPr bwMode="auto">
            <a:xfrm>
              <a:off x="1946" y="2337"/>
              <a:ext cx="46" cy="2"/>
            </a:xfrm>
            <a:prstGeom prst="line">
              <a:avLst/>
            </a:prstGeom>
            <a:noFill/>
            <a:ln w="0">
              <a:solidFill>
                <a:srgbClr val="000000"/>
              </a:solidFill>
              <a:round/>
              <a:headEnd/>
              <a:tailEnd/>
            </a:ln>
          </p:spPr>
          <p:txBody>
            <a:bodyPr/>
            <a:lstStyle/>
            <a:p>
              <a:endParaRPr lang="en-CA"/>
            </a:p>
          </p:txBody>
        </p:sp>
        <p:sp>
          <p:nvSpPr>
            <p:cNvPr id="26568" name="Line 965"/>
            <p:cNvSpPr>
              <a:spLocks noChangeShapeType="1"/>
            </p:cNvSpPr>
            <p:nvPr/>
          </p:nvSpPr>
          <p:spPr bwMode="auto">
            <a:xfrm>
              <a:off x="2009" y="2337"/>
              <a:ext cx="46" cy="2"/>
            </a:xfrm>
            <a:prstGeom prst="line">
              <a:avLst/>
            </a:prstGeom>
            <a:noFill/>
            <a:ln w="0">
              <a:solidFill>
                <a:srgbClr val="000000"/>
              </a:solidFill>
              <a:round/>
              <a:headEnd/>
              <a:tailEnd/>
            </a:ln>
          </p:spPr>
          <p:txBody>
            <a:bodyPr/>
            <a:lstStyle/>
            <a:p>
              <a:endParaRPr lang="en-CA"/>
            </a:p>
          </p:txBody>
        </p:sp>
        <p:sp>
          <p:nvSpPr>
            <p:cNvPr id="26569" name="Line 966"/>
            <p:cNvSpPr>
              <a:spLocks noChangeShapeType="1"/>
            </p:cNvSpPr>
            <p:nvPr/>
          </p:nvSpPr>
          <p:spPr bwMode="auto">
            <a:xfrm>
              <a:off x="2070" y="2337"/>
              <a:ext cx="47" cy="2"/>
            </a:xfrm>
            <a:prstGeom prst="line">
              <a:avLst/>
            </a:prstGeom>
            <a:noFill/>
            <a:ln w="0">
              <a:solidFill>
                <a:srgbClr val="000000"/>
              </a:solidFill>
              <a:round/>
              <a:headEnd/>
              <a:tailEnd/>
            </a:ln>
          </p:spPr>
          <p:txBody>
            <a:bodyPr/>
            <a:lstStyle/>
            <a:p>
              <a:endParaRPr lang="en-CA"/>
            </a:p>
          </p:txBody>
        </p:sp>
        <p:sp>
          <p:nvSpPr>
            <p:cNvPr id="26570" name="Line 967"/>
            <p:cNvSpPr>
              <a:spLocks noChangeShapeType="1"/>
            </p:cNvSpPr>
            <p:nvPr/>
          </p:nvSpPr>
          <p:spPr bwMode="auto">
            <a:xfrm>
              <a:off x="2132" y="2337"/>
              <a:ext cx="46" cy="2"/>
            </a:xfrm>
            <a:prstGeom prst="line">
              <a:avLst/>
            </a:prstGeom>
            <a:noFill/>
            <a:ln w="0">
              <a:solidFill>
                <a:srgbClr val="000000"/>
              </a:solidFill>
              <a:round/>
              <a:headEnd/>
              <a:tailEnd/>
            </a:ln>
          </p:spPr>
          <p:txBody>
            <a:bodyPr/>
            <a:lstStyle/>
            <a:p>
              <a:endParaRPr lang="en-CA"/>
            </a:p>
          </p:txBody>
        </p:sp>
        <p:sp>
          <p:nvSpPr>
            <p:cNvPr id="26571" name="Line 968"/>
            <p:cNvSpPr>
              <a:spLocks noChangeShapeType="1"/>
            </p:cNvSpPr>
            <p:nvPr/>
          </p:nvSpPr>
          <p:spPr bwMode="auto">
            <a:xfrm>
              <a:off x="2194" y="2337"/>
              <a:ext cx="46" cy="2"/>
            </a:xfrm>
            <a:prstGeom prst="line">
              <a:avLst/>
            </a:prstGeom>
            <a:noFill/>
            <a:ln w="0">
              <a:solidFill>
                <a:srgbClr val="000000"/>
              </a:solidFill>
              <a:round/>
              <a:headEnd/>
              <a:tailEnd/>
            </a:ln>
          </p:spPr>
          <p:txBody>
            <a:bodyPr/>
            <a:lstStyle/>
            <a:p>
              <a:endParaRPr lang="en-CA"/>
            </a:p>
          </p:txBody>
        </p:sp>
        <p:sp>
          <p:nvSpPr>
            <p:cNvPr id="26572" name="Line 969"/>
            <p:cNvSpPr>
              <a:spLocks noChangeShapeType="1"/>
            </p:cNvSpPr>
            <p:nvPr/>
          </p:nvSpPr>
          <p:spPr bwMode="auto">
            <a:xfrm>
              <a:off x="2257" y="2337"/>
              <a:ext cx="46" cy="2"/>
            </a:xfrm>
            <a:prstGeom prst="line">
              <a:avLst/>
            </a:prstGeom>
            <a:noFill/>
            <a:ln w="0">
              <a:solidFill>
                <a:srgbClr val="000000"/>
              </a:solidFill>
              <a:round/>
              <a:headEnd/>
              <a:tailEnd/>
            </a:ln>
          </p:spPr>
          <p:txBody>
            <a:bodyPr/>
            <a:lstStyle/>
            <a:p>
              <a:endParaRPr lang="en-CA"/>
            </a:p>
          </p:txBody>
        </p:sp>
        <p:sp>
          <p:nvSpPr>
            <p:cNvPr id="26573" name="Line 970"/>
            <p:cNvSpPr>
              <a:spLocks noChangeShapeType="1"/>
            </p:cNvSpPr>
            <p:nvPr/>
          </p:nvSpPr>
          <p:spPr bwMode="auto">
            <a:xfrm>
              <a:off x="2318" y="2337"/>
              <a:ext cx="46" cy="2"/>
            </a:xfrm>
            <a:prstGeom prst="line">
              <a:avLst/>
            </a:prstGeom>
            <a:noFill/>
            <a:ln w="0">
              <a:solidFill>
                <a:srgbClr val="000000"/>
              </a:solidFill>
              <a:round/>
              <a:headEnd/>
              <a:tailEnd/>
            </a:ln>
          </p:spPr>
          <p:txBody>
            <a:bodyPr/>
            <a:lstStyle/>
            <a:p>
              <a:endParaRPr lang="en-CA"/>
            </a:p>
          </p:txBody>
        </p:sp>
        <p:sp>
          <p:nvSpPr>
            <p:cNvPr id="26574" name="Line 971"/>
            <p:cNvSpPr>
              <a:spLocks noChangeShapeType="1"/>
            </p:cNvSpPr>
            <p:nvPr/>
          </p:nvSpPr>
          <p:spPr bwMode="auto">
            <a:xfrm>
              <a:off x="2380" y="2337"/>
              <a:ext cx="46" cy="2"/>
            </a:xfrm>
            <a:prstGeom prst="line">
              <a:avLst/>
            </a:prstGeom>
            <a:noFill/>
            <a:ln w="0">
              <a:solidFill>
                <a:srgbClr val="000000"/>
              </a:solidFill>
              <a:round/>
              <a:headEnd/>
              <a:tailEnd/>
            </a:ln>
          </p:spPr>
          <p:txBody>
            <a:bodyPr/>
            <a:lstStyle/>
            <a:p>
              <a:endParaRPr lang="en-CA"/>
            </a:p>
          </p:txBody>
        </p:sp>
        <p:sp>
          <p:nvSpPr>
            <p:cNvPr id="26575" name="Line 972"/>
            <p:cNvSpPr>
              <a:spLocks noChangeShapeType="1"/>
            </p:cNvSpPr>
            <p:nvPr/>
          </p:nvSpPr>
          <p:spPr bwMode="auto">
            <a:xfrm>
              <a:off x="2443" y="2337"/>
              <a:ext cx="46" cy="2"/>
            </a:xfrm>
            <a:prstGeom prst="line">
              <a:avLst/>
            </a:prstGeom>
            <a:noFill/>
            <a:ln w="0">
              <a:solidFill>
                <a:srgbClr val="000000"/>
              </a:solidFill>
              <a:round/>
              <a:headEnd/>
              <a:tailEnd/>
            </a:ln>
          </p:spPr>
          <p:txBody>
            <a:bodyPr/>
            <a:lstStyle/>
            <a:p>
              <a:endParaRPr lang="en-CA"/>
            </a:p>
          </p:txBody>
        </p:sp>
        <p:sp>
          <p:nvSpPr>
            <p:cNvPr id="26576" name="Line 973"/>
            <p:cNvSpPr>
              <a:spLocks noChangeShapeType="1"/>
            </p:cNvSpPr>
            <p:nvPr/>
          </p:nvSpPr>
          <p:spPr bwMode="auto">
            <a:xfrm>
              <a:off x="2504" y="2337"/>
              <a:ext cx="47" cy="2"/>
            </a:xfrm>
            <a:prstGeom prst="line">
              <a:avLst/>
            </a:prstGeom>
            <a:noFill/>
            <a:ln w="0">
              <a:solidFill>
                <a:srgbClr val="000000"/>
              </a:solidFill>
              <a:round/>
              <a:headEnd/>
              <a:tailEnd/>
            </a:ln>
          </p:spPr>
          <p:txBody>
            <a:bodyPr/>
            <a:lstStyle/>
            <a:p>
              <a:endParaRPr lang="en-CA"/>
            </a:p>
          </p:txBody>
        </p:sp>
        <p:sp>
          <p:nvSpPr>
            <p:cNvPr id="26577" name="Line 974"/>
            <p:cNvSpPr>
              <a:spLocks noChangeShapeType="1"/>
            </p:cNvSpPr>
            <p:nvPr/>
          </p:nvSpPr>
          <p:spPr bwMode="auto">
            <a:xfrm>
              <a:off x="2566" y="2337"/>
              <a:ext cx="46" cy="2"/>
            </a:xfrm>
            <a:prstGeom prst="line">
              <a:avLst/>
            </a:prstGeom>
            <a:noFill/>
            <a:ln w="0">
              <a:solidFill>
                <a:srgbClr val="000000"/>
              </a:solidFill>
              <a:round/>
              <a:headEnd/>
              <a:tailEnd/>
            </a:ln>
          </p:spPr>
          <p:txBody>
            <a:bodyPr/>
            <a:lstStyle/>
            <a:p>
              <a:endParaRPr lang="en-CA"/>
            </a:p>
          </p:txBody>
        </p:sp>
        <p:sp>
          <p:nvSpPr>
            <p:cNvPr id="26578" name="Line 975"/>
            <p:cNvSpPr>
              <a:spLocks noChangeShapeType="1"/>
            </p:cNvSpPr>
            <p:nvPr/>
          </p:nvSpPr>
          <p:spPr bwMode="auto">
            <a:xfrm>
              <a:off x="2628" y="2337"/>
              <a:ext cx="46" cy="2"/>
            </a:xfrm>
            <a:prstGeom prst="line">
              <a:avLst/>
            </a:prstGeom>
            <a:noFill/>
            <a:ln w="0">
              <a:solidFill>
                <a:srgbClr val="000000"/>
              </a:solidFill>
              <a:round/>
              <a:headEnd/>
              <a:tailEnd/>
            </a:ln>
          </p:spPr>
          <p:txBody>
            <a:bodyPr/>
            <a:lstStyle/>
            <a:p>
              <a:endParaRPr lang="en-CA"/>
            </a:p>
          </p:txBody>
        </p:sp>
        <p:sp>
          <p:nvSpPr>
            <p:cNvPr id="26579" name="Line 976"/>
            <p:cNvSpPr>
              <a:spLocks noChangeShapeType="1"/>
            </p:cNvSpPr>
            <p:nvPr/>
          </p:nvSpPr>
          <p:spPr bwMode="auto">
            <a:xfrm>
              <a:off x="2691" y="2337"/>
              <a:ext cx="46" cy="2"/>
            </a:xfrm>
            <a:prstGeom prst="line">
              <a:avLst/>
            </a:prstGeom>
            <a:noFill/>
            <a:ln w="0">
              <a:solidFill>
                <a:srgbClr val="000000"/>
              </a:solidFill>
              <a:round/>
              <a:headEnd/>
              <a:tailEnd/>
            </a:ln>
          </p:spPr>
          <p:txBody>
            <a:bodyPr/>
            <a:lstStyle/>
            <a:p>
              <a:endParaRPr lang="en-CA"/>
            </a:p>
          </p:txBody>
        </p:sp>
        <p:sp>
          <p:nvSpPr>
            <p:cNvPr id="26580" name="Line 977"/>
            <p:cNvSpPr>
              <a:spLocks noChangeShapeType="1"/>
            </p:cNvSpPr>
            <p:nvPr/>
          </p:nvSpPr>
          <p:spPr bwMode="auto">
            <a:xfrm>
              <a:off x="2752" y="2337"/>
              <a:ext cx="46" cy="2"/>
            </a:xfrm>
            <a:prstGeom prst="line">
              <a:avLst/>
            </a:prstGeom>
            <a:noFill/>
            <a:ln w="0">
              <a:solidFill>
                <a:srgbClr val="000000"/>
              </a:solidFill>
              <a:round/>
              <a:headEnd/>
              <a:tailEnd/>
            </a:ln>
          </p:spPr>
          <p:txBody>
            <a:bodyPr/>
            <a:lstStyle/>
            <a:p>
              <a:endParaRPr lang="en-CA"/>
            </a:p>
          </p:txBody>
        </p:sp>
        <p:sp>
          <p:nvSpPr>
            <p:cNvPr id="26581" name="Line 978"/>
            <p:cNvSpPr>
              <a:spLocks noChangeShapeType="1"/>
            </p:cNvSpPr>
            <p:nvPr/>
          </p:nvSpPr>
          <p:spPr bwMode="auto">
            <a:xfrm>
              <a:off x="2814" y="2337"/>
              <a:ext cx="18" cy="2"/>
            </a:xfrm>
            <a:prstGeom prst="line">
              <a:avLst/>
            </a:prstGeom>
            <a:noFill/>
            <a:ln w="0">
              <a:solidFill>
                <a:srgbClr val="000000"/>
              </a:solidFill>
              <a:round/>
              <a:headEnd/>
              <a:tailEnd/>
            </a:ln>
          </p:spPr>
          <p:txBody>
            <a:bodyPr/>
            <a:lstStyle/>
            <a:p>
              <a:endParaRPr lang="en-CA"/>
            </a:p>
          </p:txBody>
        </p:sp>
        <p:sp>
          <p:nvSpPr>
            <p:cNvPr id="26582" name="Line 979"/>
            <p:cNvSpPr>
              <a:spLocks noChangeShapeType="1"/>
            </p:cNvSpPr>
            <p:nvPr/>
          </p:nvSpPr>
          <p:spPr bwMode="auto">
            <a:xfrm>
              <a:off x="1029" y="2128"/>
              <a:ext cx="1" cy="56"/>
            </a:xfrm>
            <a:prstGeom prst="line">
              <a:avLst/>
            </a:prstGeom>
            <a:noFill/>
            <a:ln w="0">
              <a:solidFill>
                <a:srgbClr val="000000"/>
              </a:solidFill>
              <a:round/>
              <a:headEnd/>
              <a:tailEnd/>
            </a:ln>
          </p:spPr>
          <p:txBody>
            <a:bodyPr/>
            <a:lstStyle/>
            <a:p>
              <a:endParaRPr lang="en-CA"/>
            </a:p>
          </p:txBody>
        </p:sp>
        <p:sp>
          <p:nvSpPr>
            <p:cNvPr id="26583" name="Line 980"/>
            <p:cNvSpPr>
              <a:spLocks noChangeShapeType="1"/>
            </p:cNvSpPr>
            <p:nvPr/>
          </p:nvSpPr>
          <p:spPr bwMode="auto">
            <a:xfrm>
              <a:off x="1029" y="2203"/>
              <a:ext cx="1" cy="56"/>
            </a:xfrm>
            <a:prstGeom prst="line">
              <a:avLst/>
            </a:prstGeom>
            <a:noFill/>
            <a:ln w="0">
              <a:solidFill>
                <a:srgbClr val="000000"/>
              </a:solidFill>
              <a:round/>
              <a:headEnd/>
              <a:tailEnd/>
            </a:ln>
          </p:spPr>
          <p:txBody>
            <a:bodyPr/>
            <a:lstStyle/>
            <a:p>
              <a:endParaRPr lang="en-CA"/>
            </a:p>
          </p:txBody>
        </p:sp>
        <p:sp>
          <p:nvSpPr>
            <p:cNvPr id="26584" name="Line 981"/>
            <p:cNvSpPr>
              <a:spLocks noChangeShapeType="1"/>
            </p:cNvSpPr>
            <p:nvPr/>
          </p:nvSpPr>
          <p:spPr bwMode="auto">
            <a:xfrm>
              <a:off x="1029" y="2278"/>
              <a:ext cx="1" cy="56"/>
            </a:xfrm>
            <a:prstGeom prst="line">
              <a:avLst/>
            </a:prstGeom>
            <a:noFill/>
            <a:ln w="0">
              <a:solidFill>
                <a:srgbClr val="000000"/>
              </a:solidFill>
              <a:round/>
              <a:headEnd/>
              <a:tailEnd/>
            </a:ln>
          </p:spPr>
          <p:txBody>
            <a:bodyPr/>
            <a:lstStyle/>
            <a:p>
              <a:endParaRPr lang="en-CA"/>
            </a:p>
          </p:txBody>
        </p:sp>
        <p:sp>
          <p:nvSpPr>
            <p:cNvPr id="26585" name="Line 982"/>
            <p:cNvSpPr>
              <a:spLocks noChangeShapeType="1"/>
            </p:cNvSpPr>
            <p:nvPr/>
          </p:nvSpPr>
          <p:spPr bwMode="auto">
            <a:xfrm>
              <a:off x="1263" y="2128"/>
              <a:ext cx="1" cy="56"/>
            </a:xfrm>
            <a:prstGeom prst="line">
              <a:avLst/>
            </a:prstGeom>
            <a:noFill/>
            <a:ln w="0">
              <a:solidFill>
                <a:srgbClr val="000000"/>
              </a:solidFill>
              <a:round/>
              <a:headEnd/>
              <a:tailEnd/>
            </a:ln>
          </p:spPr>
          <p:txBody>
            <a:bodyPr/>
            <a:lstStyle/>
            <a:p>
              <a:endParaRPr lang="en-CA"/>
            </a:p>
          </p:txBody>
        </p:sp>
        <p:sp>
          <p:nvSpPr>
            <p:cNvPr id="26586" name="Line 983"/>
            <p:cNvSpPr>
              <a:spLocks noChangeShapeType="1"/>
            </p:cNvSpPr>
            <p:nvPr/>
          </p:nvSpPr>
          <p:spPr bwMode="auto">
            <a:xfrm>
              <a:off x="1263" y="2203"/>
              <a:ext cx="1" cy="56"/>
            </a:xfrm>
            <a:prstGeom prst="line">
              <a:avLst/>
            </a:prstGeom>
            <a:noFill/>
            <a:ln w="0">
              <a:solidFill>
                <a:srgbClr val="000000"/>
              </a:solidFill>
              <a:round/>
              <a:headEnd/>
              <a:tailEnd/>
            </a:ln>
          </p:spPr>
          <p:txBody>
            <a:bodyPr/>
            <a:lstStyle/>
            <a:p>
              <a:endParaRPr lang="en-CA"/>
            </a:p>
          </p:txBody>
        </p:sp>
        <p:sp>
          <p:nvSpPr>
            <p:cNvPr id="26587" name="Line 984"/>
            <p:cNvSpPr>
              <a:spLocks noChangeShapeType="1"/>
            </p:cNvSpPr>
            <p:nvPr/>
          </p:nvSpPr>
          <p:spPr bwMode="auto">
            <a:xfrm>
              <a:off x="1263" y="2278"/>
              <a:ext cx="1" cy="56"/>
            </a:xfrm>
            <a:prstGeom prst="line">
              <a:avLst/>
            </a:prstGeom>
            <a:noFill/>
            <a:ln w="0">
              <a:solidFill>
                <a:srgbClr val="000000"/>
              </a:solidFill>
              <a:round/>
              <a:headEnd/>
              <a:tailEnd/>
            </a:ln>
          </p:spPr>
          <p:txBody>
            <a:bodyPr/>
            <a:lstStyle/>
            <a:p>
              <a:endParaRPr lang="en-CA"/>
            </a:p>
          </p:txBody>
        </p:sp>
        <p:sp>
          <p:nvSpPr>
            <p:cNvPr id="26588" name="Line 985"/>
            <p:cNvSpPr>
              <a:spLocks noChangeShapeType="1"/>
            </p:cNvSpPr>
            <p:nvPr/>
          </p:nvSpPr>
          <p:spPr bwMode="auto">
            <a:xfrm>
              <a:off x="1489" y="2128"/>
              <a:ext cx="1" cy="56"/>
            </a:xfrm>
            <a:prstGeom prst="line">
              <a:avLst/>
            </a:prstGeom>
            <a:noFill/>
            <a:ln w="0">
              <a:solidFill>
                <a:srgbClr val="000000"/>
              </a:solidFill>
              <a:round/>
              <a:headEnd/>
              <a:tailEnd/>
            </a:ln>
          </p:spPr>
          <p:txBody>
            <a:bodyPr/>
            <a:lstStyle/>
            <a:p>
              <a:endParaRPr lang="en-CA"/>
            </a:p>
          </p:txBody>
        </p:sp>
        <p:sp>
          <p:nvSpPr>
            <p:cNvPr id="26589" name="Line 986"/>
            <p:cNvSpPr>
              <a:spLocks noChangeShapeType="1"/>
            </p:cNvSpPr>
            <p:nvPr/>
          </p:nvSpPr>
          <p:spPr bwMode="auto">
            <a:xfrm>
              <a:off x="1489" y="2203"/>
              <a:ext cx="1" cy="56"/>
            </a:xfrm>
            <a:prstGeom prst="line">
              <a:avLst/>
            </a:prstGeom>
            <a:noFill/>
            <a:ln w="0">
              <a:solidFill>
                <a:srgbClr val="000000"/>
              </a:solidFill>
              <a:round/>
              <a:headEnd/>
              <a:tailEnd/>
            </a:ln>
          </p:spPr>
          <p:txBody>
            <a:bodyPr/>
            <a:lstStyle/>
            <a:p>
              <a:endParaRPr lang="en-CA"/>
            </a:p>
          </p:txBody>
        </p:sp>
        <p:sp>
          <p:nvSpPr>
            <p:cNvPr id="26590" name="Line 987"/>
            <p:cNvSpPr>
              <a:spLocks noChangeShapeType="1"/>
            </p:cNvSpPr>
            <p:nvPr/>
          </p:nvSpPr>
          <p:spPr bwMode="auto">
            <a:xfrm>
              <a:off x="1489" y="2278"/>
              <a:ext cx="1" cy="56"/>
            </a:xfrm>
            <a:prstGeom prst="line">
              <a:avLst/>
            </a:prstGeom>
            <a:noFill/>
            <a:ln w="0">
              <a:solidFill>
                <a:srgbClr val="000000"/>
              </a:solidFill>
              <a:round/>
              <a:headEnd/>
              <a:tailEnd/>
            </a:ln>
          </p:spPr>
          <p:txBody>
            <a:bodyPr/>
            <a:lstStyle/>
            <a:p>
              <a:endParaRPr lang="en-CA"/>
            </a:p>
          </p:txBody>
        </p:sp>
        <p:sp>
          <p:nvSpPr>
            <p:cNvPr id="26591" name="Line 988"/>
            <p:cNvSpPr>
              <a:spLocks noChangeShapeType="1"/>
            </p:cNvSpPr>
            <p:nvPr/>
          </p:nvSpPr>
          <p:spPr bwMode="auto">
            <a:xfrm>
              <a:off x="1725" y="2128"/>
              <a:ext cx="1" cy="56"/>
            </a:xfrm>
            <a:prstGeom prst="line">
              <a:avLst/>
            </a:prstGeom>
            <a:noFill/>
            <a:ln w="0">
              <a:solidFill>
                <a:srgbClr val="000000"/>
              </a:solidFill>
              <a:round/>
              <a:headEnd/>
              <a:tailEnd/>
            </a:ln>
          </p:spPr>
          <p:txBody>
            <a:bodyPr/>
            <a:lstStyle/>
            <a:p>
              <a:endParaRPr lang="en-CA"/>
            </a:p>
          </p:txBody>
        </p:sp>
        <p:sp>
          <p:nvSpPr>
            <p:cNvPr id="26592" name="Line 989"/>
            <p:cNvSpPr>
              <a:spLocks noChangeShapeType="1"/>
            </p:cNvSpPr>
            <p:nvPr/>
          </p:nvSpPr>
          <p:spPr bwMode="auto">
            <a:xfrm>
              <a:off x="1725" y="2203"/>
              <a:ext cx="1" cy="56"/>
            </a:xfrm>
            <a:prstGeom prst="line">
              <a:avLst/>
            </a:prstGeom>
            <a:noFill/>
            <a:ln w="0">
              <a:solidFill>
                <a:srgbClr val="000000"/>
              </a:solidFill>
              <a:round/>
              <a:headEnd/>
              <a:tailEnd/>
            </a:ln>
          </p:spPr>
          <p:txBody>
            <a:bodyPr/>
            <a:lstStyle/>
            <a:p>
              <a:endParaRPr lang="en-CA"/>
            </a:p>
          </p:txBody>
        </p:sp>
        <p:sp>
          <p:nvSpPr>
            <p:cNvPr id="26593" name="Line 990"/>
            <p:cNvSpPr>
              <a:spLocks noChangeShapeType="1"/>
            </p:cNvSpPr>
            <p:nvPr/>
          </p:nvSpPr>
          <p:spPr bwMode="auto">
            <a:xfrm>
              <a:off x="1725" y="2278"/>
              <a:ext cx="1" cy="56"/>
            </a:xfrm>
            <a:prstGeom prst="line">
              <a:avLst/>
            </a:prstGeom>
            <a:noFill/>
            <a:ln w="0">
              <a:solidFill>
                <a:srgbClr val="000000"/>
              </a:solidFill>
              <a:round/>
              <a:headEnd/>
              <a:tailEnd/>
            </a:ln>
          </p:spPr>
          <p:txBody>
            <a:bodyPr/>
            <a:lstStyle/>
            <a:p>
              <a:endParaRPr lang="en-CA"/>
            </a:p>
          </p:txBody>
        </p:sp>
        <p:sp>
          <p:nvSpPr>
            <p:cNvPr id="26594" name="Line 991"/>
            <p:cNvSpPr>
              <a:spLocks noChangeShapeType="1"/>
            </p:cNvSpPr>
            <p:nvPr/>
          </p:nvSpPr>
          <p:spPr bwMode="auto">
            <a:xfrm>
              <a:off x="1964" y="2137"/>
              <a:ext cx="1" cy="56"/>
            </a:xfrm>
            <a:prstGeom prst="line">
              <a:avLst/>
            </a:prstGeom>
            <a:noFill/>
            <a:ln w="0">
              <a:solidFill>
                <a:srgbClr val="000000"/>
              </a:solidFill>
              <a:round/>
              <a:headEnd/>
              <a:tailEnd/>
            </a:ln>
          </p:spPr>
          <p:txBody>
            <a:bodyPr/>
            <a:lstStyle/>
            <a:p>
              <a:endParaRPr lang="en-CA"/>
            </a:p>
          </p:txBody>
        </p:sp>
        <p:sp>
          <p:nvSpPr>
            <p:cNvPr id="26595" name="Line 992"/>
            <p:cNvSpPr>
              <a:spLocks noChangeShapeType="1"/>
            </p:cNvSpPr>
            <p:nvPr/>
          </p:nvSpPr>
          <p:spPr bwMode="auto">
            <a:xfrm>
              <a:off x="1964" y="2212"/>
              <a:ext cx="1" cy="56"/>
            </a:xfrm>
            <a:prstGeom prst="line">
              <a:avLst/>
            </a:prstGeom>
            <a:noFill/>
            <a:ln w="0">
              <a:solidFill>
                <a:srgbClr val="000000"/>
              </a:solidFill>
              <a:round/>
              <a:headEnd/>
              <a:tailEnd/>
            </a:ln>
          </p:spPr>
          <p:txBody>
            <a:bodyPr/>
            <a:lstStyle/>
            <a:p>
              <a:endParaRPr lang="en-CA"/>
            </a:p>
          </p:txBody>
        </p:sp>
        <p:sp>
          <p:nvSpPr>
            <p:cNvPr id="26596" name="Line 993"/>
            <p:cNvSpPr>
              <a:spLocks noChangeShapeType="1"/>
            </p:cNvSpPr>
            <p:nvPr/>
          </p:nvSpPr>
          <p:spPr bwMode="auto">
            <a:xfrm>
              <a:off x="1964" y="2287"/>
              <a:ext cx="1" cy="47"/>
            </a:xfrm>
            <a:prstGeom prst="line">
              <a:avLst/>
            </a:prstGeom>
            <a:noFill/>
            <a:ln w="0">
              <a:solidFill>
                <a:srgbClr val="000000"/>
              </a:solidFill>
              <a:round/>
              <a:headEnd/>
              <a:tailEnd/>
            </a:ln>
          </p:spPr>
          <p:txBody>
            <a:bodyPr/>
            <a:lstStyle/>
            <a:p>
              <a:endParaRPr lang="en-CA"/>
            </a:p>
          </p:txBody>
        </p:sp>
        <p:sp>
          <p:nvSpPr>
            <p:cNvPr id="26597" name="Line 994"/>
            <p:cNvSpPr>
              <a:spLocks noChangeShapeType="1"/>
            </p:cNvSpPr>
            <p:nvPr/>
          </p:nvSpPr>
          <p:spPr bwMode="auto">
            <a:xfrm>
              <a:off x="2199" y="2137"/>
              <a:ext cx="1" cy="56"/>
            </a:xfrm>
            <a:prstGeom prst="line">
              <a:avLst/>
            </a:prstGeom>
            <a:noFill/>
            <a:ln w="0">
              <a:solidFill>
                <a:srgbClr val="000000"/>
              </a:solidFill>
              <a:round/>
              <a:headEnd/>
              <a:tailEnd/>
            </a:ln>
          </p:spPr>
          <p:txBody>
            <a:bodyPr/>
            <a:lstStyle/>
            <a:p>
              <a:endParaRPr lang="en-CA"/>
            </a:p>
          </p:txBody>
        </p:sp>
        <p:sp>
          <p:nvSpPr>
            <p:cNvPr id="26598" name="Line 995"/>
            <p:cNvSpPr>
              <a:spLocks noChangeShapeType="1"/>
            </p:cNvSpPr>
            <p:nvPr/>
          </p:nvSpPr>
          <p:spPr bwMode="auto">
            <a:xfrm>
              <a:off x="2199" y="2212"/>
              <a:ext cx="1" cy="56"/>
            </a:xfrm>
            <a:prstGeom prst="line">
              <a:avLst/>
            </a:prstGeom>
            <a:noFill/>
            <a:ln w="0">
              <a:solidFill>
                <a:srgbClr val="000000"/>
              </a:solidFill>
              <a:round/>
              <a:headEnd/>
              <a:tailEnd/>
            </a:ln>
          </p:spPr>
          <p:txBody>
            <a:bodyPr/>
            <a:lstStyle/>
            <a:p>
              <a:endParaRPr lang="en-CA"/>
            </a:p>
          </p:txBody>
        </p:sp>
        <p:sp>
          <p:nvSpPr>
            <p:cNvPr id="26599" name="Line 996"/>
            <p:cNvSpPr>
              <a:spLocks noChangeShapeType="1"/>
            </p:cNvSpPr>
            <p:nvPr/>
          </p:nvSpPr>
          <p:spPr bwMode="auto">
            <a:xfrm>
              <a:off x="2199" y="2287"/>
              <a:ext cx="1" cy="47"/>
            </a:xfrm>
            <a:prstGeom prst="line">
              <a:avLst/>
            </a:prstGeom>
            <a:noFill/>
            <a:ln w="0">
              <a:solidFill>
                <a:srgbClr val="000000"/>
              </a:solidFill>
              <a:round/>
              <a:headEnd/>
              <a:tailEnd/>
            </a:ln>
          </p:spPr>
          <p:txBody>
            <a:bodyPr/>
            <a:lstStyle/>
            <a:p>
              <a:endParaRPr lang="en-CA"/>
            </a:p>
          </p:txBody>
        </p:sp>
        <p:sp>
          <p:nvSpPr>
            <p:cNvPr id="26600" name="Line 997"/>
            <p:cNvSpPr>
              <a:spLocks noChangeShapeType="1"/>
            </p:cNvSpPr>
            <p:nvPr/>
          </p:nvSpPr>
          <p:spPr bwMode="auto">
            <a:xfrm>
              <a:off x="2425" y="2137"/>
              <a:ext cx="1" cy="56"/>
            </a:xfrm>
            <a:prstGeom prst="line">
              <a:avLst/>
            </a:prstGeom>
            <a:noFill/>
            <a:ln w="0">
              <a:solidFill>
                <a:srgbClr val="000000"/>
              </a:solidFill>
              <a:round/>
              <a:headEnd/>
              <a:tailEnd/>
            </a:ln>
          </p:spPr>
          <p:txBody>
            <a:bodyPr/>
            <a:lstStyle/>
            <a:p>
              <a:endParaRPr lang="en-CA"/>
            </a:p>
          </p:txBody>
        </p:sp>
        <p:sp>
          <p:nvSpPr>
            <p:cNvPr id="26601" name="Line 998"/>
            <p:cNvSpPr>
              <a:spLocks noChangeShapeType="1"/>
            </p:cNvSpPr>
            <p:nvPr/>
          </p:nvSpPr>
          <p:spPr bwMode="auto">
            <a:xfrm>
              <a:off x="2425" y="2212"/>
              <a:ext cx="1" cy="56"/>
            </a:xfrm>
            <a:prstGeom prst="line">
              <a:avLst/>
            </a:prstGeom>
            <a:noFill/>
            <a:ln w="0">
              <a:solidFill>
                <a:srgbClr val="000000"/>
              </a:solidFill>
              <a:round/>
              <a:headEnd/>
              <a:tailEnd/>
            </a:ln>
          </p:spPr>
          <p:txBody>
            <a:bodyPr/>
            <a:lstStyle/>
            <a:p>
              <a:endParaRPr lang="en-CA"/>
            </a:p>
          </p:txBody>
        </p:sp>
        <p:sp>
          <p:nvSpPr>
            <p:cNvPr id="26602" name="Line 999"/>
            <p:cNvSpPr>
              <a:spLocks noChangeShapeType="1"/>
            </p:cNvSpPr>
            <p:nvPr/>
          </p:nvSpPr>
          <p:spPr bwMode="auto">
            <a:xfrm>
              <a:off x="2425" y="2287"/>
              <a:ext cx="1" cy="47"/>
            </a:xfrm>
            <a:prstGeom prst="line">
              <a:avLst/>
            </a:prstGeom>
            <a:noFill/>
            <a:ln w="0">
              <a:solidFill>
                <a:srgbClr val="000000"/>
              </a:solidFill>
              <a:round/>
              <a:headEnd/>
              <a:tailEnd/>
            </a:ln>
          </p:spPr>
          <p:txBody>
            <a:bodyPr/>
            <a:lstStyle/>
            <a:p>
              <a:endParaRPr lang="en-CA"/>
            </a:p>
          </p:txBody>
        </p:sp>
        <p:sp>
          <p:nvSpPr>
            <p:cNvPr id="26603" name="Line 1000"/>
            <p:cNvSpPr>
              <a:spLocks noChangeShapeType="1"/>
            </p:cNvSpPr>
            <p:nvPr/>
          </p:nvSpPr>
          <p:spPr bwMode="auto">
            <a:xfrm>
              <a:off x="2660" y="2137"/>
              <a:ext cx="1" cy="56"/>
            </a:xfrm>
            <a:prstGeom prst="line">
              <a:avLst/>
            </a:prstGeom>
            <a:noFill/>
            <a:ln w="0">
              <a:solidFill>
                <a:srgbClr val="000000"/>
              </a:solidFill>
              <a:round/>
              <a:headEnd/>
              <a:tailEnd/>
            </a:ln>
          </p:spPr>
          <p:txBody>
            <a:bodyPr/>
            <a:lstStyle/>
            <a:p>
              <a:endParaRPr lang="en-CA"/>
            </a:p>
          </p:txBody>
        </p:sp>
        <p:sp>
          <p:nvSpPr>
            <p:cNvPr id="26604" name="Line 1001"/>
            <p:cNvSpPr>
              <a:spLocks noChangeShapeType="1"/>
            </p:cNvSpPr>
            <p:nvPr/>
          </p:nvSpPr>
          <p:spPr bwMode="auto">
            <a:xfrm>
              <a:off x="2660" y="2212"/>
              <a:ext cx="1" cy="56"/>
            </a:xfrm>
            <a:prstGeom prst="line">
              <a:avLst/>
            </a:prstGeom>
            <a:noFill/>
            <a:ln w="0">
              <a:solidFill>
                <a:srgbClr val="000000"/>
              </a:solidFill>
              <a:round/>
              <a:headEnd/>
              <a:tailEnd/>
            </a:ln>
          </p:spPr>
          <p:txBody>
            <a:bodyPr/>
            <a:lstStyle/>
            <a:p>
              <a:endParaRPr lang="en-CA"/>
            </a:p>
          </p:txBody>
        </p:sp>
        <p:sp>
          <p:nvSpPr>
            <p:cNvPr id="26605" name="Line 1002"/>
            <p:cNvSpPr>
              <a:spLocks noChangeShapeType="1"/>
            </p:cNvSpPr>
            <p:nvPr/>
          </p:nvSpPr>
          <p:spPr bwMode="auto">
            <a:xfrm>
              <a:off x="2660" y="2287"/>
              <a:ext cx="1" cy="47"/>
            </a:xfrm>
            <a:prstGeom prst="line">
              <a:avLst/>
            </a:prstGeom>
            <a:noFill/>
            <a:ln w="0">
              <a:solidFill>
                <a:srgbClr val="000000"/>
              </a:solidFill>
              <a:round/>
              <a:headEnd/>
              <a:tailEnd/>
            </a:ln>
          </p:spPr>
          <p:txBody>
            <a:bodyPr/>
            <a:lstStyle/>
            <a:p>
              <a:endParaRPr lang="en-CA"/>
            </a:p>
          </p:txBody>
        </p:sp>
        <p:sp>
          <p:nvSpPr>
            <p:cNvPr id="26606" name="Line 1003"/>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7" name="Line 1004"/>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8" name="Line 1005"/>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9" name="Line 1006"/>
            <p:cNvSpPr>
              <a:spLocks noChangeShapeType="1"/>
            </p:cNvSpPr>
            <p:nvPr/>
          </p:nvSpPr>
          <p:spPr bwMode="auto">
            <a:xfrm flipH="1">
              <a:off x="849" y="2134"/>
              <a:ext cx="2" cy="2"/>
            </a:xfrm>
            <a:prstGeom prst="line">
              <a:avLst/>
            </a:prstGeom>
            <a:noFill/>
            <a:ln w="0">
              <a:solidFill>
                <a:srgbClr val="000000"/>
              </a:solidFill>
              <a:round/>
              <a:headEnd/>
              <a:tailEnd/>
            </a:ln>
          </p:spPr>
          <p:txBody>
            <a:bodyPr/>
            <a:lstStyle/>
            <a:p>
              <a:endParaRPr lang="en-CA"/>
            </a:p>
          </p:txBody>
        </p:sp>
        <p:sp>
          <p:nvSpPr>
            <p:cNvPr id="26610" name="Line 1007"/>
            <p:cNvSpPr>
              <a:spLocks noChangeShapeType="1"/>
            </p:cNvSpPr>
            <p:nvPr/>
          </p:nvSpPr>
          <p:spPr bwMode="auto">
            <a:xfrm flipH="1">
              <a:off x="848" y="2136"/>
              <a:ext cx="1" cy="4"/>
            </a:xfrm>
            <a:prstGeom prst="line">
              <a:avLst/>
            </a:prstGeom>
            <a:noFill/>
            <a:ln w="0">
              <a:solidFill>
                <a:srgbClr val="000000"/>
              </a:solidFill>
              <a:round/>
              <a:headEnd/>
              <a:tailEnd/>
            </a:ln>
          </p:spPr>
          <p:txBody>
            <a:bodyPr/>
            <a:lstStyle/>
            <a:p>
              <a:endParaRPr lang="en-CA"/>
            </a:p>
          </p:txBody>
        </p:sp>
        <p:sp>
          <p:nvSpPr>
            <p:cNvPr id="26611" name="Line 1008"/>
            <p:cNvSpPr>
              <a:spLocks noChangeShapeType="1"/>
            </p:cNvSpPr>
            <p:nvPr/>
          </p:nvSpPr>
          <p:spPr bwMode="auto">
            <a:xfrm flipH="1">
              <a:off x="847" y="2140"/>
              <a:ext cx="1" cy="10"/>
            </a:xfrm>
            <a:prstGeom prst="line">
              <a:avLst/>
            </a:prstGeom>
            <a:noFill/>
            <a:ln w="0">
              <a:solidFill>
                <a:srgbClr val="000000"/>
              </a:solidFill>
              <a:round/>
              <a:headEnd/>
              <a:tailEnd/>
            </a:ln>
          </p:spPr>
          <p:txBody>
            <a:bodyPr/>
            <a:lstStyle/>
            <a:p>
              <a:endParaRPr lang="en-CA"/>
            </a:p>
          </p:txBody>
        </p:sp>
        <p:sp>
          <p:nvSpPr>
            <p:cNvPr id="26612" name="Line 1009"/>
            <p:cNvSpPr>
              <a:spLocks noChangeShapeType="1"/>
            </p:cNvSpPr>
            <p:nvPr/>
          </p:nvSpPr>
          <p:spPr bwMode="auto">
            <a:xfrm flipH="1">
              <a:off x="844" y="2150"/>
              <a:ext cx="3" cy="12"/>
            </a:xfrm>
            <a:prstGeom prst="line">
              <a:avLst/>
            </a:prstGeom>
            <a:noFill/>
            <a:ln w="0">
              <a:solidFill>
                <a:srgbClr val="000000"/>
              </a:solidFill>
              <a:round/>
              <a:headEnd/>
              <a:tailEnd/>
            </a:ln>
          </p:spPr>
          <p:txBody>
            <a:bodyPr/>
            <a:lstStyle/>
            <a:p>
              <a:endParaRPr lang="en-CA"/>
            </a:p>
          </p:txBody>
        </p:sp>
        <p:sp>
          <p:nvSpPr>
            <p:cNvPr id="26613" name="Line 1010"/>
            <p:cNvSpPr>
              <a:spLocks noChangeShapeType="1"/>
            </p:cNvSpPr>
            <p:nvPr/>
          </p:nvSpPr>
          <p:spPr bwMode="auto">
            <a:xfrm>
              <a:off x="844" y="2162"/>
              <a:ext cx="3" cy="13"/>
            </a:xfrm>
            <a:prstGeom prst="line">
              <a:avLst/>
            </a:prstGeom>
            <a:noFill/>
            <a:ln w="0">
              <a:solidFill>
                <a:srgbClr val="000000"/>
              </a:solidFill>
              <a:round/>
              <a:headEnd/>
              <a:tailEnd/>
            </a:ln>
          </p:spPr>
          <p:txBody>
            <a:bodyPr/>
            <a:lstStyle/>
            <a:p>
              <a:endParaRPr lang="en-CA"/>
            </a:p>
          </p:txBody>
        </p:sp>
        <p:sp>
          <p:nvSpPr>
            <p:cNvPr id="26614" name="Freeform 1011"/>
            <p:cNvSpPr>
              <a:spLocks/>
            </p:cNvSpPr>
            <p:nvPr/>
          </p:nvSpPr>
          <p:spPr bwMode="auto">
            <a:xfrm>
              <a:off x="847" y="2175"/>
              <a:ext cx="5" cy="9"/>
            </a:xfrm>
            <a:custGeom>
              <a:avLst/>
              <a:gdLst>
                <a:gd name="T0" fmla="*/ 0 w 10"/>
                <a:gd name="T1" fmla="*/ 0 h 12"/>
                <a:gd name="T2" fmla="*/ 1 w 10"/>
                <a:gd name="T3" fmla="*/ 3 h 12"/>
                <a:gd name="T4" fmla="*/ 1 w 10"/>
                <a:gd name="T5" fmla="*/ 3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10" y="10"/>
                  </a:lnTo>
                  <a:lnTo>
                    <a:pt x="10" y="12"/>
                  </a:lnTo>
                </a:path>
              </a:pathLst>
            </a:custGeom>
            <a:noFill/>
            <a:ln w="0">
              <a:solidFill>
                <a:srgbClr val="000000"/>
              </a:solidFill>
              <a:round/>
              <a:headEnd/>
              <a:tailEnd/>
            </a:ln>
          </p:spPr>
          <p:txBody>
            <a:bodyPr/>
            <a:lstStyle/>
            <a:p>
              <a:endParaRPr lang="en-CA"/>
            </a:p>
          </p:txBody>
        </p:sp>
        <p:sp>
          <p:nvSpPr>
            <p:cNvPr id="26615" name="Line 1012"/>
            <p:cNvSpPr>
              <a:spLocks noChangeShapeType="1"/>
            </p:cNvSpPr>
            <p:nvPr/>
          </p:nvSpPr>
          <p:spPr bwMode="auto">
            <a:xfrm>
              <a:off x="865" y="2195"/>
              <a:ext cx="1" cy="2"/>
            </a:xfrm>
            <a:prstGeom prst="line">
              <a:avLst/>
            </a:prstGeom>
            <a:noFill/>
            <a:ln w="0">
              <a:solidFill>
                <a:srgbClr val="000000"/>
              </a:solidFill>
              <a:round/>
              <a:headEnd/>
              <a:tailEnd/>
            </a:ln>
          </p:spPr>
          <p:txBody>
            <a:bodyPr/>
            <a:lstStyle/>
            <a:p>
              <a:endParaRPr lang="en-CA"/>
            </a:p>
          </p:txBody>
        </p:sp>
        <p:sp>
          <p:nvSpPr>
            <p:cNvPr id="26616" name="Line 1013"/>
            <p:cNvSpPr>
              <a:spLocks noChangeShapeType="1"/>
            </p:cNvSpPr>
            <p:nvPr/>
          </p:nvSpPr>
          <p:spPr bwMode="auto">
            <a:xfrm>
              <a:off x="866" y="2195"/>
              <a:ext cx="4" cy="6"/>
            </a:xfrm>
            <a:prstGeom prst="line">
              <a:avLst/>
            </a:prstGeom>
            <a:noFill/>
            <a:ln w="0">
              <a:solidFill>
                <a:srgbClr val="000000"/>
              </a:solidFill>
              <a:round/>
              <a:headEnd/>
              <a:tailEnd/>
            </a:ln>
          </p:spPr>
          <p:txBody>
            <a:bodyPr/>
            <a:lstStyle/>
            <a:p>
              <a:endParaRPr lang="en-CA"/>
            </a:p>
          </p:txBody>
        </p:sp>
        <p:sp>
          <p:nvSpPr>
            <p:cNvPr id="26617" name="Line 1014"/>
            <p:cNvSpPr>
              <a:spLocks noChangeShapeType="1"/>
            </p:cNvSpPr>
            <p:nvPr/>
          </p:nvSpPr>
          <p:spPr bwMode="auto">
            <a:xfrm flipH="1">
              <a:off x="869" y="2201"/>
              <a:ext cx="1" cy="5"/>
            </a:xfrm>
            <a:prstGeom prst="line">
              <a:avLst/>
            </a:prstGeom>
            <a:noFill/>
            <a:ln w="0">
              <a:solidFill>
                <a:srgbClr val="000000"/>
              </a:solidFill>
              <a:round/>
              <a:headEnd/>
              <a:tailEnd/>
            </a:ln>
          </p:spPr>
          <p:txBody>
            <a:bodyPr/>
            <a:lstStyle/>
            <a:p>
              <a:endParaRPr lang="en-CA"/>
            </a:p>
          </p:txBody>
        </p:sp>
        <p:sp>
          <p:nvSpPr>
            <p:cNvPr id="26618" name="Line 1015"/>
            <p:cNvSpPr>
              <a:spLocks noChangeShapeType="1"/>
            </p:cNvSpPr>
            <p:nvPr/>
          </p:nvSpPr>
          <p:spPr bwMode="auto">
            <a:xfrm flipH="1">
              <a:off x="864" y="2206"/>
              <a:ext cx="5" cy="3"/>
            </a:xfrm>
            <a:prstGeom prst="line">
              <a:avLst/>
            </a:prstGeom>
            <a:noFill/>
            <a:ln w="0">
              <a:solidFill>
                <a:srgbClr val="000000"/>
              </a:solidFill>
              <a:round/>
              <a:headEnd/>
              <a:tailEnd/>
            </a:ln>
          </p:spPr>
          <p:txBody>
            <a:bodyPr/>
            <a:lstStyle/>
            <a:p>
              <a:endParaRPr lang="en-CA"/>
            </a:p>
          </p:txBody>
        </p:sp>
        <p:sp>
          <p:nvSpPr>
            <p:cNvPr id="26619" name="Line 1016"/>
            <p:cNvSpPr>
              <a:spLocks noChangeShapeType="1"/>
            </p:cNvSpPr>
            <p:nvPr/>
          </p:nvSpPr>
          <p:spPr bwMode="auto">
            <a:xfrm flipH="1">
              <a:off x="855" y="2209"/>
              <a:ext cx="9" cy="5"/>
            </a:xfrm>
            <a:prstGeom prst="line">
              <a:avLst/>
            </a:prstGeom>
            <a:noFill/>
            <a:ln w="0">
              <a:solidFill>
                <a:srgbClr val="000000"/>
              </a:solidFill>
              <a:round/>
              <a:headEnd/>
              <a:tailEnd/>
            </a:ln>
          </p:spPr>
          <p:txBody>
            <a:bodyPr/>
            <a:lstStyle/>
            <a:p>
              <a:endParaRPr lang="en-CA"/>
            </a:p>
          </p:txBody>
        </p:sp>
        <p:sp>
          <p:nvSpPr>
            <p:cNvPr id="26620" name="Line 1017"/>
            <p:cNvSpPr>
              <a:spLocks noChangeShapeType="1"/>
            </p:cNvSpPr>
            <p:nvPr/>
          </p:nvSpPr>
          <p:spPr bwMode="auto">
            <a:xfrm flipH="1">
              <a:off x="847" y="2214"/>
              <a:ext cx="8" cy="4"/>
            </a:xfrm>
            <a:prstGeom prst="line">
              <a:avLst/>
            </a:prstGeom>
            <a:noFill/>
            <a:ln w="0">
              <a:solidFill>
                <a:srgbClr val="000000"/>
              </a:solidFill>
              <a:round/>
              <a:headEnd/>
              <a:tailEnd/>
            </a:ln>
          </p:spPr>
          <p:txBody>
            <a:bodyPr/>
            <a:lstStyle/>
            <a:p>
              <a:endParaRPr lang="en-CA"/>
            </a:p>
          </p:txBody>
        </p:sp>
        <p:sp>
          <p:nvSpPr>
            <p:cNvPr id="26621" name="Freeform 1018"/>
            <p:cNvSpPr>
              <a:spLocks/>
            </p:cNvSpPr>
            <p:nvPr/>
          </p:nvSpPr>
          <p:spPr bwMode="auto">
            <a:xfrm>
              <a:off x="834" y="2218"/>
              <a:ext cx="13" cy="5"/>
            </a:xfrm>
            <a:custGeom>
              <a:avLst/>
              <a:gdLst>
                <a:gd name="T0" fmla="*/ 3 w 19"/>
                <a:gd name="T1" fmla="*/ 0 h 6"/>
                <a:gd name="T2" fmla="*/ 1 w 19"/>
                <a:gd name="T3" fmla="*/ 3 h 6"/>
                <a:gd name="T4" fmla="*/ 0 w 19"/>
                <a:gd name="T5" fmla="*/ 3 h 6"/>
                <a:gd name="T6" fmla="*/ 0 60000 65536"/>
                <a:gd name="T7" fmla="*/ 0 60000 65536"/>
                <a:gd name="T8" fmla="*/ 0 60000 65536"/>
                <a:gd name="T9" fmla="*/ 0 w 19"/>
                <a:gd name="T10" fmla="*/ 0 h 6"/>
                <a:gd name="T11" fmla="*/ 19 w 19"/>
                <a:gd name="T12" fmla="*/ 6 h 6"/>
              </a:gdLst>
              <a:ahLst/>
              <a:cxnLst>
                <a:cxn ang="T6">
                  <a:pos x="T0" y="T1"/>
                </a:cxn>
                <a:cxn ang="T7">
                  <a:pos x="T2" y="T3"/>
                </a:cxn>
                <a:cxn ang="T8">
                  <a:pos x="T4" y="T5"/>
                </a:cxn>
              </a:cxnLst>
              <a:rect l="T9" t="T10" r="T11" b="T12"/>
              <a:pathLst>
                <a:path w="19" h="6">
                  <a:moveTo>
                    <a:pt x="19" y="0"/>
                  </a:moveTo>
                  <a:lnTo>
                    <a:pt x="2" y="6"/>
                  </a:lnTo>
                  <a:lnTo>
                    <a:pt x="0" y="6"/>
                  </a:lnTo>
                </a:path>
              </a:pathLst>
            </a:custGeom>
            <a:noFill/>
            <a:ln w="0">
              <a:solidFill>
                <a:srgbClr val="000000"/>
              </a:solidFill>
              <a:round/>
              <a:headEnd/>
              <a:tailEnd/>
            </a:ln>
          </p:spPr>
          <p:txBody>
            <a:bodyPr/>
            <a:lstStyle/>
            <a:p>
              <a:endParaRPr lang="en-CA"/>
            </a:p>
          </p:txBody>
        </p:sp>
        <p:sp>
          <p:nvSpPr>
            <p:cNvPr id="26622" name="Line 1019"/>
            <p:cNvSpPr>
              <a:spLocks noChangeShapeType="1"/>
            </p:cNvSpPr>
            <p:nvPr/>
          </p:nvSpPr>
          <p:spPr bwMode="auto">
            <a:xfrm>
              <a:off x="820" y="2229"/>
              <a:ext cx="1" cy="2"/>
            </a:xfrm>
            <a:prstGeom prst="line">
              <a:avLst/>
            </a:prstGeom>
            <a:noFill/>
            <a:ln w="0">
              <a:solidFill>
                <a:srgbClr val="000000"/>
              </a:solidFill>
              <a:round/>
              <a:headEnd/>
              <a:tailEnd/>
            </a:ln>
          </p:spPr>
          <p:txBody>
            <a:bodyPr/>
            <a:lstStyle/>
            <a:p>
              <a:endParaRPr lang="en-CA"/>
            </a:p>
          </p:txBody>
        </p:sp>
        <p:sp>
          <p:nvSpPr>
            <p:cNvPr id="26623" name="Line 1020"/>
            <p:cNvSpPr>
              <a:spLocks noChangeShapeType="1"/>
            </p:cNvSpPr>
            <p:nvPr/>
          </p:nvSpPr>
          <p:spPr bwMode="auto">
            <a:xfrm flipH="1">
              <a:off x="816" y="2229"/>
              <a:ext cx="4" cy="5"/>
            </a:xfrm>
            <a:prstGeom prst="line">
              <a:avLst/>
            </a:prstGeom>
            <a:noFill/>
            <a:ln w="0">
              <a:solidFill>
                <a:srgbClr val="000000"/>
              </a:solidFill>
              <a:round/>
              <a:headEnd/>
              <a:tailEnd/>
            </a:ln>
          </p:spPr>
          <p:txBody>
            <a:bodyPr/>
            <a:lstStyle/>
            <a:p>
              <a:endParaRPr lang="en-CA"/>
            </a:p>
          </p:txBody>
        </p:sp>
        <p:sp>
          <p:nvSpPr>
            <p:cNvPr id="26624" name="Line 1021"/>
            <p:cNvSpPr>
              <a:spLocks noChangeShapeType="1"/>
            </p:cNvSpPr>
            <p:nvPr/>
          </p:nvSpPr>
          <p:spPr bwMode="auto">
            <a:xfrm>
              <a:off x="816" y="2234"/>
              <a:ext cx="3" cy="3"/>
            </a:xfrm>
            <a:prstGeom prst="line">
              <a:avLst/>
            </a:prstGeom>
            <a:noFill/>
            <a:ln w="0">
              <a:solidFill>
                <a:srgbClr val="000000"/>
              </a:solidFill>
              <a:round/>
              <a:headEnd/>
              <a:tailEnd/>
            </a:ln>
          </p:spPr>
          <p:txBody>
            <a:bodyPr/>
            <a:lstStyle/>
            <a:p>
              <a:endParaRPr lang="en-CA"/>
            </a:p>
          </p:txBody>
        </p:sp>
        <p:sp>
          <p:nvSpPr>
            <p:cNvPr id="26625" name="Line 1022"/>
            <p:cNvSpPr>
              <a:spLocks noChangeShapeType="1"/>
            </p:cNvSpPr>
            <p:nvPr/>
          </p:nvSpPr>
          <p:spPr bwMode="auto">
            <a:xfrm>
              <a:off x="819" y="2237"/>
              <a:ext cx="6" cy="3"/>
            </a:xfrm>
            <a:prstGeom prst="line">
              <a:avLst/>
            </a:prstGeom>
            <a:noFill/>
            <a:ln w="0">
              <a:solidFill>
                <a:srgbClr val="000000"/>
              </a:solidFill>
              <a:round/>
              <a:headEnd/>
              <a:tailEnd/>
            </a:ln>
          </p:spPr>
          <p:txBody>
            <a:bodyPr/>
            <a:lstStyle/>
            <a:p>
              <a:endParaRPr lang="en-CA"/>
            </a:p>
          </p:txBody>
        </p:sp>
        <p:sp>
          <p:nvSpPr>
            <p:cNvPr id="26626" name="Line 1023"/>
            <p:cNvSpPr>
              <a:spLocks noChangeShapeType="1"/>
            </p:cNvSpPr>
            <p:nvPr/>
          </p:nvSpPr>
          <p:spPr bwMode="auto">
            <a:xfrm>
              <a:off x="825" y="2240"/>
              <a:ext cx="6" cy="2"/>
            </a:xfrm>
            <a:prstGeom prst="line">
              <a:avLst/>
            </a:prstGeom>
            <a:noFill/>
            <a:ln w="0">
              <a:solidFill>
                <a:srgbClr val="000000"/>
              </a:solidFill>
              <a:round/>
              <a:headEnd/>
              <a:tailEnd/>
            </a:ln>
          </p:spPr>
          <p:txBody>
            <a:bodyPr/>
            <a:lstStyle/>
            <a:p>
              <a:endParaRPr lang="en-CA"/>
            </a:p>
          </p:txBody>
        </p:sp>
        <p:sp>
          <p:nvSpPr>
            <p:cNvPr id="26627" name="Line 1024"/>
            <p:cNvSpPr>
              <a:spLocks noChangeShapeType="1"/>
            </p:cNvSpPr>
            <p:nvPr/>
          </p:nvSpPr>
          <p:spPr bwMode="auto">
            <a:xfrm>
              <a:off x="831" y="2242"/>
              <a:ext cx="9" cy="1"/>
            </a:xfrm>
            <a:prstGeom prst="line">
              <a:avLst/>
            </a:prstGeom>
            <a:noFill/>
            <a:ln w="0">
              <a:solidFill>
                <a:srgbClr val="000000"/>
              </a:solidFill>
              <a:round/>
              <a:headEnd/>
              <a:tailEnd/>
            </a:ln>
          </p:spPr>
          <p:txBody>
            <a:bodyPr/>
            <a:lstStyle/>
            <a:p>
              <a:endParaRPr lang="en-CA"/>
            </a:p>
          </p:txBody>
        </p:sp>
        <p:sp>
          <p:nvSpPr>
            <p:cNvPr id="26628" name="Freeform 1025"/>
            <p:cNvSpPr>
              <a:spLocks/>
            </p:cNvSpPr>
            <p:nvPr/>
          </p:nvSpPr>
          <p:spPr bwMode="auto">
            <a:xfrm>
              <a:off x="840" y="2243"/>
              <a:ext cx="15" cy="2"/>
            </a:xfrm>
            <a:custGeom>
              <a:avLst/>
              <a:gdLst>
                <a:gd name="T0" fmla="*/ 0 w 22"/>
                <a:gd name="T1" fmla="*/ 0 h 2"/>
                <a:gd name="T2" fmla="*/ 2 w 22"/>
                <a:gd name="T3" fmla="*/ 0 h 2"/>
                <a:gd name="T4" fmla="*/ 3 w 22"/>
                <a:gd name="T5" fmla="*/ 0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3" y="0"/>
                  </a:lnTo>
                  <a:lnTo>
                    <a:pt x="22" y="0"/>
                  </a:lnTo>
                </a:path>
              </a:pathLst>
            </a:custGeom>
            <a:noFill/>
            <a:ln w="0">
              <a:solidFill>
                <a:srgbClr val="000000"/>
              </a:solidFill>
              <a:round/>
              <a:headEnd/>
              <a:tailEnd/>
            </a:ln>
          </p:spPr>
          <p:txBody>
            <a:bodyPr/>
            <a:lstStyle/>
            <a:p>
              <a:endParaRPr lang="en-CA"/>
            </a:p>
          </p:txBody>
        </p:sp>
        <p:sp>
          <p:nvSpPr>
            <p:cNvPr id="26629" name="Line 1026"/>
            <p:cNvSpPr>
              <a:spLocks noChangeShapeType="1"/>
            </p:cNvSpPr>
            <p:nvPr/>
          </p:nvSpPr>
          <p:spPr bwMode="auto">
            <a:xfrm flipH="1">
              <a:off x="861" y="2256"/>
              <a:ext cx="1" cy="3"/>
            </a:xfrm>
            <a:prstGeom prst="line">
              <a:avLst/>
            </a:prstGeom>
            <a:noFill/>
            <a:ln w="0">
              <a:solidFill>
                <a:srgbClr val="000000"/>
              </a:solidFill>
              <a:round/>
              <a:headEnd/>
              <a:tailEnd/>
            </a:ln>
          </p:spPr>
          <p:txBody>
            <a:bodyPr/>
            <a:lstStyle/>
            <a:p>
              <a:endParaRPr lang="en-CA"/>
            </a:p>
          </p:txBody>
        </p:sp>
        <p:sp>
          <p:nvSpPr>
            <p:cNvPr id="26630" name="Line 1027"/>
            <p:cNvSpPr>
              <a:spLocks noChangeShapeType="1"/>
            </p:cNvSpPr>
            <p:nvPr/>
          </p:nvSpPr>
          <p:spPr bwMode="auto">
            <a:xfrm flipH="1">
              <a:off x="860" y="2259"/>
              <a:ext cx="1" cy="6"/>
            </a:xfrm>
            <a:prstGeom prst="line">
              <a:avLst/>
            </a:prstGeom>
            <a:noFill/>
            <a:ln w="0">
              <a:solidFill>
                <a:srgbClr val="000000"/>
              </a:solidFill>
              <a:round/>
              <a:headEnd/>
              <a:tailEnd/>
            </a:ln>
          </p:spPr>
          <p:txBody>
            <a:bodyPr/>
            <a:lstStyle/>
            <a:p>
              <a:endParaRPr lang="en-CA"/>
            </a:p>
          </p:txBody>
        </p:sp>
        <p:sp>
          <p:nvSpPr>
            <p:cNvPr id="26631" name="Line 1028"/>
            <p:cNvSpPr>
              <a:spLocks noChangeShapeType="1"/>
            </p:cNvSpPr>
            <p:nvPr/>
          </p:nvSpPr>
          <p:spPr bwMode="auto">
            <a:xfrm flipH="1">
              <a:off x="851" y="2265"/>
              <a:ext cx="9" cy="14"/>
            </a:xfrm>
            <a:prstGeom prst="line">
              <a:avLst/>
            </a:prstGeom>
            <a:noFill/>
            <a:ln w="0">
              <a:solidFill>
                <a:srgbClr val="000000"/>
              </a:solidFill>
              <a:round/>
              <a:headEnd/>
              <a:tailEnd/>
            </a:ln>
          </p:spPr>
          <p:txBody>
            <a:bodyPr/>
            <a:lstStyle/>
            <a:p>
              <a:endParaRPr lang="en-CA"/>
            </a:p>
          </p:txBody>
        </p:sp>
        <p:sp>
          <p:nvSpPr>
            <p:cNvPr id="26632" name="Line 1029"/>
            <p:cNvSpPr>
              <a:spLocks noChangeShapeType="1"/>
            </p:cNvSpPr>
            <p:nvPr/>
          </p:nvSpPr>
          <p:spPr bwMode="auto">
            <a:xfrm flipH="1">
              <a:off x="844" y="2279"/>
              <a:ext cx="7" cy="14"/>
            </a:xfrm>
            <a:prstGeom prst="line">
              <a:avLst/>
            </a:prstGeom>
            <a:noFill/>
            <a:ln w="0">
              <a:solidFill>
                <a:srgbClr val="000000"/>
              </a:solidFill>
              <a:round/>
              <a:headEnd/>
              <a:tailEnd/>
            </a:ln>
          </p:spPr>
          <p:txBody>
            <a:bodyPr/>
            <a:lstStyle/>
            <a:p>
              <a:endParaRPr lang="en-CA"/>
            </a:p>
          </p:txBody>
        </p:sp>
        <p:sp>
          <p:nvSpPr>
            <p:cNvPr id="26633" name="Line 1030"/>
            <p:cNvSpPr>
              <a:spLocks noChangeShapeType="1"/>
            </p:cNvSpPr>
            <p:nvPr/>
          </p:nvSpPr>
          <p:spPr bwMode="auto">
            <a:xfrm flipH="1">
              <a:off x="843" y="2293"/>
              <a:ext cx="1" cy="5"/>
            </a:xfrm>
            <a:prstGeom prst="line">
              <a:avLst/>
            </a:prstGeom>
            <a:noFill/>
            <a:ln w="0">
              <a:solidFill>
                <a:srgbClr val="000000"/>
              </a:solidFill>
              <a:round/>
              <a:headEnd/>
              <a:tailEnd/>
            </a:ln>
          </p:spPr>
          <p:txBody>
            <a:bodyPr/>
            <a:lstStyle/>
            <a:p>
              <a:endParaRPr lang="en-CA"/>
            </a:p>
          </p:txBody>
        </p:sp>
        <p:sp>
          <p:nvSpPr>
            <p:cNvPr id="26634" name="Line 1031"/>
            <p:cNvSpPr>
              <a:spLocks noChangeShapeType="1"/>
            </p:cNvSpPr>
            <p:nvPr/>
          </p:nvSpPr>
          <p:spPr bwMode="auto">
            <a:xfrm flipH="1">
              <a:off x="842" y="2298"/>
              <a:ext cx="1" cy="3"/>
            </a:xfrm>
            <a:prstGeom prst="line">
              <a:avLst/>
            </a:prstGeom>
            <a:noFill/>
            <a:ln w="0">
              <a:solidFill>
                <a:srgbClr val="000000"/>
              </a:solidFill>
              <a:round/>
              <a:headEnd/>
              <a:tailEnd/>
            </a:ln>
          </p:spPr>
          <p:txBody>
            <a:bodyPr/>
            <a:lstStyle/>
            <a:p>
              <a:endParaRPr lang="en-CA"/>
            </a:p>
          </p:txBody>
        </p:sp>
        <p:sp>
          <p:nvSpPr>
            <p:cNvPr id="26635" name="Line 1032"/>
            <p:cNvSpPr>
              <a:spLocks noChangeShapeType="1"/>
            </p:cNvSpPr>
            <p:nvPr/>
          </p:nvSpPr>
          <p:spPr bwMode="auto">
            <a:xfrm>
              <a:off x="842" y="2301"/>
              <a:ext cx="1" cy="2"/>
            </a:xfrm>
            <a:prstGeom prst="line">
              <a:avLst/>
            </a:prstGeom>
            <a:noFill/>
            <a:ln w="0">
              <a:solidFill>
                <a:srgbClr val="000000"/>
              </a:solidFill>
              <a:round/>
              <a:headEnd/>
              <a:tailEnd/>
            </a:ln>
          </p:spPr>
          <p:txBody>
            <a:bodyPr/>
            <a:lstStyle/>
            <a:p>
              <a:endParaRPr lang="en-CA"/>
            </a:p>
          </p:txBody>
        </p:sp>
        <p:sp>
          <p:nvSpPr>
            <p:cNvPr id="26636" name="Freeform 1033"/>
            <p:cNvSpPr>
              <a:spLocks/>
            </p:cNvSpPr>
            <p:nvPr/>
          </p:nvSpPr>
          <p:spPr bwMode="auto">
            <a:xfrm>
              <a:off x="842" y="2303"/>
              <a:ext cx="1" cy="3"/>
            </a:xfrm>
            <a:custGeom>
              <a:avLst/>
              <a:gdLst>
                <a:gd name="T0" fmla="*/ 0 w 2"/>
                <a:gd name="T1" fmla="*/ 0 h 4"/>
                <a:gd name="T2" fmla="*/ 0 w 2"/>
                <a:gd name="T3" fmla="*/ 2 h 4"/>
                <a:gd name="T4" fmla="*/ 1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4"/>
                  </a:lnTo>
                  <a:lnTo>
                    <a:pt x="2" y="4"/>
                  </a:lnTo>
                </a:path>
              </a:pathLst>
            </a:custGeom>
            <a:noFill/>
            <a:ln w="0">
              <a:solidFill>
                <a:srgbClr val="000000"/>
              </a:solidFill>
              <a:round/>
              <a:headEnd/>
              <a:tailEnd/>
            </a:ln>
          </p:spPr>
          <p:txBody>
            <a:bodyPr/>
            <a:lstStyle/>
            <a:p>
              <a:endParaRPr lang="en-CA"/>
            </a:p>
          </p:txBody>
        </p:sp>
        <p:sp>
          <p:nvSpPr>
            <p:cNvPr id="26637" name="Line 1034"/>
            <p:cNvSpPr>
              <a:spLocks noChangeShapeType="1"/>
            </p:cNvSpPr>
            <p:nvPr/>
          </p:nvSpPr>
          <p:spPr bwMode="auto">
            <a:xfrm>
              <a:off x="858" y="2304"/>
              <a:ext cx="2" cy="2"/>
            </a:xfrm>
            <a:prstGeom prst="line">
              <a:avLst/>
            </a:prstGeom>
            <a:noFill/>
            <a:ln w="0">
              <a:solidFill>
                <a:srgbClr val="000000"/>
              </a:solidFill>
              <a:round/>
              <a:headEnd/>
              <a:tailEnd/>
            </a:ln>
          </p:spPr>
          <p:txBody>
            <a:bodyPr/>
            <a:lstStyle/>
            <a:p>
              <a:endParaRPr lang="en-CA"/>
            </a:p>
          </p:txBody>
        </p:sp>
        <p:sp>
          <p:nvSpPr>
            <p:cNvPr id="26638" name="Line 1035"/>
            <p:cNvSpPr>
              <a:spLocks noChangeShapeType="1"/>
            </p:cNvSpPr>
            <p:nvPr/>
          </p:nvSpPr>
          <p:spPr bwMode="auto">
            <a:xfrm>
              <a:off x="858" y="2304"/>
              <a:ext cx="3" cy="2"/>
            </a:xfrm>
            <a:prstGeom prst="line">
              <a:avLst/>
            </a:prstGeom>
            <a:noFill/>
            <a:ln w="0">
              <a:solidFill>
                <a:srgbClr val="000000"/>
              </a:solidFill>
              <a:round/>
              <a:headEnd/>
              <a:tailEnd/>
            </a:ln>
          </p:spPr>
          <p:txBody>
            <a:bodyPr/>
            <a:lstStyle/>
            <a:p>
              <a:endParaRPr lang="en-CA"/>
            </a:p>
          </p:txBody>
        </p:sp>
        <p:sp>
          <p:nvSpPr>
            <p:cNvPr id="26639" name="Line 1036"/>
            <p:cNvSpPr>
              <a:spLocks noChangeShapeType="1"/>
            </p:cNvSpPr>
            <p:nvPr/>
          </p:nvSpPr>
          <p:spPr bwMode="auto">
            <a:xfrm>
              <a:off x="861" y="2304"/>
              <a:ext cx="3" cy="2"/>
            </a:xfrm>
            <a:prstGeom prst="line">
              <a:avLst/>
            </a:prstGeom>
            <a:noFill/>
            <a:ln w="0">
              <a:solidFill>
                <a:srgbClr val="000000"/>
              </a:solidFill>
              <a:round/>
              <a:headEnd/>
              <a:tailEnd/>
            </a:ln>
          </p:spPr>
          <p:txBody>
            <a:bodyPr/>
            <a:lstStyle/>
            <a:p>
              <a:endParaRPr lang="en-CA"/>
            </a:p>
          </p:txBody>
        </p:sp>
        <p:sp>
          <p:nvSpPr>
            <p:cNvPr id="26640" name="Line 1037"/>
            <p:cNvSpPr>
              <a:spLocks noChangeShapeType="1"/>
            </p:cNvSpPr>
            <p:nvPr/>
          </p:nvSpPr>
          <p:spPr bwMode="auto">
            <a:xfrm>
              <a:off x="864" y="2304"/>
              <a:ext cx="2" cy="2"/>
            </a:xfrm>
            <a:prstGeom prst="line">
              <a:avLst/>
            </a:prstGeom>
            <a:noFill/>
            <a:ln w="0">
              <a:solidFill>
                <a:srgbClr val="000000"/>
              </a:solidFill>
              <a:round/>
              <a:headEnd/>
              <a:tailEnd/>
            </a:ln>
          </p:spPr>
          <p:txBody>
            <a:bodyPr/>
            <a:lstStyle/>
            <a:p>
              <a:endParaRPr lang="en-CA"/>
            </a:p>
          </p:txBody>
        </p:sp>
        <p:sp>
          <p:nvSpPr>
            <p:cNvPr id="26641" name="Line 1038"/>
            <p:cNvSpPr>
              <a:spLocks noChangeShapeType="1"/>
            </p:cNvSpPr>
            <p:nvPr/>
          </p:nvSpPr>
          <p:spPr bwMode="auto">
            <a:xfrm>
              <a:off x="866" y="2304"/>
              <a:ext cx="1" cy="2"/>
            </a:xfrm>
            <a:prstGeom prst="line">
              <a:avLst/>
            </a:prstGeom>
            <a:noFill/>
            <a:ln w="0">
              <a:solidFill>
                <a:srgbClr val="000000"/>
              </a:solidFill>
              <a:round/>
              <a:headEnd/>
              <a:tailEnd/>
            </a:ln>
          </p:spPr>
          <p:txBody>
            <a:bodyPr/>
            <a:lstStyle/>
            <a:p>
              <a:endParaRPr lang="en-CA"/>
            </a:p>
          </p:txBody>
        </p:sp>
        <p:sp>
          <p:nvSpPr>
            <p:cNvPr id="26642" name="Line 1039"/>
            <p:cNvSpPr>
              <a:spLocks noChangeShapeType="1"/>
            </p:cNvSpPr>
            <p:nvPr/>
          </p:nvSpPr>
          <p:spPr bwMode="auto">
            <a:xfrm>
              <a:off x="866" y="2306"/>
              <a:ext cx="1" cy="1"/>
            </a:xfrm>
            <a:prstGeom prst="line">
              <a:avLst/>
            </a:prstGeom>
            <a:noFill/>
            <a:ln w="0">
              <a:solidFill>
                <a:srgbClr val="000000"/>
              </a:solidFill>
              <a:round/>
              <a:headEnd/>
              <a:tailEnd/>
            </a:ln>
          </p:spPr>
          <p:txBody>
            <a:bodyPr/>
            <a:lstStyle/>
            <a:p>
              <a:endParaRPr lang="en-CA"/>
            </a:p>
          </p:txBody>
        </p:sp>
        <p:sp>
          <p:nvSpPr>
            <p:cNvPr id="26643" name="Line 1040"/>
            <p:cNvSpPr>
              <a:spLocks noChangeShapeType="1"/>
            </p:cNvSpPr>
            <p:nvPr/>
          </p:nvSpPr>
          <p:spPr bwMode="auto">
            <a:xfrm flipH="1">
              <a:off x="864" y="2306"/>
              <a:ext cx="2" cy="3"/>
            </a:xfrm>
            <a:prstGeom prst="line">
              <a:avLst/>
            </a:prstGeom>
            <a:noFill/>
            <a:ln w="0">
              <a:solidFill>
                <a:srgbClr val="000000"/>
              </a:solidFill>
              <a:round/>
              <a:headEnd/>
              <a:tailEnd/>
            </a:ln>
          </p:spPr>
          <p:txBody>
            <a:bodyPr/>
            <a:lstStyle/>
            <a:p>
              <a:endParaRPr lang="en-CA"/>
            </a:p>
          </p:txBody>
        </p:sp>
        <p:sp>
          <p:nvSpPr>
            <p:cNvPr id="26644" name="Line 1041"/>
            <p:cNvSpPr>
              <a:spLocks noChangeShapeType="1"/>
            </p:cNvSpPr>
            <p:nvPr/>
          </p:nvSpPr>
          <p:spPr bwMode="auto">
            <a:xfrm flipH="1">
              <a:off x="861" y="2309"/>
              <a:ext cx="3" cy="3"/>
            </a:xfrm>
            <a:prstGeom prst="line">
              <a:avLst/>
            </a:prstGeom>
            <a:noFill/>
            <a:ln w="0">
              <a:solidFill>
                <a:srgbClr val="000000"/>
              </a:solidFill>
              <a:round/>
              <a:headEnd/>
              <a:tailEnd/>
            </a:ln>
          </p:spPr>
          <p:txBody>
            <a:bodyPr/>
            <a:lstStyle/>
            <a:p>
              <a:endParaRPr lang="en-CA"/>
            </a:p>
          </p:txBody>
        </p:sp>
        <p:sp>
          <p:nvSpPr>
            <p:cNvPr id="26645" name="Line 1042"/>
            <p:cNvSpPr>
              <a:spLocks noChangeShapeType="1"/>
            </p:cNvSpPr>
            <p:nvPr/>
          </p:nvSpPr>
          <p:spPr bwMode="auto">
            <a:xfrm flipH="1">
              <a:off x="858" y="2312"/>
              <a:ext cx="3" cy="3"/>
            </a:xfrm>
            <a:prstGeom prst="line">
              <a:avLst/>
            </a:prstGeom>
            <a:noFill/>
            <a:ln w="0">
              <a:solidFill>
                <a:srgbClr val="000000"/>
              </a:solidFill>
              <a:round/>
              <a:headEnd/>
              <a:tailEnd/>
            </a:ln>
          </p:spPr>
          <p:txBody>
            <a:bodyPr/>
            <a:lstStyle/>
            <a:p>
              <a:endParaRPr lang="en-CA"/>
            </a:p>
          </p:txBody>
        </p:sp>
        <p:sp>
          <p:nvSpPr>
            <p:cNvPr id="26646" name="Line 1043"/>
            <p:cNvSpPr>
              <a:spLocks noChangeShapeType="1"/>
            </p:cNvSpPr>
            <p:nvPr/>
          </p:nvSpPr>
          <p:spPr bwMode="auto">
            <a:xfrm flipH="1">
              <a:off x="855" y="2315"/>
              <a:ext cx="3" cy="5"/>
            </a:xfrm>
            <a:prstGeom prst="line">
              <a:avLst/>
            </a:prstGeom>
            <a:noFill/>
            <a:ln w="0">
              <a:solidFill>
                <a:srgbClr val="000000"/>
              </a:solidFill>
              <a:round/>
              <a:headEnd/>
              <a:tailEnd/>
            </a:ln>
          </p:spPr>
          <p:txBody>
            <a:bodyPr/>
            <a:lstStyle/>
            <a:p>
              <a:endParaRPr lang="en-CA"/>
            </a:p>
          </p:txBody>
        </p:sp>
        <p:sp>
          <p:nvSpPr>
            <p:cNvPr id="26647" name="Line 1044"/>
            <p:cNvSpPr>
              <a:spLocks noChangeShapeType="1"/>
            </p:cNvSpPr>
            <p:nvPr/>
          </p:nvSpPr>
          <p:spPr bwMode="auto">
            <a:xfrm flipH="1">
              <a:off x="852" y="2320"/>
              <a:ext cx="3" cy="3"/>
            </a:xfrm>
            <a:prstGeom prst="line">
              <a:avLst/>
            </a:prstGeom>
            <a:noFill/>
            <a:ln w="0">
              <a:solidFill>
                <a:srgbClr val="000000"/>
              </a:solidFill>
              <a:round/>
              <a:headEnd/>
              <a:tailEnd/>
            </a:ln>
          </p:spPr>
          <p:txBody>
            <a:bodyPr/>
            <a:lstStyle/>
            <a:p>
              <a:endParaRPr lang="en-CA"/>
            </a:p>
          </p:txBody>
        </p:sp>
        <p:sp>
          <p:nvSpPr>
            <p:cNvPr id="26648" name="Line 1045"/>
            <p:cNvSpPr>
              <a:spLocks noChangeShapeType="1"/>
            </p:cNvSpPr>
            <p:nvPr/>
          </p:nvSpPr>
          <p:spPr bwMode="auto">
            <a:xfrm flipH="1">
              <a:off x="848" y="2323"/>
              <a:ext cx="4" cy="3"/>
            </a:xfrm>
            <a:prstGeom prst="line">
              <a:avLst/>
            </a:prstGeom>
            <a:noFill/>
            <a:ln w="0">
              <a:solidFill>
                <a:srgbClr val="000000"/>
              </a:solidFill>
              <a:round/>
              <a:headEnd/>
              <a:tailEnd/>
            </a:ln>
          </p:spPr>
          <p:txBody>
            <a:bodyPr/>
            <a:lstStyle/>
            <a:p>
              <a:endParaRPr lang="en-CA"/>
            </a:p>
          </p:txBody>
        </p:sp>
        <p:sp>
          <p:nvSpPr>
            <p:cNvPr id="26649" name="Line 1046"/>
            <p:cNvSpPr>
              <a:spLocks noChangeShapeType="1"/>
            </p:cNvSpPr>
            <p:nvPr/>
          </p:nvSpPr>
          <p:spPr bwMode="auto">
            <a:xfrm flipH="1">
              <a:off x="847" y="2326"/>
              <a:ext cx="1" cy="3"/>
            </a:xfrm>
            <a:prstGeom prst="line">
              <a:avLst/>
            </a:prstGeom>
            <a:noFill/>
            <a:ln w="0">
              <a:solidFill>
                <a:srgbClr val="000000"/>
              </a:solidFill>
              <a:round/>
              <a:headEnd/>
              <a:tailEnd/>
            </a:ln>
          </p:spPr>
          <p:txBody>
            <a:bodyPr/>
            <a:lstStyle/>
            <a:p>
              <a:endParaRPr lang="en-CA"/>
            </a:p>
          </p:txBody>
        </p:sp>
        <p:sp>
          <p:nvSpPr>
            <p:cNvPr id="26650" name="Line 1047"/>
            <p:cNvSpPr>
              <a:spLocks noChangeShapeType="1"/>
            </p:cNvSpPr>
            <p:nvPr/>
          </p:nvSpPr>
          <p:spPr bwMode="auto">
            <a:xfrm flipH="1">
              <a:off x="844" y="2329"/>
              <a:ext cx="3" cy="2"/>
            </a:xfrm>
            <a:prstGeom prst="line">
              <a:avLst/>
            </a:prstGeom>
            <a:noFill/>
            <a:ln w="0">
              <a:solidFill>
                <a:srgbClr val="000000"/>
              </a:solidFill>
              <a:round/>
              <a:headEnd/>
              <a:tailEnd/>
            </a:ln>
          </p:spPr>
          <p:txBody>
            <a:bodyPr/>
            <a:lstStyle/>
            <a:p>
              <a:endParaRPr lang="en-CA"/>
            </a:p>
          </p:txBody>
        </p:sp>
        <p:sp>
          <p:nvSpPr>
            <p:cNvPr id="26651" name="Line 1048"/>
            <p:cNvSpPr>
              <a:spLocks noChangeShapeType="1"/>
            </p:cNvSpPr>
            <p:nvPr/>
          </p:nvSpPr>
          <p:spPr bwMode="auto">
            <a:xfrm flipH="1">
              <a:off x="842" y="2331"/>
              <a:ext cx="2" cy="3"/>
            </a:xfrm>
            <a:prstGeom prst="line">
              <a:avLst/>
            </a:prstGeom>
            <a:noFill/>
            <a:ln w="0">
              <a:solidFill>
                <a:srgbClr val="000000"/>
              </a:solidFill>
              <a:round/>
              <a:headEnd/>
              <a:tailEnd/>
            </a:ln>
          </p:spPr>
          <p:txBody>
            <a:bodyPr/>
            <a:lstStyle/>
            <a:p>
              <a:endParaRPr lang="en-CA"/>
            </a:p>
          </p:txBody>
        </p:sp>
        <p:sp>
          <p:nvSpPr>
            <p:cNvPr id="26652" name="Line 1049"/>
            <p:cNvSpPr>
              <a:spLocks noChangeShapeType="1"/>
            </p:cNvSpPr>
            <p:nvPr/>
          </p:nvSpPr>
          <p:spPr bwMode="auto">
            <a:xfrm flipH="1">
              <a:off x="840" y="2334"/>
              <a:ext cx="2" cy="2"/>
            </a:xfrm>
            <a:prstGeom prst="line">
              <a:avLst/>
            </a:prstGeom>
            <a:noFill/>
            <a:ln w="0">
              <a:solidFill>
                <a:srgbClr val="000000"/>
              </a:solidFill>
              <a:round/>
              <a:headEnd/>
              <a:tailEnd/>
            </a:ln>
          </p:spPr>
          <p:txBody>
            <a:bodyPr/>
            <a:lstStyle/>
            <a:p>
              <a:endParaRPr lang="en-CA"/>
            </a:p>
          </p:txBody>
        </p:sp>
        <p:sp>
          <p:nvSpPr>
            <p:cNvPr id="26653" name="Line 1050"/>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4" name="Line 1051"/>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5" name="Line 1052"/>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6" name="Line 1053"/>
            <p:cNvSpPr>
              <a:spLocks noChangeShapeType="1"/>
            </p:cNvSpPr>
            <p:nvPr/>
          </p:nvSpPr>
          <p:spPr bwMode="auto">
            <a:xfrm>
              <a:off x="2851" y="2132"/>
              <a:ext cx="1" cy="2"/>
            </a:xfrm>
            <a:prstGeom prst="line">
              <a:avLst/>
            </a:prstGeom>
            <a:noFill/>
            <a:ln w="0">
              <a:solidFill>
                <a:srgbClr val="000000"/>
              </a:solidFill>
              <a:round/>
              <a:headEnd/>
              <a:tailEnd/>
            </a:ln>
          </p:spPr>
          <p:txBody>
            <a:bodyPr/>
            <a:lstStyle/>
            <a:p>
              <a:endParaRPr lang="en-CA"/>
            </a:p>
          </p:txBody>
        </p:sp>
        <p:sp>
          <p:nvSpPr>
            <p:cNvPr id="26657" name="Line 1054"/>
            <p:cNvSpPr>
              <a:spLocks noChangeShapeType="1"/>
            </p:cNvSpPr>
            <p:nvPr/>
          </p:nvSpPr>
          <p:spPr bwMode="auto">
            <a:xfrm>
              <a:off x="2851" y="2132"/>
              <a:ext cx="1" cy="2"/>
            </a:xfrm>
            <a:prstGeom prst="line">
              <a:avLst/>
            </a:prstGeom>
            <a:noFill/>
            <a:ln w="0">
              <a:solidFill>
                <a:srgbClr val="000000"/>
              </a:solidFill>
              <a:round/>
              <a:headEnd/>
              <a:tailEnd/>
            </a:ln>
          </p:spPr>
          <p:txBody>
            <a:bodyPr/>
            <a:lstStyle/>
            <a:p>
              <a:endParaRPr lang="en-CA"/>
            </a:p>
          </p:txBody>
        </p:sp>
        <p:sp>
          <p:nvSpPr>
            <p:cNvPr id="26658" name="Line 1055"/>
            <p:cNvSpPr>
              <a:spLocks noChangeShapeType="1"/>
            </p:cNvSpPr>
            <p:nvPr/>
          </p:nvSpPr>
          <p:spPr bwMode="auto">
            <a:xfrm flipH="1">
              <a:off x="2850" y="2132"/>
              <a:ext cx="1" cy="2"/>
            </a:xfrm>
            <a:prstGeom prst="line">
              <a:avLst/>
            </a:prstGeom>
            <a:noFill/>
            <a:ln w="0">
              <a:solidFill>
                <a:srgbClr val="000000"/>
              </a:solidFill>
              <a:round/>
              <a:headEnd/>
              <a:tailEnd/>
            </a:ln>
          </p:spPr>
          <p:txBody>
            <a:bodyPr/>
            <a:lstStyle/>
            <a:p>
              <a:endParaRPr lang="en-CA"/>
            </a:p>
          </p:txBody>
        </p:sp>
        <p:sp>
          <p:nvSpPr>
            <p:cNvPr id="26659" name="Line 1056"/>
            <p:cNvSpPr>
              <a:spLocks noChangeShapeType="1"/>
            </p:cNvSpPr>
            <p:nvPr/>
          </p:nvSpPr>
          <p:spPr bwMode="auto">
            <a:xfrm flipH="1">
              <a:off x="2848" y="2134"/>
              <a:ext cx="2" cy="2"/>
            </a:xfrm>
            <a:prstGeom prst="line">
              <a:avLst/>
            </a:prstGeom>
            <a:noFill/>
            <a:ln w="0">
              <a:solidFill>
                <a:srgbClr val="000000"/>
              </a:solidFill>
              <a:round/>
              <a:headEnd/>
              <a:tailEnd/>
            </a:ln>
          </p:spPr>
          <p:txBody>
            <a:bodyPr/>
            <a:lstStyle/>
            <a:p>
              <a:endParaRPr lang="en-CA"/>
            </a:p>
          </p:txBody>
        </p:sp>
        <p:sp>
          <p:nvSpPr>
            <p:cNvPr id="26660" name="Line 1057"/>
            <p:cNvSpPr>
              <a:spLocks noChangeShapeType="1"/>
            </p:cNvSpPr>
            <p:nvPr/>
          </p:nvSpPr>
          <p:spPr bwMode="auto">
            <a:xfrm flipH="1">
              <a:off x="2847" y="2136"/>
              <a:ext cx="1" cy="4"/>
            </a:xfrm>
            <a:prstGeom prst="line">
              <a:avLst/>
            </a:prstGeom>
            <a:noFill/>
            <a:ln w="0">
              <a:solidFill>
                <a:srgbClr val="000000"/>
              </a:solidFill>
              <a:round/>
              <a:headEnd/>
              <a:tailEnd/>
            </a:ln>
          </p:spPr>
          <p:txBody>
            <a:bodyPr/>
            <a:lstStyle/>
            <a:p>
              <a:endParaRPr lang="en-CA"/>
            </a:p>
          </p:txBody>
        </p:sp>
        <p:sp>
          <p:nvSpPr>
            <p:cNvPr id="26661" name="Line 1058"/>
            <p:cNvSpPr>
              <a:spLocks noChangeShapeType="1"/>
            </p:cNvSpPr>
            <p:nvPr/>
          </p:nvSpPr>
          <p:spPr bwMode="auto">
            <a:xfrm flipH="1">
              <a:off x="2843" y="2140"/>
              <a:ext cx="4" cy="8"/>
            </a:xfrm>
            <a:prstGeom prst="line">
              <a:avLst/>
            </a:prstGeom>
            <a:noFill/>
            <a:ln w="0">
              <a:solidFill>
                <a:srgbClr val="000000"/>
              </a:solidFill>
              <a:round/>
              <a:headEnd/>
              <a:tailEnd/>
            </a:ln>
          </p:spPr>
          <p:txBody>
            <a:bodyPr/>
            <a:lstStyle/>
            <a:p>
              <a:endParaRPr lang="en-CA"/>
            </a:p>
          </p:txBody>
        </p:sp>
        <p:sp>
          <p:nvSpPr>
            <p:cNvPr id="26662" name="Line 1059"/>
            <p:cNvSpPr>
              <a:spLocks noChangeShapeType="1"/>
            </p:cNvSpPr>
            <p:nvPr/>
          </p:nvSpPr>
          <p:spPr bwMode="auto">
            <a:xfrm flipH="1">
              <a:off x="2841" y="2148"/>
              <a:ext cx="2" cy="11"/>
            </a:xfrm>
            <a:prstGeom prst="line">
              <a:avLst/>
            </a:prstGeom>
            <a:noFill/>
            <a:ln w="0">
              <a:solidFill>
                <a:srgbClr val="000000"/>
              </a:solidFill>
              <a:round/>
              <a:headEnd/>
              <a:tailEnd/>
            </a:ln>
          </p:spPr>
          <p:txBody>
            <a:bodyPr/>
            <a:lstStyle/>
            <a:p>
              <a:endParaRPr lang="en-CA"/>
            </a:p>
          </p:txBody>
        </p:sp>
        <p:sp>
          <p:nvSpPr>
            <p:cNvPr id="26663" name="Line 1060"/>
            <p:cNvSpPr>
              <a:spLocks noChangeShapeType="1"/>
            </p:cNvSpPr>
            <p:nvPr/>
          </p:nvSpPr>
          <p:spPr bwMode="auto">
            <a:xfrm>
              <a:off x="2841" y="2159"/>
              <a:ext cx="1" cy="11"/>
            </a:xfrm>
            <a:prstGeom prst="line">
              <a:avLst/>
            </a:prstGeom>
            <a:noFill/>
            <a:ln w="0">
              <a:solidFill>
                <a:srgbClr val="000000"/>
              </a:solidFill>
              <a:round/>
              <a:headEnd/>
              <a:tailEnd/>
            </a:ln>
          </p:spPr>
          <p:txBody>
            <a:bodyPr/>
            <a:lstStyle/>
            <a:p>
              <a:endParaRPr lang="en-CA"/>
            </a:p>
          </p:txBody>
        </p:sp>
        <p:sp>
          <p:nvSpPr>
            <p:cNvPr id="26664" name="Freeform 1061"/>
            <p:cNvSpPr>
              <a:spLocks/>
            </p:cNvSpPr>
            <p:nvPr/>
          </p:nvSpPr>
          <p:spPr bwMode="auto">
            <a:xfrm>
              <a:off x="2842" y="2170"/>
              <a:ext cx="9" cy="11"/>
            </a:xfrm>
            <a:custGeom>
              <a:avLst/>
              <a:gdLst>
                <a:gd name="T0" fmla="*/ 0 w 13"/>
                <a:gd name="T1" fmla="*/ 0 h 13"/>
                <a:gd name="T2" fmla="*/ 2 w 13"/>
                <a:gd name="T3" fmla="*/ 5 h 13"/>
                <a:gd name="T4" fmla="*/ 2 w 13"/>
                <a:gd name="T5" fmla="*/ 6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1"/>
                  </a:lnTo>
                  <a:lnTo>
                    <a:pt x="13" y="13"/>
                  </a:lnTo>
                </a:path>
              </a:pathLst>
            </a:custGeom>
            <a:noFill/>
            <a:ln w="0">
              <a:solidFill>
                <a:srgbClr val="000000"/>
              </a:solidFill>
              <a:round/>
              <a:headEnd/>
              <a:tailEnd/>
            </a:ln>
          </p:spPr>
          <p:txBody>
            <a:bodyPr/>
            <a:lstStyle/>
            <a:p>
              <a:endParaRPr lang="en-CA"/>
            </a:p>
          </p:txBody>
        </p:sp>
        <p:sp>
          <p:nvSpPr>
            <p:cNvPr id="26665" name="Line 1062"/>
            <p:cNvSpPr>
              <a:spLocks noChangeShapeType="1"/>
            </p:cNvSpPr>
            <p:nvPr/>
          </p:nvSpPr>
          <p:spPr bwMode="auto">
            <a:xfrm>
              <a:off x="2864" y="2192"/>
              <a:ext cx="1" cy="1"/>
            </a:xfrm>
            <a:prstGeom prst="line">
              <a:avLst/>
            </a:prstGeom>
            <a:noFill/>
            <a:ln w="0">
              <a:solidFill>
                <a:srgbClr val="000000"/>
              </a:solidFill>
              <a:round/>
              <a:headEnd/>
              <a:tailEnd/>
            </a:ln>
          </p:spPr>
          <p:txBody>
            <a:bodyPr/>
            <a:lstStyle/>
            <a:p>
              <a:endParaRPr lang="en-CA"/>
            </a:p>
          </p:txBody>
        </p:sp>
        <p:sp>
          <p:nvSpPr>
            <p:cNvPr id="26666" name="Line 1063"/>
            <p:cNvSpPr>
              <a:spLocks noChangeShapeType="1"/>
            </p:cNvSpPr>
            <p:nvPr/>
          </p:nvSpPr>
          <p:spPr bwMode="auto">
            <a:xfrm flipH="1">
              <a:off x="2863" y="2193"/>
              <a:ext cx="1" cy="5"/>
            </a:xfrm>
            <a:prstGeom prst="line">
              <a:avLst/>
            </a:prstGeom>
            <a:noFill/>
            <a:ln w="0">
              <a:solidFill>
                <a:srgbClr val="000000"/>
              </a:solidFill>
              <a:round/>
              <a:headEnd/>
              <a:tailEnd/>
            </a:ln>
          </p:spPr>
          <p:txBody>
            <a:bodyPr/>
            <a:lstStyle/>
            <a:p>
              <a:endParaRPr lang="en-CA"/>
            </a:p>
          </p:txBody>
        </p:sp>
        <p:sp>
          <p:nvSpPr>
            <p:cNvPr id="26667" name="Line 1064"/>
            <p:cNvSpPr>
              <a:spLocks noChangeShapeType="1"/>
            </p:cNvSpPr>
            <p:nvPr/>
          </p:nvSpPr>
          <p:spPr bwMode="auto">
            <a:xfrm flipH="1">
              <a:off x="2855" y="2198"/>
              <a:ext cx="8" cy="8"/>
            </a:xfrm>
            <a:prstGeom prst="line">
              <a:avLst/>
            </a:prstGeom>
            <a:noFill/>
            <a:ln w="0">
              <a:solidFill>
                <a:srgbClr val="000000"/>
              </a:solidFill>
              <a:round/>
              <a:headEnd/>
              <a:tailEnd/>
            </a:ln>
          </p:spPr>
          <p:txBody>
            <a:bodyPr/>
            <a:lstStyle/>
            <a:p>
              <a:endParaRPr lang="en-CA"/>
            </a:p>
          </p:txBody>
        </p:sp>
        <p:sp>
          <p:nvSpPr>
            <p:cNvPr id="26668" name="Line 1065"/>
            <p:cNvSpPr>
              <a:spLocks noChangeShapeType="1"/>
            </p:cNvSpPr>
            <p:nvPr/>
          </p:nvSpPr>
          <p:spPr bwMode="auto">
            <a:xfrm flipH="1">
              <a:off x="2843" y="2206"/>
              <a:ext cx="12" cy="6"/>
            </a:xfrm>
            <a:prstGeom prst="line">
              <a:avLst/>
            </a:prstGeom>
            <a:noFill/>
            <a:ln w="0">
              <a:solidFill>
                <a:srgbClr val="000000"/>
              </a:solidFill>
              <a:round/>
              <a:headEnd/>
              <a:tailEnd/>
            </a:ln>
          </p:spPr>
          <p:txBody>
            <a:bodyPr/>
            <a:lstStyle/>
            <a:p>
              <a:endParaRPr lang="en-CA"/>
            </a:p>
          </p:txBody>
        </p:sp>
        <p:sp>
          <p:nvSpPr>
            <p:cNvPr id="26669" name="Freeform 1066"/>
            <p:cNvSpPr>
              <a:spLocks/>
            </p:cNvSpPr>
            <p:nvPr/>
          </p:nvSpPr>
          <p:spPr bwMode="auto">
            <a:xfrm>
              <a:off x="2828" y="2212"/>
              <a:ext cx="15" cy="8"/>
            </a:xfrm>
            <a:custGeom>
              <a:avLst/>
              <a:gdLst>
                <a:gd name="T0" fmla="*/ 2 w 25"/>
                <a:gd name="T1" fmla="*/ 0 h 9"/>
                <a:gd name="T2" fmla="*/ 1 w 25"/>
                <a:gd name="T3" fmla="*/ 4 h 9"/>
                <a:gd name="T4" fmla="*/ 0 w 25"/>
                <a:gd name="T5" fmla="*/ 4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6670" name="Line 1067"/>
            <p:cNvSpPr>
              <a:spLocks noChangeShapeType="1"/>
            </p:cNvSpPr>
            <p:nvPr/>
          </p:nvSpPr>
          <p:spPr bwMode="auto">
            <a:xfrm>
              <a:off x="2814" y="2229"/>
              <a:ext cx="1" cy="3"/>
            </a:xfrm>
            <a:prstGeom prst="line">
              <a:avLst/>
            </a:prstGeom>
            <a:noFill/>
            <a:ln w="0">
              <a:solidFill>
                <a:srgbClr val="000000"/>
              </a:solidFill>
              <a:round/>
              <a:headEnd/>
              <a:tailEnd/>
            </a:ln>
          </p:spPr>
          <p:txBody>
            <a:bodyPr/>
            <a:lstStyle/>
            <a:p>
              <a:endParaRPr lang="en-CA"/>
            </a:p>
          </p:txBody>
        </p:sp>
        <p:sp>
          <p:nvSpPr>
            <p:cNvPr id="26671" name="Line 1068"/>
            <p:cNvSpPr>
              <a:spLocks noChangeShapeType="1"/>
            </p:cNvSpPr>
            <p:nvPr/>
          </p:nvSpPr>
          <p:spPr bwMode="auto">
            <a:xfrm>
              <a:off x="2815" y="2232"/>
              <a:ext cx="5" cy="4"/>
            </a:xfrm>
            <a:prstGeom prst="line">
              <a:avLst/>
            </a:prstGeom>
            <a:noFill/>
            <a:ln w="0">
              <a:solidFill>
                <a:srgbClr val="000000"/>
              </a:solidFill>
              <a:round/>
              <a:headEnd/>
              <a:tailEnd/>
            </a:ln>
          </p:spPr>
          <p:txBody>
            <a:bodyPr/>
            <a:lstStyle/>
            <a:p>
              <a:endParaRPr lang="en-CA"/>
            </a:p>
          </p:txBody>
        </p:sp>
        <p:sp>
          <p:nvSpPr>
            <p:cNvPr id="26672" name="Line 1069"/>
            <p:cNvSpPr>
              <a:spLocks noChangeShapeType="1"/>
            </p:cNvSpPr>
            <p:nvPr/>
          </p:nvSpPr>
          <p:spPr bwMode="auto">
            <a:xfrm>
              <a:off x="2820" y="2236"/>
              <a:ext cx="8" cy="1"/>
            </a:xfrm>
            <a:prstGeom prst="line">
              <a:avLst/>
            </a:prstGeom>
            <a:noFill/>
            <a:ln w="0">
              <a:solidFill>
                <a:srgbClr val="000000"/>
              </a:solidFill>
              <a:round/>
              <a:headEnd/>
              <a:tailEnd/>
            </a:ln>
          </p:spPr>
          <p:txBody>
            <a:bodyPr/>
            <a:lstStyle/>
            <a:p>
              <a:endParaRPr lang="en-CA"/>
            </a:p>
          </p:txBody>
        </p:sp>
        <p:sp>
          <p:nvSpPr>
            <p:cNvPr id="26673" name="Line 1070"/>
            <p:cNvSpPr>
              <a:spLocks noChangeShapeType="1"/>
            </p:cNvSpPr>
            <p:nvPr/>
          </p:nvSpPr>
          <p:spPr bwMode="auto">
            <a:xfrm>
              <a:off x="2828" y="2237"/>
              <a:ext cx="8" cy="2"/>
            </a:xfrm>
            <a:prstGeom prst="line">
              <a:avLst/>
            </a:prstGeom>
            <a:noFill/>
            <a:ln w="0">
              <a:solidFill>
                <a:srgbClr val="000000"/>
              </a:solidFill>
              <a:round/>
              <a:headEnd/>
              <a:tailEnd/>
            </a:ln>
          </p:spPr>
          <p:txBody>
            <a:bodyPr/>
            <a:lstStyle/>
            <a:p>
              <a:endParaRPr lang="en-CA"/>
            </a:p>
          </p:txBody>
        </p:sp>
        <p:sp>
          <p:nvSpPr>
            <p:cNvPr id="26674" name="Line 1071"/>
            <p:cNvSpPr>
              <a:spLocks noChangeShapeType="1"/>
            </p:cNvSpPr>
            <p:nvPr/>
          </p:nvSpPr>
          <p:spPr bwMode="auto">
            <a:xfrm>
              <a:off x="2836" y="2237"/>
              <a:ext cx="10" cy="2"/>
            </a:xfrm>
            <a:prstGeom prst="line">
              <a:avLst/>
            </a:prstGeom>
            <a:noFill/>
            <a:ln w="0">
              <a:solidFill>
                <a:srgbClr val="000000"/>
              </a:solidFill>
              <a:round/>
              <a:headEnd/>
              <a:tailEnd/>
            </a:ln>
          </p:spPr>
          <p:txBody>
            <a:bodyPr/>
            <a:lstStyle/>
            <a:p>
              <a:endParaRPr lang="en-CA"/>
            </a:p>
          </p:txBody>
        </p:sp>
        <p:sp>
          <p:nvSpPr>
            <p:cNvPr id="26675" name="Line 1072"/>
            <p:cNvSpPr>
              <a:spLocks noChangeShapeType="1"/>
            </p:cNvSpPr>
            <p:nvPr/>
          </p:nvSpPr>
          <p:spPr bwMode="auto">
            <a:xfrm>
              <a:off x="2846" y="2239"/>
              <a:ext cx="6" cy="1"/>
            </a:xfrm>
            <a:prstGeom prst="line">
              <a:avLst/>
            </a:prstGeom>
            <a:noFill/>
            <a:ln w="0">
              <a:solidFill>
                <a:srgbClr val="000000"/>
              </a:solidFill>
              <a:round/>
              <a:headEnd/>
              <a:tailEnd/>
            </a:ln>
          </p:spPr>
          <p:txBody>
            <a:bodyPr/>
            <a:lstStyle/>
            <a:p>
              <a:endParaRPr lang="en-CA"/>
            </a:p>
          </p:txBody>
        </p:sp>
        <p:sp>
          <p:nvSpPr>
            <p:cNvPr id="26676" name="Freeform 1073"/>
            <p:cNvSpPr>
              <a:spLocks/>
            </p:cNvSpPr>
            <p:nvPr/>
          </p:nvSpPr>
          <p:spPr bwMode="auto">
            <a:xfrm>
              <a:off x="2852" y="2239"/>
              <a:ext cx="5" cy="1"/>
            </a:xfrm>
            <a:custGeom>
              <a:avLst/>
              <a:gdLst>
                <a:gd name="T0" fmla="*/ 0 w 8"/>
                <a:gd name="T1" fmla="*/ 0 h 2"/>
                <a:gd name="T2" fmla="*/ 1 w 8"/>
                <a:gd name="T3" fmla="*/ 1 h 2"/>
                <a:gd name="T4" fmla="*/ 1 w 8"/>
                <a:gd name="T5" fmla="*/ 1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6677" name="Line 1074"/>
            <p:cNvSpPr>
              <a:spLocks noChangeShapeType="1"/>
            </p:cNvSpPr>
            <p:nvPr/>
          </p:nvSpPr>
          <p:spPr bwMode="auto">
            <a:xfrm>
              <a:off x="2857" y="2256"/>
              <a:ext cx="2" cy="1"/>
            </a:xfrm>
            <a:prstGeom prst="line">
              <a:avLst/>
            </a:prstGeom>
            <a:noFill/>
            <a:ln w="0">
              <a:solidFill>
                <a:srgbClr val="000000"/>
              </a:solidFill>
              <a:round/>
              <a:headEnd/>
              <a:tailEnd/>
            </a:ln>
          </p:spPr>
          <p:txBody>
            <a:bodyPr/>
            <a:lstStyle/>
            <a:p>
              <a:endParaRPr lang="en-CA"/>
            </a:p>
          </p:txBody>
        </p:sp>
        <p:sp>
          <p:nvSpPr>
            <p:cNvPr id="26678" name="Line 1075"/>
            <p:cNvSpPr>
              <a:spLocks noChangeShapeType="1"/>
            </p:cNvSpPr>
            <p:nvPr/>
          </p:nvSpPr>
          <p:spPr bwMode="auto">
            <a:xfrm flipH="1">
              <a:off x="2852" y="2257"/>
              <a:ext cx="5" cy="11"/>
            </a:xfrm>
            <a:prstGeom prst="line">
              <a:avLst/>
            </a:prstGeom>
            <a:noFill/>
            <a:ln w="0">
              <a:solidFill>
                <a:srgbClr val="000000"/>
              </a:solidFill>
              <a:round/>
              <a:headEnd/>
              <a:tailEnd/>
            </a:ln>
          </p:spPr>
          <p:txBody>
            <a:bodyPr/>
            <a:lstStyle/>
            <a:p>
              <a:endParaRPr lang="en-CA"/>
            </a:p>
          </p:txBody>
        </p:sp>
        <p:sp>
          <p:nvSpPr>
            <p:cNvPr id="26679" name="Line 1076"/>
            <p:cNvSpPr>
              <a:spLocks noChangeShapeType="1"/>
            </p:cNvSpPr>
            <p:nvPr/>
          </p:nvSpPr>
          <p:spPr bwMode="auto">
            <a:xfrm flipH="1">
              <a:off x="2845" y="2268"/>
              <a:ext cx="7" cy="10"/>
            </a:xfrm>
            <a:prstGeom prst="line">
              <a:avLst/>
            </a:prstGeom>
            <a:noFill/>
            <a:ln w="0">
              <a:solidFill>
                <a:srgbClr val="000000"/>
              </a:solidFill>
              <a:round/>
              <a:headEnd/>
              <a:tailEnd/>
            </a:ln>
          </p:spPr>
          <p:txBody>
            <a:bodyPr/>
            <a:lstStyle/>
            <a:p>
              <a:endParaRPr lang="en-CA"/>
            </a:p>
          </p:txBody>
        </p:sp>
        <p:sp>
          <p:nvSpPr>
            <p:cNvPr id="26680" name="Line 1077"/>
            <p:cNvSpPr>
              <a:spLocks noChangeShapeType="1"/>
            </p:cNvSpPr>
            <p:nvPr/>
          </p:nvSpPr>
          <p:spPr bwMode="auto">
            <a:xfrm flipH="1">
              <a:off x="2840" y="2278"/>
              <a:ext cx="5" cy="9"/>
            </a:xfrm>
            <a:prstGeom prst="line">
              <a:avLst/>
            </a:prstGeom>
            <a:noFill/>
            <a:ln w="0">
              <a:solidFill>
                <a:srgbClr val="000000"/>
              </a:solidFill>
              <a:round/>
              <a:headEnd/>
              <a:tailEnd/>
            </a:ln>
          </p:spPr>
          <p:txBody>
            <a:bodyPr/>
            <a:lstStyle/>
            <a:p>
              <a:endParaRPr lang="en-CA"/>
            </a:p>
          </p:txBody>
        </p:sp>
        <p:sp>
          <p:nvSpPr>
            <p:cNvPr id="26681" name="Line 1078"/>
            <p:cNvSpPr>
              <a:spLocks noChangeShapeType="1"/>
            </p:cNvSpPr>
            <p:nvPr/>
          </p:nvSpPr>
          <p:spPr bwMode="auto">
            <a:xfrm flipH="1">
              <a:off x="2837" y="2287"/>
              <a:ext cx="3" cy="5"/>
            </a:xfrm>
            <a:prstGeom prst="line">
              <a:avLst/>
            </a:prstGeom>
            <a:noFill/>
            <a:ln w="0">
              <a:solidFill>
                <a:srgbClr val="000000"/>
              </a:solidFill>
              <a:round/>
              <a:headEnd/>
              <a:tailEnd/>
            </a:ln>
          </p:spPr>
          <p:txBody>
            <a:bodyPr/>
            <a:lstStyle/>
            <a:p>
              <a:endParaRPr lang="en-CA"/>
            </a:p>
          </p:txBody>
        </p:sp>
        <p:sp>
          <p:nvSpPr>
            <p:cNvPr id="26682" name="Line 1079"/>
            <p:cNvSpPr>
              <a:spLocks noChangeShapeType="1"/>
            </p:cNvSpPr>
            <p:nvPr/>
          </p:nvSpPr>
          <p:spPr bwMode="auto">
            <a:xfrm flipH="1">
              <a:off x="2836" y="2292"/>
              <a:ext cx="1" cy="3"/>
            </a:xfrm>
            <a:prstGeom prst="line">
              <a:avLst/>
            </a:prstGeom>
            <a:noFill/>
            <a:ln w="0">
              <a:solidFill>
                <a:srgbClr val="000000"/>
              </a:solidFill>
              <a:round/>
              <a:headEnd/>
              <a:tailEnd/>
            </a:ln>
          </p:spPr>
          <p:txBody>
            <a:bodyPr/>
            <a:lstStyle/>
            <a:p>
              <a:endParaRPr lang="en-CA"/>
            </a:p>
          </p:txBody>
        </p:sp>
        <p:sp>
          <p:nvSpPr>
            <p:cNvPr id="26683" name="Line 1080"/>
            <p:cNvSpPr>
              <a:spLocks noChangeShapeType="1"/>
            </p:cNvSpPr>
            <p:nvPr/>
          </p:nvSpPr>
          <p:spPr bwMode="auto">
            <a:xfrm>
              <a:off x="2836" y="2295"/>
              <a:ext cx="1" cy="3"/>
            </a:xfrm>
            <a:prstGeom prst="line">
              <a:avLst/>
            </a:prstGeom>
            <a:noFill/>
            <a:ln w="0">
              <a:solidFill>
                <a:srgbClr val="000000"/>
              </a:solidFill>
              <a:round/>
              <a:headEnd/>
              <a:tailEnd/>
            </a:ln>
          </p:spPr>
          <p:txBody>
            <a:bodyPr/>
            <a:lstStyle/>
            <a:p>
              <a:endParaRPr lang="en-CA"/>
            </a:p>
          </p:txBody>
        </p:sp>
        <p:sp>
          <p:nvSpPr>
            <p:cNvPr id="26684" name="Line 1081"/>
            <p:cNvSpPr>
              <a:spLocks noChangeShapeType="1"/>
            </p:cNvSpPr>
            <p:nvPr/>
          </p:nvSpPr>
          <p:spPr bwMode="auto">
            <a:xfrm>
              <a:off x="2836" y="2298"/>
              <a:ext cx="1" cy="2"/>
            </a:xfrm>
            <a:prstGeom prst="line">
              <a:avLst/>
            </a:prstGeom>
            <a:noFill/>
            <a:ln w="0">
              <a:solidFill>
                <a:srgbClr val="000000"/>
              </a:solidFill>
              <a:round/>
              <a:headEnd/>
              <a:tailEnd/>
            </a:ln>
          </p:spPr>
          <p:txBody>
            <a:bodyPr/>
            <a:lstStyle/>
            <a:p>
              <a:endParaRPr lang="en-CA"/>
            </a:p>
          </p:txBody>
        </p:sp>
        <p:sp>
          <p:nvSpPr>
            <p:cNvPr id="26685" name="Freeform 1082"/>
            <p:cNvSpPr>
              <a:spLocks/>
            </p:cNvSpPr>
            <p:nvPr/>
          </p:nvSpPr>
          <p:spPr bwMode="auto">
            <a:xfrm>
              <a:off x="2837" y="2300"/>
              <a:ext cx="4" cy="1"/>
            </a:xfrm>
            <a:custGeom>
              <a:avLst/>
              <a:gdLst>
                <a:gd name="T0" fmla="*/ 0 w 6"/>
                <a:gd name="T1" fmla="*/ 0 h 2"/>
                <a:gd name="T2" fmla="*/ 1 w 6"/>
                <a:gd name="T3" fmla="*/ 1 h 2"/>
                <a:gd name="T4" fmla="*/ 1 w 6"/>
                <a:gd name="T5" fmla="*/ 1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6686" name="Line 1083"/>
            <p:cNvSpPr>
              <a:spLocks noChangeShapeType="1"/>
            </p:cNvSpPr>
            <p:nvPr/>
          </p:nvSpPr>
          <p:spPr bwMode="auto">
            <a:xfrm>
              <a:off x="2856" y="2300"/>
              <a:ext cx="1" cy="1"/>
            </a:xfrm>
            <a:prstGeom prst="line">
              <a:avLst/>
            </a:prstGeom>
            <a:noFill/>
            <a:ln w="0">
              <a:solidFill>
                <a:srgbClr val="000000"/>
              </a:solidFill>
              <a:round/>
              <a:headEnd/>
              <a:tailEnd/>
            </a:ln>
          </p:spPr>
          <p:txBody>
            <a:bodyPr/>
            <a:lstStyle/>
            <a:p>
              <a:endParaRPr lang="en-CA"/>
            </a:p>
          </p:txBody>
        </p:sp>
        <p:sp>
          <p:nvSpPr>
            <p:cNvPr id="26687" name="Line 1084"/>
            <p:cNvSpPr>
              <a:spLocks noChangeShapeType="1"/>
            </p:cNvSpPr>
            <p:nvPr/>
          </p:nvSpPr>
          <p:spPr bwMode="auto">
            <a:xfrm>
              <a:off x="2857" y="2300"/>
              <a:ext cx="2" cy="1"/>
            </a:xfrm>
            <a:prstGeom prst="line">
              <a:avLst/>
            </a:prstGeom>
            <a:noFill/>
            <a:ln w="0">
              <a:solidFill>
                <a:srgbClr val="000000"/>
              </a:solidFill>
              <a:round/>
              <a:headEnd/>
              <a:tailEnd/>
            </a:ln>
          </p:spPr>
          <p:txBody>
            <a:bodyPr/>
            <a:lstStyle/>
            <a:p>
              <a:endParaRPr lang="en-CA"/>
            </a:p>
          </p:txBody>
        </p:sp>
        <p:sp>
          <p:nvSpPr>
            <p:cNvPr id="26688" name="Line 1085"/>
            <p:cNvSpPr>
              <a:spLocks noChangeShapeType="1"/>
            </p:cNvSpPr>
            <p:nvPr/>
          </p:nvSpPr>
          <p:spPr bwMode="auto">
            <a:xfrm>
              <a:off x="2859" y="2301"/>
              <a:ext cx="1" cy="2"/>
            </a:xfrm>
            <a:prstGeom prst="line">
              <a:avLst/>
            </a:prstGeom>
            <a:noFill/>
            <a:ln w="0">
              <a:solidFill>
                <a:srgbClr val="000000"/>
              </a:solidFill>
              <a:round/>
              <a:headEnd/>
              <a:tailEnd/>
            </a:ln>
          </p:spPr>
          <p:txBody>
            <a:bodyPr/>
            <a:lstStyle/>
            <a:p>
              <a:endParaRPr lang="en-CA"/>
            </a:p>
          </p:txBody>
        </p:sp>
        <p:sp>
          <p:nvSpPr>
            <p:cNvPr id="26689" name="Line 1086"/>
            <p:cNvSpPr>
              <a:spLocks noChangeShapeType="1"/>
            </p:cNvSpPr>
            <p:nvPr/>
          </p:nvSpPr>
          <p:spPr bwMode="auto">
            <a:xfrm flipH="1">
              <a:off x="2855" y="2303"/>
              <a:ext cx="4" cy="4"/>
            </a:xfrm>
            <a:prstGeom prst="line">
              <a:avLst/>
            </a:prstGeom>
            <a:noFill/>
            <a:ln w="0">
              <a:solidFill>
                <a:srgbClr val="000000"/>
              </a:solidFill>
              <a:round/>
              <a:headEnd/>
              <a:tailEnd/>
            </a:ln>
          </p:spPr>
          <p:txBody>
            <a:bodyPr/>
            <a:lstStyle/>
            <a:p>
              <a:endParaRPr lang="en-CA"/>
            </a:p>
          </p:txBody>
        </p:sp>
        <p:sp>
          <p:nvSpPr>
            <p:cNvPr id="26690" name="Line 1087"/>
            <p:cNvSpPr>
              <a:spLocks noChangeShapeType="1"/>
            </p:cNvSpPr>
            <p:nvPr/>
          </p:nvSpPr>
          <p:spPr bwMode="auto">
            <a:xfrm flipH="1">
              <a:off x="2850" y="2307"/>
              <a:ext cx="5" cy="8"/>
            </a:xfrm>
            <a:prstGeom prst="line">
              <a:avLst/>
            </a:prstGeom>
            <a:noFill/>
            <a:ln w="0">
              <a:solidFill>
                <a:srgbClr val="000000"/>
              </a:solidFill>
              <a:round/>
              <a:headEnd/>
              <a:tailEnd/>
            </a:ln>
          </p:spPr>
          <p:txBody>
            <a:bodyPr/>
            <a:lstStyle/>
            <a:p>
              <a:endParaRPr lang="en-CA"/>
            </a:p>
          </p:txBody>
        </p:sp>
        <p:sp>
          <p:nvSpPr>
            <p:cNvPr id="26691" name="Line 1088"/>
            <p:cNvSpPr>
              <a:spLocks noChangeShapeType="1"/>
            </p:cNvSpPr>
            <p:nvPr/>
          </p:nvSpPr>
          <p:spPr bwMode="auto">
            <a:xfrm flipH="1">
              <a:off x="2842" y="2315"/>
              <a:ext cx="8" cy="10"/>
            </a:xfrm>
            <a:prstGeom prst="line">
              <a:avLst/>
            </a:prstGeom>
            <a:noFill/>
            <a:ln w="0">
              <a:solidFill>
                <a:srgbClr val="000000"/>
              </a:solidFill>
              <a:round/>
              <a:headEnd/>
              <a:tailEnd/>
            </a:ln>
          </p:spPr>
          <p:txBody>
            <a:bodyPr/>
            <a:lstStyle/>
            <a:p>
              <a:endParaRPr lang="en-CA"/>
            </a:p>
          </p:txBody>
        </p:sp>
        <p:sp>
          <p:nvSpPr>
            <p:cNvPr id="26692" name="Line 1089"/>
            <p:cNvSpPr>
              <a:spLocks noChangeShapeType="1"/>
            </p:cNvSpPr>
            <p:nvPr/>
          </p:nvSpPr>
          <p:spPr bwMode="auto">
            <a:xfrm flipH="1">
              <a:off x="2834" y="2325"/>
              <a:ext cx="8" cy="7"/>
            </a:xfrm>
            <a:prstGeom prst="line">
              <a:avLst/>
            </a:prstGeom>
            <a:noFill/>
            <a:ln w="0">
              <a:solidFill>
                <a:srgbClr val="000000"/>
              </a:solidFill>
              <a:round/>
              <a:headEnd/>
              <a:tailEnd/>
            </a:ln>
          </p:spPr>
          <p:txBody>
            <a:bodyPr/>
            <a:lstStyle/>
            <a:p>
              <a:endParaRPr lang="en-CA"/>
            </a:p>
          </p:txBody>
        </p:sp>
        <p:sp>
          <p:nvSpPr>
            <p:cNvPr id="26693" name="Line 1090"/>
            <p:cNvSpPr>
              <a:spLocks noChangeShapeType="1"/>
            </p:cNvSpPr>
            <p:nvPr/>
          </p:nvSpPr>
          <p:spPr bwMode="auto">
            <a:xfrm flipH="1">
              <a:off x="2831" y="2332"/>
              <a:ext cx="3" cy="2"/>
            </a:xfrm>
            <a:prstGeom prst="line">
              <a:avLst/>
            </a:prstGeom>
            <a:noFill/>
            <a:ln w="0">
              <a:solidFill>
                <a:srgbClr val="000000"/>
              </a:solidFill>
              <a:round/>
              <a:headEnd/>
              <a:tailEnd/>
            </a:ln>
          </p:spPr>
          <p:txBody>
            <a:bodyPr/>
            <a:lstStyle/>
            <a:p>
              <a:endParaRPr lang="en-CA"/>
            </a:p>
          </p:txBody>
        </p:sp>
        <p:sp>
          <p:nvSpPr>
            <p:cNvPr id="26694" name="Freeform 1091"/>
            <p:cNvSpPr>
              <a:spLocks/>
            </p:cNvSpPr>
            <p:nvPr/>
          </p:nvSpPr>
          <p:spPr bwMode="auto">
            <a:xfrm>
              <a:off x="2829" y="2334"/>
              <a:ext cx="2" cy="3"/>
            </a:xfrm>
            <a:custGeom>
              <a:avLst/>
              <a:gdLst>
                <a:gd name="T0" fmla="*/ 1 w 4"/>
                <a:gd name="T1" fmla="*/ 0 h 4"/>
                <a:gd name="T2" fmla="*/ 0 w 4"/>
                <a:gd name="T3" fmla="*/ 2 h 4"/>
                <a:gd name="T4" fmla="*/ 0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2"/>
                  </a:lnTo>
                  <a:lnTo>
                    <a:pt x="0" y="4"/>
                  </a:lnTo>
                </a:path>
              </a:pathLst>
            </a:custGeom>
            <a:noFill/>
            <a:ln w="0">
              <a:solidFill>
                <a:srgbClr val="000000"/>
              </a:solidFill>
              <a:round/>
              <a:headEnd/>
              <a:tailEnd/>
            </a:ln>
          </p:spPr>
          <p:txBody>
            <a:bodyPr/>
            <a:lstStyle/>
            <a:p>
              <a:endParaRPr lang="en-CA"/>
            </a:p>
          </p:txBody>
        </p:sp>
        <p:sp>
          <p:nvSpPr>
            <p:cNvPr id="26695" name="Rectangle 1092"/>
            <p:cNvSpPr>
              <a:spLocks noChangeArrowheads="1"/>
            </p:cNvSpPr>
            <p:nvPr/>
          </p:nvSpPr>
          <p:spPr bwMode="auto">
            <a:xfrm>
              <a:off x="939" y="2617"/>
              <a:ext cx="441" cy="266"/>
            </a:xfrm>
            <a:prstGeom prst="rect">
              <a:avLst/>
            </a:prstGeom>
            <a:noFill/>
            <a:ln w="9525">
              <a:solidFill>
                <a:srgbClr val="000000"/>
              </a:solidFill>
              <a:miter lim="800000"/>
              <a:headEnd/>
              <a:tailEnd/>
            </a:ln>
          </p:spPr>
          <p:txBody>
            <a:bodyPr/>
            <a:lstStyle/>
            <a:p>
              <a:endParaRPr lang="en-US"/>
            </a:p>
          </p:txBody>
        </p:sp>
        <p:sp>
          <p:nvSpPr>
            <p:cNvPr id="26696" name="Line 1093"/>
            <p:cNvSpPr>
              <a:spLocks noChangeShapeType="1"/>
            </p:cNvSpPr>
            <p:nvPr/>
          </p:nvSpPr>
          <p:spPr bwMode="auto">
            <a:xfrm>
              <a:off x="4121" y="2942"/>
              <a:ext cx="1" cy="112"/>
            </a:xfrm>
            <a:prstGeom prst="line">
              <a:avLst/>
            </a:prstGeom>
            <a:noFill/>
            <a:ln w="9525">
              <a:solidFill>
                <a:srgbClr val="000000"/>
              </a:solidFill>
              <a:round/>
              <a:headEnd/>
              <a:tailEnd/>
            </a:ln>
          </p:spPr>
          <p:txBody>
            <a:bodyPr/>
            <a:lstStyle/>
            <a:p>
              <a:endParaRPr lang="en-CA"/>
            </a:p>
          </p:txBody>
        </p:sp>
        <p:sp>
          <p:nvSpPr>
            <p:cNvPr id="26697" name="Freeform 1094"/>
            <p:cNvSpPr>
              <a:spLocks/>
            </p:cNvSpPr>
            <p:nvPr/>
          </p:nvSpPr>
          <p:spPr bwMode="auto">
            <a:xfrm>
              <a:off x="4111" y="3006"/>
              <a:ext cx="19" cy="48"/>
            </a:xfrm>
            <a:custGeom>
              <a:avLst/>
              <a:gdLst>
                <a:gd name="T0" fmla="*/ 3 w 30"/>
                <a:gd name="T1" fmla="*/ 0 h 61"/>
                <a:gd name="T2" fmla="*/ 2 w 30"/>
                <a:gd name="T3" fmla="*/ 19 h 61"/>
                <a:gd name="T4" fmla="*/ 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30" y="0"/>
                  </a:moveTo>
                  <a:lnTo>
                    <a:pt x="15" y="61"/>
                  </a:lnTo>
                  <a:lnTo>
                    <a:pt x="0" y="0"/>
                  </a:lnTo>
                </a:path>
              </a:pathLst>
            </a:custGeom>
            <a:noFill/>
            <a:ln w="9525">
              <a:solidFill>
                <a:srgbClr val="000000"/>
              </a:solidFill>
              <a:round/>
              <a:headEnd/>
              <a:tailEnd/>
            </a:ln>
          </p:spPr>
          <p:txBody>
            <a:bodyPr/>
            <a:lstStyle/>
            <a:p>
              <a:endParaRPr lang="en-CA"/>
            </a:p>
          </p:txBody>
        </p:sp>
        <p:sp>
          <p:nvSpPr>
            <p:cNvPr id="26698" name="Rectangle 1095"/>
            <p:cNvSpPr>
              <a:spLocks noChangeArrowheads="1"/>
            </p:cNvSpPr>
            <p:nvPr/>
          </p:nvSpPr>
          <p:spPr bwMode="auto">
            <a:xfrm>
              <a:off x="3390" y="2565"/>
              <a:ext cx="1590" cy="380"/>
            </a:xfrm>
            <a:prstGeom prst="rect">
              <a:avLst/>
            </a:prstGeom>
            <a:noFill/>
            <a:ln w="9525">
              <a:solidFill>
                <a:srgbClr val="000000"/>
              </a:solidFill>
              <a:miter lim="800000"/>
              <a:headEnd/>
              <a:tailEnd/>
            </a:ln>
          </p:spPr>
          <p:txBody>
            <a:bodyPr/>
            <a:lstStyle/>
            <a:p>
              <a:endParaRPr lang="en-US"/>
            </a:p>
          </p:txBody>
        </p:sp>
        <p:sp>
          <p:nvSpPr>
            <p:cNvPr id="26699" name="Freeform 1096"/>
            <p:cNvSpPr>
              <a:spLocks/>
            </p:cNvSpPr>
            <p:nvPr/>
          </p:nvSpPr>
          <p:spPr bwMode="auto">
            <a:xfrm>
              <a:off x="3472" y="2723"/>
              <a:ext cx="90" cy="131"/>
            </a:xfrm>
            <a:custGeom>
              <a:avLst/>
              <a:gdLst>
                <a:gd name="T0" fmla="*/ 0 w 140"/>
                <a:gd name="T1" fmla="*/ 51 h 166"/>
                <a:gd name="T2" fmla="*/ 4 w 140"/>
                <a:gd name="T3" fmla="*/ 0 h 166"/>
                <a:gd name="T4" fmla="*/ 15 w 140"/>
                <a:gd name="T5" fmla="*/ 0 h 166"/>
                <a:gd name="T6" fmla="*/ 15 w 140"/>
                <a:gd name="T7" fmla="*/ 6 h 166"/>
                <a:gd name="T8" fmla="*/ 5 w 140"/>
                <a:gd name="T9" fmla="*/ 6 h 166"/>
                <a:gd name="T10" fmla="*/ 4 w 140"/>
                <a:gd name="T11" fmla="*/ 22 h 166"/>
                <a:gd name="T12" fmla="*/ 15 w 140"/>
                <a:gd name="T13" fmla="*/ 22 h 166"/>
                <a:gd name="T14" fmla="*/ 13 w 140"/>
                <a:gd name="T15" fmla="*/ 28 h 166"/>
                <a:gd name="T16" fmla="*/ 4 w 140"/>
                <a:gd name="T17" fmla="*/ 28 h 166"/>
                <a:gd name="T18" fmla="*/ 2 w 140"/>
                <a:gd name="T19" fmla="*/ 51 h 166"/>
                <a:gd name="T20" fmla="*/ 0 w 140"/>
                <a:gd name="T21" fmla="*/ 51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6"/>
                <a:gd name="T35" fmla="*/ 140 w 1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6">
                  <a:moveTo>
                    <a:pt x="0" y="166"/>
                  </a:moveTo>
                  <a:lnTo>
                    <a:pt x="34" y="0"/>
                  </a:lnTo>
                  <a:lnTo>
                    <a:pt x="140" y="0"/>
                  </a:lnTo>
                  <a:lnTo>
                    <a:pt x="136" y="19"/>
                  </a:lnTo>
                  <a:lnTo>
                    <a:pt x="49" y="19"/>
                  </a:lnTo>
                  <a:lnTo>
                    <a:pt x="37" y="74"/>
                  </a:lnTo>
                  <a:lnTo>
                    <a:pt x="130" y="74"/>
                  </a:lnTo>
                  <a:lnTo>
                    <a:pt x="123" y="93"/>
                  </a:lnTo>
                  <a:lnTo>
                    <a:pt x="34" y="93"/>
                  </a:lnTo>
                  <a:lnTo>
                    <a:pt x="18" y="166"/>
                  </a:lnTo>
                  <a:lnTo>
                    <a:pt x="0" y="166"/>
                  </a:lnTo>
                  <a:close/>
                </a:path>
              </a:pathLst>
            </a:custGeom>
            <a:solidFill>
              <a:srgbClr val="000000"/>
            </a:solidFill>
            <a:ln w="0">
              <a:solidFill>
                <a:srgbClr val="000000"/>
              </a:solidFill>
              <a:round/>
              <a:headEnd/>
              <a:tailEnd/>
            </a:ln>
          </p:spPr>
          <p:txBody>
            <a:bodyPr/>
            <a:lstStyle/>
            <a:p>
              <a:endParaRPr lang="en-CA"/>
            </a:p>
          </p:txBody>
        </p:sp>
        <p:sp>
          <p:nvSpPr>
            <p:cNvPr id="26700" name="Freeform 1097"/>
            <p:cNvSpPr>
              <a:spLocks/>
            </p:cNvSpPr>
            <p:nvPr/>
          </p:nvSpPr>
          <p:spPr bwMode="auto">
            <a:xfrm>
              <a:off x="3573" y="2722"/>
              <a:ext cx="88" cy="136"/>
            </a:xfrm>
            <a:custGeom>
              <a:avLst/>
              <a:gdLst>
                <a:gd name="T0" fmla="*/ 2 w 138"/>
                <a:gd name="T1" fmla="*/ 35 h 172"/>
                <a:gd name="T2" fmla="*/ 2 w 138"/>
                <a:gd name="T3" fmla="*/ 40 h 172"/>
                <a:gd name="T4" fmla="*/ 3 w 138"/>
                <a:gd name="T5" fmla="*/ 43 h 172"/>
                <a:gd name="T6" fmla="*/ 4 w 138"/>
                <a:gd name="T7" fmla="*/ 47 h 172"/>
                <a:gd name="T8" fmla="*/ 6 w 138"/>
                <a:gd name="T9" fmla="*/ 47 h 172"/>
                <a:gd name="T10" fmla="*/ 9 w 138"/>
                <a:gd name="T11" fmla="*/ 47 h 172"/>
                <a:gd name="T12" fmla="*/ 11 w 138"/>
                <a:gd name="T13" fmla="*/ 43 h 172"/>
                <a:gd name="T14" fmla="*/ 11 w 138"/>
                <a:gd name="T15" fmla="*/ 39 h 172"/>
                <a:gd name="T16" fmla="*/ 11 w 138"/>
                <a:gd name="T17" fmla="*/ 34 h 172"/>
                <a:gd name="T18" fmla="*/ 7 w 138"/>
                <a:gd name="T19" fmla="*/ 29 h 172"/>
                <a:gd name="T20" fmla="*/ 5 w 138"/>
                <a:gd name="T21" fmla="*/ 25 h 172"/>
                <a:gd name="T22" fmla="*/ 3 w 138"/>
                <a:gd name="T23" fmla="*/ 22 h 172"/>
                <a:gd name="T24" fmla="*/ 2 w 138"/>
                <a:gd name="T25" fmla="*/ 18 h 172"/>
                <a:gd name="T26" fmla="*/ 2 w 138"/>
                <a:gd name="T27" fmla="*/ 13 h 172"/>
                <a:gd name="T28" fmla="*/ 3 w 138"/>
                <a:gd name="T29" fmla="*/ 8 h 172"/>
                <a:gd name="T30" fmla="*/ 3 w 138"/>
                <a:gd name="T31" fmla="*/ 5 h 172"/>
                <a:gd name="T32" fmla="*/ 5 w 138"/>
                <a:gd name="T33" fmla="*/ 2 h 172"/>
                <a:gd name="T34" fmla="*/ 8 w 138"/>
                <a:gd name="T35" fmla="*/ 0 h 172"/>
                <a:gd name="T36" fmla="*/ 11 w 138"/>
                <a:gd name="T37" fmla="*/ 2 h 172"/>
                <a:gd name="T38" fmla="*/ 13 w 138"/>
                <a:gd name="T39" fmla="*/ 6 h 172"/>
                <a:gd name="T40" fmla="*/ 14 w 138"/>
                <a:gd name="T41" fmla="*/ 10 h 172"/>
                <a:gd name="T42" fmla="*/ 15 w 138"/>
                <a:gd name="T43" fmla="*/ 16 h 172"/>
                <a:gd name="T44" fmla="*/ 13 w 138"/>
                <a:gd name="T45" fmla="*/ 17 h 172"/>
                <a:gd name="T46" fmla="*/ 12 w 138"/>
                <a:gd name="T47" fmla="*/ 13 h 172"/>
                <a:gd name="T48" fmla="*/ 11 w 138"/>
                <a:gd name="T49" fmla="*/ 9 h 172"/>
                <a:gd name="T50" fmla="*/ 10 w 138"/>
                <a:gd name="T51" fmla="*/ 7 h 172"/>
                <a:gd name="T52" fmla="*/ 8 w 138"/>
                <a:gd name="T53" fmla="*/ 6 h 172"/>
                <a:gd name="T54" fmla="*/ 6 w 138"/>
                <a:gd name="T55" fmla="*/ 7 h 172"/>
                <a:gd name="T56" fmla="*/ 4 w 138"/>
                <a:gd name="T57" fmla="*/ 10 h 172"/>
                <a:gd name="T58" fmla="*/ 4 w 138"/>
                <a:gd name="T59" fmla="*/ 13 h 172"/>
                <a:gd name="T60" fmla="*/ 4 w 138"/>
                <a:gd name="T61" fmla="*/ 17 h 172"/>
                <a:gd name="T62" fmla="*/ 6 w 138"/>
                <a:gd name="T63" fmla="*/ 20 h 172"/>
                <a:gd name="T64" fmla="*/ 7 w 138"/>
                <a:gd name="T65" fmla="*/ 21 h 172"/>
                <a:gd name="T66" fmla="*/ 9 w 138"/>
                <a:gd name="T67" fmla="*/ 23 h 172"/>
                <a:gd name="T68" fmla="*/ 11 w 138"/>
                <a:gd name="T69" fmla="*/ 26 h 172"/>
                <a:gd name="T70" fmla="*/ 13 w 138"/>
                <a:gd name="T71" fmla="*/ 29 h 172"/>
                <a:gd name="T72" fmla="*/ 13 w 138"/>
                <a:gd name="T73" fmla="*/ 35 h 172"/>
                <a:gd name="T74" fmla="*/ 13 w 138"/>
                <a:gd name="T75" fmla="*/ 40 h 172"/>
                <a:gd name="T76" fmla="*/ 13 w 138"/>
                <a:gd name="T77" fmla="*/ 47 h 172"/>
                <a:gd name="T78" fmla="*/ 11 w 138"/>
                <a:gd name="T79" fmla="*/ 49 h 172"/>
                <a:gd name="T80" fmla="*/ 8 w 138"/>
                <a:gd name="T81" fmla="*/ 52 h 172"/>
                <a:gd name="T82" fmla="*/ 4 w 138"/>
                <a:gd name="T83" fmla="*/ 52 h 172"/>
                <a:gd name="T84" fmla="*/ 1 w 138"/>
                <a:gd name="T85" fmla="*/ 47 h 172"/>
                <a:gd name="T86" fmla="*/ 0 w 138"/>
                <a:gd name="T87" fmla="*/ 36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72"/>
                <a:gd name="T134" fmla="*/ 138 w 138"/>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72">
                  <a:moveTo>
                    <a:pt x="0" y="115"/>
                  </a:moveTo>
                  <a:lnTo>
                    <a:pt x="19" y="114"/>
                  </a:lnTo>
                  <a:lnTo>
                    <a:pt x="19" y="119"/>
                  </a:lnTo>
                  <a:lnTo>
                    <a:pt x="21" y="129"/>
                  </a:lnTo>
                  <a:lnTo>
                    <a:pt x="23" y="136"/>
                  </a:lnTo>
                  <a:lnTo>
                    <a:pt x="26" y="140"/>
                  </a:lnTo>
                  <a:lnTo>
                    <a:pt x="32" y="146"/>
                  </a:lnTo>
                  <a:lnTo>
                    <a:pt x="40" y="148"/>
                  </a:lnTo>
                  <a:lnTo>
                    <a:pt x="47" y="149"/>
                  </a:lnTo>
                  <a:lnTo>
                    <a:pt x="55" y="151"/>
                  </a:lnTo>
                  <a:lnTo>
                    <a:pt x="64" y="151"/>
                  </a:lnTo>
                  <a:lnTo>
                    <a:pt x="83" y="149"/>
                  </a:lnTo>
                  <a:lnTo>
                    <a:pt x="96" y="144"/>
                  </a:lnTo>
                  <a:lnTo>
                    <a:pt x="102" y="138"/>
                  </a:lnTo>
                  <a:lnTo>
                    <a:pt x="106" y="131"/>
                  </a:lnTo>
                  <a:lnTo>
                    <a:pt x="108" y="125"/>
                  </a:lnTo>
                  <a:lnTo>
                    <a:pt x="106" y="117"/>
                  </a:lnTo>
                  <a:lnTo>
                    <a:pt x="102" y="110"/>
                  </a:lnTo>
                  <a:lnTo>
                    <a:pt x="91" y="102"/>
                  </a:lnTo>
                  <a:lnTo>
                    <a:pt x="70" y="93"/>
                  </a:lnTo>
                  <a:lnTo>
                    <a:pt x="57" y="87"/>
                  </a:lnTo>
                  <a:lnTo>
                    <a:pt x="49" y="83"/>
                  </a:lnTo>
                  <a:lnTo>
                    <a:pt x="41" y="79"/>
                  </a:lnTo>
                  <a:lnTo>
                    <a:pt x="32" y="72"/>
                  </a:lnTo>
                  <a:lnTo>
                    <a:pt x="24" y="64"/>
                  </a:lnTo>
                  <a:lnTo>
                    <a:pt x="21" y="59"/>
                  </a:lnTo>
                  <a:lnTo>
                    <a:pt x="19" y="51"/>
                  </a:lnTo>
                  <a:lnTo>
                    <a:pt x="19" y="43"/>
                  </a:lnTo>
                  <a:lnTo>
                    <a:pt x="19" y="36"/>
                  </a:lnTo>
                  <a:lnTo>
                    <a:pt x="23" y="28"/>
                  </a:lnTo>
                  <a:lnTo>
                    <a:pt x="26" y="21"/>
                  </a:lnTo>
                  <a:lnTo>
                    <a:pt x="32" y="15"/>
                  </a:lnTo>
                  <a:lnTo>
                    <a:pt x="38" y="9"/>
                  </a:lnTo>
                  <a:lnTo>
                    <a:pt x="47" y="6"/>
                  </a:lnTo>
                  <a:lnTo>
                    <a:pt x="60" y="2"/>
                  </a:lnTo>
                  <a:lnTo>
                    <a:pt x="77" y="0"/>
                  </a:lnTo>
                  <a:lnTo>
                    <a:pt x="94" y="2"/>
                  </a:lnTo>
                  <a:lnTo>
                    <a:pt x="112" y="8"/>
                  </a:lnTo>
                  <a:lnTo>
                    <a:pt x="119" y="11"/>
                  </a:lnTo>
                  <a:lnTo>
                    <a:pt x="127" y="19"/>
                  </a:lnTo>
                  <a:lnTo>
                    <a:pt x="130" y="25"/>
                  </a:lnTo>
                  <a:lnTo>
                    <a:pt x="136" y="36"/>
                  </a:lnTo>
                  <a:lnTo>
                    <a:pt x="138" y="47"/>
                  </a:lnTo>
                  <a:lnTo>
                    <a:pt x="138" y="49"/>
                  </a:lnTo>
                  <a:lnTo>
                    <a:pt x="138" y="51"/>
                  </a:lnTo>
                  <a:lnTo>
                    <a:pt x="117" y="53"/>
                  </a:lnTo>
                  <a:lnTo>
                    <a:pt x="117" y="45"/>
                  </a:lnTo>
                  <a:lnTo>
                    <a:pt x="115" y="42"/>
                  </a:lnTo>
                  <a:lnTo>
                    <a:pt x="113" y="36"/>
                  </a:lnTo>
                  <a:lnTo>
                    <a:pt x="110" y="30"/>
                  </a:lnTo>
                  <a:lnTo>
                    <a:pt x="104" y="26"/>
                  </a:lnTo>
                  <a:lnTo>
                    <a:pt x="94" y="23"/>
                  </a:lnTo>
                  <a:lnTo>
                    <a:pt x="87" y="21"/>
                  </a:lnTo>
                  <a:lnTo>
                    <a:pt x="76" y="19"/>
                  </a:lnTo>
                  <a:lnTo>
                    <a:pt x="64" y="21"/>
                  </a:lnTo>
                  <a:lnTo>
                    <a:pt x="55" y="23"/>
                  </a:lnTo>
                  <a:lnTo>
                    <a:pt x="47" y="26"/>
                  </a:lnTo>
                  <a:lnTo>
                    <a:pt x="41" y="32"/>
                  </a:lnTo>
                  <a:lnTo>
                    <a:pt x="40" y="38"/>
                  </a:lnTo>
                  <a:lnTo>
                    <a:pt x="38" y="43"/>
                  </a:lnTo>
                  <a:lnTo>
                    <a:pt x="40" y="49"/>
                  </a:lnTo>
                  <a:lnTo>
                    <a:pt x="41" y="55"/>
                  </a:lnTo>
                  <a:lnTo>
                    <a:pt x="47" y="59"/>
                  </a:lnTo>
                  <a:lnTo>
                    <a:pt x="53" y="64"/>
                  </a:lnTo>
                  <a:lnTo>
                    <a:pt x="58" y="66"/>
                  </a:lnTo>
                  <a:lnTo>
                    <a:pt x="64" y="68"/>
                  </a:lnTo>
                  <a:lnTo>
                    <a:pt x="72" y="72"/>
                  </a:lnTo>
                  <a:lnTo>
                    <a:pt x="83" y="76"/>
                  </a:lnTo>
                  <a:lnTo>
                    <a:pt x="94" y="81"/>
                  </a:lnTo>
                  <a:lnTo>
                    <a:pt x="102" y="85"/>
                  </a:lnTo>
                  <a:lnTo>
                    <a:pt x="108" y="89"/>
                  </a:lnTo>
                  <a:lnTo>
                    <a:pt x="117" y="96"/>
                  </a:lnTo>
                  <a:lnTo>
                    <a:pt x="123" y="104"/>
                  </a:lnTo>
                  <a:lnTo>
                    <a:pt x="127" y="114"/>
                  </a:lnTo>
                  <a:lnTo>
                    <a:pt x="127" y="123"/>
                  </a:lnTo>
                  <a:lnTo>
                    <a:pt x="127" y="132"/>
                  </a:lnTo>
                  <a:lnTo>
                    <a:pt x="123" y="140"/>
                  </a:lnTo>
                  <a:lnTo>
                    <a:pt x="119" y="148"/>
                  </a:lnTo>
                  <a:lnTo>
                    <a:pt x="113" y="155"/>
                  </a:lnTo>
                  <a:lnTo>
                    <a:pt x="106" y="161"/>
                  </a:lnTo>
                  <a:lnTo>
                    <a:pt x="96" y="165"/>
                  </a:lnTo>
                  <a:lnTo>
                    <a:pt x="81" y="170"/>
                  </a:lnTo>
                  <a:lnTo>
                    <a:pt x="62" y="172"/>
                  </a:lnTo>
                  <a:lnTo>
                    <a:pt x="38" y="168"/>
                  </a:lnTo>
                  <a:lnTo>
                    <a:pt x="17" y="159"/>
                  </a:lnTo>
                  <a:lnTo>
                    <a:pt x="7" y="149"/>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6701" name="Freeform 1098"/>
            <p:cNvSpPr>
              <a:spLocks/>
            </p:cNvSpPr>
            <p:nvPr/>
          </p:nvSpPr>
          <p:spPr bwMode="auto">
            <a:xfrm>
              <a:off x="3679" y="2723"/>
              <a:ext cx="88" cy="131"/>
            </a:xfrm>
            <a:custGeom>
              <a:avLst/>
              <a:gdLst>
                <a:gd name="T0" fmla="*/ 3 w 137"/>
                <a:gd name="T1" fmla="*/ 51 h 166"/>
                <a:gd name="T2" fmla="*/ 6 w 137"/>
                <a:gd name="T3" fmla="*/ 6 h 166"/>
                <a:gd name="T4" fmla="*/ 0 w 137"/>
                <a:gd name="T5" fmla="*/ 6 h 166"/>
                <a:gd name="T6" fmla="*/ 1 w 137"/>
                <a:gd name="T7" fmla="*/ 0 h 166"/>
                <a:gd name="T8" fmla="*/ 15 w 137"/>
                <a:gd name="T9" fmla="*/ 0 h 166"/>
                <a:gd name="T10" fmla="*/ 14 w 137"/>
                <a:gd name="T11" fmla="*/ 6 h 166"/>
                <a:gd name="T12" fmla="*/ 8 w 137"/>
                <a:gd name="T13" fmla="*/ 6 h 166"/>
                <a:gd name="T14" fmla="*/ 5 w 137"/>
                <a:gd name="T15" fmla="*/ 51 h 166"/>
                <a:gd name="T16" fmla="*/ 3 w 137"/>
                <a:gd name="T17" fmla="*/ 51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66"/>
                <a:gd name="T29" fmla="*/ 137 w 1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66">
                  <a:moveTo>
                    <a:pt x="25" y="166"/>
                  </a:moveTo>
                  <a:lnTo>
                    <a:pt x="57" y="19"/>
                  </a:lnTo>
                  <a:lnTo>
                    <a:pt x="0" y="19"/>
                  </a:lnTo>
                  <a:lnTo>
                    <a:pt x="4" y="0"/>
                  </a:lnTo>
                  <a:lnTo>
                    <a:pt x="137" y="0"/>
                  </a:lnTo>
                  <a:lnTo>
                    <a:pt x="133" y="19"/>
                  </a:lnTo>
                  <a:lnTo>
                    <a:pt x="78" y="19"/>
                  </a:lnTo>
                  <a:lnTo>
                    <a:pt x="46"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6702" name="Freeform 1099"/>
            <p:cNvSpPr>
              <a:spLocks noEditPoints="1"/>
            </p:cNvSpPr>
            <p:nvPr/>
          </p:nvSpPr>
          <p:spPr bwMode="auto">
            <a:xfrm>
              <a:off x="3752" y="2817"/>
              <a:ext cx="54" cy="73"/>
            </a:xfrm>
            <a:custGeom>
              <a:avLst/>
              <a:gdLst>
                <a:gd name="T0" fmla="*/ 0 w 83"/>
                <a:gd name="T1" fmla="*/ 25 h 95"/>
                <a:gd name="T2" fmla="*/ 6 w 83"/>
                <a:gd name="T3" fmla="*/ 0 h 95"/>
                <a:gd name="T4" fmla="*/ 8 w 83"/>
                <a:gd name="T5" fmla="*/ 0 h 95"/>
                <a:gd name="T6" fmla="*/ 10 w 83"/>
                <a:gd name="T7" fmla="*/ 25 h 95"/>
                <a:gd name="T8" fmla="*/ 8 w 83"/>
                <a:gd name="T9" fmla="*/ 25 h 95"/>
                <a:gd name="T10" fmla="*/ 8 w 83"/>
                <a:gd name="T11" fmla="*/ 18 h 95"/>
                <a:gd name="T12" fmla="*/ 3 w 83"/>
                <a:gd name="T13" fmla="*/ 18 h 95"/>
                <a:gd name="T14" fmla="*/ 1 w 83"/>
                <a:gd name="T15" fmla="*/ 25 h 95"/>
                <a:gd name="T16" fmla="*/ 0 w 83"/>
                <a:gd name="T17" fmla="*/ 25 h 95"/>
                <a:gd name="T18" fmla="*/ 4 w 83"/>
                <a:gd name="T19" fmla="*/ 15 h 95"/>
                <a:gd name="T20" fmla="*/ 8 w 83"/>
                <a:gd name="T21" fmla="*/ 15 h 95"/>
                <a:gd name="T22" fmla="*/ 7 w 83"/>
                <a:gd name="T23" fmla="*/ 9 h 95"/>
                <a:gd name="T24" fmla="*/ 7 w 83"/>
                <a:gd name="T25" fmla="*/ 5 h 95"/>
                <a:gd name="T26" fmla="*/ 7 w 83"/>
                <a:gd name="T27" fmla="*/ 3 h 95"/>
                <a:gd name="T28" fmla="*/ 6 w 83"/>
                <a:gd name="T29" fmla="*/ 5 h 95"/>
                <a:gd name="T30" fmla="*/ 5 w 83"/>
                <a:gd name="T31" fmla="*/ 8 h 95"/>
                <a:gd name="T32" fmla="*/ 4 w 83"/>
                <a:gd name="T33" fmla="*/ 15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5"/>
                <a:gd name="T53" fmla="*/ 83 w 8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5">
                  <a:moveTo>
                    <a:pt x="0" y="95"/>
                  </a:moveTo>
                  <a:lnTo>
                    <a:pt x="53" y="0"/>
                  </a:lnTo>
                  <a:lnTo>
                    <a:pt x="66" y="0"/>
                  </a:lnTo>
                  <a:lnTo>
                    <a:pt x="83" y="95"/>
                  </a:lnTo>
                  <a:lnTo>
                    <a:pt x="72" y="95"/>
                  </a:lnTo>
                  <a:lnTo>
                    <a:pt x="66" y="66"/>
                  </a:lnTo>
                  <a:lnTo>
                    <a:pt x="27" y="66"/>
                  </a:lnTo>
                  <a:lnTo>
                    <a:pt x="11" y="95"/>
                  </a:lnTo>
                  <a:lnTo>
                    <a:pt x="0" y="95"/>
                  </a:lnTo>
                  <a:close/>
                  <a:moveTo>
                    <a:pt x="34" y="57"/>
                  </a:moveTo>
                  <a:lnTo>
                    <a:pt x="66" y="57"/>
                  </a:lnTo>
                  <a:lnTo>
                    <a:pt x="62" y="34"/>
                  </a:lnTo>
                  <a:lnTo>
                    <a:pt x="59" y="21"/>
                  </a:lnTo>
                  <a:lnTo>
                    <a:pt x="59" y="11"/>
                  </a:lnTo>
                  <a:lnTo>
                    <a:pt x="53" y="19"/>
                  </a:lnTo>
                  <a:lnTo>
                    <a:pt x="47" y="30"/>
                  </a:lnTo>
                  <a:lnTo>
                    <a:pt x="34" y="57"/>
                  </a:lnTo>
                  <a:close/>
                </a:path>
              </a:pathLst>
            </a:custGeom>
            <a:solidFill>
              <a:srgbClr val="000000"/>
            </a:solidFill>
            <a:ln w="0">
              <a:solidFill>
                <a:srgbClr val="000000"/>
              </a:solidFill>
              <a:round/>
              <a:headEnd/>
              <a:tailEnd/>
            </a:ln>
          </p:spPr>
          <p:txBody>
            <a:bodyPr/>
            <a:lstStyle/>
            <a:p>
              <a:endParaRPr lang="en-CA"/>
            </a:p>
          </p:txBody>
        </p:sp>
        <p:sp>
          <p:nvSpPr>
            <p:cNvPr id="26703" name="Freeform 1100"/>
            <p:cNvSpPr>
              <a:spLocks/>
            </p:cNvSpPr>
            <p:nvPr/>
          </p:nvSpPr>
          <p:spPr bwMode="auto">
            <a:xfrm>
              <a:off x="4159" y="2779"/>
              <a:ext cx="30" cy="74"/>
            </a:xfrm>
            <a:custGeom>
              <a:avLst/>
              <a:gdLst>
                <a:gd name="T0" fmla="*/ 2 w 46"/>
                <a:gd name="T1" fmla="*/ 29 h 93"/>
                <a:gd name="T2" fmla="*/ 3 w 46"/>
                <a:gd name="T3" fmla="*/ 7 h 93"/>
                <a:gd name="T4" fmla="*/ 3 w 46"/>
                <a:gd name="T5" fmla="*/ 9 h 93"/>
                <a:gd name="T6" fmla="*/ 1 w 46"/>
                <a:gd name="T7" fmla="*/ 10 h 93"/>
                <a:gd name="T8" fmla="*/ 0 w 46"/>
                <a:gd name="T9" fmla="*/ 11 h 93"/>
                <a:gd name="T10" fmla="*/ 1 w 46"/>
                <a:gd name="T11" fmla="*/ 8 h 93"/>
                <a:gd name="T12" fmla="*/ 1 w 46"/>
                <a:gd name="T13" fmla="*/ 7 h 93"/>
                <a:gd name="T14" fmla="*/ 3 w 46"/>
                <a:gd name="T15" fmla="*/ 5 h 93"/>
                <a:gd name="T16" fmla="*/ 3 w 46"/>
                <a:gd name="T17" fmla="*/ 3 h 93"/>
                <a:gd name="T18" fmla="*/ 4 w 46"/>
                <a:gd name="T19" fmla="*/ 2 h 93"/>
                <a:gd name="T20" fmla="*/ 5 w 46"/>
                <a:gd name="T21" fmla="*/ 2 h 93"/>
                <a:gd name="T22" fmla="*/ 5 w 46"/>
                <a:gd name="T23" fmla="*/ 0 h 93"/>
                <a:gd name="T24" fmla="*/ 5 w 46"/>
                <a:gd name="T25" fmla="*/ 0 h 93"/>
                <a:gd name="T26" fmla="*/ 3 w 46"/>
                <a:gd name="T27" fmla="*/ 29 h 93"/>
                <a:gd name="T28" fmla="*/ 2 w 46"/>
                <a:gd name="T29" fmla="*/ 29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3"/>
                <a:gd name="T47" fmla="*/ 46 w 46"/>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3">
                  <a:moveTo>
                    <a:pt x="14" y="93"/>
                  </a:moveTo>
                  <a:lnTo>
                    <a:pt x="29" y="22"/>
                  </a:lnTo>
                  <a:lnTo>
                    <a:pt x="21" y="26"/>
                  </a:lnTo>
                  <a:lnTo>
                    <a:pt x="12" y="32"/>
                  </a:lnTo>
                  <a:lnTo>
                    <a:pt x="0" y="34"/>
                  </a:lnTo>
                  <a:lnTo>
                    <a:pt x="4" y="24"/>
                  </a:lnTo>
                  <a:lnTo>
                    <a:pt x="12" y="21"/>
                  </a:lnTo>
                  <a:lnTo>
                    <a:pt x="21" y="15"/>
                  </a:lnTo>
                  <a:lnTo>
                    <a:pt x="29" y="9"/>
                  </a:lnTo>
                  <a:lnTo>
                    <a:pt x="34" y="5"/>
                  </a:lnTo>
                  <a:lnTo>
                    <a:pt x="36" y="2"/>
                  </a:lnTo>
                  <a:lnTo>
                    <a:pt x="38" y="0"/>
                  </a:lnTo>
                  <a:lnTo>
                    <a:pt x="46" y="0"/>
                  </a:lnTo>
                  <a:lnTo>
                    <a:pt x="25" y="93"/>
                  </a:lnTo>
                  <a:lnTo>
                    <a:pt x="14" y="93"/>
                  </a:lnTo>
                  <a:close/>
                </a:path>
              </a:pathLst>
            </a:custGeom>
            <a:solidFill>
              <a:srgbClr val="000000"/>
            </a:solidFill>
            <a:ln w="0">
              <a:solidFill>
                <a:srgbClr val="000000"/>
              </a:solidFill>
              <a:round/>
              <a:headEnd/>
              <a:tailEnd/>
            </a:ln>
          </p:spPr>
          <p:txBody>
            <a:bodyPr/>
            <a:lstStyle/>
            <a:p>
              <a:endParaRPr lang="en-CA"/>
            </a:p>
          </p:txBody>
        </p:sp>
        <p:sp>
          <p:nvSpPr>
            <p:cNvPr id="26704" name="Freeform 1101"/>
            <p:cNvSpPr>
              <a:spLocks/>
            </p:cNvSpPr>
            <p:nvPr/>
          </p:nvSpPr>
          <p:spPr bwMode="auto">
            <a:xfrm>
              <a:off x="4437" y="2779"/>
              <a:ext cx="42" cy="74"/>
            </a:xfrm>
            <a:custGeom>
              <a:avLst/>
              <a:gdLst>
                <a:gd name="T0" fmla="*/ 0 w 66"/>
                <a:gd name="T1" fmla="*/ 29 h 93"/>
                <a:gd name="T2" fmla="*/ 1 w 66"/>
                <a:gd name="T3" fmla="*/ 27 h 93"/>
                <a:gd name="T4" fmla="*/ 1 w 66"/>
                <a:gd name="T5" fmla="*/ 25 h 93"/>
                <a:gd name="T6" fmla="*/ 1 w 66"/>
                <a:gd name="T7" fmla="*/ 23 h 93"/>
                <a:gd name="T8" fmla="*/ 1 w 66"/>
                <a:gd name="T9" fmla="*/ 21 h 93"/>
                <a:gd name="T10" fmla="*/ 2 w 66"/>
                <a:gd name="T11" fmla="*/ 21 h 93"/>
                <a:gd name="T12" fmla="*/ 3 w 66"/>
                <a:gd name="T13" fmla="*/ 18 h 93"/>
                <a:gd name="T14" fmla="*/ 4 w 66"/>
                <a:gd name="T15" fmla="*/ 17 h 93"/>
                <a:gd name="T16" fmla="*/ 4 w 66"/>
                <a:gd name="T17" fmla="*/ 14 h 93"/>
                <a:gd name="T18" fmla="*/ 4 w 66"/>
                <a:gd name="T19" fmla="*/ 14 h 93"/>
                <a:gd name="T20" fmla="*/ 5 w 66"/>
                <a:gd name="T21" fmla="*/ 14 h 93"/>
                <a:gd name="T22" fmla="*/ 5 w 66"/>
                <a:gd name="T23" fmla="*/ 12 h 93"/>
                <a:gd name="T24" fmla="*/ 6 w 66"/>
                <a:gd name="T25" fmla="*/ 10 h 93"/>
                <a:gd name="T26" fmla="*/ 6 w 66"/>
                <a:gd name="T27" fmla="*/ 9 h 93"/>
                <a:gd name="T28" fmla="*/ 6 w 66"/>
                <a:gd name="T29" fmla="*/ 8 h 93"/>
                <a:gd name="T30" fmla="*/ 6 w 66"/>
                <a:gd name="T31" fmla="*/ 6 h 93"/>
                <a:gd name="T32" fmla="*/ 5 w 66"/>
                <a:gd name="T33" fmla="*/ 5 h 93"/>
                <a:gd name="T34" fmla="*/ 4 w 66"/>
                <a:gd name="T35" fmla="*/ 4 h 93"/>
                <a:gd name="T36" fmla="*/ 4 w 66"/>
                <a:gd name="T37" fmla="*/ 3 h 93"/>
                <a:gd name="T38" fmla="*/ 3 w 66"/>
                <a:gd name="T39" fmla="*/ 4 h 93"/>
                <a:gd name="T40" fmla="*/ 3 w 66"/>
                <a:gd name="T41" fmla="*/ 5 h 93"/>
                <a:gd name="T42" fmla="*/ 3 w 66"/>
                <a:gd name="T43" fmla="*/ 6 h 93"/>
                <a:gd name="T44" fmla="*/ 2 w 66"/>
                <a:gd name="T45" fmla="*/ 7 h 93"/>
                <a:gd name="T46" fmla="*/ 2 w 66"/>
                <a:gd name="T47" fmla="*/ 9 h 93"/>
                <a:gd name="T48" fmla="*/ 1 w 66"/>
                <a:gd name="T49" fmla="*/ 9 h 93"/>
                <a:gd name="T50" fmla="*/ 1 w 66"/>
                <a:gd name="T51" fmla="*/ 6 h 93"/>
                <a:gd name="T52" fmla="*/ 1 w 66"/>
                <a:gd name="T53" fmla="*/ 4 h 93"/>
                <a:gd name="T54" fmla="*/ 2 w 66"/>
                <a:gd name="T55" fmla="*/ 2 h 93"/>
                <a:gd name="T56" fmla="*/ 3 w 66"/>
                <a:gd name="T57" fmla="*/ 2 h 93"/>
                <a:gd name="T58" fmla="*/ 3 w 66"/>
                <a:gd name="T59" fmla="*/ 0 h 93"/>
                <a:gd name="T60" fmla="*/ 4 w 66"/>
                <a:gd name="T61" fmla="*/ 0 h 93"/>
                <a:gd name="T62" fmla="*/ 4 w 66"/>
                <a:gd name="T63" fmla="*/ 0 h 93"/>
                <a:gd name="T64" fmla="*/ 6 w 66"/>
                <a:gd name="T65" fmla="*/ 2 h 93"/>
                <a:gd name="T66" fmla="*/ 6 w 66"/>
                <a:gd name="T67" fmla="*/ 2 h 93"/>
                <a:gd name="T68" fmla="*/ 6 w 66"/>
                <a:gd name="T69" fmla="*/ 4 h 93"/>
                <a:gd name="T70" fmla="*/ 7 w 66"/>
                <a:gd name="T71" fmla="*/ 6 h 93"/>
                <a:gd name="T72" fmla="*/ 7 w 66"/>
                <a:gd name="T73" fmla="*/ 8 h 93"/>
                <a:gd name="T74" fmla="*/ 7 w 66"/>
                <a:gd name="T75" fmla="*/ 11 h 93"/>
                <a:gd name="T76" fmla="*/ 6 w 66"/>
                <a:gd name="T77" fmla="*/ 14 h 93"/>
                <a:gd name="T78" fmla="*/ 6 w 66"/>
                <a:gd name="T79" fmla="*/ 14 h 93"/>
                <a:gd name="T80" fmla="*/ 5 w 66"/>
                <a:gd name="T81" fmla="*/ 17 h 93"/>
                <a:gd name="T82" fmla="*/ 4 w 66"/>
                <a:gd name="T83" fmla="*/ 18 h 93"/>
                <a:gd name="T84" fmla="*/ 4 w 66"/>
                <a:gd name="T85" fmla="*/ 21 h 93"/>
                <a:gd name="T86" fmla="*/ 3 w 66"/>
                <a:gd name="T87" fmla="*/ 23 h 93"/>
                <a:gd name="T88" fmla="*/ 3 w 66"/>
                <a:gd name="T89" fmla="*/ 23 h 93"/>
                <a:gd name="T90" fmla="*/ 2 w 66"/>
                <a:gd name="T91" fmla="*/ 25 h 93"/>
                <a:gd name="T92" fmla="*/ 2 w 66"/>
                <a:gd name="T93" fmla="*/ 26 h 93"/>
                <a:gd name="T94" fmla="*/ 6 w 66"/>
                <a:gd name="T95" fmla="*/ 26 h 93"/>
                <a:gd name="T96" fmla="*/ 6 w 66"/>
                <a:gd name="T97" fmla="*/ 29 h 93"/>
                <a:gd name="T98" fmla="*/ 0 w 66"/>
                <a:gd name="T99" fmla="*/ 29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93"/>
                <a:gd name="T152" fmla="*/ 66 w 6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93">
                  <a:moveTo>
                    <a:pt x="0" y="93"/>
                  </a:moveTo>
                  <a:lnTo>
                    <a:pt x="2" y="85"/>
                  </a:lnTo>
                  <a:lnTo>
                    <a:pt x="4" y="79"/>
                  </a:lnTo>
                  <a:lnTo>
                    <a:pt x="7" y="74"/>
                  </a:lnTo>
                  <a:lnTo>
                    <a:pt x="13" y="68"/>
                  </a:lnTo>
                  <a:lnTo>
                    <a:pt x="17" y="64"/>
                  </a:lnTo>
                  <a:lnTo>
                    <a:pt x="25" y="58"/>
                  </a:lnTo>
                  <a:lnTo>
                    <a:pt x="34" y="53"/>
                  </a:lnTo>
                  <a:lnTo>
                    <a:pt x="40" y="47"/>
                  </a:lnTo>
                  <a:lnTo>
                    <a:pt x="43" y="43"/>
                  </a:lnTo>
                  <a:lnTo>
                    <a:pt x="47" y="41"/>
                  </a:lnTo>
                  <a:lnTo>
                    <a:pt x="51" y="38"/>
                  </a:lnTo>
                  <a:lnTo>
                    <a:pt x="53" y="32"/>
                  </a:lnTo>
                  <a:lnTo>
                    <a:pt x="55" y="28"/>
                  </a:lnTo>
                  <a:lnTo>
                    <a:pt x="55" y="24"/>
                  </a:lnTo>
                  <a:lnTo>
                    <a:pt x="53" y="19"/>
                  </a:lnTo>
                  <a:lnTo>
                    <a:pt x="51" y="15"/>
                  </a:lnTo>
                  <a:lnTo>
                    <a:pt x="45" y="11"/>
                  </a:lnTo>
                  <a:lnTo>
                    <a:pt x="38" y="9"/>
                  </a:lnTo>
                  <a:lnTo>
                    <a:pt x="32" y="11"/>
                  </a:lnTo>
                  <a:lnTo>
                    <a:pt x="26" y="15"/>
                  </a:lnTo>
                  <a:lnTo>
                    <a:pt x="23" y="19"/>
                  </a:lnTo>
                  <a:lnTo>
                    <a:pt x="21" y="22"/>
                  </a:lnTo>
                  <a:lnTo>
                    <a:pt x="19" y="28"/>
                  </a:lnTo>
                  <a:lnTo>
                    <a:pt x="7" y="26"/>
                  </a:lnTo>
                  <a:lnTo>
                    <a:pt x="9" y="19"/>
                  </a:lnTo>
                  <a:lnTo>
                    <a:pt x="13" y="13"/>
                  </a:lnTo>
                  <a:lnTo>
                    <a:pt x="17" y="7"/>
                  </a:lnTo>
                  <a:lnTo>
                    <a:pt x="23" y="2"/>
                  </a:lnTo>
                  <a:lnTo>
                    <a:pt x="30" y="0"/>
                  </a:lnTo>
                  <a:lnTo>
                    <a:pt x="38" y="0"/>
                  </a:lnTo>
                  <a:lnTo>
                    <a:pt x="45" y="0"/>
                  </a:lnTo>
                  <a:lnTo>
                    <a:pt x="53" y="2"/>
                  </a:lnTo>
                  <a:lnTo>
                    <a:pt x="59" y="7"/>
                  </a:lnTo>
                  <a:lnTo>
                    <a:pt x="62" y="11"/>
                  </a:lnTo>
                  <a:lnTo>
                    <a:pt x="66" y="19"/>
                  </a:lnTo>
                  <a:lnTo>
                    <a:pt x="66" y="24"/>
                  </a:lnTo>
                  <a:lnTo>
                    <a:pt x="64" y="34"/>
                  </a:lnTo>
                  <a:lnTo>
                    <a:pt x="59" y="43"/>
                  </a:lnTo>
                  <a:lnTo>
                    <a:pt x="57" y="47"/>
                  </a:lnTo>
                  <a:lnTo>
                    <a:pt x="51" y="51"/>
                  </a:lnTo>
                  <a:lnTo>
                    <a:pt x="43" y="57"/>
                  </a:lnTo>
                  <a:lnTo>
                    <a:pt x="34" y="64"/>
                  </a:lnTo>
                  <a:lnTo>
                    <a:pt x="26" y="70"/>
                  </a:lnTo>
                  <a:lnTo>
                    <a:pt x="23" y="74"/>
                  </a:lnTo>
                  <a:lnTo>
                    <a:pt x="19" y="79"/>
                  </a:lnTo>
                  <a:lnTo>
                    <a:pt x="15" y="83"/>
                  </a:lnTo>
                  <a:lnTo>
                    <a:pt x="59" y="83"/>
                  </a:lnTo>
                  <a:lnTo>
                    <a:pt x="55" y="93"/>
                  </a:lnTo>
                  <a:lnTo>
                    <a:pt x="0" y="93"/>
                  </a:lnTo>
                  <a:close/>
                </a:path>
              </a:pathLst>
            </a:custGeom>
            <a:solidFill>
              <a:srgbClr val="000000"/>
            </a:solidFill>
            <a:ln w="0">
              <a:solidFill>
                <a:srgbClr val="000000"/>
              </a:solidFill>
              <a:round/>
              <a:headEnd/>
              <a:tailEnd/>
            </a:ln>
          </p:spPr>
          <p:txBody>
            <a:bodyPr/>
            <a:lstStyle/>
            <a:p>
              <a:endParaRPr lang="en-CA"/>
            </a:p>
          </p:txBody>
        </p:sp>
        <p:sp>
          <p:nvSpPr>
            <p:cNvPr id="26705" name="Freeform 1102"/>
            <p:cNvSpPr>
              <a:spLocks/>
            </p:cNvSpPr>
            <p:nvPr/>
          </p:nvSpPr>
          <p:spPr bwMode="auto">
            <a:xfrm>
              <a:off x="4850" y="2779"/>
              <a:ext cx="61" cy="74"/>
            </a:xfrm>
            <a:custGeom>
              <a:avLst/>
              <a:gdLst>
                <a:gd name="T0" fmla="*/ 0 w 94"/>
                <a:gd name="T1" fmla="*/ 29 h 93"/>
                <a:gd name="T2" fmla="*/ 2 w 94"/>
                <a:gd name="T3" fmla="*/ 0 h 93"/>
                <a:gd name="T4" fmla="*/ 4 w 94"/>
                <a:gd name="T5" fmla="*/ 0 h 93"/>
                <a:gd name="T6" fmla="*/ 6 w 94"/>
                <a:gd name="T7" fmla="*/ 11 h 93"/>
                <a:gd name="T8" fmla="*/ 6 w 94"/>
                <a:gd name="T9" fmla="*/ 14 h 93"/>
                <a:gd name="T10" fmla="*/ 6 w 94"/>
                <a:gd name="T11" fmla="*/ 18 h 93"/>
                <a:gd name="T12" fmla="*/ 6 w 94"/>
                <a:gd name="T13" fmla="*/ 20 h 93"/>
                <a:gd name="T14" fmla="*/ 7 w 94"/>
                <a:gd name="T15" fmla="*/ 23 h 93"/>
                <a:gd name="T16" fmla="*/ 8 w 94"/>
                <a:gd name="T17" fmla="*/ 25 h 93"/>
                <a:gd name="T18" fmla="*/ 8 w 94"/>
                <a:gd name="T19" fmla="*/ 21 h 93"/>
                <a:gd name="T20" fmla="*/ 8 w 94"/>
                <a:gd name="T21" fmla="*/ 18 h 93"/>
                <a:gd name="T22" fmla="*/ 10 w 94"/>
                <a:gd name="T23" fmla="*/ 0 h 93"/>
                <a:gd name="T24" fmla="*/ 11 w 94"/>
                <a:gd name="T25" fmla="*/ 0 h 93"/>
                <a:gd name="T26" fmla="*/ 9 w 94"/>
                <a:gd name="T27" fmla="*/ 29 h 93"/>
                <a:gd name="T28" fmla="*/ 6 w 94"/>
                <a:gd name="T29" fmla="*/ 29 h 93"/>
                <a:gd name="T30" fmla="*/ 4 w 94"/>
                <a:gd name="T31" fmla="*/ 13 h 93"/>
                <a:gd name="T32" fmla="*/ 4 w 94"/>
                <a:gd name="T33" fmla="*/ 8 h 93"/>
                <a:gd name="T34" fmla="*/ 3 w 94"/>
                <a:gd name="T35" fmla="*/ 4 h 93"/>
                <a:gd name="T36" fmla="*/ 3 w 94"/>
                <a:gd name="T37" fmla="*/ 7 h 93"/>
                <a:gd name="T38" fmla="*/ 3 w 94"/>
                <a:gd name="T39" fmla="*/ 11 h 93"/>
                <a:gd name="T40" fmla="*/ 1 w 94"/>
                <a:gd name="T41" fmla="*/ 29 h 93"/>
                <a:gd name="T42" fmla="*/ 0 w 94"/>
                <a:gd name="T43" fmla="*/ 29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93"/>
                <a:gd name="T68" fmla="*/ 94 w 94"/>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93">
                  <a:moveTo>
                    <a:pt x="0" y="93"/>
                  </a:moveTo>
                  <a:lnTo>
                    <a:pt x="19" y="0"/>
                  </a:lnTo>
                  <a:lnTo>
                    <a:pt x="34" y="0"/>
                  </a:lnTo>
                  <a:lnTo>
                    <a:pt x="49" y="34"/>
                  </a:lnTo>
                  <a:lnTo>
                    <a:pt x="55" y="45"/>
                  </a:lnTo>
                  <a:lnTo>
                    <a:pt x="58" y="55"/>
                  </a:lnTo>
                  <a:lnTo>
                    <a:pt x="60" y="62"/>
                  </a:lnTo>
                  <a:lnTo>
                    <a:pt x="62" y="70"/>
                  </a:lnTo>
                  <a:lnTo>
                    <a:pt x="66" y="79"/>
                  </a:lnTo>
                  <a:lnTo>
                    <a:pt x="68" y="68"/>
                  </a:lnTo>
                  <a:lnTo>
                    <a:pt x="72" y="55"/>
                  </a:lnTo>
                  <a:lnTo>
                    <a:pt x="83" y="0"/>
                  </a:lnTo>
                  <a:lnTo>
                    <a:pt x="94" y="0"/>
                  </a:lnTo>
                  <a:lnTo>
                    <a:pt x="75" y="93"/>
                  </a:lnTo>
                  <a:lnTo>
                    <a:pt x="60" y="93"/>
                  </a:lnTo>
                  <a:lnTo>
                    <a:pt x="39" y="40"/>
                  </a:lnTo>
                  <a:lnTo>
                    <a:pt x="34" y="24"/>
                  </a:lnTo>
                  <a:lnTo>
                    <a:pt x="28" y="11"/>
                  </a:lnTo>
                  <a:lnTo>
                    <a:pt x="26" y="22"/>
                  </a:lnTo>
                  <a:lnTo>
                    <a:pt x="22" y="36"/>
                  </a:lnTo>
                  <a:lnTo>
                    <a:pt x="11" y="93"/>
                  </a:lnTo>
                  <a:lnTo>
                    <a:pt x="0" y="93"/>
                  </a:lnTo>
                  <a:close/>
                </a:path>
              </a:pathLst>
            </a:custGeom>
            <a:solidFill>
              <a:srgbClr val="000000"/>
            </a:solidFill>
            <a:ln w="0">
              <a:solidFill>
                <a:srgbClr val="000000"/>
              </a:solidFill>
              <a:round/>
              <a:headEnd/>
              <a:tailEnd/>
            </a:ln>
          </p:spPr>
          <p:txBody>
            <a:bodyPr/>
            <a:lstStyle/>
            <a:p>
              <a:endParaRPr lang="en-CA"/>
            </a:p>
          </p:txBody>
        </p:sp>
        <p:sp>
          <p:nvSpPr>
            <p:cNvPr id="26706" name="Line 1103"/>
            <p:cNvSpPr>
              <a:spLocks noChangeShapeType="1"/>
            </p:cNvSpPr>
            <p:nvPr/>
          </p:nvSpPr>
          <p:spPr bwMode="auto">
            <a:xfrm flipV="1">
              <a:off x="4098" y="2461"/>
              <a:ext cx="1" cy="112"/>
            </a:xfrm>
            <a:prstGeom prst="line">
              <a:avLst/>
            </a:prstGeom>
            <a:noFill/>
            <a:ln w="9525">
              <a:solidFill>
                <a:srgbClr val="000000"/>
              </a:solidFill>
              <a:round/>
              <a:headEnd/>
              <a:tailEnd/>
            </a:ln>
          </p:spPr>
          <p:txBody>
            <a:bodyPr/>
            <a:lstStyle/>
            <a:p>
              <a:endParaRPr lang="en-CA"/>
            </a:p>
          </p:txBody>
        </p:sp>
        <p:sp>
          <p:nvSpPr>
            <p:cNvPr id="26707" name="Freeform 1104"/>
            <p:cNvSpPr>
              <a:spLocks/>
            </p:cNvSpPr>
            <p:nvPr/>
          </p:nvSpPr>
          <p:spPr bwMode="auto">
            <a:xfrm>
              <a:off x="4088" y="2461"/>
              <a:ext cx="19" cy="45"/>
            </a:xfrm>
            <a:custGeom>
              <a:avLst/>
              <a:gdLst>
                <a:gd name="T0" fmla="*/ 0 w 30"/>
                <a:gd name="T1" fmla="*/ 15 h 59"/>
                <a:gd name="T2" fmla="*/ 2 w 30"/>
                <a:gd name="T3" fmla="*/ 0 h 59"/>
                <a:gd name="T4" fmla="*/ 3 w 30"/>
                <a:gd name="T5" fmla="*/ 15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15" y="0"/>
                  </a:lnTo>
                  <a:lnTo>
                    <a:pt x="30" y="59"/>
                  </a:lnTo>
                </a:path>
              </a:pathLst>
            </a:custGeom>
            <a:noFill/>
            <a:ln w="9525">
              <a:solidFill>
                <a:srgbClr val="000000"/>
              </a:solidFill>
              <a:round/>
              <a:headEnd/>
              <a:tailEnd/>
            </a:ln>
          </p:spPr>
          <p:txBody>
            <a:bodyPr/>
            <a:lstStyle/>
            <a:p>
              <a:endParaRPr lang="en-CA"/>
            </a:p>
          </p:txBody>
        </p:sp>
        <p:sp>
          <p:nvSpPr>
            <p:cNvPr id="26708" name="Line 1105"/>
            <p:cNvSpPr>
              <a:spLocks noChangeShapeType="1"/>
            </p:cNvSpPr>
            <p:nvPr/>
          </p:nvSpPr>
          <p:spPr bwMode="auto">
            <a:xfrm flipV="1">
              <a:off x="4152" y="1536"/>
              <a:ext cx="1" cy="112"/>
            </a:xfrm>
            <a:prstGeom prst="line">
              <a:avLst/>
            </a:prstGeom>
            <a:noFill/>
            <a:ln w="9525">
              <a:solidFill>
                <a:srgbClr val="000000"/>
              </a:solidFill>
              <a:round/>
              <a:headEnd/>
              <a:tailEnd/>
            </a:ln>
          </p:spPr>
          <p:txBody>
            <a:bodyPr/>
            <a:lstStyle/>
            <a:p>
              <a:endParaRPr lang="en-CA"/>
            </a:p>
          </p:txBody>
        </p:sp>
        <p:sp>
          <p:nvSpPr>
            <p:cNvPr id="26709" name="Freeform 1106"/>
            <p:cNvSpPr>
              <a:spLocks/>
            </p:cNvSpPr>
            <p:nvPr/>
          </p:nvSpPr>
          <p:spPr bwMode="auto">
            <a:xfrm>
              <a:off x="4143" y="1536"/>
              <a:ext cx="18" cy="48"/>
            </a:xfrm>
            <a:custGeom>
              <a:avLst/>
              <a:gdLst>
                <a:gd name="T0" fmla="*/ 0 w 28"/>
                <a:gd name="T1" fmla="*/ 19 h 60"/>
                <a:gd name="T2" fmla="*/ 2 w 28"/>
                <a:gd name="T3" fmla="*/ 0 h 60"/>
                <a:gd name="T4" fmla="*/ 3 w 28"/>
                <a:gd name="T5" fmla="*/ 19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60"/>
                  </a:moveTo>
                  <a:lnTo>
                    <a:pt x="15" y="0"/>
                  </a:lnTo>
                  <a:lnTo>
                    <a:pt x="28" y="60"/>
                  </a:lnTo>
                </a:path>
              </a:pathLst>
            </a:custGeom>
            <a:noFill/>
            <a:ln w="9525">
              <a:solidFill>
                <a:srgbClr val="000000"/>
              </a:solidFill>
              <a:round/>
              <a:headEnd/>
              <a:tailEnd/>
            </a:ln>
          </p:spPr>
          <p:txBody>
            <a:bodyPr/>
            <a:lstStyle/>
            <a:p>
              <a:endParaRPr lang="en-CA"/>
            </a:p>
          </p:txBody>
        </p:sp>
        <p:sp>
          <p:nvSpPr>
            <p:cNvPr id="26710" name="Line 1107"/>
            <p:cNvSpPr>
              <a:spLocks noChangeShapeType="1"/>
            </p:cNvSpPr>
            <p:nvPr/>
          </p:nvSpPr>
          <p:spPr bwMode="auto">
            <a:xfrm>
              <a:off x="1839" y="1925"/>
              <a:ext cx="2" cy="112"/>
            </a:xfrm>
            <a:prstGeom prst="line">
              <a:avLst/>
            </a:prstGeom>
            <a:noFill/>
            <a:ln w="9525">
              <a:solidFill>
                <a:srgbClr val="000000"/>
              </a:solidFill>
              <a:round/>
              <a:headEnd/>
              <a:tailEnd/>
            </a:ln>
          </p:spPr>
          <p:txBody>
            <a:bodyPr/>
            <a:lstStyle/>
            <a:p>
              <a:endParaRPr lang="en-CA"/>
            </a:p>
          </p:txBody>
        </p:sp>
        <p:sp>
          <p:nvSpPr>
            <p:cNvPr id="26711" name="Freeform 1108"/>
            <p:cNvSpPr>
              <a:spLocks/>
            </p:cNvSpPr>
            <p:nvPr/>
          </p:nvSpPr>
          <p:spPr bwMode="auto">
            <a:xfrm>
              <a:off x="1829" y="1990"/>
              <a:ext cx="21" cy="47"/>
            </a:xfrm>
            <a:custGeom>
              <a:avLst/>
              <a:gdLst>
                <a:gd name="T0" fmla="*/ 6 w 30"/>
                <a:gd name="T1" fmla="*/ 0 h 60"/>
                <a:gd name="T2" fmla="*/ 3 w 30"/>
                <a:gd name="T3" fmla="*/ 18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30" y="0"/>
                  </a:moveTo>
                  <a:lnTo>
                    <a:pt x="15" y="60"/>
                  </a:lnTo>
                  <a:lnTo>
                    <a:pt x="0" y="0"/>
                  </a:lnTo>
                </a:path>
              </a:pathLst>
            </a:custGeom>
            <a:noFill/>
            <a:ln w="9525">
              <a:solidFill>
                <a:srgbClr val="000000"/>
              </a:solidFill>
              <a:round/>
              <a:headEnd/>
              <a:tailEnd/>
            </a:ln>
          </p:spPr>
          <p:txBody>
            <a:bodyPr/>
            <a:lstStyle/>
            <a:p>
              <a:endParaRPr lang="en-CA"/>
            </a:p>
          </p:txBody>
        </p:sp>
        <p:sp>
          <p:nvSpPr>
            <p:cNvPr id="26712" name="Rectangle 1109"/>
            <p:cNvSpPr>
              <a:spLocks noChangeArrowheads="1"/>
            </p:cNvSpPr>
            <p:nvPr/>
          </p:nvSpPr>
          <p:spPr bwMode="auto">
            <a:xfrm>
              <a:off x="1285" y="1651"/>
              <a:ext cx="1109" cy="266"/>
            </a:xfrm>
            <a:prstGeom prst="rect">
              <a:avLst/>
            </a:prstGeom>
            <a:noFill/>
            <a:ln w="9525">
              <a:solidFill>
                <a:srgbClr val="000000"/>
              </a:solidFill>
              <a:miter lim="800000"/>
              <a:headEnd/>
              <a:tailEnd/>
            </a:ln>
          </p:spPr>
          <p:txBody>
            <a:bodyPr/>
            <a:lstStyle/>
            <a:p>
              <a:endParaRPr lang="en-US"/>
            </a:p>
          </p:txBody>
        </p:sp>
        <p:sp>
          <p:nvSpPr>
            <p:cNvPr id="26713" name="Freeform 1110"/>
            <p:cNvSpPr>
              <a:spLocks/>
            </p:cNvSpPr>
            <p:nvPr/>
          </p:nvSpPr>
          <p:spPr bwMode="auto">
            <a:xfrm>
              <a:off x="1346" y="1737"/>
              <a:ext cx="71" cy="130"/>
            </a:xfrm>
            <a:custGeom>
              <a:avLst/>
              <a:gdLst>
                <a:gd name="T0" fmla="*/ 0 w 110"/>
                <a:gd name="T1" fmla="*/ 47 h 167"/>
                <a:gd name="T2" fmla="*/ 4 w 110"/>
                <a:gd name="T3" fmla="*/ 0 h 167"/>
                <a:gd name="T4" fmla="*/ 6 w 110"/>
                <a:gd name="T5" fmla="*/ 0 h 167"/>
                <a:gd name="T6" fmla="*/ 3 w 110"/>
                <a:gd name="T7" fmla="*/ 42 h 167"/>
                <a:gd name="T8" fmla="*/ 12 w 110"/>
                <a:gd name="T9" fmla="*/ 42 h 167"/>
                <a:gd name="T10" fmla="*/ 12 w 110"/>
                <a:gd name="T11" fmla="*/ 47 h 167"/>
                <a:gd name="T12" fmla="*/ 0 w 110"/>
                <a:gd name="T13" fmla="*/ 47 h 167"/>
                <a:gd name="T14" fmla="*/ 0 60000 65536"/>
                <a:gd name="T15" fmla="*/ 0 60000 65536"/>
                <a:gd name="T16" fmla="*/ 0 60000 65536"/>
                <a:gd name="T17" fmla="*/ 0 60000 65536"/>
                <a:gd name="T18" fmla="*/ 0 60000 65536"/>
                <a:gd name="T19" fmla="*/ 0 60000 65536"/>
                <a:gd name="T20" fmla="*/ 0 60000 65536"/>
                <a:gd name="T21" fmla="*/ 0 w 110"/>
                <a:gd name="T22" fmla="*/ 0 h 167"/>
                <a:gd name="T23" fmla="*/ 110 w 110"/>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67">
                  <a:moveTo>
                    <a:pt x="0" y="167"/>
                  </a:moveTo>
                  <a:lnTo>
                    <a:pt x="33" y="0"/>
                  </a:lnTo>
                  <a:lnTo>
                    <a:pt x="53" y="0"/>
                  </a:lnTo>
                  <a:lnTo>
                    <a:pt x="23" y="148"/>
                  </a:lnTo>
                  <a:lnTo>
                    <a:pt x="110"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4" name="Freeform 1111"/>
            <p:cNvSpPr>
              <a:spLocks/>
            </p:cNvSpPr>
            <p:nvPr/>
          </p:nvSpPr>
          <p:spPr bwMode="auto">
            <a:xfrm>
              <a:off x="1427" y="1737"/>
              <a:ext cx="99" cy="130"/>
            </a:xfrm>
            <a:custGeom>
              <a:avLst/>
              <a:gdLst>
                <a:gd name="T0" fmla="*/ 0 w 154"/>
                <a:gd name="T1" fmla="*/ 47 h 167"/>
                <a:gd name="T2" fmla="*/ 4 w 154"/>
                <a:gd name="T3" fmla="*/ 0 h 167"/>
                <a:gd name="T4" fmla="*/ 17 w 154"/>
                <a:gd name="T5" fmla="*/ 0 h 167"/>
                <a:gd name="T6" fmla="*/ 17 w 154"/>
                <a:gd name="T7" fmla="*/ 5 h 167"/>
                <a:gd name="T8" fmla="*/ 5 w 154"/>
                <a:gd name="T9" fmla="*/ 5 h 167"/>
                <a:gd name="T10" fmla="*/ 4 w 154"/>
                <a:gd name="T11" fmla="*/ 20 h 167"/>
                <a:gd name="T12" fmla="*/ 15 w 154"/>
                <a:gd name="T13" fmla="*/ 20 h 167"/>
                <a:gd name="T14" fmla="*/ 15 w 154"/>
                <a:gd name="T15" fmla="*/ 26 h 167"/>
                <a:gd name="T16" fmla="*/ 4 w 154"/>
                <a:gd name="T17" fmla="*/ 26 h 167"/>
                <a:gd name="T18" fmla="*/ 3 w 154"/>
                <a:gd name="T19" fmla="*/ 42 h 167"/>
                <a:gd name="T20" fmla="*/ 15 w 154"/>
                <a:gd name="T21" fmla="*/ 42 h 167"/>
                <a:gd name="T22" fmla="*/ 14 w 154"/>
                <a:gd name="T23" fmla="*/ 47 h 167"/>
                <a:gd name="T24" fmla="*/ 0 w 154"/>
                <a:gd name="T25" fmla="*/ 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167"/>
                <a:gd name="T41" fmla="*/ 154 w 154"/>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167">
                  <a:moveTo>
                    <a:pt x="0" y="167"/>
                  </a:moveTo>
                  <a:lnTo>
                    <a:pt x="34" y="0"/>
                  </a:lnTo>
                  <a:lnTo>
                    <a:pt x="154" y="0"/>
                  </a:lnTo>
                  <a:lnTo>
                    <a:pt x="150" y="19"/>
                  </a:lnTo>
                  <a:lnTo>
                    <a:pt x="49" y="19"/>
                  </a:lnTo>
                  <a:lnTo>
                    <a:pt x="40" y="70"/>
                  </a:lnTo>
                  <a:lnTo>
                    <a:pt x="136" y="70"/>
                  </a:lnTo>
                  <a:lnTo>
                    <a:pt x="131" y="89"/>
                  </a:lnTo>
                  <a:lnTo>
                    <a:pt x="36" y="89"/>
                  </a:lnTo>
                  <a:lnTo>
                    <a:pt x="25"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5" name="Freeform 1112"/>
            <p:cNvSpPr>
              <a:spLocks/>
            </p:cNvSpPr>
            <p:nvPr/>
          </p:nvSpPr>
          <p:spPr bwMode="auto">
            <a:xfrm>
              <a:off x="1514" y="1737"/>
              <a:ext cx="121" cy="130"/>
            </a:xfrm>
            <a:custGeom>
              <a:avLst/>
              <a:gdLst>
                <a:gd name="T0" fmla="*/ 0 w 188"/>
                <a:gd name="T1" fmla="*/ 47 h 167"/>
                <a:gd name="T2" fmla="*/ 9 w 188"/>
                <a:gd name="T3" fmla="*/ 23 h 167"/>
                <a:gd name="T4" fmla="*/ 4 w 188"/>
                <a:gd name="T5" fmla="*/ 0 h 167"/>
                <a:gd name="T6" fmla="*/ 6 w 188"/>
                <a:gd name="T7" fmla="*/ 0 h 167"/>
                <a:gd name="T8" fmla="*/ 9 w 188"/>
                <a:gd name="T9" fmla="*/ 11 h 167"/>
                <a:gd name="T10" fmla="*/ 10 w 188"/>
                <a:gd name="T11" fmla="*/ 13 h 167"/>
                <a:gd name="T12" fmla="*/ 10 w 188"/>
                <a:gd name="T13" fmla="*/ 14 h 167"/>
                <a:gd name="T14" fmla="*/ 10 w 188"/>
                <a:gd name="T15" fmla="*/ 15 h 167"/>
                <a:gd name="T16" fmla="*/ 10 w 188"/>
                <a:gd name="T17" fmla="*/ 16 h 167"/>
                <a:gd name="T18" fmla="*/ 10 w 188"/>
                <a:gd name="T19" fmla="*/ 18 h 167"/>
                <a:gd name="T20" fmla="*/ 11 w 188"/>
                <a:gd name="T21" fmla="*/ 19 h 167"/>
                <a:gd name="T22" fmla="*/ 11 w 188"/>
                <a:gd name="T23" fmla="*/ 18 h 167"/>
                <a:gd name="T24" fmla="*/ 12 w 188"/>
                <a:gd name="T25" fmla="*/ 16 h 167"/>
                <a:gd name="T26" fmla="*/ 12 w 188"/>
                <a:gd name="T27" fmla="*/ 14 h 167"/>
                <a:gd name="T28" fmla="*/ 14 w 188"/>
                <a:gd name="T29" fmla="*/ 11 h 167"/>
                <a:gd name="T30" fmla="*/ 18 w 188"/>
                <a:gd name="T31" fmla="*/ 0 h 167"/>
                <a:gd name="T32" fmla="*/ 21 w 188"/>
                <a:gd name="T33" fmla="*/ 0 h 167"/>
                <a:gd name="T34" fmla="*/ 12 w 188"/>
                <a:gd name="T35" fmla="*/ 24 h 167"/>
                <a:gd name="T36" fmla="*/ 17 w 188"/>
                <a:gd name="T37" fmla="*/ 47 h 167"/>
                <a:gd name="T38" fmla="*/ 15 w 188"/>
                <a:gd name="T39" fmla="*/ 47 h 167"/>
                <a:gd name="T40" fmla="*/ 11 w 188"/>
                <a:gd name="T41" fmla="*/ 33 h 167"/>
                <a:gd name="T42" fmla="*/ 11 w 188"/>
                <a:gd name="T43" fmla="*/ 32 h 167"/>
                <a:gd name="T44" fmla="*/ 11 w 188"/>
                <a:gd name="T45" fmla="*/ 31 h 167"/>
                <a:gd name="T46" fmla="*/ 10 w 188"/>
                <a:gd name="T47" fmla="*/ 28 h 167"/>
                <a:gd name="T48" fmla="*/ 10 w 188"/>
                <a:gd name="T49" fmla="*/ 31 h 167"/>
                <a:gd name="T50" fmla="*/ 9 w 188"/>
                <a:gd name="T51" fmla="*/ 33 h 167"/>
                <a:gd name="T52" fmla="*/ 3 w 188"/>
                <a:gd name="T53" fmla="*/ 47 h 167"/>
                <a:gd name="T54" fmla="*/ 0 w 188"/>
                <a:gd name="T55" fmla="*/ 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8"/>
                <a:gd name="T85" fmla="*/ 0 h 167"/>
                <a:gd name="T86" fmla="*/ 188 w 188"/>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8" h="167">
                  <a:moveTo>
                    <a:pt x="0" y="167"/>
                  </a:moveTo>
                  <a:lnTo>
                    <a:pt x="82" y="82"/>
                  </a:lnTo>
                  <a:lnTo>
                    <a:pt x="36" y="0"/>
                  </a:lnTo>
                  <a:lnTo>
                    <a:pt x="57" y="0"/>
                  </a:lnTo>
                  <a:lnTo>
                    <a:pt x="80" y="38"/>
                  </a:lnTo>
                  <a:lnTo>
                    <a:pt x="84" y="46"/>
                  </a:lnTo>
                  <a:lnTo>
                    <a:pt x="88" y="49"/>
                  </a:lnTo>
                  <a:lnTo>
                    <a:pt x="89" y="53"/>
                  </a:lnTo>
                  <a:lnTo>
                    <a:pt x="89" y="55"/>
                  </a:lnTo>
                  <a:lnTo>
                    <a:pt x="93" y="61"/>
                  </a:lnTo>
                  <a:lnTo>
                    <a:pt x="97" y="66"/>
                  </a:lnTo>
                  <a:lnTo>
                    <a:pt x="101" y="61"/>
                  </a:lnTo>
                  <a:lnTo>
                    <a:pt x="108" y="55"/>
                  </a:lnTo>
                  <a:lnTo>
                    <a:pt x="114" y="47"/>
                  </a:lnTo>
                  <a:lnTo>
                    <a:pt x="124" y="38"/>
                  </a:lnTo>
                  <a:lnTo>
                    <a:pt x="161" y="0"/>
                  </a:lnTo>
                  <a:lnTo>
                    <a:pt x="188" y="0"/>
                  </a:lnTo>
                  <a:lnTo>
                    <a:pt x="107" y="83"/>
                  </a:lnTo>
                  <a:lnTo>
                    <a:pt x="154" y="167"/>
                  </a:lnTo>
                  <a:lnTo>
                    <a:pt x="131" y="167"/>
                  </a:lnTo>
                  <a:lnTo>
                    <a:pt x="103" y="117"/>
                  </a:lnTo>
                  <a:lnTo>
                    <a:pt x="101" y="112"/>
                  </a:lnTo>
                  <a:lnTo>
                    <a:pt x="97" y="106"/>
                  </a:lnTo>
                  <a:lnTo>
                    <a:pt x="91" y="97"/>
                  </a:lnTo>
                  <a:lnTo>
                    <a:pt x="84" y="106"/>
                  </a:lnTo>
                  <a:lnTo>
                    <a:pt x="76" y="114"/>
                  </a:lnTo>
                  <a:lnTo>
                    <a:pt x="25"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6" name="Freeform 1113"/>
            <p:cNvSpPr>
              <a:spLocks/>
            </p:cNvSpPr>
            <p:nvPr/>
          </p:nvSpPr>
          <p:spPr bwMode="auto">
            <a:xfrm>
              <a:off x="1629" y="1737"/>
              <a:ext cx="36" cy="130"/>
            </a:xfrm>
            <a:custGeom>
              <a:avLst/>
              <a:gdLst>
                <a:gd name="T0" fmla="*/ 0 w 55"/>
                <a:gd name="T1" fmla="*/ 47 h 167"/>
                <a:gd name="T2" fmla="*/ 5 w 55"/>
                <a:gd name="T3" fmla="*/ 0 h 167"/>
                <a:gd name="T4" fmla="*/ 7 w 55"/>
                <a:gd name="T5" fmla="*/ 0 h 167"/>
                <a:gd name="T6" fmla="*/ 3 w 55"/>
                <a:gd name="T7" fmla="*/ 47 h 167"/>
                <a:gd name="T8" fmla="*/ 0 w 55"/>
                <a:gd name="T9" fmla="*/ 47 h 167"/>
                <a:gd name="T10" fmla="*/ 0 60000 65536"/>
                <a:gd name="T11" fmla="*/ 0 60000 65536"/>
                <a:gd name="T12" fmla="*/ 0 60000 65536"/>
                <a:gd name="T13" fmla="*/ 0 60000 65536"/>
                <a:gd name="T14" fmla="*/ 0 60000 65536"/>
                <a:gd name="T15" fmla="*/ 0 w 55"/>
                <a:gd name="T16" fmla="*/ 0 h 167"/>
                <a:gd name="T17" fmla="*/ 55 w 55"/>
                <a:gd name="T18" fmla="*/ 167 h 167"/>
              </a:gdLst>
              <a:ahLst/>
              <a:cxnLst>
                <a:cxn ang="T10">
                  <a:pos x="T0" y="T1"/>
                </a:cxn>
                <a:cxn ang="T11">
                  <a:pos x="T2" y="T3"/>
                </a:cxn>
                <a:cxn ang="T12">
                  <a:pos x="T4" y="T5"/>
                </a:cxn>
                <a:cxn ang="T13">
                  <a:pos x="T6" y="T7"/>
                </a:cxn>
                <a:cxn ang="T14">
                  <a:pos x="T8" y="T9"/>
                </a:cxn>
              </a:cxnLst>
              <a:rect l="T15" t="T16" r="T17" b="T18"/>
              <a:pathLst>
                <a:path w="55" h="167">
                  <a:moveTo>
                    <a:pt x="0" y="167"/>
                  </a:moveTo>
                  <a:lnTo>
                    <a:pt x="35" y="0"/>
                  </a:lnTo>
                  <a:lnTo>
                    <a:pt x="55" y="0"/>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7" name="Freeform 1114"/>
            <p:cNvSpPr>
              <a:spLocks/>
            </p:cNvSpPr>
            <p:nvPr/>
          </p:nvSpPr>
          <p:spPr bwMode="auto">
            <a:xfrm>
              <a:off x="1676" y="1734"/>
              <a:ext cx="95" cy="134"/>
            </a:xfrm>
            <a:custGeom>
              <a:avLst/>
              <a:gdLst>
                <a:gd name="T0" fmla="*/ 13 w 148"/>
                <a:gd name="T1" fmla="*/ 31 h 173"/>
                <a:gd name="T2" fmla="*/ 15 w 148"/>
                <a:gd name="T3" fmla="*/ 32 h 173"/>
                <a:gd name="T4" fmla="*/ 14 w 148"/>
                <a:gd name="T5" fmla="*/ 39 h 173"/>
                <a:gd name="T6" fmla="*/ 12 w 148"/>
                <a:gd name="T7" fmla="*/ 44 h 173"/>
                <a:gd name="T8" fmla="*/ 10 w 148"/>
                <a:gd name="T9" fmla="*/ 46 h 173"/>
                <a:gd name="T10" fmla="*/ 7 w 148"/>
                <a:gd name="T11" fmla="*/ 49 h 173"/>
                <a:gd name="T12" fmla="*/ 5 w 148"/>
                <a:gd name="T13" fmla="*/ 47 h 173"/>
                <a:gd name="T14" fmla="*/ 3 w 148"/>
                <a:gd name="T15" fmla="*/ 46 h 173"/>
                <a:gd name="T16" fmla="*/ 2 w 148"/>
                <a:gd name="T17" fmla="*/ 43 h 173"/>
                <a:gd name="T18" fmla="*/ 1 w 148"/>
                <a:gd name="T19" fmla="*/ 39 h 173"/>
                <a:gd name="T20" fmla="*/ 1 w 148"/>
                <a:gd name="T21" fmla="*/ 34 h 173"/>
                <a:gd name="T22" fmla="*/ 0 w 148"/>
                <a:gd name="T23" fmla="*/ 28 h 173"/>
                <a:gd name="T24" fmla="*/ 1 w 148"/>
                <a:gd name="T25" fmla="*/ 20 h 173"/>
                <a:gd name="T26" fmla="*/ 1 w 148"/>
                <a:gd name="T27" fmla="*/ 13 h 173"/>
                <a:gd name="T28" fmla="*/ 3 w 148"/>
                <a:gd name="T29" fmla="*/ 7 h 173"/>
                <a:gd name="T30" fmla="*/ 5 w 148"/>
                <a:gd name="T31" fmla="*/ 3 h 173"/>
                <a:gd name="T32" fmla="*/ 7 w 148"/>
                <a:gd name="T33" fmla="*/ 2 h 173"/>
                <a:gd name="T34" fmla="*/ 9 w 148"/>
                <a:gd name="T35" fmla="*/ 0 h 173"/>
                <a:gd name="T36" fmla="*/ 12 w 148"/>
                <a:gd name="T37" fmla="*/ 2 h 173"/>
                <a:gd name="T38" fmla="*/ 14 w 148"/>
                <a:gd name="T39" fmla="*/ 4 h 173"/>
                <a:gd name="T40" fmla="*/ 15 w 148"/>
                <a:gd name="T41" fmla="*/ 9 h 173"/>
                <a:gd name="T42" fmla="*/ 16 w 148"/>
                <a:gd name="T43" fmla="*/ 15 h 173"/>
                <a:gd name="T44" fmla="*/ 14 w 148"/>
                <a:gd name="T45" fmla="*/ 15 h 173"/>
                <a:gd name="T46" fmla="*/ 13 w 148"/>
                <a:gd name="T47" fmla="*/ 12 h 173"/>
                <a:gd name="T48" fmla="*/ 13 w 148"/>
                <a:gd name="T49" fmla="*/ 9 h 173"/>
                <a:gd name="T50" fmla="*/ 12 w 148"/>
                <a:gd name="T51" fmla="*/ 8 h 173"/>
                <a:gd name="T52" fmla="*/ 12 w 148"/>
                <a:gd name="T53" fmla="*/ 7 h 173"/>
                <a:gd name="T54" fmla="*/ 11 w 148"/>
                <a:gd name="T55" fmla="*/ 5 h 173"/>
                <a:gd name="T56" fmla="*/ 9 w 148"/>
                <a:gd name="T57" fmla="*/ 5 h 173"/>
                <a:gd name="T58" fmla="*/ 8 w 148"/>
                <a:gd name="T59" fmla="*/ 7 h 173"/>
                <a:gd name="T60" fmla="*/ 5 w 148"/>
                <a:gd name="T61" fmla="*/ 9 h 173"/>
                <a:gd name="T62" fmla="*/ 4 w 148"/>
                <a:gd name="T63" fmla="*/ 13 h 173"/>
                <a:gd name="T64" fmla="*/ 3 w 148"/>
                <a:gd name="T65" fmla="*/ 20 h 173"/>
                <a:gd name="T66" fmla="*/ 2 w 148"/>
                <a:gd name="T67" fmla="*/ 28 h 173"/>
                <a:gd name="T68" fmla="*/ 3 w 148"/>
                <a:gd name="T69" fmla="*/ 34 h 173"/>
                <a:gd name="T70" fmla="*/ 3 w 148"/>
                <a:gd name="T71" fmla="*/ 39 h 173"/>
                <a:gd name="T72" fmla="*/ 5 w 148"/>
                <a:gd name="T73" fmla="*/ 42 h 173"/>
                <a:gd name="T74" fmla="*/ 8 w 148"/>
                <a:gd name="T75" fmla="*/ 43 h 173"/>
                <a:gd name="T76" fmla="*/ 9 w 148"/>
                <a:gd name="T77" fmla="*/ 42 h 173"/>
                <a:gd name="T78" fmla="*/ 11 w 148"/>
                <a:gd name="T79" fmla="*/ 40 h 173"/>
                <a:gd name="T80" fmla="*/ 12 w 148"/>
                <a:gd name="T81" fmla="*/ 36 h 173"/>
                <a:gd name="T82" fmla="*/ 13 w 148"/>
                <a:gd name="T83" fmla="*/ 31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8"/>
                <a:gd name="T127" fmla="*/ 0 h 173"/>
                <a:gd name="T128" fmla="*/ 148 w 148"/>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8" h="173">
                  <a:moveTo>
                    <a:pt x="121" y="112"/>
                  </a:moveTo>
                  <a:lnTo>
                    <a:pt x="140" y="114"/>
                  </a:lnTo>
                  <a:lnTo>
                    <a:pt x="127" y="140"/>
                  </a:lnTo>
                  <a:lnTo>
                    <a:pt x="110" y="157"/>
                  </a:lnTo>
                  <a:lnTo>
                    <a:pt x="89" y="169"/>
                  </a:lnTo>
                  <a:lnTo>
                    <a:pt x="65" y="173"/>
                  </a:lnTo>
                  <a:lnTo>
                    <a:pt x="46" y="171"/>
                  </a:lnTo>
                  <a:lnTo>
                    <a:pt x="31" y="165"/>
                  </a:lnTo>
                  <a:lnTo>
                    <a:pt x="17" y="154"/>
                  </a:lnTo>
                  <a:lnTo>
                    <a:pt x="8" y="140"/>
                  </a:lnTo>
                  <a:lnTo>
                    <a:pt x="2" y="123"/>
                  </a:lnTo>
                  <a:lnTo>
                    <a:pt x="0" y="101"/>
                  </a:lnTo>
                  <a:lnTo>
                    <a:pt x="2" y="72"/>
                  </a:lnTo>
                  <a:lnTo>
                    <a:pt x="12" y="48"/>
                  </a:lnTo>
                  <a:lnTo>
                    <a:pt x="27" y="27"/>
                  </a:lnTo>
                  <a:lnTo>
                    <a:pt x="44" y="12"/>
                  </a:lnTo>
                  <a:lnTo>
                    <a:pt x="63" y="4"/>
                  </a:lnTo>
                  <a:lnTo>
                    <a:pt x="85" y="0"/>
                  </a:lnTo>
                  <a:lnTo>
                    <a:pt x="110" y="4"/>
                  </a:lnTo>
                  <a:lnTo>
                    <a:pt x="129" y="15"/>
                  </a:lnTo>
                  <a:lnTo>
                    <a:pt x="142" y="31"/>
                  </a:lnTo>
                  <a:lnTo>
                    <a:pt x="148" y="51"/>
                  </a:lnTo>
                  <a:lnTo>
                    <a:pt x="127" y="53"/>
                  </a:lnTo>
                  <a:lnTo>
                    <a:pt x="125" y="44"/>
                  </a:lnTo>
                  <a:lnTo>
                    <a:pt x="120" y="34"/>
                  </a:lnTo>
                  <a:lnTo>
                    <a:pt x="114" y="29"/>
                  </a:lnTo>
                  <a:lnTo>
                    <a:pt x="106" y="25"/>
                  </a:lnTo>
                  <a:lnTo>
                    <a:pt x="97" y="21"/>
                  </a:lnTo>
                  <a:lnTo>
                    <a:pt x="85" y="21"/>
                  </a:lnTo>
                  <a:lnTo>
                    <a:pt x="67" y="23"/>
                  </a:lnTo>
                  <a:lnTo>
                    <a:pt x="50" y="32"/>
                  </a:lnTo>
                  <a:lnTo>
                    <a:pt x="36" y="48"/>
                  </a:lnTo>
                  <a:lnTo>
                    <a:pt x="23" y="72"/>
                  </a:lnTo>
                  <a:lnTo>
                    <a:pt x="19" y="101"/>
                  </a:lnTo>
                  <a:lnTo>
                    <a:pt x="23" y="123"/>
                  </a:lnTo>
                  <a:lnTo>
                    <a:pt x="32" y="140"/>
                  </a:lnTo>
                  <a:lnTo>
                    <a:pt x="48" y="150"/>
                  </a:lnTo>
                  <a:lnTo>
                    <a:pt x="67" y="154"/>
                  </a:lnTo>
                  <a:lnTo>
                    <a:pt x="84" y="150"/>
                  </a:lnTo>
                  <a:lnTo>
                    <a:pt x="99" y="142"/>
                  </a:lnTo>
                  <a:lnTo>
                    <a:pt x="112"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6718" name="Freeform 1115"/>
            <p:cNvSpPr>
              <a:spLocks noEditPoints="1"/>
            </p:cNvSpPr>
            <p:nvPr/>
          </p:nvSpPr>
          <p:spPr bwMode="auto">
            <a:xfrm>
              <a:off x="1783" y="1734"/>
              <a:ext cx="101" cy="134"/>
            </a:xfrm>
            <a:custGeom>
              <a:avLst/>
              <a:gdLst>
                <a:gd name="T0" fmla="*/ 0 w 157"/>
                <a:gd name="T1" fmla="*/ 28 h 173"/>
                <a:gd name="T2" fmla="*/ 1 w 157"/>
                <a:gd name="T3" fmla="*/ 20 h 173"/>
                <a:gd name="T4" fmla="*/ 1 w 157"/>
                <a:gd name="T5" fmla="*/ 14 h 173"/>
                <a:gd name="T6" fmla="*/ 3 w 157"/>
                <a:gd name="T7" fmla="*/ 8 h 173"/>
                <a:gd name="T8" fmla="*/ 5 w 157"/>
                <a:gd name="T9" fmla="*/ 4 h 173"/>
                <a:gd name="T10" fmla="*/ 7 w 157"/>
                <a:gd name="T11" fmla="*/ 2 h 173"/>
                <a:gd name="T12" fmla="*/ 10 w 157"/>
                <a:gd name="T13" fmla="*/ 0 h 173"/>
                <a:gd name="T14" fmla="*/ 12 w 157"/>
                <a:gd name="T15" fmla="*/ 2 h 173"/>
                <a:gd name="T16" fmla="*/ 14 w 157"/>
                <a:gd name="T17" fmla="*/ 3 h 173"/>
                <a:gd name="T18" fmla="*/ 15 w 157"/>
                <a:gd name="T19" fmla="*/ 5 h 173"/>
                <a:gd name="T20" fmla="*/ 16 w 157"/>
                <a:gd name="T21" fmla="*/ 10 h 173"/>
                <a:gd name="T22" fmla="*/ 17 w 157"/>
                <a:gd name="T23" fmla="*/ 15 h 173"/>
                <a:gd name="T24" fmla="*/ 17 w 157"/>
                <a:gd name="T25" fmla="*/ 22 h 173"/>
                <a:gd name="T26" fmla="*/ 17 w 157"/>
                <a:gd name="T27" fmla="*/ 28 h 173"/>
                <a:gd name="T28" fmla="*/ 16 w 157"/>
                <a:gd name="T29" fmla="*/ 33 h 173"/>
                <a:gd name="T30" fmla="*/ 15 w 157"/>
                <a:gd name="T31" fmla="*/ 36 h 173"/>
                <a:gd name="T32" fmla="*/ 15 w 157"/>
                <a:gd name="T33" fmla="*/ 39 h 173"/>
                <a:gd name="T34" fmla="*/ 14 w 157"/>
                <a:gd name="T35" fmla="*/ 41 h 173"/>
                <a:gd name="T36" fmla="*/ 13 w 157"/>
                <a:gd name="T37" fmla="*/ 44 h 173"/>
                <a:gd name="T38" fmla="*/ 12 w 157"/>
                <a:gd name="T39" fmla="*/ 46 h 173"/>
                <a:gd name="T40" fmla="*/ 10 w 157"/>
                <a:gd name="T41" fmla="*/ 47 h 173"/>
                <a:gd name="T42" fmla="*/ 8 w 157"/>
                <a:gd name="T43" fmla="*/ 49 h 173"/>
                <a:gd name="T44" fmla="*/ 6 w 157"/>
                <a:gd name="T45" fmla="*/ 47 h 173"/>
                <a:gd name="T46" fmla="*/ 4 w 157"/>
                <a:gd name="T47" fmla="*/ 46 h 173"/>
                <a:gd name="T48" fmla="*/ 3 w 157"/>
                <a:gd name="T49" fmla="*/ 44 h 173"/>
                <a:gd name="T50" fmla="*/ 2 w 157"/>
                <a:gd name="T51" fmla="*/ 41 h 173"/>
                <a:gd name="T52" fmla="*/ 1 w 157"/>
                <a:gd name="T53" fmla="*/ 39 h 173"/>
                <a:gd name="T54" fmla="*/ 1 w 157"/>
                <a:gd name="T55" fmla="*/ 33 h 173"/>
                <a:gd name="T56" fmla="*/ 0 w 157"/>
                <a:gd name="T57" fmla="*/ 28 h 173"/>
                <a:gd name="T58" fmla="*/ 2 w 157"/>
                <a:gd name="T59" fmla="*/ 28 h 173"/>
                <a:gd name="T60" fmla="*/ 3 w 157"/>
                <a:gd name="T61" fmla="*/ 31 h 173"/>
                <a:gd name="T62" fmla="*/ 3 w 157"/>
                <a:gd name="T63" fmla="*/ 33 h 173"/>
                <a:gd name="T64" fmla="*/ 3 w 157"/>
                <a:gd name="T65" fmla="*/ 36 h 173"/>
                <a:gd name="T66" fmla="*/ 3 w 157"/>
                <a:gd name="T67" fmla="*/ 38 h 173"/>
                <a:gd name="T68" fmla="*/ 4 w 157"/>
                <a:gd name="T69" fmla="*/ 40 h 173"/>
                <a:gd name="T70" fmla="*/ 5 w 157"/>
                <a:gd name="T71" fmla="*/ 41 h 173"/>
                <a:gd name="T72" fmla="*/ 6 w 157"/>
                <a:gd name="T73" fmla="*/ 42 h 173"/>
                <a:gd name="T74" fmla="*/ 7 w 157"/>
                <a:gd name="T75" fmla="*/ 42 h 173"/>
                <a:gd name="T76" fmla="*/ 8 w 157"/>
                <a:gd name="T77" fmla="*/ 43 h 173"/>
                <a:gd name="T78" fmla="*/ 9 w 157"/>
                <a:gd name="T79" fmla="*/ 42 h 173"/>
                <a:gd name="T80" fmla="*/ 11 w 157"/>
                <a:gd name="T81" fmla="*/ 41 h 173"/>
                <a:gd name="T82" fmla="*/ 12 w 157"/>
                <a:gd name="T83" fmla="*/ 39 h 173"/>
                <a:gd name="T84" fmla="*/ 13 w 157"/>
                <a:gd name="T85" fmla="*/ 36 h 173"/>
                <a:gd name="T86" fmla="*/ 14 w 157"/>
                <a:gd name="T87" fmla="*/ 34 h 173"/>
                <a:gd name="T88" fmla="*/ 14 w 157"/>
                <a:gd name="T89" fmla="*/ 32 h 173"/>
                <a:gd name="T90" fmla="*/ 15 w 157"/>
                <a:gd name="T91" fmla="*/ 29 h 173"/>
                <a:gd name="T92" fmla="*/ 15 w 157"/>
                <a:gd name="T93" fmla="*/ 25 h 173"/>
                <a:gd name="T94" fmla="*/ 15 w 157"/>
                <a:gd name="T95" fmla="*/ 20 h 173"/>
                <a:gd name="T96" fmla="*/ 15 w 157"/>
                <a:gd name="T97" fmla="*/ 15 h 173"/>
                <a:gd name="T98" fmla="*/ 14 w 157"/>
                <a:gd name="T99" fmla="*/ 9 h 173"/>
                <a:gd name="T100" fmla="*/ 12 w 157"/>
                <a:gd name="T101" fmla="*/ 7 h 173"/>
                <a:gd name="T102" fmla="*/ 10 w 157"/>
                <a:gd name="T103" fmla="*/ 5 h 173"/>
                <a:gd name="T104" fmla="*/ 7 w 157"/>
                <a:gd name="T105" fmla="*/ 7 h 173"/>
                <a:gd name="T106" fmla="*/ 5 w 157"/>
                <a:gd name="T107" fmla="*/ 12 h 173"/>
                <a:gd name="T108" fmla="*/ 3 w 157"/>
                <a:gd name="T109" fmla="*/ 17 h 173"/>
                <a:gd name="T110" fmla="*/ 3 w 157"/>
                <a:gd name="T111" fmla="*/ 22 h 173"/>
                <a:gd name="T112" fmla="*/ 2 w 157"/>
                <a:gd name="T113" fmla="*/ 28 h 1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3"/>
                <a:gd name="T173" fmla="*/ 157 w 157"/>
                <a:gd name="T174" fmla="*/ 173 h 1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3">
                  <a:moveTo>
                    <a:pt x="0" y="101"/>
                  </a:moveTo>
                  <a:lnTo>
                    <a:pt x="2" y="72"/>
                  </a:lnTo>
                  <a:lnTo>
                    <a:pt x="11" y="50"/>
                  </a:lnTo>
                  <a:lnTo>
                    <a:pt x="25" y="29"/>
                  </a:lnTo>
                  <a:lnTo>
                    <a:pt x="43" y="14"/>
                  </a:lnTo>
                  <a:lnTo>
                    <a:pt x="64" y="4"/>
                  </a:lnTo>
                  <a:lnTo>
                    <a:pt x="87" y="0"/>
                  </a:lnTo>
                  <a:lnTo>
                    <a:pt x="106" y="4"/>
                  </a:lnTo>
                  <a:lnTo>
                    <a:pt x="123" y="10"/>
                  </a:lnTo>
                  <a:lnTo>
                    <a:pt x="138" y="21"/>
                  </a:lnTo>
                  <a:lnTo>
                    <a:pt x="148" y="36"/>
                  </a:lnTo>
                  <a:lnTo>
                    <a:pt x="155" y="53"/>
                  </a:lnTo>
                  <a:lnTo>
                    <a:pt x="157" y="76"/>
                  </a:lnTo>
                  <a:lnTo>
                    <a:pt x="155" y="99"/>
                  </a:lnTo>
                  <a:lnTo>
                    <a:pt x="148" y="120"/>
                  </a:lnTo>
                  <a:lnTo>
                    <a:pt x="142" y="131"/>
                  </a:lnTo>
                  <a:lnTo>
                    <a:pt x="136" y="139"/>
                  </a:lnTo>
                  <a:lnTo>
                    <a:pt x="129" y="148"/>
                  </a:lnTo>
                  <a:lnTo>
                    <a:pt x="117" y="157"/>
                  </a:lnTo>
                  <a:lnTo>
                    <a:pt x="104" y="165"/>
                  </a:lnTo>
                  <a:lnTo>
                    <a:pt x="87" y="171"/>
                  </a:lnTo>
                  <a:lnTo>
                    <a:pt x="70" y="173"/>
                  </a:lnTo>
                  <a:lnTo>
                    <a:pt x="49" y="171"/>
                  </a:lnTo>
                  <a:lnTo>
                    <a:pt x="32" y="163"/>
                  </a:lnTo>
                  <a:lnTo>
                    <a:pt x="23" y="156"/>
                  </a:lnTo>
                  <a:lnTo>
                    <a:pt x="15" y="148"/>
                  </a:lnTo>
                  <a:lnTo>
                    <a:pt x="7" y="137"/>
                  </a:lnTo>
                  <a:lnTo>
                    <a:pt x="2" y="120"/>
                  </a:lnTo>
                  <a:lnTo>
                    <a:pt x="0" y="101"/>
                  </a:lnTo>
                  <a:close/>
                  <a:moveTo>
                    <a:pt x="19" y="101"/>
                  </a:moveTo>
                  <a:lnTo>
                    <a:pt x="21" y="110"/>
                  </a:lnTo>
                  <a:lnTo>
                    <a:pt x="23" y="120"/>
                  </a:lnTo>
                  <a:lnTo>
                    <a:pt x="25" y="127"/>
                  </a:lnTo>
                  <a:lnTo>
                    <a:pt x="30" y="135"/>
                  </a:lnTo>
                  <a:lnTo>
                    <a:pt x="36" y="142"/>
                  </a:lnTo>
                  <a:lnTo>
                    <a:pt x="43" y="146"/>
                  </a:lnTo>
                  <a:lnTo>
                    <a:pt x="53" y="150"/>
                  </a:lnTo>
                  <a:lnTo>
                    <a:pt x="62" y="152"/>
                  </a:lnTo>
                  <a:lnTo>
                    <a:pt x="70" y="154"/>
                  </a:lnTo>
                  <a:lnTo>
                    <a:pt x="83" y="152"/>
                  </a:lnTo>
                  <a:lnTo>
                    <a:pt x="96" y="148"/>
                  </a:lnTo>
                  <a:lnTo>
                    <a:pt x="108" y="140"/>
                  </a:lnTo>
                  <a:lnTo>
                    <a:pt x="117" y="131"/>
                  </a:lnTo>
                  <a:lnTo>
                    <a:pt x="123" y="123"/>
                  </a:lnTo>
                  <a:lnTo>
                    <a:pt x="129" y="114"/>
                  </a:lnTo>
                  <a:lnTo>
                    <a:pt x="132" y="104"/>
                  </a:lnTo>
                  <a:lnTo>
                    <a:pt x="136" y="89"/>
                  </a:lnTo>
                  <a:lnTo>
                    <a:pt x="138" y="74"/>
                  </a:lnTo>
                  <a:lnTo>
                    <a:pt x="134" y="51"/>
                  </a:lnTo>
                  <a:lnTo>
                    <a:pt x="123" y="34"/>
                  </a:lnTo>
                  <a:lnTo>
                    <a:pt x="108" y="23"/>
                  </a:lnTo>
                  <a:lnTo>
                    <a:pt x="87" y="21"/>
                  </a:lnTo>
                  <a:lnTo>
                    <a:pt x="62" y="25"/>
                  </a:lnTo>
                  <a:lnTo>
                    <a:pt x="40" y="42"/>
                  </a:lnTo>
                  <a:lnTo>
                    <a:pt x="28" y="59"/>
                  </a:lnTo>
                  <a:lnTo>
                    <a:pt x="21" y="78"/>
                  </a:lnTo>
                  <a:lnTo>
                    <a:pt x="19" y="101"/>
                  </a:lnTo>
                  <a:close/>
                </a:path>
              </a:pathLst>
            </a:custGeom>
            <a:solidFill>
              <a:srgbClr val="000000"/>
            </a:solidFill>
            <a:ln w="0">
              <a:solidFill>
                <a:srgbClr val="000000"/>
              </a:solidFill>
              <a:round/>
              <a:headEnd/>
              <a:tailEnd/>
            </a:ln>
          </p:spPr>
          <p:txBody>
            <a:bodyPr/>
            <a:lstStyle/>
            <a:p>
              <a:endParaRPr lang="en-CA"/>
            </a:p>
          </p:txBody>
        </p:sp>
        <p:sp>
          <p:nvSpPr>
            <p:cNvPr id="26719" name="Freeform 1116"/>
            <p:cNvSpPr>
              <a:spLocks/>
            </p:cNvSpPr>
            <p:nvPr/>
          </p:nvSpPr>
          <p:spPr bwMode="auto">
            <a:xfrm>
              <a:off x="1892" y="1737"/>
              <a:ext cx="104" cy="130"/>
            </a:xfrm>
            <a:custGeom>
              <a:avLst/>
              <a:gdLst>
                <a:gd name="T0" fmla="*/ 0 w 163"/>
                <a:gd name="T1" fmla="*/ 47 h 167"/>
                <a:gd name="T2" fmla="*/ 4 w 163"/>
                <a:gd name="T3" fmla="*/ 0 h 167"/>
                <a:gd name="T4" fmla="*/ 6 w 163"/>
                <a:gd name="T5" fmla="*/ 0 h 167"/>
                <a:gd name="T6" fmla="*/ 10 w 163"/>
                <a:gd name="T7" fmla="*/ 18 h 167"/>
                <a:gd name="T8" fmla="*/ 11 w 163"/>
                <a:gd name="T9" fmla="*/ 26 h 167"/>
                <a:gd name="T10" fmla="*/ 11 w 163"/>
                <a:gd name="T11" fmla="*/ 32 h 167"/>
                <a:gd name="T12" fmla="*/ 12 w 163"/>
                <a:gd name="T13" fmla="*/ 36 h 167"/>
                <a:gd name="T14" fmla="*/ 12 w 163"/>
                <a:gd name="T15" fmla="*/ 40 h 167"/>
                <a:gd name="T16" fmla="*/ 13 w 163"/>
                <a:gd name="T17" fmla="*/ 34 h 167"/>
                <a:gd name="T18" fmla="*/ 13 w 163"/>
                <a:gd name="T19" fmla="*/ 29 h 167"/>
                <a:gd name="T20" fmla="*/ 15 w 163"/>
                <a:gd name="T21" fmla="*/ 0 h 167"/>
                <a:gd name="T22" fmla="*/ 17 w 163"/>
                <a:gd name="T23" fmla="*/ 0 h 167"/>
                <a:gd name="T24" fmla="*/ 14 w 163"/>
                <a:gd name="T25" fmla="*/ 47 h 167"/>
                <a:gd name="T26" fmla="*/ 11 w 163"/>
                <a:gd name="T27" fmla="*/ 47 h 167"/>
                <a:gd name="T28" fmla="*/ 7 w 163"/>
                <a:gd name="T29" fmla="*/ 20 h 167"/>
                <a:gd name="T30" fmla="*/ 6 w 163"/>
                <a:gd name="T31" fmla="*/ 13 h 167"/>
                <a:gd name="T32" fmla="*/ 5 w 163"/>
                <a:gd name="T33" fmla="*/ 7 h 167"/>
                <a:gd name="T34" fmla="*/ 5 w 163"/>
                <a:gd name="T35" fmla="*/ 12 h 167"/>
                <a:gd name="T36" fmla="*/ 4 w 163"/>
                <a:gd name="T37" fmla="*/ 18 h 167"/>
                <a:gd name="T38" fmla="*/ 2 w 163"/>
                <a:gd name="T39" fmla="*/ 47 h 167"/>
                <a:gd name="T40" fmla="*/ 0 w 163"/>
                <a:gd name="T41" fmla="*/ 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67"/>
                <a:gd name="T65" fmla="*/ 163 w 163"/>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67">
                  <a:moveTo>
                    <a:pt x="0" y="167"/>
                  </a:moveTo>
                  <a:lnTo>
                    <a:pt x="34" y="0"/>
                  </a:lnTo>
                  <a:lnTo>
                    <a:pt x="61" y="0"/>
                  </a:lnTo>
                  <a:lnTo>
                    <a:pt x="88" y="63"/>
                  </a:lnTo>
                  <a:lnTo>
                    <a:pt x="99" y="89"/>
                  </a:lnTo>
                  <a:lnTo>
                    <a:pt x="106" y="112"/>
                  </a:lnTo>
                  <a:lnTo>
                    <a:pt x="110" y="125"/>
                  </a:lnTo>
                  <a:lnTo>
                    <a:pt x="116" y="142"/>
                  </a:lnTo>
                  <a:lnTo>
                    <a:pt x="120" y="119"/>
                  </a:lnTo>
                  <a:lnTo>
                    <a:pt x="125" y="99"/>
                  </a:lnTo>
                  <a:lnTo>
                    <a:pt x="144" y="0"/>
                  </a:lnTo>
                  <a:lnTo>
                    <a:pt x="163" y="0"/>
                  </a:lnTo>
                  <a:lnTo>
                    <a:pt x="131" y="167"/>
                  </a:lnTo>
                  <a:lnTo>
                    <a:pt x="105" y="167"/>
                  </a:lnTo>
                  <a:lnTo>
                    <a:pt x="69" y="70"/>
                  </a:lnTo>
                  <a:lnTo>
                    <a:pt x="59" y="46"/>
                  </a:lnTo>
                  <a:lnTo>
                    <a:pt x="50" y="23"/>
                  </a:lnTo>
                  <a:lnTo>
                    <a:pt x="46" y="42"/>
                  </a:lnTo>
                  <a:lnTo>
                    <a:pt x="42" y="64"/>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0" name="Freeform 1117"/>
            <p:cNvSpPr>
              <a:spLocks/>
            </p:cNvSpPr>
            <p:nvPr/>
          </p:nvSpPr>
          <p:spPr bwMode="auto">
            <a:xfrm>
              <a:off x="2000" y="1812"/>
              <a:ext cx="41" cy="16"/>
            </a:xfrm>
            <a:custGeom>
              <a:avLst/>
              <a:gdLst>
                <a:gd name="T0" fmla="*/ 0 w 64"/>
                <a:gd name="T1" fmla="*/ 8 h 19"/>
                <a:gd name="T2" fmla="*/ 1 w 64"/>
                <a:gd name="T3" fmla="*/ 0 h 19"/>
                <a:gd name="T4" fmla="*/ 7 w 64"/>
                <a:gd name="T5" fmla="*/ 0 h 19"/>
                <a:gd name="T6" fmla="*/ 7 w 64"/>
                <a:gd name="T7" fmla="*/ 8 h 19"/>
                <a:gd name="T8" fmla="*/ 0 w 64"/>
                <a:gd name="T9" fmla="*/ 8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19"/>
                  </a:moveTo>
                  <a:lnTo>
                    <a:pt x="2" y="0"/>
                  </a:lnTo>
                  <a:lnTo>
                    <a:pt x="64" y="0"/>
                  </a:lnTo>
                  <a:lnTo>
                    <a:pt x="62" y="19"/>
                  </a:lnTo>
                  <a:lnTo>
                    <a:pt x="0" y="19"/>
                  </a:lnTo>
                  <a:close/>
                </a:path>
              </a:pathLst>
            </a:custGeom>
            <a:solidFill>
              <a:srgbClr val="000000"/>
            </a:solidFill>
            <a:ln w="0">
              <a:solidFill>
                <a:srgbClr val="000000"/>
              </a:solidFill>
              <a:round/>
              <a:headEnd/>
              <a:tailEnd/>
            </a:ln>
          </p:spPr>
          <p:txBody>
            <a:bodyPr/>
            <a:lstStyle/>
            <a:p>
              <a:endParaRPr lang="en-CA"/>
            </a:p>
          </p:txBody>
        </p:sp>
        <p:sp>
          <p:nvSpPr>
            <p:cNvPr id="26721" name="Freeform 1118"/>
            <p:cNvSpPr>
              <a:spLocks/>
            </p:cNvSpPr>
            <p:nvPr/>
          </p:nvSpPr>
          <p:spPr bwMode="auto">
            <a:xfrm>
              <a:off x="2049" y="1737"/>
              <a:ext cx="89" cy="130"/>
            </a:xfrm>
            <a:custGeom>
              <a:avLst/>
              <a:gdLst>
                <a:gd name="T0" fmla="*/ 0 w 140"/>
                <a:gd name="T1" fmla="*/ 47 h 167"/>
                <a:gd name="T2" fmla="*/ 4 w 140"/>
                <a:gd name="T3" fmla="*/ 0 h 167"/>
                <a:gd name="T4" fmla="*/ 15 w 140"/>
                <a:gd name="T5" fmla="*/ 0 h 167"/>
                <a:gd name="T6" fmla="*/ 14 w 140"/>
                <a:gd name="T7" fmla="*/ 5 h 167"/>
                <a:gd name="T8" fmla="*/ 5 w 140"/>
                <a:gd name="T9" fmla="*/ 5 h 167"/>
                <a:gd name="T10" fmla="*/ 4 w 140"/>
                <a:gd name="T11" fmla="*/ 20 h 167"/>
                <a:gd name="T12" fmla="*/ 13 w 140"/>
                <a:gd name="T13" fmla="*/ 20 h 167"/>
                <a:gd name="T14" fmla="*/ 13 w 140"/>
                <a:gd name="T15" fmla="*/ 26 h 167"/>
                <a:gd name="T16" fmla="*/ 4 w 140"/>
                <a:gd name="T17" fmla="*/ 26 h 167"/>
                <a:gd name="T18" fmla="*/ 2 w 140"/>
                <a:gd name="T19" fmla="*/ 47 h 167"/>
                <a:gd name="T20" fmla="*/ 0 w 140"/>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7"/>
                <a:gd name="T35" fmla="*/ 140 w 140"/>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7">
                  <a:moveTo>
                    <a:pt x="0" y="167"/>
                  </a:moveTo>
                  <a:lnTo>
                    <a:pt x="34" y="0"/>
                  </a:lnTo>
                  <a:lnTo>
                    <a:pt x="140" y="0"/>
                  </a:lnTo>
                  <a:lnTo>
                    <a:pt x="134" y="19"/>
                  </a:lnTo>
                  <a:lnTo>
                    <a:pt x="51" y="19"/>
                  </a:lnTo>
                  <a:lnTo>
                    <a:pt x="39" y="72"/>
                  </a:lnTo>
                  <a:lnTo>
                    <a:pt x="128" y="72"/>
                  </a:lnTo>
                  <a:lnTo>
                    <a:pt x="121" y="91"/>
                  </a:lnTo>
                  <a:lnTo>
                    <a:pt x="36" y="91"/>
                  </a:lnTo>
                  <a:lnTo>
                    <a:pt x="20"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2" name="Freeform 1119"/>
            <p:cNvSpPr>
              <a:spLocks/>
            </p:cNvSpPr>
            <p:nvPr/>
          </p:nvSpPr>
          <p:spPr bwMode="auto">
            <a:xfrm>
              <a:off x="2146" y="1734"/>
              <a:ext cx="89" cy="134"/>
            </a:xfrm>
            <a:custGeom>
              <a:avLst/>
              <a:gdLst>
                <a:gd name="T0" fmla="*/ 2 w 136"/>
                <a:gd name="T1" fmla="*/ 32 h 173"/>
                <a:gd name="T2" fmla="*/ 3 w 136"/>
                <a:gd name="T3" fmla="*/ 36 h 173"/>
                <a:gd name="T4" fmla="*/ 3 w 136"/>
                <a:gd name="T5" fmla="*/ 40 h 173"/>
                <a:gd name="T6" fmla="*/ 5 w 136"/>
                <a:gd name="T7" fmla="*/ 42 h 173"/>
                <a:gd name="T8" fmla="*/ 7 w 136"/>
                <a:gd name="T9" fmla="*/ 43 h 173"/>
                <a:gd name="T10" fmla="*/ 10 w 136"/>
                <a:gd name="T11" fmla="*/ 42 h 173"/>
                <a:gd name="T12" fmla="*/ 12 w 136"/>
                <a:gd name="T13" fmla="*/ 39 h 173"/>
                <a:gd name="T14" fmla="*/ 12 w 136"/>
                <a:gd name="T15" fmla="*/ 35 h 173"/>
                <a:gd name="T16" fmla="*/ 12 w 136"/>
                <a:gd name="T17" fmla="*/ 31 h 173"/>
                <a:gd name="T18" fmla="*/ 9 w 136"/>
                <a:gd name="T19" fmla="*/ 26 h 173"/>
                <a:gd name="T20" fmla="*/ 6 w 136"/>
                <a:gd name="T21" fmla="*/ 23 h 173"/>
                <a:gd name="T22" fmla="*/ 4 w 136"/>
                <a:gd name="T23" fmla="*/ 20 h 173"/>
                <a:gd name="T24" fmla="*/ 3 w 136"/>
                <a:gd name="T25" fmla="*/ 17 h 173"/>
                <a:gd name="T26" fmla="*/ 2 w 136"/>
                <a:gd name="T27" fmla="*/ 13 h 173"/>
                <a:gd name="T28" fmla="*/ 3 w 136"/>
                <a:gd name="T29" fmla="*/ 8 h 173"/>
                <a:gd name="T30" fmla="*/ 4 w 136"/>
                <a:gd name="T31" fmla="*/ 4 h 173"/>
                <a:gd name="T32" fmla="*/ 5 w 136"/>
                <a:gd name="T33" fmla="*/ 2 h 173"/>
                <a:gd name="T34" fmla="*/ 8 w 136"/>
                <a:gd name="T35" fmla="*/ 2 h 173"/>
                <a:gd name="T36" fmla="*/ 12 w 136"/>
                <a:gd name="T37" fmla="*/ 2 h 173"/>
                <a:gd name="T38" fmla="*/ 14 w 136"/>
                <a:gd name="T39" fmla="*/ 4 h 173"/>
                <a:gd name="T40" fmla="*/ 16 w 136"/>
                <a:gd name="T41" fmla="*/ 7 h 173"/>
                <a:gd name="T42" fmla="*/ 16 w 136"/>
                <a:gd name="T43" fmla="*/ 13 h 173"/>
                <a:gd name="T44" fmla="*/ 16 w 136"/>
                <a:gd name="T45" fmla="*/ 15 h 173"/>
                <a:gd name="T46" fmla="*/ 14 w 136"/>
                <a:gd name="T47" fmla="*/ 13 h 173"/>
                <a:gd name="T48" fmla="*/ 13 w 136"/>
                <a:gd name="T49" fmla="*/ 10 h 173"/>
                <a:gd name="T50" fmla="*/ 12 w 136"/>
                <a:gd name="T51" fmla="*/ 7 h 173"/>
                <a:gd name="T52" fmla="*/ 10 w 136"/>
                <a:gd name="T53" fmla="*/ 5 h 173"/>
                <a:gd name="T54" fmla="*/ 8 w 136"/>
                <a:gd name="T55" fmla="*/ 5 h 173"/>
                <a:gd name="T56" fmla="*/ 6 w 136"/>
                <a:gd name="T57" fmla="*/ 8 h 173"/>
                <a:gd name="T58" fmla="*/ 5 w 136"/>
                <a:gd name="T59" fmla="*/ 10 h 173"/>
                <a:gd name="T60" fmla="*/ 5 w 136"/>
                <a:gd name="T61" fmla="*/ 14 h 173"/>
                <a:gd name="T62" fmla="*/ 6 w 136"/>
                <a:gd name="T63" fmla="*/ 17 h 173"/>
                <a:gd name="T64" fmla="*/ 7 w 136"/>
                <a:gd name="T65" fmla="*/ 19 h 173"/>
                <a:gd name="T66" fmla="*/ 9 w 136"/>
                <a:gd name="T67" fmla="*/ 20 h 173"/>
                <a:gd name="T68" fmla="*/ 11 w 136"/>
                <a:gd name="T69" fmla="*/ 23 h 173"/>
                <a:gd name="T70" fmla="*/ 12 w 136"/>
                <a:gd name="T71" fmla="*/ 25 h 173"/>
                <a:gd name="T72" fmla="*/ 14 w 136"/>
                <a:gd name="T73" fmla="*/ 29 h 173"/>
                <a:gd name="T74" fmla="*/ 15 w 136"/>
                <a:gd name="T75" fmla="*/ 34 h 173"/>
                <a:gd name="T76" fmla="*/ 14 w 136"/>
                <a:gd name="T77" fmla="*/ 39 h 173"/>
                <a:gd name="T78" fmla="*/ 13 w 136"/>
                <a:gd name="T79" fmla="*/ 44 h 173"/>
                <a:gd name="T80" fmla="*/ 12 w 136"/>
                <a:gd name="T81" fmla="*/ 46 h 173"/>
                <a:gd name="T82" fmla="*/ 8 w 136"/>
                <a:gd name="T83" fmla="*/ 49 h 173"/>
                <a:gd name="T84" fmla="*/ 2 w 136"/>
                <a:gd name="T85" fmla="*/ 45 h 173"/>
                <a:gd name="T86" fmla="*/ 1 w 136"/>
                <a:gd name="T87" fmla="*/ 39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3"/>
                <a:gd name="T134" fmla="*/ 136 w 136"/>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3">
                  <a:moveTo>
                    <a:pt x="0" y="118"/>
                  </a:moveTo>
                  <a:lnTo>
                    <a:pt x="19" y="114"/>
                  </a:lnTo>
                  <a:lnTo>
                    <a:pt x="19" y="120"/>
                  </a:lnTo>
                  <a:lnTo>
                    <a:pt x="21" y="129"/>
                  </a:lnTo>
                  <a:lnTo>
                    <a:pt x="25" y="137"/>
                  </a:lnTo>
                  <a:lnTo>
                    <a:pt x="28" y="142"/>
                  </a:lnTo>
                  <a:lnTo>
                    <a:pt x="32" y="146"/>
                  </a:lnTo>
                  <a:lnTo>
                    <a:pt x="40" y="150"/>
                  </a:lnTo>
                  <a:lnTo>
                    <a:pt x="47" y="152"/>
                  </a:lnTo>
                  <a:lnTo>
                    <a:pt x="55" y="154"/>
                  </a:lnTo>
                  <a:lnTo>
                    <a:pt x="64" y="154"/>
                  </a:lnTo>
                  <a:lnTo>
                    <a:pt x="81" y="152"/>
                  </a:lnTo>
                  <a:lnTo>
                    <a:pt x="97" y="144"/>
                  </a:lnTo>
                  <a:lnTo>
                    <a:pt x="102" y="139"/>
                  </a:lnTo>
                  <a:lnTo>
                    <a:pt x="106" y="133"/>
                  </a:lnTo>
                  <a:lnTo>
                    <a:pt x="106" y="125"/>
                  </a:lnTo>
                  <a:lnTo>
                    <a:pt x="106" y="118"/>
                  </a:lnTo>
                  <a:lnTo>
                    <a:pt x="100" y="112"/>
                  </a:lnTo>
                  <a:lnTo>
                    <a:pt x="91" y="104"/>
                  </a:lnTo>
                  <a:lnTo>
                    <a:pt x="70" y="95"/>
                  </a:lnTo>
                  <a:lnTo>
                    <a:pt x="57" y="89"/>
                  </a:lnTo>
                  <a:lnTo>
                    <a:pt x="47" y="84"/>
                  </a:lnTo>
                  <a:lnTo>
                    <a:pt x="42" y="82"/>
                  </a:lnTo>
                  <a:lnTo>
                    <a:pt x="32" y="74"/>
                  </a:lnTo>
                  <a:lnTo>
                    <a:pt x="25" y="65"/>
                  </a:lnTo>
                  <a:lnTo>
                    <a:pt x="23" y="59"/>
                  </a:lnTo>
                  <a:lnTo>
                    <a:pt x="21" y="51"/>
                  </a:lnTo>
                  <a:lnTo>
                    <a:pt x="19" y="46"/>
                  </a:lnTo>
                  <a:lnTo>
                    <a:pt x="21" y="36"/>
                  </a:lnTo>
                  <a:lnTo>
                    <a:pt x="23" y="29"/>
                  </a:lnTo>
                  <a:lnTo>
                    <a:pt x="27" y="23"/>
                  </a:lnTo>
                  <a:lnTo>
                    <a:pt x="32" y="15"/>
                  </a:lnTo>
                  <a:lnTo>
                    <a:pt x="38" y="10"/>
                  </a:lnTo>
                  <a:lnTo>
                    <a:pt x="45" y="6"/>
                  </a:lnTo>
                  <a:lnTo>
                    <a:pt x="55" y="4"/>
                  </a:lnTo>
                  <a:lnTo>
                    <a:pt x="66" y="2"/>
                  </a:lnTo>
                  <a:lnTo>
                    <a:pt x="76" y="0"/>
                  </a:lnTo>
                  <a:lnTo>
                    <a:pt x="95" y="2"/>
                  </a:lnTo>
                  <a:lnTo>
                    <a:pt x="110" y="8"/>
                  </a:lnTo>
                  <a:lnTo>
                    <a:pt x="117" y="14"/>
                  </a:lnTo>
                  <a:lnTo>
                    <a:pt x="125" y="19"/>
                  </a:lnTo>
                  <a:lnTo>
                    <a:pt x="129" y="27"/>
                  </a:lnTo>
                  <a:lnTo>
                    <a:pt x="134" y="38"/>
                  </a:lnTo>
                  <a:lnTo>
                    <a:pt x="136" y="48"/>
                  </a:lnTo>
                  <a:lnTo>
                    <a:pt x="136" y="50"/>
                  </a:lnTo>
                  <a:lnTo>
                    <a:pt x="136" y="51"/>
                  </a:lnTo>
                  <a:lnTo>
                    <a:pt x="115" y="53"/>
                  </a:lnTo>
                  <a:lnTo>
                    <a:pt x="115" y="48"/>
                  </a:lnTo>
                  <a:lnTo>
                    <a:pt x="115" y="42"/>
                  </a:lnTo>
                  <a:lnTo>
                    <a:pt x="112" y="36"/>
                  </a:lnTo>
                  <a:lnTo>
                    <a:pt x="108" y="31"/>
                  </a:lnTo>
                  <a:lnTo>
                    <a:pt x="102" y="27"/>
                  </a:lnTo>
                  <a:lnTo>
                    <a:pt x="95" y="23"/>
                  </a:lnTo>
                  <a:lnTo>
                    <a:pt x="85" y="21"/>
                  </a:lnTo>
                  <a:lnTo>
                    <a:pt x="76" y="21"/>
                  </a:lnTo>
                  <a:lnTo>
                    <a:pt x="64" y="21"/>
                  </a:lnTo>
                  <a:lnTo>
                    <a:pt x="55" y="23"/>
                  </a:lnTo>
                  <a:lnTo>
                    <a:pt x="47" y="29"/>
                  </a:lnTo>
                  <a:lnTo>
                    <a:pt x="42" y="32"/>
                  </a:lnTo>
                  <a:lnTo>
                    <a:pt x="40" y="38"/>
                  </a:lnTo>
                  <a:lnTo>
                    <a:pt x="38" y="44"/>
                  </a:lnTo>
                  <a:lnTo>
                    <a:pt x="40" y="50"/>
                  </a:lnTo>
                  <a:lnTo>
                    <a:pt x="42" y="55"/>
                  </a:lnTo>
                  <a:lnTo>
                    <a:pt x="47" y="59"/>
                  </a:lnTo>
                  <a:lnTo>
                    <a:pt x="53" y="65"/>
                  </a:lnTo>
                  <a:lnTo>
                    <a:pt x="57" y="67"/>
                  </a:lnTo>
                  <a:lnTo>
                    <a:pt x="64" y="68"/>
                  </a:lnTo>
                  <a:lnTo>
                    <a:pt x="72" y="72"/>
                  </a:lnTo>
                  <a:lnTo>
                    <a:pt x="81" y="78"/>
                  </a:lnTo>
                  <a:lnTo>
                    <a:pt x="93" y="82"/>
                  </a:lnTo>
                  <a:lnTo>
                    <a:pt x="100" y="87"/>
                  </a:lnTo>
                  <a:lnTo>
                    <a:pt x="106" y="89"/>
                  </a:lnTo>
                  <a:lnTo>
                    <a:pt x="115" y="97"/>
                  </a:lnTo>
                  <a:lnTo>
                    <a:pt x="121" y="104"/>
                  </a:lnTo>
                  <a:lnTo>
                    <a:pt x="125" y="114"/>
                  </a:lnTo>
                  <a:lnTo>
                    <a:pt x="125" y="123"/>
                  </a:lnTo>
                  <a:lnTo>
                    <a:pt x="125" y="133"/>
                  </a:lnTo>
                  <a:lnTo>
                    <a:pt x="123" y="140"/>
                  </a:lnTo>
                  <a:lnTo>
                    <a:pt x="117" y="148"/>
                  </a:lnTo>
                  <a:lnTo>
                    <a:pt x="112" y="156"/>
                  </a:lnTo>
                  <a:lnTo>
                    <a:pt x="104" y="161"/>
                  </a:lnTo>
                  <a:lnTo>
                    <a:pt x="95" y="167"/>
                  </a:lnTo>
                  <a:lnTo>
                    <a:pt x="80" y="171"/>
                  </a:lnTo>
                  <a:lnTo>
                    <a:pt x="62" y="173"/>
                  </a:lnTo>
                  <a:lnTo>
                    <a:pt x="38" y="169"/>
                  </a:lnTo>
                  <a:lnTo>
                    <a:pt x="17" y="161"/>
                  </a:lnTo>
                  <a:lnTo>
                    <a:pt x="8" y="150"/>
                  </a:lnTo>
                  <a:lnTo>
                    <a:pt x="2" y="137"/>
                  </a:lnTo>
                  <a:lnTo>
                    <a:pt x="0" y="118"/>
                  </a:lnTo>
                  <a:close/>
                </a:path>
              </a:pathLst>
            </a:custGeom>
            <a:solidFill>
              <a:srgbClr val="000000"/>
            </a:solidFill>
            <a:ln w="0">
              <a:solidFill>
                <a:srgbClr val="000000"/>
              </a:solidFill>
              <a:round/>
              <a:headEnd/>
              <a:tailEnd/>
            </a:ln>
          </p:spPr>
          <p:txBody>
            <a:bodyPr/>
            <a:lstStyle/>
            <a:p>
              <a:endParaRPr lang="en-CA"/>
            </a:p>
          </p:txBody>
        </p:sp>
        <p:sp>
          <p:nvSpPr>
            <p:cNvPr id="26723" name="Freeform 1120"/>
            <p:cNvSpPr>
              <a:spLocks/>
            </p:cNvSpPr>
            <p:nvPr/>
          </p:nvSpPr>
          <p:spPr bwMode="auto">
            <a:xfrm>
              <a:off x="2253" y="1737"/>
              <a:ext cx="84" cy="130"/>
            </a:xfrm>
            <a:custGeom>
              <a:avLst/>
              <a:gdLst>
                <a:gd name="T0" fmla="*/ 3 w 132"/>
                <a:gd name="T1" fmla="*/ 47 h 167"/>
                <a:gd name="T2" fmla="*/ 6 w 132"/>
                <a:gd name="T3" fmla="*/ 5 h 167"/>
                <a:gd name="T4" fmla="*/ 0 w 132"/>
                <a:gd name="T5" fmla="*/ 5 h 167"/>
                <a:gd name="T6" fmla="*/ 1 w 132"/>
                <a:gd name="T7" fmla="*/ 0 h 167"/>
                <a:gd name="T8" fmla="*/ 14 w 132"/>
                <a:gd name="T9" fmla="*/ 0 h 167"/>
                <a:gd name="T10" fmla="*/ 13 w 132"/>
                <a:gd name="T11" fmla="*/ 5 h 167"/>
                <a:gd name="T12" fmla="*/ 8 w 132"/>
                <a:gd name="T13" fmla="*/ 5 h 167"/>
                <a:gd name="T14" fmla="*/ 4 w 132"/>
                <a:gd name="T15" fmla="*/ 47 h 167"/>
                <a:gd name="T16" fmla="*/ 3 w 132"/>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167"/>
                <a:gd name="T29" fmla="*/ 132 w 132"/>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167">
                  <a:moveTo>
                    <a:pt x="24" y="167"/>
                  </a:moveTo>
                  <a:lnTo>
                    <a:pt x="55" y="19"/>
                  </a:lnTo>
                  <a:lnTo>
                    <a:pt x="0" y="19"/>
                  </a:lnTo>
                  <a:lnTo>
                    <a:pt x="3" y="0"/>
                  </a:lnTo>
                  <a:lnTo>
                    <a:pt x="132" y="0"/>
                  </a:lnTo>
                  <a:lnTo>
                    <a:pt x="128" y="19"/>
                  </a:lnTo>
                  <a:lnTo>
                    <a:pt x="75" y="19"/>
                  </a:lnTo>
                  <a:lnTo>
                    <a:pt x="43"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6724" name="Line 1121"/>
            <p:cNvSpPr>
              <a:spLocks noChangeShapeType="1"/>
            </p:cNvSpPr>
            <p:nvPr/>
          </p:nvSpPr>
          <p:spPr bwMode="auto">
            <a:xfrm flipV="1">
              <a:off x="1828" y="1536"/>
              <a:ext cx="1" cy="112"/>
            </a:xfrm>
            <a:prstGeom prst="line">
              <a:avLst/>
            </a:prstGeom>
            <a:noFill/>
            <a:ln w="9525">
              <a:solidFill>
                <a:srgbClr val="000000"/>
              </a:solidFill>
              <a:round/>
              <a:headEnd/>
              <a:tailEnd/>
            </a:ln>
          </p:spPr>
          <p:txBody>
            <a:bodyPr/>
            <a:lstStyle/>
            <a:p>
              <a:endParaRPr lang="en-CA"/>
            </a:p>
          </p:txBody>
        </p:sp>
        <p:sp>
          <p:nvSpPr>
            <p:cNvPr id="26725" name="Freeform 1122"/>
            <p:cNvSpPr>
              <a:spLocks/>
            </p:cNvSpPr>
            <p:nvPr/>
          </p:nvSpPr>
          <p:spPr bwMode="auto">
            <a:xfrm>
              <a:off x="1817" y="1536"/>
              <a:ext cx="20" cy="48"/>
            </a:xfrm>
            <a:custGeom>
              <a:avLst/>
              <a:gdLst>
                <a:gd name="T0" fmla="*/ 0 w 30"/>
                <a:gd name="T1" fmla="*/ 19 h 60"/>
                <a:gd name="T2" fmla="*/ 2 w 30"/>
                <a:gd name="T3" fmla="*/ 0 h 60"/>
                <a:gd name="T4" fmla="*/ 4 w 30"/>
                <a:gd name="T5" fmla="*/ 19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15" y="0"/>
                  </a:lnTo>
                  <a:lnTo>
                    <a:pt x="30" y="60"/>
                  </a:lnTo>
                </a:path>
              </a:pathLst>
            </a:custGeom>
            <a:noFill/>
            <a:ln w="9525">
              <a:solidFill>
                <a:srgbClr val="000000"/>
              </a:solidFill>
              <a:round/>
              <a:headEnd/>
              <a:tailEnd/>
            </a:ln>
          </p:spPr>
          <p:txBody>
            <a:bodyPr/>
            <a:lstStyle/>
            <a:p>
              <a:endParaRPr lang="en-CA"/>
            </a:p>
          </p:txBody>
        </p:sp>
        <p:sp>
          <p:nvSpPr>
            <p:cNvPr id="26726" name="Line 1123"/>
            <p:cNvSpPr>
              <a:spLocks noChangeShapeType="1"/>
            </p:cNvSpPr>
            <p:nvPr/>
          </p:nvSpPr>
          <p:spPr bwMode="auto">
            <a:xfrm>
              <a:off x="1833" y="2998"/>
              <a:ext cx="1" cy="114"/>
            </a:xfrm>
            <a:prstGeom prst="line">
              <a:avLst/>
            </a:prstGeom>
            <a:noFill/>
            <a:ln w="9525">
              <a:solidFill>
                <a:srgbClr val="000000"/>
              </a:solidFill>
              <a:round/>
              <a:headEnd/>
              <a:tailEnd/>
            </a:ln>
          </p:spPr>
          <p:txBody>
            <a:bodyPr/>
            <a:lstStyle/>
            <a:p>
              <a:endParaRPr lang="en-CA"/>
            </a:p>
          </p:txBody>
        </p:sp>
        <p:sp>
          <p:nvSpPr>
            <p:cNvPr id="26727" name="Freeform 1124"/>
            <p:cNvSpPr>
              <a:spLocks/>
            </p:cNvSpPr>
            <p:nvPr/>
          </p:nvSpPr>
          <p:spPr bwMode="auto">
            <a:xfrm>
              <a:off x="1824" y="3065"/>
              <a:ext cx="19" cy="47"/>
            </a:xfrm>
            <a:custGeom>
              <a:avLst/>
              <a:gdLst>
                <a:gd name="T0" fmla="*/ 2 w 31"/>
                <a:gd name="T1" fmla="*/ 0 h 61"/>
                <a:gd name="T2" fmla="*/ 1 w 31"/>
                <a:gd name="T3" fmla="*/ 17 h 61"/>
                <a:gd name="T4" fmla="*/ 0 w 31"/>
                <a:gd name="T5" fmla="*/ 0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31" y="0"/>
                  </a:moveTo>
                  <a:lnTo>
                    <a:pt x="16" y="61"/>
                  </a:lnTo>
                  <a:lnTo>
                    <a:pt x="0" y="0"/>
                  </a:lnTo>
                </a:path>
              </a:pathLst>
            </a:custGeom>
            <a:noFill/>
            <a:ln w="9525">
              <a:solidFill>
                <a:srgbClr val="000000"/>
              </a:solidFill>
              <a:round/>
              <a:headEnd/>
              <a:tailEnd/>
            </a:ln>
          </p:spPr>
          <p:txBody>
            <a:bodyPr/>
            <a:lstStyle/>
            <a:p>
              <a:endParaRPr lang="en-CA"/>
            </a:p>
          </p:txBody>
        </p:sp>
        <p:sp>
          <p:nvSpPr>
            <p:cNvPr id="26728" name="Freeform 1125"/>
            <p:cNvSpPr>
              <a:spLocks/>
            </p:cNvSpPr>
            <p:nvPr/>
          </p:nvSpPr>
          <p:spPr bwMode="auto">
            <a:xfrm>
              <a:off x="1003" y="2703"/>
              <a:ext cx="89" cy="130"/>
            </a:xfrm>
            <a:custGeom>
              <a:avLst/>
              <a:gdLst>
                <a:gd name="T0" fmla="*/ 0 w 139"/>
                <a:gd name="T1" fmla="*/ 47 h 167"/>
                <a:gd name="T2" fmla="*/ 4 w 139"/>
                <a:gd name="T3" fmla="*/ 0 h 167"/>
                <a:gd name="T4" fmla="*/ 15 w 139"/>
                <a:gd name="T5" fmla="*/ 0 h 167"/>
                <a:gd name="T6" fmla="*/ 14 w 139"/>
                <a:gd name="T7" fmla="*/ 5 h 167"/>
                <a:gd name="T8" fmla="*/ 5 w 139"/>
                <a:gd name="T9" fmla="*/ 5 h 167"/>
                <a:gd name="T10" fmla="*/ 4 w 139"/>
                <a:gd name="T11" fmla="*/ 20 h 167"/>
                <a:gd name="T12" fmla="*/ 14 w 139"/>
                <a:gd name="T13" fmla="*/ 20 h 167"/>
                <a:gd name="T14" fmla="*/ 13 w 139"/>
                <a:gd name="T15" fmla="*/ 26 h 167"/>
                <a:gd name="T16" fmla="*/ 4 w 139"/>
                <a:gd name="T17" fmla="*/ 26 h 167"/>
                <a:gd name="T18" fmla="*/ 2 w 139"/>
                <a:gd name="T19" fmla="*/ 47 h 167"/>
                <a:gd name="T20" fmla="*/ 0 w 139"/>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167"/>
                <a:gd name="T35" fmla="*/ 139 w 13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167">
                  <a:moveTo>
                    <a:pt x="0" y="167"/>
                  </a:moveTo>
                  <a:lnTo>
                    <a:pt x="35" y="0"/>
                  </a:lnTo>
                  <a:lnTo>
                    <a:pt x="139" y="0"/>
                  </a:lnTo>
                  <a:lnTo>
                    <a:pt x="135" y="19"/>
                  </a:lnTo>
                  <a:lnTo>
                    <a:pt x="50" y="19"/>
                  </a:lnTo>
                  <a:lnTo>
                    <a:pt x="40" y="72"/>
                  </a:lnTo>
                  <a:lnTo>
                    <a:pt x="129" y="72"/>
                  </a:lnTo>
                  <a:lnTo>
                    <a:pt x="122" y="91"/>
                  </a:lnTo>
                  <a:lnTo>
                    <a:pt x="36" y="91"/>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9" name="Freeform 1126"/>
            <p:cNvSpPr>
              <a:spLocks/>
            </p:cNvSpPr>
            <p:nvPr/>
          </p:nvSpPr>
          <p:spPr bwMode="auto">
            <a:xfrm>
              <a:off x="1101" y="2701"/>
              <a:ext cx="87" cy="133"/>
            </a:xfrm>
            <a:custGeom>
              <a:avLst/>
              <a:gdLst>
                <a:gd name="T0" fmla="*/ 2 w 134"/>
                <a:gd name="T1" fmla="*/ 33 h 171"/>
                <a:gd name="T2" fmla="*/ 2 w 134"/>
                <a:gd name="T3" fmla="*/ 37 h 171"/>
                <a:gd name="T4" fmla="*/ 3 w 134"/>
                <a:gd name="T5" fmla="*/ 40 h 171"/>
                <a:gd name="T6" fmla="*/ 4 w 134"/>
                <a:gd name="T7" fmla="*/ 42 h 171"/>
                <a:gd name="T8" fmla="*/ 6 w 134"/>
                <a:gd name="T9" fmla="*/ 44 h 171"/>
                <a:gd name="T10" fmla="*/ 9 w 134"/>
                <a:gd name="T11" fmla="*/ 43 h 171"/>
                <a:gd name="T12" fmla="*/ 12 w 134"/>
                <a:gd name="T13" fmla="*/ 40 h 171"/>
                <a:gd name="T14" fmla="*/ 12 w 134"/>
                <a:gd name="T15" fmla="*/ 35 h 171"/>
                <a:gd name="T16" fmla="*/ 12 w 134"/>
                <a:gd name="T17" fmla="*/ 31 h 171"/>
                <a:gd name="T18" fmla="*/ 8 w 134"/>
                <a:gd name="T19" fmla="*/ 26 h 171"/>
                <a:gd name="T20" fmla="*/ 5 w 134"/>
                <a:gd name="T21" fmla="*/ 24 h 171"/>
                <a:gd name="T22" fmla="*/ 3 w 134"/>
                <a:gd name="T23" fmla="*/ 20 h 171"/>
                <a:gd name="T24" fmla="*/ 3 w 134"/>
                <a:gd name="T25" fmla="*/ 16 h 171"/>
                <a:gd name="T26" fmla="*/ 2 w 134"/>
                <a:gd name="T27" fmla="*/ 12 h 171"/>
                <a:gd name="T28" fmla="*/ 3 w 134"/>
                <a:gd name="T29" fmla="*/ 9 h 171"/>
                <a:gd name="T30" fmla="*/ 3 w 134"/>
                <a:gd name="T31" fmla="*/ 4 h 171"/>
                <a:gd name="T32" fmla="*/ 5 w 134"/>
                <a:gd name="T33" fmla="*/ 2 h 171"/>
                <a:gd name="T34" fmla="*/ 8 w 134"/>
                <a:gd name="T35" fmla="*/ 0 h 171"/>
                <a:gd name="T36" fmla="*/ 11 w 134"/>
                <a:gd name="T37" fmla="*/ 2 h 171"/>
                <a:gd name="T38" fmla="*/ 14 w 134"/>
                <a:gd name="T39" fmla="*/ 3 h 171"/>
                <a:gd name="T40" fmla="*/ 15 w 134"/>
                <a:gd name="T41" fmla="*/ 7 h 171"/>
                <a:gd name="T42" fmla="*/ 15 w 134"/>
                <a:gd name="T43" fmla="*/ 14 h 171"/>
                <a:gd name="T44" fmla="*/ 15 w 134"/>
                <a:gd name="T45" fmla="*/ 15 h 171"/>
                <a:gd name="T46" fmla="*/ 14 w 134"/>
                <a:gd name="T47" fmla="*/ 13 h 171"/>
                <a:gd name="T48" fmla="*/ 13 w 134"/>
                <a:gd name="T49" fmla="*/ 9 h 171"/>
                <a:gd name="T50" fmla="*/ 12 w 134"/>
                <a:gd name="T51" fmla="*/ 7 h 171"/>
                <a:gd name="T52" fmla="*/ 10 w 134"/>
                <a:gd name="T53" fmla="*/ 5 h 171"/>
                <a:gd name="T54" fmla="*/ 7 w 134"/>
                <a:gd name="T55" fmla="*/ 5 h 171"/>
                <a:gd name="T56" fmla="*/ 5 w 134"/>
                <a:gd name="T57" fmla="*/ 7 h 171"/>
                <a:gd name="T58" fmla="*/ 5 w 134"/>
                <a:gd name="T59" fmla="*/ 10 h 171"/>
                <a:gd name="T60" fmla="*/ 5 w 134"/>
                <a:gd name="T61" fmla="*/ 14 h 171"/>
                <a:gd name="T62" fmla="*/ 5 w 134"/>
                <a:gd name="T63" fmla="*/ 17 h 171"/>
                <a:gd name="T64" fmla="*/ 6 w 134"/>
                <a:gd name="T65" fmla="*/ 19 h 171"/>
                <a:gd name="T66" fmla="*/ 8 w 134"/>
                <a:gd name="T67" fmla="*/ 20 h 171"/>
                <a:gd name="T68" fmla="*/ 10 w 134"/>
                <a:gd name="T69" fmla="*/ 23 h 171"/>
                <a:gd name="T70" fmla="*/ 12 w 134"/>
                <a:gd name="T71" fmla="*/ 26 h 171"/>
                <a:gd name="T72" fmla="*/ 14 w 134"/>
                <a:gd name="T73" fmla="*/ 29 h 171"/>
                <a:gd name="T74" fmla="*/ 14 w 134"/>
                <a:gd name="T75" fmla="*/ 35 h 171"/>
                <a:gd name="T76" fmla="*/ 14 w 134"/>
                <a:gd name="T77" fmla="*/ 40 h 171"/>
                <a:gd name="T78" fmla="*/ 13 w 134"/>
                <a:gd name="T79" fmla="*/ 44 h 171"/>
                <a:gd name="T80" fmla="*/ 11 w 134"/>
                <a:gd name="T81" fmla="*/ 47 h 171"/>
                <a:gd name="T82" fmla="*/ 7 w 134"/>
                <a:gd name="T83" fmla="*/ 48 h 171"/>
                <a:gd name="T84" fmla="*/ 2 w 134"/>
                <a:gd name="T85" fmla="*/ 45 h 171"/>
                <a:gd name="T86" fmla="*/ 1 w 134"/>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171"/>
                <a:gd name="T134" fmla="*/ 134 w 134"/>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171">
                  <a:moveTo>
                    <a:pt x="0" y="116"/>
                  </a:moveTo>
                  <a:lnTo>
                    <a:pt x="19" y="114"/>
                  </a:lnTo>
                  <a:lnTo>
                    <a:pt x="19" y="120"/>
                  </a:lnTo>
                  <a:lnTo>
                    <a:pt x="19" y="127"/>
                  </a:lnTo>
                  <a:lnTo>
                    <a:pt x="23" y="137"/>
                  </a:lnTo>
                  <a:lnTo>
                    <a:pt x="26" y="141"/>
                  </a:lnTo>
                  <a:lnTo>
                    <a:pt x="32" y="144"/>
                  </a:lnTo>
                  <a:lnTo>
                    <a:pt x="38" y="148"/>
                  </a:lnTo>
                  <a:lnTo>
                    <a:pt x="45" y="150"/>
                  </a:lnTo>
                  <a:lnTo>
                    <a:pt x="55" y="152"/>
                  </a:lnTo>
                  <a:lnTo>
                    <a:pt x="64" y="152"/>
                  </a:lnTo>
                  <a:lnTo>
                    <a:pt x="81" y="150"/>
                  </a:lnTo>
                  <a:lnTo>
                    <a:pt x="94" y="144"/>
                  </a:lnTo>
                  <a:lnTo>
                    <a:pt x="100" y="137"/>
                  </a:lnTo>
                  <a:lnTo>
                    <a:pt x="104" y="131"/>
                  </a:lnTo>
                  <a:lnTo>
                    <a:pt x="106" y="123"/>
                  </a:lnTo>
                  <a:lnTo>
                    <a:pt x="104" y="116"/>
                  </a:lnTo>
                  <a:lnTo>
                    <a:pt x="100" y="110"/>
                  </a:lnTo>
                  <a:lnTo>
                    <a:pt x="89" y="103"/>
                  </a:lnTo>
                  <a:lnTo>
                    <a:pt x="68" y="93"/>
                  </a:lnTo>
                  <a:lnTo>
                    <a:pt x="57" y="88"/>
                  </a:lnTo>
                  <a:lnTo>
                    <a:pt x="47" y="84"/>
                  </a:lnTo>
                  <a:lnTo>
                    <a:pt x="41" y="80"/>
                  </a:lnTo>
                  <a:lnTo>
                    <a:pt x="30" y="72"/>
                  </a:lnTo>
                  <a:lnTo>
                    <a:pt x="24" y="63"/>
                  </a:lnTo>
                  <a:lnTo>
                    <a:pt x="21" y="57"/>
                  </a:lnTo>
                  <a:lnTo>
                    <a:pt x="19" y="52"/>
                  </a:lnTo>
                  <a:lnTo>
                    <a:pt x="19" y="44"/>
                  </a:lnTo>
                  <a:lnTo>
                    <a:pt x="19" y="36"/>
                  </a:lnTo>
                  <a:lnTo>
                    <a:pt x="23" y="29"/>
                  </a:lnTo>
                  <a:lnTo>
                    <a:pt x="26" y="21"/>
                  </a:lnTo>
                  <a:lnTo>
                    <a:pt x="30" y="14"/>
                  </a:lnTo>
                  <a:lnTo>
                    <a:pt x="38" y="10"/>
                  </a:lnTo>
                  <a:lnTo>
                    <a:pt x="45" y="4"/>
                  </a:lnTo>
                  <a:lnTo>
                    <a:pt x="55" y="2"/>
                  </a:lnTo>
                  <a:lnTo>
                    <a:pt x="64" y="0"/>
                  </a:lnTo>
                  <a:lnTo>
                    <a:pt x="76" y="0"/>
                  </a:lnTo>
                  <a:lnTo>
                    <a:pt x="94" y="2"/>
                  </a:lnTo>
                  <a:lnTo>
                    <a:pt x="110" y="6"/>
                  </a:lnTo>
                  <a:lnTo>
                    <a:pt x="117" y="12"/>
                  </a:lnTo>
                  <a:lnTo>
                    <a:pt x="123" y="17"/>
                  </a:lnTo>
                  <a:lnTo>
                    <a:pt x="129" y="25"/>
                  </a:lnTo>
                  <a:lnTo>
                    <a:pt x="132" y="36"/>
                  </a:lnTo>
                  <a:lnTo>
                    <a:pt x="134" y="48"/>
                  </a:lnTo>
                  <a:lnTo>
                    <a:pt x="134" y="52"/>
                  </a:lnTo>
                  <a:lnTo>
                    <a:pt x="115" y="52"/>
                  </a:lnTo>
                  <a:lnTo>
                    <a:pt x="115" y="46"/>
                  </a:lnTo>
                  <a:lnTo>
                    <a:pt x="113" y="42"/>
                  </a:lnTo>
                  <a:lnTo>
                    <a:pt x="111" y="35"/>
                  </a:lnTo>
                  <a:lnTo>
                    <a:pt x="108" y="29"/>
                  </a:lnTo>
                  <a:lnTo>
                    <a:pt x="102" y="25"/>
                  </a:lnTo>
                  <a:lnTo>
                    <a:pt x="94" y="21"/>
                  </a:lnTo>
                  <a:lnTo>
                    <a:pt x="85" y="19"/>
                  </a:lnTo>
                  <a:lnTo>
                    <a:pt x="74" y="19"/>
                  </a:lnTo>
                  <a:lnTo>
                    <a:pt x="62" y="19"/>
                  </a:lnTo>
                  <a:lnTo>
                    <a:pt x="53" y="23"/>
                  </a:lnTo>
                  <a:lnTo>
                    <a:pt x="45" y="27"/>
                  </a:lnTo>
                  <a:lnTo>
                    <a:pt x="41" y="31"/>
                  </a:lnTo>
                  <a:lnTo>
                    <a:pt x="40" y="36"/>
                  </a:lnTo>
                  <a:lnTo>
                    <a:pt x="38" y="44"/>
                  </a:lnTo>
                  <a:lnTo>
                    <a:pt x="40" y="50"/>
                  </a:lnTo>
                  <a:lnTo>
                    <a:pt x="41" y="53"/>
                  </a:lnTo>
                  <a:lnTo>
                    <a:pt x="45" y="59"/>
                  </a:lnTo>
                  <a:lnTo>
                    <a:pt x="53" y="63"/>
                  </a:lnTo>
                  <a:lnTo>
                    <a:pt x="57" y="65"/>
                  </a:lnTo>
                  <a:lnTo>
                    <a:pt x="62" y="69"/>
                  </a:lnTo>
                  <a:lnTo>
                    <a:pt x="72" y="72"/>
                  </a:lnTo>
                  <a:lnTo>
                    <a:pt x="81" y="76"/>
                  </a:lnTo>
                  <a:lnTo>
                    <a:pt x="93" y="82"/>
                  </a:lnTo>
                  <a:lnTo>
                    <a:pt x="100" y="86"/>
                  </a:lnTo>
                  <a:lnTo>
                    <a:pt x="106" y="89"/>
                  </a:lnTo>
                  <a:lnTo>
                    <a:pt x="113" y="95"/>
                  </a:lnTo>
                  <a:lnTo>
                    <a:pt x="121" y="103"/>
                  </a:lnTo>
                  <a:lnTo>
                    <a:pt x="123" y="112"/>
                  </a:lnTo>
                  <a:lnTo>
                    <a:pt x="125" y="123"/>
                  </a:lnTo>
                  <a:lnTo>
                    <a:pt x="125" y="131"/>
                  </a:lnTo>
                  <a:lnTo>
                    <a:pt x="121" y="141"/>
                  </a:lnTo>
                  <a:lnTo>
                    <a:pt x="117" y="148"/>
                  </a:lnTo>
                  <a:lnTo>
                    <a:pt x="111" y="154"/>
                  </a:lnTo>
                  <a:lnTo>
                    <a:pt x="104" y="161"/>
                  </a:lnTo>
                  <a:lnTo>
                    <a:pt x="94" y="165"/>
                  </a:lnTo>
                  <a:lnTo>
                    <a:pt x="79" y="171"/>
                  </a:lnTo>
                  <a:lnTo>
                    <a:pt x="62" y="171"/>
                  </a:lnTo>
                  <a:lnTo>
                    <a:pt x="38" y="169"/>
                  </a:lnTo>
                  <a:lnTo>
                    <a:pt x="17" y="159"/>
                  </a:lnTo>
                  <a:lnTo>
                    <a:pt x="7"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730" name="Freeform 1127"/>
            <p:cNvSpPr>
              <a:spLocks/>
            </p:cNvSpPr>
            <p:nvPr/>
          </p:nvSpPr>
          <p:spPr bwMode="auto">
            <a:xfrm>
              <a:off x="1208" y="2703"/>
              <a:ext cx="84" cy="130"/>
            </a:xfrm>
            <a:custGeom>
              <a:avLst/>
              <a:gdLst>
                <a:gd name="T0" fmla="*/ 3 w 133"/>
                <a:gd name="T1" fmla="*/ 47 h 167"/>
                <a:gd name="T2" fmla="*/ 6 w 133"/>
                <a:gd name="T3" fmla="*/ 5 h 167"/>
                <a:gd name="T4" fmla="*/ 0 w 133"/>
                <a:gd name="T5" fmla="*/ 5 h 167"/>
                <a:gd name="T6" fmla="*/ 1 w 133"/>
                <a:gd name="T7" fmla="*/ 0 h 167"/>
                <a:gd name="T8" fmla="*/ 13 w 133"/>
                <a:gd name="T9" fmla="*/ 0 h 167"/>
                <a:gd name="T10" fmla="*/ 13 w 133"/>
                <a:gd name="T11" fmla="*/ 5 h 167"/>
                <a:gd name="T12" fmla="*/ 8 w 133"/>
                <a:gd name="T13" fmla="*/ 5 h 167"/>
                <a:gd name="T14" fmla="*/ 4 w 133"/>
                <a:gd name="T15" fmla="*/ 47 h 167"/>
                <a:gd name="T16" fmla="*/ 3 w 133"/>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167"/>
                <a:gd name="T29" fmla="*/ 133 w 133"/>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167">
                  <a:moveTo>
                    <a:pt x="23" y="167"/>
                  </a:moveTo>
                  <a:lnTo>
                    <a:pt x="55" y="19"/>
                  </a:lnTo>
                  <a:lnTo>
                    <a:pt x="0" y="19"/>
                  </a:lnTo>
                  <a:lnTo>
                    <a:pt x="4" y="0"/>
                  </a:lnTo>
                  <a:lnTo>
                    <a:pt x="133" y="0"/>
                  </a:lnTo>
                  <a:lnTo>
                    <a:pt x="129" y="19"/>
                  </a:lnTo>
                  <a:lnTo>
                    <a:pt x="74" y="19"/>
                  </a:lnTo>
                  <a:lnTo>
                    <a:pt x="44" y="167"/>
                  </a:lnTo>
                  <a:lnTo>
                    <a:pt x="23" y="167"/>
                  </a:lnTo>
                  <a:close/>
                </a:path>
              </a:pathLst>
            </a:custGeom>
            <a:solidFill>
              <a:srgbClr val="000000"/>
            </a:solidFill>
            <a:ln w="0">
              <a:solidFill>
                <a:srgbClr val="000000"/>
              </a:solidFill>
              <a:round/>
              <a:headEnd/>
              <a:tailEnd/>
            </a:ln>
          </p:spPr>
          <p:txBody>
            <a:bodyPr/>
            <a:lstStyle/>
            <a:p>
              <a:endParaRPr lang="en-CA"/>
            </a:p>
          </p:txBody>
        </p:sp>
        <p:sp>
          <p:nvSpPr>
            <p:cNvPr id="26731" name="Freeform 1128"/>
            <p:cNvSpPr>
              <a:spLocks/>
            </p:cNvSpPr>
            <p:nvPr/>
          </p:nvSpPr>
          <p:spPr bwMode="auto">
            <a:xfrm>
              <a:off x="1291" y="2797"/>
              <a:ext cx="27" cy="73"/>
            </a:xfrm>
            <a:custGeom>
              <a:avLst/>
              <a:gdLst>
                <a:gd name="T0" fmla="*/ 1 w 42"/>
                <a:gd name="T1" fmla="*/ 26 h 94"/>
                <a:gd name="T2" fmla="*/ 3 w 42"/>
                <a:gd name="T3" fmla="*/ 6 h 94"/>
                <a:gd name="T4" fmla="*/ 2 w 42"/>
                <a:gd name="T5" fmla="*/ 8 h 94"/>
                <a:gd name="T6" fmla="*/ 1 w 42"/>
                <a:gd name="T7" fmla="*/ 9 h 94"/>
                <a:gd name="T8" fmla="*/ 0 w 42"/>
                <a:gd name="T9" fmla="*/ 10 h 94"/>
                <a:gd name="T10" fmla="*/ 1 w 42"/>
                <a:gd name="T11" fmla="*/ 7 h 94"/>
                <a:gd name="T12" fmla="*/ 1 w 42"/>
                <a:gd name="T13" fmla="*/ 5 h 94"/>
                <a:gd name="T14" fmla="*/ 2 w 42"/>
                <a:gd name="T15" fmla="*/ 4 h 94"/>
                <a:gd name="T16" fmla="*/ 3 w 42"/>
                <a:gd name="T17" fmla="*/ 3 h 94"/>
                <a:gd name="T18" fmla="*/ 3 w 42"/>
                <a:gd name="T19" fmla="*/ 2 h 94"/>
                <a:gd name="T20" fmla="*/ 4 w 42"/>
                <a:gd name="T21" fmla="*/ 2 h 94"/>
                <a:gd name="T22" fmla="*/ 4 w 42"/>
                <a:gd name="T23" fmla="*/ 0 h 94"/>
                <a:gd name="T24" fmla="*/ 4 w 42"/>
                <a:gd name="T25" fmla="*/ 0 h 94"/>
                <a:gd name="T26" fmla="*/ 3 w 42"/>
                <a:gd name="T27" fmla="*/ 26 h 94"/>
                <a:gd name="T28" fmla="*/ 1 w 42"/>
                <a:gd name="T29" fmla="*/ 26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94"/>
                <a:gd name="T47" fmla="*/ 42 w 42"/>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94">
                  <a:moveTo>
                    <a:pt x="11" y="94"/>
                  </a:moveTo>
                  <a:lnTo>
                    <a:pt x="27" y="22"/>
                  </a:lnTo>
                  <a:lnTo>
                    <a:pt x="19" y="28"/>
                  </a:lnTo>
                  <a:lnTo>
                    <a:pt x="10" y="32"/>
                  </a:lnTo>
                  <a:lnTo>
                    <a:pt x="0" y="36"/>
                  </a:lnTo>
                  <a:lnTo>
                    <a:pt x="2" y="24"/>
                  </a:lnTo>
                  <a:lnTo>
                    <a:pt x="10" y="20"/>
                  </a:lnTo>
                  <a:lnTo>
                    <a:pt x="19" y="15"/>
                  </a:lnTo>
                  <a:lnTo>
                    <a:pt x="27" y="11"/>
                  </a:lnTo>
                  <a:lnTo>
                    <a:pt x="30" y="5"/>
                  </a:lnTo>
                  <a:lnTo>
                    <a:pt x="34" y="3"/>
                  </a:lnTo>
                  <a:lnTo>
                    <a:pt x="36" y="0"/>
                  </a:lnTo>
                  <a:lnTo>
                    <a:pt x="42" y="0"/>
                  </a:lnTo>
                  <a:lnTo>
                    <a:pt x="23" y="94"/>
                  </a:lnTo>
                  <a:lnTo>
                    <a:pt x="11" y="94"/>
                  </a:lnTo>
                  <a:close/>
                </a:path>
              </a:pathLst>
            </a:custGeom>
            <a:solidFill>
              <a:srgbClr val="000000"/>
            </a:solidFill>
            <a:ln w="0">
              <a:solidFill>
                <a:srgbClr val="000000"/>
              </a:solidFill>
              <a:round/>
              <a:headEnd/>
              <a:tailEnd/>
            </a:ln>
          </p:spPr>
          <p:txBody>
            <a:bodyPr/>
            <a:lstStyle/>
            <a:p>
              <a:endParaRPr lang="en-CA"/>
            </a:p>
          </p:txBody>
        </p:sp>
        <p:sp>
          <p:nvSpPr>
            <p:cNvPr id="26732" name="Rectangle 1129"/>
            <p:cNvSpPr>
              <a:spLocks noChangeArrowheads="1"/>
            </p:cNvSpPr>
            <p:nvPr/>
          </p:nvSpPr>
          <p:spPr bwMode="auto">
            <a:xfrm>
              <a:off x="2299" y="2617"/>
              <a:ext cx="440" cy="266"/>
            </a:xfrm>
            <a:prstGeom prst="rect">
              <a:avLst/>
            </a:prstGeom>
            <a:noFill/>
            <a:ln w="9525">
              <a:solidFill>
                <a:srgbClr val="000000"/>
              </a:solidFill>
              <a:miter lim="800000"/>
              <a:headEnd/>
              <a:tailEnd/>
            </a:ln>
          </p:spPr>
          <p:txBody>
            <a:bodyPr/>
            <a:lstStyle/>
            <a:p>
              <a:endParaRPr lang="en-US"/>
            </a:p>
          </p:txBody>
        </p:sp>
        <p:sp>
          <p:nvSpPr>
            <p:cNvPr id="26733" name="Freeform 1130"/>
            <p:cNvSpPr>
              <a:spLocks/>
            </p:cNvSpPr>
            <p:nvPr/>
          </p:nvSpPr>
          <p:spPr bwMode="auto">
            <a:xfrm>
              <a:off x="2363" y="2703"/>
              <a:ext cx="89" cy="130"/>
            </a:xfrm>
            <a:custGeom>
              <a:avLst/>
              <a:gdLst>
                <a:gd name="T0" fmla="*/ 0 w 138"/>
                <a:gd name="T1" fmla="*/ 47 h 167"/>
                <a:gd name="T2" fmla="*/ 4 w 138"/>
                <a:gd name="T3" fmla="*/ 0 h 167"/>
                <a:gd name="T4" fmla="*/ 15 w 138"/>
                <a:gd name="T5" fmla="*/ 0 h 167"/>
                <a:gd name="T6" fmla="*/ 15 w 138"/>
                <a:gd name="T7" fmla="*/ 5 h 167"/>
                <a:gd name="T8" fmla="*/ 6 w 138"/>
                <a:gd name="T9" fmla="*/ 5 h 167"/>
                <a:gd name="T10" fmla="*/ 4 w 138"/>
                <a:gd name="T11" fmla="*/ 20 h 167"/>
                <a:gd name="T12" fmla="*/ 14 w 138"/>
                <a:gd name="T13" fmla="*/ 20 h 167"/>
                <a:gd name="T14" fmla="*/ 14 w 138"/>
                <a:gd name="T15" fmla="*/ 26 h 167"/>
                <a:gd name="T16" fmla="*/ 4 w 138"/>
                <a:gd name="T17" fmla="*/ 26 h 167"/>
                <a:gd name="T18" fmla="*/ 2 w 138"/>
                <a:gd name="T19" fmla="*/ 47 h 167"/>
                <a:gd name="T20" fmla="*/ 0 w 138"/>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7" y="72"/>
                  </a:lnTo>
                  <a:lnTo>
                    <a:pt x="121" y="91"/>
                  </a:lnTo>
                  <a:lnTo>
                    <a:pt x="34" y="91"/>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34" name="Freeform 1131"/>
            <p:cNvSpPr>
              <a:spLocks/>
            </p:cNvSpPr>
            <p:nvPr/>
          </p:nvSpPr>
          <p:spPr bwMode="auto">
            <a:xfrm>
              <a:off x="2461" y="2701"/>
              <a:ext cx="87" cy="133"/>
            </a:xfrm>
            <a:custGeom>
              <a:avLst/>
              <a:gdLst>
                <a:gd name="T0" fmla="*/ 2 w 137"/>
                <a:gd name="T1" fmla="*/ 33 h 171"/>
                <a:gd name="T2" fmla="*/ 2 w 137"/>
                <a:gd name="T3" fmla="*/ 37 h 171"/>
                <a:gd name="T4" fmla="*/ 3 w 137"/>
                <a:gd name="T5" fmla="*/ 40 h 171"/>
                <a:gd name="T6" fmla="*/ 4 w 137"/>
                <a:gd name="T7" fmla="*/ 42 h 171"/>
                <a:gd name="T8" fmla="*/ 6 w 137"/>
                <a:gd name="T9" fmla="*/ 44 h 171"/>
                <a:gd name="T10" fmla="*/ 9 w 137"/>
                <a:gd name="T11" fmla="*/ 43 h 171"/>
                <a:gd name="T12" fmla="*/ 11 w 137"/>
                <a:gd name="T13" fmla="*/ 40 h 171"/>
                <a:gd name="T14" fmla="*/ 11 w 137"/>
                <a:gd name="T15" fmla="*/ 35 h 171"/>
                <a:gd name="T16" fmla="*/ 11 w 137"/>
                <a:gd name="T17" fmla="*/ 31 h 171"/>
                <a:gd name="T18" fmla="*/ 7 w 137"/>
                <a:gd name="T19" fmla="*/ 26 h 171"/>
                <a:gd name="T20" fmla="*/ 5 w 137"/>
                <a:gd name="T21" fmla="*/ 24 h 171"/>
                <a:gd name="T22" fmla="*/ 3 w 137"/>
                <a:gd name="T23" fmla="*/ 20 h 171"/>
                <a:gd name="T24" fmla="*/ 3 w 137"/>
                <a:gd name="T25" fmla="*/ 16 h 171"/>
                <a:gd name="T26" fmla="*/ 2 w 137"/>
                <a:gd name="T27" fmla="*/ 12 h 171"/>
                <a:gd name="T28" fmla="*/ 3 w 137"/>
                <a:gd name="T29" fmla="*/ 9 h 171"/>
                <a:gd name="T30" fmla="*/ 3 w 137"/>
                <a:gd name="T31" fmla="*/ 4 h 171"/>
                <a:gd name="T32" fmla="*/ 5 w 137"/>
                <a:gd name="T33" fmla="*/ 2 h 171"/>
                <a:gd name="T34" fmla="*/ 7 w 137"/>
                <a:gd name="T35" fmla="*/ 0 h 171"/>
                <a:gd name="T36" fmla="*/ 10 w 137"/>
                <a:gd name="T37" fmla="*/ 2 h 171"/>
                <a:gd name="T38" fmla="*/ 12 w 137"/>
                <a:gd name="T39" fmla="*/ 3 h 171"/>
                <a:gd name="T40" fmla="*/ 14 w 137"/>
                <a:gd name="T41" fmla="*/ 7 h 171"/>
                <a:gd name="T42" fmla="*/ 14 w 137"/>
                <a:gd name="T43" fmla="*/ 14 h 171"/>
                <a:gd name="T44" fmla="*/ 14 w 137"/>
                <a:gd name="T45" fmla="*/ 15 h 171"/>
                <a:gd name="T46" fmla="*/ 12 w 137"/>
                <a:gd name="T47" fmla="*/ 13 h 171"/>
                <a:gd name="T48" fmla="*/ 11 w 137"/>
                <a:gd name="T49" fmla="*/ 9 h 171"/>
                <a:gd name="T50" fmla="*/ 11 w 137"/>
                <a:gd name="T51" fmla="*/ 7 h 171"/>
                <a:gd name="T52" fmla="*/ 9 w 137"/>
                <a:gd name="T53" fmla="*/ 5 h 171"/>
                <a:gd name="T54" fmla="*/ 7 w 137"/>
                <a:gd name="T55" fmla="*/ 5 h 171"/>
                <a:gd name="T56" fmla="*/ 5 w 137"/>
                <a:gd name="T57" fmla="*/ 7 h 171"/>
                <a:gd name="T58" fmla="*/ 4 w 137"/>
                <a:gd name="T59" fmla="*/ 10 h 171"/>
                <a:gd name="T60" fmla="*/ 4 w 137"/>
                <a:gd name="T61" fmla="*/ 14 h 171"/>
                <a:gd name="T62" fmla="*/ 5 w 137"/>
                <a:gd name="T63" fmla="*/ 17 h 171"/>
                <a:gd name="T64" fmla="*/ 6 w 137"/>
                <a:gd name="T65" fmla="*/ 19 h 171"/>
                <a:gd name="T66" fmla="*/ 7 w 137"/>
                <a:gd name="T67" fmla="*/ 20 h 171"/>
                <a:gd name="T68" fmla="*/ 10 w 137"/>
                <a:gd name="T69" fmla="*/ 23 h 171"/>
                <a:gd name="T70" fmla="*/ 11 w 137"/>
                <a:gd name="T71" fmla="*/ 26 h 171"/>
                <a:gd name="T72" fmla="*/ 13 w 137"/>
                <a:gd name="T73" fmla="*/ 29 h 171"/>
                <a:gd name="T74" fmla="*/ 13 w 137"/>
                <a:gd name="T75" fmla="*/ 35 h 171"/>
                <a:gd name="T76" fmla="*/ 13 w 137"/>
                <a:gd name="T77" fmla="*/ 40 h 171"/>
                <a:gd name="T78" fmla="*/ 11 w 137"/>
                <a:gd name="T79" fmla="*/ 44 h 171"/>
                <a:gd name="T80" fmla="*/ 10 w 137"/>
                <a:gd name="T81" fmla="*/ 47 h 171"/>
                <a:gd name="T82" fmla="*/ 6 w 137"/>
                <a:gd name="T83" fmla="*/ 48 h 171"/>
                <a:gd name="T84" fmla="*/ 2 w 137"/>
                <a:gd name="T85" fmla="*/ 45 h 171"/>
                <a:gd name="T86" fmla="*/ 1 w 137"/>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19" y="114"/>
                  </a:lnTo>
                  <a:lnTo>
                    <a:pt x="19" y="120"/>
                  </a:lnTo>
                  <a:lnTo>
                    <a:pt x="21" y="127"/>
                  </a:lnTo>
                  <a:lnTo>
                    <a:pt x="25" y="137"/>
                  </a:lnTo>
                  <a:lnTo>
                    <a:pt x="29" y="141"/>
                  </a:lnTo>
                  <a:lnTo>
                    <a:pt x="33" y="144"/>
                  </a:lnTo>
                  <a:lnTo>
                    <a:pt x="40" y="148"/>
                  </a:lnTo>
                  <a:lnTo>
                    <a:pt x="48" y="150"/>
                  </a:lnTo>
                  <a:lnTo>
                    <a:pt x="55" y="152"/>
                  </a:lnTo>
                  <a:lnTo>
                    <a:pt x="65" y="152"/>
                  </a:lnTo>
                  <a:lnTo>
                    <a:pt x="84" y="150"/>
                  </a:lnTo>
                  <a:lnTo>
                    <a:pt x="97" y="144"/>
                  </a:lnTo>
                  <a:lnTo>
                    <a:pt x="103" y="137"/>
                  </a:lnTo>
                  <a:lnTo>
                    <a:pt x="106" y="131"/>
                  </a:lnTo>
                  <a:lnTo>
                    <a:pt x="108" y="123"/>
                  </a:lnTo>
                  <a:lnTo>
                    <a:pt x="106" y="116"/>
                  </a:lnTo>
                  <a:lnTo>
                    <a:pt x="103" y="110"/>
                  </a:lnTo>
                  <a:lnTo>
                    <a:pt x="91" y="103"/>
                  </a:lnTo>
                  <a:lnTo>
                    <a:pt x="71" y="93"/>
                  </a:lnTo>
                  <a:lnTo>
                    <a:pt x="57" y="88"/>
                  </a:lnTo>
                  <a:lnTo>
                    <a:pt x="50" y="84"/>
                  </a:lnTo>
                  <a:lnTo>
                    <a:pt x="42" y="80"/>
                  </a:lnTo>
                  <a:lnTo>
                    <a:pt x="33" y="72"/>
                  </a:lnTo>
                  <a:lnTo>
                    <a:pt x="25" y="63"/>
                  </a:lnTo>
                  <a:lnTo>
                    <a:pt x="23" y="57"/>
                  </a:lnTo>
                  <a:lnTo>
                    <a:pt x="21" y="52"/>
                  </a:lnTo>
                  <a:lnTo>
                    <a:pt x="19" y="44"/>
                  </a:lnTo>
                  <a:lnTo>
                    <a:pt x="21" y="36"/>
                  </a:lnTo>
                  <a:lnTo>
                    <a:pt x="23" y="29"/>
                  </a:lnTo>
                  <a:lnTo>
                    <a:pt x="27" y="21"/>
                  </a:lnTo>
                  <a:lnTo>
                    <a:pt x="33" y="14"/>
                  </a:lnTo>
                  <a:lnTo>
                    <a:pt x="38" y="10"/>
                  </a:lnTo>
                  <a:lnTo>
                    <a:pt x="48" y="4"/>
                  </a:lnTo>
                  <a:lnTo>
                    <a:pt x="57" y="2"/>
                  </a:lnTo>
                  <a:lnTo>
                    <a:pt x="67" y="0"/>
                  </a:lnTo>
                  <a:lnTo>
                    <a:pt x="76" y="0"/>
                  </a:lnTo>
                  <a:lnTo>
                    <a:pt x="95" y="2"/>
                  </a:lnTo>
                  <a:lnTo>
                    <a:pt x="110" y="6"/>
                  </a:lnTo>
                  <a:lnTo>
                    <a:pt x="120" y="12"/>
                  </a:lnTo>
                  <a:lnTo>
                    <a:pt x="125" y="17"/>
                  </a:lnTo>
                  <a:lnTo>
                    <a:pt x="131" y="25"/>
                  </a:lnTo>
                  <a:lnTo>
                    <a:pt x="135" y="36"/>
                  </a:lnTo>
                  <a:lnTo>
                    <a:pt x="137" y="48"/>
                  </a:lnTo>
                  <a:lnTo>
                    <a:pt x="137" y="52"/>
                  </a:lnTo>
                  <a:lnTo>
                    <a:pt x="118" y="52"/>
                  </a:lnTo>
                  <a:lnTo>
                    <a:pt x="116" y="46"/>
                  </a:lnTo>
                  <a:lnTo>
                    <a:pt x="116" y="42"/>
                  </a:lnTo>
                  <a:lnTo>
                    <a:pt x="112" y="35"/>
                  </a:lnTo>
                  <a:lnTo>
                    <a:pt x="108" y="29"/>
                  </a:lnTo>
                  <a:lnTo>
                    <a:pt x="103" y="25"/>
                  </a:lnTo>
                  <a:lnTo>
                    <a:pt x="95" y="21"/>
                  </a:lnTo>
                  <a:lnTo>
                    <a:pt x="86" y="19"/>
                  </a:lnTo>
                  <a:lnTo>
                    <a:pt x="76" y="19"/>
                  </a:lnTo>
                  <a:lnTo>
                    <a:pt x="65" y="19"/>
                  </a:lnTo>
                  <a:lnTo>
                    <a:pt x="55" y="23"/>
                  </a:lnTo>
                  <a:lnTo>
                    <a:pt x="48" y="27"/>
                  </a:lnTo>
                  <a:lnTo>
                    <a:pt x="44" y="31"/>
                  </a:lnTo>
                  <a:lnTo>
                    <a:pt x="40" y="36"/>
                  </a:lnTo>
                  <a:lnTo>
                    <a:pt x="40" y="44"/>
                  </a:lnTo>
                  <a:lnTo>
                    <a:pt x="40" y="50"/>
                  </a:lnTo>
                  <a:lnTo>
                    <a:pt x="42" y="53"/>
                  </a:lnTo>
                  <a:lnTo>
                    <a:pt x="48" y="59"/>
                  </a:lnTo>
                  <a:lnTo>
                    <a:pt x="55" y="63"/>
                  </a:lnTo>
                  <a:lnTo>
                    <a:pt x="59" y="65"/>
                  </a:lnTo>
                  <a:lnTo>
                    <a:pt x="65" y="69"/>
                  </a:lnTo>
                  <a:lnTo>
                    <a:pt x="72" y="72"/>
                  </a:lnTo>
                  <a:lnTo>
                    <a:pt x="82" y="76"/>
                  </a:lnTo>
                  <a:lnTo>
                    <a:pt x="93" y="82"/>
                  </a:lnTo>
                  <a:lnTo>
                    <a:pt x="103" y="86"/>
                  </a:lnTo>
                  <a:lnTo>
                    <a:pt x="108" y="89"/>
                  </a:lnTo>
                  <a:lnTo>
                    <a:pt x="116" y="95"/>
                  </a:lnTo>
                  <a:lnTo>
                    <a:pt x="122" y="103"/>
                  </a:lnTo>
                  <a:lnTo>
                    <a:pt x="125" y="112"/>
                  </a:lnTo>
                  <a:lnTo>
                    <a:pt x="127" y="123"/>
                  </a:lnTo>
                  <a:lnTo>
                    <a:pt x="125" y="131"/>
                  </a:lnTo>
                  <a:lnTo>
                    <a:pt x="124" y="141"/>
                  </a:lnTo>
                  <a:lnTo>
                    <a:pt x="118" y="148"/>
                  </a:lnTo>
                  <a:lnTo>
                    <a:pt x="112" y="154"/>
                  </a:lnTo>
                  <a:lnTo>
                    <a:pt x="105" y="161"/>
                  </a:lnTo>
                  <a:lnTo>
                    <a:pt x="97" y="165"/>
                  </a:lnTo>
                  <a:lnTo>
                    <a:pt x="82" y="171"/>
                  </a:lnTo>
                  <a:lnTo>
                    <a:pt x="63" y="171"/>
                  </a:lnTo>
                  <a:lnTo>
                    <a:pt x="38" y="169"/>
                  </a:lnTo>
                  <a:lnTo>
                    <a:pt x="19" y="159"/>
                  </a:lnTo>
                  <a:lnTo>
                    <a:pt x="8"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735" name="Freeform 1132"/>
            <p:cNvSpPr>
              <a:spLocks/>
            </p:cNvSpPr>
            <p:nvPr/>
          </p:nvSpPr>
          <p:spPr bwMode="auto">
            <a:xfrm>
              <a:off x="2566" y="2703"/>
              <a:ext cx="86" cy="130"/>
            </a:xfrm>
            <a:custGeom>
              <a:avLst/>
              <a:gdLst>
                <a:gd name="T0" fmla="*/ 3 w 135"/>
                <a:gd name="T1" fmla="*/ 47 h 167"/>
                <a:gd name="T2" fmla="*/ 6 w 135"/>
                <a:gd name="T3" fmla="*/ 5 h 167"/>
                <a:gd name="T4" fmla="*/ 0 w 135"/>
                <a:gd name="T5" fmla="*/ 5 h 167"/>
                <a:gd name="T6" fmla="*/ 1 w 135"/>
                <a:gd name="T7" fmla="*/ 0 h 167"/>
                <a:gd name="T8" fmla="*/ 14 w 135"/>
                <a:gd name="T9" fmla="*/ 0 h 167"/>
                <a:gd name="T10" fmla="*/ 14 w 135"/>
                <a:gd name="T11" fmla="*/ 5 h 167"/>
                <a:gd name="T12" fmla="*/ 8 w 135"/>
                <a:gd name="T13" fmla="*/ 5 h 167"/>
                <a:gd name="T14" fmla="*/ 4 w 135"/>
                <a:gd name="T15" fmla="*/ 47 h 167"/>
                <a:gd name="T16" fmla="*/ 3 w 135"/>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167"/>
                <a:gd name="T29" fmla="*/ 135 w 135"/>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167">
                  <a:moveTo>
                    <a:pt x="25" y="167"/>
                  </a:moveTo>
                  <a:lnTo>
                    <a:pt x="57" y="19"/>
                  </a:lnTo>
                  <a:lnTo>
                    <a:pt x="0" y="19"/>
                  </a:lnTo>
                  <a:lnTo>
                    <a:pt x="4" y="0"/>
                  </a:lnTo>
                  <a:lnTo>
                    <a:pt x="135"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6736" name="Freeform 1133"/>
            <p:cNvSpPr>
              <a:spLocks/>
            </p:cNvSpPr>
            <p:nvPr/>
          </p:nvSpPr>
          <p:spPr bwMode="auto">
            <a:xfrm>
              <a:off x="2640" y="2815"/>
              <a:ext cx="42" cy="55"/>
            </a:xfrm>
            <a:custGeom>
              <a:avLst/>
              <a:gdLst>
                <a:gd name="T0" fmla="*/ 0 w 64"/>
                <a:gd name="T1" fmla="*/ 21 h 70"/>
                <a:gd name="T2" fmla="*/ 2 w 64"/>
                <a:gd name="T3" fmla="*/ 0 h 70"/>
                <a:gd name="T4" fmla="*/ 3 w 64"/>
                <a:gd name="T5" fmla="*/ 0 h 70"/>
                <a:gd name="T6" fmla="*/ 3 w 64"/>
                <a:gd name="T7" fmla="*/ 4 h 70"/>
                <a:gd name="T8" fmla="*/ 3 w 64"/>
                <a:gd name="T9" fmla="*/ 2 h 70"/>
                <a:gd name="T10" fmla="*/ 5 w 64"/>
                <a:gd name="T11" fmla="*/ 2 h 70"/>
                <a:gd name="T12" fmla="*/ 5 w 64"/>
                <a:gd name="T13" fmla="*/ 0 h 70"/>
                <a:gd name="T14" fmla="*/ 6 w 64"/>
                <a:gd name="T15" fmla="*/ 0 h 70"/>
                <a:gd name="T16" fmla="*/ 7 w 64"/>
                <a:gd name="T17" fmla="*/ 0 h 70"/>
                <a:gd name="T18" fmla="*/ 7 w 64"/>
                <a:gd name="T19" fmla="*/ 2 h 70"/>
                <a:gd name="T20" fmla="*/ 7 w 64"/>
                <a:gd name="T21" fmla="*/ 2 h 70"/>
                <a:gd name="T22" fmla="*/ 8 w 64"/>
                <a:gd name="T23" fmla="*/ 2 h 70"/>
                <a:gd name="T24" fmla="*/ 8 w 64"/>
                <a:gd name="T25" fmla="*/ 3 h 70"/>
                <a:gd name="T26" fmla="*/ 8 w 64"/>
                <a:gd name="T27" fmla="*/ 5 h 70"/>
                <a:gd name="T28" fmla="*/ 8 w 64"/>
                <a:gd name="T29" fmla="*/ 6 h 70"/>
                <a:gd name="T30" fmla="*/ 8 w 64"/>
                <a:gd name="T31" fmla="*/ 9 h 70"/>
                <a:gd name="T32" fmla="*/ 7 w 64"/>
                <a:gd name="T33" fmla="*/ 21 h 70"/>
                <a:gd name="T34" fmla="*/ 5 w 64"/>
                <a:gd name="T35" fmla="*/ 21 h 70"/>
                <a:gd name="T36" fmla="*/ 6 w 64"/>
                <a:gd name="T37" fmla="*/ 8 h 70"/>
                <a:gd name="T38" fmla="*/ 7 w 64"/>
                <a:gd name="T39" fmla="*/ 6 h 70"/>
                <a:gd name="T40" fmla="*/ 7 w 64"/>
                <a:gd name="T41" fmla="*/ 5 h 70"/>
                <a:gd name="T42" fmla="*/ 7 w 64"/>
                <a:gd name="T43" fmla="*/ 4 h 70"/>
                <a:gd name="T44" fmla="*/ 6 w 64"/>
                <a:gd name="T45" fmla="*/ 3 h 70"/>
                <a:gd name="T46" fmla="*/ 6 w 64"/>
                <a:gd name="T47" fmla="*/ 3 h 70"/>
                <a:gd name="T48" fmla="*/ 5 w 64"/>
                <a:gd name="T49" fmla="*/ 3 h 70"/>
                <a:gd name="T50" fmla="*/ 5 w 64"/>
                <a:gd name="T51" fmla="*/ 3 h 70"/>
                <a:gd name="T52" fmla="*/ 4 w 64"/>
                <a:gd name="T53" fmla="*/ 3 h 70"/>
                <a:gd name="T54" fmla="*/ 3 w 64"/>
                <a:gd name="T55" fmla="*/ 4 h 70"/>
                <a:gd name="T56" fmla="*/ 3 w 64"/>
                <a:gd name="T57" fmla="*/ 6 h 70"/>
                <a:gd name="T58" fmla="*/ 3 w 64"/>
                <a:gd name="T59" fmla="*/ 9 h 70"/>
                <a:gd name="T60" fmla="*/ 2 w 64"/>
                <a:gd name="T61" fmla="*/ 12 h 70"/>
                <a:gd name="T62" fmla="*/ 1 w 64"/>
                <a:gd name="T63" fmla="*/ 21 h 70"/>
                <a:gd name="T64" fmla="*/ 0 w 64"/>
                <a:gd name="T65" fmla="*/ 21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0"/>
                <a:gd name="T101" fmla="*/ 64 w 64"/>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0">
                  <a:moveTo>
                    <a:pt x="0" y="70"/>
                  </a:moveTo>
                  <a:lnTo>
                    <a:pt x="13" y="0"/>
                  </a:lnTo>
                  <a:lnTo>
                    <a:pt x="24" y="0"/>
                  </a:lnTo>
                  <a:lnTo>
                    <a:pt x="22" y="13"/>
                  </a:lnTo>
                  <a:lnTo>
                    <a:pt x="28" y="8"/>
                  </a:lnTo>
                  <a:lnTo>
                    <a:pt x="36" y="2"/>
                  </a:lnTo>
                  <a:lnTo>
                    <a:pt x="41" y="0"/>
                  </a:lnTo>
                  <a:lnTo>
                    <a:pt x="47" y="0"/>
                  </a:lnTo>
                  <a:lnTo>
                    <a:pt x="53" y="0"/>
                  </a:lnTo>
                  <a:lnTo>
                    <a:pt x="56" y="2"/>
                  </a:lnTo>
                  <a:lnTo>
                    <a:pt x="60" y="4"/>
                  </a:lnTo>
                  <a:lnTo>
                    <a:pt x="62" y="8"/>
                  </a:lnTo>
                  <a:lnTo>
                    <a:pt x="64" y="12"/>
                  </a:lnTo>
                  <a:lnTo>
                    <a:pt x="64" y="17"/>
                  </a:lnTo>
                  <a:lnTo>
                    <a:pt x="64" y="21"/>
                  </a:lnTo>
                  <a:lnTo>
                    <a:pt x="62" y="29"/>
                  </a:lnTo>
                  <a:lnTo>
                    <a:pt x="53" y="70"/>
                  </a:lnTo>
                  <a:lnTo>
                    <a:pt x="41" y="70"/>
                  </a:lnTo>
                  <a:lnTo>
                    <a:pt x="51" y="27"/>
                  </a:lnTo>
                  <a:lnTo>
                    <a:pt x="53" y="21"/>
                  </a:lnTo>
                  <a:lnTo>
                    <a:pt x="53" y="17"/>
                  </a:lnTo>
                  <a:lnTo>
                    <a:pt x="53" y="13"/>
                  </a:lnTo>
                  <a:lnTo>
                    <a:pt x="51" y="12"/>
                  </a:lnTo>
                  <a:lnTo>
                    <a:pt x="47" y="10"/>
                  </a:lnTo>
                  <a:lnTo>
                    <a:pt x="43" y="10"/>
                  </a:lnTo>
                  <a:lnTo>
                    <a:pt x="38" y="10"/>
                  </a:lnTo>
                  <a:lnTo>
                    <a:pt x="32" y="12"/>
                  </a:lnTo>
                  <a:lnTo>
                    <a:pt x="28" y="15"/>
                  </a:lnTo>
                  <a:lnTo>
                    <a:pt x="24" y="21"/>
                  </a:lnTo>
                  <a:lnTo>
                    <a:pt x="20" y="29"/>
                  </a:lnTo>
                  <a:lnTo>
                    <a:pt x="17" y="38"/>
                  </a:lnTo>
                  <a:lnTo>
                    <a:pt x="11" y="70"/>
                  </a:lnTo>
                  <a:lnTo>
                    <a:pt x="0" y="70"/>
                  </a:lnTo>
                  <a:close/>
                </a:path>
              </a:pathLst>
            </a:custGeom>
            <a:solidFill>
              <a:srgbClr val="000000"/>
            </a:solidFill>
            <a:ln w="0">
              <a:solidFill>
                <a:srgbClr val="000000"/>
              </a:solidFill>
              <a:round/>
              <a:headEnd/>
              <a:tailEnd/>
            </a:ln>
          </p:spPr>
          <p:txBody>
            <a:bodyPr/>
            <a:lstStyle/>
            <a:p>
              <a:endParaRPr lang="en-CA"/>
            </a:p>
          </p:txBody>
        </p:sp>
        <p:sp>
          <p:nvSpPr>
            <p:cNvPr id="26737" name="Freeform 1134"/>
            <p:cNvSpPr>
              <a:spLocks/>
            </p:cNvSpPr>
            <p:nvPr/>
          </p:nvSpPr>
          <p:spPr bwMode="auto">
            <a:xfrm>
              <a:off x="1158" y="2504"/>
              <a:ext cx="1353" cy="113"/>
            </a:xfrm>
            <a:custGeom>
              <a:avLst/>
              <a:gdLst>
                <a:gd name="T0" fmla="*/ 0 w 2107"/>
                <a:gd name="T1" fmla="*/ 43 h 144"/>
                <a:gd name="T2" fmla="*/ 0 w 2107"/>
                <a:gd name="T3" fmla="*/ 0 h 144"/>
                <a:gd name="T4" fmla="*/ 230 w 2107"/>
                <a:gd name="T5" fmla="*/ 0 h 144"/>
                <a:gd name="T6" fmla="*/ 230 w 2107"/>
                <a:gd name="T7" fmla="*/ 43 h 144"/>
                <a:gd name="T8" fmla="*/ 0 60000 65536"/>
                <a:gd name="T9" fmla="*/ 0 60000 65536"/>
                <a:gd name="T10" fmla="*/ 0 60000 65536"/>
                <a:gd name="T11" fmla="*/ 0 60000 65536"/>
                <a:gd name="T12" fmla="*/ 0 w 2107"/>
                <a:gd name="T13" fmla="*/ 0 h 144"/>
                <a:gd name="T14" fmla="*/ 2107 w 2107"/>
                <a:gd name="T15" fmla="*/ 144 h 144"/>
              </a:gdLst>
              <a:ahLst/>
              <a:cxnLst>
                <a:cxn ang="T8">
                  <a:pos x="T0" y="T1"/>
                </a:cxn>
                <a:cxn ang="T9">
                  <a:pos x="T2" y="T3"/>
                </a:cxn>
                <a:cxn ang="T10">
                  <a:pos x="T4" y="T5"/>
                </a:cxn>
                <a:cxn ang="T11">
                  <a:pos x="T6" y="T7"/>
                </a:cxn>
              </a:cxnLst>
              <a:rect l="T12" t="T13" r="T14" b="T15"/>
              <a:pathLst>
                <a:path w="2107" h="144">
                  <a:moveTo>
                    <a:pt x="0" y="144"/>
                  </a:moveTo>
                  <a:lnTo>
                    <a:pt x="0" y="0"/>
                  </a:lnTo>
                  <a:lnTo>
                    <a:pt x="2107" y="0"/>
                  </a:lnTo>
                  <a:lnTo>
                    <a:pt x="2107" y="144"/>
                  </a:lnTo>
                </a:path>
              </a:pathLst>
            </a:custGeom>
            <a:noFill/>
            <a:ln w="9525">
              <a:solidFill>
                <a:srgbClr val="000000"/>
              </a:solidFill>
              <a:round/>
              <a:headEnd/>
              <a:tailEnd/>
            </a:ln>
          </p:spPr>
          <p:txBody>
            <a:bodyPr/>
            <a:lstStyle/>
            <a:p>
              <a:endParaRPr lang="en-CA"/>
            </a:p>
          </p:txBody>
        </p:sp>
        <p:sp>
          <p:nvSpPr>
            <p:cNvPr id="26738" name="Freeform 1135"/>
            <p:cNvSpPr>
              <a:spLocks/>
            </p:cNvSpPr>
            <p:nvPr/>
          </p:nvSpPr>
          <p:spPr bwMode="auto">
            <a:xfrm>
              <a:off x="1158" y="2890"/>
              <a:ext cx="1353" cy="114"/>
            </a:xfrm>
            <a:custGeom>
              <a:avLst/>
              <a:gdLst>
                <a:gd name="T0" fmla="*/ 0 w 2107"/>
                <a:gd name="T1" fmla="*/ 0 h 146"/>
                <a:gd name="T2" fmla="*/ 0 w 2107"/>
                <a:gd name="T3" fmla="*/ 42 h 146"/>
                <a:gd name="T4" fmla="*/ 230 w 2107"/>
                <a:gd name="T5" fmla="*/ 42 h 146"/>
                <a:gd name="T6" fmla="*/ 230 w 2107"/>
                <a:gd name="T7" fmla="*/ 0 h 146"/>
                <a:gd name="T8" fmla="*/ 0 60000 65536"/>
                <a:gd name="T9" fmla="*/ 0 60000 65536"/>
                <a:gd name="T10" fmla="*/ 0 60000 65536"/>
                <a:gd name="T11" fmla="*/ 0 60000 65536"/>
                <a:gd name="T12" fmla="*/ 0 w 2107"/>
                <a:gd name="T13" fmla="*/ 0 h 146"/>
                <a:gd name="T14" fmla="*/ 2107 w 2107"/>
                <a:gd name="T15" fmla="*/ 146 h 146"/>
              </a:gdLst>
              <a:ahLst/>
              <a:cxnLst>
                <a:cxn ang="T8">
                  <a:pos x="T0" y="T1"/>
                </a:cxn>
                <a:cxn ang="T9">
                  <a:pos x="T2" y="T3"/>
                </a:cxn>
                <a:cxn ang="T10">
                  <a:pos x="T4" y="T5"/>
                </a:cxn>
                <a:cxn ang="T11">
                  <a:pos x="T6" y="T7"/>
                </a:cxn>
              </a:cxnLst>
              <a:rect l="T12" t="T13" r="T14" b="T15"/>
              <a:pathLst>
                <a:path w="2107" h="146">
                  <a:moveTo>
                    <a:pt x="0" y="0"/>
                  </a:moveTo>
                  <a:lnTo>
                    <a:pt x="0" y="146"/>
                  </a:lnTo>
                  <a:lnTo>
                    <a:pt x="2107" y="146"/>
                  </a:lnTo>
                  <a:lnTo>
                    <a:pt x="2107" y="0"/>
                  </a:lnTo>
                </a:path>
              </a:pathLst>
            </a:custGeom>
            <a:noFill/>
            <a:ln w="9525">
              <a:solidFill>
                <a:srgbClr val="000000"/>
              </a:solidFill>
              <a:round/>
              <a:headEnd/>
              <a:tailEnd/>
            </a:ln>
          </p:spPr>
          <p:txBody>
            <a:bodyPr/>
            <a:lstStyle/>
            <a:p>
              <a:endParaRPr lang="en-CA"/>
            </a:p>
          </p:txBody>
        </p:sp>
        <p:sp>
          <p:nvSpPr>
            <p:cNvPr id="26739" name="Line 1136"/>
            <p:cNvSpPr>
              <a:spLocks noChangeShapeType="1"/>
            </p:cNvSpPr>
            <p:nvPr/>
          </p:nvSpPr>
          <p:spPr bwMode="auto">
            <a:xfrm>
              <a:off x="1538" y="2509"/>
              <a:ext cx="1" cy="103"/>
            </a:xfrm>
            <a:prstGeom prst="line">
              <a:avLst/>
            </a:prstGeom>
            <a:noFill/>
            <a:ln w="9525">
              <a:solidFill>
                <a:srgbClr val="000000"/>
              </a:solidFill>
              <a:round/>
              <a:headEnd/>
              <a:tailEnd/>
            </a:ln>
          </p:spPr>
          <p:txBody>
            <a:bodyPr/>
            <a:lstStyle/>
            <a:p>
              <a:endParaRPr lang="en-CA"/>
            </a:p>
          </p:txBody>
        </p:sp>
        <p:sp>
          <p:nvSpPr>
            <p:cNvPr id="26740" name="Line 1137"/>
            <p:cNvSpPr>
              <a:spLocks noChangeShapeType="1"/>
            </p:cNvSpPr>
            <p:nvPr/>
          </p:nvSpPr>
          <p:spPr bwMode="auto">
            <a:xfrm>
              <a:off x="2092" y="2500"/>
              <a:ext cx="2" cy="104"/>
            </a:xfrm>
            <a:prstGeom prst="line">
              <a:avLst/>
            </a:prstGeom>
            <a:noFill/>
            <a:ln w="9525">
              <a:solidFill>
                <a:srgbClr val="000000"/>
              </a:solidFill>
              <a:round/>
              <a:headEnd/>
              <a:tailEnd/>
            </a:ln>
          </p:spPr>
          <p:txBody>
            <a:bodyPr/>
            <a:lstStyle/>
            <a:p>
              <a:endParaRPr lang="en-CA"/>
            </a:p>
          </p:txBody>
        </p:sp>
        <p:sp>
          <p:nvSpPr>
            <p:cNvPr id="26741" name="Line 1138"/>
            <p:cNvSpPr>
              <a:spLocks noChangeShapeType="1"/>
            </p:cNvSpPr>
            <p:nvPr/>
          </p:nvSpPr>
          <p:spPr bwMode="auto">
            <a:xfrm>
              <a:off x="2092" y="2906"/>
              <a:ext cx="2" cy="103"/>
            </a:xfrm>
            <a:prstGeom prst="line">
              <a:avLst/>
            </a:prstGeom>
            <a:noFill/>
            <a:ln w="9525">
              <a:solidFill>
                <a:srgbClr val="000000"/>
              </a:solidFill>
              <a:round/>
              <a:headEnd/>
              <a:tailEnd/>
            </a:ln>
          </p:spPr>
          <p:txBody>
            <a:bodyPr/>
            <a:lstStyle/>
            <a:p>
              <a:endParaRPr lang="en-CA"/>
            </a:p>
          </p:txBody>
        </p:sp>
        <p:sp>
          <p:nvSpPr>
            <p:cNvPr id="26742" name="Line 1139"/>
            <p:cNvSpPr>
              <a:spLocks noChangeShapeType="1"/>
            </p:cNvSpPr>
            <p:nvPr/>
          </p:nvSpPr>
          <p:spPr bwMode="auto">
            <a:xfrm>
              <a:off x="1538" y="2901"/>
              <a:ext cx="1" cy="103"/>
            </a:xfrm>
            <a:prstGeom prst="line">
              <a:avLst/>
            </a:prstGeom>
            <a:noFill/>
            <a:ln w="9525">
              <a:solidFill>
                <a:srgbClr val="000000"/>
              </a:solidFill>
              <a:round/>
              <a:headEnd/>
              <a:tailEnd/>
            </a:ln>
          </p:spPr>
          <p:txBody>
            <a:bodyPr/>
            <a:lstStyle/>
            <a:p>
              <a:endParaRPr lang="en-CA"/>
            </a:p>
          </p:txBody>
        </p:sp>
        <p:sp>
          <p:nvSpPr>
            <p:cNvPr id="26743" name="Freeform 1140"/>
            <p:cNvSpPr>
              <a:spLocks/>
            </p:cNvSpPr>
            <p:nvPr/>
          </p:nvSpPr>
          <p:spPr bwMode="auto">
            <a:xfrm>
              <a:off x="1701" y="2745"/>
              <a:ext cx="38" cy="47"/>
            </a:xfrm>
            <a:custGeom>
              <a:avLst/>
              <a:gdLst>
                <a:gd name="T0" fmla="*/ 6 w 61"/>
                <a:gd name="T1" fmla="*/ 8 h 61"/>
                <a:gd name="T2" fmla="*/ 6 w 61"/>
                <a:gd name="T3" fmla="*/ 6 h 61"/>
                <a:gd name="T4" fmla="*/ 6 w 61"/>
                <a:gd name="T5" fmla="*/ 4 h 61"/>
                <a:gd name="T6" fmla="*/ 4 w 61"/>
                <a:gd name="T7" fmla="*/ 3 h 61"/>
                <a:gd name="T8" fmla="*/ 4 w 61"/>
                <a:gd name="T9" fmla="*/ 2 h 61"/>
                <a:gd name="T10" fmla="*/ 4 w 61"/>
                <a:gd name="T11" fmla="*/ 2 h 61"/>
                <a:gd name="T12" fmla="*/ 2 w 61"/>
                <a:gd name="T13" fmla="*/ 0 h 61"/>
                <a:gd name="T14" fmla="*/ 2 w 61"/>
                <a:gd name="T15" fmla="*/ 2 h 61"/>
                <a:gd name="T16" fmla="*/ 1 w 61"/>
                <a:gd name="T17" fmla="*/ 2 h 61"/>
                <a:gd name="T18" fmla="*/ 1 w 61"/>
                <a:gd name="T19" fmla="*/ 3 h 61"/>
                <a:gd name="T20" fmla="*/ 1 w 61"/>
                <a:gd name="T21" fmla="*/ 4 h 61"/>
                <a:gd name="T22" fmla="*/ 1 w 61"/>
                <a:gd name="T23" fmla="*/ 6 h 61"/>
                <a:gd name="T24" fmla="*/ 0 w 61"/>
                <a:gd name="T25" fmla="*/ 8 h 61"/>
                <a:gd name="T26" fmla="*/ 1 w 61"/>
                <a:gd name="T27" fmla="*/ 11 h 61"/>
                <a:gd name="T28" fmla="*/ 1 w 61"/>
                <a:gd name="T29" fmla="*/ 12 h 61"/>
                <a:gd name="T30" fmla="*/ 1 w 61"/>
                <a:gd name="T31" fmla="*/ 15 h 61"/>
                <a:gd name="T32" fmla="*/ 1 w 61"/>
                <a:gd name="T33" fmla="*/ 15 h 61"/>
                <a:gd name="T34" fmla="*/ 2 w 61"/>
                <a:gd name="T35" fmla="*/ 17 h 61"/>
                <a:gd name="T36" fmla="*/ 2 w 61"/>
                <a:gd name="T37" fmla="*/ 17 h 61"/>
                <a:gd name="T38" fmla="*/ 4 w 61"/>
                <a:gd name="T39" fmla="*/ 17 h 61"/>
                <a:gd name="T40" fmla="*/ 4 w 61"/>
                <a:gd name="T41" fmla="*/ 15 h 61"/>
                <a:gd name="T42" fmla="*/ 4 w 61"/>
                <a:gd name="T43" fmla="*/ 15 h 61"/>
                <a:gd name="T44" fmla="*/ 6 w 61"/>
                <a:gd name="T45" fmla="*/ 12 h 61"/>
                <a:gd name="T46" fmla="*/ 6 w 61"/>
                <a:gd name="T47" fmla="*/ 11 h 61"/>
                <a:gd name="T48" fmla="*/ 6 w 61"/>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61" y="31"/>
                  </a:moveTo>
                  <a:lnTo>
                    <a:pt x="59" y="23"/>
                  </a:lnTo>
                  <a:lnTo>
                    <a:pt x="57" y="15"/>
                  </a:lnTo>
                  <a:lnTo>
                    <a:pt x="51" y="10"/>
                  </a:lnTo>
                  <a:lnTo>
                    <a:pt x="46" y="6"/>
                  </a:lnTo>
                  <a:lnTo>
                    <a:pt x="38" y="2"/>
                  </a:lnTo>
                  <a:lnTo>
                    <a:pt x="30" y="0"/>
                  </a:lnTo>
                  <a:lnTo>
                    <a:pt x="23" y="2"/>
                  </a:lnTo>
                  <a:lnTo>
                    <a:pt x="15" y="6"/>
                  </a:lnTo>
                  <a:lnTo>
                    <a:pt x="10" y="10"/>
                  </a:lnTo>
                  <a:lnTo>
                    <a:pt x="4" y="15"/>
                  </a:lnTo>
                  <a:lnTo>
                    <a:pt x="2" y="23"/>
                  </a:lnTo>
                  <a:lnTo>
                    <a:pt x="0" y="31"/>
                  </a:lnTo>
                  <a:lnTo>
                    <a:pt x="2" y="40"/>
                  </a:lnTo>
                  <a:lnTo>
                    <a:pt x="4" y="46"/>
                  </a:lnTo>
                  <a:lnTo>
                    <a:pt x="10" y="53"/>
                  </a:lnTo>
                  <a:lnTo>
                    <a:pt x="15" y="57"/>
                  </a:lnTo>
                  <a:lnTo>
                    <a:pt x="23" y="61"/>
                  </a:lnTo>
                  <a:lnTo>
                    <a:pt x="30" y="61"/>
                  </a:lnTo>
                  <a:lnTo>
                    <a:pt x="38" y="61"/>
                  </a:lnTo>
                  <a:lnTo>
                    <a:pt x="46" y="57"/>
                  </a:lnTo>
                  <a:lnTo>
                    <a:pt x="51" y="53"/>
                  </a:lnTo>
                  <a:lnTo>
                    <a:pt x="57" y="46"/>
                  </a:lnTo>
                  <a:lnTo>
                    <a:pt x="59" y="40"/>
                  </a:lnTo>
                  <a:lnTo>
                    <a:pt x="61" y="31"/>
                  </a:lnTo>
                  <a:close/>
                </a:path>
              </a:pathLst>
            </a:custGeom>
            <a:solidFill>
              <a:srgbClr val="000000"/>
            </a:solidFill>
            <a:ln w="0">
              <a:solidFill>
                <a:srgbClr val="000000"/>
              </a:solidFill>
              <a:round/>
              <a:headEnd/>
              <a:tailEnd/>
            </a:ln>
          </p:spPr>
          <p:txBody>
            <a:bodyPr/>
            <a:lstStyle/>
            <a:p>
              <a:endParaRPr lang="en-CA"/>
            </a:p>
          </p:txBody>
        </p:sp>
        <p:sp>
          <p:nvSpPr>
            <p:cNvPr id="26744" name="Freeform 1141"/>
            <p:cNvSpPr>
              <a:spLocks/>
            </p:cNvSpPr>
            <p:nvPr/>
          </p:nvSpPr>
          <p:spPr bwMode="auto">
            <a:xfrm>
              <a:off x="1701" y="2745"/>
              <a:ext cx="38" cy="47"/>
            </a:xfrm>
            <a:custGeom>
              <a:avLst/>
              <a:gdLst>
                <a:gd name="T0" fmla="*/ 6 w 61"/>
                <a:gd name="T1" fmla="*/ 8 h 61"/>
                <a:gd name="T2" fmla="*/ 6 w 61"/>
                <a:gd name="T3" fmla="*/ 6 h 61"/>
                <a:gd name="T4" fmla="*/ 6 w 61"/>
                <a:gd name="T5" fmla="*/ 4 h 61"/>
                <a:gd name="T6" fmla="*/ 4 w 61"/>
                <a:gd name="T7" fmla="*/ 3 h 61"/>
                <a:gd name="T8" fmla="*/ 4 w 61"/>
                <a:gd name="T9" fmla="*/ 2 h 61"/>
                <a:gd name="T10" fmla="*/ 4 w 61"/>
                <a:gd name="T11" fmla="*/ 2 h 61"/>
                <a:gd name="T12" fmla="*/ 2 w 61"/>
                <a:gd name="T13" fmla="*/ 0 h 61"/>
                <a:gd name="T14" fmla="*/ 2 w 61"/>
                <a:gd name="T15" fmla="*/ 2 h 61"/>
                <a:gd name="T16" fmla="*/ 1 w 61"/>
                <a:gd name="T17" fmla="*/ 2 h 61"/>
                <a:gd name="T18" fmla="*/ 1 w 61"/>
                <a:gd name="T19" fmla="*/ 3 h 61"/>
                <a:gd name="T20" fmla="*/ 1 w 61"/>
                <a:gd name="T21" fmla="*/ 4 h 61"/>
                <a:gd name="T22" fmla="*/ 1 w 61"/>
                <a:gd name="T23" fmla="*/ 6 h 61"/>
                <a:gd name="T24" fmla="*/ 0 w 61"/>
                <a:gd name="T25" fmla="*/ 8 h 61"/>
                <a:gd name="T26" fmla="*/ 1 w 61"/>
                <a:gd name="T27" fmla="*/ 11 h 61"/>
                <a:gd name="T28" fmla="*/ 1 w 61"/>
                <a:gd name="T29" fmla="*/ 12 h 61"/>
                <a:gd name="T30" fmla="*/ 1 w 61"/>
                <a:gd name="T31" fmla="*/ 15 h 61"/>
                <a:gd name="T32" fmla="*/ 1 w 61"/>
                <a:gd name="T33" fmla="*/ 15 h 61"/>
                <a:gd name="T34" fmla="*/ 2 w 61"/>
                <a:gd name="T35" fmla="*/ 17 h 61"/>
                <a:gd name="T36" fmla="*/ 2 w 61"/>
                <a:gd name="T37" fmla="*/ 17 h 61"/>
                <a:gd name="T38" fmla="*/ 4 w 61"/>
                <a:gd name="T39" fmla="*/ 17 h 61"/>
                <a:gd name="T40" fmla="*/ 4 w 61"/>
                <a:gd name="T41" fmla="*/ 15 h 61"/>
                <a:gd name="T42" fmla="*/ 4 w 61"/>
                <a:gd name="T43" fmla="*/ 15 h 61"/>
                <a:gd name="T44" fmla="*/ 6 w 61"/>
                <a:gd name="T45" fmla="*/ 12 h 61"/>
                <a:gd name="T46" fmla="*/ 6 w 61"/>
                <a:gd name="T47" fmla="*/ 11 h 61"/>
                <a:gd name="T48" fmla="*/ 6 w 61"/>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61" y="31"/>
                  </a:moveTo>
                  <a:lnTo>
                    <a:pt x="59" y="23"/>
                  </a:lnTo>
                  <a:lnTo>
                    <a:pt x="57" y="15"/>
                  </a:lnTo>
                  <a:lnTo>
                    <a:pt x="51" y="10"/>
                  </a:lnTo>
                  <a:lnTo>
                    <a:pt x="46" y="6"/>
                  </a:lnTo>
                  <a:lnTo>
                    <a:pt x="38" y="2"/>
                  </a:lnTo>
                  <a:lnTo>
                    <a:pt x="30" y="0"/>
                  </a:lnTo>
                  <a:lnTo>
                    <a:pt x="23" y="2"/>
                  </a:lnTo>
                  <a:lnTo>
                    <a:pt x="15" y="6"/>
                  </a:lnTo>
                  <a:lnTo>
                    <a:pt x="10" y="10"/>
                  </a:lnTo>
                  <a:lnTo>
                    <a:pt x="4" y="15"/>
                  </a:lnTo>
                  <a:lnTo>
                    <a:pt x="2" y="23"/>
                  </a:lnTo>
                  <a:lnTo>
                    <a:pt x="0" y="31"/>
                  </a:lnTo>
                  <a:lnTo>
                    <a:pt x="2" y="40"/>
                  </a:lnTo>
                  <a:lnTo>
                    <a:pt x="4" y="46"/>
                  </a:lnTo>
                  <a:lnTo>
                    <a:pt x="10" y="53"/>
                  </a:lnTo>
                  <a:lnTo>
                    <a:pt x="15" y="57"/>
                  </a:lnTo>
                  <a:lnTo>
                    <a:pt x="23" y="61"/>
                  </a:lnTo>
                  <a:lnTo>
                    <a:pt x="30" y="61"/>
                  </a:lnTo>
                  <a:lnTo>
                    <a:pt x="38" y="61"/>
                  </a:lnTo>
                  <a:lnTo>
                    <a:pt x="46" y="57"/>
                  </a:lnTo>
                  <a:lnTo>
                    <a:pt x="51" y="53"/>
                  </a:lnTo>
                  <a:lnTo>
                    <a:pt x="57" y="46"/>
                  </a:lnTo>
                  <a:lnTo>
                    <a:pt x="59" y="40"/>
                  </a:lnTo>
                  <a:lnTo>
                    <a:pt x="61" y="31"/>
                  </a:lnTo>
                </a:path>
              </a:pathLst>
            </a:custGeom>
            <a:noFill/>
            <a:ln w="9525">
              <a:solidFill>
                <a:srgbClr val="000000"/>
              </a:solidFill>
              <a:round/>
              <a:headEnd/>
              <a:tailEnd/>
            </a:ln>
          </p:spPr>
          <p:txBody>
            <a:bodyPr/>
            <a:lstStyle/>
            <a:p>
              <a:endParaRPr lang="en-CA"/>
            </a:p>
          </p:txBody>
        </p:sp>
        <p:sp>
          <p:nvSpPr>
            <p:cNvPr id="26745" name="Freeform 1142"/>
            <p:cNvSpPr>
              <a:spLocks/>
            </p:cNvSpPr>
            <p:nvPr/>
          </p:nvSpPr>
          <p:spPr bwMode="auto">
            <a:xfrm>
              <a:off x="1798" y="2745"/>
              <a:ext cx="39" cy="47"/>
            </a:xfrm>
            <a:custGeom>
              <a:avLst/>
              <a:gdLst>
                <a:gd name="T0" fmla="*/ 7 w 60"/>
                <a:gd name="T1" fmla="*/ 8 h 61"/>
                <a:gd name="T2" fmla="*/ 7 w 60"/>
                <a:gd name="T3" fmla="*/ 6 h 61"/>
                <a:gd name="T4" fmla="*/ 7 w 60"/>
                <a:gd name="T5" fmla="*/ 4 h 61"/>
                <a:gd name="T6" fmla="*/ 6 w 60"/>
                <a:gd name="T7" fmla="*/ 3 h 61"/>
                <a:gd name="T8" fmla="*/ 5 w 60"/>
                <a:gd name="T9" fmla="*/ 2 h 61"/>
                <a:gd name="T10" fmla="*/ 5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0 w 60"/>
                <a:gd name="T23" fmla="*/ 6 h 61"/>
                <a:gd name="T24" fmla="*/ 0 w 60"/>
                <a:gd name="T25" fmla="*/ 8 h 61"/>
                <a:gd name="T26" fmla="*/ 0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5 w 60"/>
                <a:gd name="T39" fmla="*/ 17 h 61"/>
                <a:gd name="T40" fmla="*/ 5 w 60"/>
                <a:gd name="T41" fmla="*/ 15 h 61"/>
                <a:gd name="T42" fmla="*/ 6 w 60"/>
                <a:gd name="T43" fmla="*/ 15 h 61"/>
                <a:gd name="T44" fmla="*/ 7 w 60"/>
                <a:gd name="T45" fmla="*/ 12 h 61"/>
                <a:gd name="T46" fmla="*/ 7 w 60"/>
                <a:gd name="T47" fmla="*/ 11 h 61"/>
                <a:gd name="T48" fmla="*/ 7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58" y="23"/>
                  </a:lnTo>
                  <a:lnTo>
                    <a:pt x="56" y="15"/>
                  </a:lnTo>
                  <a:lnTo>
                    <a:pt x="51" y="10"/>
                  </a:lnTo>
                  <a:lnTo>
                    <a:pt x="45" y="6"/>
                  </a:lnTo>
                  <a:lnTo>
                    <a:pt x="37" y="2"/>
                  </a:lnTo>
                  <a:lnTo>
                    <a:pt x="30" y="0"/>
                  </a:lnTo>
                  <a:lnTo>
                    <a:pt x="22" y="2"/>
                  </a:lnTo>
                  <a:lnTo>
                    <a:pt x="15" y="6"/>
                  </a:lnTo>
                  <a:lnTo>
                    <a:pt x="9" y="10"/>
                  </a:lnTo>
                  <a:lnTo>
                    <a:pt x="3" y="15"/>
                  </a:lnTo>
                  <a:lnTo>
                    <a:pt x="0" y="23"/>
                  </a:lnTo>
                  <a:lnTo>
                    <a:pt x="0" y="31"/>
                  </a:lnTo>
                  <a:lnTo>
                    <a:pt x="0" y="40"/>
                  </a:lnTo>
                  <a:lnTo>
                    <a:pt x="3" y="46"/>
                  </a:lnTo>
                  <a:lnTo>
                    <a:pt x="9" y="53"/>
                  </a:lnTo>
                  <a:lnTo>
                    <a:pt x="15" y="57"/>
                  </a:lnTo>
                  <a:lnTo>
                    <a:pt x="22" y="61"/>
                  </a:lnTo>
                  <a:lnTo>
                    <a:pt x="30" y="61"/>
                  </a:lnTo>
                  <a:lnTo>
                    <a:pt x="37" y="61"/>
                  </a:lnTo>
                  <a:lnTo>
                    <a:pt x="45" y="57"/>
                  </a:lnTo>
                  <a:lnTo>
                    <a:pt x="51" y="53"/>
                  </a:lnTo>
                  <a:lnTo>
                    <a:pt x="56" y="46"/>
                  </a:lnTo>
                  <a:lnTo>
                    <a:pt x="58" y="40"/>
                  </a:lnTo>
                  <a:lnTo>
                    <a:pt x="60" y="31"/>
                  </a:lnTo>
                  <a:close/>
                </a:path>
              </a:pathLst>
            </a:custGeom>
            <a:solidFill>
              <a:srgbClr val="000000"/>
            </a:solidFill>
            <a:ln w="0">
              <a:solidFill>
                <a:srgbClr val="000000"/>
              </a:solidFill>
              <a:round/>
              <a:headEnd/>
              <a:tailEnd/>
            </a:ln>
          </p:spPr>
          <p:txBody>
            <a:bodyPr/>
            <a:lstStyle/>
            <a:p>
              <a:endParaRPr lang="en-CA"/>
            </a:p>
          </p:txBody>
        </p:sp>
        <p:sp>
          <p:nvSpPr>
            <p:cNvPr id="26746" name="Freeform 1143"/>
            <p:cNvSpPr>
              <a:spLocks/>
            </p:cNvSpPr>
            <p:nvPr/>
          </p:nvSpPr>
          <p:spPr bwMode="auto">
            <a:xfrm>
              <a:off x="1798" y="2745"/>
              <a:ext cx="39" cy="47"/>
            </a:xfrm>
            <a:custGeom>
              <a:avLst/>
              <a:gdLst>
                <a:gd name="T0" fmla="*/ 7 w 60"/>
                <a:gd name="T1" fmla="*/ 8 h 61"/>
                <a:gd name="T2" fmla="*/ 7 w 60"/>
                <a:gd name="T3" fmla="*/ 6 h 61"/>
                <a:gd name="T4" fmla="*/ 7 w 60"/>
                <a:gd name="T5" fmla="*/ 4 h 61"/>
                <a:gd name="T6" fmla="*/ 6 w 60"/>
                <a:gd name="T7" fmla="*/ 3 h 61"/>
                <a:gd name="T8" fmla="*/ 5 w 60"/>
                <a:gd name="T9" fmla="*/ 2 h 61"/>
                <a:gd name="T10" fmla="*/ 5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0 w 60"/>
                <a:gd name="T23" fmla="*/ 6 h 61"/>
                <a:gd name="T24" fmla="*/ 0 w 60"/>
                <a:gd name="T25" fmla="*/ 8 h 61"/>
                <a:gd name="T26" fmla="*/ 0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5 w 60"/>
                <a:gd name="T39" fmla="*/ 17 h 61"/>
                <a:gd name="T40" fmla="*/ 5 w 60"/>
                <a:gd name="T41" fmla="*/ 15 h 61"/>
                <a:gd name="T42" fmla="*/ 6 w 60"/>
                <a:gd name="T43" fmla="*/ 15 h 61"/>
                <a:gd name="T44" fmla="*/ 7 w 60"/>
                <a:gd name="T45" fmla="*/ 12 h 61"/>
                <a:gd name="T46" fmla="*/ 7 w 60"/>
                <a:gd name="T47" fmla="*/ 11 h 61"/>
                <a:gd name="T48" fmla="*/ 7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58" y="23"/>
                  </a:lnTo>
                  <a:lnTo>
                    <a:pt x="56" y="15"/>
                  </a:lnTo>
                  <a:lnTo>
                    <a:pt x="51" y="10"/>
                  </a:lnTo>
                  <a:lnTo>
                    <a:pt x="45" y="6"/>
                  </a:lnTo>
                  <a:lnTo>
                    <a:pt x="37" y="2"/>
                  </a:lnTo>
                  <a:lnTo>
                    <a:pt x="30" y="0"/>
                  </a:lnTo>
                  <a:lnTo>
                    <a:pt x="22" y="2"/>
                  </a:lnTo>
                  <a:lnTo>
                    <a:pt x="15" y="6"/>
                  </a:lnTo>
                  <a:lnTo>
                    <a:pt x="9" y="10"/>
                  </a:lnTo>
                  <a:lnTo>
                    <a:pt x="3" y="15"/>
                  </a:lnTo>
                  <a:lnTo>
                    <a:pt x="0" y="23"/>
                  </a:lnTo>
                  <a:lnTo>
                    <a:pt x="0" y="31"/>
                  </a:lnTo>
                  <a:lnTo>
                    <a:pt x="0" y="40"/>
                  </a:lnTo>
                  <a:lnTo>
                    <a:pt x="3" y="46"/>
                  </a:lnTo>
                  <a:lnTo>
                    <a:pt x="9" y="53"/>
                  </a:lnTo>
                  <a:lnTo>
                    <a:pt x="15" y="57"/>
                  </a:lnTo>
                  <a:lnTo>
                    <a:pt x="22" y="61"/>
                  </a:lnTo>
                  <a:lnTo>
                    <a:pt x="30" y="61"/>
                  </a:lnTo>
                  <a:lnTo>
                    <a:pt x="37" y="61"/>
                  </a:lnTo>
                  <a:lnTo>
                    <a:pt x="45" y="57"/>
                  </a:lnTo>
                  <a:lnTo>
                    <a:pt x="51" y="53"/>
                  </a:lnTo>
                  <a:lnTo>
                    <a:pt x="56" y="46"/>
                  </a:lnTo>
                  <a:lnTo>
                    <a:pt x="58" y="40"/>
                  </a:lnTo>
                  <a:lnTo>
                    <a:pt x="60" y="31"/>
                  </a:lnTo>
                </a:path>
              </a:pathLst>
            </a:custGeom>
            <a:noFill/>
            <a:ln w="9525">
              <a:solidFill>
                <a:srgbClr val="000000"/>
              </a:solidFill>
              <a:round/>
              <a:headEnd/>
              <a:tailEnd/>
            </a:ln>
          </p:spPr>
          <p:txBody>
            <a:bodyPr/>
            <a:lstStyle/>
            <a:p>
              <a:endParaRPr lang="en-CA"/>
            </a:p>
          </p:txBody>
        </p:sp>
        <p:sp>
          <p:nvSpPr>
            <p:cNvPr id="26747" name="Freeform 1144"/>
            <p:cNvSpPr>
              <a:spLocks/>
            </p:cNvSpPr>
            <p:nvPr/>
          </p:nvSpPr>
          <p:spPr bwMode="auto">
            <a:xfrm>
              <a:off x="1891" y="2745"/>
              <a:ext cx="38" cy="47"/>
            </a:xfrm>
            <a:custGeom>
              <a:avLst/>
              <a:gdLst>
                <a:gd name="T0" fmla="*/ 6 w 60"/>
                <a:gd name="T1" fmla="*/ 8 h 61"/>
                <a:gd name="T2" fmla="*/ 6 w 60"/>
                <a:gd name="T3" fmla="*/ 6 h 61"/>
                <a:gd name="T4" fmla="*/ 6 w 60"/>
                <a:gd name="T5" fmla="*/ 4 h 61"/>
                <a:gd name="T6" fmla="*/ 6 w 60"/>
                <a:gd name="T7" fmla="*/ 3 h 61"/>
                <a:gd name="T8" fmla="*/ 4 w 60"/>
                <a:gd name="T9" fmla="*/ 2 h 61"/>
                <a:gd name="T10" fmla="*/ 4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1 w 60"/>
                <a:gd name="T23" fmla="*/ 6 h 61"/>
                <a:gd name="T24" fmla="*/ 0 w 60"/>
                <a:gd name="T25" fmla="*/ 8 h 61"/>
                <a:gd name="T26" fmla="*/ 1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4 w 60"/>
                <a:gd name="T39" fmla="*/ 17 h 61"/>
                <a:gd name="T40" fmla="*/ 4 w 60"/>
                <a:gd name="T41" fmla="*/ 15 h 61"/>
                <a:gd name="T42" fmla="*/ 6 w 60"/>
                <a:gd name="T43" fmla="*/ 15 h 61"/>
                <a:gd name="T44" fmla="*/ 6 w 60"/>
                <a:gd name="T45" fmla="*/ 12 h 61"/>
                <a:gd name="T46" fmla="*/ 6 w 60"/>
                <a:gd name="T47" fmla="*/ 11 h 61"/>
                <a:gd name="T48" fmla="*/ 6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60" y="23"/>
                  </a:lnTo>
                  <a:lnTo>
                    <a:pt x="56" y="15"/>
                  </a:lnTo>
                  <a:lnTo>
                    <a:pt x="53" y="10"/>
                  </a:lnTo>
                  <a:lnTo>
                    <a:pt x="45" y="6"/>
                  </a:lnTo>
                  <a:lnTo>
                    <a:pt x="37" y="2"/>
                  </a:lnTo>
                  <a:lnTo>
                    <a:pt x="30" y="0"/>
                  </a:lnTo>
                  <a:lnTo>
                    <a:pt x="22" y="2"/>
                  </a:lnTo>
                  <a:lnTo>
                    <a:pt x="15" y="6"/>
                  </a:lnTo>
                  <a:lnTo>
                    <a:pt x="9" y="10"/>
                  </a:lnTo>
                  <a:lnTo>
                    <a:pt x="3" y="15"/>
                  </a:lnTo>
                  <a:lnTo>
                    <a:pt x="1" y="23"/>
                  </a:lnTo>
                  <a:lnTo>
                    <a:pt x="0" y="31"/>
                  </a:lnTo>
                  <a:lnTo>
                    <a:pt x="1" y="40"/>
                  </a:lnTo>
                  <a:lnTo>
                    <a:pt x="3" y="46"/>
                  </a:lnTo>
                  <a:lnTo>
                    <a:pt x="9" y="53"/>
                  </a:lnTo>
                  <a:lnTo>
                    <a:pt x="15" y="57"/>
                  </a:lnTo>
                  <a:lnTo>
                    <a:pt x="22" y="61"/>
                  </a:lnTo>
                  <a:lnTo>
                    <a:pt x="30" y="61"/>
                  </a:lnTo>
                  <a:lnTo>
                    <a:pt x="37" y="61"/>
                  </a:lnTo>
                  <a:lnTo>
                    <a:pt x="45" y="57"/>
                  </a:lnTo>
                  <a:lnTo>
                    <a:pt x="53" y="53"/>
                  </a:lnTo>
                  <a:lnTo>
                    <a:pt x="56" y="46"/>
                  </a:lnTo>
                  <a:lnTo>
                    <a:pt x="60" y="40"/>
                  </a:lnTo>
                  <a:lnTo>
                    <a:pt x="60" y="31"/>
                  </a:lnTo>
                  <a:close/>
                </a:path>
              </a:pathLst>
            </a:custGeom>
            <a:solidFill>
              <a:srgbClr val="000000"/>
            </a:solidFill>
            <a:ln w="0">
              <a:solidFill>
                <a:srgbClr val="000000"/>
              </a:solidFill>
              <a:round/>
              <a:headEnd/>
              <a:tailEnd/>
            </a:ln>
          </p:spPr>
          <p:txBody>
            <a:bodyPr/>
            <a:lstStyle/>
            <a:p>
              <a:endParaRPr lang="en-CA"/>
            </a:p>
          </p:txBody>
        </p:sp>
        <p:sp>
          <p:nvSpPr>
            <p:cNvPr id="26748" name="Freeform 1145"/>
            <p:cNvSpPr>
              <a:spLocks/>
            </p:cNvSpPr>
            <p:nvPr/>
          </p:nvSpPr>
          <p:spPr bwMode="auto">
            <a:xfrm>
              <a:off x="1891" y="2745"/>
              <a:ext cx="38" cy="47"/>
            </a:xfrm>
            <a:custGeom>
              <a:avLst/>
              <a:gdLst>
                <a:gd name="T0" fmla="*/ 6 w 60"/>
                <a:gd name="T1" fmla="*/ 8 h 61"/>
                <a:gd name="T2" fmla="*/ 6 w 60"/>
                <a:gd name="T3" fmla="*/ 6 h 61"/>
                <a:gd name="T4" fmla="*/ 6 w 60"/>
                <a:gd name="T5" fmla="*/ 4 h 61"/>
                <a:gd name="T6" fmla="*/ 6 w 60"/>
                <a:gd name="T7" fmla="*/ 3 h 61"/>
                <a:gd name="T8" fmla="*/ 4 w 60"/>
                <a:gd name="T9" fmla="*/ 2 h 61"/>
                <a:gd name="T10" fmla="*/ 4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1 w 60"/>
                <a:gd name="T23" fmla="*/ 6 h 61"/>
                <a:gd name="T24" fmla="*/ 0 w 60"/>
                <a:gd name="T25" fmla="*/ 8 h 61"/>
                <a:gd name="T26" fmla="*/ 1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4 w 60"/>
                <a:gd name="T39" fmla="*/ 17 h 61"/>
                <a:gd name="T40" fmla="*/ 4 w 60"/>
                <a:gd name="T41" fmla="*/ 15 h 61"/>
                <a:gd name="T42" fmla="*/ 6 w 60"/>
                <a:gd name="T43" fmla="*/ 15 h 61"/>
                <a:gd name="T44" fmla="*/ 6 w 60"/>
                <a:gd name="T45" fmla="*/ 12 h 61"/>
                <a:gd name="T46" fmla="*/ 6 w 60"/>
                <a:gd name="T47" fmla="*/ 11 h 61"/>
                <a:gd name="T48" fmla="*/ 6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60" y="23"/>
                  </a:lnTo>
                  <a:lnTo>
                    <a:pt x="56" y="15"/>
                  </a:lnTo>
                  <a:lnTo>
                    <a:pt x="53" y="10"/>
                  </a:lnTo>
                  <a:lnTo>
                    <a:pt x="45" y="6"/>
                  </a:lnTo>
                  <a:lnTo>
                    <a:pt x="37" y="2"/>
                  </a:lnTo>
                  <a:lnTo>
                    <a:pt x="30" y="0"/>
                  </a:lnTo>
                  <a:lnTo>
                    <a:pt x="22" y="2"/>
                  </a:lnTo>
                  <a:lnTo>
                    <a:pt x="15" y="6"/>
                  </a:lnTo>
                  <a:lnTo>
                    <a:pt x="9" y="10"/>
                  </a:lnTo>
                  <a:lnTo>
                    <a:pt x="3" y="15"/>
                  </a:lnTo>
                  <a:lnTo>
                    <a:pt x="1" y="23"/>
                  </a:lnTo>
                  <a:lnTo>
                    <a:pt x="0" y="31"/>
                  </a:lnTo>
                  <a:lnTo>
                    <a:pt x="1" y="40"/>
                  </a:lnTo>
                  <a:lnTo>
                    <a:pt x="3" y="46"/>
                  </a:lnTo>
                  <a:lnTo>
                    <a:pt x="9" y="53"/>
                  </a:lnTo>
                  <a:lnTo>
                    <a:pt x="15" y="57"/>
                  </a:lnTo>
                  <a:lnTo>
                    <a:pt x="22" y="61"/>
                  </a:lnTo>
                  <a:lnTo>
                    <a:pt x="30" y="61"/>
                  </a:lnTo>
                  <a:lnTo>
                    <a:pt x="37" y="61"/>
                  </a:lnTo>
                  <a:lnTo>
                    <a:pt x="45" y="57"/>
                  </a:lnTo>
                  <a:lnTo>
                    <a:pt x="53" y="53"/>
                  </a:lnTo>
                  <a:lnTo>
                    <a:pt x="56" y="46"/>
                  </a:lnTo>
                  <a:lnTo>
                    <a:pt x="60" y="40"/>
                  </a:lnTo>
                  <a:lnTo>
                    <a:pt x="60" y="31"/>
                  </a:lnTo>
                </a:path>
              </a:pathLst>
            </a:custGeom>
            <a:noFill/>
            <a:ln w="9525">
              <a:solidFill>
                <a:srgbClr val="000000"/>
              </a:solidFill>
              <a:round/>
              <a:headEnd/>
              <a:tailEnd/>
            </a:ln>
          </p:spPr>
          <p:txBody>
            <a:bodyPr/>
            <a:lstStyle/>
            <a:p>
              <a:endParaRPr lang="en-CA"/>
            </a:p>
          </p:txBody>
        </p:sp>
        <p:sp>
          <p:nvSpPr>
            <p:cNvPr id="26749" name="Line 1146"/>
            <p:cNvSpPr>
              <a:spLocks noChangeShapeType="1"/>
            </p:cNvSpPr>
            <p:nvPr/>
          </p:nvSpPr>
          <p:spPr bwMode="auto">
            <a:xfrm flipV="1">
              <a:off x="1833" y="2398"/>
              <a:ext cx="1" cy="114"/>
            </a:xfrm>
            <a:prstGeom prst="line">
              <a:avLst/>
            </a:prstGeom>
            <a:noFill/>
            <a:ln w="9525">
              <a:solidFill>
                <a:srgbClr val="000000"/>
              </a:solidFill>
              <a:round/>
              <a:headEnd/>
              <a:tailEnd/>
            </a:ln>
          </p:spPr>
          <p:txBody>
            <a:bodyPr/>
            <a:lstStyle/>
            <a:p>
              <a:endParaRPr lang="en-CA"/>
            </a:p>
          </p:txBody>
        </p:sp>
        <p:sp>
          <p:nvSpPr>
            <p:cNvPr id="26750" name="Freeform 1147"/>
            <p:cNvSpPr>
              <a:spLocks/>
            </p:cNvSpPr>
            <p:nvPr/>
          </p:nvSpPr>
          <p:spPr bwMode="auto">
            <a:xfrm>
              <a:off x="1824" y="2398"/>
              <a:ext cx="19" cy="47"/>
            </a:xfrm>
            <a:custGeom>
              <a:avLst/>
              <a:gdLst>
                <a:gd name="T0" fmla="*/ 0 w 31"/>
                <a:gd name="T1" fmla="*/ 17 h 61"/>
                <a:gd name="T2" fmla="*/ 1 w 31"/>
                <a:gd name="T3" fmla="*/ 0 h 61"/>
                <a:gd name="T4" fmla="*/ 2 w 31"/>
                <a:gd name="T5" fmla="*/ 1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6" y="0"/>
                  </a:lnTo>
                  <a:lnTo>
                    <a:pt x="31" y="61"/>
                  </a:lnTo>
                </a:path>
              </a:pathLst>
            </a:custGeom>
            <a:noFill/>
            <a:ln w="9525">
              <a:solidFill>
                <a:srgbClr val="000000"/>
              </a:solidFill>
              <a:round/>
              <a:headEnd/>
              <a:tailEnd/>
            </a:ln>
          </p:spPr>
          <p:txBody>
            <a:bodyPr/>
            <a:lstStyle/>
            <a:p>
              <a:endParaRPr lang="en-CA"/>
            </a:p>
          </p:txBody>
        </p:sp>
        <p:sp>
          <p:nvSpPr>
            <p:cNvPr id="26751" name="Freeform 1148"/>
            <p:cNvSpPr>
              <a:spLocks/>
            </p:cNvSpPr>
            <p:nvPr/>
          </p:nvSpPr>
          <p:spPr bwMode="auto">
            <a:xfrm>
              <a:off x="2784" y="2640"/>
              <a:ext cx="115" cy="430"/>
            </a:xfrm>
            <a:custGeom>
              <a:avLst/>
              <a:gdLst>
                <a:gd name="T0" fmla="*/ 0 w 176"/>
                <a:gd name="T1" fmla="*/ 162 h 549"/>
                <a:gd name="T2" fmla="*/ 0 w 176"/>
                <a:gd name="T3" fmla="*/ 158 h 549"/>
                <a:gd name="T4" fmla="*/ 3 w 176"/>
                <a:gd name="T5" fmla="*/ 156 h 549"/>
                <a:gd name="T6" fmla="*/ 5 w 176"/>
                <a:gd name="T7" fmla="*/ 152 h 549"/>
                <a:gd name="T8" fmla="*/ 7 w 176"/>
                <a:gd name="T9" fmla="*/ 146 h 549"/>
                <a:gd name="T10" fmla="*/ 7 w 176"/>
                <a:gd name="T11" fmla="*/ 141 h 549"/>
                <a:gd name="T12" fmla="*/ 7 w 176"/>
                <a:gd name="T13" fmla="*/ 135 h 549"/>
                <a:gd name="T14" fmla="*/ 7 w 176"/>
                <a:gd name="T15" fmla="*/ 126 h 549"/>
                <a:gd name="T16" fmla="*/ 5 w 176"/>
                <a:gd name="T17" fmla="*/ 117 h 549"/>
                <a:gd name="T18" fmla="*/ 5 w 176"/>
                <a:gd name="T19" fmla="*/ 110 h 549"/>
                <a:gd name="T20" fmla="*/ 6 w 176"/>
                <a:gd name="T21" fmla="*/ 104 h 549"/>
                <a:gd name="T22" fmla="*/ 7 w 176"/>
                <a:gd name="T23" fmla="*/ 98 h 549"/>
                <a:gd name="T24" fmla="*/ 9 w 176"/>
                <a:gd name="T25" fmla="*/ 92 h 549"/>
                <a:gd name="T26" fmla="*/ 12 w 176"/>
                <a:gd name="T27" fmla="*/ 87 h 549"/>
                <a:gd name="T28" fmla="*/ 14 w 176"/>
                <a:gd name="T29" fmla="*/ 84 h 549"/>
                <a:gd name="T30" fmla="*/ 19 w 176"/>
                <a:gd name="T31" fmla="*/ 81 h 549"/>
                <a:gd name="T32" fmla="*/ 14 w 176"/>
                <a:gd name="T33" fmla="*/ 78 h 549"/>
                <a:gd name="T34" fmla="*/ 12 w 176"/>
                <a:gd name="T35" fmla="*/ 74 h 549"/>
                <a:gd name="T36" fmla="*/ 8 w 176"/>
                <a:gd name="T37" fmla="*/ 70 h 549"/>
                <a:gd name="T38" fmla="*/ 7 w 176"/>
                <a:gd name="T39" fmla="*/ 63 h 549"/>
                <a:gd name="T40" fmla="*/ 6 w 176"/>
                <a:gd name="T41" fmla="*/ 58 h 549"/>
                <a:gd name="T42" fmla="*/ 5 w 176"/>
                <a:gd name="T43" fmla="*/ 52 h 549"/>
                <a:gd name="T44" fmla="*/ 5 w 176"/>
                <a:gd name="T45" fmla="*/ 45 h 549"/>
                <a:gd name="T46" fmla="*/ 7 w 176"/>
                <a:gd name="T47" fmla="*/ 38 h 549"/>
                <a:gd name="T48" fmla="*/ 7 w 176"/>
                <a:gd name="T49" fmla="*/ 29 h 549"/>
                <a:gd name="T50" fmla="*/ 7 w 176"/>
                <a:gd name="T51" fmla="*/ 21 h 549"/>
                <a:gd name="T52" fmla="*/ 7 w 176"/>
                <a:gd name="T53" fmla="*/ 16 h 549"/>
                <a:gd name="T54" fmla="*/ 5 w 176"/>
                <a:gd name="T55" fmla="*/ 10 h 549"/>
                <a:gd name="T56" fmla="*/ 3 w 176"/>
                <a:gd name="T57" fmla="*/ 7 h 549"/>
                <a:gd name="T58" fmla="*/ 0 w 176"/>
                <a:gd name="T59" fmla="*/ 4 h 549"/>
                <a:gd name="T60" fmla="*/ 0 w 176"/>
                <a:gd name="T61" fmla="*/ 0 h 549"/>
                <a:gd name="T62" fmla="*/ 1 w 176"/>
                <a:gd name="T63" fmla="*/ 0 h 549"/>
                <a:gd name="T64" fmla="*/ 5 w 176"/>
                <a:gd name="T65" fmla="*/ 2 h 549"/>
                <a:gd name="T66" fmla="*/ 8 w 176"/>
                <a:gd name="T67" fmla="*/ 4 h 549"/>
                <a:gd name="T68" fmla="*/ 12 w 176"/>
                <a:gd name="T69" fmla="*/ 10 h 549"/>
                <a:gd name="T70" fmla="*/ 14 w 176"/>
                <a:gd name="T71" fmla="*/ 16 h 549"/>
                <a:gd name="T72" fmla="*/ 15 w 176"/>
                <a:gd name="T73" fmla="*/ 23 h 549"/>
                <a:gd name="T74" fmla="*/ 16 w 176"/>
                <a:gd name="T75" fmla="*/ 29 h 549"/>
                <a:gd name="T76" fmla="*/ 16 w 176"/>
                <a:gd name="T77" fmla="*/ 36 h 549"/>
                <a:gd name="T78" fmla="*/ 14 w 176"/>
                <a:gd name="T79" fmla="*/ 45 h 549"/>
                <a:gd name="T80" fmla="*/ 14 w 176"/>
                <a:gd name="T81" fmla="*/ 54 h 549"/>
                <a:gd name="T82" fmla="*/ 14 w 176"/>
                <a:gd name="T83" fmla="*/ 60 h 549"/>
                <a:gd name="T84" fmla="*/ 14 w 176"/>
                <a:gd name="T85" fmla="*/ 67 h 549"/>
                <a:gd name="T86" fmla="*/ 16 w 176"/>
                <a:gd name="T87" fmla="*/ 72 h 549"/>
                <a:gd name="T88" fmla="*/ 18 w 176"/>
                <a:gd name="T89" fmla="*/ 77 h 549"/>
                <a:gd name="T90" fmla="*/ 21 w 176"/>
                <a:gd name="T91" fmla="*/ 79 h 549"/>
                <a:gd name="T92" fmla="*/ 21 w 176"/>
                <a:gd name="T93" fmla="*/ 84 h 549"/>
                <a:gd name="T94" fmla="*/ 18 w 176"/>
                <a:gd name="T95" fmla="*/ 85 h 549"/>
                <a:gd name="T96" fmla="*/ 16 w 176"/>
                <a:gd name="T97" fmla="*/ 89 h 549"/>
                <a:gd name="T98" fmla="*/ 14 w 176"/>
                <a:gd name="T99" fmla="*/ 96 h 549"/>
                <a:gd name="T100" fmla="*/ 14 w 176"/>
                <a:gd name="T101" fmla="*/ 102 h 549"/>
                <a:gd name="T102" fmla="*/ 14 w 176"/>
                <a:gd name="T103" fmla="*/ 109 h 549"/>
                <a:gd name="T104" fmla="*/ 14 w 176"/>
                <a:gd name="T105" fmla="*/ 117 h 549"/>
                <a:gd name="T106" fmla="*/ 16 w 176"/>
                <a:gd name="T107" fmla="*/ 126 h 549"/>
                <a:gd name="T108" fmla="*/ 16 w 176"/>
                <a:gd name="T109" fmla="*/ 132 h 549"/>
                <a:gd name="T110" fmla="*/ 16 w 176"/>
                <a:gd name="T111" fmla="*/ 138 h 549"/>
                <a:gd name="T112" fmla="*/ 14 w 176"/>
                <a:gd name="T113" fmla="*/ 145 h 549"/>
                <a:gd name="T114" fmla="*/ 12 w 176"/>
                <a:gd name="T115" fmla="*/ 150 h 549"/>
                <a:gd name="T116" fmla="*/ 10 w 176"/>
                <a:gd name="T117" fmla="*/ 154 h 549"/>
                <a:gd name="T118" fmla="*/ 8 w 176"/>
                <a:gd name="T119" fmla="*/ 158 h 549"/>
                <a:gd name="T120" fmla="*/ 5 w 176"/>
                <a:gd name="T121" fmla="*/ 160 h 549"/>
                <a:gd name="T122" fmla="*/ 3 w 176"/>
                <a:gd name="T123" fmla="*/ 161 h 549"/>
                <a:gd name="T124" fmla="*/ 0 w 176"/>
                <a:gd name="T125" fmla="*/ 162 h 5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6"/>
                <a:gd name="T190" fmla="*/ 0 h 549"/>
                <a:gd name="T191" fmla="*/ 176 w 176"/>
                <a:gd name="T192" fmla="*/ 549 h 5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6" h="549">
                  <a:moveTo>
                    <a:pt x="0" y="549"/>
                  </a:moveTo>
                  <a:lnTo>
                    <a:pt x="0" y="536"/>
                  </a:lnTo>
                  <a:lnTo>
                    <a:pt x="26" y="528"/>
                  </a:lnTo>
                  <a:lnTo>
                    <a:pt x="45" y="515"/>
                  </a:lnTo>
                  <a:lnTo>
                    <a:pt x="57" y="498"/>
                  </a:lnTo>
                  <a:lnTo>
                    <a:pt x="59" y="479"/>
                  </a:lnTo>
                  <a:lnTo>
                    <a:pt x="59" y="456"/>
                  </a:lnTo>
                  <a:lnTo>
                    <a:pt x="53" y="428"/>
                  </a:lnTo>
                  <a:lnTo>
                    <a:pt x="47" y="399"/>
                  </a:lnTo>
                  <a:lnTo>
                    <a:pt x="47" y="375"/>
                  </a:lnTo>
                  <a:lnTo>
                    <a:pt x="49" y="354"/>
                  </a:lnTo>
                  <a:lnTo>
                    <a:pt x="61" y="331"/>
                  </a:lnTo>
                  <a:lnTo>
                    <a:pt x="78" y="312"/>
                  </a:lnTo>
                  <a:lnTo>
                    <a:pt x="100" y="295"/>
                  </a:lnTo>
                  <a:lnTo>
                    <a:pt x="123" y="286"/>
                  </a:lnTo>
                  <a:lnTo>
                    <a:pt x="157" y="274"/>
                  </a:lnTo>
                  <a:lnTo>
                    <a:pt x="121" y="263"/>
                  </a:lnTo>
                  <a:lnTo>
                    <a:pt x="97" y="252"/>
                  </a:lnTo>
                  <a:lnTo>
                    <a:pt x="74" y="235"/>
                  </a:lnTo>
                  <a:lnTo>
                    <a:pt x="59" y="216"/>
                  </a:lnTo>
                  <a:lnTo>
                    <a:pt x="49" y="195"/>
                  </a:lnTo>
                  <a:lnTo>
                    <a:pt x="47" y="174"/>
                  </a:lnTo>
                  <a:lnTo>
                    <a:pt x="47" y="153"/>
                  </a:lnTo>
                  <a:lnTo>
                    <a:pt x="53" y="127"/>
                  </a:lnTo>
                  <a:lnTo>
                    <a:pt x="59" y="98"/>
                  </a:lnTo>
                  <a:lnTo>
                    <a:pt x="59" y="74"/>
                  </a:lnTo>
                  <a:lnTo>
                    <a:pt x="57" y="53"/>
                  </a:lnTo>
                  <a:lnTo>
                    <a:pt x="45" y="36"/>
                  </a:lnTo>
                  <a:lnTo>
                    <a:pt x="28" y="23"/>
                  </a:lnTo>
                  <a:lnTo>
                    <a:pt x="0" y="13"/>
                  </a:lnTo>
                  <a:lnTo>
                    <a:pt x="0" y="0"/>
                  </a:lnTo>
                  <a:lnTo>
                    <a:pt x="11" y="0"/>
                  </a:lnTo>
                  <a:lnTo>
                    <a:pt x="44" y="4"/>
                  </a:lnTo>
                  <a:lnTo>
                    <a:pt x="74" y="15"/>
                  </a:lnTo>
                  <a:lnTo>
                    <a:pt x="98" y="32"/>
                  </a:lnTo>
                  <a:lnTo>
                    <a:pt x="117" y="53"/>
                  </a:lnTo>
                  <a:lnTo>
                    <a:pt x="127" y="76"/>
                  </a:lnTo>
                  <a:lnTo>
                    <a:pt x="131" y="98"/>
                  </a:lnTo>
                  <a:lnTo>
                    <a:pt x="129" y="123"/>
                  </a:lnTo>
                  <a:lnTo>
                    <a:pt x="123" y="155"/>
                  </a:lnTo>
                  <a:lnTo>
                    <a:pt x="119" y="182"/>
                  </a:lnTo>
                  <a:lnTo>
                    <a:pt x="117" y="204"/>
                  </a:lnTo>
                  <a:lnTo>
                    <a:pt x="121" y="227"/>
                  </a:lnTo>
                  <a:lnTo>
                    <a:pt x="132" y="246"/>
                  </a:lnTo>
                  <a:lnTo>
                    <a:pt x="151" y="261"/>
                  </a:lnTo>
                  <a:lnTo>
                    <a:pt x="176" y="269"/>
                  </a:lnTo>
                  <a:lnTo>
                    <a:pt x="176" y="282"/>
                  </a:lnTo>
                  <a:lnTo>
                    <a:pt x="151" y="289"/>
                  </a:lnTo>
                  <a:lnTo>
                    <a:pt x="132" y="305"/>
                  </a:lnTo>
                  <a:lnTo>
                    <a:pt x="121" y="324"/>
                  </a:lnTo>
                  <a:lnTo>
                    <a:pt x="117" y="346"/>
                  </a:lnTo>
                  <a:lnTo>
                    <a:pt x="119" y="369"/>
                  </a:lnTo>
                  <a:lnTo>
                    <a:pt x="123" y="394"/>
                  </a:lnTo>
                  <a:lnTo>
                    <a:pt x="129" y="426"/>
                  </a:lnTo>
                  <a:lnTo>
                    <a:pt x="131" y="450"/>
                  </a:lnTo>
                  <a:lnTo>
                    <a:pt x="129" y="469"/>
                  </a:lnTo>
                  <a:lnTo>
                    <a:pt x="119" y="490"/>
                  </a:lnTo>
                  <a:lnTo>
                    <a:pt x="106" y="509"/>
                  </a:lnTo>
                  <a:lnTo>
                    <a:pt x="89" y="524"/>
                  </a:lnTo>
                  <a:lnTo>
                    <a:pt x="68" y="536"/>
                  </a:lnTo>
                  <a:lnTo>
                    <a:pt x="47" y="543"/>
                  </a:lnTo>
                  <a:lnTo>
                    <a:pt x="26" y="547"/>
                  </a:lnTo>
                  <a:lnTo>
                    <a:pt x="0" y="549"/>
                  </a:lnTo>
                  <a:close/>
                </a:path>
              </a:pathLst>
            </a:custGeom>
            <a:solidFill>
              <a:srgbClr val="000000"/>
            </a:solidFill>
            <a:ln w="0">
              <a:solidFill>
                <a:srgbClr val="000000"/>
              </a:solidFill>
              <a:round/>
              <a:headEnd/>
              <a:tailEnd/>
            </a:ln>
          </p:spPr>
          <p:txBody>
            <a:bodyPr/>
            <a:lstStyle/>
            <a:p>
              <a:endParaRPr lang="en-CA"/>
            </a:p>
          </p:txBody>
        </p:sp>
        <p:sp>
          <p:nvSpPr>
            <p:cNvPr id="26752" name="Freeform 1149"/>
            <p:cNvSpPr>
              <a:spLocks noEditPoints="1"/>
            </p:cNvSpPr>
            <p:nvPr/>
          </p:nvSpPr>
          <p:spPr bwMode="auto">
            <a:xfrm>
              <a:off x="2959" y="2611"/>
              <a:ext cx="23" cy="86"/>
            </a:xfrm>
            <a:custGeom>
              <a:avLst/>
              <a:gdLst>
                <a:gd name="T0" fmla="*/ 2 w 36"/>
                <a:gd name="T1" fmla="*/ 0 h 110"/>
                <a:gd name="T2" fmla="*/ 3 w 36"/>
                <a:gd name="T3" fmla="*/ 0 h 110"/>
                <a:gd name="T4" fmla="*/ 3 w 36"/>
                <a:gd name="T5" fmla="*/ 2 h 110"/>
                <a:gd name="T6" fmla="*/ 3 w 36"/>
                <a:gd name="T7" fmla="*/ 2 h 110"/>
                <a:gd name="T8" fmla="*/ 3 w 36"/>
                <a:gd name="T9" fmla="*/ 3 h 110"/>
                <a:gd name="T10" fmla="*/ 3 w 36"/>
                <a:gd name="T11" fmla="*/ 4 h 110"/>
                <a:gd name="T12" fmla="*/ 3 w 36"/>
                <a:gd name="T13" fmla="*/ 5 h 110"/>
                <a:gd name="T14" fmla="*/ 3 w 36"/>
                <a:gd name="T15" fmla="*/ 6 h 110"/>
                <a:gd name="T16" fmla="*/ 2 w 36"/>
                <a:gd name="T17" fmla="*/ 6 h 110"/>
                <a:gd name="T18" fmla="*/ 1 w 36"/>
                <a:gd name="T19" fmla="*/ 6 h 110"/>
                <a:gd name="T20" fmla="*/ 1 w 36"/>
                <a:gd name="T21" fmla="*/ 5 h 110"/>
                <a:gd name="T22" fmla="*/ 1 w 36"/>
                <a:gd name="T23" fmla="*/ 4 h 110"/>
                <a:gd name="T24" fmla="*/ 1 w 36"/>
                <a:gd name="T25" fmla="*/ 3 h 110"/>
                <a:gd name="T26" fmla="*/ 1 w 36"/>
                <a:gd name="T27" fmla="*/ 2 h 110"/>
                <a:gd name="T28" fmla="*/ 1 w 36"/>
                <a:gd name="T29" fmla="*/ 2 h 110"/>
                <a:gd name="T30" fmla="*/ 1 w 36"/>
                <a:gd name="T31" fmla="*/ 0 h 110"/>
                <a:gd name="T32" fmla="*/ 2 w 36"/>
                <a:gd name="T33" fmla="*/ 0 h 110"/>
                <a:gd name="T34" fmla="*/ 3 w 36"/>
                <a:gd name="T35" fmla="*/ 10 h 110"/>
                <a:gd name="T36" fmla="*/ 3 w 36"/>
                <a:gd name="T37" fmla="*/ 27 h 110"/>
                <a:gd name="T38" fmla="*/ 3 w 36"/>
                <a:gd name="T39" fmla="*/ 30 h 110"/>
                <a:gd name="T40" fmla="*/ 3 w 36"/>
                <a:gd name="T41" fmla="*/ 30 h 110"/>
                <a:gd name="T42" fmla="*/ 3 w 36"/>
                <a:gd name="T43" fmla="*/ 31 h 110"/>
                <a:gd name="T44" fmla="*/ 4 w 36"/>
                <a:gd name="T45" fmla="*/ 31 h 110"/>
                <a:gd name="T46" fmla="*/ 4 w 36"/>
                <a:gd name="T47" fmla="*/ 32 h 110"/>
                <a:gd name="T48" fmla="*/ 0 w 36"/>
                <a:gd name="T49" fmla="*/ 32 h 110"/>
                <a:gd name="T50" fmla="*/ 0 w 36"/>
                <a:gd name="T51" fmla="*/ 31 h 110"/>
                <a:gd name="T52" fmla="*/ 1 w 36"/>
                <a:gd name="T53" fmla="*/ 31 h 110"/>
                <a:gd name="T54" fmla="*/ 1 w 36"/>
                <a:gd name="T55" fmla="*/ 30 h 110"/>
                <a:gd name="T56" fmla="*/ 1 w 36"/>
                <a:gd name="T57" fmla="*/ 30 h 110"/>
                <a:gd name="T58" fmla="*/ 1 w 36"/>
                <a:gd name="T59" fmla="*/ 29 h 110"/>
                <a:gd name="T60" fmla="*/ 1 w 36"/>
                <a:gd name="T61" fmla="*/ 27 h 110"/>
                <a:gd name="T62" fmla="*/ 1 w 36"/>
                <a:gd name="T63" fmla="*/ 16 h 110"/>
                <a:gd name="T64" fmla="*/ 1 w 36"/>
                <a:gd name="T65" fmla="*/ 14 h 110"/>
                <a:gd name="T66" fmla="*/ 1 w 36"/>
                <a:gd name="T67" fmla="*/ 13 h 110"/>
                <a:gd name="T68" fmla="*/ 1 w 36"/>
                <a:gd name="T69" fmla="*/ 13 h 110"/>
                <a:gd name="T70" fmla="*/ 0 w 36"/>
                <a:gd name="T71" fmla="*/ 12 h 110"/>
                <a:gd name="T72" fmla="*/ 0 w 36"/>
                <a:gd name="T73" fmla="*/ 10 h 110"/>
                <a:gd name="T74" fmla="*/ 3 w 36"/>
                <a:gd name="T75" fmla="*/ 1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110"/>
                <a:gd name="T116" fmla="*/ 36 w 36"/>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110">
                  <a:moveTo>
                    <a:pt x="17" y="0"/>
                  </a:moveTo>
                  <a:lnTo>
                    <a:pt x="22" y="0"/>
                  </a:lnTo>
                  <a:lnTo>
                    <a:pt x="26" y="4"/>
                  </a:lnTo>
                  <a:lnTo>
                    <a:pt x="28" y="6"/>
                  </a:lnTo>
                  <a:lnTo>
                    <a:pt x="28" y="11"/>
                  </a:lnTo>
                  <a:lnTo>
                    <a:pt x="28" y="15"/>
                  </a:lnTo>
                  <a:lnTo>
                    <a:pt x="26" y="19"/>
                  </a:lnTo>
                  <a:lnTo>
                    <a:pt x="22" y="21"/>
                  </a:lnTo>
                  <a:lnTo>
                    <a:pt x="17" y="21"/>
                  </a:lnTo>
                  <a:lnTo>
                    <a:pt x="13" y="21"/>
                  </a:lnTo>
                  <a:lnTo>
                    <a:pt x="9" y="19"/>
                  </a:lnTo>
                  <a:lnTo>
                    <a:pt x="7" y="15"/>
                  </a:lnTo>
                  <a:lnTo>
                    <a:pt x="7" y="11"/>
                  </a:lnTo>
                  <a:lnTo>
                    <a:pt x="7" y="6"/>
                  </a:lnTo>
                  <a:lnTo>
                    <a:pt x="9" y="4"/>
                  </a:lnTo>
                  <a:lnTo>
                    <a:pt x="13" y="0"/>
                  </a:lnTo>
                  <a:lnTo>
                    <a:pt x="17" y="0"/>
                  </a:lnTo>
                  <a:close/>
                  <a:moveTo>
                    <a:pt x="28" y="36"/>
                  </a:moveTo>
                  <a:lnTo>
                    <a:pt x="28" y="93"/>
                  </a:lnTo>
                  <a:lnTo>
                    <a:pt x="28" y="100"/>
                  </a:lnTo>
                  <a:lnTo>
                    <a:pt x="30" y="104"/>
                  </a:lnTo>
                  <a:lnTo>
                    <a:pt x="32" y="106"/>
                  </a:lnTo>
                  <a:lnTo>
                    <a:pt x="36" y="106"/>
                  </a:lnTo>
                  <a:lnTo>
                    <a:pt x="36" y="110"/>
                  </a:lnTo>
                  <a:lnTo>
                    <a:pt x="0" y="110"/>
                  </a:lnTo>
                  <a:lnTo>
                    <a:pt x="0" y="106"/>
                  </a:lnTo>
                  <a:lnTo>
                    <a:pt x="3" y="106"/>
                  </a:lnTo>
                  <a:lnTo>
                    <a:pt x="5" y="102"/>
                  </a:lnTo>
                  <a:lnTo>
                    <a:pt x="5" y="100"/>
                  </a:lnTo>
                  <a:lnTo>
                    <a:pt x="7" y="98"/>
                  </a:lnTo>
                  <a:lnTo>
                    <a:pt x="7" y="93"/>
                  </a:lnTo>
                  <a:lnTo>
                    <a:pt x="7" y="53"/>
                  </a:lnTo>
                  <a:lnTo>
                    <a:pt x="5" y="47"/>
                  </a:lnTo>
                  <a:lnTo>
                    <a:pt x="5" y="43"/>
                  </a:lnTo>
                  <a:lnTo>
                    <a:pt x="3" y="42"/>
                  </a:lnTo>
                  <a:lnTo>
                    <a:pt x="0" y="40"/>
                  </a:lnTo>
                  <a:lnTo>
                    <a:pt x="0" y="36"/>
                  </a:lnTo>
                  <a:lnTo>
                    <a:pt x="28" y="36"/>
                  </a:lnTo>
                  <a:close/>
                </a:path>
              </a:pathLst>
            </a:custGeom>
            <a:solidFill>
              <a:srgbClr val="000000"/>
            </a:solidFill>
            <a:ln w="0">
              <a:solidFill>
                <a:srgbClr val="000000"/>
              </a:solidFill>
              <a:round/>
              <a:headEnd/>
              <a:tailEnd/>
            </a:ln>
          </p:spPr>
          <p:txBody>
            <a:bodyPr/>
            <a:lstStyle/>
            <a:p>
              <a:endParaRPr lang="en-CA"/>
            </a:p>
          </p:txBody>
        </p:sp>
        <p:sp>
          <p:nvSpPr>
            <p:cNvPr id="26753" name="Freeform 1150"/>
            <p:cNvSpPr>
              <a:spLocks/>
            </p:cNvSpPr>
            <p:nvPr/>
          </p:nvSpPr>
          <p:spPr bwMode="auto">
            <a:xfrm>
              <a:off x="2988" y="2639"/>
              <a:ext cx="48" cy="58"/>
            </a:xfrm>
            <a:custGeom>
              <a:avLst/>
              <a:gdLst>
                <a:gd name="T0" fmla="*/ 3 w 76"/>
                <a:gd name="T1" fmla="*/ 0 h 74"/>
                <a:gd name="T2" fmla="*/ 3 w 76"/>
                <a:gd name="T3" fmla="*/ 3 h 74"/>
                <a:gd name="T4" fmla="*/ 3 w 76"/>
                <a:gd name="T5" fmla="*/ 2 h 74"/>
                <a:gd name="T6" fmla="*/ 4 w 76"/>
                <a:gd name="T7" fmla="*/ 2 h 74"/>
                <a:gd name="T8" fmla="*/ 4 w 76"/>
                <a:gd name="T9" fmla="*/ 0 h 74"/>
                <a:gd name="T10" fmla="*/ 5 w 76"/>
                <a:gd name="T11" fmla="*/ 0 h 74"/>
                <a:gd name="T12" fmla="*/ 6 w 76"/>
                <a:gd name="T13" fmla="*/ 0 h 74"/>
                <a:gd name="T14" fmla="*/ 6 w 76"/>
                <a:gd name="T15" fmla="*/ 2 h 74"/>
                <a:gd name="T16" fmla="*/ 7 w 76"/>
                <a:gd name="T17" fmla="*/ 2 h 74"/>
                <a:gd name="T18" fmla="*/ 7 w 76"/>
                <a:gd name="T19" fmla="*/ 4 h 74"/>
                <a:gd name="T20" fmla="*/ 7 w 76"/>
                <a:gd name="T21" fmla="*/ 5 h 74"/>
                <a:gd name="T22" fmla="*/ 7 w 76"/>
                <a:gd name="T23" fmla="*/ 7 h 74"/>
                <a:gd name="T24" fmla="*/ 7 w 76"/>
                <a:gd name="T25" fmla="*/ 8 h 74"/>
                <a:gd name="T26" fmla="*/ 7 w 76"/>
                <a:gd name="T27" fmla="*/ 16 h 74"/>
                <a:gd name="T28" fmla="*/ 7 w 76"/>
                <a:gd name="T29" fmla="*/ 19 h 74"/>
                <a:gd name="T30" fmla="*/ 7 w 76"/>
                <a:gd name="T31" fmla="*/ 20 h 74"/>
                <a:gd name="T32" fmla="*/ 7 w 76"/>
                <a:gd name="T33" fmla="*/ 20 h 74"/>
                <a:gd name="T34" fmla="*/ 8 w 76"/>
                <a:gd name="T35" fmla="*/ 21 h 74"/>
                <a:gd name="T36" fmla="*/ 8 w 76"/>
                <a:gd name="T37" fmla="*/ 21 h 74"/>
                <a:gd name="T38" fmla="*/ 8 w 76"/>
                <a:gd name="T39" fmla="*/ 21 h 74"/>
                <a:gd name="T40" fmla="*/ 4 w 76"/>
                <a:gd name="T41" fmla="*/ 21 h 74"/>
                <a:gd name="T42" fmla="*/ 4 w 76"/>
                <a:gd name="T43" fmla="*/ 21 h 74"/>
                <a:gd name="T44" fmla="*/ 4 w 76"/>
                <a:gd name="T45" fmla="*/ 21 h 74"/>
                <a:gd name="T46" fmla="*/ 5 w 76"/>
                <a:gd name="T47" fmla="*/ 20 h 74"/>
                <a:gd name="T48" fmla="*/ 5 w 76"/>
                <a:gd name="T49" fmla="*/ 19 h 74"/>
                <a:gd name="T50" fmla="*/ 5 w 76"/>
                <a:gd name="T51" fmla="*/ 16 h 74"/>
                <a:gd name="T52" fmla="*/ 5 w 76"/>
                <a:gd name="T53" fmla="*/ 8 h 74"/>
                <a:gd name="T54" fmla="*/ 5 w 76"/>
                <a:gd name="T55" fmla="*/ 5 h 74"/>
                <a:gd name="T56" fmla="*/ 5 w 76"/>
                <a:gd name="T57" fmla="*/ 4 h 74"/>
                <a:gd name="T58" fmla="*/ 4 w 76"/>
                <a:gd name="T59" fmla="*/ 3 h 74"/>
                <a:gd name="T60" fmla="*/ 4 w 76"/>
                <a:gd name="T61" fmla="*/ 3 h 74"/>
                <a:gd name="T62" fmla="*/ 4 w 76"/>
                <a:gd name="T63" fmla="*/ 2 h 74"/>
                <a:gd name="T64" fmla="*/ 4 w 76"/>
                <a:gd name="T65" fmla="*/ 2 h 74"/>
                <a:gd name="T66" fmla="*/ 4 w 76"/>
                <a:gd name="T67" fmla="*/ 3 h 74"/>
                <a:gd name="T68" fmla="*/ 3 w 76"/>
                <a:gd name="T69" fmla="*/ 4 h 74"/>
                <a:gd name="T70" fmla="*/ 3 w 76"/>
                <a:gd name="T71" fmla="*/ 6 h 74"/>
                <a:gd name="T72" fmla="*/ 3 w 76"/>
                <a:gd name="T73" fmla="*/ 16 h 74"/>
                <a:gd name="T74" fmla="*/ 3 w 76"/>
                <a:gd name="T75" fmla="*/ 19 h 74"/>
                <a:gd name="T76" fmla="*/ 3 w 76"/>
                <a:gd name="T77" fmla="*/ 19 h 74"/>
                <a:gd name="T78" fmla="*/ 3 w 76"/>
                <a:gd name="T79" fmla="*/ 20 h 74"/>
                <a:gd name="T80" fmla="*/ 3 w 76"/>
                <a:gd name="T81" fmla="*/ 21 h 74"/>
                <a:gd name="T82" fmla="*/ 4 w 76"/>
                <a:gd name="T83" fmla="*/ 21 h 74"/>
                <a:gd name="T84" fmla="*/ 4 w 76"/>
                <a:gd name="T85" fmla="*/ 21 h 74"/>
                <a:gd name="T86" fmla="*/ 0 w 76"/>
                <a:gd name="T87" fmla="*/ 21 h 74"/>
                <a:gd name="T88" fmla="*/ 0 w 76"/>
                <a:gd name="T89" fmla="*/ 21 h 74"/>
                <a:gd name="T90" fmla="*/ 1 w 76"/>
                <a:gd name="T91" fmla="*/ 21 h 74"/>
                <a:gd name="T92" fmla="*/ 1 w 76"/>
                <a:gd name="T93" fmla="*/ 20 h 74"/>
                <a:gd name="T94" fmla="*/ 1 w 76"/>
                <a:gd name="T95" fmla="*/ 19 h 74"/>
                <a:gd name="T96" fmla="*/ 1 w 76"/>
                <a:gd name="T97" fmla="*/ 19 h 74"/>
                <a:gd name="T98" fmla="*/ 1 w 76"/>
                <a:gd name="T99" fmla="*/ 16 h 74"/>
                <a:gd name="T100" fmla="*/ 1 w 76"/>
                <a:gd name="T101" fmla="*/ 5 h 74"/>
                <a:gd name="T102" fmla="*/ 1 w 76"/>
                <a:gd name="T103" fmla="*/ 4 h 74"/>
                <a:gd name="T104" fmla="*/ 1 w 76"/>
                <a:gd name="T105" fmla="*/ 2 h 74"/>
                <a:gd name="T106" fmla="*/ 1 w 76"/>
                <a:gd name="T107" fmla="*/ 2 h 74"/>
                <a:gd name="T108" fmla="*/ 1 w 76"/>
                <a:gd name="T109" fmla="*/ 2 h 74"/>
                <a:gd name="T110" fmla="*/ 0 w 76"/>
                <a:gd name="T111" fmla="*/ 2 h 74"/>
                <a:gd name="T112" fmla="*/ 0 w 76"/>
                <a:gd name="T113" fmla="*/ 0 h 74"/>
                <a:gd name="T114" fmla="*/ 3 w 76"/>
                <a:gd name="T115" fmla="*/ 0 h 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74"/>
                <a:gd name="T176" fmla="*/ 76 w 76"/>
                <a:gd name="T177" fmla="*/ 74 h 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74">
                  <a:moveTo>
                    <a:pt x="29" y="0"/>
                  </a:moveTo>
                  <a:lnTo>
                    <a:pt x="29" y="11"/>
                  </a:lnTo>
                  <a:lnTo>
                    <a:pt x="34" y="6"/>
                  </a:lnTo>
                  <a:lnTo>
                    <a:pt x="40" y="2"/>
                  </a:lnTo>
                  <a:lnTo>
                    <a:pt x="46" y="0"/>
                  </a:lnTo>
                  <a:lnTo>
                    <a:pt x="51" y="0"/>
                  </a:lnTo>
                  <a:lnTo>
                    <a:pt x="57" y="0"/>
                  </a:lnTo>
                  <a:lnTo>
                    <a:pt x="63" y="4"/>
                  </a:lnTo>
                  <a:lnTo>
                    <a:pt x="66" y="7"/>
                  </a:lnTo>
                  <a:lnTo>
                    <a:pt x="68" y="13"/>
                  </a:lnTo>
                  <a:lnTo>
                    <a:pt x="70" y="17"/>
                  </a:lnTo>
                  <a:lnTo>
                    <a:pt x="70" y="23"/>
                  </a:lnTo>
                  <a:lnTo>
                    <a:pt x="70" y="28"/>
                  </a:lnTo>
                  <a:lnTo>
                    <a:pt x="70" y="57"/>
                  </a:lnTo>
                  <a:lnTo>
                    <a:pt x="70" y="62"/>
                  </a:lnTo>
                  <a:lnTo>
                    <a:pt x="70" y="66"/>
                  </a:lnTo>
                  <a:lnTo>
                    <a:pt x="72" y="68"/>
                  </a:lnTo>
                  <a:lnTo>
                    <a:pt x="74" y="70"/>
                  </a:lnTo>
                  <a:lnTo>
                    <a:pt x="76" y="70"/>
                  </a:lnTo>
                  <a:lnTo>
                    <a:pt x="76" y="74"/>
                  </a:lnTo>
                  <a:lnTo>
                    <a:pt x="42" y="74"/>
                  </a:lnTo>
                  <a:lnTo>
                    <a:pt x="42" y="70"/>
                  </a:lnTo>
                  <a:lnTo>
                    <a:pt x="44" y="70"/>
                  </a:lnTo>
                  <a:lnTo>
                    <a:pt x="47" y="66"/>
                  </a:lnTo>
                  <a:lnTo>
                    <a:pt x="47" y="62"/>
                  </a:lnTo>
                  <a:lnTo>
                    <a:pt x="47" y="57"/>
                  </a:lnTo>
                  <a:lnTo>
                    <a:pt x="47" y="25"/>
                  </a:lnTo>
                  <a:lnTo>
                    <a:pt x="47" y="19"/>
                  </a:lnTo>
                  <a:lnTo>
                    <a:pt x="47" y="13"/>
                  </a:lnTo>
                  <a:lnTo>
                    <a:pt x="46" y="11"/>
                  </a:lnTo>
                  <a:lnTo>
                    <a:pt x="44" y="9"/>
                  </a:lnTo>
                  <a:lnTo>
                    <a:pt x="42" y="9"/>
                  </a:lnTo>
                  <a:lnTo>
                    <a:pt x="38" y="11"/>
                  </a:lnTo>
                  <a:lnTo>
                    <a:pt x="32" y="15"/>
                  </a:lnTo>
                  <a:lnTo>
                    <a:pt x="29" y="21"/>
                  </a:lnTo>
                  <a:lnTo>
                    <a:pt x="29" y="57"/>
                  </a:lnTo>
                  <a:lnTo>
                    <a:pt x="30" y="62"/>
                  </a:lnTo>
                  <a:lnTo>
                    <a:pt x="30" y="64"/>
                  </a:lnTo>
                  <a:lnTo>
                    <a:pt x="30" y="68"/>
                  </a:lnTo>
                  <a:lnTo>
                    <a:pt x="32" y="70"/>
                  </a:lnTo>
                  <a:lnTo>
                    <a:pt x="36" y="70"/>
                  </a:lnTo>
                  <a:lnTo>
                    <a:pt x="36" y="74"/>
                  </a:lnTo>
                  <a:lnTo>
                    <a:pt x="0" y="74"/>
                  </a:lnTo>
                  <a:lnTo>
                    <a:pt x="0" y="70"/>
                  </a:lnTo>
                  <a:lnTo>
                    <a:pt x="4" y="70"/>
                  </a:lnTo>
                  <a:lnTo>
                    <a:pt x="6" y="68"/>
                  </a:lnTo>
                  <a:lnTo>
                    <a:pt x="8" y="64"/>
                  </a:lnTo>
                  <a:lnTo>
                    <a:pt x="8" y="62"/>
                  </a:lnTo>
                  <a:lnTo>
                    <a:pt x="8" y="57"/>
                  </a:lnTo>
                  <a:lnTo>
                    <a:pt x="8" y="17"/>
                  </a:lnTo>
                  <a:lnTo>
                    <a:pt x="8" y="13"/>
                  </a:lnTo>
                  <a:lnTo>
                    <a:pt x="6" y="9"/>
                  </a:lnTo>
                  <a:lnTo>
                    <a:pt x="6" y="7"/>
                  </a:lnTo>
                  <a:lnTo>
                    <a:pt x="4" y="6"/>
                  </a:lnTo>
                  <a:lnTo>
                    <a:pt x="0" y="4"/>
                  </a:lnTo>
                  <a:lnTo>
                    <a:pt x="0" y="0"/>
                  </a:lnTo>
                  <a:lnTo>
                    <a:pt x="29" y="0"/>
                  </a:lnTo>
                  <a:close/>
                </a:path>
              </a:pathLst>
            </a:custGeom>
            <a:solidFill>
              <a:srgbClr val="000000"/>
            </a:solidFill>
            <a:ln w="0">
              <a:solidFill>
                <a:srgbClr val="000000"/>
              </a:solidFill>
              <a:round/>
              <a:headEnd/>
              <a:tailEnd/>
            </a:ln>
          </p:spPr>
          <p:txBody>
            <a:bodyPr/>
            <a:lstStyle/>
            <a:p>
              <a:endParaRPr lang="en-CA"/>
            </a:p>
          </p:txBody>
        </p:sp>
        <p:sp>
          <p:nvSpPr>
            <p:cNvPr id="26754" name="Freeform 1151"/>
            <p:cNvSpPr>
              <a:spLocks/>
            </p:cNvSpPr>
            <p:nvPr/>
          </p:nvSpPr>
          <p:spPr bwMode="auto">
            <a:xfrm>
              <a:off x="3044" y="2618"/>
              <a:ext cx="32" cy="80"/>
            </a:xfrm>
            <a:custGeom>
              <a:avLst/>
              <a:gdLst>
                <a:gd name="T0" fmla="*/ 4 w 49"/>
                <a:gd name="T1" fmla="*/ 0 h 103"/>
                <a:gd name="T2" fmla="*/ 4 w 49"/>
                <a:gd name="T3" fmla="*/ 7 h 103"/>
                <a:gd name="T4" fmla="*/ 6 w 49"/>
                <a:gd name="T5" fmla="*/ 7 h 103"/>
                <a:gd name="T6" fmla="*/ 6 w 49"/>
                <a:gd name="T7" fmla="*/ 10 h 103"/>
                <a:gd name="T8" fmla="*/ 4 w 49"/>
                <a:gd name="T9" fmla="*/ 10 h 103"/>
                <a:gd name="T10" fmla="*/ 4 w 49"/>
                <a:gd name="T11" fmla="*/ 23 h 103"/>
                <a:gd name="T12" fmla="*/ 4 w 49"/>
                <a:gd name="T13" fmla="*/ 24 h 103"/>
                <a:gd name="T14" fmla="*/ 4 w 49"/>
                <a:gd name="T15" fmla="*/ 25 h 103"/>
                <a:gd name="T16" fmla="*/ 4 w 49"/>
                <a:gd name="T17" fmla="*/ 26 h 103"/>
                <a:gd name="T18" fmla="*/ 4 w 49"/>
                <a:gd name="T19" fmla="*/ 26 h 103"/>
                <a:gd name="T20" fmla="*/ 5 w 49"/>
                <a:gd name="T21" fmla="*/ 26 h 103"/>
                <a:gd name="T22" fmla="*/ 5 w 49"/>
                <a:gd name="T23" fmla="*/ 26 h 103"/>
                <a:gd name="T24" fmla="*/ 5 w 49"/>
                <a:gd name="T25" fmla="*/ 26 h 103"/>
                <a:gd name="T26" fmla="*/ 5 w 49"/>
                <a:gd name="T27" fmla="*/ 24 h 103"/>
                <a:gd name="T28" fmla="*/ 5 w 49"/>
                <a:gd name="T29" fmla="*/ 25 h 103"/>
                <a:gd name="T30" fmla="*/ 5 w 49"/>
                <a:gd name="T31" fmla="*/ 26 h 103"/>
                <a:gd name="T32" fmla="*/ 5 w 49"/>
                <a:gd name="T33" fmla="*/ 29 h 103"/>
                <a:gd name="T34" fmla="*/ 4 w 49"/>
                <a:gd name="T35" fmla="*/ 29 h 103"/>
                <a:gd name="T36" fmla="*/ 3 w 49"/>
                <a:gd name="T37" fmla="*/ 29 h 103"/>
                <a:gd name="T38" fmla="*/ 3 w 49"/>
                <a:gd name="T39" fmla="*/ 29 h 103"/>
                <a:gd name="T40" fmla="*/ 2 w 49"/>
                <a:gd name="T41" fmla="*/ 29 h 103"/>
                <a:gd name="T42" fmla="*/ 1 w 49"/>
                <a:gd name="T43" fmla="*/ 26 h 103"/>
                <a:gd name="T44" fmla="*/ 1 w 49"/>
                <a:gd name="T45" fmla="*/ 26 h 103"/>
                <a:gd name="T46" fmla="*/ 1 w 49"/>
                <a:gd name="T47" fmla="*/ 25 h 103"/>
                <a:gd name="T48" fmla="*/ 1 w 49"/>
                <a:gd name="T49" fmla="*/ 23 h 103"/>
                <a:gd name="T50" fmla="*/ 1 w 49"/>
                <a:gd name="T51" fmla="*/ 22 h 103"/>
                <a:gd name="T52" fmla="*/ 1 w 49"/>
                <a:gd name="T53" fmla="*/ 10 h 103"/>
                <a:gd name="T54" fmla="*/ 0 w 49"/>
                <a:gd name="T55" fmla="*/ 10 h 103"/>
                <a:gd name="T56" fmla="*/ 0 w 49"/>
                <a:gd name="T57" fmla="*/ 9 h 103"/>
                <a:gd name="T58" fmla="*/ 1 w 49"/>
                <a:gd name="T59" fmla="*/ 7 h 103"/>
                <a:gd name="T60" fmla="*/ 2 w 49"/>
                <a:gd name="T61" fmla="*/ 5 h 103"/>
                <a:gd name="T62" fmla="*/ 3 w 49"/>
                <a:gd name="T63" fmla="*/ 3 h 103"/>
                <a:gd name="T64" fmla="*/ 3 w 49"/>
                <a:gd name="T65" fmla="*/ 0 h 103"/>
                <a:gd name="T66" fmla="*/ 4 w 49"/>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103"/>
                <a:gd name="T104" fmla="*/ 49 w 49"/>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103">
                  <a:moveTo>
                    <a:pt x="32" y="0"/>
                  </a:moveTo>
                  <a:lnTo>
                    <a:pt x="32" y="27"/>
                  </a:lnTo>
                  <a:lnTo>
                    <a:pt x="49" y="27"/>
                  </a:lnTo>
                  <a:lnTo>
                    <a:pt x="49" y="36"/>
                  </a:lnTo>
                  <a:lnTo>
                    <a:pt x="32" y="36"/>
                  </a:lnTo>
                  <a:lnTo>
                    <a:pt x="32" y="80"/>
                  </a:lnTo>
                  <a:lnTo>
                    <a:pt x="32" y="86"/>
                  </a:lnTo>
                  <a:lnTo>
                    <a:pt x="32" y="88"/>
                  </a:lnTo>
                  <a:lnTo>
                    <a:pt x="32" y="89"/>
                  </a:lnTo>
                  <a:lnTo>
                    <a:pt x="34" y="91"/>
                  </a:lnTo>
                  <a:lnTo>
                    <a:pt x="36" y="91"/>
                  </a:lnTo>
                  <a:lnTo>
                    <a:pt x="40" y="91"/>
                  </a:lnTo>
                  <a:lnTo>
                    <a:pt x="46" y="86"/>
                  </a:lnTo>
                  <a:lnTo>
                    <a:pt x="48" y="88"/>
                  </a:lnTo>
                  <a:lnTo>
                    <a:pt x="44" y="93"/>
                  </a:lnTo>
                  <a:lnTo>
                    <a:pt x="40" y="99"/>
                  </a:lnTo>
                  <a:lnTo>
                    <a:pt x="34" y="101"/>
                  </a:lnTo>
                  <a:lnTo>
                    <a:pt x="29" y="103"/>
                  </a:lnTo>
                  <a:lnTo>
                    <a:pt x="21" y="101"/>
                  </a:lnTo>
                  <a:lnTo>
                    <a:pt x="17" y="99"/>
                  </a:lnTo>
                  <a:lnTo>
                    <a:pt x="13" y="95"/>
                  </a:lnTo>
                  <a:lnTo>
                    <a:pt x="12" y="89"/>
                  </a:lnTo>
                  <a:lnTo>
                    <a:pt x="10" y="88"/>
                  </a:lnTo>
                  <a:lnTo>
                    <a:pt x="10" y="82"/>
                  </a:lnTo>
                  <a:lnTo>
                    <a:pt x="10" y="76"/>
                  </a:lnTo>
                  <a:lnTo>
                    <a:pt x="10" y="36"/>
                  </a:lnTo>
                  <a:lnTo>
                    <a:pt x="0" y="36"/>
                  </a:lnTo>
                  <a:lnTo>
                    <a:pt x="0" y="33"/>
                  </a:lnTo>
                  <a:lnTo>
                    <a:pt x="10" y="27"/>
                  </a:lnTo>
                  <a:lnTo>
                    <a:pt x="17" y="19"/>
                  </a:lnTo>
                  <a:lnTo>
                    <a:pt x="23" y="10"/>
                  </a:lnTo>
                  <a:lnTo>
                    <a:pt x="29" y="0"/>
                  </a:lnTo>
                  <a:lnTo>
                    <a:pt x="32" y="0"/>
                  </a:lnTo>
                  <a:close/>
                </a:path>
              </a:pathLst>
            </a:custGeom>
            <a:solidFill>
              <a:srgbClr val="000000"/>
            </a:solidFill>
            <a:ln w="0">
              <a:solidFill>
                <a:srgbClr val="000000"/>
              </a:solidFill>
              <a:round/>
              <a:headEnd/>
              <a:tailEnd/>
            </a:ln>
          </p:spPr>
          <p:txBody>
            <a:bodyPr/>
            <a:lstStyle/>
            <a:p>
              <a:endParaRPr lang="en-CA"/>
            </a:p>
          </p:txBody>
        </p:sp>
        <p:sp>
          <p:nvSpPr>
            <p:cNvPr id="26755" name="Freeform 1152"/>
            <p:cNvSpPr>
              <a:spLocks noEditPoints="1"/>
            </p:cNvSpPr>
            <p:nvPr/>
          </p:nvSpPr>
          <p:spPr bwMode="auto">
            <a:xfrm>
              <a:off x="3080" y="2639"/>
              <a:ext cx="41" cy="59"/>
            </a:xfrm>
            <a:custGeom>
              <a:avLst/>
              <a:gdLst>
                <a:gd name="T0" fmla="*/ 6 w 65"/>
                <a:gd name="T1" fmla="*/ 9 h 76"/>
                <a:gd name="T2" fmla="*/ 3 w 65"/>
                <a:gd name="T3" fmla="*/ 9 h 76"/>
                <a:gd name="T4" fmla="*/ 3 w 65"/>
                <a:gd name="T5" fmla="*/ 12 h 76"/>
                <a:gd name="T6" fmla="*/ 3 w 65"/>
                <a:gd name="T7" fmla="*/ 14 h 76"/>
                <a:gd name="T8" fmla="*/ 3 w 65"/>
                <a:gd name="T9" fmla="*/ 16 h 76"/>
                <a:gd name="T10" fmla="*/ 3 w 65"/>
                <a:gd name="T11" fmla="*/ 17 h 76"/>
                <a:gd name="T12" fmla="*/ 4 w 65"/>
                <a:gd name="T13" fmla="*/ 17 h 76"/>
                <a:gd name="T14" fmla="*/ 4 w 65"/>
                <a:gd name="T15" fmla="*/ 18 h 76"/>
                <a:gd name="T16" fmla="*/ 5 w 65"/>
                <a:gd name="T17" fmla="*/ 17 h 76"/>
                <a:gd name="T18" fmla="*/ 5 w 65"/>
                <a:gd name="T19" fmla="*/ 17 h 76"/>
                <a:gd name="T20" fmla="*/ 6 w 65"/>
                <a:gd name="T21" fmla="*/ 16 h 76"/>
                <a:gd name="T22" fmla="*/ 6 w 65"/>
                <a:gd name="T23" fmla="*/ 14 h 76"/>
                <a:gd name="T24" fmla="*/ 6 w 65"/>
                <a:gd name="T25" fmla="*/ 15 h 76"/>
                <a:gd name="T26" fmla="*/ 6 w 65"/>
                <a:gd name="T27" fmla="*/ 17 h 76"/>
                <a:gd name="T28" fmla="*/ 6 w 65"/>
                <a:gd name="T29" fmla="*/ 19 h 76"/>
                <a:gd name="T30" fmla="*/ 5 w 65"/>
                <a:gd name="T31" fmla="*/ 20 h 76"/>
                <a:gd name="T32" fmla="*/ 4 w 65"/>
                <a:gd name="T33" fmla="*/ 20 h 76"/>
                <a:gd name="T34" fmla="*/ 4 w 65"/>
                <a:gd name="T35" fmla="*/ 20 h 76"/>
                <a:gd name="T36" fmla="*/ 3 w 65"/>
                <a:gd name="T37" fmla="*/ 22 h 76"/>
                <a:gd name="T38" fmla="*/ 3 w 65"/>
                <a:gd name="T39" fmla="*/ 20 h 76"/>
                <a:gd name="T40" fmla="*/ 2 w 65"/>
                <a:gd name="T41" fmla="*/ 20 h 76"/>
                <a:gd name="T42" fmla="*/ 1 w 65"/>
                <a:gd name="T43" fmla="*/ 19 h 76"/>
                <a:gd name="T44" fmla="*/ 1 w 65"/>
                <a:gd name="T45" fmla="*/ 18 h 76"/>
                <a:gd name="T46" fmla="*/ 1 w 65"/>
                <a:gd name="T47" fmla="*/ 16 h 76"/>
                <a:gd name="T48" fmla="*/ 1 w 65"/>
                <a:gd name="T49" fmla="*/ 13 h 76"/>
                <a:gd name="T50" fmla="*/ 0 w 65"/>
                <a:gd name="T51" fmla="*/ 11 h 76"/>
                <a:gd name="T52" fmla="*/ 1 w 65"/>
                <a:gd name="T53" fmla="*/ 9 h 76"/>
                <a:gd name="T54" fmla="*/ 1 w 65"/>
                <a:gd name="T55" fmla="*/ 7 h 76"/>
                <a:gd name="T56" fmla="*/ 1 w 65"/>
                <a:gd name="T57" fmla="*/ 4 h 76"/>
                <a:gd name="T58" fmla="*/ 1 w 65"/>
                <a:gd name="T59" fmla="*/ 2 h 76"/>
                <a:gd name="T60" fmla="*/ 2 w 65"/>
                <a:gd name="T61" fmla="*/ 2 h 76"/>
                <a:gd name="T62" fmla="*/ 3 w 65"/>
                <a:gd name="T63" fmla="*/ 0 h 76"/>
                <a:gd name="T64" fmla="*/ 4 w 65"/>
                <a:gd name="T65" fmla="*/ 0 h 76"/>
                <a:gd name="T66" fmla="*/ 4 w 65"/>
                <a:gd name="T67" fmla="*/ 0 h 76"/>
                <a:gd name="T68" fmla="*/ 5 w 65"/>
                <a:gd name="T69" fmla="*/ 2 h 76"/>
                <a:gd name="T70" fmla="*/ 6 w 65"/>
                <a:gd name="T71" fmla="*/ 2 h 76"/>
                <a:gd name="T72" fmla="*/ 6 w 65"/>
                <a:gd name="T73" fmla="*/ 4 h 76"/>
                <a:gd name="T74" fmla="*/ 6 w 65"/>
                <a:gd name="T75" fmla="*/ 7 h 76"/>
                <a:gd name="T76" fmla="*/ 6 w 65"/>
                <a:gd name="T77" fmla="*/ 9 h 76"/>
                <a:gd name="T78" fmla="*/ 4 w 65"/>
                <a:gd name="T79" fmla="*/ 9 h 76"/>
                <a:gd name="T80" fmla="*/ 4 w 65"/>
                <a:gd name="T81" fmla="*/ 7 h 76"/>
                <a:gd name="T82" fmla="*/ 4 w 65"/>
                <a:gd name="T83" fmla="*/ 5 h 76"/>
                <a:gd name="T84" fmla="*/ 4 w 65"/>
                <a:gd name="T85" fmla="*/ 4 h 76"/>
                <a:gd name="T86" fmla="*/ 4 w 65"/>
                <a:gd name="T87" fmla="*/ 2 h 76"/>
                <a:gd name="T88" fmla="*/ 4 w 65"/>
                <a:gd name="T89" fmla="*/ 2 h 76"/>
                <a:gd name="T90" fmla="*/ 4 w 65"/>
                <a:gd name="T91" fmla="*/ 2 h 76"/>
                <a:gd name="T92" fmla="*/ 3 w 65"/>
                <a:gd name="T93" fmla="*/ 2 h 76"/>
                <a:gd name="T94" fmla="*/ 3 w 65"/>
                <a:gd name="T95" fmla="*/ 2 h 76"/>
                <a:gd name="T96" fmla="*/ 3 w 65"/>
                <a:gd name="T97" fmla="*/ 2 h 76"/>
                <a:gd name="T98" fmla="*/ 3 w 65"/>
                <a:gd name="T99" fmla="*/ 4 h 76"/>
                <a:gd name="T100" fmla="*/ 3 w 65"/>
                <a:gd name="T101" fmla="*/ 5 h 76"/>
                <a:gd name="T102" fmla="*/ 3 w 65"/>
                <a:gd name="T103" fmla="*/ 7 h 76"/>
                <a:gd name="T104" fmla="*/ 3 w 65"/>
                <a:gd name="T105" fmla="*/ 9 h 76"/>
                <a:gd name="T106" fmla="*/ 4 w 65"/>
                <a:gd name="T107" fmla="*/ 9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3" y="34"/>
                  </a:lnTo>
                  <a:lnTo>
                    <a:pt x="25" y="43"/>
                  </a:lnTo>
                  <a:lnTo>
                    <a:pt x="27" y="49"/>
                  </a:lnTo>
                  <a:lnTo>
                    <a:pt x="30" y="57"/>
                  </a:lnTo>
                  <a:lnTo>
                    <a:pt x="34" y="59"/>
                  </a:lnTo>
                  <a:lnTo>
                    <a:pt x="40" y="61"/>
                  </a:lnTo>
                  <a:lnTo>
                    <a:pt x="44" y="62"/>
                  </a:lnTo>
                  <a:lnTo>
                    <a:pt x="49" y="61"/>
                  </a:lnTo>
                  <a:lnTo>
                    <a:pt x="53" y="59"/>
                  </a:lnTo>
                  <a:lnTo>
                    <a:pt x="57" y="55"/>
                  </a:lnTo>
                  <a:lnTo>
                    <a:pt x="63" y="49"/>
                  </a:lnTo>
                  <a:lnTo>
                    <a:pt x="65" y="51"/>
                  </a:lnTo>
                  <a:lnTo>
                    <a:pt x="61" y="59"/>
                  </a:lnTo>
                  <a:lnTo>
                    <a:pt x="57" y="66"/>
                  </a:lnTo>
                  <a:lnTo>
                    <a:pt x="51" y="70"/>
                  </a:lnTo>
                  <a:lnTo>
                    <a:pt x="46" y="74"/>
                  </a:lnTo>
                  <a:lnTo>
                    <a:pt x="40" y="74"/>
                  </a:lnTo>
                  <a:lnTo>
                    <a:pt x="34" y="76"/>
                  </a:lnTo>
                  <a:lnTo>
                    <a:pt x="25" y="74"/>
                  </a:lnTo>
                  <a:lnTo>
                    <a:pt x="19" y="72"/>
                  </a:lnTo>
                  <a:lnTo>
                    <a:pt x="13" y="68"/>
                  </a:lnTo>
                  <a:lnTo>
                    <a:pt x="8" y="62"/>
                  </a:lnTo>
                  <a:lnTo>
                    <a:pt x="4" y="57"/>
                  </a:lnTo>
                  <a:lnTo>
                    <a:pt x="2" y="47"/>
                  </a:lnTo>
                  <a:lnTo>
                    <a:pt x="0" y="38"/>
                  </a:lnTo>
                  <a:lnTo>
                    <a:pt x="2" y="30"/>
                  </a:lnTo>
                  <a:lnTo>
                    <a:pt x="4" y="23"/>
                  </a:lnTo>
                  <a:lnTo>
                    <a:pt x="6" y="15"/>
                  </a:lnTo>
                  <a:lnTo>
                    <a:pt x="11" y="9"/>
                  </a:lnTo>
                  <a:lnTo>
                    <a:pt x="19" y="4"/>
                  </a:lnTo>
                  <a:lnTo>
                    <a:pt x="27" y="0"/>
                  </a:lnTo>
                  <a:lnTo>
                    <a:pt x="36" y="0"/>
                  </a:lnTo>
                  <a:lnTo>
                    <a:pt x="44" y="0"/>
                  </a:lnTo>
                  <a:lnTo>
                    <a:pt x="49" y="4"/>
                  </a:lnTo>
                  <a:lnTo>
                    <a:pt x="55" y="7"/>
                  </a:lnTo>
                  <a:lnTo>
                    <a:pt x="61" y="15"/>
                  </a:lnTo>
                  <a:lnTo>
                    <a:pt x="65" y="25"/>
                  </a:lnTo>
                  <a:lnTo>
                    <a:pt x="65" y="34"/>
                  </a:lnTo>
                  <a:close/>
                  <a:moveTo>
                    <a:pt x="46" y="30"/>
                  </a:moveTo>
                  <a:lnTo>
                    <a:pt x="44" y="23"/>
                  </a:lnTo>
                  <a:lnTo>
                    <a:pt x="44" y="17"/>
                  </a:lnTo>
                  <a:lnTo>
                    <a:pt x="44" y="13"/>
                  </a:lnTo>
                  <a:lnTo>
                    <a:pt x="42" y="9"/>
                  </a:lnTo>
                  <a:lnTo>
                    <a:pt x="38" y="6"/>
                  </a:lnTo>
                  <a:lnTo>
                    <a:pt x="36" y="4"/>
                  </a:lnTo>
                  <a:lnTo>
                    <a:pt x="34" y="4"/>
                  </a:lnTo>
                  <a:lnTo>
                    <a:pt x="30" y="6"/>
                  </a:lnTo>
                  <a:lnTo>
                    <a:pt x="27" y="7"/>
                  </a:lnTo>
                  <a:lnTo>
                    <a:pt x="25" y="13"/>
                  </a:lnTo>
                  <a:lnTo>
                    <a:pt x="23" y="19"/>
                  </a:lnTo>
                  <a:lnTo>
                    <a:pt x="23" y="26"/>
                  </a:lnTo>
                  <a:lnTo>
                    <a:pt x="23" y="30"/>
                  </a:lnTo>
                  <a:lnTo>
                    <a:pt x="46" y="30"/>
                  </a:lnTo>
                  <a:close/>
                </a:path>
              </a:pathLst>
            </a:custGeom>
            <a:solidFill>
              <a:srgbClr val="000000"/>
            </a:solidFill>
            <a:ln w="0">
              <a:solidFill>
                <a:srgbClr val="000000"/>
              </a:solidFill>
              <a:round/>
              <a:headEnd/>
              <a:tailEnd/>
            </a:ln>
          </p:spPr>
          <p:txBody>
            <a:bodyPr/>
            <a:lstStyle/>
            <a:p>
              <a:endParaRPr lang="en-CA"/>
            </a:p>
          </p:txBody>
        </p:sp>
        <p:sp>
          <p:nvSpPr>
            <p:cNvPr id="26756" name="Freeform 1153"/>
            <p:cNvSpPr>
              <a:spLocks/>
            </p:cNvSpPr>
            <p:nvPr/>
          </p:nvSpPr>
          <p:spPr bwMode="auto">
            <a:xfrm>
              <a:off x="3128" y="2639"/>
              <a:ext cx="41" cy="58"/>
            </a:xfrm>
            <a:custGeom>
              <a:avLst/>
              <a:gdLst>
                <a:gd name="T0" fmla="*/ 4 w 62"/>
                <a:gd name="T1" fmla="*/ 0 h 74"/>
                <a:gd name="T2" fmla="*/ 4 w 62"/>
                <a:gd name="T3" fmla="*/ 5 h 74"/>
                <a:gd name="T4" fmla="*/ 4 w 62"/>
                <a:gd name="T5" fmla="*/ 3 h 74"/>
                <a:gd name="T6" fmla="*/ 5 w 62"/>
                <a:gd name="T7" fmla="*/ 2 h 74"/>
                <a:gd name="T8" fmla="*/ 5 w 62"/>
                <a:gd name="T9" fmla="*/ 2 h 74"/>
                <a:gd name="T10" fmla="*/ 6 w 62"/>
                <a:gd name="T11" fmla="*/ 0 h 74"/>
                <a:gd name="T12" fmla="*/ 7 w 62"/>
                <a:gd name="T13" fmla="*/ 0 h 74"/>
                <a:gd name="T14" fmla="*/ 7 w 62"/>
                <a:gd name="T15" fmla="*/ 0 h 74"/>
                <a:gd name="T16" fmla="*/ 7 w 62"/>
                <a:gd name="T17" fmla="*/ 2 h 74"/>
                <a:gd name="T18" fmla="*/ 7 w 62"/>
                <a:gd name="T19" fmla="*/ 2 h 74"/>
                <a:gd name="T20" fmla="*/ 8 w 62"/>
                <a:gd name="T21" fmla="*/ 2 h 74"/>
                <a:gd name="T22" fmla="*/ 7 w 62"/>
                <a:gd name="T23" fmla="*/ 4 h 74"/>
                <a:gd name="T24" fmla="*/ 7 w 62"/>
                <a:gd name="T25" fmla="*/ 5 h 74"/>
                <a:gd name="T26" fmla="*/ 7 w 62"/>
                <a:gd name="T27" fmla="*/ 6 h 74"/>
                <a:gd name="T28" fmla="*/ 7 w 62"/>
                <a:gd name="T29" fmla="*/ 6 h 74"/>
                <a:gd name="T30" fmla="*/ 6 w 62"/>
                <a:gd name="T31" fmla="*/ 6 h 74"/>
                <a:gd name="T32" fmla="*/ 6 w 62"/>
                <a:gd name="T33" fmla="*/ 5 h 74"/>
                <a:gd name="T34" fmla="*/ 5 w 62"/>
                <a:gd name="T35" fmla="*/ 4 h 74"/>
                <a:gd name="T36" fmla="*/ 5 w 62"/>
                <a:gd name="T37" fmla="*/ 4 h 74"/>
                <a:gd name="T38" fmla="*/ 5 w 62"/>
                <a:gd name="T39" fmla="*/ 4 h 74"/>
                <a:gd name="T40" fmla="*/ 5 w 62"/>
                <a:gd name="T41" fmla="*/ 4 h 74"/>
                <a:gd name="T42" fmla="*/ 5 w 62"/>
                <a:gd name="T43" fmla="*/ 4 h 74"/>
                <a:gd name="T44" fmla="*/ 5 w 62"/>
                <a:gd name="T45" fmla="*/ 5 h 74"/>
                <a:gd name="T46" fmla="*/ 4 w 62"/>
                <a:gd name="T47" fmla="*/ 5 h 74"/>
                <a:gd name="T48" fmla="*/ 4 w 62"/>
                <a:gd name="T49" fmla="*/ 7 h 74"/>
                <a:gd name="T50" fmla="*/ 4 w 62"/>
                <a:gd name="T51" fmla="*/ 9 h 74"/>
                <a:gd name="T52" fmla="*/ 4 w 62"/>
                <a:gd name="T53" fmla="*/ 12 h 74"/>
                <a:gd name="T54" fmla="*/ 4 w 62"/>
                <a:gd name="T55" fmla="*/ 16 h 74"/>
                <a:gd name="T56" fmla="*/ 4 w 62"/>
                <a:gd name="T57" fmla="*/ 19 h 74"/>
                <a:gd name="T58" fmla="*/ 4 w 62"/>
                <a:gd name="T59" fmla="*/ 19 h 74"/>
                <a:gd name="T60" fmla="*/ 4 w 62"/>
                <a:gd name="T61" fmla="*/ 20 h 74"/>
                <a:gd name="T62" fmla="*/ 4 w 62"/>
                <a:gd name="T63" fmla="*/ 20 h 74"/>
                <a:gd name="T64" fmla="*/ 4 w 62"/>
                <a:gd name="T65" fmla="*/ 20 h 74"/>
                <a:gd name="T66" fmla="*/ 4 w 62"/>
                <a:gd name="T67" fmla="*/ 21 h 74"/>
                <a:gd name="T68" fmla="*/ 5 w 62"/>
                <a:gd name="T69" fmla="*/ 21 h 74"/>
                <a:gd name="T70" fmla="*/ 5 w 62"/>
                <a:gd name="T71" fmla="*/ 21 h 74"/>
                <a:gd name="T72" fmla="*/ 0 w 62"/>
                <a:gd name="T73" fmla="*/ 21 h 74"/>
                <a:gd name="T74" fmla="*/ 0 w 62"/>
                <a:gd name="T75" fmla="*/ 21 h 74"/>
                <a:gd name="T76" fmla="*/ 1 w 62"/>
                <a:gd name="T77" fmla="*/ 21 h 74"/>
                <a:gd name="T78" fmla="*/ 1 w 62"/>
                <a:gd name="T79" fmla="*/ 20 h 74"/>
                <a:gd name="T80" fmla="*/ 1 w 62"/>
                <a:gd name="T81" fmla="*/ 20 h 74"/>
                <a:gd name="T82" fmla="*/ 1 w 62"/>
                <a:gd name="T83" fmla="*/ 19 h 74"/>
                <a:gd name="T84" fmla="*/ 1 w 62"/>
                <a:gd name="T85" fmla="*/ 16 h 74"/>
                <a:gd name="T86" fmla="*/ 1 w 62"/>
                <a:gd name="T87" fmla="*/ 5 h 74"/>
                <a:gd name="T88" fmla="*/ 1 w 62"/>
                <a:gd name="T89" fmla="*/ 4 h 74"/>
                <a:gd name="T90" fmla="*/ 1 w 62"/>
                <a:gd name="T91" fmla="*/ 2 h 74"/>
                <a:gd name="T92" fmla="*/ 1 w 62"/>
                <a:gd name="T93" fmla="*/ 2 h 74"/>
                <a:gd name="T94" fmla="*/ 1 w 62"/>
                <a:gd name="T95" fmla="*/ 2 h 74"/>
                <a:gd name="T96" fmla="*/ 1 w 62"/>
                <a:gd name="T97" fmla="*/ 2 h 74"/>
                <a:gd name="T98" fmla="*/ 0 w 62"/>
                <a:gd name="T99" fmla="*/ 2 h 74"/>
                <a:gd name="T100" fmla="*/ 0 w 62"/>
                <a:gd name="T101" fmla="*/ 0 h 74"/>
                <a:gd name="T102" fmla="*/ 4 w 62"/>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
                <a:gd name="T157" fmla="*/ 0 h 74"/>
                <a:gd name="T158" fmla="*/ 62 w 62"/>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 h="74">
                  <a:moveTo>
                    <a:pt x="28" y="0"/>
                  </a:moveTo>
                  <a:lnTo>
                    <a:pt x="28" y="17"/>
                  </a:lnTo>
                  <a:lnTo>
                    <a:pt x="32" y="11"/>
                  </a:lnTo>
                  <a:lnTo>
                    <a:pt x="36" y="6"/>
                  </a:lnTo>
                  <a:lnTo>
                    <a:pt x="41" y="2"/>
                  </a:lnTo>
                  <a:lnTo>
                    <a:pt x="45" y="0"/>
                  </a:lnTo>
                  <a:lnTo>
                    <a:pt x="51" y="0"/>
                  </a:lnTo>
                  <a:lnTo>
                    <a:pt x="55" y="0"/>
                  </a:lnTo>
                  <a:lnTo>
                    <a:pt x="58" y="2"/>
                  </a:lnTo>
                  <a:lnTo>
                    <a:pt x="60" y="6"/>
                  </a:lnTo>
                  <a:lnTo>
                    <a:pt x="62" y="9"/>
                  </a:lnTo>
                  <a:lnTo>
                    <a:pt x="60" y="15"/>
                  </a:lnTo>
                  <a:lnTo>
                    <a:pt x="58" y="19"/>
                  </a:lnTo>
                  <a:lnTo>
                    <a:pt x="55" y="21"/>
                  </a:lnTo>
                  <a:lnTo>
                    <a:pt x="51" y="21"/>
                  </a:lnTo>
                  <a:lnTo>
                    <a:pt x="47" y="21"/>
                  </a:lnTo>
                  <a:lnTo>
                    <a:pt x="45" y="19"/>
                  </a:lnTo>
                  <a:lnTo>
                    <a:pt x="41" y="15"/>
                  </a:lnTo>
                  <a:lnTo>
                    <a:pt x="40" y="15"/>
                  </a:lnTo>
                  <a:lnTo>
                    <a:pt x="38" y="15"/>
                  </a:lnTo>
                  <a:lnTo>
                    <a:pt x="36" y="17"/>
                  </a:lnTo>
                  <a:lnTo>
                    <a:pt x="32" y="19"/>
                  </a:lnTo>
                  <a:lnTo>
                    <a:pt x="30" y="23"/>
                  </a:lnTo>
                  <a:lnTo>
                    <a:pt x="28" y="30"/>
                  </a:lnTo>
                  <a:lnTo>
                    <a:pt x="28" y="40"/>
                  </a:lnTo>
                  <a:lnTo>
                    <a:pt x="28" y="57"/>
                  </a:lnTo>
                  <a:lnTo>
                    <a:pt x="28" y="61"/>
                  </a:lnTo>
                  <a:lnTo>
                    <a:pt x="28" y="64"/>
                  </a:lnTo>
                  <a:lnTo>
                    <a:pt x="28" y="66"/>
                  </a:lnTo>
                  <a:lnTo>
                    <a:pt x="28" y="68"/>
                  </a:lnTo>
                  <a:lnTo>
                    <a:pt x="30" y="68"/>
                  </a:lnTo>
                  <a:lnTo>
                    <a:pt x="32" y="70"/>
                  </a:lnTo>
                  <a:lnTo>
                    <a:pt x="34" y="70"/>
                  </a:lnTo>
                  <a:lnTo>
                    <a:pt x="34" y="74"/>
                  </a:lnTo>
                  <a:lnTo>
                    <a:pt x="0" y="74"/>
                  </a:lnTo>
                  <a:lnTo>
                    <a:pt x="0" y="70"/>
                  </a:lnTo>
                  <a:lnTo>
                    <a:pt x="2" y="70"/>
                  </a:lnTo>
                  <a:lnTo>
                    <a:pt x="4" y="68"/>
                  </a:lnTo>
                  <a:lnTo>
                    <a:pt x="5" y="66"/>
                  </a:lnTo>
                  <a:lnTo>
                    <a:pt x="5" y="62"/>
                  </a:lnTo>
                  <a:lnTo>
                    <a:pt x="5" y="57"/>
                  </a:lnTo>
                  <a:lnTo>
                    <a:pt x="5" y="17"/>
                  </a:lnTo>
                  <a:lnTo>
                    <a:pt x="5" y="13"/>
                  </a:lnTo>
                  <a:lnTo>
                    <a:pt x="5" y="9"/>
                  </a:lnTo>
                  <a:lnTo>
                    <a:pt x="4" y="7"/>
                  </a:lnTo>
                  <a:lnTo>
                    <a:pt x="4" y="6"/>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6757" name="Freeform 1154"/>
            <p:cNvSpPr>
              <a:spLocks/>
            </p:cNvSpPr>
            <p:nvPr/>
          </p:nvSpPr>
          <p:spPr bwMode="auto">
            <a:xfrm>
              <a:off x="3172" y="2639"/>
              <a:ext cx="35" cy="59"/>
            </a:xfrm>
            <a:custGeom>
              <a:avLst/>
              <a:gdLst>
                <a:gd name="T0" fmla="*/ 6 w 53"/>
                <a:gd name="T1" fmla="*/ 7 h 76"/>
                <a:gd name="T2" fmla="*/ 5 w 53"/>
                <a:gd name="T3" fmla="*/ 5 h 76"/>
                <a:gd name="T4" fmla="*/ 5 w 53"/>
                <a:gd name="T5" fmla="*/ 2 h 76"/>
                <a:gd name="T6" fmla="*/ 3 w 53"/>
                <a:gd name="T7" fmla="*/ 2 h 76"/>
                <a:gd name="T8" fmla="*/ 2 w 53"/>
                <a:gd name="T9" fmla="*/ 2 h 76"/>
                <a:gd name="T10" fmla="*/ 2 w 53"/>
                <a:gd name="T11" fmla="*/ 3 h 76"/>
                <a:gd name="T12" fmla="*/ 2 w 53"/>
                <a:gd name="T13" fmla="*/ 4 h 76"/>
                <a:gd name="T14" fmla="*/ 3 w 53"/>
                <a:gd name="T15" fmla="*/ 5 h 76"/>
                <a:gd name="T16" fmla="*/ 5 w 53"/>
                <a:gd name="T17" fmla="*/ 9 h 76"/>
                <a:gd name="T18" fmla="*/ 6 w 53"/>
                <a:gd name="T19" fmla="*/ 12 h 76"/>
                <a:gd name="T20" fmla="*/ 7 w 53"/>
                <a:gd name="T21" fmla="*/ 15 h 76"/>
                <a:gd name="T22" fmla="*/ 6 w 53"/>
                <a:gd name="T23" fmla="*/ 18 h 76"/>
                <a:gd name="T24" fmla="*/ 5 w 53"/>
                <a:gd name="T25" fmla="*/ 20 h 76"/>
                <a:gd name="T26" fmla="*/ 3 w 53"/>
                <a:gd name="T27" fmla="*/ 22 h 76"/>
                <a:gd name="T28" fmla="*/ 1 w 53"/>
                <a:gd name="T29" fmla="*/ 20 h 76"/>
                <a:gd name="T30" fmla="*/ 1 w 53"/>
                <a:gd name="T31" fmla="*/ 20 h 76"/>
                <a:gd name="T32" fmla="*/ 1 w 53"/>
                <a:gd name="T33" fmla="*/ 22 h 76"/>
                <a:gd name="T34" fmla="*/ 0 w 53"/>
                <a:gd name="T35" fmla="*/ 14 h 76"/>
                <a:gd name="T36" fmla="*/ 1 w 53"/>
                <a:gd name="T37" fmla="*/ 16 h 76"/>
                <a:gd name="T38" fmla="*/ 2 w 53"/>
                <a:gd name="T39" fmla="*/ 18 h 76"/>
                <a:gd name="T40" fmla="*/ 3 w 53"/>
                <a:gd name="T41" fmla="*/ 20 h 76"/>
                <a:gd name="T42" fmla="*/ 5 w 53"/>
                <a:gd name="T43" fmla="*/ 19 h 76"/>
                <a:gd name="T44" fmla="*/ 5 w 53"/>
                <a:gd name="T45" fmla="*/ 18 h 76"/>
                <a:gd name="T46" fmla="*/ 5 w 53"/>
                <a:gd name="T47" fmla="*/ 16 h 76"/>
                <a:gd name="T48" fmla="*/ 3 w 53"/>
                <a:gd name="T49" fmla="*/ 15 h 76"/>
                <a:gd name="T50" fmla="*/ 2 w 53"/>
                <a:gd name="T51" fmla="*/ 12 h 76"/>
                <a:gd name="T52" fmla="*/ 1 w 53"/>
                <a:gd name="T53" fmla="*/ 10 h 76"/>
                <a:gd name="T54" fmla="*/ 0 w 53"/>
                <a:gd name="T55" fmla="*/ 5 h 76"/>
                <a:gd name="T56" fmla="*/ 1 w 53"/>
                <a:gd name="T57" fmla="*/ 3 h 76"/>
                <a:gd name="T58" fmla="*/ 1 w 53"/>
                <a:gd name="T59" fmla="*/ 2 h 76"/>
                <a:gd name="T60" fmla="*/ 3 w 53"/>
                <a:gd name="T61" fmla="*/ 0 h 76"/>
                <a:gd name="T62" fmla="*/ 5 w 53"/>
                <a:gd name="T63" fmla="*/ 2 h 76"/>
                <a:gd name="T64" fmla="*/ 5 w 53"/>
                <a:gd name="T65" fmla="*/ 2 h 76"/>
                <a:gd name="T66" fmla="*/ 5 w 53"/>
                <a:gd name="T67" fmla="*/ 2 h 76"/>
                <a:gd name="T68" fmla="*/ 5 w 53"/>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76"/>
                <a:gd name="T107" fmla="*/ 53 w 53"/>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76">
                  <a:moveTo>
                    <a:pt x="47" y="0"/>
                  </a:moveTo>
                  <a:lnTo>
                    <a:pt x="47" y="25"/>
                  </a:lnTo>
                  <a:lnTo>
                    <a:pt x="43" y="25"/>
                  </a:lnTo>
                  <a:lnTo>
                    <a:pt x="42" y="17"/>
                  </a:lnTo>
                  <a:lnTo>
                    <a:pt x="38" y="11"/>
                  </a:lnTo>
                  <a:lnTo>
                    <a:pt x="34" y="9"/>
                  </a:lnTo>
                  <a:lnTo>
                    <a:pt x="28" y="6"/>
                  </a:lnTo>
                  <a:lnTo>
                    <a:pt x="23" y="4"/>
                  </a:lnTo>
                  <a:lnTo>
                    <a:pt x="21" y="6"/>
                  </a:lnTo>
                  <a:lnTo>
                    <a:pt x="17" y="6"/>
                  </a:lnTo>
                  <a:lnTo>
                    <a:pt x="17" y="9"/>
                  </a:lnTo>
                  <a:lnTo>
                    <a:pt x="15" y="11"/>
                  </a:lnTo>
                  <a:lnTo>
                    <a:pt x="15" y="13"/>
                  </a:lnTo>
                  <a:lnTo>
                    <a:pt x="17" y="15"/>
                  </a:lnTo>
                  <a:lnTo>
                    <a:pt x="21" y="19"/>
                  </a:lnTo>
                  <a:lnTo>
                    <a:pt x="25" y="21"/>
                  </a:lnTo>
                  <a:lnTo>
                    <a:pt x="32" y="26"/>
                  </a:lnTo>
                  <a:lnTo>
                    <a:pt x="40" y="30"/>
                  </a:lnTo>
                  <a:lnTo>
                    <a:pt x="45" y="36"/>
                  </a:lnTo>
                  <a:lnTo>
                    <a:pt x="49" y="40"/>
                  </a:lnTo>
                  <a:lnTo>
                    <a:pt x="51" y="45"/>
                  </a:lnTo>
                  <a:lnTo>
                    <a:pt x="53" y="51"/>
                  </a:lnTo>
                  <a:lnTo>
                    <a:pt x="51" y="57"/>
                  </a:lnTo>
                  <a:lnTo>
                    <a:pt x="49" y="62"/>
                  </a:lnTo>
                  <a:lnTo>
                    <a:pt x="45" y="68"/>
                  </a:lnTo>
                  <a:lnTo>
                    <a:pt x="40" y="72"/>
                  </a:lnTo>
                  <a:lnTo>
                    <a:pt x="34" y="74"/>
                  </a:lnTo>
                  <a:lnTo>
                    <a:pt x="26" y="76"/>
                  </a:lnTo>
                  <a:lnTo>
                    <a:pt x="21" y="74"/>
                  </a:lnTo>
                  <a:lnTo>
                    <a:pt x="11" y="72"/>
                  </a:lnTo>
                  <a:lnTo>
                    <a:pt x="9" y="72"/>
                  </a:lnTo>
                  <a:lnTo>
                    <a:pt x="7" y="72"/>
                  </a:lnTo>
                  <a:lnTo>
                    <a:pt x="6" y="72"/>
                  </a:lnTo>
                  <a:lnTo>
                    <a:pt x="4" y="76"/>
                  </a:lnTo>
                  <a:lnTo>
                    <a:pt x="0" y="76"/>
                  </a:lnTo>
                  <a:lnTo>
                    <a:pt x="0" y="49"/>
                  </a:lnTo>
                  <a:lnTo>
                    <a:pt x="4" y="49"/>
                  </a:lnTo>
                  <a:lnTo>
                    <a:pt x="7" y="57"/>
                  </a:lnTo>
                  <a:lnTo>
                    <a:pt x="9" y="61"/>
                  </a:lnTo>
                  <a:lnTo>
                    <a:pt x="15" y="64"/>
                  </a:lnTo>
                  <a:lnTo>
                    <a:pt x="21" y="68"/>
                  </a:lnTo>
                  <a:lnTo>
                    <a:pt x="28" y="70"/>
                  </a:lnTo>
                  <a:lnTo>
                    <a:pt x="32" y="70"/>
                  </a:lnTo>
                  <a:lnTo>
                    <a:pt x="34" y="68"/>
                  </a:lnTo>
                  <a:lnTo>
                    <a:pt x="36" y="66"/>
                  </a:lnTo>
                  <a:lnTo>
                    <a:pt x="38" y="62"/>
                  </a:lnTo>
                  <a:lnTo>
                    <a:pt x="36" y="59"/>
                  </a:lnTo>
                  <a:lnTo>
                    <a:pt x="34" y="57"/>
                  </a:lnTo>
                  <a:lnTo>
                    <a:pt x="32" y="53"/>
                  </a:lnTo>
                  <a:lnTo>
                    <a:pt x="28" y="51"/>
                  </a:lnTo>
                  <a:lnTo>
                    <a:pt x="23" y="47"/>
                  </a:lnTo>
                  <a:lnTo>
                    <a:pt x="15" y="43"/>
                  </a:lnTo>
                  <a:lnTo>
                    <a:pt x="9" y="38"/>
                  </a:lnTo>
                  <a:lnTo>
                    <a:pt x="6" y="36"/>
                  </a:lnTo>
                  <a:lnTo>
                    <a:pt x="2" y="28"/>
                  </a:lnTo>
                  <a:lnTo>
                    <a:pt x="0" y="21"/>
                  </a:lnTo>
                  <a:lnTo>
                    <a:pt x="2" y="15"/>
                  </a:lnTo>
                  <a:lnTo>
                    <a:pt x="4" y="11"/>
                  </a:lnTo>
                  <a:lnTo>
                    <a:pt x="6" y="6"/>
                  </a:lnTo>
                  <a:lnTo>
                    <a:pt x="11" y="2"/>
                  </a:lnTo>
                  <a:lnTo>
                    <a:pt x="17" y="0"/>
                  </a:lnTo>
                  <a:lnTo>
                    <a:pt x="25" y="0"/>
                  </a:lnTo>
                  <a:lnTo>
                    <a:pt x="30" y="0"/>
                  </a:lnTo>
                  <a:lnTo>
                    <a:pt x="36" y="2"/>
                  </a:lnTo>
                  <a:lnTo>
                    <a:pt x="38" y="2"/>
                  </a:lnTo>
                  <a:lnTo>
                    <a:pt x="40" y="2"/>
                  </a:lnTo>
                  <a:lnTo>
                    <a:pt x="42" y="2"/>
                  </a:lnTo>
                  <a:lnTo>
                    <a:pt x="43"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6758" name="Freeform 1155"/>
            <p:cNvSpPr>
              <a:spLocks noEditPoints="1"/>
            </p:cNvSpPr>
            <p:nvPr/>
          </p:nvSpPr>
          <p:spPr bwMode="auto">
            <a:xfrm>
              <a:off x="3213" y="2639"/>
              <a:ext cx="41" cy="59"/>
            </a:xfrm>
            <a:custGeom>
              <a:avLst/>
              <a:gdLst>
                <a:gd name="T0" fmla="*/ 6 w 65"/>
                <a:gd name="T1" fmla="*/ 9 h 76"/>
                <a:gd name="T2" fmla="*/ 3 w 65"/>
                <a:gd name="T3" fmla="*/ 9 h 76"/>
                <a:gd name="T4" fmla="*/ 3 w 65"/>
                <a:gd name="T5" fmla="*/ 12 h 76"/>
                <a:gd name="T6" fmla="*/ 3 w 65"/>
                <a:gd name="T7" fmla="*/ 14 h 76"/>
                <a:gd name="T8" fmla="*/ 3 w 65"/>
                <a:gd name="T9" fmla="*/ 16 h 76"/>
                <a:gd name="T10" fmla="*/ 3 w 65"/>
                <a:gd name="T11" fmla="*/ 17 h 76"/>
                <a:gd name="T12" fmla="*/ 4 w 65"/>
                <a:gd name="T13" fmla="*/ 17 h 76"/>
                <a:gd name="T14" fmla="*/ 4 w 65"/>
                <a:gd name="T15" fmla="*/ 18 h 76"/>
                <a:gd name="T16" fmla="*/ 5 w 65"/>
                <a:gd name="T17" fmla="*/ 17 h 76"/>
                <a:gd name="T18" fmla="*/ 5 w 65"/>
                <a:gd name="T19" fmla="*/ 17 h 76"/>
                <a:gd name="T20" fmla="*/ 6 w 65"/>
                <a:gd name="T21" fmla="*/ 16 h 76"/>
                <a:gd name="T22" fmla="*/ 6 w 65"/>
                <a:gd name="T23" fmla="*/ 14 h 76"/>
                <a:gd name="T24" fmla="*/ 6 w 65"/>
                <a:gd name="T25" fmla="*/ 15 h 76"/>
                <a:gd name="T26" fmla="*/ 6 w 65"/>
                <a:gd name="T27" fmla="*/ 17 h 76"/>
                <a:gd name="T28" fmla="*/ 6 w 65"/>
                <a:gd name="T29" fmla="*/ 19 h 76"/>
                <a:gd name="T30" fmla="*/ 5 w 65"/>
                <a:gd name="T31" fmla="*/ 20 h 76"/>
                <a:gd name="T32" fmla="*/ 4 w 65"/>
                <a:gd name="T33" fmla="*/ 20 h 76"/>
                <a:gd name="T34" fmla="*/ 4 w 65"/>
                <a:gd name="T35" fmla="*/ 20 h 76"/>
                <a:gd name="T36" fmla="*/ 3 w 65"/>
                <a:gd name="T37" fmla="*/ 22 h 76"/>
                <a:gd name="T38" fmla="*/ 3 w 65"/>
                <a:gd name="T39" fmla="*/ 20 h 76"/>
                <a:gd name="T40" fmla="*/ 2 w 65"/>
                <a:gd name="T41" fmla="*/ 20 h 76"/>
                <a:gd name="T42" fmla="*/ 2 w 65"/>
                <a:gd name="T43" fmla="*/ 19 h 76"/>
                <a:gd name="T44" fmla="*/ 1 w 65"/>
                <a:gd name="T45" fmla="*/ 18 h 76"/>
                <a:gd name="T46" fmla="*/ 1 w 65"/>
                <a:gd name="T47" fmla="*/ 16 h 76"/>
                <a:gd name="T48" fmla="*/ 1 w 65"/>
                <a:gd name="T49" fmla="*/ 13 h 76"/>
                <a:gd name="T50" fmla="*/ 0 w 65"/>
                <a:gd name="T51" fmla="*/ 11 h 76"/>
                <a:gd name="T52" fmla="*/ 1 w 65"/>
                <a:gd name="T53" fmla="*/ 9 h 76"/>
                <a:gd name="T54" fmla="*/ 1 w 65"/>
                <a:gd name="T55" fmla="*/ 7 h 76"/>
                <a:gd name="T56" fmla="*/ 1 w 65"/>
                <a:gd name="T57" fmla="*/ 4 h 76"/>
                <a:gd name="T58" fmla="*/ 1 w 65"/>
                <a:gd name="T59" fmla="*/ 2 h 76"/>
                <a:gd name="T60" fmla="*/ 2 w 65"/>
                <a:gd name="T61" fmla="*/ 2 h 76"/>
                <a:gd name="T62" fmla="*/ 3 w 65"/>
                <a:gd name="T63" fmla="*/ 0 h 76"/>
                <a:gd name="T64" fmla="*/ 4 w 65"/>
                <a:gd name="T65" fmla="*/ 0 h 76"/>
                <a:gd name="T66" fmla="*/ 4 w 65"/>
                <a:gd name="T67" fmla="*/ 0 h 76"/>
                <a:gd name="T68" fmla="*/ 5 w 65"/>
                <a:gd name="T69" fmla="*/ 2 h 76"/>
                <a:gd name="T70" fmla="*/ 6 w 65"/>
                <a:gd name="T71" fmla="*/ 2 h 76"/>
                <a:gd name="T72" fmla="*/ 6 w 65"/>
                <a:gd name="T73" fmla="*/ 4 h 76"/>
                <a:gd name="T74" fmla="*/ 6 w 65"/>
                <a:gd name="T75" fmla="*/ 7 h 76"/>
                <a:gd name="T76" fmla="*/ 6 w 65"/>
                <a:gd name="T77" fmla="*/ 9 h 76"/>
                <a:gd name="T78" fmla="*/ 4 w 65"/>
                <a:gd name="T79" fmla="*/ 9 h 76"/>
                <a:gd name="T80" fmla="*/ 4 w 65"/>
                <a:gd name="T81" fmla="*/ 7 h 76"/>
                <a:gd name="T82" fmla="*/ 4 w 65"/>
                <a:gd name="T83" fmla="*/ 5 h 76"/>
                <a:gd name="T84" fmla="*/ 4 w 65"/>
                <a:gd name="T85" fmla="*/ 4 h 76"/>
                <a:gd name="T86" fmla="*/ 4 w 65"/>
                <a:gd name="T87" fmla="*/ 2 h 76"/>
                <a:gd name="T88" fmla="*/ 4 w 65"/>
                <a:gd name="T89" fmla="*/ 2 h 76"/>
                <a:gd name="T90" fmla="*/ 4 w 65"/>
                <a:gd name="T91" fmla="*/ 2 h 76"/>
                <a:gd name="T92" fmla="*/ 3 w 65"/>
                <a:gd name="T93" fmla="*/ 2 h 76"/>
                <a:gd name="T94" fmla="*/ 3 w 65"/>
                <a:gd name="T95" fmla="*/ 2 h 76"/>
                <a:gd name="T96" fmla="*/ 3 w 65"/>
                <a:gd name="T97" fmla="*/ 2 h 76"/>
                <a:gd name="T98" fmla="*/ 3 w 65"/>
                <a:gd name="T99" fmla="*/ 4 h 76"/>
                <a:gd name="T100" fmla="*/ 3 w 65"/>
                <a:gd name="T101" fmla="*/ 5 h 76"/>
                <a:gd name="T102" fmla="*/ 3 w 65"/>
                <a:gd name="T103" fmla="*/ 7 h 76"/>
                <a:gd name="T104" fmla="*/ 3 w 65"/>
                <a:gd name="T105" fmla="*/ 9 h 76"/>
                <a:gd name="T106" fmla="*/ 4 w 65"/>
                <a:gd name="T107" fmla="*/ 9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3" y="34"/>
                  </a:lnTo>
                  <a:lnTo>
                    <a:pt x="25" y="43"/>
                  </a:lnTo>
                  <a:lnTo>
                    <a:pt x="27" y="49"/>
                  </a:lnTo>
                  <a:lnTo>
                    <a:pt x="31" y="57"/>
                  </a:lnTo>
                  <a:lnTo>
                    <a:pt x="34" y="59"/>
                  </a:lnTo>
                  <a:lnTo>
                    <a:pt x="40" y="61"/>
                  </a:lnTo>
                  <a:lnTo>
                    <a:pt x="44" y="62"/>
                  </a:lnTo>
                  <a:lnTo>
                    <a:pt x="50" y="61"/>
                  </a:lnTo>
                  <a:lnTo>
                    <a:pt x="53" y="59"/>
                  </a:lnTo>
                  <a:lnTo>
                    <a:pt x="57" y="55"/>
                  </a:lnTo>
                  <a:lnTo>
                    <a:pt x="63" y="49"/>
                  </a:lnTo>
                  <a:lnTo>
                    <a:pt x="65" y="51"/>
                  </a:lnTo>
                  <a:lnTo>
                    <a:pt x="61" y="59"/>
                  </a:lnTo>
                  <a:lnTo>
                    <a:pt x="55" y="66"/>
                  </a:lnTo>
                  <a:lnTo>
                    <a:pt x="52" y="70"/>
                  </a:lnTo>
                  <a:lnTo>
                    <a:pt x="46" y="74"/>
                  </a:lnTo>
                  <a:lnTo>
                    <a:pt x="40" y="74"/>
                  </a:lnTo>
                  <a:lnTo>
                    <a:pt x="34" y="76"/>
                  </a:lnTo>
                  <a:lnTo>
                    <a:pt x="25" y="74"/>
                  </a:lnTo>
                  <a:lnTo>
                    <a:pt x="19" y="72"/>
                  </a:lnTo>
                  <a:lnTo>
                    <a:pt x="14" y="68"/>
                  </a:lnTo>
                  <a:lnTo>
                    <a:pt x="8" y="62"/>
                  </a:lnTo>
                  <a:lnTo>
                    <a:pt x="4" y="57"/>
                  </a:lnTo>
                  <a:lnTo>
                    <a:pt x="2" y="47"/>
                  </a:lnTo>
                  <a:lnTo>
                    <a:pt x="0" y="38"/>
                  </a:lnTo>
                  <a:lnTo>
                    <a:pt x="2" y="30"/>
                  </a:lnTo>
                  <a:lnTo>
                    <a:pt x="4" y="23"/>
                  </a:lnTo>
                  <a:lnTo>
                    <a:pt x="6" y="15"/>
                  </a:lnTo>
                  <a:lnTo>
                    <a:pt x="12" y="9"/>
                  </a:lnTo>
                  <a:lnTo>
                    <a:pt x="19" y="4"/>
                  </a:lnTo>
                  <a:lnTo>
                    <a:pt x="27" y="0"/>
                  </a:lnTo>
                  <a:lnTo>
                    <a:pt x="36" y="0"/>
                  </a:lnTo>
                  <a:lnTo>
                    <a:pt x="44" y="0"/>
                  </a:lnTo>
                  <a:lnTo>
                    <a:pt x="50" y="4"/>
                  </a:lnTo>
                  <a:lnTo>
                    <a:pt x="55" y="7"/>
                  </a:lnTo>
                  <a:lnTo>
                    <a:pt x="61" y="15"/>
                  </a:lnTo>
                  <a:lnTo>
                    <a:pt x="63" y="25"/>
                  </a:lnTo>
                  <a:lnTo>
                    <a:pt x="65" y="34"/>
                  </a:lnTo>
                  <a:close/>
                  <a:moveTo>
                    <a:pt x="44" y="30"/>
                  </a:moveTo>
                  <a:lnTo>
                    <a:pt x="44" y="23"/>
                  </a:lnTo>
                  <a:lnTo>
                    <a:pt x="44" y="17"/>
                  </a:lnTo>
                  <a:lnTo>
                    <a:pt x="44" y="13"/>
                  </a:lnTo>
                  <a:lnTo>
                    <a:pt x="42" y="9"/>
                  </a:lnTo>
                  <a:lnTo>
                    <a:pt x="38" y="6"/>
                  </a:lnTo>
                  <a:lnTo>
                    <a:pt x="36" y="4"/>
                  </a:lnTo>
                  <a:lnTo>
                    <a:pt x="34" y="4"/>
                  </a:lnTo>
                  <a:lnTo>
                    <a:pt x="31" y="6"/>
                  </a:lnTo>
                  <a:lnTo>
                    <a:pt x="27" y="7"/>
                  </a:lnTo>
                  <a:lnTo>
                    <a:pt x="25" y="13"/>
                  </a:lnTo>
                  <a:lnTo>
                    <a:pt x="23" y="19"/>
                  </a:lnTo>
                  <a:lnTo>
                    <a:pt x="23" y="26"/>
                  </a:lnTo>
                  <a:lnTo>
                    <a:pt x="23" y="30"/>
                  </a:lnTo>
                  <a:lnTo>
                    <a:pt x="44" y="30"/>
                  </a:lnTo>
                  <a:close/>
                </a:path>
              </a:pathLst>
            </a:custGeom>
            <a:solidFill>
              <a:srgbClr val="000000"/>
            </a:solidFill>
            <a:ln w="0">
              <a:solidFill>
                <a:srgbClr val="000000"/>
              </a:solidFill>
              <a:round/>
              <a:headEnd/>
              <a:tailEnd/>
            </a:ln>
          </p:spPr>
          <p:txBody>
            <a:bodyPr/>
            <a:lstStyle/>
            <a:p>
              <a:endParaRPr lang="en-CA"/>
            </a:p>
          </p:txBody>
        </p:sp>
        <p:sp>
          <p:nvSpPr>
            <p:cNvPr id="26759" name="Freeform 1156"/>
            <p:cNvSpPr>
              <a:spLocks/>
            </p:cNvSpPr>
            <p:nvPr/>
          </p:nvSpPr>
          <p:spPr bwMode="auto">
            <a:xfrm>
              <a:off x="3261" y="2639"/>
              <a:ext cx="41" cy="59"/>
            </a:xfrm>
            <a:custGeom>
              <a:avLst/>
              <a:gdLst>
                <a:gd name="T0" fmla="*/ 6 w 65"/>
                <a:gd name="T1" fmla="*/ 15 h 76"/>
                <a:gd name="T2" fmla="*/ 6 w 65"/>
                <a:gd name="T3" fmla="*/ 16 h 76"/>
                <a:gd name="T4" fmla="*/ 6 w 65"/>
                <a:gd name="T5" fmla="*/ 18 h 76"/>
                <a:gd name="T6" fmla="*/ 6 w 65"/>
                <a:gd name="T7" fmla="*/ 19 h 76"/>
                <a:gd name="T8" fmla="*/ 5 w 65"/>
                <a:gd name="T9" fmla="*/ 20 h 76"/>
                <a:gd name="T10" fmla="*/ 4 w 65"/>
                <a:gd name="T11" fmla="*/ 20 h 76"/>
                <a:gd name="T12" fmla="*/ 3 w 65"/>
                <a:gd name="T13" fmla="*/ 22 h 76"/>
                <a:gd name="T14" fmla="*/ 3 w 65"/>
                <a:gd name="T15" fmla="*/ 20 h 76"/>
                <a:gd name="T16" fmla="*/ 2 w 65"/>
                <a:gd name="T17" fmla="*/ 20 h 76"/>
                <a:gd name="T18" fmla="*/ 1 w 65"/>
                <a:gd name="T19" fmla="*/ 18 h 76"/>
                <a:gd name="T20" fmla="*/ 1 w 65"/>
                <a:gd name="T21" fmla="*/ 16 h 76"/>
                <a:gd name="T22" fmla="*/ 0 w 65"/>
                <a:gd name="T23" fmla="*/ 13 h 76"/>
                <a:gd name="T24" fmla="*/ 0 w 65"/>
                <a:gd name="T25" fmla="*/ 11 h 76"/>
                <a:gd name="T26" fmla="*/ 0 w 65"/>
                <a:gd name="T27" fmla="*/ 8 h 76"/>
                <a:gd name="T28" fmla="*/ 1 w 65"/>
                <a:gd name="T29" fmla="*/ 5 h 76"/>
                <a:gd name="T30" fmla="*/ 1 w 65"/>
                <a:gd name="T31" fmla="*/ 4 h 76"/>
                <a:gd name="T32" fmla="*/ 1 w 65"/>
                <a:gd name="T33" fmla="*/ 2 h 76"/>
                <a:gd name="T34" fmla="*/ 2 w 65"/>
                <a:gd name="T35" fmla="*/ 2 h 76"/>
                <a:gd name="T36" fmla="*/ 3 w 65"/>
                <a:gd name="T37" fmla="*/ 0 h 76"/>
                <a:gd name="T38" fmla="*/ 4 w 65"/>
                <a:gd name="T39" fmla="*/ 0 h 76"/>
                <a:gd name="T40" fmla="*/ 4 w 65"/>
                <a:gd name="T41" fmla="*/ 0 h 76"/>
                <a:gd name="T42" fmla="*/ 5 w 65"/>
                <a:gd name="T43" fmla="*/ 2 h 76"/>
                <a:gd name="T44" fmla="*/ 6 w 65"/>
                <a:gd name="T45" fmla="*/ 2 h 76"/>
                <a:gd name="T46" fmla="*/ 6 w 65"/>
                <a:gd name="T47" fmla="*/ 2 h 76"/>
                <a:gd name="T48" fmla="*/ 6 w 65"/>
                <a:gd name="T49" fmla="*/ 4 h 76"/>
                <a:gd name="T50" fmla="*/ 6 w 65"/>
                <a:gd name="T51" fmla="*/ 5 h 76"/>
                <a:gd name="T52" fmla="*/ 6 w 65"/>
                <a:gd name="T53" fmla="*/ 7 h 76"/>
                <a:gd name="T54" fmla="*/ 6 w 65"/>
                <a:gd name="T55" fmla="*/ 7 h 76"/>
                <a:gd name="T56" fmla="*/ 6 w 65"/>
                <a:gd name="T57" fmla="*/ 7 h 76"/>
                <a:gd name="T58" fmla="*/ 5 w 65"/>
                <a:gd name="T59" fmla="*/ 8 h 76"/>
                <a:gd name="T60" fmla="*/ 5 w 65"/>
                <a:gd name="T61" fmla="*/ 7 h 76"/>
                <a:gd name="T62" fmla="*/ 4 w 65"/>
                <a:gd name="T63" fmla="*/ 7 h 76"/>
                <a:gd name="T64" fmla="*/ 4 w 65"/>
                <a:gd name="T65" fmla="*/ 5 h 76"/>
                <a:gd name="T66" fmla="*/ 4 w 65"/>
                <a:gd name="T67" fmla="*/ 4 h 76"/>
                <a:gd name="T68" fmla="*/ 4 w 65"/>
                <a:gd name="T69" fmla="*/ 2 h 76"/>
                <a:gd name="T70" fmla="*/ 4 w 65"/>
                <a:gd name="T71" fmla="*/ 2 h 76"/>
                <a:gd name="T72" fmla="*/ 3 w 65"/>
                <a:gd name="T73" fmla="*/ 2 h 76"/>
                <a:gd name="T74" fmla="*/ 3 w 65"/>
                <a:gd name="T75" fmla="*/ 2 h 76"/>
                <a:gd name="T76" fmla="*/ 3 w 65"/>
                <a:gd name="T77" fmla="*/ 2 h 76"/>
                <a:gd name="T78" fmla="*/ 3 w 65"/>
                <a:gd name="T79" fmla="*/ 2 h 76"/>
                <a:gd name="T80" fmla="*/ 3 w 65"/>
                <a:gd name="T81" fmla="*/ 4 h 76"/>
                <a:gd name="T82" fmla="*/ 3 w 65"/>
                <a:gd name="T83" fmla="*/ 5 h 76"/>
                <a:gd name="T84" fmla="*/ 2 w 65"/>
                <a:gd name="T85" fmla="*/ 7 h 76"/>
                <a:gd name="T86" fmla="*/ 3 w 65"/>
                <a:gd name="T87" fmla="*/ 10 h 76"/>
                <a:gd name="T88" fmla="*/ 3 w 65"/>
                <a:gd name="T89" fmla="*/ 12 h 76"/>
                <a:gd name="T90" fmla="*/ 3 w 65"/>
                <a:gd name="T91" fmla="*/ 15 h 76"/>
                <a:gd name="T92" fmla="*/ 3 w 65"/>
                <a:gd name="T93" fmla="*/ 17 h 76"/>
                <a:gd name="T94" fmla="*/ 4 w 65"/>
                <a:gd name="T95" fmla="*/ 17 h 76"/>
                <a:gd name="T96" fmla="*/ 4 w 65"/>
                <a:gd name="T97" fmla="*/ 18 h 76"/>
                <a:gd name="T98" fmla="*/ 5 w 65"/>
                <a:gd name="T99" fmla="*/ 17 h 76"/>
                <a:gd name="T100" fmla="*/ 5 w 65"/>
                <a:gd name="T101" fmla="*/ 17 h 76"/>
                <a:gd name="T102" fmla="*/ 6 w 65"/>
                <a:gd name="T103" fmla="*/ 17 h 76"/>
                <a:gd name="T104" fmla="*/ 6 w 65"/>
                <a:gd name="T105" fmla="*/ 15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
                <a:gd name="T160" fmla="*/ 0 h 76"/>
                <a:gd name="T161" fmla="*/ 65 w 65"/>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 h="76">
                  <a:moveTo>
                    <a:pt x="61" y="53"/>
                  </a:moveTo>
                  <a:lnTo>
                    <a:pt x="65" y="55"/>
                  </a:lnTo>
                  <a:lnTo>
                    <a:pt x="61" y="62"/>
                  </a:lnTo>
                  <a:lnTo>
                    <a:pt x="55" y="66"/>
                  </a:lnTo>
                  <a:lnTo>
                    <a:pt x="51" y="70"/>
                  </a:lnTo>
                  <a:lnTo>
                    <a:pt x="42" y="74"/>
                  </a:lnTo>
                  <a:lnTo>
                    <a:pt x="32" y="76"/>
                  </a:lnTo>
                  <a:lnTo>
                    <a:pt x="23" y="74"/>
                  </a:lnTo>
                  <a:lnTo>
                    <a:pt x="15" y="70"/>
                  </a:lnTo>
                  <a:lnTo>
                    <a:pt x="10" y="64"/>
                  </a:lnTo>
                  <a:lnTo>
                    <a:pt x="4" y="57"/>
                  </a:lnTo>
                  <a:lnTo>
                    <a:pt x="0" y="47"/>
                  </a:lnTo>
                  <a:lnTo>
                    <a:pt x="0" y="38"/>
                  </a:lnTo>
                  <a:lnTo>
                    <a:pt x="0" y="28"/>
                  </a:lnTo>
                  <a:lnTo>
                    <a:pt x="4" y="21"/>
                  </a:lnTo>
                  <a:lnTo>
                    <a:pt x="8" y="13"/>
                  </a:lnTo>
                  <a:lnTo>
                    <a:pt x="13" y="7"/>
                  </a:lnTo>
                  <a:lnTo>
                    <a:pt x="21" y="2"/>
                  </a:lnTo>
                  <a:lnTo>
                    <a:pt x="27" y="0"/>
                  </a:lnTo>
                  <a:lnTo>
                    <a:pt x="36" y="0"/>
                  </a:lnTo>
                  <a:lnTo>
                    <a:pt x="44" y="0"/>
                  </a:lnTo>
                  <a:lnTo>
                    <a:pt x="49" y="2"/>
                  </a:lnTo>
                  <a:lnTo>
                    <a:pt x="55" y="6"/>
                  </a:lnTo>
                  <a:lnTo>
                    <a:pt x="59" y="9"/>
                  </a:lnTo>
                  <a:lnTo>
                    <a:pt x="61" y="13"/>
                  </a:lnTo>
                  <a:lnTo>
                    <a:pt x="63" y="19"/>
                  </a:lnTo>
                  <a:lnTo>
                    <a:pt x="61" y="23"/>
                  </a:lnTo>
                  <a:lnTo>
                    <a:pt x="59" y="25"/>
                  </a:lnTo>
                  <a:lnTo>
                    <a:pt x="55" y="26"/>
                  </a:lnTo>
                  <a:lnTo>
                    <a:pt x="51" y="28"/>
                  </a:lnTo>
                  <a:lnTo>
                    <a:pt x="48" y="26"/>
                  </a:lnTo>
                  <a:lnTo>
                    <a:pt x="44" y="25"/>
                  </a:lnTo>
                  <a:lnTo>
                    <a:pt x="42" y="21"/>
                  </a:lnTo>
                  <a:lnTo>
                    <a:pt x="40" y="13"/>
                  </a:lnTo>
                  <a:lnTo>
                    <a:pt x="38" y="9"/>
                  </a:lnTo>
                  <a:lnTo>
                    <a:pt x="38" y="6"/>
                  </a:lnTo>
                  <a:lnTo>
                    <a:pt x="34" y="6"/>
                  </a:lnTo>
                  <a:lnTo>
                    <a:pt x="32" y="4"/>
                  </a:lnTo>
                  <a:lnTo>
                    <a:pt x="29" y="6"/>
                  </a:lnTo>
                  <a:lnTo>
                    <a:pt x="27" y="7"/>
                  </a:lnTo>
                  <a:lnTo>
                    <a:pt x="23" y="13"/>
                  </a:lnTo>
                  <a:lnTo>
                    <a:pt x="23" y="19"/>
                  </a:lnTo>
                  <a:lnTo>
                    <a:pt x="21" y="26"/>
                  </a:lnTo>
                  <a:lnTo>
                    <a:pt x="23" y="36"/>
                  </a:lnTo>
                  <a:lnTo>
                    <a:pt x="25" y="45"/>
                  </a:lnTo>
                  <a:lnTo>
                    <a:pt x="29" y="53"/>
                  </a:lnTo>
                  <a:lnTo>
                    <a:pt x="34" y="59"/>
                  </a:lnTo>
                  <a:lnTo>
                    <a:pt x="40" y="61"/>
                  </a:lnTo>
                  <a:lnTo>
                    <a:pt x="46" y="62"/>
                  </a:lnTo>
                  <a:lnTo>
                    <a:pt x="49" y="61"/>
                  </a:lnTo>
                  <a:lnTo>
                    <a:pt x="53" y="61"/>
                  </a:lnTo>
                  <a:lnTo>
                    <a:pt x="57" y="59"/>
                  </a:lnTo>
                  <a:lnTo>
                    <a:pt x="61" y="53"/>
                  </a:lnTo>
                  <a:close/>
                </a:path>
              </a:pathLst>
            </a:custGeom>
            <a:solidFill>
              <a:srgbClr val="000000"/>
            </a:solidFill>
            <a:ln w="0">
              <a:solidFill>
                <a:srgbClr val="000000"/>
              </a:solidFill>
              <a:round/>
              <a:headEnd/>
              <a:tailEnd/>
            </a:ln>
          </p:spPr>
          <p:txBody>
            <a:bodyPr/>
            <a:lstStyle/>
            <a:p>
              <a:endParaRPr lang="en-CA"/>
            </a:p>
          </p:txBody>
        </p:sp>
        <p:sp>
          <p:nvSpPr>
            <p:cNvPr id="26760" name="Freeform 1157"/>
            <p:cNvSpPr>
              <a:spLocks/>
            </p:cNvSpPr>
            <p:nvPr/>
          </p:nvSpPr>
          <p:spPr bwMode="auto">
            <a:xfrm>
              <a:off x="3306" y="2618"/>
              <a:ext cx="30" cy="80"/>
            </a:xfrm>
            <a:custGeom>
              <a:avLst/>
              <a:gdLst>
                <a:gd name="T0" fmla="*/ 2 w 50"/>
                <a:gd name="T1" fmla="*/ 0 h 103"/>
                <a:gd name="T2" fmla="*/ 2 w 50"/>
                <a:gd name="T3" fmla="*/ 7 h 103"/>
                <a:gd name="T4" fmla="*/ 4 w 50"/>
                <a:gd name="T5" fmla="*/ 7 h 103"/>
                <a:gd name="T6" fmla="*/ 4 w 50"/>
                <a:gd name="T7" fmla="*/ 10 h 103"/>
                <a:gd name="T8" fmla="*/ 2 w 50"/>
                <a:gd name="T9" fmla="*/ 10 h 103"/>
                <a:gd name="T10" fmla="*/ 2 w 50"/>
                <a:gd name="T11" fmla="*/ 23 h 103"/>
                <a:gd name="T12" fmla="*/ 2 w 50"/>
                <a:gd name="T13" fmla="*/ 24 h 103"/>
                <a:gd name="T14" fmla="*/ 2 w 50"/>
                <a:gd name="T15" fmla="*/ 25 h 103"/>
                <a:gd name="T16" fmla="*/ 2 w 50"/>
                <a:gd name="T17" fmla="*/ 26 h 103"/>
                <a:gd name="T18" fmla="*/ 2 w 50"/>
                <a:gd name="T19" fmla="*/ 26 h 103"/>
                <a:gd name="T20" fmla="*/ 3 w 50"/>
                <a:gd name="T21" fmla="*/ 26 h 103"/>
                <a:gd name="T22" fmla="*/ 3 w 50"/>
                <a:gd name="T23" fmla="*/ 26 h 103"/>
                <a:gd name="T24" fmla="*/ 3 w 50"/>
                <a:gd name="T25" fmla="*/ 26 h 103"/>
                <a:gd name="T26" fmla="*/ 4 w 50"/>
                <a:gd name="T27" fmla="*/ 24 h 103"/>
                <a:gd name="T28" fmla="*/ 4 w 50"/>
                <a:gd name="T29" fmla="*/ 25 h 103"/>
                <a:gd name="T30" fmla="*/ 4 w 50"/>
                <a:gd name="T31" fmla="*/ 26 h 103"/>
                <a:gd name="T32" fmla="*/ 3 w 50"/>
                <a:gd name="T33" fmla="*/ 29 h 103"/>
                <a:gd name="T34" fmla="*/ 2 w 50"/>
                <a:gd name="T35" fmla="*/ 29 h 103"/>
                <a:gd name="T36" fmla="*/ 2 w 50"/>
                <a:gd name="T37" fmla="*/ 29 h 103"/>
                <a:gd name="T38" fmla="*/ 2 w 50"/>
                <a:gd name="T39" fmla="*/ 29 h 103"/>
                <a:gd name="T40" fmla="*/ 1 w 50"/>
                <a:gd name="T41" fmla="*/ 29 h 103"/>
                <a:gd name="T42" fmla="*/ 1 w 50"/>
                <a:gd name="T43" fmla="*/ 26 h 103"/>
                <a:gd name="T44" fmla="*/ 1 w 50"/>
                <a:gd name="T45" fmla="*/ 26 h 103"/>
                <a:gd name="T46" fmla="*/ 1 w 50"/>
                <a:gd name="T47" fmla="*/ 25 h 103"/>
                <a:gd name="T48" fmla="*/ 1 w 50"/>
                <a:gd name="T49" fmla="*/ 23 h 103"/>
                <a:gd name="T50" fmla="*/ 1 w 50"/>
                <a:gd name="T51" fmla="*/ 22 h 103"/>
                <a:gd name="T52" fmla="*/ 1 w 50"/>
                <a:gd name="T53" fmla="*/ 10 h 103"/>
                <a:gd name="T54" fmla="*/ 0 w 50"/>
                <a:gd name="T55" fmla="*/ 10 h 103"/>
                <a:gd name="T56" fmla="*/ 0 w 50"/>
                <a:gd name="T57" fmla="*/ 9 h 103"/>
                <a:gd name="T58" fmla="*/ 1 w 50"/>
                <a:gd name="T59" fmla="*/ 7 h 103"/>
                <a:gd name="T60" fmla="*/ 1 w 50"/>
                <a:gd name="T61" fmla="*/ 5 h 103"/>
                <a:gd name="T62" fmla="*/ 2 w 50"/>
                <a:gd name="T63" fmla="*/ 3 h 103"/>
                <a:gd name="T64" fmla="*/ 2 w 50"/>
                <a:gd name="T65" fmla="*/ 0 h 103"/>
                <a:gd name="T66" fmla="*/ 2 w 50"/>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103"/>
                <a:gd name="T104" fmla="*/ 50 w 50"/>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103">
                  <a:moveTo>
                    <a:pt x="32" y="0"/>
                  </a:moveTo>
                  <a:lnTo>
                    <a:pt x="32" y="27"/>
                  </a:lnTo>
                  <a:lnTo>
                    <a:pt x="50" y="27"/>
                  </a:lnTo>
                  <a:lnTo>
                    <a:pt x="50" y="36"/>
                  </a:lnTo>
                  <a:lnTo>
                    <a:pt x="32" y="36"/>
                  </a:lnTo>
                  <a:lnTo>
                    <a:pt x="32" y="80"/>
                  </a:lnTo>
                  <a:lnTo>
                    <a:pt x="32" y="86"/>
                  </a:lnTo>
                  <a:lnTo>
                    <a:pt x="32" y="88"/>
                  </a:lnTo>
                  <a:lnTo>
                    <a:pt x="34" y="89"/>
                  </a:lnTo>
                  <a:lnTo>
                    <a:pt x="34" y="91"/>
                  </a:lnTo>
                  <a:lnTo>
                    <a:pt x="36" y="91"/>
                  </a:lnTo>
                  <a:lnTo>
                    <a:pt x="38" y="91"/>
                  </a:lnTo>
                  <a:lnTo>
                    <a:pt x="42" y="91"/>
                  </a:lnTo>
                  <a:lnTo>
                    <a:pt x="46" y="86"/>
                  </a:lnTo>
                  <a:lnTo>
                    <a:pt x="48" y="88"/>
                  </a:lnTo>
                  <a:lnTo>
                    <a:pt x="44" y="93"/>
                  </a:lnTo>
                  <a:lnTo>
                    <a:pt x="40" y="99"/>
                  </a:lnTo>
                  <a:lnTo>
                    <a:pt x="34" y="101"/>
                  </a:lnTo>
                  <a:lnTo>
                    <a:pt x="29" y="103"/>
                  </a:lnTo>
                  <a:lnTo>
                    <a:pt x="23" y="101"/>
                  </a:lnTo>
                  <a:lnTo>
                    <a:pt x="17" y="99"/>
                  </a:lnTo>
                  <a:lnTo>
                    <a:pt x="14" y="95"/>
                  </a:lnTo>
                  <a:lnTo>
                    <a:pt x="12" y="89"/>
                  </a:lnTo>
                  <a:lnTo>
                    <a:pt x="12" y="88"/>
                  </a:lnTo>
                  <a:lnTo>
                    <a:pt x="12" y="82"/>
                  </a:lnTo>
                  <a:lnTo>
                    <a:pt x="12" y="76"/>
                  </a:lnTo>
                  <a:lnTo>
                    <a:pt x="12" y="36"/>
                  </a:lnTo>
                  <a:lnTo>
                    <a:pt x="0" y="36"/>
                  </a:lnTo>
                  <a:lnTo>
                    <a:pt x="0" y="33"/>
                  </a:lnTo>
                  <a:lnTo>
                    <a:pt x="10" y="27"/>
                  </a:lnTo>
                  <a:lnTo>
                    <a:pt x="17" y="19"/>
                  </a:lnTo>
                  <a:lnTo>
                    <a:pt x="25" y="10"/>
                  </a:lnTo>
                  <a:lnTo>
                    <a:pt x="31" y="0"/>
                  </a:lnTo>
                  <a:lnTo>
                    <a:pt x="32" y="0"/>
                  </a:lnTo>
                  <a:close/>
                </a:path>
              </a:pathLst>
            </a:custGeom>
            <a:solidFill>
              <a:srgbClr val="000000"/>
            </a:solidFill>
            <a:ln w="0">
              <a:solidFill>
                <a:srgbClr val="000000"/>
              </a:solidFill>
              <a:round/>
              <a:headEnd/>
              <a:tailEnd/>
            </a:ln>
          </p:spPr>
          <p:txBody>
            <a:bodyPr/>
            <a:lstStyle/>
            <a:p>
              <a:endParaRPr lang="en-CA"/>
            </a:p>
          </p:txBody>
        </p:sp>
        <p:sp>
          <p:nvSpPr>
            <p:cNvPr id="26761" name="Freeform 1158"/>
            <p:cNvSpPr>
              <a:spLocks/>
            </p:cNvSpPr>
            <p:nvPr/>
          </p:nvSpPr>
          <p:spPr bwMode="auto">
            <a:xfrm>
              <a:off x="3847" y="2706"/>
              <a:ext cx="31" cy="105"/>
            </a:xfrm>
            <a:custGeom>
              <a:avLst/>
              <a:gdLst>
                <a:gd name="T0" fmla="*/ 1 w 49"/>
                <a:gd name="T1" fmla="*/ 39 h 135"/>
                <a:gd name="T2" fmla="*/ 1 w 49"/>
                <a:gd name="T3" fmla="*/ 31 h 135"/>
                <a:gd name="T4" fmla="*/ 0 w 49"/>
                <a:gd name="T5" fmla="*/ 24 h 135"/>
                <a:gd name="T6" fmla="*/ 0 w 49"/>
                <a:gd name="T7" fmla="*/ 19 h 135"/>
                <a:gd name="T8" fmla="*/ 1 w 49"/>
                <a:gd name="T9" fmla="*/ 15 h 135"/>
                <a:gd name="T10" fmla="*/ 1 w 49"/>
                <a:gd name="T11" fmla="*/ 11 h 135"/>
                <a:gd name="T12" fmla="*/ 2 w 49"/>
                <a:gd name="T13" fmla="*/ 7 h 135"/>
                <a:gd name="T14" fmla="*/ 3 w 49"/>
                <a:gd name="T15" fmla="*/ 5 h 135"/>
                <a:gd name="T16" fmla="*/ 3 w 49"/>
                <a:gd name="T17" fmla="*/ 3 h 135"/>
                <a:gd name="T18" fmla="*/ 4 w 49"/>
                <a:gd name="T19" fmla="*/ 0 h 135"/>
                <a:gd name="T20" fmla="*/ 5 w 49"/>
                <a:gd name="T21" fmla="*/ 0 h 135"/>
                <a:gd name="T22" fmla="*/ 4 w 49"/>
                <a:gd name="T23" fmla="*/ 2 h 135"/>
                <a:gd name="T24" fmla="*/ 4 w 49"/>
                <a:gd name="T25" fmla="*/ 4 h 135"/>
                <a:gd name="T26" fmla="*/ 3 w 49"/>
                <a:gd name="T27" fmla="*/ 7 h 135"/>
                <a:gd name="T28" fmla="*/ 3 w 49"/>
                <a:gd name="T29" fmla="*/ 12 h 135"/>
                <a:gd name="T30" fmla="*/ 2 w 49"/>
                <a:gd name="T31" fmla="*/ 16 h 135"/>
                <a:gd name="T32" fmla="*/ 1 w 49"/>
                <a:gd name="T33" fmla="*/ 20 h 135"/>
                <a:gd name="T34" fmla="*/ 1 w 49"/>
                <a:gd name="T35" fmla="*/ 25 h 135"/>
                <a:gd name="T36" fmla="*/ 2 w 49"/>
                <a:gd name="T37" fmla="*/ 31 h 135"/>
                <a:gd name="T38" fmla="*/ 2 w 49"/>
                <a:gd name="T39" fmla="*/ 39 h 135"/>
                <a:gd name="T40" fmla="*/ 1 w 49"/>
                <a:gd name="T41" fmla="*/ 39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5"/>
                <a:gd name="T65" fmla="*/ 49 w 49"/>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5">
                  <a:moveTo>
                    <a:pt x="11" y="135"/>
                  </a:moveTo>
                  <a:lnTo>
                    <a:pt x="2" y="110"/>
                  </a:lnTo>
                  <a:lnTo>
                    <a:pt x="0" y="85"/>
                  </a:lnTo>
                  <a:lnTo>
                    <a:pt x="0" y="68"/>
                  </a:lnTo>
                  <a:lnTo>
                    <a:pt x="3" y="53"/>
                  </a:lnTo>
                  <a:lnTo>
                    <a:pt x="9" y="38"/>
                  </a:lnTo>
                  <a:lnTo>
                    <a:pt x="19" y="25"/>
                  </a:lnTo>
                  <a:lnTo>
                    <a:pt x="22" y="17"/>
                  </a:lnTo>
                  <a:lnTo>
                    <a:pt x="30" y="10"/>
                  </a:lnTo>
                  <a:lnTo>
                    <a:pt x="38" y="0"/>
                  </a:lnTo>
                  <a:lnTo>
                    <a:pt x="49" y="0"/>
                  </a:lnTo>
                  <a:lnTo>
                    <a:pt x="43" y="6"/>
                  </a:lnTo>
                  <a:lnTo>
                    <a:pt x="38" y="15"/>
                  </a:lnTo>
                  <a:lnTo>
                    <a:pt x="30" y="25"/>
                  </a:lnTo>
                  <a:lnTo>
                    <a:pt x="22" y="40"/>
                  </a:lnTo>
                  <a:lnTo>
                    <a:pt x="17" y="55"/>
                  </a:lnTo>
                  <a:lnTo>
                    <a:pt x="13" y="72"/>
                  </a:lnTo>
                  <a:lnTo>
                    <a:pt x="11" y="87"/>
                  </a:lnTo>
                  <a:lnTo>
                    <a:pt x="15" y="110"/>
                  </a:lnTo>
                  <a:lnTo>
                    <a:pt x="21" y="135"/>
                  </a:lnTo>
                  <a:lnTo>
                    <a:pt x="11" y="135"/>
                  </a:lnTo>
                  <a:close/>
                </a:path>
              </a:pathLst>
            </a:custGeom>
            <a:solidFill>
              <a:srgbClr val="000000"/>
            </a:solidFill>
            <a:ln w="0">
              <a:solidFill>
                <a:srgbClr val="000000"/>
              </a:solidFill>
              <a:round/>
              <a:headEnd/>
              <a:tailEnd/>
            </a:ln>
          </p:spPr>
          <p:txBody>
            <a:bodyPr/>
            <a:lstStyle/>
            <a:p>
              <a:endParaRPr lang="en-CA"/>
            </a:p>
          </p:txBody>
        </p:sp>
        <p:sp>
          <p:nvSpPr>
            <p:cNvPr id="26762" name="Freeform 1159"/>
            <p:cNvSpPr>
              <a:spLocks noEditPoints="1"/>
            </p:cNvSpPr>
            <p:nvPr/>
          </p:nvSpPr>
          <p:spPr bwMode="auto">
            <a:xfrm>
              <a:off x="3908" y="2731"/>
              <a:ext cx="43" cy="34"/>
            </a:xfrm>
            <a:custGeom>
              <a:avLst/>
              <a:gdLst>
                <a:gd name="T0" fmla="*/ 7 w 69"/>
                <a:gd name="T1" fmla="*/ 3 h 44"/>
                <a:gd name="T2" fmla="*/ 0 w 69"/>
                <a:gd name="T3" fmla="*/ 3 h 44"/>
                <a:gd name="T4" fmla="*/ 0 w 69"/>
                <a:gd name="T5" fmla="*/ 0 h 44"/>
                <a:gd name="T6" fmla="*/ 7 w 69"/>
                <a:gd name="T7" fmla="*/ 0 h 44"/>
                <a:gd name="T8" fmla="*/ 7 w 69"/>
                <a:gd name="T9" fmla="*/ 3 h 44"/>
                <a:gd name="T10" fmla="*/ 7 w 69"/>
                <a:gd name="T11" fmla="*/ 12 h 44"/>
                <a:gd name="T12" fmla="*/ 0 w 69"/>
                <a:gd name="T13" fmla="*/ 12 h 44"/>
                <a:gd name="T14" fmla="*/ 0 w 69"/>
                <a:gd name="T15" fmla="*/ 9 h 44"/>
                <a:gd name="T16" fmla="*/ 7 w 69"/>
                <a:gd name="T17" fmla="*/ 9 h 44"/>
                <a:gd name="T18" fmla="*/ 7 w 69"/>
                <a:gd name="T19" fmla="*/ 1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4"/>
                <a:gd name="T32" fmla="*/ 69 w 6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4">
                  <a:moveTo>
                    <a:pt x="69" y="12"/>
                  </a:moveTo>
                  <a:lnTo>
                    <a:pt x="0" y="12"/>
                  </a:lnTo>
                  <a:lnTo>
                    <a:pt x="0" y="0"/>
                  </a:lnTo>
                  <a:lnTo>
                    <a:pt x="69" y="0"/>
                  </a:lnTo>
                  <a:lnTo>
                    <a:pt x="69" y="12"/>
                  </a:lnTo>
                  <a:close/>
                  <a:moveTo>
                    <a:pt x="69" y="44"/>
                  </a:moveTo>
                  <a:lnTo>
                    <a:pt x="0" y="44"/>
                  </a:lnTo>
                  <a:lnTo>
                    <a:pt x="0" y="31"/>
                  </a:lnTo>
                  <a:lnTo>
                    <a:pt x="69" y="31"/>
                  </a:lnTo>
                  <a:lnTo>
                    <a:pt x="69" y="44"/>
                  </a:lnTo>
                  <a:close/>
                </a:path>
              </a:pathLst>
            </a:custGeom>
            <a:solidFill>
              <a:srgbClr val="000000"/>
            </a:solidFill>
            <a:ln w="0">
              <a:solidFill>
                <a:srgbClr val="000000"/>
              </a:solidFill>
              <a:round/>
              <a:headEnd/>
              <a:tailEnd/>
            </a:ln>
          </p:spPr>
          <p:txBody>
            <a:bodyPr/>
            <a:lstStyle/>
            <a:p>
              <a:endParaRPr lang="en-CA"/>
            </a:p>
          </p:txBody>
        </p:sp>
        <p:sp>
          <p:nvSpPr>
            <p:cNvPr id="26763" name="Freeform 1160"/>
            <p:cNvSpPr>
              <a:spLocks/>
            </p:cNvSpPr>
            <p:nvPr/>
          </p:nvSpPr>
          <p:spPr bwMode="auto">
            <a:xfrm>
              <a:off x="3986" y="2706"/>
              <a:ext cx="58" cy="83"/>
            </a:xfrm>
            <a:custGeom>
              <a:avLst/>
              <a:gdLst>
                <a:gd name="T0" fmla="*/ 0 w 90"/>
                <a:gd name="T1" fmla="*/ 31 h 106"/>
                <a:gd name="T2" fmla="*/ 3 w 90"/>
                <a:gd name="T3" fmla="*/ 0 h 106"/>
                <a:gd name="T4" fmla="*/ 10 w 90"/>
                <a:gd name="T5" fmla="*/ 0 h 106"/>
                <a:gd name="T6" fmla="*/ 10 w 90"/>
                <a:gd name="T7" fmla="*/ 3 h 106"/>
                <a:gd name="T8" fmla="*/ 4 w 90"/>
                <a:gd name="T9" fmla="*/ 3 h 106"/>
                <a:gd name="T10" fmla="*/ 3 w 90"/>
                <a:gd name="T11" fmla="*/ 13 h 106"/>
                <a:gd name="T12" fmla="*/ 9 w 90"/>
                <a:gd name="T13" fmla="*/ 13 h 106"/>
                <a:gd name="T14" fmla="*/ 9 w 90"/>
                <a:gd name="T15" fmla="*/ 17 h 106"/>
                <a:gd name="T16" fmla="*/ 3 w 90"/>
                <a:gd name="T17" fmla="*/ 17 h 106"/>
                <a:gd name="T18" fmla="*/ 1 w 90"/>
                <a:gd name="T19" fmla="*/ 31 h 106"/>
                <a:gd name="T20" fmla="*/ 0 w 90"/>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64" name="Freeform 1161"/>
            <p:cNvSpPr>
              <a:spLocks/>
            </p:cNvSpPr>
            <p:nvPr/>
          </p:nvSpPr>
          <p:spPr bwMode="auto">
            <a:xfrm>
              <a:off x="4050" y="2704"/>
              <a:ext cx="55" cy="86"/>
            </a:xfrm>
            <a:custGeom>
              <a:avLst/>
              <a:gdLst>
                <a:gd name="T0" fmla="*/ 1 w 87"/>
                <a:gd name="T1" fmla="*/ 21 h 110"/>
                <a:gd name="T2" fmla="*/ 1 w 87"/>
                <a:gd name="T3" fmla="*/ 23 h 110"/>
                <a:gd name="T4" fmla="*/ 2 w 87"/>
                <a:gd name="T5" fmla="*/ 27 h 110"/>
                <a:gd name="T6" fmla="*/ 3 w 87"/>
                <a:gd name="T7" fmla="*/ 28 h 110"/>
                <a:gd name="T8" fmla="*/ 5 w 87"/>
                <a:gd name="T9" fmla="*/ 28 h 110"/>
                <a:gd name="T10" fmla="*/ 6 w 87"/>
                <a:gd name="T11" fmla="*/ 27 h 110"/>
                <a:gd name="T12" fmla="*/ 7 w 87"/>
                <a:gd name="T13" fmla="*/ 25 h 110"/>
                <a:gd name="T14" fmla="*/ 7 w 87"/>
                <a:gd name="T15" fmla="*/ 21 h 110"/>
                <a:gd name="T16" fmla="*/ 6 w 87"/>
                <a:gd name="T17" fmla="*/ 20 h 110"/>
                <a:gd name="T18" fmla="*/ 4 w 87"/>
                <a:gd name="T19" fmla="*/ 17 h 110"/>
                <a:gd name="T20" fmla="*/ 3 w 87"/>
                <a:gd name="T21" fmla="*/ 16 h 110"/>
                <a:gd name="T22" fmla="*/ 2 w 87"/>
                <a:gd name="T23" fmla="*/ 13 h 110"/>
                <a:gd name="T24" fmla="*/ 1 w 87"/>
                <a:gd name="T25" fmla="*/ 10 h 110"/>
                <a:gd name="T26" fmla="*/ 1 w 87"/>
                <a:gd name="T27" fmla="*/ 6 h 110"/>
                <a:gd name="T28" fmla="*/ 2 w 87"/>
                <a:gd name="T29" fmla="*/ 2 h 110"/>
                <a:gd name="T30" fmla="*/ 4 w 87"/>
                <a:gd name="T31" fmla="*/ 0 h 110"/>
                <a:gd name="T32" fmla="*/ 6 w 87"/>
                <a:gd name="T33" fmla="*/ 0 h 110"/>
                <a:gd name="T34" fmla="*/ 7 w 87"/>
                <a:gd name="T35" fmla="*/ 2 h 110"/>
                <a:gd name="T36" fmla="*/ 8 w 87"/>
                <a:gd name="T37" fmla="*/ 3 h 110"/>
                <a:gd name="T38" fmla="*/ 8 w 87"/>
                <a:gd name="T39" fmla="*/ 7 h 110"/>
                <a:gd name="T40" fmla="*/ 9 w 87"/>
                <a:gd name="T41" fmla="*/ 9 h 110"/>
                <a:gd name="T42" fmla="*/ 8 w 87"/>
                <a:gd name="T43" fmla="*/ 10 h 110"/>
                <a:gd name="T44" fmla="*/ 8 w 87"/>
                <a:gd name="T45" fmla="*/ 8 h 110"/>
                <a:gd name="T46" fmla="*/ 7 w 87"/>
                <a:gd name="T47" fmla="*/ 5 h 110"/>
                <a:gd name="T48" fmla="*/ 6 w 87"/>
                <a:gd name="T49" fmla="*/ 4 h 110"/>
                <a:gd name="T50" fmla="*/ 5 w 87"/>
                <a:gd name="T51" fmla="*/ 3 h 110"/>
                <a:gd name="T52" fmla="*/ 3 w 87"/>
                <a:gd name="T53" fmla="*/ 4 h 110"/>
                <a:gd name="T54" fmla="*/ 3 w 87"/>
                <a:gd name="T55" fmla="*/ 6 h 110"/>
                <a:gd name="T56" fmla="*/ 3 w 87"/>
                <a:gd name="T57" fmla="*/ 9 h 110"/>
                <a:gd name="T58" fmla="*/ 3 w 87"/>
                <a:gd name="T59" fmla="*/ 10 h 110"/>
                <a:gd name="T60" fmla="*/ 3 w 87"/>
                <a:gd name="T61" fmla="*/ 12 h 110"/>
                <a:gd name="T62" fmla="*/ 4 w 87"/>
                <a:gd name="T63" fmla="*/ 13 h 110"/>
                <a:gd name="T64" fmla="*/ 6 w 87"/>
                <a:gd name="T65" fmla="*/ 15 h 110"/>
                <a:gd name="T66" fmla="*/ 7 w 87"/>
                <a:gd name="T67" fmla="*/ 16 h 110"/>
                <a:gd name="T68" fmla="*/ 8 w 87"/>
                <a:gd name="T69" fmla="*/ 20 h 110"/>
                <a:gd name="T70" fmla="*/ 8 w 87"/>
                <a:gd name="T71" fmla="*/ 23 h 110"/>
                <a:gd name="T72" fmla="*/ 8 w 87"/>
                <a:gd name="T73" fmla="*/ 27 h 110"/>
                <a:gd name="T74" fmla="*/ 6 w 87"/>
                <a:gd name="T75" fmla="*/ 31 h 110"/>
                <a:gd name="T76" fmla="*/ 4 w 87"/>
                <a:gd name="T77" fmla="*/ 32 h 110"/>
                <a:gd name="T78" fmla="*/ 2 w 87"/>
                <a:gd name="T79" fmla="*/ 31 h 110"/>
                <a:gd name="T80" fmla="*/ 1 w 87"/>
                <a:gd name="T81" fmla="*/ 28 h 110"/>
                <a:gd name="T82" fmla="*/ 0 w 87"/>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1" y="82"/>
                  </a:lnTo>
                  <a:lnTo>
                    <a:pt x="15" y="87"/>
                  </a:lnTo>
                  <a:lnTo>
                    <a:pt x="19" y="91"/>
                  </a:lnTo>
                  <a:lnTo>
                    <a:pt x="24" y="95"/>
                  </a:lnTo>
                  <a:lnTo>
                    <a:pt x="32" y="97"/>
                  </a:lnTo>
                  <a:lnTo>
                    <a:pt x="40" y="97"/>
                  </a:lnTo>
                  <a:lnTo>
                    <a:pt x="49" y="97"/>
                  </a:lnTo>
                  <a:lnTo>
                    <a:pt x="55" y="95"/>
                  </a:lnTo>
                  <a:lnTo>
                    <a:pt x="60" y="91"/>
                  </a:lnTo>
                  <a:lnTo>
                    <a:pt x="64" y="87"/>
                  </a:lnTo>
                  <a:lnTo>
                    <a:pt x="68" y="84"/>
                  </a:lnTo>
                  <a:lnTo>
                    <a:pt x="68" y="80"/>
                  </a:lnTo>
                  <a:lnTo>
                    <a:pt x="68" y="74"/>
                  </a:lnTo>
                  <a:lnTo>
                    <a:pt x="64" y="70"/>
                  </a:lnTo>
                  <a:lnTo>
                    <a:pt x="60" y="66"/>
                  </a:lnTo>
                  <a:lnTo>
                    <a:pt x="53" y="63"/>
                  </a:lnTo>
                  <a:lnTo>
                    <a:pt x="43" y="59"/>
                  </a:lnTo>
                  <a:lnTo>
                    <a:pt x="36" y="55"/>
                  </a:lnTo>
                  <a:lnTo>
                    <a:pt x="30" y="53"/>
                  </a:lnTo>
                  <a:lnTo>
                    <a:pt x="26" y="51"/>
                  </a:lnTo>
                  <a:lnTo>
                    <a:pt x="19" y="46"/>
                  </a:lnTo>
                  <a:lnTo>
                    <a:pt x="15" y="40"/>
                  </a:lnTo>
                  <a:lnTo>
                    <a:pt x="13" y="34"/>
                  </a:lnTo>
                  <a:lnTo>
                    <a:pt x="11" y="29"/>
                  </a:lnTo>
                  <a:lnTo>
                    <a:pt x="13" y="21"/>
                  </a:lnTo>
                  <a:lnTo>
                    <a:pt x="17" y="13"/>
                  </a:lnTo>
                  <a:lnTo>
                    <a:pt x="21" y="8"/>
                  </a:lnTo>
                  <a:lnTo>
                    <a:pt x="28" y="4"/>
                  </a:lnTo>
                  <a:lnTo>
                    <a:pt x="38" y="0"/>
                  </a:lnTo>
                  <a:lnTo>
                    <a:pt x="49" y="0"/>
                  </a:lnTo>
                  <a:lnTo>
                    <a:pt x="57" y="0"/>
                  </a:lnTo>
                  <a:lnTo>
                    <a:pt x="64" y="2"/>
                  </a:lnTo>
                  <a:lnTo>
                    <a:pt x="70" y="4"/>
                  </a:lnTo>
                  <a:lnTo>
                    <a:pt x="76" y="8"/>
                  </a:lnTo>
                  <a:lnTo>
                    <a:pt x="79" y="12"/>
                  </a:lnTo>
                  <a:lnTo>
                    <a:pt x="83" y="15"/>
                  </a:lnTo>
                  <a:lnTo>
                    <a:pt x="85" y="23"/>
                  </a:lnTo>
                  <a:lnTo>
                    <a:pt x="87" y="31"/>
                  </a:lnTo>
                  <a:lnTo>
                    <a:pt x="87" y="32"/>
                  </a:lnTo>
                  <a:lnTo>
                    <a:pt x="74" y="34"/>
                  </a:lnTo>
                  <a:lnTo>
                    <a:pt x="74" y="29"/>
                  </a:lnTo>
                  <a:lnTo>
                    <a:pt x="74" y="27"/>
                  </a:lnTo>
                  <a:lnTo>
                    <a:pt x="72" y="23"/>
                  </a:lnTo>
                  <a:lnTo>
                    <a:pt x="68" y="19"/>
                  </a:lnTo>
                  <a:lnTo>
                    <a:pt x="64" y="15"/>
                  </a:lnTo>
                  <a:lnTo>
                    <a:pt x="60" y="13"/>
                  </a:lnTo>
                  <a:lnTo>
                    <a:pt x="55" y="13"/>
                  </a:lnTo>
                  <a:lnTo>
                    <a:pt x="47" y="12"/>
                  </a:lnTo>
                  <a:lnTo>
                    <a:pt x="40" y="13"/>
                  </a:lnTo>
                  <a:lnTo>
                    <a:pt x="34" y="15"/>
                  </a:lnTo>
                  <a:lnTo>
                    <a:pt x="28" y="17"/>
                  </a:lnTo>
                  <a:lnTo>
                    <a:pt x="26" y="21"/>
                  </a:lnTo>
                  <a:lnTo>
                    <a:pt x="24" y="23"/>
                  </a:lnTo>
                  <a:lnTo>
                    <a:pt x="24" y="29"/>
                  </a:lnTo>
                  <a:lnTo>
                    <a:pt x="24" y="31"/>
                  </a:lnTo>
                  <a:lnTo>
                    <a:pt x="26" y="34"/>
                  </a:lnTo>
                  <a:lnTo>
                    <a:pt x="28" y="38"/>
                  </a:lnTo>
                  <a:lnTo>
                    <a:pt x="34" y="40"/>
                  </a:lnTo>
                  <a:lnTo>
                    <a:pt x="38" y="42"/>
                  </a:lnTo>
                  <a:lnTo>
                    <a:pt x="43" y="46"/>
                  </a:lnTo>
                  <a:lnTo>
                    <a:pt x="53" y="49"/>
                  </a:lnTo>
                  <a:lnTo>
                    <a:pt x="59" y="51"/>
                  </a:lnTo>
                  <a:lnTo>
                    <a:pt x="64" y="55"/>
                  </a:lnTo>
                  <a:lnTo>
                    <a:pt x="68" y="57"/>
                  </a:lnTo>
                  <a:lnTo>
                    <a:pt x="74" y="61"/>
                  </a:lnTo>
                  <a:lnTo>
                    <a:pt x="77" y="66"/>
                  </a:lnTo>
                  <a:lnTo>
                    <a:pt x="79" y="72"/>
                  </a:lnTo>
                  <a:lnTo>
                    <a:pt x="81" y="78"/>
                  </a:lnTo>
                  <a:lnTo>
                    <a:pt x="79" y="87"/>
                  </a:lnTo>
                  <a:lnTo>
                    <a:pt x="76" y="95"/>
                  </a:lnTo>
                  <a:lnTo>
                    <a:pt x="70" y="101"/>
                  </a:lnTo>
                  <a:lnTo>
                    <a:pt x="60"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6765" name="Freeform 1162"/>
            <p:cNvSpPr>
              <a:spLocks/>
            </p:cNvSpPr>
            <p:nvPr/>
          </p:nvSpPr>
          <p:spPr bwMode="auto">
            <a:xfrm>
              <a:off x="4118" y="2706"/>
              <a:ext cx="56" cy="83"/>
            </a:xfrm>
            <a:custGeom>
              <a:avLst/>
              <a:gdLst>
                <a:gd name="T0" fmla="*/ 2 w 87"/>
                <a:gd name="T1" fmla="*/ 31 h 106"/>
                <a:gd name="T2" fmla="*/ 4 w 87"/>
                <a:gd name="T3" fmla="*/ 3 h 106"/>
                <a:gd name="T4" fmla="*/ 0 w 87"/>
                <a:gd name="T5" fmla="*/ 3 h 106"/>
                <a:gd name="T6" fmla="*/ 1 w 87"/>
                <a:gd name="T7" fmla="*/ 0 h 106"/>
                <a:gd name="T8" fmla="*/ 10 w 87"/>
                <a:gd name="T9" fmla="*/ 0 h 106"/>
                <a:gd name="T10" fmla="*/ 9 w 87"/>
                <a:gd name="T11" fmla="*/ 3 h 106"/>
                <a:gd name="T12" fmla="*/ 6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66" name="Freeform 1163"/>
            <p:cNvSpPr>
              <a:spLocks/>
            </p:cNvSpPr>
            <p:nvPr/>
          </p:nvSpPr>
          <p:spPr bwMode="auto">
            <a:xfrm>
              <a:off x="4199" y="2704"/>
              <a:ext cx="41" cy="46"/>
            </a:xfrm>
            <a:custGeom>
              <a:avLst/>
              <a:gdLst>
                <a:gd name="T0" fmla="*/ 2 w 62"/>
                <a:gd name="T1" fmla="*/ 17 h 59"/>
                <a:gd name="T2" fmla="*/ 0 w 62"/>
                <a:gd name="T3" fmla="*/ 17 h 59"/>
                <a:gd name="T4" fmla="*/ 3 w 62"/>
                <a:gd name="T5" fmla="*/ 0 h 59"/>
                <a:gd name="T6" fmla="*/ 5 w 62"/>
                <a:gd name="T7" fmla="*/ 0 h 59"/>
                <a:gd name="T8" fmla="*/ 8 w 62"/>
                <a:gd name="T9" fmla="*/ 17 h 59"/>
                <a:gd name="T10" fmla="*/ 7 w 62"/>
                <a:gd name="T11" fmla="*/ 17 h 59"/>
                <a:gd name="T12" fmla="*/ 4 w 62"/>
                <a:gd name="T13" fmla="*/ 3 h 59"/>
                <a:gd name="T14" fmla="*/ 2 w 62"/>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67" name="Freeform 1164"/>
            <p:cNvSpPr>
              <a:spLocks/>
            </p:cNvSpPr>
            <p:nvPr/>
          </p:nvSpPr>
          <p:spPr bwMode="auto">
            <a:xfrm>
              <a:off x="4269" y="2706"/>
              <a:ext cx="59" cy="83"/>
            </a:xfrm>
            <a:custGeom>
              <a:avLst/>
              <a:gdLst>
                <a:gd name="T0" fmla="*/ 0 w 91"/>
                <a:gd name="T1" fmla="*/ 31 h 106"/>
                <a:gd name="T2" fmla="*/ 3 w 91"/>
                <a:gd name="T3" fmla="*/ 0 h 106"/>
                <a:gd name="T4" fmla="*/ 10 w 91"/>
                <a:gd name="T5" fmla="*/ 0 h 106"/>
                <a:gd name="T6" fmla="*/ 10 w 91"/>
                <a:gd name="T7" fmla="*/ 3 h 106"/>
                <a:gd name="T8" fmla="*/ 4 w 91"/>
                <a:gd name="T9" fmla="*/ 3 h 106"/>
                <a:gd name="T10" fmla="*/ 3 w 91"/>
                <a:gd name="T11" fmla="*/ 13 h 106"/>
                <a:gd name="T12" fmla="*/ 10 w 91"/>
                <a:gd name="T13" fmla="*/ 13 h 106"/>
                <a:gd name="T14" fmla="*/ 9 w 91"/>
                <a:gd name="T15" fmla="*/ 17 h 106"/>
                <a:gd name="T16" fmla="*/ 3 w 91"/>
                <a:gd name="T17" fmla="*/ 17 h 106"/>
                <a:gd name="T18" fmla="*/ 1 w 91"/>
                <a:gd name="T19" fmla="*/ 31 h 106"/>
                <a:gd name="T20" fmla="*/ 0 w 91"/>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6"/>
                <a:gd name="T35" fmla="*/ 91 w 9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6">
                  <a:moveTo>
                    <a:pt x="0" y="106"/>
                  </a:moveTo>
                  <a:lnTo>
                    <a:pt x="22" y="0"/>
                  </a:lnTo>
                  <a:lnTo>
                    <a:pt x="91"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68" name="Freeform 1165"/>
            <p:cNvSpPr>
              <a:spLocks/>
            </p:cNvSpPr>
            <p:nvPr/>
          </p:nvSpPr>
          <p:spPr bwMode="auto">
            <a:xfrm>
              <a:off x="4333" y="2704"/>
              <a:ext cx="56" cy="86"/>
            </a:xfrm>
            <a:custGeom>
              <a:avLst/>
              <a:gdLst>
                <a:gd name="T0" fmla="*/ 1 w 87"/>
                <a:gd name="T1" fmla="*/ 21 h 110"/>
                <a:gd name="T2" fmla="*/ 1 w 87"/>
                <a:gd name="T3" fmla="*/ 23 h 110"/>
                <a:gd name="T4" fmla="*/ 2 w 87"/>
                <a:gd name="T5" fmla="*/ 27 h 110"/>
                <a:gd name="T6" fmla="*/ 4 w 87"/>
                <a:gd name="T7" fmla="*/ 28 h 110"/>
                <a:gd name="T8" fmla="*/ 6 w 87"/>
                <a:gd name="T9" fmla="*/ 28 h 110"/>
                <a:gd name="T10" fmla="*/ 6 w 87"/>
                <a:gd name="T11" fmla="*/ 27 h 110"/>
                <a:gd name="T12" fmla="*/ 8 w 87"/>
                <a:gd name="T13" fmla="*/ 25 h 110"/>
                <a:gd name="T14" fmla="*/ 8 w 87"/>
                <a:gd name="T15" fmla="*/ 21 h 110"/>
                <a:gd name="T16" fmla="*/ 6 w 87"/>
                <a:gd name="T17" fmla="*/ 20 h 110"/>
                <a:gd name="T18" fmla="*/ 5 w 87"/>
                <a:gd name="T19" fmla="*/ 17 h 110"/>
                <a:gd name="T20" fmla="*/ 3 w 87"/>
                <a:gd name="T21" fmla="*/ 16 h 110"/>
                <a:gd name="T22" fmla="*/ 3 w 87"/>
                <a:gd name="T23" fmla="*/ 13 h 110"/>
                <a:gd name="T24" fmla="*/ 1 w 87"/>
                <a:gd name="T25" fmla="*/ 10 h 110"/>
                <a:gd name="T26" fmla="*/ 1 w 87"/>
                <a:gd name="T27" fmla="*/ 6 h 110"/>
                <a:gd name="T28" fmla="*/ 3 w 87"/>
                <a:gd name="T29" fmla="*/ 2 h 110"/>
                <a:gd name="T30" fmla="*/ 4 w 87"/>
                <a:gd name="T31" fmla="*/ 0 h 110"/>
                <a:gd name="T32" fmla="*/ 6 w 87"/>
                <a:gd name="T33" fmla="*/ 0 h 110"/>
                <a:gd name="T34" fmla="*/ 8 w 87"/>
                <a:gd name="T35" fmla="*/ 2 h 110"/>
                <a:gd name="T36" fmla="*/ 9 w 87"/>
                <a:gd name="T37" fmla="*/ 3 h 110"/>
                <a:gd name="T38" fmla="*/ 10 w 87"/>
                <a:gd name="T39" fmla="*/ 7 h 110"/>
                <a:gd name="T40" fmla="*/ 10 w 87"/>
                <a:gd name="T41" fmla="*/ 9 h 110"/>
                <a:gd name="T42" fmla="*/ 9 w 87"/>
                <a:gd name="T43" fmla="*/ 10 h 110"/>
                <a:gd name="T44" fmla="*/ 8 w 87"/>
                <a:gd name="T45" fmla="*/ 8 h 110"/>
                <a:gd name="T46" fmla="*/ 8 w 87"/>
                <a:gd name="T47" fmla="*/ 5 h 110"/>
                <a:gd name="T48" fmla="*/ 6 w 87"/>
                <a:gd name="T49" fmla="*/ 4 h 110"/>
                <a:gd name="T50" fmla="*/ 6 w 87"/>
                <a:gd name="T51" fmla="*/ 3 h 110"/>
                <a:gd name="T52" fmla="*/ 4 w 87"/>
                <a:gd name="T53" fmla="*/ 4 h 110"/>
                <a:gd name="T54" fmla="*/ 3 w 87"/>
                <a:gd name="T55" fmla="*/ 6 h 110"/>
                <a:gd name="T56" fmla="*/ 3 w 87"/>
                <a:gd name="T57" fmla="*/ 9 h 110"/>
                <a:gd name="T58" fmla="*/ 3 w 87"/>
                <a:gd name="T59" fmla="*/ 10 h 110"/>
                <a:gd name="T60" fmla="*/ 4 w 87"/>
                <a:gd name="T61" fmla="*/ 12 h 110"/>
                <a:gd name="T62" fmla="*/ 5 w 87"/>
                <a:gd name="T63" fmla="*/ 13 h 110"/>
                <a:gd name="T64" fmla="*/ 6 w 87"/>
                <a:gd name="T65" fmla="*/ 15 h 110"/>
                <a:gd name="T66" fmla="*/ 8 w 87"/>
                <a:gd name="T67" fmla="*/ 16 h 110"/>
                <a:gd name="T68" fmla="*/ 9 w 87"/>
                <a:gd name="T69" fmla="*/ 20 h 110"/>
                <a:gd name="T70" fmla="*/ 9 w 87"/>
                <a:gd name="T71" fmla="*/ 23 h 110"/>
                <a:gd name="T72" fmla="*/ 9 w 87"/>
                <a:gd name="T73" fmla="*/ 27 h 110"/>
                <a:gd name="T74" fmla="*/ 6 w 87"/>
                <a:gd name="T75" fmla="*/ 31 h 110"/>
                <a:gd name="T76" fmla="*/ 5 w 87"/>
                <a:gd name="T77" fmla="*/ 32 h 110"/>
                <a:gd name="T78" fmla="*/ 2 w 87"/>
                <a:gd name="T79" fmla="*/ 31 h 110"/>
                <a:gd name="T80" fmla="*/ 1 w 87"/>
                <a:gd name="T81" fmla="*/ 28 h 110"/>
                <a:gd name="T82" fmla="*/ 0 w 87"/>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3" y="82"/>
                  </a:lnTo>
                  <a:lnTo>
                    <a:pt x="15" y="87"/>
                  </a:lnTo>
                  <a:lnTo>
                    <a:pt x="19" y="91"/>
                  </a:lnTo>
                  <a:lnTo>
                    <a:pt x="25" y="95"/>
                  </a:lnTo>
                  <a:lnTo>
                    <a:pt x="32" y="97"/>
                  </a:lnTo>
                  <a:lnTo>
                    <a:pt x="42" y="97"/>
                  </a:lnTo>
                  <a:lnTo>
                    <a:pt x="49" y="97"/>
                  </a:lnTo>
                  <a:lnTo>
                    <a:pt x="57" y="95"/>
                  </a:lnTo>
                  <a:lnTo>
                    <a:pt x="61" y="91"/>
                  </a:lnTo>
                  <a:lnTo>
                    <a:pt x="66" y="87"/>
                  </a:lnTo>
                  <a:lnTo>
                    <a:pt x="68" y="84"/>
                  </a:lnTo>
                  <a:lnTo>
                    <a:pt x="68" y="80"/>
                  </a:lnTo>
                  <a:lnTo>
                    <a:pt x="68" y="74"/>
                  </a:lnTo>
                  <a:lnTo>
                    <a:pt x="64" y="70"/>
                  </a:lnTo>
                  <a:lnTo>
                    <a:pt x="61" y="66"/>
                  </a:lnTo>
                  <a:lnTo>
                    <a:pt x="55" y="63"/>
                  </a:lnTo>
                  <a:lnTo>
                    <a:pt x="44" y="59"/>
                  </a:lnTo>
                  <a:lnTo>
                    <a:pt x="36" y="55"/>
                  </a:lnTo>
                  <a:lnTo>
                    <a:pt x="30" y="53"/>
                  </a:lnTo>
                  <a:lnTo>
                    <a:pt x="26" y="51"/>
                  </a:lnTo>
                  <a:lnTo>
                    <a:pt x="21" y="46"/>
                  </a:lnTo>
                  <a:lnTo>
                    <a:pt x="15" y="40"/>
                  </a:lnTo>
                  <a:lnTo>
                    <a:pt x="13" y="34"/>
                  </a:lnTo>
                  <a:lnTo>
                    <a:pt x="11" y="29"/>
                  </a:lnTo>
                  <a:lnTo>
                    <a:pt x="13" y="21"/>
                  </a:lnTo>
                  <a:lnTo>
                    <a:pt x="17" y="13"/>
                  </a:lnTo>
                  <a:lnTo>
                    <a:pt x="23" y="8"/>
                  </a:lnTo>
                  <a:lnTo>
                    <a:pt x="30" y="4"/>
                  </a:lnTo>
                  <a:lnTo>
                    <a:pt x="38" y="0"/>
                  </a:lnTo>
                  <a:lnTo>
                    <a:pt x="49" y="0"/>
                  </a:lnTo>
                  <a:lnTo>
                    <a:pt x="57" y="0"/>
                  </a:lnTo>
                  <a:lnTo>
                    <a:pt x="64" y="2"/>
                  </a:lnTo>
                  <a:lnTo>
                    <a:pt x="70" y="4"/>
                  </a:lnTo>
                  <a:lnTo>
                    <a:pt x="76" y="8"/>
                  </a:lnTo>
                  <a:lnTo>
                    <a:pt x="80" y="12"/>
                  </a:lnTo>
                  <a:lnTo>
                    <a:pt x="83" y="15"/>
                  </a:lnTo>
                  <a:lnTo>
                    <a:pt x="87" y="23"/>
                  </a:lnTo>
                  <a:lnTo>
                    <a:pt x="87" y="31"/>
                  </a:lnTo>
                  <a:lnTo>
                    <a:pt x="87" y="32"/>
                  </a:lnTo>
                  <a:lnTo>
                    <a:pt x="76" y="34"/>
                  </a:lnTo>
                  <a:lnTo>
                    <a:pt x="74" y="29"/>
                  </a:lnTo>
                  <a:lnTo>
                    <a:pt x="74" y="27"/>
                  </a:lnTo>
                  <a:lnTo>
                    <a:pt x="72" y="23"/>
                  </a:lnTo>
                  <a:lnTo>
                    <a:pt x="70" y="19"/>
                  </a:lnTo>
                  <a:lnTo>
                    <a:pt x="66" y="15"/>
                  </a:lnTo>
                  <a:lnTo>
                    <a:pt x="61" y="13"/>
                  </a:lnTo>
                  <a:lnTo>
                    <a:pt x="55" y="13"/>
                  </a:lnTo>
                  <a:lnTo>
                    <a:pt x="49" y="12"/>
                  </a:lnTo>
                  <a:lnTo>
                    <a:pt x="42" y="13"/>
                  </a:lnTo>
                  <a:lnTo>
                    <a:pt x="34" y="15"/>
                  </a:lnTo>
                  <a:lnTo>
                    <a:pt x="30" y="17"/>
                  </a:lnTo>
                  <a:lnTo>
                    <a:pt x="26" y="21"/>
                  </a:lnTo>
                  <a:lnTo>
                    <a:pt x="25" y="23"/>
                  </a:lnTo>
                  <a:lnTo>
                    <a:pt x="25" y="29"/>
                  </a:lnTo>
                  <a:lnTo>
                    <a:pt x="25" y="31"/>
                  </a:lnTo>
                  <a:lnTo>
                    <a:pt x="26" y="34"/>
                  </a:lnTo>
                  <a:lnTo>
                    <a:pt x="30" y="38"/>
                  </a:lnTo>
                  <a:lnTo>
                    <a:pt x="34" y="40"/>
                  </a:lnTo>
                  <a:lnTo>
                    <a:pt x="38" y="42"/>
                  </a:lnTo>
                  <a:lnTo>
                    <a:pt x="44" y="46"/>
                  </a:lnTo>
                  <a:lnTo>
                    <a:pt x="53" y="49"/>
                  </a:lnTo>
                  <a:lnTo>
                    <a:pt x="59" y="51"/>
                  </a:lnTo>
                  <a:lnTo>
                    <a:pt x="64" y="55"/>
                  </a:lnTo>
                  <a:lnTo>
                    <a:pt x="68" y="57"/>
                  </a:lnTo>
                  <a:lnTo>
                    <a:pt x="74" y="61"/>
                  </a:lnTo>
                  <a:lnTo>
                    <a:pt x="78" y="66"/>
                  </a:lnTo>
                  <a:lnTo>
                    <a:pt x="80" y="72"/>
                  </a:lnTo>
                  <a:lnTo>
                    <a:pt x="81" y="78"/>
                  </a:lnTo>
                  <a:lnTo>
                    <a:pt x="80" y="87"/>
                  </a:lnTo>
                  <a:lnTo>
                    <a:pt x="76" y="95"/>
                  </a:lnTo>
                  <a:lnTo>
                    <a:pt x="70" y="101"/>
                  </a:lnTo>
                  <a:lnTo>
                    <a:pt x="61"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6769" name="Freeform 1166"/>
            <p:cNvSpPr>
              <a:spLocks/>
            </p:cNvSpPr>
            <p:nvPr/>
          </p:nvSpPr>
          <p:spPr bwMode="auto">
            <a:xfrm>
              <a:off x="4402" y="2706"/>
              <a:ext cx="55" cy="83"/>
            </a:xfrm>
            <a:custGeom>
              <a:avLst/>
              <a:gdLst>
                <a:gd name="T0" fmla="*/ 2 w 87"/>
                <a:gd name="T1" fmla="*/ 31 h 106"/>
                <a:gd name="T2" fmla="*/ 4 w 87"/>
                <a:gd name="T3" fmla="*/ 3 h 106"/>
                <a:gd name="T4" fmla="*/ 0 w 87"/>
                <a:gd name="T5" fmla="*/ 3 h 106"/>
                <a:gd name="T6" fmla="*/ 1 w 87"/>
                <a:gd name="T7" fmla="*/ 0 h 106"/>
                <a:gd name="T8" fmla="*/ 9 w 87"/>
                <a:gd name="T9" fmla="*/ 0 h 106"/>
                <a:gd name="T10" fmla="*/ 8 w 87"/>
                <a:gd name="T11" fmla="*/ 3 h 106"/>
                <a:gd name="T12" fmla="*/ 5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4" y="0"/>
                  </a:lnTo>
                  <a:lnTo>
                    <a:pt x="87" y="0"/>
                  </a:lnTo>
                  <a:lnTo>
                    <a:pt x="85"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70" name="Freeform 1167"/>
            <p:cNvSpPr>
              <a:spLocks/>
            </p:cNvSpPr>
            <p:nvPr/>
          </p:nvSpPr>
          <p:spPr bwMode="auto">
            <a:xfrm>
              <a:off x="4483" y="2704"/>
              <a:ext cx="41" cy="46"/>
            </a:xfrm>
            <a:custGeom>
              <a:avLst/>
              <a:gdLst>
                <a:gd name="T0" fmla="*/ 1 w 64"/>
                <a:gd name="T1" fmla="*/ 17 h 59"/>
                <a:gd name="T2" fmla="*/ 0 w 64"/>
                <a:gd name="T3" fmla="*/ 17 h 59"/>
                <a:gd name="T4" fmla="*/ 3 w 64"/>
                <a:gd name="T5" fmla="*/ 0 h 59"/>
                <a:gd name="T6" fmla="*/ 4 w 64"/>
                <a:gd name="T7" fmla="*/ 0 h 59"/>
                <a:gd name="T8" fmla="*/ 7 w 64"/>
                <a:gd name="T9" fmla="*/ 17 h 59"/>
                <a:gd name="T10" fmla="*/ 5 w 64"/>
                <a:gd name="T11" fmla="*/ 17 h 59"/>
                <a:gd name="T12" fmla="*/ 3 w 64"/>
                <a:gd name="T13" fmla="*/ 3 h 59"/>
                <a:gd name="T14" fmla="*/ 1 w 64"/>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9"/>
                <a:gd name="T26" fmla="*/ 64 w 64"/>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9">
                  <a:moveTo>
                    <a:pt x="13" y="59"/>
                  </a:moveTo>
                  <a:lnTo>
                    <a:pt x="0" y="59"/>
                  </a:lnTo>
                  <a:lnTo>
                    <a:pt x="26" y="0"/>
                  </a:lnTo>
                  <a:lnTo>
                    <a:pt x="38" y="0"/>
                  </a:lnTo>
                  <a:lnTo>
                    <a:pt x="64"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71" name="Freeform 1168"/>
            <p:cNvSpPr>
              <a:spLocks/>
            </p:cNvSpPr>
            <p:nvPr/>
          </p:nvSpPr>
          <p:spPr bwMode="auto">
            <a:xfrm>
              <a:off x="4527" y="2778"/>
              <a:ext cx="10" cy="11"/>
            </a:xfrm>
            <a:custGeom>
              <a:avLst/>
              <a:gdLst>
                <a:gd name="T0" fmla="*/ 0 w 15"/>
                <a:gd name="T1" fmla="*/ 6 h 13"/>
                <a:gd name="T2" fmla="*/ 1 w 15"/>
                <a:gd name="T3" fmla="*/ 0 h 13"/>
                <a:gd name="T4" fmla="*/ 2 w 15"/>
                <a:gd name="T5" fmla="*/ 0 h 13"/>
                <a:gd name="T6" fmla="*/ 2 w 15"/>
                <a:gd name="T7" fmla="*/ 6 h 13"/>
                <a:gd name="T8" fmla="*/ 0 w 15"/>
                <a:gd name="T9" fmla="*/ 6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13"/>
                  </a:moveTo>
                  <a:lnTo>
                    <a:pt x="4" y="0"/>
                  </a:lnTo>
                  <a:lnTo>
                    <a:pt x="15"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6772" name="Freeform 1169"/>
            <p:cNvSpPr>
              <a:spLocks/>
            </p:cNvSpPr>
            <p:nvPr/>
          </p:nvSpPr>
          <p:spPr bwMode="auto">
            <a:xfrm>
              <a:off x="4554" y="2778"/>
              <a:ext cx="10" cy="11"/>
            </a:xfrm>
            <a:custGeom>
              <a:avLst/>
              <a:gdLst>
                <a:gd name="T0" fmla="*/ 0 w 17"/>
                <a:gd name="T1" fmla="*/ 6 h 13"/>
                <a:gd name="T2" fmla="*/ 1 w 17"/>
                <a:gd name="T3" fmla="*/ 0 h 13"/>
                <a:gd name="T4" fmla="*/ 1 w 17"/>
                <a:gd name="T5" fmla="*/ 0 h 13"/>
                <a:gd name="T6" fmla="*/ 1 w 17"/>
                <a:gd name="T7" fmla="*/ 6 h 13"/>
                <a:gd name="T8" fmla="*/ 0 w 17"/>
                <a:gd name="T9" fmla="*/ 6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3" y="0"/>
                  </a:lnTo>
                  <a:lnTo>
                    <a:pt x="17"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6773" name="Freeform 1170"/>
            <p:cNvSpPr>
              <a:spLocks/>
            </p:cNvSpPr>
            <p:nvPr/>
          </p:nvSpPr>
          <p:spPr bwMode="auto">
            <a:xfrm>
              <a:off x="4610" y="2704"/>
              <a:ext cx="41" cy="46"/>
            </a:xfrm>
            <a:custGeom>
              <a:avLst/>
              <a:gdLst>
                <a:gd name="T0" fmla="*/ 2 w 62"/>
                <a:gd name="T1" fmla="*/ 17 h 59"/>
                <a:gd name="T2" fmla="*/ 0 w 62"/>
                <a:gd name="T3" fmla="*/ 17 h 59"/>
                <a:gd name="T4" fmla="*/ 3 w 62"/>
                <a:gd name="T5" fmla="*/ 0 h 59"/>
                <a:gd name="T6" fmla="*/ 5 w 62"/>
                <a:gd name="T7" fmla="*/ 0 h 59"/>
                <a:gd name="T8" fmla="*/ 8 w 62"/>
                <a:gd name="T9" fmla="*/ 17 h 59"/>
                <a:gd name="T10" fmla="*/ 6 w 62"/>
                <a:gd name="T11" fmla="*/ 17 h 59"/>
                <a:gd name="T12" fmla="*/ 4 w 62"/>
                <a:gd name="T13" fmla="*/ 3 h 59"/>
                <a:gd name="T14" fmla="*/ 2 w 62"/>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49"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74" name="Freeform 1171"/>
            <p:cNvSpPr>
              <a:spLocks/>
            </p:cNvSpPr>
            <p:nvPr/>
          </p:nvSpPr>
          <p:spPr bwMode="auto">
            <a:xfrm>
              <a:off x="4679" y="2706"/>
              <a:ext cx="59" cy="83"/>
            </a:xfrm>
            <a:custGeom>
              <a:avLst/>
              <a:gdLst>
                <a:gd name="T0" fmla="*/ 0 w 90"/>
                <a:gd name="T1" fmla="*/ 31 h 106"/>
                <a:gd name="T2" fmla="*/ 3 w 90"/>
                <a:gd name="T3" fmla="*/ 0 h 106"/>
                <a:gd name="T4" fmla="*/ 11 w 90"/>
                <a:gd name="T5" fmla="*/ 0 h 106"/>
                <a:gd name="T6" fmla="*/ 10 w 90"/>
                <a:gd name="T7" fmla="*/ 3 h 106"/>
                <a:gd name="T8" fmla="*/ 4 w 90"/>
                <a:gd name="T9" fmla="*/ 3 h 106"/>
                <a:gd name="T10" fmla="*/ 3 w 90"/>
                <a:gd name="T11" fmla="*/ 13 h 106"/>
                <a:gd name="T12" fmla="*/ 10 w 90"/>
                <a:gd name="T13" fmla="*/ 13 h 106"/>
                <a:gd name="T14" fmla="*/ 9 w 90"/>
                <a:gd name="T15" fmla="*/ 17 h 106"/>
                <a:gd name="T16" fmla="*/ 3 w 90"/>
                <a:gd name="T17" fmla="*/ 17 h 106"/>
                <a:gd name="T18" fmla="*/ 2 w 90"/>
                <a:gd name="T19" fmla="*/ 31 h 106"/>
                <a:gd name="T20" fmla="*/ 0 w 90"/>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4"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75" name="Freeform 1172"/>
            <p:cNvSpPr>
              <a:spLocks/>
            </p:cNvSpPr>
            <p:nvPr/>
          </p:nvSpPr>
          <p:spPr bwMode="auto">
            <a:xfrm>
              <a:off x="4744" y="2704"/>
              <a:ext cx="56" cy="86"/>
            </a:xfrm>
            <a:custGeom>
              <a:avLst/>
              <a:gdLst>
                <a:gd name="T0" fmla="*/ 1 w 89"/>
                <a:gd name="T1" fmla="*/ 21 h 110"/>
                <a:gd name="T2" fmla="*/ 1 w 89"/>
                <a:gd name="T3" fmla="*/ 23 h 110"/>
                <a:gd name="T4" fmla="*/ 2 w 89"/>
                <a:gd name="T5" fmla="*/ 27 h 110"/>
                <a:gd name="T6" fmla="*/ 3 w 89"/>
                <a:gd name="T7" fmla="*/ 28 h 110"/>
                <a:gd name="T8" fmla="*/ 5 w 89"/>
                <a:gd name="T9" fmla="*/ 28 h 110"/>
                <a:gd name="T10" fmla="*/ 6 w 89"/>
                <a:gd name="T11" fmla="*/ 27 h 110"/>
                <a:gd name="T12" fmla="*/ 7 w 89"/>
                <a:gd name="T13" fmla="*/ 25 h 110"/>
                <a:gd name="T14" fmla="*/ 7 w 89"/>
                <a:gd name="T15" fmla="*/ 21 h 110"/>
                <a:gd name="T16" fmla="*/ 6 w 89"/>
                <a:gd name="T17" fmla="*/ 20 h 110"/>
                <a:gd name="T18" fmla="*/ 4 w 89"/>
                <a:gd name="T19" fmla="*/ 17 h 110"/>
                <a:gd name="T20" fmla="*/ 3 w 89"/>
                <a:gd name="T21" fmla="*/ 16 h 110"/>
                <a:gd name="T22" fmla="*/ 2 w 89"/>
                <a:gd name="T23" fmla="*/ 13 h 110"/>
                <a:gd name="T24" fmla="*/ 2 w 89"/>
                <a:gd name="T25" fmla="*/ 10 h 110"/>
                <a:gd name="T26" fmla="*/ 2 w 89"/>
                <a:gd name="T27" fmla="*/ 6 h 110"/>
                <a:gd name="T28" fmla="*/ 3 w 89"/>
                <a:gd name="T29" fmla="*/ 2 h 110"/>
                <a:gd name="T30" fmla="*/ 4 w 89"/>
                <a:gd name="T31" fmla="*/ 0 h 110"/>
                <a:gd name="T32" fmla="*/ 6 w 89"/>
                <a:gd name="T33" fmla="*/ 0 h 110"/>
                <a:gd name="T34" fmla="*/ 7 w 89"/>
                <a:gd name="T35" fmla="*/ 2 h 110"/>
                <a:gd name="T36" fmla="*/ 8 w 89"/>
                <a:gd name="T37" fmla="*/ 3 h 110"/>
                <a:gd name="T38" fmla="*/ 9 w 89"/>
                <a:gd name="T39" fmla="*/ 7 h 110"/>
                <a:gd name="T40" fmla="*/ 9 w 89"/>
                <a:gd name="T41" fmla="*/ 9 h 110"/>
                <a:gd name="T42" fmla="*/ 8 w 89"/>
                <a:gd name="T43" fmla="*/ 10 h 110"/>
                <a:gd name="T44" fmla="*/ 8 w 89"/>
                <a:gd name="T45" fmla="*/ 8 h 110"/>
                <a:gd name="T46" fmla="*/ 7 w 89"/>
                <a:gd name="T47" fmla="*/ 5 h 110"/>
                <a:gd name="T48" fmla="*/ 6 w 89"/>
                <a:gd name="T49" fmla="*/ 4 h 110"/>
                <a:gd name="T50" fmla="*/ 5 w 89"/>
                <a:gd name="T51" fmla="*/ 3 h 110"/>
                <a:gd name="T52" fmla="*/ 4 w 89"/>
                <a:gd name="T53" fmla="*/ 4 h 110"/>
                <a:gd name="T54" fmla="*/ 3 w 89"/>
                <a:gd name="T55" fmla="*/ 6 h 110"/>
                <a:gd name="T56" fmla="*/ 3 w 89"/>
                <a:gd name="T57" fmla="*/ 9 h 110"/>
                <a:gd name="T58" fmla="*/ 3 w 89"/>
                <a:gd name="T59" fmla="*/ 10 h 110"/>
                <a:gd name="T60" fmla="*/ 4 w 89"/>
                <a:gd name="T61" fmla="*/ 12 h 110"/>
                <a:gd name="T62" fmla="*/ 4 w 89"/>
                <a:gd name="T63" fmla="*/ 13 h 110"/>
                <a:gd name="T64" fmla="*/ 6 w 89"/>
                <a:gd name="T65" fmla="*/ 15 h 110"/>
                <a:gd name="T66" fmla="*/ 7 w 89"/>
                <a:gd name="T67" fmla="*/ 16 h 110"/>
                <a:gd name="T68" fmla="*/ 8 w 89"/>
                <a:gd name="T69" fmla="*/ 20 h 110"/>
                <a:gd name="T70" fmla="*/ 8 w 89"/>
                <a:gd name="T71" fmla="*/ 23 h 110"/>
                <a:gd name="T72" fmla="*/ 8 w 89"/>
                <a:gd name="T73" fmla="*/ 27 h 110"/>
                <a:gd name="T74" fmla="*/ 6 w 89"/>
                <a:gd name="T75" fmla="*/ 31 h 110"/>
                <a:gd name="T76" fmla="*/ 4 w 89"/>
                <a:gd name="T77" fmla="*/ 32 h 110"/>
                <a:gd name="T78" fmla="*/ 2 w 89"/>
                <a:gd name="T79" fmla="*/ 31 h 110"/>
                <a:gd name="T80" fmla="*/ 1 w 89"/>
                <a:gd name="T81" fmla="*/ 28 h 110"/>
                <a:gd name="T82" fmla="*/ 1 w 89"/>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110"/>
                <a:gd name="T128" fmla="*/ 89 w 89"/>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110">
                  <a:moveTo>
                    <a:pt x="0" y="74"/>
                  </a:moveTo>
                  <a:lnTo>
                    <a:pt x="13" y="72"/>
                  </a:lnTo>
                  <a:lnTo>
                    <a:pt x="13" y="76"/>
                  </a:lnTo>
                  <a:lnTo>
                    <a:pt x="13" y="82"/>
                  </a:lnTo>
                  <a:lnTo>
                    <a:pt x="17" y="87"/>
                  </a:lnTo>
                  <a:lnTo>
                    <a:pt x="21" y="91"/>
                  </a:lnTo>
                  <a:lnTo>
                    <a:pt x="27" y="95"/>
                  </a:lnTo>
                  <a:lnTo>
                    <a:pt x="34" y="97"/>
                  </a:lnTo>
                  <a:lnTo>
                    <a:pt x="42" y="97"/>
                  </a:lnTo>
                  <a:lnTo>
                    <a:pt x="51" y="97"/>
                  </a:lnTo>
                  <a:lnTo>
                    <a:pt x="57" y="95"/>
                  </a:lnTo>
                  <a:lnTo>
                    <a:pt x="63" y="91"/>
                  </a:lnTo>
                  <a:lnTo>
                    <a:pt x="66" y="87"/>
                  </a:lnTo>
                  <a:lnTo>
                    <a:pt x="70" y="84"/>
                  </a:lnTo>
                  <a:lnTo>
                    <a:pt x="70" y="80"/>
                  </a:lnTo>
                  <a:lnTo>
                    <a:pt x="68" y="74"/>
                  </a:lnTo>
                  <a:lnTo>
                    <a:pt x="66" y="70"/>
                  </a:lnTo>
                  <a:lnTo>
                    <a:pt x="63" y="66"/>
                  </a:lnTo>
                  <a:lnTo>
                    <a:pt x="55" y="63"/>
                  </a:lnTo>
                  <a:lnTo>
                    <a:pt x="45" y="59"/>
                  </a:lnTo>
                  <a:lnTo>
                    <a:pt x="38" y="55"/>
                  </a:lnTo>
                  <a:lnTo>
                    <a:pt x="32" y="53"/>
                  </a:lnTo>
                  <a:lnTo>
                    <a:pt x="28" y="51"/>
                  </a:lnTo>
                  <a:lnTo>
                    <a:pt x="21" y="46"/>
                  </a:lnTo>
                  <a:lnTo>
                    <a:pt x="17" y="40"/>
                  </a:lnTo>
                  <a:lnTo>
                    <a:pt x="15" y="34"/>
                  </a:lnTo>
                  <a:lnTo>
                    <a:pt x="13" y="29"/>
                  </a:lnTo>
                  <a:lnTo>
                    <a:pt x="15" y="21"/>
                  </a:lnTo>
                  <a:lnTo>
                    <a:pt x="17" y="13"/>
                  </a:lnTo>
                  <a:lnTo>
                    <a:pt x="23" y="8"/>
                  </a:lnTo>
                  <a:lnTo>
                    <a:pt x="30" y="4"/>
                  </a:lnTo>
                  <a:lnTo>
                    <a:pt x="40" y="0"/>
                  </a:lnTo>
                  <a:lnTo>
                    <a:pt x="51" y="0"/>
                  </a:lnTo>
                  <a:lnTo>
                    <a:pt x="59" y="0"/>
                  </a:lnTo>
                  <a:lnTo>
                    <a:pt x="66" y="2"/>
                  </a:lnTo>
                  <a:lnTo>
                    <a:pt x="72" y="4"/>
                  </a:lnTo>
                  <a:lnTo>
                    <a:pt x="78" y="8"/>
                  </a:lnTo>
                  <a:lnTo>
                    <a:pt x="81" y="12"/>
                  </a:lnTo>
                  <a:lnTo>
                    <a:pt x="85" y="15"/>
                  </a:lnTo>
                  <a:lnTo>
                    <a:pt x="87" y="23"/>
                  </a:lnTo>
                  <a:lnTo>
                    <a:pt x="89" y="31"/>
                  </a:lnTo>
                  <a:lnTo>
                    <a:pt x="89" y="32"/>
                  </a:lnTo>
                  <a:lnTo>
                    <a:pt x="76" y="34"/>
                  </a:lnTo>
                  <a:lnTo>
                    <a:pt x="76" y="29"/>
                  </a:lnTo>
                  <a:lnTo>
                    <a:pt x="76" y="27"/>
                  </a:lnTo>
                  <a:lnTo>
                    <a:pt x="74" y="23"/>
                  </a:lnTo>
                  <a:lnTo>
                    <a:pt x="70" y="19"/>
                  </a:lnTo>
                  <a:lnTo>
                    <a:pt x="66" y="15"/>
                  </a:lnTo>
                  <a:lnTo>
                    <a:pt x="63" y="13"/>
                  </a:lnTo>
                  <a:lnTo>
                    <a:pt x="57" y="13"/>
                  </a:lnTo>
                  <a:lnTo>
                    <a:pt x="49" y="12"/>
                  </a:lnTo>
                  <a:lnTo>
                    <a:pt x="42" y="13"/>
                  </a:lnTo>
                  <a:lnTo>
                    <a:pt x="36" y="15"/>
                  </a:lnTo>
                  <a:lnTo>
                    <a:pt x="30" y="17"/>
                  </a:lnTo>
                  <a:lnTo>
                    <a:pt x="28" y="21"/>
                  </a:lnTo>
                  <a:lnTo>
                    <a:pt x="27" y="23"/>
                  </a:lnTo>
                  <a:lnTo>
                    <a:pt x="27" y="29"/>
                  </a:lnTo>
                  <a:lnTo>
                    <a:pt x="27" y="31"/>
                  </a:lnTo>
                  <a:lnTo>
                    <a:pt x="28" y="34"/>
                  </a:lnTo>
                  <a:lnTo>
                    <a:pt x="30" y="38"/>
                  </a:lnTo>
                  <a:lnTo>
                    <a:pt x="36" y="40"/>
                  </a:lnTo>
                  <a:lnTo>
                    <a:pt x="40" y="42"/>
                  </a:lnTo>
                  <a:lnTo>
                    <a:pt x="45" y="46"/>
                  </a:lnTo>
                  <a:lnTo>
                    <a:pt x="55" y="49"/>
                  </a:lnTo>
                  <a:lnTo>
                    <a:pt x="61" y="51"/>
                  </a:lnTo>
                  <a:lnTo>
                    <a:pt x="66" y="55"/>
                  </a:lnTo>
                  <a:lnTo>
                    <a:pt x="70" y="57"/>
                  </a:lnTo>
                  <a:lnTo>
                    <a:pt x="76" y="61"/>
                  </a:lnTo>
                  <a:lnTo>
                    <a:pt x="80" y="66"/>
                  </a:lnTo>
                  <a:lnTo>
                    <a:pt x="81" y="72"/>
                  </a:lnTo>
                  <a:lnTo>
                    <a:pt x="83" y="78"/>
                  </a:lnTo>
                  <a:lnTo>
                    <a:pt x="81" y="87"/>
                  </a:lnTo>
                  <a:lnTo>
                    <a:pt x="78" y="95"/>
                  </a:lnTo>
                  <a:lnTo>
                    <a:pt x="72" y="101"/>
                  </a:lnTo>
                  <a:lnTo>
                    <a:pt x="63" y="106"/>
                  </a:lnTo>
                  <a:lnTo>
                    <a:pt x="53" y="108"/>
                  </a:lnTo>
                  <a:lnTo>
                    <a:pt x="42" y="110"/>
                  </a:lnTo>
                  <a:lnTo>
                    <a:pt x="30" y="108"/>
                  </a:lnTo>
                  <a:lnTo>
                    <a:pt x="21" y="106"/>
                  </a:lnTo>
                  <a:lnTo>
                    <a:pt x="13" y="102"/>
                  </a:lnTo>
                  <a:lnTo>
                    <a:pt x="8" y="97"/>
                  </a:lnTo>
                  <a:lnTo>
                    <a:pt x="4" y="91"/>
                  </a:lnTo>
                  <a:lnTo>
                    <a:pt x="2" y="84"/>
                  </a:lnTo>
                  <a:lnTo>
                    <a:pt x="0" y="74"/>
                  </a:lnTo>
                  <a:close/>
                </a:path>
              </a:pathLst>
            </a:custGeom>
            <a:solidFill>
              <a:srgbClr val="000000"/>
            </a:solidFill>
            <a:ln w="0">
              <a:solidFill>
                <a:srgbClr val="000000"/>
              </a:solidFill>
              <a:round/>
              <a:headEnd/>
              <a:tailEnd/>
            </a:ln>
          </p:spPr>
          <p:txBody>
            <a:bodyPr/>
            <a:lstStyle/>
            <a:p>
              <a:endParaRPr lang="en-CA"/>
            </a:p>
          </p:txBody>
        </p:sp>
        <p:sp>
          <p:nvSpPr>
            <p:cNvPr id="26776" name="Freeform 1173"/>
            <p:cNvSpPr>
              <a:spLocks/>
            </p:cNvSpPr>
            <p:nvPr/>
          </p:nvSpPr>
          <p:spPr bwMode="auto">
            <a:xfrm>
              <a:off x="4812" y="2706"/>
              <a:ext cx="56" cy="83"/>
            </a:xfrm>
            <a:custGeom>
              <a:avLst/>
              <a:gdLst>
                <a:gd name="T0" fmla="*/ 2 w 87"/>
                <a:gd name="T1" fmla="*/ 31 h 106"/>
                <a:gd name="T2" fmla="*/ 4 w 87"/>
                <a:gd name="T3" fmla="*/ 3 h 106"/>
                <a:gd name="T4" fmla="*/ 0 w 87"/>
                <a:gd name="T5" fmla="*/ 3 h 106"/>
                <a:gd name="T6" fmla="*/ 1 w 87"/>
                <a:gd name="T7" fmla="*/ 0 h 106"/>
                <a:gd name="T8" fmla="*/ 10 w 87"/>
                <a:gd name="T9" fmla="*/ 0 h 106"/>
                <a:gd name="T10" fmla="*/ 9 w 87"/>
                <a:gd name="T11" fmla="*/ 3 h 106"/>
                <a:gd name="T12" fmla="*/ 6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77" name="Freeform 1174"/>
            <p:cNvSpPr>
              <a:spLocks/>
            </p:cNvSpPr>
            <p:nvPr/>
          </p:nvSpPr>
          <p:spPr bwMode="auto">
            <a:xfrm>
              <a:off x="4909" y="2706"/>
              <a:ext cx="32" cy="105"/>
            </a:xfrm>
            <a:custGeom>
              <a:avLst/>
              <a:gdLst>
                <a:gd name="T0" fmla="*/ 4 w 50"/>
                <a:gd name="T1" fmla="*/ 0 h 135"/>
                <a:gd name="T2" fmla="*/ 5 w 50"/>
                <a:gd name="T3" fmla="*/ 7 h 135"/>
                <a:gd name="T4" fmla="*/ 5 w 50"/>
                <a:gd name="T5" fmla="*/ 14 h 135"/>
                <a:gd name="T6" fmla="*/ 5 w 50"/>
                <a:gd name="T7" fmla="*/ 19 h 135"/>
                <a:gd name="T8" fmla="*/ 5 w 50"/>
                <a:gd name="T9" fmla="*/ 23 h 135"/>
                <a:gd name="T10" fmla="*/ 4 w 50"/>
                <a:gd name="T11" fmla="*/ 27 h 135"/>
                <a:gd name="T12" fmla="*/ 3 w 50"/>
                <a:gd name="T13" fmla="*/ 31 h 135"/>
                <a:gd name="T14" fmla="*/ 3 w 50"/>
                <a:gd name="T15" fmla="*/ 33 h 135"/>
                <a:gd name="T16" fmla="*/ 2 w 50"/>
                <a:gd name="T17" fmla="*/ 35 h 135"/>
                <a:gd name="T18" fmla="*/ 1 w 50"/>
                <a:gd name="T19" fmla="*/ 39 h 135"/>
                <a:gd name="T20" fmla="*/ 0 w 50"/>
                <a:gd name="T21" fmla="*/ 39 h 135"/>
                <a:gd name="T22" fmla="*/ 1 w 50"/>
                <a:gd name="T23" fmla="*/ 37 h 135"/>
                <a:gd name="T24" fmla="*/ 1 w 50"/>
                <a:gd name="T25" fmla="*/ 34 h 135"/>
                <a:gd name="T26" fmla="*/ 2 w 50"/>
                <a:gd name="T27" fmla="*/ 31 h 135"/>
                <a:gd name="T28" fmla="*/ 3 w 50"/>
                <a:gd name="T29" fmla="*/ 27 h 135"/>
                <a:gd name="T30" fmla="*/ 3 w 50"/>
                <a:gd name="T31" fmla="*/ 23 h 135"/>
                <a:gd name="T32" fmla="*/ 4 w 50"/>
                <a:gd name="T33" fmla="*/ 18 h 135"/>
                <a:gd name="T34" fmla="*/ 4 w 50"/>
                <a:gd name="T35" fmla="*/ 14 h 135"/>
                <a:gd name="T36" fmla="*/ 4 w 50"/>
                <a:gd name="T37" fmla="*/ 7 h 135"/>
                <a:gd name="T38" fmla="*/ 3 w 50"/>
                <a:gd name="T39" fmla="*/ 0 h 135"/>
                <a:gd name="T40" fmla="*/ 4 w 50"/>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35"/>
                <a:gd name="T65" fmla="*/ 50 w 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35">
                  <a:moveTo>
                    <a:pt x="38" y="0"/>
                  </a:moveTo>
                  <a:lnTo>
                    <a:pt x="48" y="25"/>
                  </a:lnTo>
                  <a:lnTo>
                    <a:pt x="50" y="49"/>
                  </a:lnTo>
                  <a:lnTo>
                    <a:pt x="48" y="66"/>
                  </a:lnTo>
                  <a:lnTo>
                    <a:pt x="46" y="82"/>
                  </a:lnTo>
                  <a:lnTo>
                    <a:pt x="40" y="97"/>
                  </a:lnTo>
                  <a:lnTo>
                    <a:pt x="31" y="110"/>
                  </a:lnTo>
                  <a:lnTo>
                    <a:pt x="25" y="117"/>
                  </a:lnTo>
                  <a:lnTo>
                    <a:pt x="19" y="125"/>
                  </a:lnTo>
                  <a:lnTo>
                    <a:pt x="10" y="135"/>
                  </a:lnTo>
                  <a:lnTo>
                    <a:pt x="0" y="135"/>
                  </a:lnTo>
                  <a:lnTo>
                    <a:pt x="6" y="129"/>
                  </a:lnTo>
                  <a:lnTo>
                    <a:pt x="12" y="119"/>
                  </a:lnTo>
                  <a:lnTo>
                    <a:pt x="17" y="110"/>
                  </a:lnTo>
                  <a:lnTo>
                    <a:pt x="27" y="95"/>
                  </a:lnTo>
                  <a:lnTo>
                    <a:pt x="33" y="80"/>
                  </a:lnTo>
                  <a:lnTo>
                    <a:pt x="36" y="63"/>
                  </a:lnTo>
                  <a:lnTo>
                    <a:pt x="36" y="47"/>
                  </a:lnTo>
                  <a:lnTo>
                    <a:pt x="34" y="25"/>
                  </a:lnTo>
                  <a:lnTo>
                    <a:pt x="27" y="0"/>
                  </a:lnTo>
                  <a:lnTo>
                    <a:pt x="38" y="0"/>
                  </a:lnTo>
                  <a:close/>
                </a:path>
              </a:pathLst>
            </a:custGeom>
            <a:solidFill>
              <a:srgbClr val="000000"/>
            </a:solidFill>
            <a:ln w="0">
              <a:solidFill>
                <a:srgbClr val="000000"/>
              </a:solidFill>
              <a:round/>
              <a:headEnd/>
              <a:tailEnd/>
            </a:ln>
          </p:spPr>
          <p:txBody>
            <a:bodyPr/>
            <a:lstStyle/>
            <a:p>
              <a:endParaRPr lang="en-CA"/>
            </a:p>
          </p:txBody>
        </p:sp>
        <p:sp>
          <p:nvSpPr>
            <p:cNvPr id="26778" name="Line 1175"/>
            <p:cNvSpPr>
              <a:spLocks noChangeShapeType="1"/>
            </p:cNvSpPr>
            <p:nvPr/>
          </p:nvSpPr>
          <p:spPr bwMode="auto">
            <a:xfrm flipV="1">
              <a:off x="2963" y="2747"/>
              <a:ext cx="313" cy="3"/>
            </a:xfrm>
            <a:prstGeom prst="line">
              <a:avLst/>
            </a:prstGeom>
            <a:noFill/>
            <a:ln w="9525">
              <a:solidFill>
                <a:srgbClr val="000000"/>
              </a:solidFill>
              <a:round/>
              <a:headEnd/>
              <a:tailEnd/>
            </a:ln>
          </p:spPr>
          <p:txBody>
            <a:bodyPr/>
            <a:lstStyle/>
            <a:p>
              <a:endParaRPr lang="en-CA"/>
            </a:p>
          </p:txBody>
        </p:sp>
        <p:sp>
          <p:nvSpPr>
            <p:cNvPr id="26779" name="Freeform 1176"/>
            <p:cNvSpPr>
              <a:spLocks/>
            </p:cNvSpPr>
            <p:nvPr/>
          </p:nvSpPr>
          <p:spPr bwMode="auto">
            <a:xfrm>
              <a:off x="3238" y="2736"/>
              <a:ext cx="38" cy="22"/>
            </a:xfrm>
            <a:custGeom>
              <a:avLst/>
              <a:gdLst>
                <a:gd name="T0" fmla="*/ 0 w 61"/>
                <a:gd name="T1" fmla="*/ 0 h 28"/>
                <a:gd name="T2" fmla="*/ 6 w 61"/>
                <a:gd name="T3" fmla="*/ 4 h 28"/>
                <a:gd name="T4" fmla="*/ 1 w 61"/>
                <a:gd name="T5" fmla="*/ 8 h 28"/>
                <a:gd name="T6" fmla="*/ 0 60000 65536"/>
                <a:gd name="T7" fmla="*/ 0 60000 65536"/>
                <a:gd name="T8" fmla="*/ 0 60000 65536"/>
                <a:gd name="T9" fmla="*/ 0 w 61"/>
                <a:gd name="T10" fmla="*/ 0 h 28"/>
                <a:gd name="T11" fmla="*/ 61 w 61"/>
                <a:gd name="T12" fmla="*/ 28 h 28"/>
              </a:gdLst>
              <a:ahLst/>
              <a:cxnLst>
                <a:cxn ang="T6">
                  <a:pos x="T0" y="T1"/>
                </a:cxn>
                <a:cxn ang="T7">
                  <a:pos x="T2" y="T3"/>
                </a:cxn>
                <a:cxn ang="T8">
                  <a:pos x="T4" y="T5"/>
                </a:cxn>
              </a:cxnLst>
              <a:rect l="T9" t="T10" r="T11" b="T12"/>
              <a:pathLst>
                <a:path w="61" h="28">
                  <a:moveTo>
                    <a:pt x="0" y="0"/>
                  </a:moveTo>
                  <a:lnTo>
                    <a:pt x="61" y="13"/>
                  </a:lnTo>
                  <a:lnTo>
                    <a:pt x="2" y="28"/>
                  </a:lnTo>
                </a:path>
              </a:pathLst>
            </a:custGeom>
            <a:noFill/>
            <a:ln w="9525">
              <a:solidFill>
                <a:srgbClr val="000000"/>
              </a:solidFill>
              <a:round/>
              <a:headEnd/>
              <a:tailEnd/>
            </a:ln>
          </p:spPr>
          <p:txBody>
            <a:bodyPr/>
            <a:lstStyle/>
            <a:p>
              <a:endParaRPr lang="en-CA"/>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3F7EE70C-43A4-418A-9F90-9576357FD6A0}" type="datetime1">
              <a:rPr lang="en-US"/>
              <a:pPr/>
              <a:t>1/14/2013</a:t>
            </a:fld>
            <a:endParaRPr lang="en-US"/>
          </a:p>
        </p:txBody>
      </p:sp>
      <p:sp>
        <p:nvSpPr>
          <p:cNvPr id="27651" name="Footer Placeholder 4"/>
          <p:cNvSpPr>
            <a:spLocks noGrp="1"/>
          </p:cNvSpPr>
          <p:nvPr>
            <p:ph type="ftr" sz="quarter" idx="11"/>
          </p:nvPr>
        </p:nvSpPr>
        <p:spPr>
          <a:noFill/>
        </p:spPr>
        <p:txBody>
          <a:bodyPr/>
          <a:lstStyle/>
          <a:p>
            <a:r>
              <a:rPr lang="en-US"/>
              <a:t>CPSC503 Winter 2012</a:t>
            </a:r>
          </a:p>
        </p:txBody>
      </p:sp>
      <p:sp>
        <p:nvSpPr>
          <p:cNvPr id="27652" name="Slide Number Placeholder 5"/>
          <p:cNvSpPr>
            <a:spLocks noGrp="1"/>
          </p:cNvSpPr>
          <p:nvPr>
            <p:ph type="sldNum" sz="quarter" idx="12"/>
          </p:nvPr>
        </p:nvSpPr>
        <p:spPr>
          <a:noFill/>
        </p:spPr>
        <p:txBody>
          <a:bodyPr/>
          <a:lstStyle/>
          <a:p>
            <a:fld id="{958E209B-25FA-4762-BCE8-8D8A97F77B74}" type="slidenum">
              <a:rPr lang="en-US" smtClean="0"/>
              <a:pPr/>
              <a:t>7</a:t>
            </a:fld>
            <a:endParaRPr lang="en-US" smtClean="0"/>
          </a:p>
        </p:txBody>
      </p:sp>
      <p:sp>
        <p:nvSpPr>
          <p:cNvPr id="27653" name="Rectangle 2"/>
          <p:cNvSpPr>
            <a:spLocks noGrp="1" noChangeArrowheads="1"/>
          </p:cNvSpPr>
          <p:nvPr>
            <p:ph type="title"/>
          </p:nvPr>
        </p:nvSpPr>
        <p:spPr>
          <a:xfrm>
            <a:off x="685800" y="533400"/>
            <a:ext cx="7772400" cy="1143000"/>
          </a:xfrm>
        </p:spPr>
        <p:txBody>
          <a:bodyPr/>
          <a:lstStyle/>
          <a:p>
            <a:pPr eaLnBrk="1" hangingPunct="1"/>
            <a:r>
              <a:rPr lang="en-US" smtClean="0"/>
              <a:t>Final Scheme: Part 2</a:t>
            </a:r>
          </a:p>
        </p:txBody>
      </p:sp>
      <p:sp>
        <p:nvSpPr>
          <p:cNvPr id="27654" name="Line 3"/>
          <p:cNvSpPr>
            <a:spLocks noChangeShapeType="1"/>
          </p:cNvSpPr>
          <p:nvPr/>
        </p:nvSpPr>
        <p:spPr bwMode="auto">
          <a:xfrm>
            <a:off x="1223963" y="5416550"/>
            <a:ext cx="85725" cy="3175"/>
          </a:xfrm>
          <a:prstGeom prst="line">
            <a:avLst/>
          </a:prstGeom>
          <a:noFill/>
          <a:ln w="0">
            <a:solidFill>
              <a:srgbClr val="000000"/>
            </a:solidFill>
            <a:round/>
            <a:headEnd/>
            <a:tailEnd/>
          </a:ln>
        </p:spPr>
        <p:txBody>
          <a:bodyPr/>
          <a:lstStyle/>
          <a:p>
            <a:endParaRPr lang="en-CA"/>
          </a:p>
        </p:txBody>
      </p:sp>
      <p:sp>
        <p:nvSpPr>
          <p:cNvPr id="27655" name="Line 4"/>
          <p:cNvSpPr>
            <a:spLocks noChangeShapeType="1"/>
          </p:cNvSpPr>
          <p:nvPr/>
        </p:nvSpPr>
        <p:spPr bwMode="auto">
          <a:xfrm>
            <a:off x="1338263" y="5416550"/>
            <a:ext cx="85725" cy="3175"/>
          </a:xfrm>
          <a:prstGeom prst="line">
            <a:avLst/>
          </a:prstGeom>
          <a:noFill/>
          <a:ln w="0">
            <a:solidFill>
              <a:srgbClr val="000000"/>
            </a:solidFill>
            <a:round/>
            <a:headEnd/>
            <a:tailEnd/>
          </a:ln>
        </p:spPr>
        <p:txBody>
          <a:bodyPr/>
          <a:lstStyle/>
          <a:p>
            <a:endParaRPr lang="en-CA"/>
          </a:p>
        </p:txBody>
      </p:sp>
      <p:sp>
        <p:nvSpPr>
          <p:cNvPr id="27656" name="Line 5"/>
          <p:cNvSpPr>
            <a:spLocks noChangeShapeType="1"/>
          </p:cNvSpPr>
          <p:nvPr/>
        </p:nvSpPr>
        <p:spPr bwMode="auto">
          <a:xfrm>
            <a:off x="1452563" y="5416550"/>
            <a:ext cx="87312" cy="3175"/>
          </a:xfrm>
          <a:prstGeom prst="line">
            <a:avLst/>
          </a:prstGeom>
          <a:noFill/>
          <a:ln w="0">
            <a:solidFill>
              <a:srgbClr val="000000"/>
            </a:solidFill>
            <a:round/>
            <a:headEnd/>
            <a:tailEnd/>
          </a:ln>
        </p:spPr>
        <p:txBody>
          <a:bodyPr/>
          <a:lstStyle/>
          <a:p>
            <a:endParaRPr lang="en-CA"/>
          </a:p>
        </p:txBody>
      </p:sp>
      <p:sp>
        <p:nvSpPr>
          <p:cNvPr id="27657" name="Line 6"/>
          <p:cNvSpPr>
            <a:spLocks noChangeShapeType="1"/>
          </p:cNvSpPr>
          <p:nvPr/>
        </p:nvSpPr>
        <p:spPr bwMode="auto">
          <a:xfrm>
            <a:off x="1570038" y="5416550"/>
            <a:ext cx="84137" cy="3175"/>
          </a:xfrm>
          <a:prstGeom prst="line">
            <a:avLst/>
          </a:prstGeom>
          <a:noFill/>
          <a:ln w="0">
            <a:solidFill>
              <a:srgbClr val="000000"/>
            </a:solidFill>
            <a:round/>
            <a:headEnd/>
            <a:tailEnd/>
          </a:ln>
        </p:spPr>
        <p:txBody>
          <a:bodyPr/>
          <a:lstStyle/>
          <a:p>
            <a:endParaRPr lang="en-CA"/>
          </a:p>
        </p:txBody>
      </p:sp>
      <p:sp>
        <p:nvSpPr>
          <p:cNvPr id="27658" name="Line 7"/>
          <p:cNvSpPr>
            <a:spLocks noChangeShapeType="1"/>
          </p:cNvSpPr>
          <p:nvPr/>
        </p:nvSpPr>
        <p:spPr bwMode="auto">
          <a:xfrm>
            <a:off x="1684338" y="5416550"/>
            <a:ext cx="85725" cy="3175"/>
          </a:xfrm>
          <a:prstGeom prst="line">
            <a:avLst/>
          </a:prstGeom>
          <a:noFill/>
          <a:ln w="0">
            <a:solidFill>
              <a:srgbClr val="000000"/>
            </a:solidFill>
            <a:round/>
            <a:headEnd/>
            <a:tailEnd/>
          </a:ln>
        </p:spPr>
        <p:txBody>
          <a:bodyPr/>
          <a:lstStyle/>
          <a:p>
            <a:endParaRPr lang="en-CA"/>
          </a:p>
        </p:txBody>
      </p:sp>
      <p:sp>
        <p:nvSpPr>
          <p:cNvPr id="27659" name="Line 8"/>
          <p:cNvSpPr>
            <a:spLocks noChangeShapeType="1"/>
          </p:cNvSpPr>
          <p:nvPr/>
        </p:nvSpPr>
        <p:spPr bwMode="auto">
          <a:xfrm>
            <a:off x="1798638" y="5416550"/>
            <a:ext cx="87312" cy="3175"/>
          </a:xfrm>
          <a:prstGeom prst="line">
            <a:avLst/>
          </a:prstGeom>
          <a:noFill/>
          <a:ln w="0">
            <a:solidFill>
              <a:srgbClr val="000000"/>
            </a:solidFill>
            <a:round/>
            <a:headEnd/>
            <a:tailEnd/>
          </a:ln>
        </p:spPr>
        <p:txBody>
          <a:bodyPr/>
          <a:lstStyle/>
          <a:p>
            <a:endParaRPr lang="en-CA"/>
          </a:p>
        </p:txBody>
      </p:sp>
      <p:sp>
        <p:nvSpPr>
          <p:cNvPr id="27660" name="Line 9"/>
          <p:cNvSpPr>
            <a:spLocks noChangeShapeType="1"/>
          </p:cNvSpPr>
          <p:nvPr/>
        </p:nvSpPr>
        <p:spPr bwMode="auto">
          <a:xfrm>
            <a:off x="1914525" y="5416550"/>
            <a:ext cx="85725" cy="3175"/>
          </a:xfrm>
          <a:prstGeom prst="line">
            <a:avLst/>
          </a:prstGeom>
          <a:noFill/>
          <a:ln w="0">
            <a:solidFill>
              <a:srgbClr val="000000"/>
            </a:solidFill>
            <a:round/>
            <a:headEnd/>
            <a:tailEnd/>
          </a:ln>
        </p:spPr>
        <p:txBody>
          <a:bodyPr/>
          <a:lstStyle/>
          <a:p>
            <a:endParaRPr lang="en-CA"/>
          </a:p>
        </p:txBody>
      </p:sp>
      <p:sp>
        <p:nvSpPr>
          <p:cNvPr id="27661" name="Line 10"/>
          <p:cNvSpPr>
            <a:spLocks noChangeShapeType="1"/>
          </p:cNvSpPr>
          <p:nvPr/>
        </p:nvSpPr>
        <p:spPr bwMode="auto">
          <a:xfrm>
            <a:off x="2030413" y="5416550"/>
            <a:ext cx="85725" cy="3175"/>
          </a:xfrm>
          <a:prstGeom prst="line">
            <a:avLst/>
          </a:prstGeom>
          <a:noFill/>
          <a:ln w="0">
            <a:solidFill>
              <a:srgbClr val="000000"/>
            </a:solidFill>
            <a:round/>
            <a:headEnd/>
            <a:tailEnd/>
          </a:ln>
        </p:spPr>
        <p:txBody>
          <a:bodyPr/>
          <a:lstStyle/>
          <a:p>
            <a:endParaRPr lang="en-CA"/>
          </a:p>
        </p:txBody>
      </p:sp>
      <p:sp>
        <p:nvSpPr>
          <p:cNvPr id="27662" name="Line 11"/>
          <p:cNvSpPr>
            <a:spLocks noChangeShapeType="1"/>
          </p:cNvSpPr>
          <p:nvPr/>
        </p:nvSpPr>
        <p:spPr bwMode="auto">
          <a:xfrm>
            <a:off x="2144713" y="5416550"/>
            <a:ext cx="87312" cy="3175"/>
          </a:xfrm>
          <a:prstGeom prst="line">
            <a:avLst/>
          </a:prstGeom>
          <a:noFill/>
          <a:ln w="0">
            <a:solidFill>
              <a:srgbClr val="000000"/>
            </a:solidFill>
            <a:round/>
            <a:headEnd/>
            <a:tailEnd/>
          </a:ln>
        </p:spPr>
        <p:txBody>
          <a:bodyPr/>
          <a:lstStyle/>
          <a:p>
            <a:endParaRPr lang="en-CA"/>
          </a:p>
        </p:txBody>
      </p:sp>
      <p:sp>
        <p:nvSpPr>
          <p:cNvPr id="27663" name="Line 12"/>
          <p:cNvSpPr>
            <a:spLocks noChangeShapeType="1"/>
          </p:cNvSpPr>
          <p:nvPr/>
        </p:nvSpPr>
        <p:spPr bwMode="auto">
          <a:xfrm>
            <a:off x="2260600" y="5416550"/>
            <a:ext cx="85725" cy="3175"/>
          </a:xfrm>
          <a:prstGeom prst="line">
            <a:avLst/>
          </a:prstGeom>
          <a:noFill/>
          <a:ln w="0">
            <a:solidFill>
              <a:srgbClr val="000000"/>
            </a:solidFill>
            <a:round/>
            <a:headEnd/>
            <a:tailEnd/>
          </a:ln>
        </p:spPr>
        <p:txBody>
          <a:bodyPr/>
          <a:lstStyle/>
          <a:p>
            <a:endParaRPr lang="en-CA"/>
          </a:p>
        </p:txBody>
      </p:sp>
      <p:sp>
        <p:nvSpPr>
          <p:cNvPr id="27664" name="Line 13"/>
          <p:cNvSpPr>
            <a:spLocks noChangeShapeType="1"/>
          </p:cNvSpPr>
          <p:nvPr/>
        </p:nvSpPr>
        <p:spPr bwMode="auto">
          <a:xfrm>
            <a:off x="2374900" y="5416550"/>
            <a:ext cx="85725" cy="3175"/>
          </a:xfrm>
          <a:prstGeom prst="line">
            <a:avLst/>
          </a:prstGeom>
          <a:noFill/>
          <a:ln w="0">
            <a:solidFill>
              <a:srgbClr val="000000"/>
            </a:solidFill>
            <a:round/>
            <a:headEnd/>
            <a:tailEnd/>
          </a:ln>
        </p:spPr>
        <p:txBody>
          <a:bodyPr/>
          <a:lstStyle/>
          <a:p>
            <a:endParaRPr lang="en-CA"/>
          </a:p>
        </p:txBody>
      </p:sp>
      <p:sp>
        <p:nvSpPr>
          <p:cNvPr id="27665" name="Line 14"/>
          <p:cNvSpPr>
            <a:spLocks noChangeShapeType="1"/>
          </p:cNvSpPr>
          <p:nvPr/>
        </p:nvSpPr>
        <p:spPr bwMode="auto">
          <a:xfrm>
            <a:off x="2490788" y="5416550"/>
            <a:ext cx="87312" cy="3175"/>
          </a:xfrm>
          <a:prstGeom prst="line">
            <a:avLst/>
          </a:prstGeom>
          <a:noFill/>
          <a:ln w="0">
            <a:solidFill>
              <a:srgbClr val="000000"/>
            </a:solidFill>
            <a:round/>
            <a:headEnd/>
            <a:tailEnd/>
          </a:ln>
        </p:spPr>
        <p:txBody>
          <a:bodyPr/>
          <a:lstStyle/>
          <a:p>
            <a:endParaRPr lang="en-CA"/>
          </a:p>
        </p:txBody>
      </p:sp>
      <p:sp>
        <p:nvSpPr>
          <p:cNvPr id="27666" name="Line 15"/>
          <p:cNvSpPr>
            <a:spLocks noChangeShapeType="1"/>
          </p:cNvSpPr>
          <p:nvPr/>
        </p:nvSpPr>
        <p:spPr bwMode="auto">
          <a:xfrm>
            <a:off x="2606675" y="5416550"/>
            <a:ext cx="85725" cy="3175"/>
          </a:xfrm>
          <a:prstGeom prst="line">
            <a:avLst/>
          </a:prstGeom>
          <a:noFill/>
          <a:ln w="0">
            <a:solidFill>
              <a:srgbClr val="000000"/>
            </a:solidFill>
            <a:round/>
            <a:headEnd/>
            <a:tailEnd/>
          </a:ln>
        </p:spPr>
        <p:txBody>
          <a:bodyPr/>
          <a:lstStyle/>
          <a:p>
            <a:endParaRPr lang="en-CA"/>
          </a:p>
        </p:txBody>
      </p:sp>
      <p:sp>
        <p:nvSpPr>
          <p:cNvPr id="27667" name="Line 16"/>
          <p:cNvSpPr>
            <a:spLocks noChangeShapeType="1"/>
          </p:cNvSpPr>
          <p:nvPr/>
        </p:nvSpPr>
        <p:spPr bwMode="auto">
          <a:xfrm>
            <a:off x="2720975" y="5416550"/>
            <a:ext cx="85725" cy="3175"/>
          </a:xfrm>
          <a:prstGeom prst="line">
            <a:avLst/>
          </a:prstGeom>
          <a:noFill/>
          <a:ln w="0">
            <a:solidFill>
              <a:srgbClr val="000000"/>
            </a:solidFill>
            <a:round/>
            <a:headEnd/>
            <a:tailEnd/>
          </a:ln>
        </p:spPr>
        <p:txBody>
          <a:bodyPr/>
          <a:lstStyle/>
          <a:p>
            <a:endParaRPr lang="en-CA"/>
          </a:p>
        </p:txBody>
      </p:sp>
      <p:sp>
        <p:nvSpPr>
          <p:cNvPr id="27668" name="Line 17"/>
          <p:cNvSpPr>
            <a:spLocks noChangeShapeType="1"/>
          </p:cNvSpPr>
          <p:nvPr/>
        </p:nvSpPr>
        <p:spPr bwMode="auto">
          <a:xfrm>
            <a:off x="2836863" y="5416550"/>
            <a:ext cx="87312" cy="3175"/>
          </a:xfrm>
          <a:prstGeom prst="line">
            <a:avLst/>
          </a:prstGeom>
          <a:noFill/>
          <a:ln w="0">
            <a:solidFill>
              <a:srgbClr val="000000"/>
            </a:solidFill>
            <a:round/>
            <a:headEnd/>
            <a:tailEnd/>
          </a:ln>
        </p:spPr>
        <p:txBody>
          <a:bodyPr/>
          <a:lstStyle/>
          <a:p>
            <a:endParaRPr lang="en-CA"/>
          </a:p>
        </p:txBody>
      </p:sp>
      <p:sp>
        <p:nvSpPr>
          <p:cNvPr id="27669" name="Line 18"/>
          <p:cNvSpPr>
            <a:spLocks noChangeShapeType="1"/>
          </p:cNvSpPr>
          <p:nvPr/>
        </p:nvSpPr>
        <p:spPr bwMode="auto">
          <a:xfrm>
            <a:off x="2952750" y="5416550"/>
            <a:ext cx="85725" cy="3175"/>
          </a:xfrm>
          <a:prstGeom prst="line">
            <a:avLst/>
          </a:prstGeom>
          <a:noFill/>
          <a:ln w="0">
            <a:solidFill>
              <a:srgbClr val="000000"/>
            </a:solidFill>
            <a:round/>
            <a:headEnd/>
            <a:tailEnd/>
          </a:ln>
        </p:spPr>
        <p:txBody>
          <a:bodyPr/>
          <a:lstStyle/>
          <a:p>
            <a:endParaRPr lang="en-CA"/>
          </a:p>
        </p:txBody>
      </p:sp>
      <p:sp>
        <p:nvSpPr>
          <p:cNvPr id="27670" name="Line 19"/>
          <p:cNvSpPr>
            <a:spLocks noChangeShapeType="1"/>
          </p:cNvSpPr>
          <p:nvPr/>
        </p:nvSpPr>
        <p:spPr bwMode="auto">
          <a:xfrm>
            <a:off x="3067050" y="5416550"/>
            <a:ext cx="85725" cy="3175"/>
          </a:xfrm>
          <a:prstGeom prst="line">
            <a:avLst/>
          </a:prstGeom>
          <a:noFill/>
          <a:ln w="0">
            <a:solidFill>
              <a:srgbClr val="000000"/>
            </a:solidFill>
            <a:round/>
            <a:headEnd/>
            <a:tailEnd/>
          </a:ln>
        </p:spPr>
        <p:txBody>
          <a:bodyPr/>
          <a:lstStyle/>
          <a:p>
            <a:endParaRPr lang="en-CA"/>
          </a:p>
        </p:txBody>
      </p:sp>
      <p:sp>
        <p:nvSpPr>
          <p:cNvPr id="27671" name="Line 20"/>
          <p:cNvSpPr>
            <a:spLocks noChangeShapeType="1"/>
          </p:cNvSpPr>
          <p:nvPr/>
        </p:nvSpPr>
        <p:spPr bwMode="auto">
          <a:xfrm>
            <a:off x="3181350" y="5416550"/>
            <a:ext cx="85725" cy="3175"/>
          </a:xfrm>
          <a:prstGeom prst="line">
            <a:avLst/>
          </a:prstGeom>
          <a:noFill/>
          <a:ln w="0">
            <a:solidFill>
              <a:srgbClr val="000000"/>
            </a:solidFill>
            <a:round/>
            <a:headEnd/>
            <a:tailEnd/>
          </a:ln>
        </p:spPr>
        <p:txBody>
          <a:bodyPr/>
          <a:lstStyle/>
          <a:p>
            <a:endParaRPr lang="en-CA"/>
          </a:p>
        </p:txBody>
      </p:sp>
      <p:sp>
        <p:nvSpPr>
          <p:cNvPr id="27672" name="Line 21"/>
          <p:cNvSpPr>
            <a:spLocks noChangeShapeType="1"/>
          </p:cNvSpPr>
          <p:nvPr/>
        </p:nvSpPr>
        <p:spPr bwMode="auto">
          <a:xfrm>
            <a:off x="3298825" y="5416550"/>
            <a:ext cx="85725" cy="3175"/>
          </a:xfrm>
          <a:prstGeom prst="line">
            <a:avLst/>
          </a:prstGeom>
          <a:noFill/>
          <a:ln w="0">
            <a:solidFill>
              <a:srgbClr val="000000"/>
            </a:solidFill>
            <a:round/>
            <a:headEnd/>
            <a:tailEnd/>
          </a:ln>
        </p:spPr>
        <p:txBody>
          <a:bodyPr/>
          <a:lstStyle/>
          <a:p>
            <a:endParaRPr lang="en-CA"/>
          </a:p>
        </p:txBody>
      </p:sp>
      <p:sp>
        <p:nvSpPr>
          <p:cNvPr id="27673" name="Line 22"/>
          <p:cNvSpPr>
            <a:spLocks noChangeShapeType="1"/>
          </p:cNvSpPr>
          <p:nvPr/>
        </p:nvSpPr>
        <p:spPr bwMode="auto">
          <a:xfrm>
            <a:off x="3413125" y="5416550"/>
            <a:ext cx="85725" cy="3175"/>
          </a:xfrm>
          <a:prstGeom prst="line">
            <a:avLst/>
          </a:prstGeom>
          <a:noFill/>
          <a:ln w="0">
            <a:solidFill>
              <a:srgbClr val="000000"/>
            </a:solidFill>
            <a:round/>
            <a:headEnd/>
            <a:tailEnd/>
          </a:ln>
        </p:spPr>
        <p:txBody>
          <a:bodyPr/>
          <a:lstStyle/>
          <a:p>
            <a:endParaRPr lang="en-CA"/>
          </a:p>
        </p:txBody>
      </p:sp>
      <p:sp>
        <p:nvSpPr>
          <p:cNvPr id="27674" name="Line 23"/>
          <p:cNvSpPr>
            <a:spLocks noChangeShapeType="1"/>
          </p:cNvSpPr>
          <p:nvPr/>
        </p:nvSpPr>
        <p:spPr bwMode="auto">
          <a:xfrm>
            <a:off x="3527425" y="5416550"/>
            <a:ext cx="85725" cy="3175"/>
          </a:xfrm>
          <a:prstGeom prst="line">
            <a:avLst/>
          </a:prstGeom>
          <a:noFill/>
          <a:ln w="0">
            <a:solidFill>
              <a:srgbClr val="000000"/>
            </a:solidFill>
            <a:round/>
            <a:headEnd/>
            <a:tailEnd/>
          </a:ln>
        </p:spPr>
        <p:txBody>
          <a:bodyPr/>
          <a:lstStyle/>
          <a:p>
            <a:endParaRPr lang="en-CA"/>
          </a:p>
        </p:txBody>
      </p:sp>
      <p:sp>
        <p:nvSpPr>
          <p:cNvPr id="27675" name="Line 24"/>
          <p:cNvSpPr>
            <a:spLocks noChangeShapeType="1"/>
          </p:cNvSpPr>
          <p:nvPr/>
        </p:nvSpPr>
        <p:spPr bwMode="auto">
          <a:xfrm>
            <a:off x="3644900" y="5416550"/>
            <a:ext cx="82550" cy="3175"/>
          </a:xfrm>
          <a:prstGeom prst="line">
            <a:avLst/>
          </a:prstGeom>
          <a:noFill/>
          <a:ln w="0">
            <a:solidFill>
              <a:srgbClr val="000000"/>
            </a:solidFill>
            <a:round/>
            <a:headEnd/>
            <a:tailEnd/>
          </a:ln>
        </p:spPr>
        <p:txBody>
          <a:bodyPr/>
          <a:lstStyle/>
          <a:p>
            <a:endParaRPr lang="en-CA"/>
          </a:p>
        </p:txBody>
      </p:sp>
      <p:sp>
        <p:nvSpPr>
          <p:cNvPr id="27676" name="Line 25"/>
          <p:cNvSpPr>
            <a:spLocks noChangeShapeType="1"/>
          </p:cNvSpPr>
          <p:nvPr/>
        </p:nvSpPr>
        <p:spPr bwMode="auto">
          <a:xfrm>
            <a:off x="3759200" y="5416550"/>
            <a:ext cx="85725" cy="3175"/>
          </a:xfrm>
          <a:prstGeom prst="line">
            <a:avLst/>
          </a:prstGeom>
          <a:noFill/>
          <a:ln w="0">
            <a:solidFill>
              <a:srgbClr val="000000"/>
            </a:solidFill>
            <a:round/>
            <a:headEnd/>
            <a:tailEnd/>
          </a:ln>
        </p:spPr>
        <p:txBody>
          <a:bodyPr/>
          <a:lstStyle/>
          <a:p>
            <a:endParaRPr lang="en-CA"/>
          </a:p>
        </p:txBody>
      </p:sp>
      <p:sp>
        <p:nvSpPr>
          <p:cNvPr id="27677" name="Line 26"/>
          <p:cNvSpPr>
            <a:spLocks noChangeShapeType="1"/>
          </p:cNvSpPr>
          <p:nvPr/>
        </p:nvSpPr>
        <p:spPr bwMode="auto">
          <a:xfrm>
            <a:off x="3873500" y="5416550"/>
            <a:ext cx="85725" cy="3175"/>
          </a:xfrm>
          <a:prstGeom prst="line">
            <a:avLst/>
          </a:prstGeom>
          <a:noFill/>
          <a:ln w="0">
            <a:solidFill>
              <a:srgbClr val="000000"/>
            </a:solidFill>
            <a:round/>
            <a:headEnd/>
            <a:tailEnd/>
          </a:ln>
        </p:spPr>
        <p:txBody>
          <a:bodyPr/>
          <a:lstStyle/>
          <a:p>
            <a:endParaRPr lang="en-CA"/>
          </a:p>
        </p:txBody>
      </p:sp>
      <p:sp>
        <p:nvSpPr>
          <p:cNvPr id="27678" name="Line 27"/>
          <p:cNvSpPr>
            <a:spLocks noChangeShapeType="1"/>
          </p:cNvSpPr>
          <p:nvPr/>
        </p:nvSpPr>
        <p:spPr bwMode="auto">
          <a:xfrm>
            <a:off x="3987800" y="5416550"/>
            <a:ext cx="85725" cy="3175"/>
          </a:xfrm>
          <a:prstGeom prst="line">
            <a:avLst/>
          </a:prstGeom>
          <a:noFill/>
          <a:ln w="0">
            <a:solidFill>
              <a:srgbClr val="000000"/>
            </a:solidFill>
            <a:round/>
            <a:headEnd/>
            <a:tailEnd/>
          </a:ln>
        </p:spPr>
        <p:txBody>
          <a:bodyPr/>
          <a:lstStyle/>
          <a:p>
            <a:endParaRPr lang="en-CA"/>
          </a:p>
        </p:txBody>
      </p:sp>
      <p:sp>
        <p:nvSpPr>
          <p:cNvPr id="27679" name="Line 28"/>
          <p:cNvSpPr>
            <a:spLocks noChangeShapeType="1"/>
          </p:cNvSpPr>
          <p:nvPr/>
        </p:nvSpPr>
        <p:spPr bwMode="auto">
          <a:xfrm>
            <a:off x="4105275" y="5416550"/>
            <a:ext cx="85725" cy="3175"/>
          </a:xfrm>
          <a:prstGeom prst="line">
            <a:avLst/>
          </a:prstGeom>
          <a:noFill/>
          <a:ln w="0">
            <a:solidFill>
              <a:srgbClr val="000000"/>
            </a:solidFill>
            <a:round/>
            <a:headEnd/>
            <a:tailEnd/>
          </a:ln>
        </p:spPr>
        <p:txBody>
          <a:bodyPr/>
          <a:lstStyle/>
          <a:p>
            <a:endParaRPr lang="en-CA"/>
          </a:p>
        </p:txBody>
      </p:sp>
      <p:sp>
        <p:nvSpPr>
          <p:cNvPr id="27680" name="Line 29"/>
          <p:cNvSpPr>
            <a:spLocks noChangeShapeType="1"/>
          </p:cNvSpPr>
          <p:nvPr/>
        </p:nvSpPr>
        <p:spPr bwMode="auto">
          <a:xfrm>
            <a:off x="4219575" y="5416550"/>
            <a:ext cx="85725" cy="3175"/>
          </a:xfrm>
          <a:prstGeom prst="line">
            <a:avLst/>
          </a:prstGeom>
          <a:noFill/>
          <a:ln w="0">
            <a:solidFill>
              <a:srgbClr val="000000"/>
            </a:solidFill>
            <a:round/>
            <a:headEnd/>
            <a:tailEnd/>
          </a:ln>
        </p:spPr>
        <p:txBody>
          <a:bodyPr/>
          <a:lstStyle/>
          <a:p>
            <a:endParaRPr lang="en-CA"/>
          </a:p>
        </p:txBody>
      </p:sp>
      <p:sp>
        <p:nvSpPr>
          <p:cNvPr id="27681" name="Line 30"/>
          <p:cNvSpPr>
            <a:spLocks noChangeShapeType="1"/>
          </p:cNvSpPr>
          <p:nvPr/>
        </p:nvSpPr>
        <p:spPr bwMode="auto">
          <a:xfrm>
            <a:off x="4333875" y="5416550"/>
            <a:ext cx="85725" cy="3175"/>
          </a:xfrm>
          <a:prstGeom prst="line">
            <a:avLst/>
          </a:prstGeom>
          <a:noFill/>
          <a:ln w="0">
            <a:solidFill>
              <a:srgbClr val="000000"/>
            </a:solidFill>
            <a:round/>
            <a:headEnd/>
            <a:tailEnd/>
          </a:ln>
        </p:spPr>
        <p:txBody>
          <a:bodyPr/>
          <a:lstStyle/>
          <a:p>
            <a:endParaRPr lang="en-CA"/>
          </a:p>
        </p:txBody>
      </p:sp>
      <p:sp>
        <p:nvSpPr>
          <p:cNvPr id="27682" name="Line 31"/>
          <p:cNvSpPr>
            <a:spLocks noChangeShapeType="1"/>
          </p:cNvSpPr>
          <p:nvPr/>
        </p:nvSpPr>
        <p:spPr bwMode="auto">
          <a:xfrm>
            <a:off x="4448175" y="5416550"/>
            <a:ext cx="85725" cy="3175"/>
          </a:xfrm>
          <a:prstGeom prst="line">
            <a:avLst/>
          </a:prstGeom>
          <a:noFill/>
          <a:ln w="0">
            <a:solidFill>
              <a:srgbClr val="000000"/>
            </a:solidFill>
            <a:round/>
            <a:headEnd/>
            <a:tailEnd/>
          </a:ln>
        </p:spPr>
        <p:txBody>
          <a:bodyPr/>
          <a:lstStyle/>
          <a:p>
            <a:endParaRPr lang="en-CA"/>
          </a:p>
        </p:txBody>
      </p:sp>
      <p:sp>
        <p:nvSpPr>
          <p:cNvPr id="27683" name="Line 32"/>
          <p:cNvSpPr>
            <a:spLocks noChangeShapeType="1"/>
          </p:cNvSpPr>
          <p:nvPr/>
        </p:nvSpPr>
        <p:spPr bwMode="auto">
          <a:xfrm>
            <a:off x="4565650" y="5416550"/>
            <a:ext cx="85725" cy="3175"/>
          </a:xfrm>
          <a:prstGeom prst="line">
            <a:avLst/>
          </a:prstGeom>
          <a:noFill/>
          <a:ln w="0">
            <a:solidFill>
              <a:srgbClr val="000000"/>
            </a:solidFill>
            <a:round/>
            <a:headEnd/>
            <a:tailEnd/>
          </a:ln>
        </p:spPr>
        <p:txBody>
          <a:bodyPr/>
          <a:lstStyle/>
          <a:p>
            <a:endParaRPr lang="en-CA"/>
          </a:p>
        </p:txBody>
      </p:sp>
      <p:sp>
        <p:nvSpPr>
          <p:cNvPr id="27684" name="Line 33"/>
          <p:cNvSpPr>
            <a:spLocks noChangeShapeType="1"/>
          </p:cNvSpPr>
          <p:nvPr/>
        </p:nvSpPr>
        <p:spPr bwMode="auto">
          <a:xfrm>
            <a:off x="4679950" y="5416550"/>
            <a:ext cx="85725" cy="3175"/>
          </a:xfrm>
          <a:prstGeom prst="line">
            <a:avLst/>
          </a:prstGeom>
          <a:noFill/>
          <a:ln w="0">
            <a:solidFill>
              <a:srgbClr val="000000"/>
            </a:solidFill>
            <a:round/>
            <a:headEnd/>
            <a:tailEnd/>
          </a:ln>
        </p:spPr>
        <p:txBody>
          <a:bodyPr/>
          <a:lstStyle/>
          <a:p>
            <a:endParaRPr lang="en-CA"/>
          </a:p>
        </p:txBody>
      </p:sp>
      <p:sp>
        <p:nvSpPr>
          <p:cNvPr id="27685" name="Line 34"/>
          <p:cNvSpPr>
            <a:spLocks noChangeShapeType="1"/>
          </p:cNvSpPr>
          <p:nvPr/>
        </p:nvSpPr>
        <p:spPr bwMode="auto">
          <a:xfrm>
            <a:off x="4794250" y="5416550"/>
            <a:ext cx="85725" cy="3175"/>
          </a:xfrm>
          <a:prstGeom prst="line">
            <a:avLst/>
          </a:prstGeom>
          <a:noFill/>
          <a:ln w="0">
            <a:solidFill>
              <a:srgbClr val="000000"/>
            </a:solidFill>
            <a:round/>
            <a:headEnd/>
            <a:tailEnd/>
          </a:ln>
        </p:spPr>
        <p:txBody>
          <a:bodyPr/>
          <a:lstStyle/>
          <a:p>
            <a:endParaRPr lang="en-CA"/>
          </a:p>
        </p:txBody>
      </p:sp>
      <p:sp>
        <p:nvSpPr>
          <p:cNvPr id="27686" name="Line 35"/>
          <p:cNvSpPr>
            <a:spLocks noChangeShapeType="1"/>
          </p:cNvSpPr>
          <p:nvPr/>
        </p:nvSpPr>
        <p:spPr bwMode="auto">
          <a:xfrm>
            <a:off x="4911725" y="5416550"/>
            <a:ext cx="33338" cy="3175"/>
          </a:xfrm>
          <a:prstGeom prst="line">
            <a:avLst/>
          </a:prstGeom>
          <a:noFill/>
          <a:ln w="0">
            <a:solidFill>
              <a:srgbClr val="000000"/>
            </a:solidFill>
            <a:round/>
            <a:headEnd/>
            <a:tailEnd/>
          </a:ln>
        </p:spPr>
        <p:txBody>
          <a:bodyPr/>
          <a:lstStyle/>
          <a:p>
            <a:endParaRPr lang="en-CA"/>
          </a:p>
        </p:txBody>
      </p:sp>
      <p:sp>
        <p:nvSpPr>
          <p:cNvPr id="27687" name="Line 36"/>
          <p:cNvSpPr>
            <a:spLocks noChangeShapeType="1"/>
          </p:cNvSpPr>
          <p:nvPr/>
        </p:nvSpPr>
        <p:spPr bwMode="auto">
          <a:xfrm>
            <a:off x="1190625" y="5741988"/>
            <a:ext cx="88900" cy="1587"/>
          </a:xfrm>
          <a:prstGeom prst="line">
            <a:avLst/>
          </a:prstGeom>
          <a:noFill/>
          <a:ln w="0">
            <a:solidFill>
              <a:srgbClr val="000000"/>
            </a:solidFill>
            <a:round/>
            <a:headEnd/>
            <a:tailEnd/>
          </a:ln>
        </p:spPr>
        <p:txBody>
          <a:bodyPr/>
          <a:lstStyle/>
          <a:p>
            <a:endParaRPr lang="en-CA"/>
          </a:p>
        </p:txBody>
      </p:sp>
      <p:sp>
        <p:nvSpPr>
          <p:cNvPr id="27688" name="Line 37"/>
          <p:cNvSpPr>
            <a:spLocks noChangeShapeType="1"/>
          </p:cNvSpPr>
          <p:nvPr/>
        </p:nvSpPr>
        <p:spPr bwMode="auto">
          <a:xfrm>
            <a:off x="1308100" y="5741988"/>
            <a:ext cx="87313" cy="1587"/>
          </a:xfrm>
          <a:prstGeom prst="line">
            <a:avLst/>
          </a:prstGeom>
          <a:noFill/>
          <a:ln w="0">
            <a:solidFill>
              <a:srgbClr val="000000"/>
            </a:solidFill>
            <a:round/>
            <a:headEnd/>
            <a:tailEnd/>
          </a:ln>
        </p:spPr>
        <p:txBody>
          <a:bodyPr/>
          <a:lstStyle/>
          <a:p>
            <a:endParaRPr lang="en-CA"/>
          </a:p>
        </p:txBody>
      </p:sp>
      <p:sp>
        <p:nvSpPr>
          <p:cNvPr id="27689" name="Line 38"/>
          <p:cNvSpPr>
            <a:spLocks noChangeShapeType="1"/>
          </p:cNvSpPr>
          <p:nvPr/>
        </p:nvSpPr>
        <p:spPr bwMode="auto">
          <a:xfrm>
            <a:off x="1422400" y="5741988"/>
            <a:ext cx="88900" cy="1587"/>
          </a:xfrm>
          <a:prstGeom prst="line">
            <a:avLst/>
          </a:prstGeom>
          <a:noFill/>
          <a:ln w="0">
            <a:solidFill>
              <a:srgbClr val="000000"/>
            </a:solidFill>
            <a:round/>
            <a:headEnd/>
            <a:tailEnd/>
          </a:ln>
        </p:spPr>
        <p:txBody>
          <a:bodyPr/>
          <a:lstStyle/>
          <a:p>
            <a:endParaRPr lang="en-CA"/>
          </a:p>
        </p:txBody>
      </p:sp>
      <p:sp>
        <p:nvSpPr>
          <p:cNvPr id="27690" name="Line 39"/>
          <p:cNvSpPr>
            <a:spLocks noChangeShapeType="1"/>
          </p:cNvSpPr>
          <p:nvPr/>
        </p:nvSpPr>
        <p:spPr bwMode="auto">
          <a:xfrm>
            <a:off x="1536700" y="5741988"/>
            <a:ext cx="88900" cy="1587"/>
          </a:xfrm>
          <a:prstGeom prst="line">
            <a:avLst/>
          </a:prstGeom>
          <a:noFill/>
          <a:ln w="0">
            <a:solidFill>
              <a:srgbClr val="000000"/>
            </a:solidFill>
            <a:round/>
            <a:headEnd/>
            <a:tailEnd/>
          </a:ln>
        </p:spPr>
        <p:txBody>
          <a:bodyPr/>
          <a:lstStyle/>
          <a:p>
            <a:endParaRPr lang="en-CA"/>
          </a:p>
        </p:txBody>
      </p:sp>
      <p:sp>
        <p:nvSpPr>
          <p:cNvPr id="27691" name="Line 40"/>
          <p:cNvSpPr>
            <a:spLocks noChangeShapeType="1"/>
          </p:cNvSpPr>
          <p:nvPr/>
        </p:nvSpPr>
        <p:spPr bwMode="auto">
          <a:xfrm>
            <a:off x="1654175" y="5741988"/>
            <a:ext cx="85725" cy="1587"/>
          </a:xfrm>
          <a:prstGeom prst="line">
            <a:avLst/>
          </a:prstGeom>
          <a:noFill/>
          <a:ln w="0">
            <a:solidFill>
              <a:srgbClr val="000000"/>
            </a:solidFill>
            <a:round/>
            <a:headEnd/>
            <a:tailEnd/>
          </a:ln>
        </p:spPr>
        <p:txBody>
          <a:bodyPr/>
          <a:lstStyle/>
          <a:p>
            <a:endParaRPr lang="en-CA"/>
          </a:p>
        </p:txBody>
      </p:sp>
      <p:sp>
        <p:nvSpPr>
          <p:cNvPr id="27692" name="Line 41"/>
          <p:cNvSpPr>
            <a:spLocks noChangeShapeType="1"/>
          </p:cNvSpPr>
          <p:nvPr/>
        </p:nvSpPr>
        <p:spPr bwMode="auto">
          <a:xfrm>
            <a:off x="1768475" y="5741988"/>
            <a:ext cx="85725" cy="1587"/>
          </a:xfrm>
          <a:prstGeom prst="line">
            <a:avLst/>
          </a:prstGeom>
          <a:noFill/>
          <a:ln w="0">
            <a:solidFill>
              <a:srgbClr val="000000"/>
            </a:solidFill>
            <a:round/>
            <a:headEnd/>
            <a:tailEnd/>
          </a:ln>
        </p:spPr>
        <p:txBody>
          <a:bodyPr/>
          <a:lstStyle/>
          <a:p>
            <a:endParaRPr lang="en-CA"/>
          </a:p>
        </p:txBody>
      </p:sp>
      <p:sp>
        <p:nvSpPr>
          <p:cNvPr id="27693" name="Line 42"/>
          <p:cNvSpPr>
            <a:spLocks noChangeShapeType="1"/>
          </p:cNvSpPr>
          <p:nvPr/>
        </p:nvSpPr>
        <p:spPr bwMode="auto">
          <a:xfrm>
            <a:off x="1882775" y="5741988"/>
            <a:ext cx="85725" cy="1587"/>
          </a:xfrm>
          <a:prstGeom prst="line">
            <a:avLst/>
          </a:prstGeom>
          <a:noFill/>
          <a:ln w="0">
            <a:solidFill>
              <a:srgbClr val="000000"/>
            </a:solidFill>
            <a:round/>
            <a:headEnd/>
            <a:tailEnd/>
          </a:ln>
        </p:spPr>
        <p:txBody>
          <a:bodyPr/>
          <a:lstStyle/>
          <a:p>
            <a:endParaRPr lang="en-CA"/>
          </a:p>
        </p:txBody>
      </p:sp>
      <p:sp>
        <p:nvSpPr>
          <p:cNvPr id="27694" name="Line 43"/>
          <p:cNvSpPr>
            <a:spLocks noChangeShapeType="1"/>
          </p:cNvSpPr>
          <p:nvPr/>
        </p:nvSpPr>
        <p:spPr bwMode="auto">
          <a:xfrm>
            <a:off x="1997075" y="5741988"/>
            <a:ext cx="85725" cy="1587"/>
          </a:xfrm>
          <a:prstGeom prst="line">
            <a:avLst/>
          </a:prstGeom>
          <a:noFill/>
          <a:ln w="0">
            <a:solidFill>
              <a:srgbClr val="000000"/>
            </a:solidFill>
            <a:round/>
            <a:headEnd/>
            <a:tailEnd/>
          </a:ln>
        </p:spPr>
        <p:txBody>
          <a:bodyPr/>
          <a:lstStyle/>
          <a:p>
            <a:endParaRPr lang="en-CA"/>
          </a:p>
        </p:txBody>
      </p:sp>
      <p:sp>
        <p:nvSpPr>
          <p:cNvPr id="27695" name="Line 44"/>
          <p:cNvSpPr>
            <a:spLocks noChangeShapeType="1"/>
          </p:cNvSpPr>
          <p:nvPr/>
        </p:nvSpPr>
        <p:spPr bwMode="auto">
          <a:xfrm>
            <a:off x="2114550" y="5741988"/>
            <a:ext cx="85725" cy="1587"/>
          </a:xfrm>
          <a:prstGeom prst="line">
            <a:avLst/>
          </a:prstGeom>
          <a:noFill/>
          <a:ln w="0">
            <a:solidFill>
              <a:srgbClr val="000000"/>
            </a:solidFill>
            <a:round/>
            <a:headEnd/>
            <a:tailEnd/>
          </a:ln>
        </p:spPr>
        <p:txBody>
          <a:bodyPr/>
          <a:lstStyle/>
          <a:p>
            <a:endParaRPr lang="en-CA"/>
          </a:p>
        </p:txBody>
      </p:sp>
      <p:sp>
        <p:nvSpPr>
          <p:cNvPr id="27696" name="Line 45"/>
          <p:cNvSpPr>
            <a:spLocks noChangeShapeType="1"/>
          </p:cNvSpPr>
          <p:nvPr/>
        </p:nvSpPr>
        <p:spPr bwMode="auto">
          <a:xfrm>
            <a:off x="2228850" y="5741988"/>
            <a:ext cx="85725" cy="1587"/>
          </a:xfrm>
          <a:prstGeom prst="line">
            <a:avLst/>
          </a:prstGeom>
          <a:noFill/>
          <a:ln w="0">
            <a:solidFill>
              <a:srgbClr val="000000"/>
            </a:solidFill>
            <a:round/>
            <a:headEnd/>
            <a:tailEnd/>
          </a:ln>
        </p:spPr>
        <p:txBody>
          <a:bodyPr/>
          <a:lstStyle/>
          <a:p>
            <a:endParaRPr lang="en-CA"/>
          </a:p>
        </p:txBody>
      </p:sp>
      <p:sp>
        <p:nvSpPr>
          <p:cNvPr id="27697" name="Line 46"/>
          <p:cNvSpPr>
            <a:spLocks noChangeShapeType="1"/>
          </p:cNvSpPr>
          <p:nvPr/>
        </p:nvSpPr>
        <p:spPr bwMode="auto">
          <a:xfrm>
            <a:off x="2343150" y="5741988"/>
            <a:ext cx="85725" cy="1587"/>
          </a:xfrm>
          <a:prstGeom prst="line">
            <a:avLst/>
          </a:prstGeom>
          <a:noFill/>
          <a:ln w="0">
            <a:solidFill>
              <a:srgbClr val="000000"/>
            </a:solidFill>
            <a:round/>
            <a:headEnd/>
            <a:tailEnd/>
          </a:ln>
        </p:spPr>
        <p:txBody>
          <a:bodyPr/>
          <a:lstStyle/>
          <a:p>
            <a:endParaRPr lang="en-CA"/>
          </a:p>
        </p:txBody>
      </p:sp>
      <p:sp>
        <p:nvSpPr>
          <p:cNvPr id="27698" name="Line 47"/>
          <p:cNvSpPr>
            <a:spLocks noChangeShapeType="1"/>
          </p:cNvSpPr>
          <p:nvPr/>
        </p:nvSpPr>
        <p:spPr bwMode="auto">
          <a:xfrm>
            <a:off x="2457450" y="5741988"/>
            <a:ext cx="87313" cy="1587"/>
          </a:xfrm>
          <a:prstGeom prst="line">
            <a:avLst/>
          </a:prstGeom>
          <a:noFill/>
          <a:ln w="0">
            <a:solidFill>
              <a:srgbClr val="000000"/>
            </a:solidFill>
            <a:round/>
            <a:headEnd/>
            <a:tailEnd/>
          </a:ln>
        </p:spPr>
        <p:txBody>
          <a:bodyPr/>
          <a:lstStyle/>
          <a:p>
            <a:endParaRPr lang="en-CA"/>
          </a:p>
        </p:txBody>
      </p:sp>
      <p:sp>
        <p:nvSpPr>
          <p:cNvPr id="27699" name="Line 48"/>
          <p:cNvSpPr>
            <a:spLocks noChangeShapeType="1"/>
          </p:cNvSpPr>
          <p:nvPr/>
        </p:nvSpPr>
        <p:spPr bwMode="auto">
          <a:xfrm>
            <a:off x="2574925" y="5741988"/>
            <a:ext cx="85725" cy="1587"/>
          </a:xfrm>
          <a:prstGeom prst="line">
            <a:avLst/>
          </a:prstGeom>
          <a:noFill/>
          <a:ln w="0">
            <a:solidFill>
              <a:srgbClr val="000000"/>
            </a:solidFill>
            <a:round/>
            <a:headEnd/>
            <a:tailEnd/>
          </a:ln>
        </p:spPr>
        <p:txBody>
          <a:bodyPr/>
          <a:lstStyle/>
          <a:p>
            <a:endParaRPr lang="en-CA"/>
          </a:p>
        </p:txBody>
      </p:sp>
      <p:sp>
        <p:nvSpPr>
          <p:cNvPr id="27700" name="Line 49"/>
          <p:cNvSpPr>
            <a:spLocks noChangeShapeType="1"/>
          </p:cNvSpPr>
          <p:nvPr/>
        </p:nvSpPr>
        <p:spPr bwMode="auto">
          <a:xfrm>
            <a:off x="2689225" y="5741988"/>
            <a:ext cx="85725" cy="1587"/>
          </a:xfrm>
          <a:prstGeom prst="line">
            <a:avLst/>
          </a:prstGeom>
          <a:noFill/>
          <a:ln w="0">
            <a:solidFill>
              <a:srgbClr val="000000"/>
            </a:solidFill>
            <a:round/>
            <a:headEnd/>
            <a:tailEnd/>
          </a:ln>
        </p:spPr>
        <p:txBody>
          <a:bodyPr/>
          <a:lstStyle/>
          <a:p>
            <a:endParaRPr lang="en-CA"/>
          </a:p>
        </p:txBody>
      </p:sp>
      <p:sp>
        <p:nvSpPr>
          <p:cNvPr id="27701" name="Line 50"/>
          <p:cNvSpPr>
            <a:spLocks noChangeShapeType="1"/>
          </p:cNvSpPr>
          <p:nvPr/>
        </p:nvSpPr>
        <p:spPr bwMode="auto">
          <a:xfrm>
            <a:off x="2803525" y="5741988"/>
            <a:ext cx="87313" cy="1587"/>
          </a:xfrm>
          <a:prstGeom prst="line">
            <a:avLst/>
          </a:prstGeom>
          <a:noFill/>
          <a:ln w="0">
            <a:solidFill>
              <a:srgbClr val="000000"/>
            </a:solidFill>
            <a:round/>
            <a:headEnd/>
            <a:tailEnd/>
          </a:ln>
        </p:spPr>
        <p:txBody>
          <a:bodyPr/>
          <a:lstStyle/>
          <a:p>
            <a:endParaRPr lang="en-CA"/>
          </a:p>
        </p:txBody>
      </p:sp>
      <p:sp>
        <p:nvSpPr>
          <p:cNvPr id="27702" name="Line 51"/>
          <p:cNvSpPr>
            <a:spLocks noChangeShapeType="1"/>
          </p:cNvSpPr>
          <p:nvPr/>
        </p:nvSpPr>
        <p:spPr bwMode="auto">
          <a:xfrm>
            <a:off x="2921000" y="5741988"/>
            <a:ext cx="85725" cy="1587"/>
          </a:xfrm>
          <a:prstGeom prst="line">
            <a:avLst/>
          </a:prstGeom>
          <a:noFill/>
          <a:ln w="0">
            <a:solidFill>
              <a:srgbClr val="000000"/>
            </a:solidFill>
            <a:round/>
            <a:headEnd/>
            <a:tailEnd/>
          </a:ln>
        </p:spPr>
        <p:txBody>
          <a:bodyPr/>
          <a:lstStyle/>
          <a:p>
            <a:endParaRPr lang="en-CA"/>
          </a:p>
        </p:txBody>
      </p:sp>
      <p:sp>
        <p:nvSpPr>
          <p:cNvPr id="27703" name="Line 52"/>
          <p:cNvSpPr>
            <a:spLocks noChangeShapeType="1"/>
          </p:cNvSpPr>
          <p:nvPr/>
        </p:nvSpPr>
        <p:spPr bwMode="auto">
          <a:xfrm>
            <a:off x="3035300" y="5741988"/>
            <a:ext cx="85725" cy="1587"/>
          </a:xfrm>
          <a:prstGeom prst="line">
            <a:avLst/>
          </a:prstGeom>
          <a:noFill/>
          <a:ln w="0">
            <a:solidFill>
              <a:srgbClr val="000000"/>
            </a:solidFill>
            <a:round/>
            <a:headEnd/>
            <a:tailEnd/>
          </a:ln>
        </p:spPr>
        <p:txBody>
          <a:bodyPr/>
          <a:lstStyle/>
          <a:p>
            <a:endParaRPr lang="en-CA"/>
          </a:p>
        </p:txBody>
      </p:sp>
      <p:sp>
        <p:nvSpPr>
          <p:cNvPr id="27704" name="Line 53"/>
          <p:cNvSpPr>
            <a:spLocks noChangeShapeType="1"/>
          </p:cNvSpPr>
          <p:nvPr/>
        </p:nvSpPr>
        <p:spPr bwMode="auto">
          <a:xfrm>
            <a:off x="3149600" y="5741988"/>
            <a:ext cx="87313" cy="1587"/>
          </a:xfrm>
          <a:prstGeom prst="line">
            <a:avLst/>
          </a:prstGeom>
          <a:noFill/>
          <a:ln w="0">
            <a:solidFill>
              <a:srgbClr val="000000"/>
            </a:solidFill>
            <a:round/>
            <a:headEnd/>
            <a:tailEnd/>
          </a:ln>
        </p:spPr>
        <p:txBody>
          <a:bodyPr/>
          <a:lstStyle/>
          <a:p>
            <a:endParaRPr lang="en-CA"/>
          </a:p>
        </p:txBody>
      </p:sp>
      <p:sp>
        <p:nvSpPr>
          <p:cNvPr id="27705" name="Line 54"/>
          <p:cNvSpPr>
            <a:spLocks noChangeShapeType="1"/>
          </p:cNvSpPr>
          <p:nvPr/>
        </p:nvSpPr>
        <p:spPr bwMode="auto">
          <a:xfrm>
            <a:off x="3265488" y="5741988"/>
            <a:ext cx="85725" cy="1587"/>
          </a:xfrm>
          <a:prstGeom prst="line">
            <a:avLst/>
          </a:prstGeom>
          <a:noFill/>
          <a:ln w="0">
            <a:solidFill>
              <a:srgbClr val="000000"/>
            </a:solidFill>
            <a:round/>
            <a:headEnd/>
            <a:tailEnd/>
          </a:ln>
        </p:spPr>
        <p:txBody>
          <a:bodyPr/>
          <a:lstStyle/>
          <a:p>
            <a:endParaRPr lang="en-CA"/>
          </a:p>
        </p:txBody>
      </p:sp>
      <p:sp>
        <p:nvSpPr>
          <p:cNvPr id="27706" name="Line 55"/>
          <p:cNvSpPr>
            <a:spLocks noChangeShapeType="1"/>
          </p:cNvSpPr>
          <p:nvPr/>
        </p:nvSpPr>
        <p:spPr bwMode="auto">
          <a:xfrm>
            <a:off x="3381375" y="5741988"/>
            <a:ext cx="85725" cy="1587"/>
          </a:xfrm>
          <a:prstGeom prst="line">
            <a:avLst/>
          </a:prstGeom>
          <a:noFill/>
          <a:ln w="0">
            <a:solidFill>
              <a:srgbClr val="000000"/>
            </a:solidFill>
            <a:round/>
            <a:headEnd/>
            <a:tailEnd/>
          </a:ln>
        </p:spPr>
        <p:txBody>
          <a:bodyPr/>
          <a:lstStyle/>
          <a:p>
            <a:endParaRPr lang="en-CA"/>
          </a:p>
        </p:txBody>
      </p:sp>
      <p:sp>
        <p:nvSpPr>
          <p:cNvPr id="27707" name="Line 56"/>
          <p:cNvSpPr>
            <a:spLocks noChangeShapeType="1"/>
          </p:cNvSpPr>
          <p:nvPr/>
        </p:nvSpPr>
        <p:spPr bwMode="auto">
          <a:xfrm>
            <a:off x="3495675" y="5741988"/>
            <a:ext cx="87313" cy="1587"/>
          </a:xfrm>
          <a:prstGeom prst="line">
            <a:avLst/>
          </a:prstGeom>
          <a:noFill/>
          <a:ln w="0">
            <a:solidFill>
              <a:srgbClr val="000000"/>
            </a:solidFill>
            <a:round/>
            <a:headEnd/>
            <a:tailEnd/>
          </a:ln>
        </p:spPr>
        <p:txBody>
          <a:bodyPr/>
          <a:lstStyle/>
          <a:p>
            <a:endParaRPr lang="en-CA"/>
          </a:p>
        </p:txBody>
      </p:sp>
      <p:sp>
        <p:nvSpPr>
          <p:cNvPr id="27708" name="Line 57"/>
          <p:cNvSpPr>
            <a:spLocks noChangeShapeType="1"/>
          </p:cNvSpPr>
          <p:nvPr/>
        </p:nvSpPr>
        <p:spPr bwMode="auto">
          <a:xfrm>
            <a:off x="3611563" y="5741988"/>
            <a:ext cx="85725" cy="1587"/>
          </a:xfrm>
          <a:prstGeom prst="line">
            <a:avLst/>
          </a:prstGeom>
          <a:noFill/>
          <a:ln w="0">
            <a:solidFill>
              <a:srgbClr val="000000"/>
            </a:solidFill>
            <a:round/>
            <a:headEnd/>
            <a:tailEnd/>
          </a:ln>
        </p:spPr>
        <p:txBody>
          <a:bodyPr/>
          <a:lstStyle/>
          <a:p>
            <a:endParaRPr lang="en-CA"/>
          </a:p>
        </p:txBody>
      </p:sp>
      <p:sp>
        <p:nvSpPr>
          <p:cNvPr id="27709" name="Line 58"/>
          <p:cNvSpPr>
            <a:spLocks noChangeShapeType="1"/>
          </p:cNvSpPr>
          <p:nvPr/>
        </p:nvSpPr>
        <p:spPr bwMode="auto">
          <a:xfrm>
            <a:off x="3727450" y="5741988"/>
            <a:ext cx="85725" cy="1587"/>
          </a:xfrm>
          <a:prstGeom prst="line">
            <a:avLst/>
          </a:prstGeom>
          <a:noFill/>
          <a:ln w="0">
            <a:solidFill>
              <a:srgbClr val="000000"/>
            </a:solidFill>
            <a:round/>
            <a:headEnd/>
            <a:tailEnd/>
          </a:ln>
        </p:spPr>
        <p:txBody>
          <a:bodyPr/>
          <a:lstStyle/>
          <a:p>
            <a:endParaRPr lang="en-CA"/>
          </a:p>
        </p:txBody>
      </p:sp>
      <p:sp>
        <p:nvSpPr>
          <p:cNvPr id="27710" name="Line 59"/>
          <p:cNvSpPr>
            <a:spLocks noChangeShapeType="1"/>
          </p:cNvSpPr>
          <p:nvPr/>
        </p:nvSpPr>
        <p:spPr bwMode="auto">
          <a:xfrm>
            <a:off x="3841750" y="5741988"/>
            <a:ext cx="85725" cy="1587"/>
          </a:xfrm>
          <a:prstGeom prst="line">
            <a:avLst/>
          </a:prstGeom>
          <a:noFill/>
          <a:ln w="0">
            <a:solidFill>
              <a:srgbClr val="000000"/>
            </a:solidFill>
            <a:round/>
            <a:headEnd/>
            <a:tailEnd/>
          </a:ln>
        </p:spPr>
        <p:txBody>
          <a:bodyPr/>
          <a:lstStyle/>
          <a:p>
            <a:endParaRPr lang="en-CA"/>
          </a:p>
        </p:txBody>
      </p:sp>
      <p:sp>
        <p:nvSpPr>
          <p:cNvPr id="27711" name="Line 60"/>
          <p:cNvSpPr>
            <a:spLocks noChangeShapeType="1"/>
          </p:cNvSpPr>
          <p:nvPr/>
        </p:nvSpPr>
        <p:spPr bwMode="auto">
          <a:xfrm>
            <a:off x="3957638" y="5741988"/>
            <a:ext cx="85725" cy="1587"/>
          </a:xfrm>
          <a:prstGeom prst="line">
            <a:avLst/>
          </a:prstGeom>
          <a:noFill/>
          <a:ln w="0">
            <a:solidFill>
              <a:srgbClr val="000000"/>
            </a:solidFill>
            <a:round/>
            <a:headEnd/>
            <a:tailEnd/>
          </a:ln>
        </p:spPr>
        <p:txBody>
          <a:bodyPr/>
          <a:lstStyle/>
          <a:p>
            <a:endParaRPr lang="en-CA"/>
          </a:p>
        </p:txBody>
      </p:sp>
      <p:sp>
        <p:nvSpPr>
          <p:cNvPr id="27712" name="Line 61"/>
          <p:cNvSpPr>
            <a:spLocks noChangeShapeType="1"/>
          </p:cNvSpPr>
          <p:nvPr/>
        </p:nvSpPr>
        <p:spPr bwMode="auto">
          <a:xfrm>
            <a:off x="4071938" y="5741988"/>
            <a:ext cx="85725" cy="1587"/>
          </a:xfrm>
          <a:prstGeom prst="line">
            <a:avLst/>
          </a:prstGeom>
          <a:noFill/>
          <a:ln w="0">
            <a:solidFill>
              <a:srgbClr val="000000"/>
            </a:solidFill>
            <a:round/>
            <a:headEnd/>
            <a:tailEnd/>
          </a:ln>
        </p:spPr>
        <p:txBody>
          <a:bodyPr/>
          <a:lstStyle/>
          <a:p>
            <a:endParaRPr lang="en-CA"/>
          </a:p>
        </p:txBody>
      </p:sp>
      <p:sp>
        <p:nvSpPr>
          <p:cNvPr id="27713" name="Line 62"/>
          <p:cNvSpPr>
            <a:spLocks noChangeShapeType="1"/>
          </p:cNvSpPr>
          <p:nvPr/>
        </p:nvSpPr>
        <p:spPr bwMode="auto">
          <a:xfrm>
            <a:off x="4187825" y="5741988"/>
            <a:ext cx="85725" cy="1587"/>
          </a:xfrm>
          <a:prstGeom prst="line">
            <a:avLst/>
          </a:prstGeom>
          <a:noFill/>
          <a:ln w="0">
            <a:solidFill>
              <a:srgbClr val="000000"/>
            </a:solidFill>
            <a:round/>
            <a:headEnd/>
            <a:tailEnd/>
          </a:ln>
        </p:spPr>
        <p:txBody>
          <a:bodyPr/>
          <a:lstStyle/>
          <a:p>
            <a:endParaRPr lang="en-CA"/>
          </a:p>
        </p:txBody>
      </p:sp>
      <p:sp>
        <p:nvSpPr>
          <p:cNvPr id="27714" name="Line 63"/>
          <p:cNvSpPr>
            <a:spLocks noChangeShapeType="1"/>
          </p:cNvSpPr>
          <p:nvPr/>
        </p:nvSpPr>
        <p:spPr bwMode="auto">
          <a:xfrm>
            <a:off x="4303713" y="5741988"/>
            <a:ext cx="85725" cy="1587"/>
          </a:xfrm>
          <a:prstGeom prst="line">
            <a:avLst/>
          </a:prstGeom>
          <a:noFill/>
          <a:ln w="0">
            <a:solidFill>
              <a:srgbClr val="000000"/>
            </a:solidFill>
            <a:round/>
            <a:headEnd/>
            <a:tailEnd/>
          </a:ln>
        </p:spPr>
        <p:txBody>
          <a:bodyPr/>
          <a:lstStyle/>
          <a:p>
            <a:endParaRPr lang="en-CA"/>
          </a:p>
        </p:txBody>
      </p:sp>
      <p:sp>
        <p:nvSpPr>
          <p:cNvPr id="27715" name="Line 64"/>
          <p:cNvSpPr>
            <a:spLocks noChangeShapeType="1"/>
          </p:cNvSpPr>
          <p:nvPr/>
        </p:nvSpPr>
        <p:spPr bwMode="auto">
          <a:xfrm>
            <a:off x="4418013" y="5741988"/>
            <a:ext cx="85725" cy="1587"/>
          </a:xfrm>
          <a:prstGeom prst="line">
            <a:avLst/>
          </a:prstGeom>
          <a:noFill/>
          <a:ln w="0">
            <a:solidFill>
              <a:srgbClr val="000000"/>
            </a:solidFill>
            <a:round/>
            <a:headEnd/>
            <a:tailEnd/>
          </a:ln>
        </p:spPr>
        <p:txBody>
          <a:bodyPr/>
          <a:lstStyle/>
          <a:p>
            <a:endParaRPr lang="en-CA"/>
          </a:p>
        </p:txBody>
      </p:sp>
      <p:sp>
        <p:nvSpPr>
          <p:cNvPr id="27716" name="Line 65"/>
          <p:cNvSpPr>
            <a:spLocks noChangeShapeType="1"/>
          </p:cNvSpPr>
          <p:nvPr/>
        </p:nvSpPr>
        <p:spPr bwMode="auto">
          <a:xfrm>
            <a:off x="4532313" y="5741988"/>
            <a:ext cx="85725" cy="1587"/>
          </a:xfrm>
          <a:prstGeom prst="line">
            <a:avLst/>
          </a:prstGeom>
          <a:noFill/>
          <a:ln w="0">
            <a:solidFill>
              <a:srgbClr val="000000"/>
            </a:solidFill>
            <a:round/>
            <a:headEnd/>
            <a:tailEnd/>
          </a:ln>
        </p:spPr>
        <p:txBody>
          <a:bodyPr/>
          <a:lstStyle/>
          <a:p>
            <a:endParaRPr lang="en-CA"/>
          </a:p>
        </p:txBody>
      </p:sp>
      <p:sp>
        <p:nvSpPr>
          <p:cNvPr id="27717" name="Line 66"/>
          <p:cNvSpPr>
            <a:spLocks noChangeShapeType="1"/>
          </p:cNvSpPr>
          <p:nvPr/>
        </p:nvSpPr>
        <p:spPr bwMode="auto">
          <a:xfrm>
            <a:off x="4649788" y="5741988"/>
            <a:ext cx="85725" cy="1587"/>
          </a:xfrm>
          <a:prstGeom prst="line">
            <a:avLst/>
          </a:prstGeom>
          <a:noFill/>
          <a:ln w="0">
            <a:solidFill>
              <a:srgbClr val="000000"/>
            </a:solidFill>
            <a:round/>
            <a:headEnd/>
            <a:tailEnd/>
          </a:ln>
        </p:spPr>
        <p:txBody>
          <a:bodyPr/>
          <a:lstStyle/>
          <a:p>
            <a:endParaRPr lang="en-CA"/>
          </a:p>
        </p:txBody>
      </p:sp>
      <p:sp>
        <p:nvSpPr>
          <p:cNvPr id="27718" name="Line 67"/>
          <p:cNvSpPr>
            <a:spLocks noChangeShapeType="1"/>
          </p:cNvSpPr>
          <p:nvPr/>
        </p:nvSpPr>
        <p:spPr bwMode="auto">
          <a:xfrm>
            <a:off x="4764088" y="5741988"/>
            <a:ext cx="85725" cy="1587"/>
          </a:xfrm>
          <a:prstGeom prst="line">
            <a:avLst/>
          </a:prstGeom>
          <a:noFill/>
          <a:ln w="0">
            <a:solidFill>
              <a:srgbClr val="000000"/>
            </a:solidFill>
            <a:round/>
            <a:headEnd/>
            <a:tailEnd/>
          </a:ln>
        </p:spPr>
        <p:txBody>
          <a:bodyPr/>
          <a:lstStyle/>
          <a:p>
            <a:endParaRPr lang="en-CA"/>
          </a:p>
        </p:txBody>
      </p:sp>
      <p:sp>
        <p:nvSpPr>
          <p:cNvPr id="27719" name="Line 68"/>
          <p:cNvSpPr>
            <a:spLocks noChangeShapeType="1"/>
          </p:cNvSpPr>
          <p:nvPr/>
        </p:nvSpPr>
        <p:spPr bwMode="auto">
          <a:xfrm>
            <a:off x="4878388" y="5741988"/>
            <a:ext cx="34925" cy="1587"/>
          </a:xfrm>
          <a:prstGeom prst="line">
            <a:avLst/>
          </a:prstGeom>
          <a:noFill/>
          <a:ln w="0">
            <a:solidFill>
              <a:srgbClr val="000000"/>
            </a:solidFill>
            <a:round/>
            <a:headEnd/>
            <a:tailEnd/>
          </a:ln>
        </p:spPr>
        <p:txBody>
          <a:bodyPr/>
          <a:lstStyle/>
          <a:p>
            <a:endParaRPr lang="en-CA"/>
          </a:p>
        </p:txBody>
      </p:sp>
      <p:sp>
        <p:nvSpPr>
          <p:cNvPr id="27720" name="Line 69"/>
          <p:cNvSpPr>
            <a:spLocks noChangeShapeType="1"/>
          </p:cNvSpPr>
          <p:nvPr/>
        </p:nvSpPr>
        <p:spPr bwMode="auto">
          <a:xfrm>
            <a:off x="1560513" y="5403850"/>
            <a:ext cx="3175" cy="92075"/>
          </a:xfrm>
          <a:prstGeom prst="line">
            <a:avLst/>
          </a:prstGeom>
          <a:noFill/>
          <a:ln w="0">
            <a:solidFill>
              <a:srgbClr val="000000"/>
            </a:solidFill>
            <a:round/>
            <a:headEnd/>
            <a:tailEnd/>
          </a:ln>
        </p:spPr>
        <p:txBody>
          <a:bodyPr/>
          <a:lstStyle/>
          <a:p>
            <a:endParaRPr lang="en-CA"/>
          </a:p>
        </p:txBody>
      </p:sp>
      <p:sp>
        <p:nvSpPr>
          <p:cNvPr id="27721" name="Line 70"/>
          <p:cNvSpPr>
            <a:spLocks noChangeShapeType="1"/>
          </p:cNvSpPr>
          <p:nvPr/>
        </p:nvSpPr>
        <p:spPr bwMode="auto">
          <a:xfrm>
            <a:off x="1560513" y="5526088"/>
            <a:ext cx="3175" cy="92075"/>
          </a:xfrm>
          <a:prstGeom prst="line">
            <a:avLst/>
          </a:prstGeom>
          <a:noFill/>
          <a:ln w="0">
            <a:solidFill>
              <a:srgbClr val="000000"/>
            </a:solidFill>
            <a:round/>
            <a:headEnd/>
            <a:tailEnd/>
          </a:ln>
        </p:spPr>
        <p:txBody>
          <a:bodyPr/>
          <a:lstStyle/>
          <a:p>
            <a:endParaRPr lang="en-CA"/>
          </a:p>
        </p:txBody>
      </p:sp>
      <p:sp>
        <p:nvSpPr>
          <p:cNvPr id="27722" name="Line 71"/>
          <p:cNvSpPr>
            <a:spLocks noChangeShapeType="1"/>
          </p:cNvSpPr>
          <p:nvPr/>
        </p:nvSpPr>
        <p:spPr bwMode="auto">
          <a:xfrm>
            <a:off x="1560513" y="5645150"/>
            <a:ext cx="3175" cy="92075"/>
          </a:xfrm>
          <a:prstGeom prst="line">
            <a:avLst/>
          </a:prstGeom>
          <a:noFill/>
          <a:ln w="0">
            <a:solidFill>
              <a:srgbClr val="000000"/>
            </a:solidFill>
            <a:round/>
            <a:headEnd/>
            <a:tailEnd/>
          </a:ln>
        </p:spPr>
        <p:txBody>
          <a:bodyPr/>
          <a:lstStyle/>
          <a:p>
            <a:endParaRPr lang="en-CA"/>
          </a:p>
        </p:txBody>
      </p:sp>
      <p:sp>
        <p:nvSpPr>
          <p:cNvPr id="27723" name="Line 72"/>
          <p:cNvSpPr>
            <a:spLocks noChangeShapeType="1"/>
          </p:cNvSpPr>
          <p:nvPr/>
        </p:nvSpPr>
        <p:spPr bwMode="auto">
          <a:xfrm>
            <a:off x="1995488" y="5403850"/>
            <a:ext cx="1587" cy="92075"/>
          </a:xfrm>
          <a:prstGeom prst="line">
            <a:avLst/>
          </a:prstGeom>
          <a:noFill/>
          <a:ln w="0">
            <a:solidFill>
              <a:srgbClr val="000000"/>
            </a:solidFill>
            <a:round/>
            <a:headEnd/>
            <a:tailEnd/>
          </a:ln>
        </p:spPr>
        <p:txBody>
          <a:bodyPr/>
          <a:lstStyle/>
          <a:p>
            <a:endParaRPr lang="en-CA"/>
          </a:p>
        </p:txBody>
      </p:sp>
      <p:sp>
        <p:nvSpPr>
          <p:cNvPr id="27724" name="Line 73"/>
          <p:cNvSpPr>
            <a:spLocks noChangeShapeType="1"/>
          </p:cNvSpPr>
          <p:nvPr/>
        </p:nvSpPr>
        <p:spPr bwMode="auto">
          <a:xfrm>
            <a:off x="1995488" y="5526088"/>
            <a:ext cx="1587" cy="92075"/>
          </a:xfrm>
          <a:prstGeom prst="line">
            <a:avLst/>
          </a:prstGeom>
          <a:noFill/>
          <a:ln w="0">
            <a:solidFill>
              <a:srgbClr val="000000"/>
            </a:solidFill>
            <a:round/>
            <a:headEnd/>
            <a:tailEnd/>
          </a:ln>
        </p:spPr>
        <p:txBody>
          <a:bodyPr/>
          <a:lstStyle/>
          <a:p>
            <a:endParaRPr lang="en-CA"/>
          </a:p>
        </p:txBody>
      </p:sp>
      <p:sp>
        <p:nvSpPr>
          <p:cNvPr id="27725" name="Line 74"/>
          <p:cNvSpPr>
            <a:spLocks noChangeShapeType="1"/>
          </p:cNvSpPr>
          <p:nvPr/>
        </p:nvSpPr>
        <p:spPr bwMode="auto">
          <a:xfrm>
            <a:off x="1995488" y="5645150"/>
            <a:ext cx="1587" cy="92075"/>
          </a:xfrm>
          <a:prstGeom prst="line">
            <a:avLst/>
          </a:prstGeom>
          <a:noFill/>
          <a:ln w="0">
            <a:solidFill>
              <a:srgbClr val="000000"/>
            </a:solidFill>
            <a:round/>
            <a:headEnd/>
            <a:tailEnd/>
          </a:ln>
        </p:spPr>
        <p:txBody>
          <a:bodyPr/>
          <a:lstStyle/>
          <a:p>
            <a:endParaRPr lang="en-CA"/>
          </a:p>
        </p:txBody>
      </p:sp>
      <p:sp>
        <p:nvSpPr>
          <p:cNvPr id="27726" name="Line 75"/>
          <p:cNvSpPr>
            <a:spLocks noChangeShapeType="1"/>
          </p:cNvSpPr>
          <p:nvPr/>
        </p:nvSpPr>
        <p:spPr bwMode="auto">
          <a:xfrm>
            <a:off x="2414588" y="5403850"/>
            <a:ext cx="3175" cy="92075"/>
          </a:xfrm>
          <a:prstGeom prst="line">
            <a:avLst/>
          </a:prstGeom>
          <a:noFill/>
          <a:ln w="0">
            <a:solidFill>
              <a:srgbClr val="000000"/>
            </a:solidFill>
            <a:round/>
            <a:headEnd/>
            <a:tailEnd/>
          </a:ln>
        </p:spPr>
        <p:txBody>
          <a:bodyPr/>
          <a:lstStyle/>
          <a:p>
            <a:endParaRPr lang="en-CA"/>
          </a:p>
        </p:txBody>
      </p:sp>
      <p:sp>
        <p:nvSpPr>
          <p:cNvPr id="27727" name="Line 76"/>
          <p:cNvSpPr>
            <a:spLocks noChangeShapeType="1"/>
          </p:cNvSpPr>
          <p:nvPr/>
        </p:nvSpPr>
        <p:spPr bwMode="auto">
          <a:xfrm>
            <a:off x="2414588" y="5526088"/>
            <a:ext cx="3175" cy="92075"/>
          </a:xfrm>
          <a:prstGeom prst="line">
            <a:avLst/>
          </a:prstGeom>
          <a:noFill/>
          <a:ln w="0">
            <a:solidFill>
              <a:srgbClr val="000000"/>
            </a:solidFill>
            <a:round/>
            <a:headEnd/>
            <a:tailEnd/>
          </a:ln>
        </p:spPr>
        <p:txBody>
          <a:bodyPr/>
          <a:lstStyle/>
          <a:p>
            <a:endParaRPr lang="en-CA"/>
          </a:p>
        </p:txBody>
      </p:sp>
      <p:sp>
        <p:nvSpPr>
          <p:cNvPr id="27728" name="Line 77"/>
          <p:cNvSpPr>
            <a:spLocks noChangeShapeType="1"/>
          </p:cNvSpPr>
          <p:nvPr/>
        </p:nvSpPr>
        <p:spPr bwMode="auto">
          <a:xfrm>
            <a:off x="2414588" y="5645150"/>
            <a:ext cx="3175" cy="92075"/>
          </a:xfrm>
          <a:prstGeom prst="line">
            <a:avLst/>
          </a:prstGeom>
          <a:noFill/>
          <a:ln w="0">
            <a:solidFill>
              <a:srgbClr val="000000"/>
            </a:solidFill>
            <a:round/>
            <a:headEnd/>
            <a:tailEnd/>
          </a:ln>
        </p:spPr>
        <p:txBody>
          <a:bodyPr/>
          <a:lstStyle/>
          <a:p>
            <a:endParaRPr lang="en-CA"/>
          </a:p>
        </p:txBody>
      </p:sp>
      <p:sp>
        <p:nvSpPr>
          <p:cNvPr id="27729" name="Line 78"/>
          <p:cNvSpPr>
            <a:spLocks noChangeShapeType="1"/>
          </p:cNvSpPr>
          <p:nvPr/>
        </p:nvSpPr>
        <p:spPr bwMode="auto">
          <a:xfrm>
            <a:off x="2851150" y="5403850"/>
            <a:ext cx="3175" cy="92075"/>
          </a:xfrm>
          <a:prstGeom prst="line">
            <a:avLst/>
          </a:prstGeom>
          <a:noFill/>
          <a:ln w="0">
            <a:solidFill>
              <a:srgbClr val="000000"/>
            </a:solidFill>
            <a:round/>
            <a:headEnd/>
            <a:tailEnd/>
          </a:ln>
        </p:spPr>
        <p:txBody>
          <a:bodyPr/>
          <a:lstStyle/>
          <a:p>
            <a:endParaRPr lang="en-CA"/>
          </a:p>
        </p:txBody>
      </p:sp>
      <p:sp>
        <p:nvSpPr>
          <p:cNvPr id="27730" name="Line 79"/>
          <p:cNvSpPr>
            <a:spLocks noChangeShapeType="1"/>
          </p:cNvSpPr>
          <p:nvPr/>
        </p:nvSpPr>
        <p:spPr bwMode="auto">
          <a:xfrm>
            <a:off x="2851150" y="5526088"/>
            <a:ext cx="3175" cy="92075"/>
          </a:xfrm>
          <a:prstGeom prst="line">
            <a:avLst/>
          </a:prstGeom>
          <a:noFill/>
          <a:ln w="0">
            <a:solidFill>
              <a:srgbClr val="000000"/>
            </a:solidFill>
            <a:round/>
            <a:headEnd/>
            <a:tailEnd/>
          </a:ln>
        </p:spPr>
        <p:txBody>
          <a:bodyPr/>
          <a:lstStyle/>
          <a:p>
            <a:endParaRPr lang="en-CA"/>
          </a:p>
        </p:txBody>
      </p:sp>
      <p:sp>
        <p:nvSpPr>
          <p:cNvPr id="27731" name="Line 80"/>
          <p:cNvSpPr>
            <a:spLocks noChangeShapeType="1"/>
          </p:cNvSpPr>
          <p:nvPr/>
        </p:nvSpPr>
        <p:spPr bwMode="auto">
          <a:xfrm>
            <a:off x="2851150" y="5645150"/>
            <a:ext cx="3175" cy="92075"/>
          </a:xfrm>
          <a:prstGeom prst="line">
            <a:avLst/>
          </a:prstGeom>
          <a:noFill/>
          <a:ln w="0">
            <a:solidFill>
              <a:srgbClr val="000000"/>
            </a:solidFill>
            <a:round/>
            <a:headEnd/>
            <a:tailEnd/>
          </a:ln>
        </p:spPr>
        <p:txBody>
          <a:bodyPr/>
          <a:lstStyle/>
          <a:p>
            <a:endParaRPr lang="en-CA"/>
          </a:p>
        </p:txBody>
      </p:sp>
      <p:sp>
        <p:nvSpPr>
          <p:cNvPr id="27732" name="Line 81"/>
          <p:cNvSpPr>
            <a:spLocks noChangeShapeType="1"/>
          </p:cNvSpPr>
          <p:nvPr/>
        </p:nvSpPr>
        <p:spPr bwMode="auto">
          <a:xfrm>
            <a:off x="3298825" y="5421313"/>
            <a:ext cx="1588" cy="90487"/>
          </a:xfrm>
          <a:prstGeom prst="line">
            <a:avLst/>
          </a:prstGeom>
          <a:noFill/>
          <a:ln w="0">
            <a:solidFill>
              <a:srgbClr val="000000"/>
            </a:solidFill>
            <a:round/>
            <a:headEnd/>
            <a:tailEnd/>
          </a:ln>
        </p:spPr>
        <p:txBody>
          <a:bodyPr/>
          <a:lstStyle/>
          <a:p>
            <a:endParaRPr lang="en-CA"/>
          </a:p>
        </p:txBody>
      </p:sp>
      <p:sp>
        <p:nvSpPr>
          <p:cNvPr id="27733" name="Line 82"/>
          <p:cNvSpPr>
            <a:spLocks noChangeShapeType="1"/>
          </p:cNvSpPr>
          <p:nvPr/>
        </p:nvSpPr>
        <p:spPr bwMode="auto">
          <a:xfrm>
            <a:off x="3298825" y="5540375"/>
            <a:ext cx="1588" cy="88900"/>
          </a:xfrm>
          <a:prstGeom prst="line">
            <a:avLst/>
          </a:prstGeom>
          <a:noFill/>
          <a:ln w="0">
            <a:solidFill>
              <a:srgbClr val="000000"/>
            </a:solidFill>
            <a:round/>
            <a:headEnd/>
            <a:tailEnd/>
          </a:ln>
        </p:spPr>
        <p:txBody>
          <a:bodyPr/>
          <a:lstStyle/>
          <a:p>
            <a:endParaRPr lang="en-CA"/>
          </a:p>
        </p:txBody>
      </p:sp>
      <p:sp>
        <p:nvSpPr>
          <p:cNvPr id="27734" name="Line 83"/>
          <p:cNvSpPr>
            <a:spLocks noChangeShapeType="1"/>
          </p:cNvSpPr>
          <p:nvPr/>
        </p:nvSpPr>
        <p:spPr bwMode="auto">
          <a:xfrm>
            <a:off x="3298825" y="5662613"/>
            <a:ext cx="1588" cy="74612"/>
          </a:xfrm>
          <a:prstGeom prst="line">
            <a:avLst/>
          </a:prstGeom>
          <a:noFill/>
          <a:ln w="0">
            <a:solidFill>
              <a:srgbClr val="000000"/>
            </a:solidFill>
            <a:round/>
            <a:headEnd/>
            <a:tailEnd/>
          </a:ln>
        </p:spPr>
        <p:txBody>
          <a:bodyPr/>
          <a:lstStyle/>
          <a:p>
            <a:endParaRPr lang="en-CA"/>
          </a:p>
        </p:txBody>
      </p:sp>
      <p:sp>
        <p:nvSpPr>
          <p:cNvPr id="27735" name="Line 84"/>
          <p:cNvSpPr>
            <a:spLocks noChangeShapeType="1"/>
          </p:cNvSpPr>
          <p:nvPr/>
        </p:nvSpPr>
        <p:spPr bwMode="auto">
          <a:xfrm>
            <a:off x="3735388" y="5421313"/>
            <a:ext cx="1587" cy="90487"/>
          </a:xfrm>
          <a:prstGeom prst="line">
            <a:avLst/>
          </a:prstGeom>
          <a:noFill/>
          <a:ln w="0">
            <a:solidFill>
              <a:srgbClr val="000000"/>
            </a:solidFill>
            <a:round/>
            <a:headEnd/>
            <a:tailEnd/>
          </a:ln>
        </p:spPr>
        <p:txBody>
          <a:bodyPr/>
          <a:lstStyle/>
          <a:p>
            <a:endParaRPr lang="en-CA"/>
          </a:p>
        </p:txBody>
      </p:sp>
      <p:sp>
        <p:nvSpPr>
          <p:cNvPr id="27736" name="Line 85"/>
          <p:cNvSpPr>
            <a:spLocks noChangeShapeType="1"/>
          </p:cNvSpPr>
          <p:nvPr/>
        </p:nvSpPr>
        <p:spPr bwMode="auto">
          <a:xfrm>
            <a:off x="3735388" y="5540375"/>
            <a:ext cx="1587" cy="88900"/>
          </a:xfrm>
          <a:prstGeom prst="line">
            <a:avLst/>
          </a:prstGeom>
          <a:noFill/>
          <a:ln w="0">
            <a:solidFill>
              <a:srgbClr val="000000"/>
            </a:solidFill>
            <a:round/>
            <a:headEnd/>
            <a:tailEnd/>
          </a:ln>
        </p:spPr>
        <p:txBody>
          <a:bodyPr/>
          <a:lstStyle/>
          <a:p>
            <a:endParaRPr lang="en-CA"/>
          </a:p>
        </p:txBody>
      </p:sp>
      <p:sp>
        <p:nvSpPr>
          <p:cNvPr id="27737" name="Line 86"/>
          <p:cNvSpPr>
            <a:spLocks noChangeShapeType="1"/>
          </p:cNvSpPr>
          <p:nvPr/>
        </p:nvSpPr>
        <p:spPr bwMode="auto">
          <a:xfrm>
            <a:off x="3735388" y="5662613"/>
            <a:ext cx="1587" cy="74612"/>
          </a:xfrm>
          <a:prstGeom prst="line">
            <a:avLst/>
          </a:prstGeom>
          <a:noFill/>
          <a:ln w="0">
            <a:solidFill>
              <a:srgbClr val="000000"/>
            </a:solidFill>
            <a:round/>
            <a:headEnd/>
            <a:tailEnd/>
          </a:ln>
        </p:spPr>
        <p:txBody>
          <a:bodyPr/>
          <a:lstStyle/>
          <a:p>
            <a:endParaRPr lang="en-CA"/>
          </a:p>
        </p:txBody>
      </p:sp>
      <p:sp>
        <p:nvSpPr>
          <p:cNvPr id="27738" name="Line 87"/>
          <p:cNvSpPr>
            <a:spLocks noChangeShapeType="1"/>
          </p:cNvSpPr>
          <p:nvPr/>
        </p:nvSpPr>
        <p:spPr bwMode="auto">
          <a:xfrm>
            <a:off x="4154488" y="5421313"/>
            <a:ext cx="3175" cy="90487"/>
          </a:xfrm>
          <a:prstGeom prst="line">
            <a:avLst/>
          </a:prstGeom>
          <a:noFill/>
          <a:ln w="0">
            <a:solidFill>
              <a:srgbClr val="000000"/>
            </a:solidFill>
            <a:round/>
            <a:headEnd/>
            <a:tailEnd/>
          </a:ln>
        </p:spPr>
        <p:txBody>
          <a:bodyPr/>
          <a:lstStyle/>
          <a:p>
            <a:endParaRPr lang="en-CA"/>
          </a:p>
        </p:txBody>
      </p:sp>
      <p:sp>
        <p:nvSpPr>
          <p:cNvPr id="27739" name="Line 88"/>
          <p:cNvSpPr>
            <a:spLocks noChangeShapeType="1"/>
          </p:cNvSpPr>
          <p:nvPr/>
        </p:nvSpPr>
        <p:spPr bwMode="auto">
          <a:xfrm>
            <a:off x="4154488" y="5540375"/>
            <a:ext cx="3175" cy="88900"/>
          </a:xfrm>
          <a:prstGeom prst="line">
            <a:avLst/>
          </a:prstGeom>
          <a:noFill/>
          <a:ln w="0">
            <a:solidFill>
              <a:srgbClr val="000000"/>
            </a:solidFill>
            <a:round/>
            <a:headEnd/>
            <a:tailEnd/>
          </a:ln>
        </p:spPr>
        <p:txBody>
          <a:bodyPr/>
          <a:lstStyle/>
          <a:p>
            <a:endParaRPr lang="en-CA"/>
          </a:p>
        </p:txBody>
      </p:sp>
      <p:sp>
        <p:nvSpPr>
          <p:cNvPr id="27740" name="Line 89"/>
          <p:cNvSpPr>
            <a:spLocks noChangeShapeType="1"/>
          </p:cNvSpPr>
          <p:nvPr/>
        </p:nvSpPr>
        <p:spPr bwMode="auto">
          <a:xfrm>
            <a:off x="4154488" y="5662613"/>
            <a:ext cx="3175" cy="74612"/>
          </a:xfrm>
          <a:prstGeom prst="line">
            <a:avLst/>
          </a:prstGeom>
          <a:noFill/>
          <a:ln w="0">
            <a:solidFill>
              <a:srgbClr val="000000"/>
            </a:solidFill>
            <a:round/>
            <a:headEnd/>
            <a:tailEnd/>
          </a:ln>
        </p:spPr>
        <p:txBody>
          <a:bodyPr/>
          <a:lstStyle/>
          <a:p>
            <a:endParaRPr lang="en-CA"/>
          </a:p>
        </p:txBody>
      </p:sp>
      <p:sp>
        <p:nvSpPr>
          <p:cNvPr id="27741" name="Line 90"/>
          <p:cNvSpPr>
            <a:spLocks noChangeShapeType="1"/>
          </p:cNvSpPr>
          <p:nvPr/>
        </p:nvSpPr>
        <p:spPr bwMode="auto">
          <a:xfrm>
            <a:off x="4591050" y="5421313"/>
            <a:ext cx="3175" cy="90487"/>
          </a:xfrm>
          <a:prstGeom prst="line">
            <a:avLst/>
          </a:prstGeom>
          <a:noFill/>
          <a:ln w="0">
            <a:solidFill>
              <a:srgbClr val="000000"/>
            </a:solidFill>
            <a:round/>
            <a:headEnd/>
            <a:tailEnd/>
          </a:ln>
        </p:spPr>
        <p:txBody>
          <a:bodyPr/>
          <a:lstStyle/>
          <a:p>
            <a:endParaRPr lang="en-CA"/>
          </a:p>
        </p:txBody>
      </p:sp>
      <p:sp>
        <p:nvSpPr>
          <p:cNvPr id="27742" name="Line 91"/>
          <p:cNvSpPr>
            <a:spLocks noChangeShapeType="1"/>
          </p:cNvSpPr>
          <p:nvPr/>
        </p:nvSpPr>
        <p:spPr bwMode="auto">
          <a:xfrm>
            <a:off x="4591050" y="5540375"/>
            <a:ext cx="3175" cy="88900"/>
          </a:xfrm>
          <a:prstGeom prst="line">
            <a:avLst/>
          </a:prstGeom>
          <a:noFill/>
          <a:ln w="0">
            <a:solidFill>
              <a:srgbClr val="000000"/>
            </a:solidFill>
            <a:round/>
            <a:headEnd/>
            <a:tailEnd/>
          </a:ln>
        </p:spPr>
        <p:txBody>
          <a:bodyPr/>
          <a:lstStyle/>
          <a:p>
            <a:endParaRPr lang="en-CA"/>
          </a:p>
        </p:txBody>
      </p:sp>
      <p:sp>
        <p:nvSpPr>
          <p:cNvPr id="27743" name="Line 92"/>
          <p:cNvSpPr>
            <a:spLocks noChangeShapeType="1"/>
          </p:cNvSpPr>
          <p:nvPr/>
        </p:nvSpPr>
        <p:spPr bwMode="auto">
          <a:xfrm>
            <a:off x="4591050" y="5662613"/>
            <a:ext cx="3175" cy="74612"/>
          </a:xfrm>
          <a:prstGeom prst="line">
            <a:avLst/>
          </a:prstGeom>
          <a:noFill/>
          <a:ln w="0">
            <a:solidFill>
              <a:srgbClr val="000000"/>
            </a:solidFill>
            <a:round/>
            <a:headEnd/>
            <a:tailEnd/>
          </a:ln>
        </p:spPr>
        <p:txBody>
          <a:bodyPr/>
          <a:lstStyle/>
          <a:p>
            <a:endParaRPr lang="en-CA"/>
          </a:p>
        </p:txBody>
      </p:sp>
      <p:sp>
        <p:nvSpPr>
          <p:cNvPr id="27744" name="Line 93"/>
          <p:cNvSpPr>
            <a:spLocks noChangeShapeType="1"/>
          </p:cNvSpPr>
          <p:nvPr/>
        </p:nvSpPr>
        <p:spPr bwMode="auto">
          <a:xfrm>
            <a:off x="1231900" y="5411788"/>
            <a:ext cx="1588" cy="3175"/>
          </a:xfrm>
          <a:prstGeom prst="line">
            <a:avLst/>
          </a:prstGeom>
          <a:noFill/>
          <a:ln w="0">
            <a:solidFill>
              <a:srgbClr val="000000"/>
            </a:solidFill>
            <a:round/>
            <a:headEnd/>
            <a:tailEnd/>
          </a:ln>
        </p:spPr>
        <p:txBody>
          <a:bodyPr/>
          <a:lstStyle/>
          <a:p>
            <a:endParaRPr lang="en-CA"/>
          </a:p>
        </p:txBody>
      </p:sp>
      <p:sp>
        <p:nvSpPr>
          <p:cNvPr id="27745" name="Line 94"/>
          <p:cNvSpPr>
            <a:spLocks noChangeShapeType="1"/>
          </p:cNvSpPr>
          <p:nvPr/>
        </p:nvSpPr>
        <p:spPr bwMode="auto">
          <a:xfrm>
            <a:off x="1231900" y="5414963"/>
            <a:ext cx="1588" cy="1587"/>
          </a:xfrm>
          <a:prstGeom prst="line">
            <a:avLst/>
          </a:prstGeom>
          <a:noFill/>
          <a:ln w="0">
            <a:solidFill>
              <a:srgbClr val="000000"/>
            </a:solidFill>
            <a:round/>
            <a:headEnd/>
            <a:tailEnd/>
          </a:ln>
        </p:spPr>
        <p:txBody>
          <a:bodyPr/>
          <a:lstStyle/>
          <a:p>
            <a:endParaRPr lang="en-CA"/>
          </a:p>
        </p:txBody>
      </p:sp>
      <p:sp>
        <p:nvSpPr>
          <p:cNvPr id="27746" name="Line 95"/>
          <p:cNvSpPr>
            <a:spLocks noChangeShapeType="1"/>
          </p:cNvSpPr>
          <p:nvPr/>
        </p:nvSpPr>
        <p:spPr bwMode="auto">
          <a:xfrm>
            <a:off x="1231900" y="5414963"/>
            <a:ext cx="1588" cy="1587"/>
          </a:xfrm>
          <a:prstGeom prst="line">
            <a:avLst/>
          </a:prstGeom>
          <a:noFill/>
          <a:ln w="0">
            <a:solidFill>
              <a:srgbClr val="000000"/>
            </a:solidFill>
            <a:round/>
            <a:headEnd/>
            <a:tailEnd/>
          </a:ln>
        </p:spPr>
        <p:txBody>
          <a:bodyPr/>
          <a:lstStyle/>
          <a:p>
            <a:endParaRPr lang="en-CA"/>
          </a:p>
        </p:txBody>
      </p:sp>
      <p:sp>
        <p:nvSpPr>
          <p:cNvPr id="27747" name="Line 96"/>
          <p:cNvSpPr>
            <a:spLocks noChangeShapeType="1"/>
          </p:cNvSpPr>
          <p:nvPr/>
        </p:nvSpPr>
        <p:spPr bwMode="auto">
          <a:xfrm flipH="1">
            <a:off x="1228725" y="5416550"/>
            <a:ext cx="3175" cy="3175"/>
          </a:xfrm>
          <a:prstGeom prst="line">
            <a:avLst/>
          </a:prstGeom>
          <a:noFill/>
          <a:ln w="0">
            <a:solidFill>
              <a:srgbClr val="000000"/>
            </a:solidFill>
            <a:round/>
            <a:headEnd/>
            <a:tailEnd/>
          </a:ln>
        </p:spPr>
        <p:txBody>
          <a:bodyPr/>
          <a:lstStyle/>
          <a:p>
            <a:endParaRPr lang="en-CA"/>
          </a:p>
        </p:txBody>
      </p:sp>
      <p:sp>
        <p:nvSpPr>
          <p:cNvPr id="27748" name="Line 97"/>
          <p:cNvSpPr>
            <a:spLocks noChangeShapeType="1"/>
          </p:cNvSpPr>
          <p:nvPr/>
        </p:nvSpPr>
        <p:spPr bwMode="auto">
          <a:xfrm flipH="1">
            <a:off x="1227138" y="5419725"/>
            <a:ext cx="1587" cy="6350"/>
          </a:xfrm>
          <a:prstGeom prst="line">
            <a:avLst/>
          </a:prstGeom>
          <a:noFill/>
          <a:ln w="0">
            <a:solidFill>
              <a:srgbClr val="000000"/>
            </a:solidFill>
            <a:round/>
            <a:headEnd/>
            <a:tailEnd/>
          </a:ln>
        </p:spPr>
        <p:txBody>
          <a:bodyPr/>
          <a:lstStyle/>
          <a:p>
            <a:endParaRPr lang="en-CA"/>
          </a:p>
        </p:txBody>
      </p:sp>
      <p:sp>
        <p:nvSpPr>
          <p:cNvPr id="27749" name="Line 98"/>
          <p:cNvSpPr>
            <a:spLocks noChangeShapeType="1"/>
          </p:cNvSpPr>
          <p:nvPr/>
        </p:nvSpPr>
        <p:spPr bwMode="auto">
          <a:xfrm flipH="1">
            <a:off x="1222375" y="5426075"/>
            <a:ext cx="4763" cy="17463"/>
          </a:xfrm>
          <a:prstGeom prst="line">
            <a:avLst/>
          </a:prstGeom>
          <a:noFill/>
          <a:ln w="0">
            <a:solidFill>
              <a:srgbClr val="000000"/>
            </a:solidFill>
            <a:round/>
            <a:headEnd/>
            <a:tailEnd/>
          </a:ln>
        </p:spPr>
        <p:txBody>
          <a:bodyPr/>
          <a:lstStyle/>
          <a:p>
            <a:endParaRPr lang="en-CA"/>
          </a:p>
        </p:txBody>
      </p:sp>
      <p:sp>
        <p:nvSpPr>
          <p:cNvPr id="27750" name="Line 99"/>
          <p:cNvSpPr>
            <a:spLocks noChangeShapeType="1"/>
          </p:cNvSpPr>
          <p:nvPr/>
        </p:nvSpPr>
        <p:spPr bwMode="auto">
          <a:xfrm flipH="1">
            <a:off x="1217613" y="5443538"/>
            <a:ext cx="4762" cy="17462"/>
          </a:xfrm>
          <a:prstGeom prst="line">
            <a:avLst/>
          </a:prstGeom>
          <a:noFill/>
          <a:ln w="0">
            <a:solidFill>
              <a:srgbClr val="000000"/>
            </a:solidFill>
            <a:round/>
            <a:headEnd/>
            <a:tailEnd/>
          </a:ln>
        </p:spPr>
        <p:txBody>
          <a:bodyPr/>
          <a:lstStyle/>
          <a:p>
            <a:endParaRPr lang="en-CA"/>
          </a:p>
        </p:txBody>
      </p:sp>
      <p:sp>
        <p:nvSpPr>
          <p:cNvPr id="27751" name="Line 100"/>
          <p:cNvSpPr>
            <a:spLocks noChangeShapeType="1"/>
          </p:cNvSpPr>
          <p:nvPr/>
        </p:nvSpPr>
        <p:spPr bwMode="auto">
          <a:xfrm>
            <a:off x="1217613" y="5461000"/>
            <a:ext cx="4762" cy="22225"/>
          </a:xfrm>
          <a:prstGeom prst="line">
            <a:avLst/>
          </a:prstGeom>
          <a:noFill/>
          <a:ln w="0">
            <a:solidFill>
              <a:srgbClr val="000000"/>
            </a:solidFill>
            <a:round/>
            <a:headEnd/>
            <a:tailEnd/>
          </a:ln>
        </p:spPr>
        <p:txBody>
          <a:bodyPr/>
          <a:lstStyle/>
          <a:p>
            <a:endParaRPr lang="en-CA"/>
          </a:p>
        </p:txBody>
      </p:sp>
      <p:sp>
        <p:nvSpPr>
          <p:cNvPr id="27752" name="Freeform 101"/>
          <p:cNvSpPr>
            <a:spLocks/>
          </p:cNvSpPr>
          <p:nvPr/>
        </p:nvSpPr>
        <p:spPr bwMode="auto">
          <a:xfrm>
            <a:off x="1222375" y="5483225"/>
            <a:ext cx="9525" cy="12700"/>
          </a:xfrm>
          <a:custGeom>
            <a:avLst/>
            <a:gdLst>
              <a:gd name="T0" fmla="*/ 0 w 10"/>
              <a:gd name="T1" fmla="*/ 0 h 12"/>
              <a:gd name="T2" fmla="*/ 2147483647 w 10"/>
              <a:gd name="T3" fmla="*/ 2147483647 h 12"/>
              <a:gd name="T4" fmla="*/ 2147483647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0"/>
                </a:lnTo>
                <a:lnTo>
                  <a:pt x="10" y="12"/>
                </a:lnTo>
              </a:path>
            </a:pathLst>
          </a:custGeom>
          <a:noFill/>
          <a:ln w="0">
            <a:solidFill>
              <a:srgbClr val="000000"/>
            </a:solidFill>
            <a:round/>
            <a:headEnd/>
            <a:tailEnd/>
          </a:ln>
        </p:spPr>
        <p:txBody>
          <a:bodyPr/>
          <a:lstStyle/>
          <a:p>
            <a:endParaRPr lang="en-CA"/>
          </a:p>
        </p:txBody>
      </p:sp>
      <p:sp>
        <p:nvSpPr>
          <p:cNvPr id="27753" name="Line 102"/>
          <p:cNvSpPr>
            <a:spLocks noChangeShapeType="1"/>
          </p:cNvSpPr>
          <p:nvPr/>
        </p:nvSpPr>
        <p:spPr bwMode="auto">
          <a:xfrm>
            <a:off x="1255713" y="5513388"/>
            <a:ext cx="1587" cy="3175"/>
          </a:xfrm>
          <a:prstGeom prst="line">
            <a:avLst/>
          </a:prstGeom>
          <a:noFill/>
          <a:ln w="0">
            <a:solidFill>
              <a:srgbClr val="000000"/>
            </a:solidFill>
            <a:round/>
            <a:headEnd/>
            <a:tailEnd/>
          </a:ln>
        </p:spPr>
        <p:txBody>
          <a:bodyPr/>
          <a:lstStyle/>
          <a:p>
            <a:endParaRPr lang="en-CA"/>
          </a:p>
        </p:txBody>
      </p:sp>
      <p:sp>
        <p:nvSpPr>
          <p:cNvPr id="27754" name="Line 103"/>
          <p:cNvSpPr>
            <a:spLocks noChangeShapeType="1"/>
          </p:cNvSpPr>
          <p:nvPr/>
        </p:nvSpPr>
        <p:spPr bwMode="auto">
          <a:xfrm>
            <a:off x="1257300" y="5516563"/>
            <a:ext cx="7938" cy="6350"/>
          </a:xfrm>
          <a:prstGeom prst="line">
            <a:avLst/>
          </a:prstGeom>
          <a:noFill/>
          <a:ln w="0">
            <a:solidFill>
              <a:srgbClr val="000000"/>
            </a:solidFill>
            <a:round/>
            <a:headEnd/>
            <a:tailEnd/>
          </a:ln>
        </p:spPr>
        <p:txBody>
          <a:bodyPr/>
          <a:lstStyle/>
          <a:p>
            <a:endParaRPr lang="en-CA"/>
          </a:p>
        </p:txBody>
      </p:sp>
      <p:sp>
        <p:nvSpPr>
          <p:cNvPr id="27755" name="Line 104"/>
          <p:cNvSpPr>
            <a:spLocks noChangeShapeType="1"/>
          </p:cNvSpPr>
          <p:nvPr/>
        </p:nvSpPr>
        <p:spPr bwMode="auto">
          <a:xfrm flipH="1">
            <a:off x="1262063" y="5522913"/>
            <a:ext cx="3175" cy="7937"/>
          </a:xfrm>
          <a:prstGeom prst="line">
            <a:avLst/>
          </a:prstGeom>
          <a:noFill/>
          <a:ln w="0">
            <a:solidFill>
              <a:srgbClr val="000000"/>
            </a:solidFill>
            <a:round/>
            <a:headEnd/>
            <a:tailEnd/>
          </a:ln>
        </p:spPr>
        <p:txBody>
          <a:bodyPr/>
          <a:lstStyle/>
          <a:p>
            <a:endParaRPr lang="en-CA"/>
          </a:p>
        </p:txBody>
      </p:sp>
      <p:sp>
        <p:nvSpPr>
          <p:cNvPr id="27756" name="Line 105"/>
          <p:cNvSpPr>
            <a:spLocks noChangeShapeType="1"/>
          </p:cNvSpPr>
          <p:nvPr/>
        </p:nvSpPr>
        <p:spPr bwMode="auto">
          <a:xfrm flipH="1">
            <a:off x="1252538" y="5530850"/>
            <a:ext cx="9525" cy="4763"/>
          </a:xfrm>
          <a:prstGeom prst="line">
            <a:avLst/>
          </a:prstGeom>
          <a:noFill/>
          <a:ln w="0">
            <a:solidFill>
              <a:srgbClr val="000000"/>
            </a:solidFill>
            <a:round/>
            <a:headEnd/>
            <a:tailEnd/>
          </a:ln>
        </p:spPr>
        <p:txBody>
          <a:bodyPr/>
          <a:lstStyle/>
          <a:p>
            <a:endParaRPr lang="en-CA"/>
          </a:p>
        </p:txBody>
      </p:sp>
      <p:sp>
        <p:nvSpPr>
          <p:cNvPr id="27757" name="Line 106"/>
          <p:cNvSpPr>
            <a:spLocks noChangeShapeType="1"/>
          </p:cNvSpPr>
          <p:nvPr/>
        </p:nvSpPr>
        <p:spPr bwMode="auto">
          <a:xfrm flipH="1">
            <a:off x="1236663" y="5535613"/>
            <a:ext cx="15875" cy="7937"/>
          </a:xfrm>
          <a:prstGeom prst="line">
            <a:avLst/>
          </a:prstGeom>
          <a:noFill/>
          <a:ln w="0">
            <a:solidFill>
              <a:srgbClr val="000000"/>
            </a:solidFill>
            <a:round/>
            <a:headEnd/>
            <a:tailEnd/>
          </a:ln>
        </p:spPr>
        <p:txBody>
          <a:bodyPr/>
          <a:lstStyle/>
          <a:p>
            <a:endParaRPr lang="en-CA"/>
          </a:p>
        </p:txBody>
      </p:sp>
      <p:sp>
        <p:nvSpPr>
          <p:cNvPr id="27758" name="Line 107"/>
          <p:cNvSpPr>
            <a:spLocks noChangeShapeType="1"/>
          </p:cNvSpPr>
          <p:nvPr/>
        </p:nvSpPr>
        <p:spPr bwMode="auto">
          <a:xfrm flipH="1">
            <a:off x="1219200" y="5543550"/>
            <a:ext cx="17463" cy="4763"/>
          </a:xfrm>
          <a:prstGeom prst="line">
            <a:avLst/>
          </a:prstGeom>
          <a:noFill/>
          <a:ln w="0">
            <a:solidFill>
              <a:srgbClr val="000000"/>
            </a:solidFill>
            <a:round/>
            <a:headEnd/>
            <a:tailEnd/>
          </a:ln>
        </p:spPr>
        <p:txBody>
          <a:bodyPr/>
          <a:lstStyle/>
          <a:p>
            <a:endParaRPr lang="en-CA"/>
          </a:p>
        </p:txBody>
      </p:sp>
      <p:sp>
        <p:nvSpPr>
          <p:cNvPr id="27759" name="Freeform 108"/>
          <p:cNvSpPr>
            <a:spLocks/>
          </p:cNvSpPr>
          <p:nvPr/>
        </p:nvSpPr>
        <p:spPr bwMode="auto">
          <a:xfrm>
            <a:off x="1198563" y="5548313"/>
            <a:ext cx="20637" cy="9525"/>
          </a:xfrm>
          <a:custGeom>
            <a:avLst/>
            <a:gdLst>
              <a:gd name="T0" fmla="*/ 2147483647 w 17"/>
              <a:gd name="T1" fmla="*/ 0 h 8"/>
              <a:gd name="T2" fmla="*/ 2147483647 w 17"/>
              <a:gd name="T3" fmla="*/ 2147483647 h 8"/>
              <a:gd name="T4" fmla="*/ 0 w 17"/>
              <a:gd name="T5" fmla="*/ 2147483647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7" y="0"/>
                </a:moveTo>
                <a:lnTo>
                  <a:pt x="1" y="6"/>
                </a:lnTo>
                <a:lnTo>
                  <a:pt x="0" y="8"/>
                </a:lnTo>
              </a:path>
            </a:pathLst>
          </a:custGeom>
          <a:noFill/>
          <a:ln w="0">
            <a:solidFill>
              <a:srgbClr val="000000"/>
            </a:solidFill>
            <a:round/>
            <a:headEnd/>
            <a:tailEnd/>
          </a:ln>
        </p:spPr>
        <p:txBody>
          <a:bodyPr/>
          <a:lstStyle/>
          <a:p>
            <a:endParaRPr lang="en-CA"/>
          </a:p>
        </p:txBody>
      </p:sp>
      <p:sp>
        <p:nvSpPr>
          <p:cNvPr id="27760" name="Line 109"/>
          <p:cNvSpPr>
            <a:spLocks noChangeShapeType="1"/>
          </p:cNvSpPr>
          <p:nvPr/>
        </p:nvSpPr>
        <p:spPr bwMode="auto">
          <a:xfrm flipH="1">
            <a:off x="1169988" y="5570538"/>
            <a:ext cx="1587" cy="3175"/>
          </a:xfrm>
          <a:prstGeom prst="line">
            <a:avLst/>
          </a:prstGeom>
          <a:noFill/>
          <a:ln w="0">
            <a:solidFill>
              <a:srgbClr val="000000"/>
            </a:solidFill>
            <a:round/>
            <a:headEnd/>
            <a:tailEnd/>
          </a:ln>
        </p:spPr>
        <p:txBody>
          <a:bodyPr/>
          <a:lstStyle/>
          <a:p>
            <a:endParaRPr lang="en-CA"/>
          </a:p>
        </p:txBody>
      </p:sp>
      <p:sp>
        <p:nvSpPr>
          <p:cNvPr id="27761" name="Line 110"/>
          <p:cNvSpPr>
            <a:spLocks noChangeShapeType="1"/>
          </p:cNvSpPr>
          <p:nvPr/>
        </p:nvSpPr>
        <p:spPr bwMode="auto">
          <a:xfrm flipH="1">
            <a:off x="1165225" y="5570538"/>
            <a:ext cx="4763" cy="7937"/>
          </a:xfrm>
          <a:prstGeom prst="line">
            <a:avLst/>
          </a:prstGeom>
          <a:noFill/>
          <a:ln w="0">
            <a:solidFill>
              <a:srgbClr val="000000"/>
            </a:solidFill>
            <a:round/>
            <a:headEnd/>
            <a:tailEnd/>
          </a:ln>
        </p:spPr>
        <p:txBody>
          <a:bodyPr/>
          <a:lstStyle/>
          <a:p>
            <a:endParaRPr lang="en-CA"/>
          </a:p>
        </p:txBody>
      </p:sp>
      <p:sp>
        <p:nvSpPr>
          <p:cNvPr id="27762" name="Line 111"/>
          <p:cNvSpPr>
            <a:spLocks noChangeShapeType="1"/>
          </p:cNvSpPr>
          <p:nvPr/>
        </p:nvSpPr>
        <p:spPr bwMode="auto">
          <a:xfrm>
            <a:off x="1165225" y="5578475"/>
            <a:ext cx="4763" cy="1588"/>
          </a:xfrm>
          <a:prstGeom prst="line">
            <a:avLst/>
          </a:prstGeom>
          <a:noFill/>
          <a:ln w="0">
            <a:solidFill>
              <a:srgbClr val="000000"/>
            </a:solidFill>
            <a:round/>
            <a:headEnd/>
            <a:tailEnd/>
          </a:ln>
        </p:spPr>
        <p:txBody>
          <a:bodyPr/>
          <a:lstStyle/>
          <a:p>
            <a:endParaRPr lang="en-CA"/>
          </a:p>
        </p:txBody>
      </p:sp>
      <p:sp>
        <p:nvSpPr>
          <p:cNvPr id="27763" name="Line 112"/>
          <p:cNvSpPr>
            <a:spLocks noChangeShapeType="1"/>
          </p:cNvSpPr>
          <p:nvPr/>
        </p:nvSpPr>
        <p:spPr bwMode="auto">
          <a:xfrm>
            <a:off x="1169988" y="5580063"/>
            <a:ext cx="9525" cy="3175"/>
          </a:xfrm>
          <a:prstGeom prst="line">
            <a:avLst/>
          </a:prstGeom>
          <a:noFill/>
          <a:ln w="0">
            <a:solidFill>
              <a:srgbClr val="000000"/>
            </a:solidFill>
            <a:round/>
            <a:headEnd/>
            <a:tailEnd/>
          </a:ln>
        </p:spPr>
        <p:txBody>
          <a:bodyPr/>
          <a:lstStyle/>
          <a:p>
            <a:endParaRPr lang="en-CA"/>
          </a:p>
        </p:txBody>
      </p:sp>
      <p:sp>
        <p:nvSpPr>
          <p:cNvPr id="27764" name="Line 113"/>
          <p:cNvSpPr>
            <a:spLocks noChangeShapeType="1"/>
          </p:cNvSpPr>
          <p:nvPr/>
        </p:nvSpPr>
        <p:spPr bwMode="auto">
          <a:xfrm>
            <a:off x="1179513" y="5583238"/>
            <a:ext cx="14287" cy="4762"/>
          </a:xfrm>
          <a:prstGeom prst="line">
            <a:avLst/>
          </a:prstGeom>
          <a:noFill/>
          <a:ln w="0">
            <a:solidFill>
              <a:srgbClr val="000000"/>
            </a:solidFill>
            <a:round/>
            <a:headEnd/>
            <a:tailEnd/>
          </a:ln>
        </p:spPr>
        <p:txBody>
          <a:bodyPr/>
          <a:lstStyle/>
          <a:p>
            <a:endParaRPr lang="en-CA"/>
          </a:p>
        </p:txBody>
      </p:sp>
      <p:sp>
        <p:nvSpPr>
          <p:cNvPr id="27765" name="Line 114"/>
          <p:cNvSpPr>
            <a:spLocks noChangeShapeType="1"/>
          </p:cNvSpPr>
          <p:nvPr/>
        </p:nvSpPr>
        <p:spPr bwMode="auto">
          <a:xfrm>
            <a:off x="1193800" y="5588000"/>
            <a:ext cx="15875" cy="1588"/>
          </a:xfrm>
          <a:prstGeom prst="line">
            <a:avLst/>
          </a:prstGeom>
          <a:noFill/>
          <a:ln w="0">
            <a:solidFill>
              <a:srgbClr val="000000"/>
            </a:solidFill>
            <a:round/>
            <a:headEnd/>
            <a:tailEnd/>
          </a:ln>
        </p:spPr>
        <p:txBody>
          <a:bodyPr/>
          <a:lstStyle/>
          <a:p>
            <a:endParaRPr lang="en-CA"/>
          </a:p>
        </p:txBody>
      </p:sp>
      <p:sp>
        <p:nvSpPr>
          <p:cNvPr id="27766" name="Freeform 115"/>
          <p:cNvSpPr>
            <a:spLocks/>
          </p:cNvSpPr>
          <p:nvPr/>
        </p:nvSpPr>
        <p:spPr bwMode="auto">
          <a:xfrm>
            <a:off x="1209675" y="5588000"/>
            <a:ext cx="26988" cy="1588"/>
          </a:xfrm>
          <a:custGeom>
            <a:avLst/>
            <a:gdLst>
              <a:gd name="T0" fmla="*/ 0 w 23"/>
              <a:gd name="T1" fmla="*/ 0 h 1"/>
              <a:gd name="T2" fmla="*/ 2147483647 w 23"/>
              <a:gd name="T3" fmla="*/ 2147483647 h 1"/>
              <a:gd name="T4" fmla="*/ 2147483647 w 23"/>
              <a:gd name="T5" fmla="*/ 2147483647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13" y="1"/>
                </a:lnTo>
                <a:lnTo>
                  <a:pt x="23" y="1"/>
                </a:lnTo>
              </a:path>
            </a:pathLst>
          </a:custGeom>
          <a:noFill/>
          <a:ln w="0">
            <a:solidFill>
              <a:srgbClr val="000000"/>
            </a:solidFill>
            <a:round/>
            <a:headEnd/>
            <a:tailEnd/>
          </a:ln>
        </p:spPr>
        <p:txBody>
          <a:bodyPr/>
          <a:lstStyle/>
          <a:p>
            <a:endParaRPr lang="en-CA"/>
          </a:p>
        </p:txBody>
      </p:sp>
      <p:sp>
        <p:nvSpPr>
          <p:cNvPr id="27767" name="Line 116"/>
          <p:cNvSpPr>
            <a:spLocks noChangeShapeType="1"/>
          </p:cNvSpPr>
          <p:nvPr/>
        </p:nvSpPr>
        <p:spPr bwMode="auto">
          <a:xfrm flipH="1">
            <a:off x="1247775" y="5613400"/>
            <a:ext cx="3175" cy="4763"/>
          </a:xfrm>
          <a:prstGeom prst="line">
            <a:avLst/>
          </a:prstGeom>
          <a:noFill/>
          <a:ln w="0">
            <a:solidFill>
              <a:srgbClr val="000000"/>
            </a:solidFill>
            <a:round/>
            <a:headEnd/>
            <a:tailEnd/>
          </a:ln>
        </p:spPr>
        <p:txBody>
          <a:bodyPr/>
          <a:lstStyle/>
          <a:p>
            <a:endParaRPr lang="en-CA"/>
          </a:p>
        </p:txBody>
      </p:sp>
      <p:sp>
        <p:nvSpPr>
          <p:cNvPr id="27768" name="Line 117"/>
          <p:cNvSpPr>
            <a:spLocks noChangeShapeType="1"/>
          </p:cNvSpPr>
          <p:nvPr/>
        </p:nvSpPr>
        <p:spPr bwMode="auto">
          <a:xfrm flipH="1">
            <a:off x="1246188" y="5618163"/>
            <a:ext cx="1587" cy="6350"/>
          </a:xfrm>
          <a:prstGeom prst="line">
            <a:avLst/>
          </a:prstGeom>
          <a:noFill/>
          <a:ln w="0">
            <a:solidFill>
              <a:srgbClr val="000000"/>
            </a:solidFill>
            <a:round/>
            <a:headEnd/>
            <a:tailEnd/>
          </a:ln>
        </p:spPr>
        <p:txBody>
          <a:bodyPr/>
          <a:lstStyle/>
          <a:p>
            <a:endParaRPr lang="en-CA"/>
          </a:p>
        </p:txBody>
      </p:sp>
      <p:sp>
        <p:nvSpPr>
          <p:cNvPr id="27769" name="Line 118"/>
          <p:cNvSpPr>
            <a:spLocks noChangeShapeType="1"/>
          </p:cNvSpPr>
          <p:nvPr/>
        </p:nvSpPr>
        <p:spPr bwMode="auto">
          <a:xfrm flipH="1">
            <a:off x="1231900" y="5624513"/>
            <a:ext cx="14288" cy="25400"/>
          </a:xfrm>
          <a:prstGeom prst="line">
            <a:avLst/>
          </a:prstGeom>
          <a:noFill/>
          <a:ln w="0">
            <a:solidFill>
              <a:srgbClr val="000000"/>
            </a:solidFill>
            <a:round/>
            <a:headEnd/>
            <a:tailEnd/>
          </a:ln>
        </p:spPr>
        <p:txBody>
          <a:bodyPr/>
          <a:lstStyle/>
          <a:p>
            <a:endParaRPr lang="en-CA"/>
          </a:p>
        </p:txBody>
      </p:sp>
      <p:sp>
        <p:nvSpPr>
          <p:cNvPr id="27770" name="Line 119"/>
          <p:cNvSpPr>
            <a:spLocks noChangeShapeType="1"/>
          </p:cNvSpPr>
          <p:nvPr/>
        </p:nvSpPr>
        <p:spPr bwMode="auto">
          <a:xfrm flipH="1">
            <a:off x="1217613" y="5649913"/>
            <a:ext cx="14287" cy="19050"/>
          </a:xfrm>
          <a:prstGeom prst="line">
            <a:avLst/>
          </a:prstGeom>
          <a:noFill/>
          <a:ln w="0">
            <a:solidFill>
              <a:srgbClr val="000000"/>
            </a:solidFill>
            <a:round/>
            <a:headEnd/>
            <a:tailEnd/>
          </a:ln>
        </p:spPr>
        <p:txBody>
          <a:bodyPr/>
          <a:lstStyle/>
          <a:p>
            <a:endParaRPr lang="en-CA"/>
          </a:p>
        </p:txBody>
      </p:sp>
      <p:sp>
        <p:nvSpPr>
          <p:cNvPr id="27771" name="Line 120"/>
          <p:cNvSpPr>
            <a:spLocks noChangeShapeType="1"/>
          </p:cNvSpPr>
          <p:nvPr/>
        </p:nvSpPr>
        <p:spPr bwMode="auto">
          <a:xfrm flipH="1">
            <a:off x="1214438" y="5668963"/>
            <a:ext cx="3175" cy="6350"/>
          </a:xfrm>
          <a:prstGeom prst="line">
            <a:avLst/>
          </a:prstGeom>
          <a:noFill/>
          <a:ln w="0">
            <a:solidFill>
              <a:srgbClr val="000000"/>
            </a:solidFill>
            <a:round/>
            <a:headEnd/>
            <a:tailEnd/>
          </a:ln>
        </p:spPr>
        <p:txBody>
          <a:bodyPr/>
          <a:lstStyle/>
          <a:p>
            <a:endParaRPr lang="en-CA"/>
          </a:p>
        </p:txBody>
      </p:sp>
      <p:sp>
        <p:nvSpPr>
          <p:cNvPr id="27772" name="Line 121"/>
          <p:cNvSpPr>
            <a:spLocks noChangeShapeType="1"/>
          </p:cNvSpPr>
          <p:nvPr/>
        </p:nvSpPr>
        <p:spPr bwMode="auto">
          <a:xfrm flipH="1">
            <a:off x="1212850" y="5675313"/>
            <a:ext cx="1588" cy="4762"/>
          </a:xfrm>
          <a:prstGeom prst="line">
            <a:avLst/>
          </a:prstGeom>
          <a:noFill/>
          <a:ln w="0">
            <a:solidFill>
              <a:srgbClr val="000000"/>
            </a:solidFill>
            <a:round/>
            <a:headEnd/>
            <a:tailEnd/>
          </a:ln>
        </p:spPr>
        <p:txBody>
          <a:bodyPr/>
          <a:lstStyle/>
          <a:p>
            <a:endParaRPr lang="en-CA"/>
          </a:p>
        </p:txBody>
      </p:sp>
      <p:sp>
        <p:nvSpPr>
          <p:cNvPr id="27773" name="Line 122"/>
          <p:cNvSpPr>
            <a:spLocks noChangeShapeType="1"/>
          </p:cNvSpPr>
          <p:nvPr/>
        </p:nvSpPr>
        <p:spPr bwMode="auto">
          <a:xfrm>
            <a:off x="1212850" y="5680075"/>
            <a:ext cx="1588" cy="4763"/>
          </a:xfrm>
          <a:prstGeom prst="line">
            <a:avLst/>
          </a:prstGeom>
          <a:noFill/>
          <a:ln w="0">
            <a:solidFill>
              <a:srgbClr val="000000"/>
            </a:solidFill>
            <a:round/>
            <a:headEnd/>
            <a:tailEnd/>
          </a:ln>
        </p:spPr>
        <p:txBody>
          <a:bodyPr/>
          <a:lstStyle/>
          <a:p>
            <a:endParaRPr lang="en-CA"/>
          </a:p>
        </p:txBody>
      </p:sp>
      <p:sp>
        <p:nvSpPr>
          <p:cNvPr id="27774" name="Freeform 123"/>
          <p:cNvSpPr>
            <a:spLocks/>
          </p:cNvSpPr>
          <p:nvPr/>
        </p:nvSpPr>
        <p:spPr bwMode="auto">
          <a:xfrm>
            <a:off x="1212850" y="5684838"/>
            <a:ext cx="1588" cy="4762"/>
          </a:xfrm>
          <a:custGeom>
            <a:avLst/>
            <a:gdLst>
              <a:gd name="T0" fmla="*/ 0 w 2"/>
              <a:gd name="T1" fmla="*/ 0 h 4"/>
              <a:gd name="T2" fmla="*/ 0 w 2"/>
              <a:gd name="T3" fmla="*/ 2147483647 h 4"/>
              <a:gd name="T4" fmla="*/ 2147483647 w 2"/>
              <a:gd name="T5" fmla="*/ 2147483647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2"/>
                </a:lnTo>
                <a:lnTo>
                  <a:pt x="2" y="4"/>
                </a:lnTo>
              </a:path>
            </a:pathLst>
          </a:custGeom>
          <a:noFill/>
          <a:ln w="0">
            <a:solidFill>
              <a:srgbClr val="000000"/>
            </a:solidFill>
            <a:round/>
            <a:headEnd/>
            <a:tailEnd/>
          </a:ln>
        </p:spPr>
        <p:txBody>
          <a:bodyPr/>
          <a:lstStyle/>
          <a:p>
            <a:endParaRPr lang="en-CA"/>
          </a:p>
        </p:txBody>
      </p:sp>
      <p:sp>
        <p:nvSpPr>
          <p:cNvPr id="27775" name="Line 124"/>
          <p:cNvSpPr>
            <a:spLocks noChangeShapeType="1"/>
          </p:cNvSpPr>
          <p:nvPr/>
        </p:nvSpPr>
        <p:spPr bwMode="auto">
          <a:xfrm>
            <a:off x="1243013" y="5686425"/>
            <a:ext cx="3175" cy="3175"/>
          </a:xfrm>
          <a:prstGeom prst="line">
            <a:avLst/>
          </a:prstGeom>
          <a:noFill/>
          <a:ln w="0">
            <a:solidFill>
              <a:srgbClr val="000000"/>
            </a:solidFill>
            <a:round/>
            <a:headEnd/>
            <a:tailEnd/>
          </a:ln>
        </p:spPr>
        <p:txBody>
          <a:bodyPr/>
          <a:lstStyle/>
          <a:p>
            <a:endParaRPr lang="en-CA"/>
          </a:p>
        </p:txBody>
      </p:sp>
      <p:sp>
        <p:nvSpPr>
          <p:cNvPr id="27776" name="Line 125"/>
          <p:cNvSpPr>
            <a:spLocks noChangeShapeType="1"/>
          </p:cNvSpPr>
          <p:nvPr/>
        </p:nvSpPr>
        <p:spPr bwMode="auto">
          <a:xfrm>
            <a:off x="1243013" y="5686425"/>
            <a:ext cx="4762" cy="3175"/>
          </a:xfrm>
          <a:prstGeom prst="line">
            <a:avLst/>
          </a:prstGeom>
          <a:noFill/>
          <a:ln w="0">
            <a:solidFill>
              <a:srgbClr val="000000"/>
            </a:solidFill>
            <a:round/>
            <a:headEnd/>
            <a:tailEnd/>
          </a:ln>
        </p:spPr>
        <p:txBody>
          <a:bodyPr/>
          <a:lstStyle/>
          <a:p>
            <a:endParaRPr lang="en-CA"/>
          </a:p>
        </p:txBody>
      </p:sp>
      <p:sp>
        <p:nvSpPr>
          <p:cNvPr id="27777" name="Line 126"/>
          <p:cNvSpPr>
            <a:spLocks noChangeShapeType="1"/>
          </p:cNvSpPr>
          <p:nvPr/>
        </p:nvSpPr>
        <p:spPr bwMode="auto">
          <a:xfrm>
            <a:off x="1247775" y="5686425"/>
            <a:ext cx="4763" cy="3175"/>
          </a:xfrm>
          <a:prstGeom prst="line">
            <a:avLst/>
          </a:prstGeom>
          <a:noFill/>
          <a:ln w="0">
            <a:solidFill>
              <a:srgbClr val="000000"/>
            </a:solidFill>
            <a:round/>
            <a:headEnd/>
            <a:tailEnd/>
          </a:ln>
        </p:spPr>
        <p:txBody>
          <a:bodyPr/>
          <a:lstStyle/>
          <a:p>
            <a:endParaRPr lang="en-CA"/>
          </a:p>
        </p:txBody>
      </p:sp>
      <p:sp>
        <p:nvSpPr>
          <p:cNvPr id="27778" name="Line 127"/>
          <p:cNvSpPr>
            <a:spLocks noChangeShapeType="1"/>
          </p:cNvSpPr>
          <p:nvPr/>
        </p:nvSpPr>
        <p:spPr bwMode="auto">
          <a:xfrm>
            <a:off x="1252538" y="5686425"/>
            <a:ext cx="3175" cy="3175"/>
          </a:xfrm>
          <a:prstGeom prst="line">
            <a:avLst/>
          </a:prstGeom>
          <a:noFill/>
          <a:ln w="0">
            <a:solidFill>
              <a:srgbClr val="000000"/>
            </a:solidFill>
            <a:round/>
            <a:headEnd/>
            <a:tailEnd/>
          </a:ln>
        </p:spPr>
        <p:txBody>
          <a:bodyPr/>
          <a:lstStyle/>
          <a:p>
            <a:endParaRPr lang="en-CA"/>
          </a:p>
        </p:txBody>
      </p:sp>
      <p:sp>
        <p:nvSpPr>
          <p:cNvPr id="27779" name="Line 128"/>
          <p:cNvSpPr>
            <a:spLocks noChangeShapeType="1"/>
          </p:cNvSpPr>
          <p:nvPr/>
        </p:nvSpPr>
        <p:spPr bwMode="auto">
          <a:xfrm>
            <a:off x="1255713" y="5686425"/>
            <a:ext cx="1587" cy="3175"/>
          </a:xfrm>
          <a:prstGeom prst="line">
            <a:avLst/>
          </a:prstGeom>
          <a:noFill/>
          <a:ln w="0">
            <a:solidFill>
              <a:srgbClr val="000000"/>
            </a:solidFill>
            <a:round/>
            <a:headEnd/>
            <a:tailEnd/>
          </a:ln>
        </p:spPr>
        <p:txBody>
          <a:bodyPr/>
          <a:lstStyle/>
          <a:p>
            <a:endParaRPr lang="en-CA"/>
          </a:p>
        </p:txBody>
      </p:sp>
      <p:sp>
        <p:nvSpPr>
          <p:cNvPr id="27780" name="Line 129"/>
          <p:cNvSpPr>
            <a:spLocks noChangeShapeType="1"/>
          </p:cNvSpPr>
          <p:nvPr/>
        </p:nvSpPr>
        <p:spPr bwMode="auto">
          <a:xfrm flipH="1">
            <a:off x="1255713" y="5689600"/>
            <a:ext cx="1587" cy="3175"/>
          </a:xfrm>
          <a:prstGeom prst="line">
            <a:avLst/>
          </a:prstGeom>
          <a:noFill/>
          <a:ln w="0">
            <a:solidFill>
              <a:srgbClr val="000000"/>
            </a:solidFill>
            <a:round/>
            <a:headEnd/>
            <a:tailEnd/>
          </a:ln>
        </p:spPr>
        <p:txBody>
          <a:bodyPr/>
          <a:lstStyle/>
          <a:p>
            <a:endParaRPr lang="en-CA"/>
          </a:p>
        </p:txBody>
      </p:sp>
      <p:sp>
        <p:nvSpPr>
          <p:cNvPr id="27781" name="Line 130"/>
          <p:cNvSpPr>
            <a:spLocks noChangeShapeType="1"/>
          </p:cNvSpPr>
          <p:nvPr/>
        </p:nvSpPr>
        <p:spPr bwMode="auto">
          <a:xfrm flipH="1">
            <a:off x="1252538" y="5692775"/>
            <a:ext cx="3175" cy="4763"/>
          </a:xfrm>
          <a:prstGeom prst="line">
            <a:avLst/>
          </a:prstGeom>
          <a:noFill/>
          <a:ln w="0">
            <a:solidFill>
              <a:srgbClr val="000000"/>
            </a:solidFill>
            <a:round/>
            <a:headEnd/>
            <a:tailEnd/>
          </a:ln>
        </p:spPr>
        <p:txBody>
          <a:bodyPr/>
          <a:lstStyle/>
          <a:p>
            <a:endParaRPr lang="en-CA"/>
          </a:p>
        </p:txBody>
      </p:sp>
      <p:sp>
        <p:nvSpPr>
          <p:cNvPr id="27782" name="Line 131"/>
          <p:cNvSpPr>
            <a:spLocks noChangeShapeType="1"/>
          </p:cNvSpPr>
          <p:nvPr/>
        </p:nvSpPr>
        <p:spPr bwMode="auto">
          <a:xfrm flipH="1">
            <a:off x="1247775" y="5697538"/>
            <a:ext cx="4763" cy="4762"/>
          </a:xfrm>
          <a:prstGeom prst="line">
            <a:avLst/>
          </a:prstGeom>
          <a:noFill/>
          <a:ln w="0">
            <a:solidFill>
              <a:srgbClr val="000000"/>
            </a:solidFill>
            <a:round/>
            <a:headEnd/>
            <a:tailEnd/>
          </a:ln>
        </p:spPr>
        <p:txBody>
          <a:bodyPr/>
          <a:lstStyle/>
          <a:p>
            <a:endParaRPr lang="en-CA"/>
          </a:p>
        </p:txBody>
      </p:sp>
      <p:sp>
        <p:nvSpPr>
          <p:cNvPr id="27783" name="Line 132"/>
          <p:cNvSpPr>
            <a:spLocks noChangeShapeType="1"/>
          </p:cNvSpPr>
          <p:nvPr/>
        </p:nvSpPr>
        <p:spPr bwMode="auto">
          <a:xfrm flipH="1">
            <a:off x="1243013" y="5702300"/>
            <a:ext cx="4762" cy="4763"/>
          </a:xfrm>
          <a:prstGeom prst="line">
            <a:avLst/>
          </a:prstGeom>
          <a:noFill/>
          <a:ln w="0">
            <a:solidFill>
              <a:srgbClr val="000000"/>
            </a:solidFill>
            <a:round/>
            <a:headEnd/>
            <a:tailEnd/>
          </a:ln>
        </p:spPr>
        <p:txBody>
          <a:bodyPr/>
          <a:lstStyle/>
          <a:p>
            <a:endParaRPr lang="en-CA"/>
          </a:p>
        </p:txBody>
      </p:sp>
      <p:sp>
        <p:nvSpPr>
          <p:cNvPr id="27784" name="Line 133"/>
          <p:cNvSpPr>
            <a:spLocks noChangeShapeType="1"/>
          </p:cNvSpPr>
          <p:nvPr/>
        </p:nvSpPr>
        <p:spPr bwMode="auto">
          <a:xfrm flipH="1">
            <a:off x="1236663" y="5707063"/>
            <a:ext cx="6350" cy="1587"/>
          </a:xfrm>
          <a:prstGeom prst="line">
            <a:avLst/>
          </a:prstGeom>
          <a:noFill/>
          <a:ln w="0">
            <a:solidFill>
              <a:srgbClr val="000000"/>
            </a:solidFill>
            <a:round/>
            <a:headEnd/>
            <a:tailEnd/>
          </a:ln>
        </p:spPr>
        <p:txBody>
          <a:bodyPr/>
          <a:lstStyle/>
          <a:p>
            <a:endParaRPr lang="en-CA"/>
          </a:p>
        </p:txBody>
      </p:sp>
      <p:sp>
        <p:nvSpPr>
          <p:cNvPr id="27785" name="Line 134"/>
          <p:cNvSpPr>
            <a:spLocks noChangeShapeType="1"/>
          </p:cNvSpPr>
          <p:nvPr/>
        </p:nvSpPr>
        <p:spPr bwMode="auto">
          <a:xfrm flipH="1">
            <a:off x="1231900" y="5708650"/>
            <a:ext cx="4763" cy="6350"/>
          </a:xfrm>
          <a:prstGeom prst="line">
            <a:avLst/>
          </a:prstGeom>
          <a:noFill/>
          <a:ln w="0">
            <a:solidFill>
              <a:srgbClr val="000000"/>
            </a:solidFill>
            <a:round/>
            <a:headEnd/>
            <a:tailEnd/>
          </a:ln>
        </p:spPr>
        <p:txBody>
          <a:bodyPr/>
          <a:lstStyle/>
          <a:p>
            <a:endParaRPr lang="en-CA"/>
          </a:p>
        </p:txBody>
      </p:sp>
      <p:sp>
        <p:nvSpPr>
          <p:cNvPr id="27786" name="Line 135"/>
          <p:cNvSpPr>
            <a:spLocks noChangeShapeType="1"/>
          </p:cNvSpPr>
          <p:nvPr/>
        </p:nvSpPr>
        <p:spPr bwMode="auto">
          <a:xfrm flipH="1">
            <a:off x="1227138" y="5715000"/>
            <a:ext cx="4762" cy="4763"/>
          </a:xfrm>
          <a:prstGeom prst="line">
            <a:avLst/>
          </a:prstGeom>
          <a:noFill/>
          <a:ln w="0">
            <a:solidFill>
              <a:srgbClr val="000000"/>
            </a:solidFill>
            <a:round/>
            <a:headEnd/>
            <a:tailEnd/>
          </a:ln>
        </p:spPr>
        <p:txBody>
          <a:bodyPr/>
          <a:lstStyle/>
          <a:p>
            <a:endParaRPr lang="en-CA"/>
          </a:p>
        </p:txBody>
      </p:sp>
      <p:sp>
        <p:nvSpPr>
          <p:cNvPr id="27787" name="Line 136"/>
          <p:cNvSpPr>
            <a:spLocks noChangeShapeType="1"/>
          </p:cNvSpPr>
          <p:nvPr/>
        </p:nvSpPr>
        <p:spPr bwMode="auto">
          <a:xfrm flipH="1">
            <a:off x="1222375" y="5719763"/>
            <a:ext cx="4763" cy="4762"/>
          </a:xfrm>
          <a:prstGeom prst="line">
            <a:avLst/>
          </a:prstGeom>
          <a:noFill/>
          <a:ln w="0">
            <a:solidFill>
              <a:srgbClr val="000000"/>
            </a:solidFill>
            <a:round/>
            <a:headEnd/>
            <a:tailEnd/>
          </a:ln>
        </p:spPr>
        <p:txBody>
          <a:bodyPr/>
          <a:lstStyle/>
          <a:p>
            <a:endParaRPr lang="en-CA"/>
          </a:p>
        </p:txBody>
      </p:sp>
      <p:sp>
        <p:nvSpPr>
          <p:cNvPr id="27788" name="Line 137"/>
          <p:cNvSpPr>
            <a:spLocks noChangeShapeType="1"/>
          </p:cNvSpPr>
          <p:nvPr/>
        </p:nvSpPr>
        <p:spPr bwMode="auto">
          <a:xfrm flipH="1">
            <a:off x="1217613" y="5724525"/>
            <a:ext cx="4762" cy="4763"/>
          </a:xfrm>
          <a:prstGeom prst="line">
            <a:avLst/>
          </a:prstGeom>
          <a:noFill/>
          <a:ln w="0">
            <a:solidFill>
              <a:srgbClr val="000000"/>
            </a:solidFill>
            <a:round/>
            <a:headEnd/>
            <a:tailEnd/>
          </a:ln>
        </p:spPr>
        <p:txBody>
          <a:bodyPr/>
          <a:lstStyle/>
          <a:p>
            <a:endParaRPr lang="en-CA"/>
          </a:p>
        </p:txBody>
      </p:sp>
      <p:sp>
        <p:nvSpPr>
          <p:cNvPr id="27789" name="Line 138"/>
          <p:cNvSpPr>
            <a:spLocks noChangeShapeType="1"/>
          </p:cNvSpPr>
          <p:nvPr/>
        </p:nvSpPr>
        <p:spPr bwMode="auto">
          <a:xfrm flipH="1">
            <a:off x="1212850" y="5729288"/>
            <a:ext cx="4763" cy="3175"/>
          </a:xfrm>
          <a:prstGeom prst="line">
            <a:avLst/>
          </a:prstGeom>
          <a:noFill/>
          <a:ln w="0">
            <a:solidFill>
              <a:srgbClr val="000000"/>
            </a:solidFill>
            <a:round/>
            <a:headEnd/>
            <a:tailEnd/>
          </a:ln>
        </p:spPr>
        <p:txBody>
          <a:bodyPr/>
          <a:lstStyle/>
          <a:p>
            <a:endParaRPr lang="en-CA"/>
          </a:p>
        </p:txBody>
      </p:sp>
      <p:sp>
        <p:nvSpPr>
          <p:cNvPr id="27790" name="Line 139"/>
          <p:cNvSpPr>
            <a:spLocks noChangeShapeType="1"/>
          </p:cNvSpPr>
          <p:nvPr/>
        </p:nvSpPr>
        <p:spPr bwMode="auto">
          <a:xfrm flipH="1">
            <a:off x="1209675" y="5732463"/>
            <a:ext cx="3175" cy="1587"/>
          </a:xfrm>
          <a:prstGeom prst="line">
            <a:avLst/>
          </a:prstGeom>
          <a:noFill/>
          <a:ln w="0">
            <a:solidFill>
              <a:srgbClr val="000000"/>
            </a:solidFill>
            <a:round/>
            <a:headEnd/>
            <a:tailEnd/>
          </a:ln>
        </p:spPr>
        <p:txBody>
          <a:bodyPr/>
          <a:lstStyle/>
          <a:p>
            <a:endParaRPr lang="en-CA"/>
          </a:p>
        </p:txBody>
      </p:sp>
      <p:sp>
        <p:nvSpPr>
          <p:cNvPr id="27791" name="Line 140"/>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2" name="Line 141"/>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3" name="Line 142"/>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4" name="Freeform 143"/>
          <p:cNvSpPr>
            <a:spLocks/>
          </p:cNvSpPr>
          <p:nvPr/>
        </p:nvSpPr>
        <p:spPr bwMode="auto">
          <a:xfrm>
            <a:off x="4903788" y="5540375"/>
            <a:ext cx="28575" cy="12700"/>
          </a:xfrm>
          <a:custGeom>
            <a:avLst/>
            <a:gdLst>
              <a:gd name="T0" fmla="*/ 2147483647 w 25"/>
              <a:gd name="T1" fmla="*/ 0 h 9"/>
              <a:gd name="T2" fmla="*/ 2147483647 w 25"/>
              <a:gd name="T3" fmla="*/ 2147483647 h 9"/>
              <a:gd name="T4" fmla="*/ 0 w 25"/>
              <a:gd name="T5" fmla="*/ 2147483647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7795" name="Line 144"/>
          <p:cNvSpPr>
            <a:spLocks noChangeShapeType="1"/>
          </p:cNvSpPr>
          <p:nvPr/>
        </p:nvSpPr>
        <p:spPr bwMode="auto">
          <a:xfrm>
            <a:off x="4878388" y="5567363"/>
            <a:ext cx="1587" cy="7937"/>
          </a:xfrm>
          <a:prstGeom prst="line">
            <a:avLst/>
          </a:prstGeom>
          <a:noFill/>
          <a:ln w="0">
            <a:solidFill>
              <a:srgbClr val="000000"/>
            </a:solidFill>
            <a:round/>
            <a:headEnd/>
            <a:tailEnd/>
          </a:ln>
        </p:spPr>
        <p:txBody>
          <a:bodyPr/>
          <a:lstStyle/>
          <a:p>
            <a:endParaRPr lang="en-CA"/>
          </a:p>
        </p:txBody>
      </p:sp>
      <p:sp>
        <p:nvSpPr>
          <p:cNvPr id="27796" name="Line 145"/>
          <p:cNvSpPr>
            <a:spLocks noChangeShapeType="1"/>
          </p:cNvSpPr>
          <p:nvPr/>
        </p:nvSpPr>
        <p:spPr bwMode="auto">
          <a:xfrm>
            <a:off x="4879975" y="5575300"/>
            <a:ext cx="9525" cy="3175"/>
          </a:xfrm>
          <a:prstGeom prst="line">
            <a:avLst/>
          </a:prstGeom>
          <a:noFill/>
          <a:ln w="0">
            <a:solidFill>
              <a:srgbClr val="000000"/>
            </a:solidFill>
            <a:round/>
            <a:headEnd/>
            <a:tailEnd/>
          </a:ln>
        </p:spPr>
        <p:txBody>
          <a:bodyPr/>
          <a:lstStyle/>
          <a:p>
            <a:endParaRPr lang="en-CA"/>
          </a:p>
        </p:txBody>
      </p:sp>
      <p:sp>
        <p:nvSpPr>
          <p:cNvPr id="27797" name="Line 146"/>
          <p:cNvSpPr>
            <a:spLocks noChangeShapeType="1"/>
          </p:cNvSpPr>
          <p:nvPr/>
        </p:nvSpPr>
        <p:spPr bwMode="auto">
          <a:xfrm>
            <a:off x="4889500" y="5578475"/>
            <a:ext cx="14288" cy="1588"/>
          </a:xfrm>
          <a:prstGeom prst="line">
            <a:avLst/>
          </a:prstGeom>
          <a:noFill/>
          <a:ln w="0">
            <a:solidFill>
              <a:srgbClr val="000000"/>
            </a:solidFill>
            <a:round/>
            <a:headEnd/>
            <a:tailEnd/>
          </a:ln>
        </p:spPr>
        <p:txBody>
          <a:bodyPr/>
          <a:lstStyle/>
          <a:p>
            <a:endParaRPr lang="en-CA"/>
          </a:p>
        </p:txBody>
      </p:sp>
      <p:sp>
        <p:nvSpPr>
          <p:cNvPr id="27798" name="Line 147"/>
          <p:cNvSpPr>
            <a:spLocks noChangeShapeType="1"/>
          </p:cNvSpPr>
          <p:nvPr/>
        </p:nvSpPr>
        <p:spPr bwMode="auto">
          <a:xfrm>
            <a:off x="4903788" y="5578475"/>
            <a:ext cx="14287" cy="1588"/>
          </a:xfrm>
          <a:prstGeom prst="line">
            <a:avLst/>
          </a:prstGeom>
          <a:noFill/>
          <a:ln w="0">
            <a:solidFill>
              <a:srgbClr val="000000"/>
            </a:solidFill>
            <a:round/>
            <a:headEnd/>
            <a:tailEnd/>
          </a:ln>
        </p:spPr>
        <p:txBody>
          <a:bodyPr/>
          <a:lstStyle/>
          <a:p>
            <a:endParaRPr lang="en-CA"/>
          </a:p>
        </p:txBody>
      </p:sp>
      <p:sp>
        <p:nvSpPr>
          <p:cNvPr id="27799" name="Line 148"/>
          <p:cNvSpPr>
            <a:spLocks noChangeShapeType="1"/>
          </p:cNvSpPr>
          <p:nvPr/>
        </p:nvSpPr>
        <p:spPr bwMode="auto">
          <a:xfrm>
            <a:off x="4918075" y="5580063"/>
            <a:ext cx="19050" cy="3175"/>
          </a:xfrm>
          <a:prstGeom prst="line">
            <a:avLst/>
          </a:prstGeom>
          <a:noFill/>
          <a:ln w="0">
            <a:solidFill>
              <a:srgbClr val="000000"/>
            </a:solidFill>
            <a:round/>
            <a:headEnd/>
            <a:tailEnd/>
          </a:ln>
        </p:spPr>
        <p:txBody>
          <a:bodyPr/>
          <a:lstStyle/>
          <a:p>
            <a:endParaRPr lang="en-CA"/>
          </a:p>
        </p:txBody>
      </p:sp>
      <p:sp>
        <p:nvSpPr>
          <p:cNvPr id="27800" name="Line 149"/>
          <p:cNvSpPr>
            <a:spLocks noChangeShapeType="1"/>
          </p:cNvSpPr>
          <p:nvPr/>
        </p:nvSpPr>
        <p:spPr bwMode="auto">
          <a:xfrm flipH="1">
            <a:off x="4918075" y="5667375"/>
            <a:ext cx="3175" cy="4763"/>
          </a:xfrm>
          <a:prstGeom prst="line">
            <a:avLst/>
          </a:prstGeom>
          <a:noFill/>
          <a:ln w="0">
            <a:solidFill>
              <a:srgbClr val="000000"/>
            </a:solidFill>
            <a:round/>
            <a:headEnd/>
            <a:tailEnd/>
          </a:ln>
        </p:spPr>
        <p:txBody>
          <a:bodyPr/>
          <a:lstStyle/>
          <a:p>
            <a:endParaRPr lang="en-CA"/>
          </a:p>
        </p:txBody>
      </p:sp>
      <p:sp>
        <p:nvSpPr>
          <p:cNvPr id="27801" name="Line 150"/>
          <p:cNvSpPr>
            <a:spLocks noChangeShapeType="1"/>
          </p:cNvSpPr>
          <p:nvPr/>
        </p:nvSpPr>
        <p:spPr bwMode="auto">
          <a:xfrm>
            <a:off x="4918075" y="5672138"/>
            <a:ext cx="3175" cy="4762"/>
          </a:xfrm>
          <a:prstGeom prst="line">
            <a:avLst/>
          </a:prstGeom>
          <a:noFill/>
          <a:ln w="0">
            <a:solidFill>
              <a:srgbClr val="000000"/>
            </a:solidFill>
            <a:round/>
            <a:headEnd/>
            <a:tailEnd/>
          </a:ln>
        </p:spPr>
        <p:txBody>
          <a:bodyPr/>
          <a:lstStyle/>
          <a:p>
            <a:endParaRPr lang="en-CA"/>
          </a:p>
        </p:txBody>
      </p:sp>
      <p:sp>
        <p:nvSpPr>
          <p:cNvPr id="27802" name="Line 151"/>
          <p:cNvSpPr>
            <a:spLocks noChangeShapeType="1"/>
          </p:cNvSpPr>
          <p:nvPr/>
        </p:nvSpPr>
        <p:spPr bwMode="auto">
          <a:xfrm>
            <a:off x="4918075" y="5676900"/>
            <a:ext cx="3175" cy="3175"/>
          </a:xfrm>
          <a:prstGeom prst="line">
            <a:avLst/>
          </a:prstGeom>
          <a:noFill/>
          <a:ln w="0">
            <a:solidFill>
              <a:srgbClr val="000000"/>
            </a:solidFill>
            <a:round/>
            <a:headEnd/>
            <a:tailEnd/>
          </a:ln>
        </p:spPr>
        <p:txBody>
          <a:bodyPr/>
          <a:lstStyle/>
          <a:p>
            <a:endParaRPr lang="en-CA"/>
          </a:p>
        </p:txBody>
      </p:sp>
      <p:sp>
        <p:nvSpPr>
          <p:cNvPr id="27803" name="Line 152"/>
          <p:cNvSpPr>
            <a:spLocks noChangeShapeType="1"/>
          </p:cNvSpPr>
          <p:nvPr/>
        </p:nvSpPr>
        <p:spPr bwMode="auto">
          <a:xfrm flipH="1">
            <a:off x="4916488" y="5719763"/>
            <a:ext cx="14287" cy="9525"/>
          </a:xfrm>
          <a:prstGeom prst="line">
            <a:avLst/>
          </a:prstGeom>
          <a:noFill/>
          <a:ln w="0">
            <a:solidFill>
              <a:srgbClr val="000000"/>
            </a:solidFill>
            <a:round/>
            <a:headEnd/>
            <a:tailEnd/>
          </a:ln>
        </p:spPr>
        <p:txBody>
          <a:bodyPr/>
          <a:lstStyle/>
          <a:p>
            <a:endParaRPr lang="en-CA"/>
          </a:p>
        </p:txBody>
      </p:sp>
      <p:sp>
        <p:nvSpPr>
          <p:cNvPr id="27804" name="Line 153"/>
          <p:cNvSpPr>
            <a:spLocks noChangeShapeType="1"/>
          </p:cNvSpPr>
          <p:nvPr/>
        </p:nvSpPr>
        <p:spPr bwMode="auto">
          <a:xfrm flipH="1">
            <a:off x="4911725" y="5729288"/>
            <a:ext cx="4763" cy="7937"/>
          </a:xfrm>
          <a:prstGeom prst="line">
            <a:avLst/>
          </a:prstGeom>
          <a:noFill/>
          <a:ln w="0">
            <a:solidFill>
              <a:srgbClr val="000000"/>
            </a:solidFill>
            <a:round/>
            <a:headEnd/>
            <a:tailEnd/>
          </a:ln>
        </p:spPr>
        <p:txBody>
          <a:bodyPr/>
          <a:lstStyle/>
          <a:p>
            <a:endParaRPr lang="en-CA"/>
          </a:p>
        </p:txBody>
      </p:sp>
      <p:sp>
        <p:nvSpPr>
          <p:cNvPr id="27805" name="Freeform 154"/>
          <p:cNvSpPr>
            <a:spLocks/>
          </p:cNvSpPr>
          <p:nvPr/>
        </p:nvSpPr>
        <p:spPr bwMode="auto">
          <a:xfrm>
            <a:off x="4906963" y="5737225"/>
            <a:ext cx="4762" cy="1588"/>
          </a:xfrm>
          <a:custGeom>
            <a:avLst/>
            <a:gdLst>
              <a:gd name="T0" fmla="*/ 2147483647 w 4"/>
              <a:gd name="T1" fmla="*/ 0 h 2"/>
              <a:gd name="T2" fmla="*/ 0 w 4"/>
              <a:gd name="T3" fmla="*/ 2147483647 h 2"/>
              <a:gd name="T4" fmla="*/ 0 w 4"/>
              <a:gd name="T5" fmla="*/ 2147483647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7806" name="Line 155"/>
          <p:cNvSpPr>
            <a:spLocks noChangeShapeType="1"/>
          </p:cNvSpPr>
          <p:nvPr/>
        </p:nvSpPr>
        <p:spPr bwMode="auto">
          <a:xfrm>
            <a:off x="1203325" y="2371725"/>
            <a:ext cx="85725" cy="3175"/>
          </a:xfrm>
          <a:prstGeom prst="line">
            <a:avLst/>
          </a:prstGeom>
          <a:noFill/>
          <a:ln w="0">
            <a:solidFill>
              <a:srgbClr val="000000"/>
            </a:solidFill>
            <a:round/>
            <a:headEnd/>
            <a:tailEnd/>
          </a:ln>
        </p:spPr>
        <p:txBody>
          <a:bodyPr/>
          <a:lstStyle/>
          <a:p>
            <a:endParaRPr lang="en-CA"/>
          </a:p>
        </p:txBody>
      </p:sp>
      <p:sp>
        <p:nvSpPr>
          <p:cNvPr id="27807" name="Line 156"/>
          <p:cNvSpPr>
            <a:spLocks noChangeShapeType="1"/>
          </p:cNvSpPr>
          <p:nvPr/>
        </p:nvSpPr>
        <p:spPr bwMode="auto">
          <a:xfrm>
            <a:off x="1317625" y="2371725"/>
            <a:ext cx="85725" cy="3175"/>
          </a:xfrm>
          <a:prstGeom prst="line">
            <a:avLst/>
          </a:prstGeom>
          <a:noFill/>
          <a:ln w="0">
            <a:solidFill>
              <a:srgbClr val="000000"/>
            </a:solidFill>
            <a:round/>
            <a:headEnd/>
            <a:tailEnd/>
          </a:ln>
        </p:spPr>
        <p:txBody>
          <a:bodyPr/>
          <a:lstStyle/>
          <a:p>
            <a:endParaRPr lang="en-CA"/>
          </a:p>
        </p:txBody>
      </p:sp>
      <p:sp>
        <p:nvSpPr>
          <p:cNvPr id="27808" name="Line 157"/>
          <p:cNvSpPr>
            <a:spLocks noChangeShapeType="1"/>
          </p:cNvSpPr>
          <p:nvPr/>
        </p:nvSpPr>
        <p:spPr bwMode="auto">
          <a:xfrm>
            <a:off x="1433513" y="2371725"/>
            <a:ext cx="87312" cy="3175"/>
          </a:xfrm>
          <a:prstGeom prst="line">
            <a:avLst/>
          </a:prstGeom>
          <a:noFill/>
          <a:ln w="0">
            <a:solidFill>
              <a:srgbClr val="000000"/>
            </a:solidFill>
            <a:round/>
            <a:headEnd/>
            <a:tailEnd/>
          </a:ln>
        </p:spPr>
        <p:txBody>
          <a:bodyPr/>
          <a:lstStyle/>
          <a:p>
            <a:endParaRPr lang="en-CA"/>
          </a:p>
        </p:txBody>
      </p:sp>
      <p:sp>
        <p:nvSpPr>
          <p:cNvPr id="27809" name="Line 158"/>
          <p:cNvSpPr>
            <a:spLocks noChangeShapeType="1"/>
          </p:cNvSpPr>
          <p:nvPr/>
        </p:nvSpPr>
        <p:spPr bwMode="auto">
          <a:xfrm>
            <a:off x="1549400" y="2371725"/>
            <a:ext cx="85725" cy="3175"/>
          </a:xfrm>
          <a:prstGeom prst="line">
            <a:avLst/>
          </a:prstGeom>
          <a:noFill/>
          <a:ln w="0">
            <a:solidFill>
              <a:srgbClr val="000000"/>
            </a:solidFill>
            <a:round/>
            <a:headEnd/>
            <a:tailEnd/>
          </a:ln>
        </p:spPr>
        <p:txBody>
          <a:bodyPr/>
          <a:lstStyle/>
          <a:p>
            <a:endParaRPr lang="en-CA"/>
          </a:p>
        </p:txBody>
      </p:sp>
      <p:sp>
        <p:nvSpPr>
          <p:cNvPr id="27810" name="Line 159"/>
          <p:cNvSpPr>
            <a:spLocks noChangeShapeType="1"/>
          </p:cNvSpPr>
          <p:nvPr/>
        </p:nvSpPr>
        <p:spPr bwMode="auto">
          <a:xfrm>
            <a:off x="1660525" y="2371725"/>
            <a:ext cx="88900" cy="3175"/>
          </a:xfrm>
          <a:prstGeom prst="line">
            <a:avLst/>
          </a:prstGeom>
          <a:noFill/>
          <a:ln w="0">
            <a:solidFill>
              <a:srgbClr val="000000"/>
            </a:solidFill>
            <a:round/>
            <a:headEnd/>
            <a:tailEnd/>
          </a:ln>
        </p:spPr>
        <p:txBody>
          <a:bodyPr/>
          <a:lstStyle/>
          <a:p>
            <a:endParaRPr lang="en-CA"/>
          </a:p>
        </p:txBody>
      </p:sp>
      <p:sp>
        <p:nvSpPr>
          <p:cNvPr id="27811" name="Line 160"/>
          <p:cNvSpPr>
            <a:spLocks noChangeShapeType="1"/>
          </p:cNvSpPr>
          <p:nvPr/>
        </p:nvSpPr>
        <p:spPr bwMode="auto">
          <a:xfrm>
            <a:off x="1778000" y="2371725"/>
            <a:ext cx="88900" cy="3175"/>
          </a:xfrm>
          <a:prstGeom prst="line">
            <a:avLst/>
          </a:prstGeom>
          <a:noFill/>
          <a:ln w="0">
            <a:solidFill>
              <a:srgbClr val="000000"/>
            </a:solidFill>
            <a:round/>
            <a:headEnd/>
            <a:tailEnd/>
          </a:ln>
        </p:spPr>
        <p:txBody>
          <a:bodyPr/>
          <a:lstStyle/>
          <a:p>
            <a:endParaRPr lang="en-CA"/>
          </a:p>
        </p:txBody>
      </p:sp>
      <p:sp>
        <p:nvSpPr>
          <p:cNvPr id="27812" name="Line 161"/>
          <p:cNvSpPr>
            <a:spLocks noChangeShapeType="1"/>
          </p:cNvSpPr>
          <p:nvPr/>
        </p:nvSpPr>
        <p:spPr bwMode="auto">
          <a:xfrm>
            <a:off x="1892300" y="2371725"/>
            <a:ext cx="88900" cy="3175"/>
          </a:xfrm>
          <a:prstGeom prst="line">
            <a:avLst/>
          </a:prstGeom>
          <a:noFill/>
          <a:ln w="0">
            <a:solidFill>
              <a:srgbClr val="000000"/>
            </a:solidFill>
            <a:round/>
            <a:headEnd/>
            <a:tailEnd/>
          </a:ln>
        </p:spPr>
        <p:txBody>
          <a:bodyPr/>
          <a:lstStyle/>
          <a:p>
            <a:endParaRPr lang="en-CA"/>
          </a:p>
        </p:txBody>
      </p:sp>
      <p:sp>
        <p:nvSpPr>
          <p:cNvPr id="27813" name="Line 162"/>
          <p:cNvSpPr>
            <a:spLocks noChangeShapeType="1"/>
          </p:cNvSpPr>
          <p:nvPr/>
        </p:nvSpPr>
        <p:spPr bwMode="auto">
          <a:xfrm>
            <a:off x="2006600" y="2371725"/>
            <a:ext cx="88900" cy="3175"/>
          </a:xfrm>
          <a:prstGeom prst="line">
            <a:avLst/>
          </a:prstGeom>
          <a:noFill/>
          <a:ln w="0">
            <a:solidFill>
              <a:srgbClr val="000000"/>
            </a:solidFill>
            <a:round/>
            <a:headEnd/>
            <a:tailEnd/>
          </a:ln>
        </p:spPr>
        <p:txBody>
          <a:bodyPr/>
          <a:lstStyle/>
          <a:p>
            <a:endParaRPr lang="en-CA"/>
          </a:p>
        </p:txBody>
      </p:sp>
      <p:sp>
        <p:nvSpPr>
          <p:cNvPr id="27814" name="Line 163"/>
          <p:cNvSpPr>
            <a:spLocks noChangeShapeType="1"/>
          </p:cNvSpPr>
          <p:nvPr/>
        </p:nvSpPr>
        <p:spPr bwMode="auto">
          <a:xfrm>
            <a:off x="2120900" y="2371725"/>
            <a:ext cx="88900" cy="3175"/>
          </a:xfrm>
          <a:prstGeom prst="line">
            <a:avLst/>
          </a:prstGeom>
          <a:noFill/>
          <a:ln w="0">
            <a:solidFill>
              <a:srgbClr val="000000"/>
            </a:solidFill>
            <a:round/>
            <a:headEnd/>
            <a:tailEnd/>
          </a:ln>
        </p:spPr>
        <p:txBody>
          <a:bodyPr/>
          <a:lstStyle/>
          <a:p>
            <a:endParaRPr lang="en-CA"/>
          </a:p>
        </p:txBody>
      </p:sp>
      <p:sp>
        <p:nvSpPr>
          <p:cNvPr id="27815" name="Line 164"/>
          <p:cNvSpPr>
            <a:spLocks noChangeShapeType="1"/>
          </p:cNvSpPr>
          <p:nvPr/>
        </p:nvSpPr>
        <p:spPr bwMode="auto">
          <a:xfrm>
            <a:off x="2238375" y="2371725"/>
            <a:ext cx="88900" cy="3175"/>
          </a:xfrm>
          <a:prstGeom prst="line">
            <a:avLst/>
          </a:prstGeom>
          <a:noFill/>
          <a:ln w="0">
            <a:solidFill>
              <a:srgbClr val="000000"/>
            </a:solidFill>
            <a:round/>
            <a:headEnd/>
            <a:tailEnd/>
          </a:ln>
        </p:spPr>
        <p:txBody>
          <a:bodyPr/>
          <a:lstStyle/>
          <a:p>
            <a:endParaRPr lang="en-CA"/>
          </a:p>
        </p:txBody>
      </p:sp>
      <p:sp>
        <p:nvSpPr>
          <p:cNvPr id="27816" name="Line 165"/>
          <p:cNvSpPr>
            <a:spLocks noChangeShapeType="1"/>
          </p:cNvSpPr>
          <p:nvPr/>
        </p:nvSpPr>
        <p:spPr bwMode="auto">
          <a:xfrm>
            <a:off x="2352675" y="2371725"/>
            <a:ext cx="88900" cy="3175"/>
          </a:xfrm>
          <a:prstGeom prst="line">
            <a:avLst/>
          </a:prstGeom>
          <a:noFill/>
          <a:ln w="0">
            <a:solidFill>
              <a:srgbClr val="000000"/>
            </a:solidFill>
            <a:round/>
            <a:headEnd/>
            <a:tailEnd/>
          </a:ln>
        </p:spPr>
        <p:txBody>
          <a:bodyPr/>
          <a:lstStyle/>
          <a:p>
            <a:endParaRPr lang="en-CA"/>
          </a:p>
        </p:txBody>
      </p:sp>
      <p:sp>
        <p:nvSpPr>
          <p:cNvPr id="27817" name="Line 166"/>
          <p:cNvSpPr>
            <a:spLocks noChangeShapeType="1"/>
          </p:cNvSpPr>
          <p:nvPr/>
        </p:nvSpPr>
        <p:spPr bwMode="auto">
          <a:xfrm>
            <a:off x="2466975" y="2371725"/>
            <a:ext cx="88900" cy="3175"/>
          </a:xfrm>
          <a:prstGeom prst="line">
            <a:avLst/>
          </a:prstGeom>
          <a:noFill/>
          <a:ln w="0">
            <a:solidFill>
              <a:srgbClr val="000000"/>
            </a:solidFill>
            <a:round/>
            <a:headEnd/>
            <a:tailEnd/>
          </a:ln>
        </p:spPr>
        <p:txBody>
          <a:bodyPr/>
          <a:lstStyle/>
          <a:p>
            <a:endParaRPr lang="en-CA"/>
          </a:p>
        </p:txBody>
      </p:sp>
      <p:sp>
        <p:nvSpPr>
          <p:cNvPr id="27818" name="Line 167"/>
          <p:cNvSpPr>
            <a:spLocks noChangeShapeType="1"/>
          </p:cNvSpPr>
          <p:nvPr/>
        </p:nvSpPr>
        <p:spPr bwMode="auto">
          <a:xfrm>
            <a:off x="2584450" y="2371725"/>
            <a:ext cx="85725" cy="3175"/>
          </a:xfrm>
          <a:prstGeom prst="line">
            <a:avLst/>
          </a:prstGeom>
          <a:noFill/>
          <a:ln w="0">
            <a:solidFill>
              <a:srgbClr val="000000"/>
            </a:solidFill>
            <a:round/>
            <a:headEnd/>
            <a:tailEnd/>
          </a:ln>
        </p:spPr>
        <p:txBody>
          <a:bodyPr/>
          <a:lstStyle/>
          <a:p>
            <a:endParaRPr lang="en-CA"/>
          </a:p>
        </p:txBody>
      </p:sp>
      <p:sp>
        <p:nvSpPr>
          <p:cNvPr id="27819" name="Line 168"/>
          <p:cNvSpPr>
            <a:spLocks noChangeShapeType="1"/>
          </p:cNvSpPr>
          <p:nvPr/>
        </p:nvSpPr>
        <p:spPr bwMode="auto">
          <a:xfrm>
            <a:off x="2698750" y="2371725"/>
            <a:ext cx="88900" cy="3175"/>
          </a:xfrm>
          <a:prstGeom prst="line">
            <a:avLst/>
          </a:prstGeom>
          <a:noFill/>
          <a:ln w="0">
            <a:solidFill>
              <a:srgbClr val="000000"/>
            </a:solidFill>
            <a:round/>
            <a:headEnd/>
            <a:tailEnd/>
          </a:ln>
        </p:spPr>
        <p:txBody>
          <a:bodyPr/>
          <a:lstStyle/>
          <a:p>
            <a:endParaRPr lang="en-CA"/>
          </a:p>
        </p:txBody>
      </p:sp>
      <p:sp>
        <p:nvSpPr>
          <p:cNvPr id="27820" name="Line 169"/>
          <p:cNvSpPr>
            <a:spLocks noChangeShapeType="1"/>
          </p:cNvSpPr>
          <p:nvPr/>
        </p:nvSpPr>
        <p:spPr bwMode="auto">
          <a:xfrm>
            <a:off x="2813050" y="2371725"/>
            <a:ext cx="88900" cy="3175"/>
          </a:xfrm>
          <a:prstGeom prst="line">
            <a:avLst/>
          </a:prstGeom>
          <a:noFill/>
          <a:ln w="0">
            <a:solidFill>
              <a:srgbClr val="000000"/>
            </a:solidFill>
            <a:round/>
            <a:headEnd/>
            <a:tailEnd/>
          </a:ln>
        </p:spPr>
        <p:txBody>
          <a:bodyPr/>
          <a:lstStyle/>
          <a:p>
            <a:endParaRPr lang="en-CA"/>
          </a:p>
        </p:txBody>
      </p:sp>
      <p:sp>
        <p:nvSpPr>
          <p:cNvPr id="27821" name="Line 170"/>
          <p:cNvSpPr>
            <a:spLocks noChangeShapeType="1"/>
          </p:cNvSpPr>
          <p:nvPr/>
        </p:nvSpPr>
        <p:spPr bwMode="auto">
          <a:xfrm>
            <a:off x="2928938" y="2371725"/>
            <a:ext cx="87312" cy="3175"/>
          </a:xfrm>
          <a:prstGeom prst="line">
            <a:avLst/>
          </a:prstGeom>
          <a:noFill/>
          <a:ln w="0">
            <a:solidFill>
              <a:srgbClr val="000000"/>
            </a:solidFill>
            <a:round/>
            <a:headEnd/>
            <a:tailEnd/>
          </a:ln>
        </p:spPr>
        <p:txBody>
          <a:bodyPr/>
          <a:lstStyle/>
          <a:p>
            <a:endParaRPr lang="en-CA"/>
          </a:p>
        </p:txBody>
      </p:sp>
      <p:sp>
        <p:nvSpPr>
          <p:cNvPr id="27822" name="Line 171"/>
          <p:cNvSpPr>
            <a:spLocks noChangeShapeType="1"/>
          </p:cNvSpPr>
          <p:nvPr/>
        </p:nvSpPr>
        <p:spPr bwMode="auto">
          <a:xfrm>
            <a:off x="3044825" y="2371725"/>
            <a:ext cx="88900" cy="3175"/>
          </a:xfrm>
          <a:prstGeom prst="line">
            <a:avLst/>
          </a:prstGeom>
          <a:noFill/>
          <a:ln w="0">
            <a:solidFill>
              <a:srgbClr val="000000"/>
            </a:solidFill>
            <a:round/>
            <a:headEnd/>
            <a:tailEnd/>
          </a:ln>
        </p:spPr>
        <p:txBody>
          <a:bodyPr/>
          <a:lstStyle/>
          <a:p>
            <a:endParaRPr lang="en-CA"/>
          </a:p>
        </p:txBody>
      </p:sp>
      <p:sp>
        <p:nvSpPr>
          <p:cNvPr id="27823" name="Line 172"/>
          <p:cNvSpPr>
            <a:spLocks noChangeShapeType="1"/>
          </p:cNvSpPr>
          <p:nvPr/>
        </p:nvSpPr>
        <p:spPr bwMode="auto">
          <a:xfrm>
            <a:off x="3159125" y="2371725"/>
            <a:ext cx="88900" cy="3175"/>
          </a:xfrm>
          <a:prstGeom prst="line">
            <a:avLst/>
          </a:prstGeom>
          <a:noFill/>
          <a:ln w="0">
            <a:solidFill>
              <a:srgbClr val="000000"/>
            </a:solidFill>
            <a:round/>
            <a:headEnd/>
            <a:tailEnd/>
          </a:ln>
        </p:spPr>
        <p:txBody>
          <a:bodyPr/>
          <a:lstStyle/>
          <a:p>
            <a:endParaRPr lang="en-CA"/>
          </a:p>
        </p:txBody>
      </p:sp>
      <p:sp>
        <p:nvSpPr>
          <p:cNvPr id="27824" name="Line 173"/>
          <p:cNvSpPr>
            <a:spLocks noChangeShapeType="1"/>
          </p:cNvSpPr>
          <p:nvPr/>
        </p:nvSpPr>
        <p:spPr bwMode="auto">
          <a:xfrm>
            <a:off x="3275013" y="2371725"/>
            <a:ext cx="87312" cy="3175"/>
          </a:xfrm>
          <a:prstGeom prst="line">
            <a:avLst/>
          </a:prstGeom>
          <a:noFill/>
          <a:ln w="0">
            <a:solidFill>
              <a:srgbClr val="000000"/>
            </a:solidFill>
            <a:round/>
            <a:headEnd/>
            <a:tailEnd/>
          </a:ln>
        </p:spPr>
        <p:txBody>
          <a:bodyPr/>
          <a:lstStyle/>
          <a:p>
            <a:endParaRPr lang="en-CA"/>
          </a:p>
        </p:txBody>
      </p:sp>
      <p:sp>
        <p:nvSpPr>
          <p:cNvPr id="27825" name="Line 174"/>
          <p:cNvSpPr>
            <a:spLocks noChangeShapeType="1"/>
          </p:cNvSpPr>
          <p:nvPr/>
        </p:nvSpPr>
        <p:spPr bwMode="auto">
          <a:xfrm>
            <a:off x="3389313" y="2371725"/>
            <a:ext cx="87312" cy="3175"/>
          </a:xfrm>
          <a:prstGeom prst="line">
            <a:avLst/>
          </a:prstGeom>
          <a:noFill/>
          <a:ln w="0">
            <a:solidFill>
              <a:srgbClr val="000000"/>
            </a:solidFill>
            <a:round/>
            <a:headEnd/>
            <a:tailEnd/>
          </a:ln>
        </p:spPr>
        <p:txBody>
          <a:bodyPr/>
          <a:lstStyle/>
          <a:p>
            <a:endParaRPr lang="en-CA"/>
          </a:p>
        </p:txBody>
      </p:sp>
      <p:sp>
        <p:nvSpPr>
          <p:cNvPr id="27826" name="Line 175"/>
          <p:cNvSpPr>
            <a:spLocks noChangeShapeType="1"/>
          </p:cNvSpPr>
          <p:nvPr/>
        </p:nvSpPr>
        <p:spPr bwMode="auto">
          <a:xfrm>
            <a:off x="3505200" y="2371725"/>
            <a:ext cx="88900" cy="3175"/>
          </a:xfrm>
          <a:prstGeom prst="line">
            <a:avLst/>
          </a:prstGeom>
          <a:noFill/>
          <a:ln w="0">
            <a:solidFill>
              <a:srgbClr val="000000"/>
            </a:solidFill>
            <a:round/>
            <a:headEnd/>
            <a:tailEnd/>
          </a:ln>
        </p:spPr>
        <p:txBody>
          <a:bodyPr/>
          <a:lstStyle/>
          <a:p>
            <a:endParaRPr lang="en-CA"/>
          </a:p>
        </p:txBody>
      </p:sp>
      <p:sp>
        <p:nvSpPr>
          <p:cNvPr id="27827" name="Line 176"/>
          <p:cNvSpPr>
            <a:spLocks noChangeShapeType="1"/>
          </p:cNvSpPr>
          <p:nvPr/>
        </p:nvSpPr>
        <p:spPr bwMode="auto">
          <a:xfrm>
            <a:off x="3621088" y="2371725"/>
            <a:ext cx="87312" cy="3175"/>
          </a:xfrm>
          <a:prstGeom prst="line">
            <a:avLst/>
          </a:prstGeom>
          <a:noFill/>
          <a:ln w="0">
            <a:solidFill>
              <a:srgbClr val="000000"/>
            </a:solidFill>
            <a:round/>
            <a:headEnd/>
            <a:tailEnd/>
          </a:ln>
        </p:spPr>
        <p:txBody>
          <a:bodyPr/>
          <a:lstStyle/>
          <a:p>
            <a:endParaRPr lang="en-CA"/>
          </a:p>
        </p:txBody>
      </p:sp>
      <p:sp>
        <p:nvSpPr>
          <p:cNvPr id="27828" name="Line 177"/>
          <p:cNvSpPr>
            <a:spLocks noChangeShapeType="1"/>
          </p:cNvSpPr>
          <p:nvPr/>
        </p:nvSpPr>
        <p:spPr bwMode="auto">
          <a:xfrm>
            <a:off x="3735388" y="2371725"/>
            <a:ext cx="87312" cy="3175"/>
          </a:xfrm>
          <a:prstGeom prst="line">
            <a:avLst/>
          </a:prstGeom>
          <a:noFill/>
          <a:ln w="0">
            <a:solidFill>
              <a:srgbClr val="000000"/>
            </a:solidFill>
            <a:round/>
            <a:headEnd/>
            <a:tailEnd/>
          </a:ln>
        </p:spPr>
        <p:txBody>
          <a:bodyPr/>
          <a:lstStyle/>
          <a:p>
            <a:endParaRPr lang="en-CA"/>
          </a:p>
        </p:txBody>
      </p:sp>
      <p:sp>
        <p:nvSpPr>
          <p:cNvPr id="27829" name="Line 178"/>
          <p:cNvSpPr>
            <a:spLocks noChangeShapeType="1"/>
          </p:cNvSpPr>
          <p:nvPr/>
        </p:nvSpPr>
        <p:spPr bwMode="auto">
          <a:xfrm>
            <a:off x="3851275" y="2371725"/>
            <a:ext cx="88900" cy="3175"/>
          </a:xfrm>
          <a:prstGeom prst="line">
            <a:avLst/>
          </a:prstGeom>
          <a:noFill/>
          <a:ln w="0">
            <a:solidFill>
              <a:srgbClr val="000000"/>
            </a:solidFill>
            <a:round/>
            <a:headEnd/>
            <a:tailEnd/>
          </a:ln>
        </p:spPr>
        <p:txBody>
          <a:bodyPr/>
          <a:lstStyle/>
          <a:p>
            <a:endParaRPr lang="en-CA"/>
          </a:p>
        </p:txBody>
      </p:sp>
      <p:sp>
        <p:nvSpPr>
          <p:cNvPr id="27830" name="Line 179"/>
          <p:cNvSpPr>
            <a:spLocks noChangeShapeType="1"/>
          </p:cNvSpPr>
          <p:nvPr/>
        </p:nvSpPr>
        <p:spPr bwMode="auto">
          <a:xfrm>
            <a:off x="3967163" y="2371725"/>
            <a:ext cx="87312" cy="3175"/>
          </a:xfrm>
          <a:prstGeom prst="line">
            <a:avLst/>
          </a:prstGeom>
          <a:noFill/>
          <a:ln w="0">
            <a:solidFill>
              <a:srgbClr val="000000"/>
            </a:solidFill>
            <a:round/>
            <a:headEnd/>
            <a:tailEnd/>
          </a:ln>
        </p:spPr>
        <p:txBody>
          <a:bodyPr/>
          <a:lstStyle/>
          <a:p>
            <a:endParaRPr lang="en-CA"/>
          </a:p>
        </p:txBody>
      </p:sp>
      <p:sp>
        <p:nvSpPr>
          <p:cNvPr id="27831" name="Line 180"/>
          <p:cNvSpPr>
            <a:spLocks noChangeShapeType="1"/>
          </p:cNvSpPr>
          <p:nvPr/>
        </p:nvSpPr>
        <p:spPr bwMode="auto">
          <a:xfrm>
            <a:off x="4081463" y="2371725"/>
            <a:ext cx="87312" cy="3175"/>
          </a:xfrm>
          <a:prstGeom prst="line">
            <a:avLst/>
          </a:prstGeom>
          <a:noFill/>
          <a:ln w="0">
            <a:solidFill>
              <a:srgbClr val="000000"/>
            </a:solidFill>
            <a:round/>
            <a:headEnd/>
            <a:tailEnd/>
          </a:ln>
        </p:spPr>
        <p:txBody>
          <a:bodyPr/>
          <a:lstStyle/>
          <a:p>
            <a:endParaRPr lang="en-CA"/>
          </a:p>
        </p:txBody>
      </p:sp>
      <p:sp>
        <p:nvSpPr>
          <p:cNvPr id="27832" name="Line 181"/>
          <p:cNvSpPr>
            <a:spLocks noChangeShapeType="1"/>
          </p:cNvSpPr>
          <p:nvPr/>
        </p:nvSpPr>
        <p:spPr bwMode="auto">
          <a:xfrm>
            <a:off x="4195763" y="2371725"/>
            <a:ext cx="88900" cy="3175"/>
          </a:xfrm>
          <a:prstGeom prst="line">
            <a:avLst/>
          </a:prstGeom>
          <a:noFill/>
          <a:ln w="0">
            <a:solidFill>
              <a:srgbClr val="000000"/>
            </a:solidFill>
            <a:round/>
            <a:headEnd/>
            <a:tailEnd/>
          </a:ln>
        </p:spPr>
        <p:txBody>
          <a:bodyPr/>
          <a:lstStyle/>
          <a:p>
            <a:endParaRPr lang="en-CA"/>
          </a:p>
        </p:txBody>
      </p:sp>
      <p:sp>
        <p:nvSpPr>
          <p:cNvPr id="27833" name="Line 182"/>
          <p:cNvSpPr>
            <a:spLocks noChangeShapeType="1"/>
          </p:cNvSpPr>
          <p:nvPr/>
        </p:nvSpPr>
        <p:spPr bwMode="auto">
          <a:xfrm>
            <a:off x="4313238" y="2371725"/>
            <a:ext cx="87312" cy="3175"/>
          </a:xfrm>
          <a:prstGeom prst="line">
            <a:avLst/>
          </a:prstGeom>
          <a:noFill/>
          <a:ln w="0">
            <a:solidFill>
              <a:srgbClr val="000000"/>
            </a:solidFill>
            <a:round/>
            <a:headEnd/>
            <a:tailEnd/>
          </a:ln>
        </p:spPr>
        <p:txBody>
          <a:bodyPr/>
          <a:lstStyle/>
          <a:p>
            <a:endParaRPr lang="en-CA"/>
          </a:p>
        </p:txBody>
      </p:sp>
      <p:sp>
        <p:nvSpPr>
          <p:cNvPr id="27834" name="Line 183"/>
          <p:cNvSpPr>
            <a:spLocks noChangeShapeType="1"/>
          </p:cNvSpPr>
          <p:nvPr/>
        </p:nvSpPr>
        <p:spPr bwMode="auto">
          <a:xfrm>
            <a:off x="4427538" y="2371725"/>
            <a:ext cx="85725" cy="3175"/>
          </a:xfrm>
          <a:prstGeom prst="line">
            <a:avLst/>
          </a:prstGeom>
          <a:noFill/>
          <a:ln w="0">
            <a:solidFill>
              <a:srgbClr val="000000"/>
            </a:solidFill>
            <a:round/>
            <a:headEnd/>
            <a:tailEnd/>
          </a:ln>
        </p:spPr>
        <p:txBody>
          <a:bodyPr/>
          <a:lstStyle/>
          <a:p>
            <a:endParaRPr lang="en-CA"/>
          </a:p>
        </p:txBody>
      </p:sp>
      <p:sp>
        <p:nvSpPr>
          <p:cNvPr id="27835" name="Line 184"/>
          <p:cNvSpPr>
            <a:spLocks noChangeShapeType="1"/>
          </p:cNvSpPr>
          <p:nvPr/>
        </p:nvSpPr>
        <p:spPr bwMode="auto">
          <a:xfrm>
            <a:off x="4541838" y="2371725"/>
            <a:ext cx="85725" cy="3175"/>
          </a:xfrm>
          <a:prstGeom prst="line">
            <a:avLst/>
          </a:prstGeom>
          <a:noFill/>
          <a:ln w="0">
            <a:solidFill>
              <a:srgbClr val="000000"/>
            </a:solidFill>
            <a:round/>
            <a:headEnd/>
            <a:tailEnd/>
          </a:ln>
        </p:spPr>
        <p:txBody>
          <a:bodyPr/>
          <a:lstStyle/>
          <a:p>
            <a:endParaRPr lang="en-CA"/>
          </a:p>
        </p:txBody>
      </p:sp>
      <p:sp>
        <p:nvSpPr>
          <p:cNvPr id="27836" name="Line 185"/>
          <p:cNvSpPr>
            <a:spLocks noChangeShapeType="1"/>
          </p:cNvSpPr>
          <p:nvPr/>
        </p:nvSpPr>
        <p:spPr bwMode="auto">
          <a:xfrm>
            <a:off x="4659313" y="2371725"/>
            <a:ext cx="85725" cy="3175"/>
          </a:xfrm>
          <a:prstGeom prst="line">
            <a:avLst/>
          </a:prstGeom>
          <a:noFill/>
          <a:ln w="0">
            <a:solidFill>
              <a:srgbClr val="000000"/>
            </a:solidFill>
            <a:round/>
            <a:headEnd/>
            <a:tailEnd/>
          </a:ln>
        </p:spPr>
        <p:txBody>
          <a:bodyPr/>
          <a:lstStyle/>
          <a:p>
            <a:endParaRPr lang="en-CA"/>
          </a:p>
        </p:txBody>
      </p:sp>
      <p:sp>
        <p:nvSpPr>
          <p:cNvPr id="27837" name="Line 186"/>
          <p:cNvSpPr>
            <a:spLocks noChangeShapeType="1"/>
          </p:cNvSpPr>
          <p:nvPr/>
        </p:nvSpPr>
        <p:spPr bwMode="auto">
          <a:xfrm>
            <a:off x="4773613" y="2371725"/>
            <a:ext cx="85725" cy="3175"/>
          </a:xfrm>
          <a:prstGeom prst="line">
            <a:avLst/>
          </a:prstGeom>
          <a:noFill/>
          <a:ln w="0">
            <a:solidFill>
              <a:srgbClr val="000000"/>
            </a:solidFill>
            <a:round/>
            <a:headEnd/>
            <a:tailEnd/>
          </a:ln>
        </p:spPr>
        <p:txBody>
          <a:bodyPr/>
          <a:lstStyle/>
          <a:p>
            <a:endParaRPr lang="en-CA"/>
          </a:p>
        </p:txBody>
      </p:sp>
      <p:sp>
        <p:nvSpPr>
          <p:cNvPr id="27838" name="Line 187"/>
          <p:cNvSpPr>
            <a:spLocks noChangeShapeType="1"/>
          </p:cNvSpPr>
          <p:nvPr/>
        </p:nvSpPr>
        <p:spPr bwMode="auto">
          <a:xfrm>
            <a:off x="4887913" y="2371725"/>
            <a:ext cx="33337" cy="3175"/>
          </a:xfrm>
          <a:prstGeom prst="line">
            <a:avLst/>
          </a:prstGeom>
          <a:noFill/>
          <a:ln w="0">
            <a:solidFill>
              <a:srgbClr val="000000"/>
            </a:solidFill>
            <a:round/>
            <a:headEnd/>
            <a:tailEnd/>
          </a:ln>
        </p:spPr>
        <p:txBody>
          <a:bodyPr/>
          <a:lstStyle/>
          <a:p>
            <a:endParaRPr lang="en-CA"/>
          </a:p>
        </p:txBody>
      </p:sp>
      <p:sp>
        <p:nvSpPr>
          <p:cNvPr id="27839" name="Line 188"/>
          <p:cNvSpPr>
            <a:spLocks noChangeShapeType="1"/>
          </p:cNvSpPr>
          <p:nvPr/>
        </p:nvSpPr>
        <p:spPr bwMode="auto">
          <a:xfrm>
            <a:off x="1171575" y="2697163"/>
            <a:ext cx="85725" cy="1587"/>
          </a:xfrm>
          <a:prstGeom prst="line">
            <a:avLst/>
          </a:prstGeom>
          <a:noFill/>
          <a:ln w="0">
            <a:solidFill>
              <a:srgbClr val="000000"/>
            </a:solidFill>
            <a:round/>
            <a:headEnd/>
            <a:tailEnd/>
          </a:ln>
        </p:spPr>
        <p:txBody>
          <a:bodyPr/>
          <a:lstStyle/>
          <a:p>
            <a:endParaRPr lang="en-CA"/>
          </a:p>
        </p:txBody>
      </p:sp>
      <p:sp>
        <p:nvSpPr>
          <p:cNvPr id="27840" name="Line 189"/>
          <p:cNvSpPr>
            <a:spLocks noChangeShapeType="1"/>
          </p:cNvSpPr>
          <p:nvPr/>
        </p:nvSpPr>
        <p:spPr bwMode="auto">
          <a:xfrm>
            <a:off x="1285875" y="2697163"/>
            <a:ext cx="85725" cy="1587"/>
          </a:xfrm>
          <a:prstGeom prst="line">
            <a:avLst/>
          </a:prstGeom>
          <a:noFill/>
          <a:ln w="0">
            <a:solidFill>
              <a:srgbClr val="000000"/>
            </a:solidFill>
            <a:round/>
            <a:headEnd/>
            <a:tailEnd/>
          </a:ln>
        </p:spPr>
        <p:txBody>
          <a:bodyPr/>
          <a:lstStyle/>
          <a:p>
            <a:endParaRPr lang="en-CA"/>
          </a:p>
        </p:txBody>
      </p:sp>
      <p:sp>
        <p:nvSpPr>
          <p:cNvPr id="27841" name="Line 190"/>
          <p:cNvSpPr>
            <a:spLocks noChangeShapeType="1"/>
          </p:cNvSpPr>
          <p:nvPr/>
        </p:nvSpPr>
        <p:spPr bwMode="auto">
          <a:xfrm>
            <a:off x="1400175" y="2697163"/>
            <a:ext cx="85725" cy="1587"/>
          </a:xfrm>
          <a:prstGeom prst="line">
            <a:avLst/>
          </a:prstGeom>
          <a:noFill/>
          <a:ln w="0">
            <a:solidFill>
              <a:srgbClr val="000000"/>
            </a:solidFill>
            <a:round/>
            <a:headEnd/>
            <a:tailEnd/>
          </a:ln>
        </p:spPr>
        <p:txBody>
          <a:bodyPr/>
          <a:lstStyle/>
          <a:p>
            <a:endParaRPr lang="en-CA"/>
          </a:p>
        </p:txBody>
      </p:sp>
      <p:sp>
        <p:nvSpPr>
          <p:cNvPr id="27842" name="Line 191"/>
          <p:cNvSpPr>
            <a:spLocks noChangeShapeType="1"/>
          </p:cNvSpPr>
          <p:nvPr/>
        </p:nvSpPr>
        <p:spPr bwMode="auto">
          <a:xfrm>
            <a:off x="1517650" y="2697163"/>
            <a:ext cx="85725" cy="1587"/>
          </a:xfrm>
          <a:prstGeom prst="line">
            <a:avLst/>
          </a:prstGeom>
          <a:noFill/>
          <a:ln w="0">
            <a:solidFill>
              <a:srgbClr val="000000"/>
            </a:solidFill>
            <a:round/>
            <a:headEnd/>
            <a:tailEnd/>
          </a:ln>
        </p:spPr>
        <p:txBody>
          <a:bodyPr/>
          <a:lstStyle/>
          <a:p>
            <a:endParaRPr lang="en-CA"/>
          </a:p>
        </p:txBody>
      </p:sp>
      <p:sp>
        <p:nvSpPr>
          <p:cNvPr id="27843" name="Line 192"/>
          <p:cNvSpPr>
            <a:spLocks noChangeShapeType="1"/>
          </p:cNvSpPr>
          <p:nvPr/>
        </p:nvSpPr>
        <p:spPr bwMode="auto">
          <a:xfrm>
            <a:off x="1631950" y="2697163"/>
            <a:ext cx="85725" cy="1587"/>
          </a:xfrm>
          <a:prstGeom prst="line">
            <a:avLst/>
          </a:prstGeom>
          <a:noFill/>
          <a:ln w="0">
            <a:solidFill>
              <a:srgbClr val="000000"/>
            </a:solidFill>
            <a:round/>
            <a:headEnd/>
            <a:tailEnd/>
          </a:ln>
        </p:spPr>
        <p:txBody>
          <a:bodyPr/>
          <a:lstStyle/>
          <a:p>
            <a:endParaRPr lang="en-CA"/>
          </a:p>
        </p:txBody>
      </p:sp>
      <p:sp>
        <p:nvSpPr>
          <p:cNvPr id="27844" name="Line 193"/>
          <p:cNvSpPr>
            <a:spLocks noChangeShapeType="1"/>
          </p:cNvSpPr>
          <p:nvPr/>
        </p:nvSpPr>
        <p:spPr bwMode="auto">
          <a:xfrm>
            <a:off x="1746250" y="2697163"/>
            <a:ext cx="85725" cy="1587"/>
          </a:xfrm>
          <a:prstGeom prst="line">
            <a:avLst/>
          </a:prstGeom>
          <a:noFill/>
          <a:ln w="0">
            <a:solidFill>
              <a:srgbClr val="000000"/>
            </a:solidFill>
            <a:round/>
            <a:headEnd/>
            <a:tailEnd/>
          </a:ln>
        </p:spPr>
        <p:txBody>
          <a:bodyPr/>
          <a:lstStyle/>
          <a:p>
            <a:endParaRPr lang="en-CA"/>
          </a:p>
        </p:txBody>
      </p:sp>
      <p:sp>
        <p:nvSpPr>
          <p:cNvPr id="27845" name="Line 194"/>
          <p:cNvSpPr>
            <a:spLocks noChangeShapeType="1"/>
          </p:cNvSpPr>
          <p:nvPr/>
        </p:nvSpPr>
        <p:spPr bwMode="auto">
          <a:xfrm>
            <a:off x="1863725" y="2697163"/>
            <a:ext cx="85725" cy="1587"/>
          </a:xfrm>
          <a:prstGeom prst="line">
            <a:avLst/>
          </a:prstGeom>
          <a:noFill/>
          <a:ln w="0">
            <a:solidFill>
              <a:srgbClr val="000000"/>
            </a:solidFill>
            <a:round/>
            <a:headEnd/>
            <a:tailEnd/>
          </a:ln>
        </p:spPr>
        <p:txBody>
          <a:bodyPr/>
          <a:lstStyle/>
          <a:p>
            <a:endParaRPr lang="en-CA"/>
          </a:p>
        </p:txBody>
      </p:sp>
      <p:sp>
        <p:nvSpPr>
          <p:cNvPr id="27846" name="Line 195"/>
          <p:cNvSpPr>
            <a:spLocks noChangeShapeType="1"/>
          </p:cNvSpPr>
          <p:nvPr/>
        </p:nvSpPr>
        <p:spPr bwMode="auto">
          <a:xfrm>
            <a:off x="1978025" y="2697163"/>
            <a:ext cx="85725" cy="1587"/>
          </a:xfrm>
          <a:prstGeom prst="line">
            <a:avLst/>
          </a:prstGeom>
          <a:noFill/>
          <a:ln w="0">
            <a:solidFill>
              <a:srgbClr val="000000"/>
            </a:solidFill>
            <a:round/>
            <a:headEnd/>
            <a:tailEnd/>
          </a:ln>
        </p:spPr>
        <p:txBody>
          <a:bodyPr/>
          <a:lstStyle/>
          <a:p>
            <a:endParaRPr lang="en-CA"/>
          </a:p>
        </p:txBody>
      </p:sp>
      <p:sp>
        <p:nvSpPr>
          <p:cNvPr id="27847" name="Line 196"/>
          <p:cNvSpPr>
            <a:spLocks noChangeShapeType="1"/>
          </p:cNvSpPr>
          <p:nvPr/>
        </p:nvSpPr>
        <p:spPr bwMode="auto">
          <a:xfrm>
            <a:off x="2092325" y="2697163"/>
            <a:ext cx="85725" cy="1587"/>
          </a:xfrm>
          <a:prstGeom prst="line">
            <a:avLst/>
          </a:prstGeom>
          <a:noFill/>
          <a:ln w="0">
            <a:solidFill>
              <a:srgbClr val="000000"/>
            </a:solidFill>
            <a:round/>
            <a:headEnd/>
            <a:tailEnd/>
          </a:ln>
        </p:spPr>
        <p:txBody>
          <a:bodyPr/>
          <a:lstStyle/>
          <a:p>
            <a:endParaRPr lang="en-CA"/>
          </a:p>
        </p:txBody>
      </p:sp>
      <p:sp>
        <p:nvSpPr>
          <p:cNvPr id="27848" name="Line 197"/>
          <p:cNvSpPr>
            <a:spLocks noChangeShapeType="1"/>
          </p:cNvSpPr>
          <p:nvPr/>
        </p:nvSpPr>
        <p:spPr bwMode="auto">
          <a:xfrm>
            <a:off x="2208213" y="2697163"/>
            <a:ext cx="85725" cy="1587"/>
          </a:xfrm>
          <a:prstGeom prst="line">
            <a:avLst/>
          </a:prstGeom>
          <a:noFill/>
          <a:ln w="0">
            <a:solidFill>
              <a:srgbClr val="000000"/>
            </a:solidFill>
            <a:round/>
            <a:headEnd/>
            <a:tailEnd/>
          </a:ln>
        </p:spPr>
        <p:txBody>
          <a:bodyPr/>
          <a:lstStyle/>
          <a:p>
            <a:endParaRPr lang="en-CA"/>
          </a:p>
        </p:txBody>
      </p:sp>
      <p:sp>
        <p:nvSpPr>
          <p:cNvPr id="27849" name="Line 198"/>
          <p:cNvSpPr>
            <a:spLocks noChangeShapeType="1"/>
          </p:cNvSpPr>
          <p:nvPr/>
        </p:nvSpPr>
        <p:spPr bwMode="auto">
          <a:xfrm>
            <a:off x="2324100" y="2697163"/>
            <a:ext cx="85725" cy="1587"/>
          </a:xfrm>
          <a:prstGeom prst="line">
            <a:avLst/>
          </a:prstGeom>
          <a:noFill/>
          <a:ln w="0">
            <a:solidFill>
              <a:srgbClr val="000000"/>
            </a:solidFill>
            <a:round/>
            <a:headEnd/>
            <a:tailEnd/>
          </a:ln>
        </p:spPr>
        <p:txBody>
          <a:bodyPr/>
          <a:lstStyle/>
          <a:p>
            <a:endParaRPr lang="en-CA"/>
          </a:p>
        </p:txBody>
      </p:sp>
      <p:sp>
        <p:nvSpPr>
          <p:cNvPr id="27850" name="Line 199"/>
          <p:cNvSpPr>
            <a:spLocks noChangeShapeType="1"/>
          </p:cNvSpPr>
          <p:nvPr/>
        </p:nvSpPr>
        <p:spPr bwMode="auto">
          <a:xfrm>
            <a:off x="2438400" y="2697163"/>
            <a:ext cx="85725" cy="1587"/>
          </a:xfrm>
          <a:prstGeom prst="line">
            <a:avLst/>
          </a:prstGeom>
          <a:noFill/>
          <a:ln w="0">
            <a:solidFill>
              <a:srgbClr val="000000"/>
            </a:solidFill>
            <a:round/>
            <a:headEnd/>
            <a:tailEnd/>
          </a:ln>
        </p:spPr>
        <p:txBody>
          <a:bodyPr/>
          <a:lstStyle/>
          <a:p>
            <a:endParaRPr lang="en-CA"/>
          </a:p>
        </p:txBody>
      </p:sp>
      <p:sp>
        <p:nvSpPr>
          <p:cNvPr id="27851" name="Line 200"/>
          <p:cNvSpPr>
            <a:spLocks noChangeShapeType="1"/>
          </p:cNvSpPr>
          <p:nvPr/>
        </p:nvSpPr>
        <p:spPr bwMode="auto">
          <a:xfrm>
            <a:off x="2554288" y="2697163"/>
            <a:ext cx="85725" cy="1587"/>
          </a:xfrm>
          <a:prstGeom prst="line">
            <a:avLst/>
          </a:prstGeom>
          <a:noFill/>
          <a:ln w="0">
            <a:solidFill>
              <a:srgbClr val="000000"/>
            </a:solidFill>
            <a:round/>
            <a:headEnd/>
            <a:tailEnd/>
          </a:ln>
        </p:spPr>
        <p:txBody>
          <a:bodyPr/>
          <a:lstStyle/>
          <a:p>
            <a:endParaRPr lang="en-CA"/>
          </a:p>
        </p:txBody>
      </p:sp>
      <p:sp>
        <p:nvSpPr>
          <p:cNvPr id="27852" name="Line 201"/>
          <p:cNvSpPr>
            <a:spLocks noChangeShapeType="1"/>
          </p:cNvSpPr>
          <p:nvPr/>
        </p:nvSpPr>
        <p:spPr bwMode="auto">
          <a:xfrm>
            <a:off x="2670175" y="2697163"/>
            <a:ext cx="84138" cy="1587"/>
          </a:xfrm>
          <a:prstGeom prst="line">
            <a:avLst/>
          </a:prstGeom>
          <a:noFill/>
          <a:ln w="0">
            <a:solidFill>
              <a:srgbClr val="000000"/>
            </a:solidFill>
            <a:round/>
            <a:headEnd/>
            <a:tailEnd/>
          </a:ln>
        </p:spPr>
        <p:txBody>
          <a:bodyPr/>
          <a:lstStyle/>
          <a:p>
            <a:endParaRPr lang="en-CA"/>
          </a:p>
        </p:txBody>
      </p:sp>
      <p:sp>
        <p:nvSpPr>
          <p:cNvPr id="27853" name="Line 202"/>
          <p:cNvSpPr>
            <a:spLocks noChangeShapeType="1"/>
          </p:cNvSpPr>
          <p:nvPr/>
        </p:nvSpPr>
        <p:spPr bwMode="auto">
          <a:xfrm>
            <a:off x="2784475" y="2697163"/>
            <a:ext cx="85725" cy="1587"/>
          </a:xfrm>
          <a:prstGeom prst="line">
            <a:avLst/>
          </a:prstGeom>
          <a:noFill/>
          <a:ln w="0">
            <a:solidFill>
              <a:srgbClr val="000000"/>
            </a:solidFill>
            <a:round/>
            <a:headEnd/>
            <a:tailEnd/>
          </a:ln>
        </p:spPr>
        <p:txBody>
          <a:bodyPr/>
          <a:lstStyle/>
          <a:p>
            <a:endParaRPr lang="en-CA"/>
          </a:p>
        </p:txBody>
      </p:sp>
      <p:sp>
        <p:nvSpPr>
          <p:cNvPr id="27854" name="Line 203"/>
          <p:cNvSpPr>
            <a:spLocks noChangeShapeType="1"/>
          </p:cNvSpPr>
          <p:nvPr/>
        </p:nvSpPr>
        <p:spPr bwMode="auto">
          <a:xfrm>
            <a:off x="2900363" y="2697163"/>
            <a:ext cx="85725" cy="1587"/>
          </a:xfrm>
          <a:prstGeom prst="line">
            <a:avLst/>
          </a:prstGeom>
          <a:noFill/>
          <a:ln w="0">
            <a:solidFill>
              <a:srgbClr val="000000"/>
            </a:solidFill>
            <a:round/>
            <a:headEnd/>
            <a:tailEnd/>
          </a:ln>
        </p:spPr>
        <p:txBody>
          <a:bodyPr/>
          <a:lstStyle/>
          <a:p>
            <a:endParaRPr lang="en-CA"/>
          </a:p>
        </p:txBody>
      </p:sp>
      <p:sp>
        <p:nvSpPr>
          <p:cNvPr id="27855" name="Line 204"/>
          <p:cNvSpPr>
            <a:spLocks noChangeShapeType="1"/>
          </p:cNvSpPr>
          <p:nvPr/>
        </p:nvSpPr>
        <p:spPr bwMode="auto">
          <a:xfrm>
            <a:off x="3014663" y="2697163"/>
            <a:ext cx="85725" cy="1587"/>
          </a:xfrm>
          <a:prstGeom prst="line">
            <a:avLst/>
          </a:prstGeom>
          <a:noFill/>
          <a:ln w="0">
            <a:solidFill>
              <a:srgbClr val="000000"/>
            </a:solidFill>
            <a:round/>
            <a:headEnd/>
            <a:tailEnd/>
          </a:ln>
        </p:spPr>
        <p:txBody>
          <a:bodyPr/>
          <a:lstStyle/>
          <a:p>
            <a:endParaRPr lang="en-CA"/>
          </a:p>
        </p:txBody>
      </p:sp>
      <p:sp>
        <p:nvSpPr>
          <p:cNvPr id="27856" name="Line 205"/>
          <p:cNvSpPr>
            <a:spLocks noChangeShapeType="1"/>
          </p:cNvSpPr>
          <p:nvPr/>
        </p:nvSpPr>
        <p:spPr bwMode="auto">
          <a:xfrm>
            <a:off x="3130550" y="2697163"/>
            <a:ext cx="85725" cy="1587"/>
          </a:xfrm>
          <a:prstGeom prst="line">
            <a:avLst/>
          </a:prstGeom>
          <a:noFill/>
          <a:ln w="0">
            <a:solidFill>
              <a:srgbClr val="000000"/>
            </a:solidFill>
            <a:round/>
            <a:headEnd/>
            <a:tailEnd/>
          </a:ln>
        </p:spPr>
        <p:txBody>
          <a:bodyPr/>
          <a:lstStyle/>
          <a:p>
            <a:endParaRPr lang="en-CA"/>
          </a:p>
        </p:txBody>
      </p:sp>
      <p:sp>
        <p:nvSpPr>
          <p:cNvPr id="27857" name="Line 206"/>
          <p:cNvSpPr>
            <a:spLocks noChangeShapeType="1"/>
          </p:cNvSpPr>
          <p:nvPr/>
        </p:nvSpPr>
        <p:spPr bwMode="auto">
          <a:xfrm>
            <a:off x="3246438" y="2697163"/>
            <a:ext cx="85725" cy="1587"/>
          </a:xfrm>
          <a:prstGeom prst="line">
            <a:avLst/>
          </a:prstGeom>
          <a:noFill/>
          <a:ln w="0">
            <a:solidFill>
              <a:srgbClr val="000000"/>
            </a:solidFill>
            <a:round/>
            <a:headEnd/>
            <a:tailEnd/>
          </a:ln>
        </p:spPr>
        <p:txBody>
          <a:bodyPr/>
          <a:lstStyle/>
          <a:p>
            <a:endParaRPr lang="en-CA"/>
          </a:p>
        </p:txBody>
      </p:sp>
      <p:sp>
        <p:nvSpPr>
          <p:cNvPr id="27858" name="Line 207"/>
          <p:cNvSpPr>
            <a:spLocks noChangeShapeType="1"/>
          </p:cNvSpPr>
          <p:nvPr/>
        </p:nvSpPr>
        <p:spPr bwMode="auto">
          <a:xfrm>
            <a:off x="3360738" y="2697163"/>
            <a:ext cx="85725" cy="1587"/>
          </a:xfrm>
          <a:prstGeom prst="line">
            <a:avLst/>
          </a:prstGeom>
          <a:noFill/>
          <a:ln w="0">
            <a:solidFill>
              <a:srgbClr val="000000"/>
            </a:solidFill>
            <a:round/>
            <a:headEnd/>
            <a:tailEnd/>
          </a:ln>
        </p:spPr>
        <p:txBody>
          <a:bodyPr/>
          <a:lstStyle/>
          <a:p>
            <a:endParaRPr lang="en-CA"/>
          </a:p>
        </p:txBody>
      </p:sp>
      <p:sp>
        <p:nvSpPr>
          <p:cNvPr id="27859" name="Line 208"/>
          <p:cNvSpPr>
            <a:spLocks noChangeShapeType="1"/>
          </p:cNvSpPr>
          <p:nvPr/>
        </p:nvSpPr>
        <p:spPr bwMode="auto">
          <a:xfrm>
            <a:off x="3475038" y="2697163"/>
            <a:ext cx="85725" cy="1587"/>
          </a:xfrm>
          <a:prstGeom prst="line">
            <a:avLst/>
          </a:prstGeom>
          <a:noFill/>
          <a:ln w="0">
            <a:solidFill>
              <a:srgbClr val="000000"/>
            </a:solidFill>
            <a:round/>
            <a:headEnd/>
            <a:tailEnd/>
          </a:ln>
        </p:spPr>
        <p:txBody>
          <a:bodyPr/>
          <a:lstStyle/>
          <a:p>
            <a:endParaRPr lang="en-CA"/>
          </a:p>
        </p:txBody>
      </p:sp>
      <p:sp>
        <p:nvSpPr>
          <p:cNvPr id="27860" name="Line 209"/>
          <p:cNvSpPr>
            <a:spLocks noChangeShapeType="1"/>
          </p:cNvSpPr>
          <p:nvPr/>
        </p:nvSpPr>
        <p:spPr bwMode="auto">
          <a:xfrm>
            <a:off x="3592513" y="2697163"/>
            <a:ext cx="85725" cy="1587"/>
          </a:xfrm>
          <a:prstGeom prst="line">
            <a:avLst/>
          </a:prstGeom>
          <a:noFill/>
          <a:ln w="0">
            <a:solidFill>
              <a:srgbClr val="000000"/>
            </a:solidFill>
            <a:round/>
            <a:headEnd/>
            <a:tailEnd/>
          </a:ln>
        </p:spPr>
        <p:txBody>
          <a:bodyPr/>
          <a:lstStyle/>
          <a:p>
            <a:endParaRPr lang="en-CA"/>
          </a:p>
        </p:txBody>
      </p:sp>
      <p:sp>
        <p:nvSpPr>
          <p:cNvPr id="27861" name="Line 210"/>
          <p:cNvSpPr>
            <a:spLocks noChangeShapeType="1"/>
          </p:cNvSpPr>
          <p:nvPr/>
        </p:nvSpPr>
        <p:spPr bwMode="auto">
          <a:xfrm>
            <a:off x="3706813" y="2697163"/>
            <a:ext cx="85725" cy="1587"/>
          </a:xfrm>
          <a:prstGeom prst="line">
            <a:avLst/>
          </a:prstGeom>
          <a:noFill/>
          <a:ln w="0">
            <a:solidFill>
              <a:srgbClr val="000000"/>
            </a:solidFill>
            <a:round/>
            <a:headEnd/>
            <a:tailEnd/>
          </a:ln>
        </p:spPr>
        <p:txBody>
          <a:bodyPr/>
          <a:lstStyle/>
          <a:p>
            <a:endParaRPr lang="en-CA"/>
          </a:p>
        </p:txBody>
      </p:sp>
      <p:sp>
        <p:nvSpPr>
          <p:cNvPr id="27862" name="Line 211"/>
          <p:cNvSpPr>
            <a:spLocks noChangeShapeType="1"/>
          </p:cNvSpPr>
          <p:nvPr/>
        </p:nvSpPr>
        <p:spPr bwMode="auto">
          <a:xfrm>
            <a:off x="3821113" y="2697163"/>
            <a:ext cx="85725" cy="1587"/>
          </a:xfrm>
          <a:prstGeom prst="line">
            <a:avLst/>
          </a:prstGeom>
          <a:noFill/>
          <a:ln w="0">
            <a:solidFill>
              <a:srgbClr val="000000"/>
            </a:solidFill>
            <a:round/>
            <a:headEnd/>
            <a:tailEnd/>
          </a:ln>
        </p:spPr>
        <p:txBody>
          <a:bodyPr/>
          <a:lstStyle/>
          <a:p>
            <a:endParaRPr lang="en-CA"/>
          </a:p>
        </p:txBody>
      </p:sp>
      <p:sp>
        <p:nvSpPr>
          <p:cNvPr id="27863" name="Line 212"/>
          <p:cNvSpPr>
            <a:spLocks noChangeShapeType="1"/>
          </p:cNvSpPr>
          <p:nvPr/>
        </p:nvSpPr>
        <p:spPr bwMode="auto">
          <a:xfrm>
            <a:off x="3935413" y="2697163"/>
            <a:ext cx="88900" cy="1587"/>
          </a:xfrm>
          <a:prstGeom prst="line">
            <a:avLst/>
          </a:prstGeom>
          <a:noFill/>
          <a:ln w="0">
            <a:solidFill>
              <a:srgbClr val="000000"/>
            </a:solidFill>
            <a:round/>
            <a:headEnd/>
            <a:tailEnd/>
          </a:ln>
        </p:spPr>
        <p:txBody>
          <a:bodyPr/>
          <a:lstStyle/>
          <a:p>
            <a:endParaRPr lang="en-CA"/>
          </a:p>
        </p:txBody>
      </p:sp>
      <p:sp>
        <p:nvSpPr>
          <p:cNvPr id="27864" name="Line 213"/>
          <p:cNvSpPr>
            <a:spLocks noChangeShapeType="1"/>
          </p:cNvSpPr>
          <p:nvPr/>
        </p:nvSpPr>
        <p:spPr bwMode="auto">
          <a:xfrm>
            <a:off x="4049713" y="2697163"/>
            <a:ext cx="88900" cy="1587"/>
          </a:xfrm>
          <a:prstGeom prst="line">
            <a:avLst/>
          </a:prstGeom>
          <a:noFill/>
          <a:ln w="0">
            <a:solidFill>
              <a:srgbClr val="000000"/>
            </a:solidFill>
            <a:round/>
            <a:headEnd/>
            <a:tailEnd/>
          </a:ln>
        </p:spPr>
        <p:txBody>
          <a:bodyPr/>
          <a:lstStyle/>
          <a:p>
            <a:endParaRPr lang="en-CA"/>
          </a:p>
        </p:txBody>
      </p:sp>
      <p:sp>
        <p:nvSpPr>
          <p:cNvPr id="27865" name="Line 214"/>
          <p:cNvSpPr>
            <a:spLocks noChangeShapeType="1"/>
          </p:cNvSpPr>
          <p:nvPr/>
        </p:nvSpPr>
        <p:spPr bwMode="auto">
          <a:xfrm>
            <a:off x="4164013" y="2697163"/>
            <a:ext cx="88900" cy="1587"/>
          </a:xfrm>
          <a:prstGeom prst="line">
            <a:avLst/>
          </a:prstGeom>
          <a:noFill/>
          <a:ln w="0">
            <a:solidFill>
              <a:srgbClr val="000000"/>
            </a:solidFill>
            <a:round/>
            <a:headEnd/>
            <a:tailEnd/>
          </a:ln>
        </p:spPr>
        <p:txBody>
          <a:bodyPr/>
          <a:lstStyle/>
          <a:p>
            <a:endParaRPr lang="en-CA"/>
          </a:p>
        </p:txBody>
      </p:sp>
      <p:sp>
        <p:nvSpPr>
          <p:cNvPr id="27866" name="Line 215"/>
          <p:cNvSpPr>
            <a:spLocks noChangeShapeType="1"/>
          </p:cNvSpPr>
          <p:nvPr/>
        </p:nvSpPr>
        <p:spPr bwMode="auto">
          <a:xfrm>
            <a:off x="4279900" y="2697163"/>
            <a:ext cx="87313" cy="1587"/>
          </a:xfrm>
          <a:prstGeom prst="line">
            <a:avLst/>
          </a:prstGeom>
          <a:noFill/>
          <a:ln w="0">
            <a:solidFill>
              <a:srgbClr val="000000"/>
            </a:solidFill>
            <a:round/>
            <a:headEnd/>
            <a:tailEnd/>
          </a:ln>
        </p:spPr>
        <p:txBody>
          <a:bodyPr/>
          <a:lstStyle/>
          <a:p>
            <a:endParaRPr lang="en-CA"/>
          </a:p>
        </p:txBody>
      </p:sp>
      <p:sp>
        <p:nvSpPr>
          <p:cNvPr id="27867" name="Line 216"/>
          <p:cNvSpPr>
            <a:spLocks noChangeShapeType="1"/>
          </p:cNvSpPr>
          <p:nvPr/>
        </p:nvSpPr>
        <p:spPr bwMode="auto">
          <a:xfrm>
            <a:off x="4395788" y="2697163"/>
            <a:ext cx="88900" cy="1587"/>
          </a:xfrm>
          <a:prstGeom prst="line">
            <a:avLst/>
          </a:prstGeom>
          <a:noFill/>
          <a:ln w="0">
            <a:solidFill>
              <a:srgbClr val="000000"/>
            </a:solidFill>
            <a:round/>
            <a:headEnd/>
            <a:tailEnd/>
          </a:ln>
        </p:spPr>
        <p:txBody>
          <a:bodyPr/>
          <a:lstStyle/>
          <a:p>
            <a:endParaRPr lang="en-CA"/>
          </a:p>
        </p:txBody>
      </p:sp>
      <p:sp>
        <p:nvSpPr>
          <p:cNvPr id="27868" name="Line 217"/>
          <p:cNvSpPr>
            <a:spLocks noChangeShapeType="1"/>
          </p:cNvSpPr>
          <p:nvPr/>
        </p:nvSpPr>
        <p:spPr bwMode="auto">
          <a:xfrm>
            <a:off x="4510088" y="2697163"/>
            <a:ext cx="88900" cy="1587"/>
          </a:xfrm>
          <a:prstGeom prst="line">
            <a:avLst/>
          </a:prstGeom>
          <a:noFill/>
          <a:ln w="0">
            <a:solidFill>
              <a:srgbClr val="000000"/>
            </a:solidFill>
            <a:round/>
            <a:headEnd/>
            <a:tailEnd/>
          </a:ln>
        </p:spPr>
        <p:txBody>
          <a:bodyPr/>
          <a:lstStyle/>
          <a:p>
            <a:endParaRPr lang="en-CA"/>
          </a:p>
        </p:txBody>
      </p:sp>
      <p:sp>
        <p:nvSpPr>
          <p:cNvPr id="27869" name="Line 218"/>
          <p:cNvSpPr>
            <a:spLocks noChangeShapeType="1"/>
          </p:cNvSpPr>
          <p:nvPr/>
        </p:nvSpPr>
        <p:spPr bwMode="auto">
          <a:xfrm>
            <a:off x="4624388" y="2697163"/>
            <a:ext cx="88900" cy="1587"/>
          </a:xfrm>
          <a:prstGeom prst="line">
            <a:avLst/>
          </a:prstGeom>
          <a:noFill/>
          <a:ln w="0">
            <a:solidFill>
              <a:srgbClr val="000000"/>
            </a:solidFill>
            <a:round/>
            <a:headEnd/>
            <a:tailEnd/>
          </a:ln>
        </p:spPr>
        <p:txBody>
          <a:bodyPr/>
          <a:lstStyle/>
          <a:p>
            <a:endParaRPr lang="en-CA"/>
          </a:p>
        </p:txBody>
      </p:sp>
      <p:sp>
        <p:nvSpPr>
          <p:cNvPr id="27870" name="Line 219"/>
          <p:cNvSpPr>
            <a:spLocks noChangeShapeType="1"/>
          </p:cNvSpPr>
          <p:nvPr/>
        </p:nvSpPr>
        <p:spPr bwMode="auto">
          <a:xfrm>
            <a:off x="4741863" y="2697163"/>
            <a:ext cx="88900" cy="1587"/>
          </a:xfrm>
          <a:prstGeom prst="line">
            <a:avLst/>
          </a:prstGeom>
          <a:noFill/>
          <a:ln w="0">
            <a:solidFill>
              <a:srgbClr val="000000"/>
            </a:solidFill>
            <a:round/>
            <a:headEnd/>
            <a:tailEnd/>
          </a:ln>
        </p:spPr>
        <p:txBody>
          <a:bodyPr/>
          <a:lstStyle/>
          <a:p>
            <a:endParaRPr lang="en-CA"/>
          </a:p>
        </p:txBody>
      </p:sp>
      <p:sp>
        <p:nvSpPr>
          <p:cNvPr id="27871" name="Line 220"/>
          <p:cNvSpPr>
            <a:spLocks noChangeShapeType="1"/>
          </p:cNvSpPr>
          <p:nvPr/>
        </p:nvSpPr>
        <p:spPr bwMode="auto">
          <a:xfrm>
            <a:off x="4856163" y="2697163"/>
            <a:ext cx="33337" cy="1587"/>
          </a:xfrm>
          <a:prstGeom prst="line">
            <a:avLst/>
          </a:prstGeom>
          <a:noFill/>
          <a:ln w="0">
            <a:solidFill>
              <a:srgbClr val="000000"/>
            </a:solidFill>
            <a:round/>
            <a:headEnd/>
            <a:tailEnd/>
          </a:ln>
        </p:spPr>
        <p:txBody>
          <a:bodyPr/>
          <a:lstStyle/>
          <a:p>
            <a:endParaRPr lang="en-CA"/>
          </a:p>
        </p:txBody>
      </p:sp>
      <p:sp>
        <p:nvSpPr>
          <p:cNvPr id="27872" name="Line 221"/>
          <p:cNvSpPr>
            <a:spLocks noChangeShapeType="1"/>
          </p:cNvSpPr>
          <p:nvPr/>
        </p:nvSpPr>
        <p:spPr bwMode="auto">
          <a:xfrm>
            <a:off x="1536700" y="2362200"/>
            <a:ext cx="3175" cy="88900"/>
          </a:xfrm>
          <a:prstGeom prst="line">
            <a:avLst/>
          </a:prstGeom>
          <a:noFill/>
          <a:ln w="0">
            <a:solidFill>
              <a:srgbClr val="000000"/>
            </a:solidFill>
            <a:round/>
            <a:headEnd/>
            <a:tailEnd/>
          </a:ln>
        </p:spPr>
        <p:txBody>
          <a:bodyPr/>
          <a:lstStyle/>
          <a:p>
            <a:endParaRPr lang="en-CA"/>
          </a:p>
        </p:txBody>
      </p:sp>
      <p:sp>
        <p:nvSpPr>
          <p:cNvPr id="27873" name="Line 222"/>
          <p:cNvSpPr>
            <a:spLocks noChangeShapeType="1"/>
          </p:cNvSpPr>
          <p:nvPr/>
        </p:nvSpPr>
        <p:spPr bwMode="auto">
          <a:xfrm>
            <a:off x="1536700" y="2481263"/>
            <a:ext cx="3175" cy="88900"/>
          </a:xfrm>
          <a:prstGeom prst="line">
            <a:avLst/>
          </a:prstGeom>
          <a:noFill/>
          <a:ln w="0">
            <a:solidFill>
              <a:srgbClr val="000000"/>
            </a:solidFill>
            <a:round/>
            <a:headEnd/>
            <a:tailEnd/>
          </a:ln>
        </p:spPr>
        <p:txBody>
          <a:bodyPr/>
          <a:lstStyle/>
          <a:p>
            <a:endParaRPr lang="en-CA"/>
          </a:p>
        </p:txBody>
      </p:sp>
      <p:sp>
        <p:nvSpPr>
          <p:cNvPr id="27874" name="Line 223"/>
          <p:cNvSpPr>
            <a:spLocks noChangeShapeType="1"/>
          </p:cNvSpPr>
          <p:nvPr/>
        </p:nvSpPr>
        <p:spPr bwMode="auto">
          <a:xfrm>
            <a:off x="1536700" y="2600325"/>
            <a:ext cx="3175" cy="88900"/>
          </a:xfrm>
          <a:prstGeom prst="line">
            <a:avLst/>
          </a:prstGeom>
          <a:noFill/>
          <a:ln w="0">
            <a:solidFill>
              <a:srgbClr val="000000"/>
            </a:solidFill>
            <a:round/>
            <a:headEnd/>
            <a:tailEnd/>
          </a:ln>
        </p:spPr>
        <p:txBody>
          <a:bodyPr/>
          <a:lstStyle/>
          <a:p>
            <a:endParaRPr lang="en-CA"/>
          </a:p>
        </p:txBody>
      </p:sp>
      <p:sp>
        <p:nvSpPr>
          <p:cNvPr id="27875" name="Line 224"/>
          <p:cNvSpPr>
            <a:spLocks noChangeShapeType="1"/>
          </p:cNvSpPr>
          <p:nvPr/>
        </p:nvSpPr>
        <p:spPr bwMode="auto">
          <a:xfrm>
            <a:off x="1973263" y="2362200"/>
            <a:ext cx="3175" cy="88900"/>
          </a:xfrm>
          <a:prstGeom prst="line">
            <a:avLst/>
          </a:prstGeom>
          <a:noFill/>
          <a:ln w="0">
            <a:solidFill>
              <a:srgbClr val="000000"/>
            </a:solidFill>
            <a:round/>
            <a:headEnd/>
            <a:tailEnd/>
          </a:ln>
        </p:spPr>
        <p:txBody>
          <a:bodyPr/>
          <a:lstStyle/>
          <a:p>
            <a:endParaRPr lang="en-CA"/>
          </a:p>
        </p:txBody>
      </p:sp>
      <p:sp>
        <p:nvSpPr>
          <p:cNvPr id="27876" name="Line 225"/>
          <p:cNvSpPr>
            <a:spLocks noChangeShapeType="1"/>
          </p:cNvSpPr>
          <p:nvPr/>
        </p:nvSpPr>
        <p:spPr bwMode="auto">
          <a:xfrm>
            <a:off x="1973263" y="2481263"/>
            <a:ext cx="3175" cy="88900"/>
          </a:xfrm>
          <a:prstGeom prst="line">
            <a:avLst/>
          </a:prstGeom>
          <a:noFill/>
          <a:ln w="0">
            <a:solidFill>
              <a:srgbClr val="000000"/>
            </a:solidFill>
            <a:round/>
            <a:headEnd/>
            <a:tailEnd/>
          </a:ln>
        </p:spPr>
        <p:txBody>
          <a:bodyPr/>
          <a:lstStyle/>
          <a:p>
            <a:endParaRPr lang="en-CA"/>
          </a:p>
        </p:txBody>
      </p:sp>
      <p:sp>
        <p:nvSpPr>
          <p:cNvPr id="27877" name="Line 226"/>
          <p:cNvSpPr>
            <a:spLocks noChangeShapeType="1"/>
          </p:cNvSpPr>
          <p:nvPr/>
        </p:nvSpPr>
        <p:spPr bwMode="auto">
          <a:xfrm>
            <a:off x="1973263" y="2600325"/>
            <a:ext cx="3175" cy="88900"/>
          </a:xfrm>
          <a:prstGeom prst="line">
            <a:avLst/>
          </a:prstGeom>
          <a:noFill/>
          <a:ln w="0">
            <a:solidFill>
              <a:srgbClr val="000000"/>
            </a:solidFill>
            <a:round/>
            <a:headEnd/>
            <a:tailEnd/>
          </a:ln>
        </p:spPr>
        <p:txBody>
          <a:bodyPr/>
          <a:lstStyle/>
          <a:p>
            <a:endParaRPr lang="en-CA"/>
          </a:p>
        </p:txBody>
      </p:sp>
      <p:sp>
        <p:nvSpPr>
          <p:cNvPr id="27878" name="Line 227"/>
          <p:cNvSpPr>
            <a:spLocks noChangeShapeType="1"/>
          </p:cNvSpPr>
          <p:nvPr/>
        </p:nvSpPr>
        <p:spPr bwMode="auto">
          <a:xfrm>
            <a:off x="2395538" y="2362200"/>
            <a:ext cx="3175" cy="88900"/>
          </a:xfrm>
          <a:prstGeom prst="line">
            <a:avLst/>
          </a:prstGeom>
          <a:noFill/>
          <a:ln w="0">
            <a:solidFill>
              <a:srgbClr val="000000"/>
            </a:solidFill>
            <a:round/>
            <a:headEnd/>
            <a:tailEnd/>
          </a:ln>
        </p:spPr>
        <p:txBody>
          <a:bodyPr/>
          <a:lstStyle/>
          <a:p>
            <a:endParaRPr lang="en-CA"/>
          </a:p>
        </p:txBody>
      </p:sp>
      <p:sp>
        <p:nvSpPr>
          <p:cNvPr id="27879" name="Line 228"/>
          <p:cNvSpPr>
            <a:spLocks noChangeShapeType="1"/>
          </p:cNvSpPr>
          <p:nvPr/>
        </p:nvSpPr>
        <p:spPr bwMode="auto">
          <a:xfrm>
            <a:off x="2395538" y="2481263"/>
            <a:ext cx="3175" cy="88900"/>
          </a:xfrm>
          <a:prstGeom prst="line">
            <a:avLst/>
          </a:prstGeom>
          <a:noFill/>
          <a:ln w="0">
            <a:solidFill>
              <a:srgbClr val="000000"/>
            </a:solidFill>
            <a:round/>
            <a:headEnd/>
            <a:tailEnd/>
          </a:ln>
        </p:spPr>
        <p:txBody>
          <a:bodyPr/>
          <a:lstStyle/>
          <a:p>
            <a:endParaRPr lang="en-CA"/>
          </a:p>
        </p:txBody>
      </p:sp>
      <p:sp>
        <p:nvSpPr>
          <p:cNvPr id="27880" name="Line 229"/>
          <p:cNvSpPr>
            <a:spLocks noChangeShapeType="1"/>
          </p:cNvSpPr>
          <p:nvPr/>
        </p:nvSpPr>
        <p:spPr bwMode="auto">
          <a:xfrm>
            <a:off x="2395538" y="2600325"/>
            <a:ext cx="3175" cy="88900"/>
          </a:xfrm>
          <a:prstGeom prst="line">
            <a:avLst/>
          </a:prstGeom>
          <a:noFill/>
          <a:ln w="0">
            <a:solidFill>
              <a:srgbClr val="000000"/>
            </a:solidFill>
            <a:round/>
            <a:headEnd/>
            <a:tailEnd/>
          </a:ln>
        </p:spPr>
        <p:txBody>
          <a:bodyPr/>
          <a:lstStyle/>
          <a:p>
            <a:endParaRPr lang="en-CA"/>
          </a:p>
        </p:txBody>
      </p:sp>
      <p:sp>
        <p:nvSpPr>
          <p:cNvPr id="27881" name="Line 230"/>
          <p:cNvSpPr>
            <a:spLocks noChangeShapeType="1"/>
          </p:cNvSpPr>
          <p:nvPr/>
        </p:nvSpPr>
        <p:spPr bwMode="auto">
          <a:xfrm>
            <a:off x="2832100" y="2362200"/>
            <a:ext cx="3175" cy="88900"/>
          </a:xfrm>
          <a:prstGeom prst="line">
            <a:avLst/>
          </a:prstGeom>
          <a:noFill/>
          <a:ln w="0">
            <a:solidFill>
              <a:srgbClr val="000000"/>
            </a:solidFill>
            <a:round/>
            <a:headEnd/>
            <a:tailEnd/>
          </a:ln>
        </p:spPr>
        <p:txBody>
          <a:bodyPr/>
          <a:lstStyle/>
          <a:p>
            <a:endParaRPr lang="en-CA"/>
          </a:p>
        </p:txBody>
      </p:sp>
      <p:sp>
        <p:nvSpPr>
          <p:cNvPr id="27882" name="Line 231"/>
          <p:cNvSpPr>
            <a:spLocks noChangeShapeType="1"/>
          </p:cNvSpPr>
          <p:nvPr/>
        </p:nvSpPr>
        <p:spPr bwMode="auto">
          <a:xfrm>
            <a:off x="2832100" y="2481263"/>
            <a:ext cx="3175" cy="88900"/>
          </a:xfrm>
          <a:prstGeom prst="line">
            <a:avLst/>
          </a:prstGeom>
          <a:noFill/>
          <a:ln w="0">
            <a:solidFill>
              <a:srgbClr val="000000"/>
            </a:solidFill>
            <a:round/>
            <a:headEnd/>
            <a:tailEnd/>
          </a:ln>
        </p:spPr>
        <p:txBody>
          <a:bodyPr/>
          <a:lstStyle/>
          <a:p>
            <a:endParaRPr lang="en-CA"/>
          </a:p>
        </p:txBody>
      </p:sp>
      <p:sp>
        <p:nvSpPr>
          <p:cNvPr id="27883" name="Line 232"/>
          <p:cNvSpPr>
            <a:spLocks noChangeShapeType="1"/>
          </p:cNvSpPr>
          <p:nvPr/>
        </p:nvSpPr>
        <p:spPr bwMode="auto">
          <a:xfrm>
            <a:off x="2832100" y="2600325"/>
            <a:ext cx="3175" cy="88900"/>
          </a:xfrm>
          <a:prstGeom prst="line">
            <a:avLst/>
          </a:prstGeom>
          <a:noFill/>
          <a:ln w="0">
            <a:solidFill>
              <a:srgbClr val="000000"/>
            </a:solidFill>
            <a:round/>
            <a:headEnd/>
            <a:tailEnd/>
          </a:ln>
        </p:spPr>
        <p:txBody>
          <a:bodyPr/>
          <a:lstStyle/>
          <a:p>
            <a:endParaRPr lang="en-CA"/>
          </a:p>
        </p:txBody>
      </p:sp>
      <p:sp>
        <p:nvSpPr>
          <p:cNvPr id="27884" name="Line 233"/>
          <p:cNvSpPr>
            <a:spLocks noChangeShapeType="1"/>
          </p:cNvSpPr>
          <p:nvPr/>
        </p:nvSpPr>
        <p:spPr bwMode="auto">
          <a:xfrm>
            <a:off x="3276600" y="2376488"/>
            <a:ext cx="3175" cy="90487"/>
          </a:xfrm>
          <a:prstGeom prst="line">
            <a:avLst/>
          </a:prstGeom>
          <a:noFill/>
          <a:ln w="0">
            <a:solidFill>
              <a:srgbClr val="000000"/>
            </a:solidFill>
            <a:round/>
            <a:headEnd/>
            <a:tailEnd/>
          </a:ln>
        </p:spPr>
        <p:txBody>
          <a:bodyPr/>
          <a:lstStyle/>
          <a:p>
            <a:endParaRPr lang="en-CA"/>
          </a:p>
        </p:txBody>
      </p:sp>
      <p:sp>
        <p:nvSpPr>
          <p:cNvPr id="27885" name="Line 234"/>
          <p:cNvSpPr>
            <a:spLocks noChangeShapeType="1"/>
          </p:cNvSpPr>
          <p:nvPr/>
        </p:nvSpPr>
        <p:spPr bwMode="auto">
          <a:xfrm>
            <a:off x="3276600" y="2498725"/>
            <a:ext cx="3175" cy="88900"/>
          </a:xfrm>
          <a:prstGeom prst="line">
            <a:avLst/>
          </a:prstGeom>
          <a:noFill/>
          <a:ln w="0">
            <a:solidFill>
              <a:srgbClr val="000000"/>
            </a:solidFill>
            <a:round/>
            <a:headEnd/>
            <a:tailEnd/>
          </a:ln>
        </p:spPr>
        <p:txBody>
          <a:bodyPr/>
          <a:lstStyle/>
          <a:p>
            <a:endParaRPr lang="en-CA"/>
          </a:p>
        </p:txBody>
      </p:sp>
      <p:sp>
        <p:nvSpPr>
          <p:cNvPr id="27886" name="Line 235"/>
          <p:cNvSpPr>
            <a:spLocks noChangeShapeType="1"/>
          </p:cNvSpPr>
          <p:nvPr/>
        </p:nvSpPr>
        <p:spPr bwMode="auto">
          <a:xfrm>
            <a:off x="3276600" y="2617788"/>
            <a:ext cx="3175" cy="74612"/>
          </a:xfrm>
          <a:prstGeom prst="line">
            <a:avLst/>
          </a:prstGeom>
          <a:noFill/>
          <a:ln w="0">
            <a:solidFill>
              <a:srgbClr val="000000"/>
            </a:solidFill>
            <a:round/>
            <a:headEnd/>
            <a:tailEnd/>
          </a:ln>
        </p:spPr>
        <p:txBody>
          <a:bodyPr/>
          <a:lstStyle/>
          <a:p>
            <a:endParaRPr lang="en-CA"/>
          </a:p>
        </p:txBody>
      </p:sp>
      <p:sp>
        <p:nvSpPr>
          <p:cNvPr id="27887" name="Line 236"/>
          <p:cNvSpPr>
            <a:spLocks noChangeShapeType="1"/>
          </p:cNvSpPr>
          <p:nvPr/>
        </p:nvSpPr>
        <p:spPr bwMode="auto">
          <a:xfrm>
            <a:off x="3713163" y="2376488"/>
            <a:ext cx="3175" cy="90487"/>
          </a:xfrm>
          <a:prstGeom prst="line">
            <a:avLst/>
          </a:prstGeom>
          <a:noFill/>
          <a:ln w="0">
            <a:solidFill>
              <a:srgbClr val="000000"/>
            </a:solidFill>
            <a:round/>
            <a:headEnd/>
            <a:tailEnd/>
          </a:ln>
        </p:spPr>
        <p:txBody>
          <a:bodyPr/>
          <a:lstStyle/>
          <a:p>
            <a:endParaRPr lang="en-CA"/>
          </a:p>
        </p:txBody>
      </p:sp>
      <p:sp>
        <p:nvSpPr>
          <p:cNvPr id="27888" name="Line 237"/>
          <p:cNvSpPr>
            <a:spLocks noChangeShapeType="1"/>
          </p:cNvSpPr>
          <p:nvPr/>
        </p:nvSpPr>
        <p:spPr bwMode="auto">
          <a:xfrm>
            <a:off x="3713163" y="2498725"/>
            <a:ext cx="3175" cy="88900"/>
          </a:xfrm>
          <a:prstGeom prst="line">
            <a:avLst/>
          </a:prstGeom>
          <a:noFill/>
          <a:ln w="0">
            <a:solidFill>
              <a:srgbClr val="000000"/>
            </a:solidFill>
            <a:round/>
            <a:headEnd/>
            <a:tailEnd/>
          </a:ln>
        </p:spPr>
        <p:txBody>
          <a:bodyPr/>
          <a:lstStyle/>
          <a:p>
            <a:endParaRPr lang="en-CA"/>
          </a:p>
        </p:txBody>
      </p:sp>
      <p:sp>
        <p:nvSpPr>
          <p:cNvPr id="27889" name="Line 238"/>
          <p:cNvSpPr>
            <a:spLocks noChangeShapeType="1"/>
          </p:cNvSpPr>
          <p:nvPr/>
        </p:nvSpPr>
        <p:spPr bwMode="auto">
          <a:xfrm>
            <a:off x="3713163" y="2617788"/>
            <a:ext cx="3175" cy="74612"/>
          </a:xfrm>
          <a:prstGeom prst="line">
            <a:avLst/>
          </a:prstGeom>
          <a:noFill/>
          <a:ln w="0">
            <a:solidFill>
              <a:srgbClr val="000000"/>
            </a:solidFill>
            <a:round/>
            <a:headEnd/>
            <a:tailEnd/>
          </a:ln>
        </p:spPr>
        <p:txBody>
          <a:bodyPr/>
          <a:lstStyle/>
          <a:p>
            <a:endParaRPr lang="en-CA"/>
          </a:p>
        </p:txBody>
      </p:sp>
      <p:sp>
        <p:nvSpPr>
          <p:cNvPr id="27890" name="Line 239"/>
          <p:cNvSpPr>
            <a:spLocks noChangeShapeType="1"/>
          </p:cNvSpPr>
          <p:nvPr/>
        </p:nvSpPr>
        <p:spPr bwMode="auto">
          <a:xfrm>
            <a:off x="4133850" y="2376488"/>
            <a:ext cx="1588" cy="90487"/>
          </a:xfrm>
          <a:prstGeom prst="line">
            <a:avLst/>
          </a:prstGeom>
          <a:noFill/>
          <a:ln w="0">
            <a:solidFill>
              <a:srgbClr val="000000"/>
            </a:solidFill>
            <a:round/>
            <a:headEnd/>
            <a:tailEnd/>
          </a:ln>
        </p:spPr>
        <p:txBody>
          <a:bodyPr/>
          <a:lstStyle/>
          <a:p>
            <a:endParaRPr lang="en-CA"/>
          </a:p>
        </p:txBody>
      </p:sp>
      <p:sp>
        <p:nvSpPr>
          <p:cNvPr id="27891" name="Line 240"/>
          <p:cNvSpPr>
            <a:spLocks noChangeShapeType="1"/>
          </p:cNvSpPr>
          <p:nvPr/>
        </p:nvSpPr>
        <p:spPr bwMode="auto">
          <a:xfrm>
            <a:off x="4133850" y="2498725"/>
            <a:ext cx="1588" cy="88900"/>
          </a:xfrm>
          <a:prstGeom prst="line">
            <a:avLst/>
          </a:prstGeom>
          <a:noFill/>
          <a:ln w="0">
            <a:solidFill>
              <a:srgbClr val="000000"/>
            </a:solidFill>
            <a:round/>
            <a:headEnd/>
            <a:tailEnd/>
          </a:ln>
        </p:spPr>
        <p:txBody>
          <a:bodyPr/>
          <a:lstStyle/>
          <a:p>
            <a:endParaRPr lang="en-CA"/>
          </a:p>
        </p:txBody>
      </p:sp>
      <p:sp>
        <p:nvSpPr>
          <p:cNvPr id="27892" name="Line 241"/>
          <p:cNvSpPr>
            <a:spLocks noChangeShapeType="1"/>
          </p:cNvSpPr>
          <p:nvPr/>
        </p:nvSpPr>
        <p:spPr bwMode="auto">
          <a:xfrm>
            <a:off x="4133850" y="2617788"/>
            <a:ext cx="1588" cy="74612"/>
          </a:xfrm>
          <a:prstGeom prst="line">
            <a:avLst/>
          </a:prstGeom>
          <a:noFill/>
          <a:ln w="0">
            <a:solidFill>
              <a:srgbClr val="000000"/>
            </a:solidFill>
            <a:round/>
            <a:headEnd/>
            <a:tailEnd/>
          </a:ln>
        </p:spPr>
        <p:txBody>
          <a:bodyPr/>
          <a:lstStyle/>
          <a:p>
            <a:endParaRPr lang="en-CA"/>
          </a:p>
        </p:txBody>
      </p:sp>
      <p:sp>
        <p:nvSpPr>
          <p:cNvPr id="27893" name="Line 242"/>
          <p:cNvSpPr>
            <a:spLocks noChangeShapeType="1"/>
          </p:cNvSpPr>
          <p:nvPr/>
        </p:nvSpPr>
        <p:spPr bwMode="auto">
          <a:xfrm>
            <a:off x="4572000" y="2376488"/>
            <a:ext cx="3175" cy="90487"/>
          </a:xfrm>
          <a:prstGeom prst="line">
            <a:avLst/>
          </a:prstGeom>
          <a:noFill/>
          <a:ln w="0">
            <a:solidFill>
              <a:srgbClr val="000000"/>
            </a:solidFill>
            <a:round/>
            <a:headEnd/>
            <a:tailEnd/>
          </a:ln>
        </p:spPr>
        <p:txBody>
          <a:bodyPr/>
          <a:lstStyle/>
          <a:p>
            <a:endParaRPr lang="en-CA"/>
          </a:p>
        </p:txBody>
      </p:sp>
      <p:sp>
        <p:nvSpPr>
          <p:cNvPr id="27894" name="Line 243"/>
          <p:cNvSpPr>
            <a:spLocks noChangeShapeType="1"/>
          </p:cNvSpPr>
          <p:nvPr/>
        </p:nvSpPr>
        <p:spPr bwMode="auto">
          <a:xfrm>
            <a:off x="4572000" y="2498725"/>
            <a:ext cx="3175" cy="88900"/>
          </a:xfrm>
          <a:prstGeom prst="line">
            <a:avLst/>
          </a:prstGeom>
          <a:noFill/>
          <a:ln w="0">
            <a:solidFill>
              <a:srgbClr val="000000"/>
            </a:solidFill>
            <a:round/>
            <a:headEnd/>
            <a:tailEnd/>
          </a:ln>
        </p:spPr>
        <p:txBody>
          <a:bodyPr/>
          <a:lstStyle/>
          <a:p>
            <a:endParaRPr lang="en-CA"/>
          </a:p>
        </p:txBody>
      </p:sp>
      <p:sp>
        <p:nvSpPr>
          <p:cNvPr id="27895" name="Line 244"/>
          <p:cNvSpPr>
            <a:spLocks noChangeShapeType="1"/>
          </p:cNvSpPr>
          <p:nvPr/>
        </p:nvSpPr>
        <p:spPr bwMode="auto">
          <a:xfrm>
            <a:off x="4572000" y="2617788"/>
            <a:ext cx="3175" cy="74612"/>
          </a:xfrm>
          <a:prstGeom prst="line">
            <a:avLst/>
          </a:prstGeom>
          <a:noFill/>
          <a:ln w="0">
            <a:solidFill>
              <a:srgbClr val="000000"/>
            </a:solidFill>
            <a:round/>
            <a:headEnd/>
            <a:tailEnd/>
          </a:ln>
        </p:spPr>
        <p:txBody>
          <a:bodyPr/>
          <a:lstStyle/>
          <a:p>
            <a:endParaRPr lang="en-CA"/>
          </a:p>
        </p:txBody>
      </p:sp>
      <p:sp>
        <p:nvSpPr>
          <p:cNvPr id="27896" name="Line 245"/>
          <p:cNvSpPr>
            <a:spLocks noChangeShapeType="1"/>
          </p:cNvSpPr>
          <p:nvPr/>
        </p:nvSpPr>
        <p:spPr bwMode="auto">
          <a:xfrm>
            <a:off x="1209675" y="2370138"/>
            <a:ext cx="3175" cy="1587"/>
          </a:xfrm>
          <a:prstGeom prst="line">
            <a:avLst/>
          </a:prstGeom>
          <a:noFill/>
          <a:ln w="0">
            <a:solidFill>
              <a:srgbClr val="000000"/>
            </a:solidFill>
            <a:round/>
            <a:headEnd/>
            <a:tailEnd/>
          </a:ln>
        </p:spPr>
        <p:txBody>
          <a:bodyPr/>
          <a:lstStyle/>
          <a:p>
            <a:endParaRPr lang="en-CA"/>
          </a:p>
        </p:txBody>
      </p:sp>
      <p:sp>
        <p:nvSpPr>
          <p:cNvPr id="27897" name="Line 246"/>
          <p:cNvSpPr>
            <a:spLocks noChangeShapeType="1"/>
          </p:cNvSpPr>
          <p:nvPr/>
        </p:nvSpPr>
        <p:spPr bwMode="auto">
          <a:xfrm>
            <a:off x="1209675" y="2370138"/>
            <a:ext cx="3175" cy="1587"/>
          </a:xfrm>
          <a:prstGeom prst="line">
            <a:avLst/>
          </a:prstGeom>
          <a:noFill/>
          <a:ln w="0">
            <a:solidFill>
              <a:srgbClr val="000000"/>
            </a:solidFill>
            <a:round/>
            <a:headEnd/>
            <a:tailEnd/>
          </a:ln>
        </p:spPr>
        <p:txBody>
          <a:bodyPr/>
          <a:lstStyle/>
          <a:p>
            <a:endParaRPr lang="en-CA"/>
          </a:p>
        </p:txBody>
      </p:sp>
      <p:sp>
        <p:nvSpPr>
          <p:cNvPr id="27898" name="Line 247"/>
          <p:cNvSpPr>
            <a:spLocks noChangeShapeType="1"/>
          </p:cNvSpPr>
          <p:nvPr/>
        </p:nvSpPr>
        <p:spPr bwMode="auto">
          <a:xfrm flipH="1">
            <a:off x="1208088" y="2371725"/>
            <a:ext cx="1587" cy="3175"/>
          </a:xfrm>
          <a:prstGeom prst="line">
            <a:avLst/>
          </a:prstGeom>
          <a:noFill/>
          <a:ln w="0">
            <a:solidFill>
              <a:srgbClr val="000000"/>
            </a:solidFill>
            <a:round/>
            <a:headEnd/>
            <a:tailEnd/>
          </a:ln>
        </p:spPr>
        <p:txBody>
          <a:bodyPr/>
          <a:lstStyle/>
          <a:p>
            <a:endParaRPr lang="en-CA"/>
          </a:p>
        </p:txBody>
      </p:sp>
      <p:sp>
        <p:nvSpPr>
          <p:cNvPr id="27899" name="Line 248"/>
          <p:cNvSpPr>
            <a:spLocks noChangeShapeType="1"/>
          </p:cNvSpPr>
          <p:nvPr/>
        </p:nvSpPr>
        <p:spPr bwMode="auto">
          <a:xfrm>
            <a:off x="1208088" y="2371725"/>
            <a:ext cx="1587" cy="3175"/>
          </a:xfrm>
          <a:prstGeom prst="line">
            <a:avLst/>
          </a:prstGeom>
          <a:noFill/>
          <a:ln w="0">
            <a:solidFill>
              <a:srgbClr val="000000"/>
            </a:solidFill>
            <a:round/>
            <a:headEnd/>
            <a:tailEnd/>
          </a:ln>
        </p:spPr>
        <p:txBody>
          <a:bodyPr/>
          <a:lstStyle/>
          <a:p>
            <a:endParaRPr lang="en-CA"/>
          </a:p>
        </p:txBody>
      </p:sp>
      <p:sp>
        <p:nvSpPr>
          <p:cNvPr id="27900" name="Line 249"/>
          <p:cNvSpPr>
            <a:spLocks noChangeShapeType="1"/>
          </p:cNvSpPr>
          <p:nvPr/>
        </p:nvSpPr>
        <p:spPr bwMode="auto">
          <a:xfrm flipH="1">
            <a:off x="1204913" y="2374900"/>
            <a:ext cx="3175" cy="6350"/>
          </a:xfrm>
          <a:prstGeom prst="line">
            <a:avLst/>
          </a:prstGeom>
          <a:noFill/>
          <a:ln w="0">
            <a:solidFill>
              <a:srgbClr val="000000"/>
            </a:solidFill>
            <a:round/>
            <a:headEnd/>
            <a:tailEnd/>
          </a:ln>
        </p:spPr>
        <p:txBody>
          <a:bodyPr/>
          <a:lstStyle/>
          <a:p>
            <a:endParaRPr lang="en-CA"/>
          </a:p>
        </p:txBody>
      </p:sp>
      <p:sp>
        <p:nvSpPr>
          <p:cNvPr id="27901" name="Line 250"/>
          <p:cNvSpPr>
            <a:spLocks noChangeShapeType="1"/>
          </p:cNvSpPr>
          <p:nvPr/>
        </p:nvSpPr>
        <p:spPr bwMode="auto">
          <a:xfrm flipH="1">
            <a:off x="1198563" y="2381250"/>
            <a:ext cx="6350" cy="17463"/>
          </a:xfrm>
          <a:prstGeom prst="line">
            <a:avLst/>
          </a:prstGeom>
          <a:noFill/>
          <a:ln w="0">
            <a:solidFill>
              <a:srgbClr val="000000"/>
            </a:solidFill>
            <a:round/>
            <a:headEnd/>
            <a:tailEnd/>
          </a:ln>
        </p:spPr>
        <p:txBody>
          <a:bodyPr/>
          <a:lstStyle/>
          <a:p>
            <a:endParaRPr lang="en-CA"/>
          </a:p>
        </p:txBody>
      </p:sp>
      <p:sp>
        <p:nvSpPr>
          <p:cNvPr id="27902" name="Line 251"/>
          <p:cNvSpPr>
            <a:spLocks noChangeShapeType="1"/>
          </p:cNvSpPr>
          <p:nvPr/>
        </p:nvSpPr>
        <p:spPr bwMode="auto">
          <a:xfrm flipH="1">
            <a:off x="1195388" y="2398713"/>
            <a:ext cx="3175" cy="17462"/>
          </a:xfrm>
          <a:prstGeom prst="line">
            <a:avLst/>
          </a:prstGeom>
          <a:noFill/>
          <a:ln w="0">
            <a:solidFill>
              <a:srgbClr val="000000"/>
            </a:solidFill>
            <a:round/>
            <a:headEnd/>
            <a:tailEnd/>
          </a:ln>
        </p:spPr>
        <p:txBody>
          <a:bodyPr/>
          <a:lstStyle/>
          <a:p>
            <a:endParaRPr lang="en-CA"/>
          </a:p>
        </p:txBody>
      </p:sp>
      <p:sp>
        <p:nvSpPr>
          <p:cNvPr id="27903" name="Line 252"/>
          <p:cNvSpPr>
            <a:spLocks noChangeShapeType="1"/>
          </p:cNvSpPr>
          <p:nvPr/>
        </p:nvSpPr>
        <p:spPr bwMode="auto">
          <a:xfrm>
            <a:off x="1195388" y="2416175"/>
            <a:ext cx="3175" cy="22225"/>
          </a:xfrm>
          <a:prstGeom prst="line">
            <a:avLst/>
          </a:prstGeom>
          <a:noFill/>
          <a:ln w="0">
            <a:solidFill>
              <a:srgbClr val="000000"/>
            </a:solidFill>
            <a:round/>
            <a:headEnd/>
            <a:tailEnd/>
          </a:ln>
        </p:spPr>
        <p:txBody>
          <a:bodyPr/>
          <a:lstStyle/>
          <a:p>
            <a:endParaRPr lang="en-CA"/>
          </a:p>
        </p:txBody>
      </p:sp>
      <p:sp>
        <p:nvSpPr>
          <p:cNvPr id="27904" name="Freeform 253"/>
          <p:cNvSpPr>
            <a:spLocks/>
          </p:cNvSpPr>
          <p:nvPr/>
        </p:nvSpPr>
        <p:spPr bwMode="auto">
          <a:xfrm>
            <a:off x="1198563" y="2438400"/>
            <a:ext cx="14287" cy="15875"/>
          </a:xfrm>
          <a:custGeom>
            <a:avLst/>
            <a:gdLst>
              <a:gd name="T0" fmla="*/ 0 w 11"/>
              <a:gd name="T1" fmla="*/ 0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9"/>
                </a:lnTo>
                <a:lnTo>
                  <a:pt x="11" y="11"/>
                </a:lnTo>
              </a:path>
            </a:pathLst>
          </a:custGeom>
          <a:noFill/>
          <a:ln w="0">
            <a:solidFill>
              <a:srgbClr val="000000"/>
            </a:solidFill>
            <a:round/>
            <a:headEnd/>
            <a:tailEnd/>
          </a:ln>
        </p:spPr>
        <p:txBody>
          <a:bodyPr/>
          <a:lstStyle/>
          <a:p>
            <a:endParaRPr lang="en-CA"/>
          </a:p>
        </p:txBody>
      </p:sp>
      <p:sp>
        <p:nvSpPr>
          <p:cNvPr id="27905" name="Line 254"/>
          <p:cNvSpPr>
            <a:spLocks noChangeShapeType="1"/>
          </p:cNvSpPr>
          <p:nvPr/>
        </p:nvSpPr>
        <p:spPr bwMode="auto">
          <a:xfrm>
            <a:off x="1233488" y="2468563"/>
            <a:ext cx="3175" cy="3175"/>
          </a:xfrm>
          <a:prstGeom prst="line">
            <a:avLst/>
          </a:prstGeom>
          <a:noFill/>
          <a:ln w="0">
            <a:solidFill>
              <a:srgbClr val="000000"/>
            </a:solidFill>
            <a:round/>
            <a:headEnd/>
            <a:tailEnd/>
          </a:ln>
        </p:spPr>
        <p:txBody>
          <a:bodyPr/>
          <a:lstStyle/>
          <a:p>
            <a:endParaRPr lang="en-CA"/>
          </a:p>
        </p:txBody>
      </p:sp>
      <p:sp>
        <p:nvSpPr>
          <p:cNvPr id="27906" name="Line 255"/>
          <p:cNvSpPr>
            <a:spLocks noChangeShapeType="1"/>
          </p:cNvSpPr>
          <p:nvPr/>
        </p:nvSpPr>
        <p:spPr bwMode="auto">
          <a:xfrm>
            <a:off x="1233488" y="2471738"/>
            <a:ext cx="7937" cy="6350"/>
          </a:xfrm>
          <a:prstGeom prst="line">
            <a:avLst/>
          </a:prstGeom>
          <a:noFill/>
          <a:ln w="0">
            <a:solidFill>
              <a:srgbClr val="000000"/>
            </a:solidFill>
            <a:round/>
            <a:headEnd/>
            <a:tailEnd/>
          </a:ln>
        </p:spPr>
        <p:txBody>
          <a:bodyPr/>
          <a:lstStyle/>
          <a:p>
            <a:endParaRPr lang="en-CA"/>
          </a:p>
        </p:txBody>
      </p:sp>
      <p:sp>
        <p:nvSpPr>
          <p:cNvPr id="27907" name="Line 256"/>
          <p:cNvSpPr>
            <a:spLocks noChangeShapeType="1"/>
          </p:cNvSpPr>
          <p:nvPr/>
        </p:nvSpPr>
        <p:spPr bwMode="auto">
          <a:xfrm flipH="1">
            <a:off x="1238250" y="2478088"/>
            <a:ext cx="3175" cy="7937"/>
          </a:xfrm>
          <a:prstGeom prst="line">
            <a:avLst/>
          </a:prstGeom>
          <a:noFill/>
          <a:ln w="0">
            <a:solidFill>
              <a:srgbClr val="000000"/>
            </a:solidFill>
            <a:round/>
            <a:headEnd/>
            <a:tailEnd/>
          </a:ln>
        </p:spPr>
        <p:txBody>
          <a:bodyPr/>
          <a:lstStyle/>
          <a:p>
            <a:endParaRPr lang="en-CA"/>
          </a:p>
        </p:txBody>
      </p:sp>
      <p:sp>
        <p:nvSpPr>
          <p:cNvPr id="27908" name="Line 257"/>
          <p:cNvSpPr>
            <a:spLocks noChangeShapeType="1"/>
          </p:cNvSpPr>
          <p:nvPr/>
        </p:nvSpPr>
        <p:spPr bwMode="auto">
          <a:xfrm flipH="1">
            <a:off x="1231900" y="2486025"/>
            <a:ext cx="6350" cy="7938"/>
          </a:xfrm>
          <a:prstGeom prst="line">
            <a:avLst/>
          </a:prstGeom>
          <a:noFill/>
          <a:ln w="0">
            <a:solidFill>
              <a:srgbClr val="000000"/>
            </a:solidFill>
            <a:round/>
            <a:headEnd/>
            <a:tailEnd/>
          </a:ln>
        </p:spPr>
        <p:txBody>
          <a:bodyPr/>
          <a:lstStyle/>
          <a:p>
            <a:endParaRPr lang="en-CA"/>
          </a:p>
        </p:txBody>
      </p:sp>
      <p:sp>
        <p:nvSpPr>
          <p:cNvPr id="27909" name="Line 258"/>
          <p:cNvSpPr>
            <a:spLocks noChangeShapeType="1"/>
          </p:cNvSpPr>
          <p:nvPr/>
        </p:nvSpPr>
        <p:spPr bwMode="auto">
          <a:xfrm flipH="1">
            <a:off x="1217613" y="2493963"/>
            <a:ext cx="14287" cy="6350"/>
          </a:xfrm>
          <a:prstGeom prst="line">
            <a:avLst/>
          </a:prstGeom>
          <a:noFill/>
          <a:ln w="0">
            <a:solidFill>
              <a:srgbClr val="000000"/>
            </a:solidFill>
            <a:round/>
            <a:headEnd/>
            <a:tailEnd/>
          </a:ln>
        </p:spPr>
        <p:txBody>
          <a:bodyPr/>
          <a:lstStyle/>
          <a:p>
            <a:endParaRPr lang="en-CA"/>
          </a:p>
        </p:txBody>
      </p:sp>
      <p:sp>
        <p:nvSpPr>
          <p:cNvPr id="27910" name="Line 259"/>
          <p:cNvSpPr>
            <a:spLocks noChangeShapeType="1"/>
          </p:cNvSpPr>
          <p:nvPr/>
        </p:nvSpPr>
        <p:spPr bwMode="auto">
          <a:xfrm flipH="1">
            <a:off x="1198563" y="2500313"/>
            <a:ext cx="19050" cy="3175"/>
          </a:xfrm>
          <a:prstGeom prst="line">
            <a:avLst/>
          </a:prstGeom>
          <a:noFill/>
          <a:ln w="0">
            <a:solidFill>
              <a:srgbClr val="000000"/>
            </a:solidFill>
            <a:round/>
            <a:headEnd/>
            <a:tailEnd/>
          </a:ln>
        </p:spPr>
        <p:txBody>
          <a:bodyPr/>
          <a:lstStyle/>
          <a:p>
            <a:endParaRPr lang="en-CA"/>
          </a:p>
        </p:txBody>
      </p:sp>
      <p:sp>
        <p:nvSpPr>
          <p:cNvPr id="27911" name="Freeform 260"/>
          <p:cNvSpPr>
            <a:spLocks/>
          </p:cNvSpPr>
          <p:nvPr/>
        </p:nvSpPr>
        <p:spPr bwMode="auto">
          <a:xfrm>
            <a:off x="1179513" y="2503488"/>
            <a:ext cx="19050" cy="7937"/>
          </a:xfrm>
          <a:custGeom>
            <a:avLst/>
            <a:gdLst>
              <a:gd name="T0" fmla="*/ 2147483647 w 18"/>
              <a:gd name="T1" fmla="*/ 0 h 6"/>
              <a:gd name="T2" fmla="*/ 0 w 18"/>
              <a:gd name="T3" fmla="*/ 2147483647 h 6"/>
              <a:gd name="T4" fmla="*/ 0 w 18"/>
              <a:gd name="T5" fmla="*/ 2147483647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0"/>
                </a:moveTo>
                <a:lnTo>
                  <a:pt x="0" y="6"/>
                </a:lnTo>
              </a:path>
            </a:pathLst>
          </a:custGeom>
          <a:noFill/>
          <a:ln w="0">
            <a:solidFill>
              <a:srgbClr val="000000"/>
            </a:solidFill>
            <a:round/>
            <a:headEnd/>
            <a:tailEnd/>
          </a:ln>
        </p:spPr>
        <p:txBody>
          <a:bodyPr/>
          <a:lstStyle/>
          <a:p>
            <a:endParaRPr lang="en-CA"/>
          </a:p>
        </p:txBody>
      </p:sp>
      <p:sp>
        <p:nvSpPr>
          <p:cNvPr id="27912" name="Line 261"/>
          <p:cNvSpPr>
            <a:spLocks noChangeShapeType="1"/>
          </p:cNvSpPr>
          <p:nvPr/>
        </p:nvSpPr>
        <p:spPr bwMode="auto">
          <a:xfrm flipH="1">
            <a:off x="1147763" y="2524125"/>
            <a:ext cx="3175" cy="1588"/>
          </a:xfrm>
          <a:prstGeom prst="line">
            <a:avLst/>
          </a:prstGeom>
          <a:noFill/>
          <a:ln w="0">
            <a:solidFill>
              <a:srgbClr val="000000"/>
            </a:solidFill>
            <a:round/>
            <a:headEnd/>
            <a:tailEnd/>
          </a:ln>
        </p:spPr>
        <p:txBody>
          <a:bodyPr/>
          <a:lstStyle/>
          <a:p>
            <a:endParaRPr lang="en-CA"/>
          </a:p>
        </p:txBody>
      </p:sp>
      <p:sp>
        <p:nvSpPr>
          <p:cNvPr id="27913" name="Line 262"/>
          <p:cNvSpPr>
            <a:spLocks noChangeShapeType="1"/>
          </p:cNvSpPr>
          <p:nvPr/>
        </p:nvSpPr>
        <p:spPr bwMode="auto">
          <a:xfrm flipH="1">
            <a:off x="1143000" y="2525713"/>
            <a:ext cx="4763" cy="4762"/>
          </a:xfrm>
          <a:prstGeom prst="line">
            <a:avLst/>
          </a:prstGeom>
          <a:noFill/>
          <a:ln w="0">
            <a:solidFill>
              <a:srgbClr val="000000"/>
            </a:solidFill>
            <a:round/>
            <a:headEnd/>
            <a:tailEnd/>
          </a:ln>
        </p:spPr>
        <p:txBody>
          <a:bodyPr/>
          <a:lstStyle/>
          <a:p>
            <a:endParaRPr lang="en-CA"/>
          </a:p>
        </p:txBody>
      </p:sp>
      <p:sp>
        <p:nvSpPr>
          <p:cNvPr id="27914" name="Line 263"/>
          <p:cNvSpPr>
            <a:spLocks noChangeShapeType="1"/>
          </p:cNvSpPr>
          <p:nvPr/>
        </p:nvSpPr>
        <p:spPr bwMode="auto">
          <a:xfrm>
            <a:off x="1143000" y="2530475"/>
            <a:ext cx="3175" cy="7938"/>
          </a:xfrm>
          <a:prstGeom prst="line">
            <a:avLst/>
          </a:prstGeom>
          <a:noFill/>
          <a:ln w="0">
            <a:solidFill>
              <a:srgbClr val="000000"/>
            </a:solidFill>
            <a:round/>
            <a:headEnd/>
            <a:tailEnd/>
          </a:ln>
        </p:spPr>
        <p:txBody>
          <a:bodyPr/>
          <a:lstStyle/>
          <a:p>
            <a:endParaRPr lang="en-CA"/>
          </a:p>
        </p:txBody>
      </p:sp>
      <p:sp>
        <p:nvSpPr>
          <p:cNvPr id="27915" name="Line 264"/>
          <p:cNvSpPr>
            <a:spLocks noChangeShapeType="1"/>
          </p:cNvSpPr>
          <p:nvPr/>
        </p:nvSpPr>
        <p:spPr bwMode="auto">
          <a:xfrm>
            <a:off x="1146175" y="2538413"/>
            <a:ext cx="11113" cy="1587"/>
          </a:xfrm>
          <a:prstGeom prst="line">
            <a:avLst/>
          </a:prstGeom>
          <a:noFill/>
          <a:ln w="0">
            <a:solidFill>
              <a:srgbClr val="000000"/>
            </a:solidFill>
            <a:round/>
            <a:headEnd/>
            <a:tailEnd/>
          </a:ln>
        </p:spPr>
        <p:txBody>
          <a:bodyPr/>
          <a:lstStyle/>
          <a:p>
            <a:endParaRPr lang="en-CA"/>
          </a:p>
        </p:txBody>
      </p:sp>
      <p:sp>
        <p:nvSpPr>
          <p:cNvPr id="27916" name="Line 265"/>
          <p:cNvSpPr>
            <a:spLocks noChangeShapeType="1"/>
          </p:cNvSpPr>
          <p:nvPr/>
        </p:nvSpPr>
        <p:spPr bwMode="auto">
          <a:xfrm>
            <a:off x="1157288" y="2540000"/>
            <a:ext cx="14287" cy="6350"/>
          </a:xfrm>
          <a:prstGeom prst="line">
            <a:avLst/>
          </a:prstGeom>
          <a:noFill/>
          <a:ln w="0">
            <a:solidFill>
              <a:srgbClr val="000000"/>
            </a:solidFill>
            <a:round/>
            <a:headEnd/>
            <a:tailEnd/>
          </a:ln>
        </p:spPr>
        <p:txBody>
          <a:bodyPr/>
          <a:lstStyle/>
          <a:p>
            <a:endParaRPr lang="en-CA"/>
          </a:p>
        </p:txBody>
      </p:sp>
      <p:sp>
        <p:nvSpPr>
          <p:cNvPr id="27917" name="Line 266"/>
          <p:cNvSpPr>
            <a:spLocks noChangeShapeType="1"/>
          </p:cNvSpPr>
          <p:nvPr/>
        </p:nvSpPr>
        <p:spPr bwMode="auto">
          <a:xfrm>
            <a:off x="1171575" y="2546350"/>
            <a:ext cx="17463" cy="1588"/>
          </a:xfrm>
          <a:prstGeom prst="line">
            <a:avLst/>
          </a:prstGeom>
          <a:noFill/>
          <a:ln w="0">
            <a:solidFill>
              <a:srgbClr val="000000"/>
            </a:solidFill>
            <a:round/>
            <a:headEnd/>
            <a:tailEnd/>
          </a:ln>
        </p:spPr>
        <p:txBody>
          <a:bodyPr/>
          <a:lstStyle/>
          <a:p>
            <a:endParaRPr lang="en-CA"/>
          </a:p>
        </p:txBody>
      </p:sp>
      <p:sp>
        <p:nvSpPr>
          <p:cNvPr id="27918" name="Freeform 267"/>
          <p:cNvSpPr>
            <a:spLocks/>
          </p:cNvSpPr>
          <p:nvPr/>
        </p:nvSpPr>
        <p:spPr bwMode="auto">
          <a:xfrm>
            <a:off x="1189038" y="2546350"/>
            <a:ext cx="28575" cy="1588"/>
          </a:xfrm>
          <a:custGeom>
            <a:avLst/>
            <a:gdLst>
              <a:gd name="T0" fmla="*/ 0 w 25"/>
              <a:gd name="T1" fmla="*/ 0 h 2"/>
              <a:gd name="T2" fmla="*/ 2147483647 w 25"/>
              <a:gd name="T3" fmla="*/ 0 h 2"/>
              <a:gd name="T4" fmla="*/ 2147483647 w 25"/>
              <a:gd name="T5" fmla="*/ 2147483647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2"/>
                </a:lnTo>
              </a:path>
            </a:pathLst>
          </a:custGeom>
          <a:noFill/>
          <a:ln w="0">
            <a:solidFill>
              <a:srgbClr val="000000"/>
            </a:solidFill>
            <a:round/>
            <a:headEnd/>
            <a:tailEnd/>
          </a:ln>
        </p:spPr>
        <p:txBody>
          <a:bodyPr/>
          <a:lstStyle/>
          <a:p>
            <a:endParaRPr lang="en-CA"/>
          </a:p>
        </p:txBody>
      </p:sp>
      <p:sp>
        <p:nvSpPr>
          <p:cNvPr id="27919" name="Line 268"/>
          <p:cNvSpPr>
            <a:spLocks noChangeShapeType="1"/>
          </p:cNvSpPr>
          <p:nvPr/>
        </p:nvSpPr>
        <p:spPr bwMode="auto">
          <a:xfrm>
            <a:off x="1228725" y="2568575"/>
            <a:ext cx="3175" cy="4763"/>
          </a:xfrm>
          <a:prstGeom prst="line">
            <a:avLst/>
          </a:prstGeom>
          <a:noFill/>
          <a:ln w="0">
            <a:solidFill>
              <a:srgbClr val="000000"/>
            </a:solidFill>
            <a:round/>
            <a:headEnd/>
            <a:tailEnd/>
          </a:ln>
        </p:spPr>
        <p:txBody>
          <a:bodyPr/>
          <a:lstStyle/>
          <a:p>
            <a:endParaRPr lang="en-CA"/>
          </a:p>
        </p:txBody>
      </p:sp>
      <p:sp>
        <p:nvSpPr>
          <p:cNvPr id="27920" name="Line 269"/>
          <p:cNvSpPr>
            <a:spLocks noChangeShapeType="1"/>
          </p:cNvSpPr>
          <p:nvPr/>
        </p:nvSpPr>
        <p:spPr bwMode="auto">
          <a:xfrm flipH="1">
            <a:off x="1223963" y="2573338"/>
            <a:ext cx="4762" cy="9525"/>
          </a:xfrm>
          <a:prstGeom prst="line">
            <a:avLst/>
          </a:prstGeom>
          <a:noFill/>
          <a:ln w="0">
            <a:solidFill>
              <a:srgbClr val="000000"/>
            </a:solidFill>
            <a:round/>
            <a:headEnd/>
            <a:tailEnd/>
          </a:ln>
        </p:spPr>
        <p:txBody>
          <a:bodyPr/>
          <a:lstStyle/>
          <a:p>
            <a:endParaRPr lang="en-CA"/>
          </a:p>
        </p:txBody>
      </p:sp>
      <p:sp>
        <p:nvSpPr>
          <p:cNvPr id="27921" name="Line 270"/>
          <p:cNvSpPr>
            <a:spLocks noChangeShapeType="1"/>
          </p:cNvSpPr>
          <p:nvPr/>
        </p:nvSpPr>
        <p:spPr bwMode="auto">
          <a:xfrm flipH="1">
            <a:off x="1209675" y="2582863"/>
            <a:ext cx="14288" cy="22225"/>
          </a:xfrm>
          <a:prstGeom prst="line">
            <a:avLst/>
          </a:prstGeom>
          <a:noFill/>
          <a:ln w="0">
            <a:solidFill>
              <a:srgbClr val="000000"/>
            </a:solidFill>
            <a:round/>
            <a:headEnd/>
            <a:tailEnd/>
          </a:ln>
        </p:spPr>
        <p:txBody>
          <a:bodyPr/>
          <a:lstStyle/>
          <a:p>
            <a:endParaRPr lang="en-CA"/>
          </a:p>
        </p:txBody>
      </p:sp>
      <p:sp>
        <p:nvSpPr>
          <p:cNvPr id="27922" name="Line 271"/>
          <p:cNvSpPr>
            <a:spLocks noChangeShapeType="1"/>
          </p:cNvSpPr>
          <p:nvPr/>
        </p:nvSpPr>
        <p:spPr bwMode="auto">
          <a:xfrm flipH="1">
            <a:off x="1193800" y="2605088"/>
            <a:ext cx="15875" cy="22225"/>
          </a:xfrm>
          <a:prstGeom prst="line">
            <a:avLst/>
          </a:prstGeom>
          <a:noFill/>
          <a:ln w="0">
            <a:solidFill>
              <a:srgbClr val="000000"/>
            </a:solidFill>
            <a:round/>
            <a:headEnd/>
            <a:tailEnd/>
          </a:ln>
        </p:spPr>
        <p:txBody>
          <a:bodyPr/>
          <a:lstStyle/>
          <a:p>
            <a:endParaRPr lang="en-CA"/>
          </a:p>
        </p:txBody>
      </p:sp>
      <p:sp>
        <p:nvSpPr>
          <p:cNvPr id="27923" name="Line 272"/>
          <p:cNvSpPr>
            <a:spLocks noChangeShapeType="1"/>
          </p:cNvSpPr>
          <p:nvPr/>
        </p:nvSpPr>
        <p:spPr bwMode="auto">
          <a:xfrm flipH="1">
            <a:off x="1190625" y="2627313"/>
            <a:ext cx="3175" cy="4762"/>
          </a:xfrm>
          <a:prstGeom prst="line">
            <a:avLst/>
          </a:prstGeom>
          <a:noFill/>
          <a:ln w="0">
            <a:solidFill>
              <a:srgbClr val="000000"/>
            </a:solidFill>
            <a:round/>
            <a:headEnd/>
            <a:tailEnd/>
          </a:ln>
        </p:spPr>
        <p:txBody>
          <a:bodyPr/>
          <a:lstStyle/>
          <a:p>
            <a:endParaRPr lang="en-CA"/>
          </a:p>
        </p:txBody>
      </p:sp>
      <p:sp>
        <p:nvSpPr>
          <p:cNvPr id="27924" name="Line 273"/>
          <p:cNvSpPr>
            <a:spLocks noChangeShapeType="1"/>
          </p:cNvSpPr>
          <p:nvPr/>
        </p:nvSpPr>
        <p:spPr bwMode="auto">
          <a:xfrm flipH="1">
            <a:off x="1189038" y="2632075"/>
            <a:ext cx="1587" cy="3175"/>
          </a:xfrm>
          <a:prstGeom prst="line">
            <a:avLst/>
          </a:prstGeom>
          <a:noFill/>
          <a:ln w="0">
            <a:solidFill>
              <a:srgbClr val="000000"/>
            </a:solidFill>
            <a:round/>
            <a:headEnd/>
            <a:tailEnd/>
          </a:ln>
        </p:spPr>
        <p:txBody>
          <a:bodyPr/>
          <a:lstStyle/>
          <a:p>
            <a:endParaRPr lang="en-CA"/>
          </a:p>
        </p:txBody>
      </p:sp>
      <p:sp>
        <p:nvSpPr>
          <p:cNvPr id="27925" name="Line 274"/>
          <p:cNvSpPr>
            <a:spLocks noChangeShapeType="1"/>
          </p:cNvSpPr>
          <p:nvPr/>
        </p:nvSpPr>
        <p:spPr bwMode="auto">
          <a:xfrm>
            <a:off x="1189038" y="2635250"/>
            <a:ext cx="1587" cy="4763"/>
          </a:xfrm>
          <a:prstGeom prst="line">
            <a:avLst/>
          </a:prstGeom>
          <a:noFill/>
          <a:ln w="0">
            <a:solidFill>
              <a:srgbClr val="000000"/>
            </a:solidFill>
            <a:round/>
            <a:headEnd/>
            <a:tailEnd/>
          </a:ln>
        </p:spPr>
        <p:txBody>
          <a:bodyPr/>
          <a:lstStyle/>
          <a:p>
            <a:endParaRPr lang="en-CA"/>
          </a:p>
        </p:txBody>
      </p:sp>
      <p:sp>
        <p:nvSpPr>
          <p:cNvPr id="27926" name="Freeform 275"/>
          <p:cNvSpPr>
            <a:spLocks/>
          </p:cNvSpPr>
          <p:nvPr/>
        </p:nvSpPr>
        <p:spPr bwMode="auto">
          <a:xfrm>
            <a:off x="1189038" y="2640013"/>
            <a:ext cx="4762" cy="4762"/>
          </a:xfrm>
          <a:custGeom>
            <a:avLst/>
            <a:gdLst>
              <a:gd name="T0" fmla="*/ 0 w 4"/>
              <a:gd name="T1" fmla="*/ 0 h 4"/>
              <a:gd name="T2" fmla="*/ 2147483647 w 4"/>
              <a:gd name="T3" fmla="*/ 2147483647 h 4"/>
              <a:gd name="T4" fmla="*/ 2147483647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7927" name="Line 276"/>
          <p:cNvSpPr>
            <a:spLocks noChangeShapeType="1"/>
          </p:cNvSpPr>
          <p:nvPr/>
        </p:nvSpPr>
        <p:spPr bwMode="auto">
          <a:xfrm>
            <a:off x="1222375" y="2641600"/>
            <a:ext cx="1588" cy="3175"/>
          </a:xfrm>
          <a:prstGeom prst="line">
            <a:avLst/>
          </a:prstGeom>
          <a:noFill/>
          <a:ln w="0">
            <a:solidFill>
              <a:srgbClr val="000000"/>
            </a:solidFill>
            <a:round/>
            <a:headEnd/>
            <a:tailEnd/>
          </a:ln>
        </p:spPr>
        <p:txBody>
          <a:bodyPr/>
          <a:lstStyle/>
          <a:p>
            <a:endParaRPr lang="en-CA"/>
          </a:p>
        </p:txBody>
      </p:sp>
      <p:sp>
        <p:nvSpPr>
          <p:cNvPr id="27928" name="Line 277"/>
          <p:cNvSpPr>
            <a:spLocks noChangeShapeType="1"/>
          </p:cNvSpPr>
          <p:nvPr/>
        </p:nvSpPr>
        <p:spPr bwMode="auto">
          <a:xfrm>
            <a:off x="1222375" y="2641600"/>
            <a:ext cx="6350" cy="3175"/>
          </a:xfrm>
          <a:prstGeom prst="line">
            <a:avLst/>
          </a:prstGeom>
          <a:noFill/>
          <a:ln w="0">
            <a:solidFill>
              <a:srgbClr val="000000"/>
            </a:solidFill>
            <a:round/>
            <a:headEnd/>
            <a:tailEnd/>
          </a:ln>
        </p:spPr>
        <p:txBody>
          <a:bodyPr/>
          <a:lstStyle/>
          <a:p>
            <a:endParaRPr lang="en-CA"/>
          </a:p>
        </p:txBody>
      </p:sp>
      <p:sp>
        <p:nvSpPr>
          <p:cNvPr id="27929" name="Line 278"/>
          <p:cNvSpPr>
            <a:spLocks noChangeShapeType="1"/>
          </p:cNvSpPr>
          <p:nvPr/>
        </p:nvSpPr>
        <p:spPr bwMode="auto">
          <a:xfrm>
            <a:off x="1228725" y="2641600"/>
            <a:ext cx="3175" cy="3175"/>
          </a:xfrm>
          <a:prstGeom prst="line">
            <a:avLst/>
          </a:prstGeom>
          <a:noFill/>
          <a:ln w="0">
            <a:solidFill>
              <a:srgbClr val="000000"/>
            </a:solidFill>
            <a:round/>
            <a:headEnd/>
            <a:tailEnd/>
          </a:ln>
        </p:spPr>
        <p:txBody>
          <a:bodyPr/>
          <a:lstStyle/>
          <a:p>
            <a:endParaRPr lang="en-CA"/>
          </a:p>
        </p:txBody>
      </p:sp>
      <p:sp>
        <p:nvSpPr>
          <p:cNvPr id="27930" name="Line 279"/>
          <p:cNvSpPr>
            <a:spLocks noChangeShapeType="1"/>
          </p:cNvSpPr>
          <p:nvPr/>
        </p:nvSpPr>
        <p:spPr bwMode="auto">
          <a:xfrm>
            <a:off x="1231900" y="2641600"/>
            <a:ext cx="1588" cy="3175"/>
          </a:xfrm>
          <a:prstGeom prst="line">
            <a:avLst/>
          </a:prstGeom>
          <a:noFill/>
          <a:ln w="0">
            <a:solidFill>
              <a:srgbClr val="000000"/>
            </a:solidFill>
            <a:round/>
            <a:headEnd/>
            <a:tailEnd/>
          </a:ln>
        </p:spPr>
        <p:txBody>
          <a:bodyPr/>
          <a:lstStyle/>
          <a:p>
            <a:endParaRPr lang="en-CA"/>
          </a:p>
        </p:txBody>
      </p:sp>
      <p:sp>
        <p:nvSpPr>
          <p:cNvPr id="27931" name="Line 280"/>
          <p:cNvSpPr>
            <a:spLocks noChangeShapeType="1"/>
          </p:cNvSpPr>
          <p:nvPr/>
        </p:nvSpPr>
        <p:spPr bwMode="auto">
          <a:xfrm>
            <a:off x="1233488" y="2641600"/>
            <a:ext cx="3175" cy="3175"/>
          </a:xfrm>
          <a:prstGeom prst="line">
            <a:avLst/>
          </a:prstGeom>
          <a:noFill/>
          <a:ln w="0">
            <a:solidFill>
              <a:srgbClr val="000000"/>
            </a:solidFill>
            <a:round/>
            <a:headEnd/>
            <a:tailEnd/>
          </a:ln>
        </p:spPr>
        <p:txBody>
          <a:bodyPr/>
          <a:lstStyle/>
          <a:p>
            <a:endParaRPr lang="en-CA"/>
          </a:p>
        </p:txBody>
      </p:sp>
      <p:sp>
        <p:nvSpPr>
          <p:cNvPr id="27932" name="Line 281"/>
          <p:cNvSpPr>
            <a:spLocks noChangeShapeType="1"/>
          </p:cNvSpPr>
          <p:nvPr/>
        </p:nvSpPr>
        <p:spPr bwMode="auto">
          <a:xfrm>
            <a:off x="1233488" y="2644775"/>
            <a:ext cx="3175" cy="3175"/>
          </a:xfrm>
          <a:prstGeom prst="line">
            <a:avLst/>
          </a:prstGeom>
          <a:noFill/>
          <a:ln w="0">
            <a:solidFill>
              <a:srgbClr val="000000"/>
            </a:solidFill>
            <a:round/>
            <a:headEnd/>
            <a:tailEnd/>
          </a:ln>
        </p:spPr>
        <p:txBody>
          <a:bodyPr/>
          <a:lstStyle/>
          <a:p>
            <a:endParaRPr lang="en-CA"/>
          </a:p>
        </p:txBody>
      </p:sp>
      <p:sp>
        <p:nvSpPr>
          <p:cNvPr id="27933" name="Line 282"/>
          <p:cNvSpPr>
            <a:spLocks noChangeShapeType="1"/>
          </p:cNvSpPr>
          <p:nvPr/>
        </p:nvSpPr>
        <p:spPr bwMode="auto">
          <a:xfrm flipH="1">
            <a:off x="1231900" y="2647950"/>
            <a:ext cx="1588" cy="4763"/>
          </a:xfrm>
          <a:prstGeom prst="line">
            <a:avLst/>
          </a:prstGeom>
          <a:noFill/>
          <a:ln w="0">
            <a:solidFill>
              <a:srgbClr val="000000"/>
            </a:solidFill>
            <a:round/>
            <a:headEnd/>
            <a:tailEnd/>
          </a:ln>
        </p:spPr>
        <p:txBody>
          <a:bodyPr/>
          <a:lstStyle/>
          <a:p>
            <a:endParaRPr lang="en-CA"/>
          </a:p>
        </p:txBody>
      </p:sp>
      <p:sp>
        <p:nvSpPr>
          <p:cNvPr id="27934" name="Line 283"/>
          <p:cNvSpPr>
            <a:spLocks noChangeShapeType="1"/>
          </p:cNvSpPr>
          <p:nvPr/>
        </p:nvSpPr>
        <p:spPr bwMode="auto">
          <a:xfrm flipH="1">
            <a:off x="1228725" y="2652713"/>
            <a:ext cx="3175" cy="4762"/>
          </a:xfrm>
          <a:prstGeom prst="line">
            <a:avLst/>
          </a:prstGeom>
          <a:noFill/>
          <a:ln w="0">
            <a:solidFill>
              <a:srgbClr val="000000"/>
            </a:solidFill>
            <a:round/>
            <a:headEnd/>
            <a:tailEnd/>
          </a:ln>
        </p:spPr>
        <p:txBody>
          <a:bodyPr/>
          <a:lstStyle/>
          <a:p>
            <a:endParaRPr lang="en-CA"/>
          </a:p>
        </p:txBody>
      </p:sp>
      <p:sp>
        <p:nvSpPr>
          <p:cNvPr id="27935" name="Line 284"/>
          <p:cNvSpPr>
            <a:spLocks noChangeShapeType="1"/>
          </p:cNvSpPr>
          <p:nvPr/>
        </p:nvSpPr>
        <p:spPr bwMode="auto">
          <a:xfrm flipH="1">
            <a:off x="1222375" y="2657475"/>
            <a:ext cx="6350" cy="4763"/>
          </a:xfrm>
          <a:prstGeom prst="line">
            <a:avLst/>
          </a:prstGeom>
          <a:noFill/>
          <a:ln w="0">
            <a:solidFill>
              <a:srgbClr val="000000"/>
            </a:solidFill>
            <a:round/>
            <a:headEnd/>
            <a:tailEnd/>
          </a:ln>
        </p:spPr>
        <p:txBody>
          <a:bodyPr/>
          <a:lstStyle/>
          <a:p>
            <a:endParaRPr lang="en-CA"/>
          </a:p>
        </p:txBody>
      </p:sp>
      <p:sp>
        <p:nvSpPr>
          <p:cNvPr id="27936" name="Line 285"/>
          <p:cNvSpPr>
            <a:spLocks noChangeShapeType="1"/>
          </p:cNvSpPr>
          <p:nvPr/>
        </p:nvSpPr>
        <p:spPr bwMode="auto">
          <a:xfrm flipH="1">
            <a:off x="1217613" y="2662238"/>
            <a:ext cx="4762" cy="4762"/>
          </a:xfrm>
          <a:prstGeom prst="line">
            <a:avLst/>
          </a:prstGeom>
          <a:noFill/>
          <a:ln w="0">
            <a:solidFill>
              <a:srgbClr val="000000"/>
            </a:solidFill>
            <a:round/>
            <a:headEnd/>
            <a:tailEnd/>
          </a:ln>
        </p:spPr>
        <p:txBody>
          <a:bodyPr/>
          <a:lstStyle/>
          <a:p>
            <a:endParaRPr lang="en-CA"/>
          </a:p>
        </p:txBody>
      </p:sp>
      <p:sp>
        <p:nvSpPr>
          <p:cNvPr id="27937" name="Line 286"/>
          <p:cNvSpPr>
            <a:spLocks noChangeShapeType="1"/>
          </p:cNvSpPr>
          <p:nvPr/>
        </p:nvSpPr>
        <p:spPr bwMode="auto">
          <a:xfrm flipH="1">
            <a:off x="1209675" y="2667000"/>
            <a:ext cx="7938" cy="4763"/>
          </a:xfrm>
          <a:prstGeom prst="line">
            <a:avLst/>
          </a:prstGeom>
          <a:noFill/>
          <a:ln w="0">
            <a:solidFill>
              <a:srgbClr val="000000"/>
            </a:solidFill>
            <a:round/>
            <a:headEnd/>
            <a:tailEnd/>
          </a:ln>
        </p:spPr>
        <p:txBody>
          <a:bodyPr/>
          <a:lstStyle/>
          <a:p>
            <a:endParaRPr lang="en-CA"/>
          </a:p>
        </p:txBody>
      </p:sp>
      <p:sp>
        <p:nvSpPr>
          <p:cNvPr id="27938" name="Line 287"/>
          <p:cNvSpPr>
            <a:spLocks noChangeShapeType="1"/>
          </p:cNvSpPr>
          <p:nvPr/>
        </p:nvSpPr>
        <p:spPr bwMode="auto">
          <a:xfrm flipH="1">
            <a:off x="1204913" y="2671763"/>
            <a:ext cx="4762" cy="4762"/>
          </a:xfrm>
          <a:prstGeom prst="line">
            <a:avLst/>
          </a:prstGeom>
          <a:noFill/>
          <a:ln w="0">
            <a:solidFill>
              <a:srgbClr val="000000"/>
            </a:solidFill>
            <a:round/>
            <a:headEnd/>
            <a:tailEnd/>
          </a:ln>
        </p:spPr>
        <p:txBody>
          <a:bodyPr/>
          <a:lstStyle/>
          <a:p>
            <a:endParaRPr lang="en-CA"/>
          </a:p>
        </p:txBody>
      </p:sp>
      <p:sp>
        <p:nvSpPr>
          <p:cNvPr id="27939" name="Line 288"/>
          <p:cNvSpPr>
            <a:spLocks noChangeShapeType="1"/>
          </p:cNvSpPr>
          <p:nvPr/>
        </p:nvSpPr>
        <p:spPr bwMode="auto">
          <a:xfrm flipH="1">
            <a:off x="1198563" y="2676525"/>
            <a:ext cx="6350" cy="3175"/>
          </a:xfrm>
          <a:prstGeom prst="line">
            <a:avLst/>
          </a:prstGeom>
          <a:noFill/>
          <a:ln w="0">
            <a:solidFill>
              <a:srgbClr val="000000"/>
            </a:solidFill>
            <a:round/>
            <a:headEnd/>
            <a:tailEnd/>
          </a:ln>
        </p:spPr>
        <p:txBody>
          <a:bodyPr/>
          <a:lstStyle/>
          <a:p>
            <a:endParaRPr lang="en-CA"/>
          </a:p>
        </p:txBody>
      </p:sp>
      <p:sp>
        <p:nvSpPr>
          <p:cNvPr id="27940" name="Line 289"/>
          <p:cNvSpPr>
            <a:spLocks noChangeShapeType="1"/>
          </p:cNvSpPr>
          <p:nvPr/>
        </p:nvSpPr>
        <p:spPr bwMode="auto">
          <a:xfrm flipH="1">
            <a:off x="1193800" y="2679700"/>
            <a:ext cx="4763" cy="4763"/>
          </a:xfrm>
          <a:prstGeom prst="line">
            <a:avLst/>
          </a:prstGeom>
          <a:noFill/>
          <a:ln w="0">
            <a:solidFill>
              <a:srgbClr val="000000"/>
            </a:solidFill>
            <a:round/>
            <a:headEnd/>
            <a:tailEnd/>
          </a:ln>
        </p:spPr>
        <p:txBody>
          <a:bodyPr/>
          <a:lstStyle/>
          <a:p>
            <a:endParaRPr lang="en-CA"/>
          </a:p>
        </p:txBody>
      </p:sp>
      <p:sp>
        <p:nvSpPr>
          <p:cNvPr id="27941" name="Line 290"/>
          <p:cNvSpPr>
            <a:spLocks noChangeShapeType="1"/>
          </p:cNvSpPr>
          <p:nvPr/>
        </p:nvSpPr>
        <p:spPr bwMode="auto">
          <a:xfrm flipH="1">
            <a:off x="1190625" y="2684463"/>
            <a:ext cx="3175" cy="3175"/>
          </a:xfrm>
          <a:prstGeom prst="line">
            <a:avLst/>
          </a:prstGeom>
          <a:noFill/>
          <a:ln w="0">
            <a:solidFill>
              <a:srgbClr val="000000"/>
            </a:solidFill>
            <a:round/>
            <a:headEnd/>
            <a:tailEnd/>
          </a:ln>
        </p:spPr>
        <p:txBody>
          <a:bodyPr/>
          <a:lstStyle/>
          <a:p>
            <a:endParaRPr lang="en-CA"/>
          </a:p>
        </p:txBody>
      </p:sp>
      <p:sp>
        <p:nvSpPr>
          <p:cNvPr id="27942" name="Line 291"/>
          <p:cNvSpPr>
            <a:spLocks noChangeShapeType="1"/>
          </p:cNvSpPr>
          <p:nvPr/>
        </p:nvSpPr>
        <p:spPr bwMode="auto">
          <a:xfrm flipH="1">
            <a:off x="1189038" y="2687638"/>
            <a:ext cx="1587" cy="1587"/>
          </a:xfrm>
          <a:prstGeom prst="line">
            <a:avLst/>
          </a:prstGeom>
          <a:noFill/>
          <a:ln w="0">
            <a:solidFill>
              <a:srgbClr val="000000"/>
            </a:solidFill>
            <a:round/>
            <a:headEnd/>
            <a:tailEnd/>
          </a:ln>
        </p:spPr>
        <p:txBody>
          <a:bodyPr/>
          <a:lstStyle/>
          <a:p>
            <a:endParaRPr lang="en-CA"/>
          </a:p>
        </p:txBody>
      </p:sp>
      <p:sp>
        <p:nvSpPr>
          <p:cNvPr id="27943" name="Line 292"/>
          <p:cNvSpPr>
            <a:spLocks noChangeShapeType="1"/>
          </p:cNvSpPr>
          <p:nvPr/>
        </p:nvSpPr>
        <p:spPr bwMode="auto">
          <a:xfrm flipH="1">
            <a:off x="1189038" y="2689225"/>
            <a:ext cx="1587" cy="3175"/>
          </a:xfrm>
          <a:prstGeom prst="line">
            <a:avLst/>
          </a:prstGeom>
          <a:noFill/>
          <a:ln w="0">
            <a:solidFill>
              <a:srgbClr val="000000"/>
            </a:solidFill>
            <a:round/>
            <a:headEnd/>
            <a:tailEnd/>
          </a:ln>
        </p:spPr>
        <p:txBody>
          <a:bodyPr/>
          <a:lstStyle/>
          <a:p>
            <a:endParaRPr lang="en-CA"/>
          </a:p>
        </p:txBody>
      </p:sp>
      <p:sp>
        <p:nvSpPr>
          <p:cNvPr id="27944" name="Line 293"/>
          <p:cNvSpPr>
            <a:spLocks noChangeShapeType="1"/>
          </p:cNvSpPr>
          <p:nvPr/>
        </p:nvSpPr>
        <p:spPr bwMode="auto">
          <a:xfrm>
            <a:off x="1189038" y="2689225"/>
            <a:ext cx="1587" cy="3175"/>
          </a:xfrm>
          <a:prstGeom prst="line">
            <a:avLst/>
          </a:prstGeom>
          <a:noFill/>
          <a:ln w="0">
            <a:solidFill>
              <a:srgbClr val="000000"/>
            </a:solidFill>
            <a:round/>
            <a:headEnd/>
            <a:tailEnd/>
          </a:ln>
        </p:spPr>
        <p:txBody>
          <a:bodyPr/>
          <a:lstStyle/>
          <a:p>
            <a:endParaRPr lang="en-CA"/>
          </a:p>
        </p:txBody>
      </p:sp>
      <p:sp>
        <p:nvSpPr>
          <p:cNvPr id="27945" name="Line 294"/>
          <p:cNvSpPr>
            <a:spLocks noChangeShapeType="1"/>
          </p:cNvSpPr>
          <p:nvPr/>
        </p:nvSpPr>
        <p:spPr bwMode="auto">
          <a:xfrm>
            <a:off x="1189038" y="2689225"/>
            <a:ext cx="1587" cy="3175"/>
          </a:xfrm>
          <a:prstGeom prst="line">
            <a:avLst/>
          </a:prstGeom>
          <a:noFill/>
          <a:ln w="0">
            <a:solidFill>
              <a:srgbClr val="000000"/>
            </a:solidFill>
            <a:round/>
            <a:headEnd/>
            <a:tailEnd/>
          </a:ln>
        </p:spPr>
        <p:txBody>
          <a:bodyPr/>
          <a:lstStyle/>
          <a:p>
            <a:endParaRPr lang="en-CA"/>
          </a:p>
        </p:txBody>
      </p:sp>
      <p:sp>
        <p:nvSpPr>
          <p:cNvPr id="27946" name="Line 295"/>
          <p:cNvSpPr>
            <a:spLocks noChangeShapeType="1"/>
          </p:cNvSpPr>
          <p:nvPr/>
        </p:nvSpPr>
        <p:spPr bwMode="auto">
          <a:xfrm flipH="1">
            <a:off x="4916488" y="2374900"/>
            <a:ext cx="4762" cy="4763"/>
          </a:xfrm>
          <a:prstGeom prst="line">
            <a:avLst/>
          </a:prstGeom>
          <a:noFill/>
          <a:ln w="0">
            <a:solidFill>
              <a:srgbClr val="000000"/>
            </a:solidFill>
            <a:round/>
            <a:headEnd/>
            <a:tailEnd/>
          </a:ln>
        </p:spPr>
        <p:txBody>
          <a:bodyPr/>
          <a:lstStyle/>
          <a:p>
            <a:endParaRPr lang="en-CA"/>
          </a:p>
        </p:txBody>
      </p:sp>
      <p:sp>
        <p:nvSpPr>
          <p:cNvPr id="27947" name="Line 296"/>
          <p:cNvSpPr>
            <a:spLocks noChangeShapeType="1"/>
          </p:cNvSpPr>
          <p:nvPr/>
        </p:nvSpPr>
        <p:spPr bwMode="auto">
          <a:xfrm flipH="1">
            <a:off x="4911725" y="2379663"/>
            <a:ext cx="4763" cy="14287"/>
          </a:xfrm>
          <a:prstGeom prst="line">
            <a:avLst/>
          </a:prstGeom>
          <a:noFill/>
          <a:ln w="0">
            <a:solidFill>
              <a:srgbClr val="000000"/>
            </a:solidFill>
            <a:round/>
            <a:headEnd/>
            <a:tailEnd/>
          </a:ln>
        </p:spPr>
        <p:txBody>
          <a:bodyPr/>
          <a:lstStyle/>
          <a:p>
            <a:endParaRPr lang="en-CA"/>
          </a:p>
        </p:txBody>
      </p:sp>
      <p:sp>
        <p:nvSpPr>
          <p:cNvPr id="27948" name="Line 297"/>
          <p:cNvSpPr>
            <a:spLocks noChangeShapeType="1"/>
          </p:cNvSpPr>
          <p:nvPr/>
        </p:nvSpPr>
        <p:spPr bwMode="auto">
          <a:xfrm flipH="1">
            <a:off x="4906963" y="2393950"/>
            <a:ext cx="4762" cy="20638"/>
          </a:xfrm>
          <a:prstGeom prst="line">
            <a:avLst/>
          </a:prstGeom>
          <a:noFill/>
          <a:ln w="0">
            <a:solidFill>
              <a:srgbClr val="000000"/>
            </a:solidFill>
            <a:round/>
            <a:headEnd/>
            <a:tailEnd/>
          </a:ln>
        </p:spPr>
        <p:txBody>
          <a:bodyPr/>
          <a:lstStyle/>
          <a:p>
            <a:endParaRPr lang="en-CA"/>
          </a:p>
        </p:txBody>
      </p:sp>
      <p:sp>
        <p:nvSpPr>
          <p:cNvPr id="27949" name="Line 298"/>
          <p:cNvSpPr>
            <a:spLocks noChangeShapeType="1"/>
          </p:cNvSpPr>
          <p:nvPr/>
        </p:nvSpPr>
        <p:spPr bwMode="auto">
          <a:xfrm>
            <a:off x="4906963" y="2414588"/>
            <a:ext cx="1587" cy="14287"/>
          </a:xfrm>
          <a:prstGeom prst="line">
            <a:avLst/>
          </a:prstGeom>
          <a:noFill/>
          <a:ln w="0">
            <a:solidFill>
              <a:srgbClr val="000000"/>
            </a:solidFill>
            <a:round/>
            <a:headEnd/>
            <a:tailEnd/>
          </a:ln>
        </p:spPr>
        <p:txBody>
          <a:bodyPr/>
          <a:lstStyle/>
          <a:p>
            <a:endParaRPr lang="en-CA"/>
          </a:p>
        </p:txBody>
      </p:sp>
      <p:sp>
        <p:nvSpPr>
          <p:cNvPr id="27950" name="Freeform 299"/>
          <p:cNvSpPr>
            <a:spLocks/>
          </p:cNvSpPr>
          <p:nvPr/>
        </p:nvSpPr>
        <p:spPr bwMode="auto">
          <a:xfrm>
            <a:off x="4908550" y="2428875"/>
            <a:ext cx="17463" cy="20638"/>
          </a:xfrm>
          <a:custGeom>
            <a:avLst/>
            <a:gdLst>
              <a:gd name="T0" fmla="*/ 0 w 15"/>
              <a:gd name="T1" fmla="*/ 0 h 16"/>
              <a:gd name="T2" fmla="*/ 2147483647 w 15"/>
              <a:gd name="T3" fmla="*/ 2147483647 h 16"/>
              <a:gd name="T4" fmla="*/ 2147483647 w 15"/>
              <a:gd name="T5" fmla="*/ 2147483647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0" y="0"/>
                </a:moveTo>
                <a:lnTo>
                  <a:pt x="12" y="14"/>
                </a:lnTo>
                <a:lnTo>
                  <a:pt x="15" y="16"/>
                </a:lnTo>
              </a:path>
            </a:pathLst>
          </a:custGeom>
          <a:noFill/>
          <a:ln w="0">
            <a:solidFill>
              <a:srgbClr val="000000"/>
            </a:solidFill>
            <a:round/>
            <a:headEnd/>
            <a:tailEnd/>
          </a:ln>
        </p:spPr>
        <p:txBody>
          <a:bodyPr/>
          <a:lstStyle/>
          <a:p>
            <a:endParaRPr lang="en-CA"/>
          </a:p>
        </p:txBody>
      </p:sp>
      <p:sp>
        <p:nvSpPr>
          <p:cNvPr id="27951" name="Line 300"/>
          <p:cNvSpPr>
            <a:spLocks noChangeShapeType="1"/>
          </p:cNvSpPr>
          <p:nvPr/>
        </p:nvSpPr>
        <p:spPr bwMode="auto">
          <a:xfrm flipH="1">
            <a:off x="4913313" y="2486025"/>
            <a:ext cx="19050" cy="12700"/>
          </a:xfrm>
          <a:prstGeom prst="line">
            <a:avLst/>
          </a:prstGeom>
          <a:noFill/>
          <a:ln w="0">
            <a:solidFill>
              <a:srgbClr val="000000"/>
            </a:solidFill>
            <a:round/>
            <a:headEnd/>
            <a:tailEnd/>
          </a:ln>
        </p:spPr>
        <p:txBody>
          <a:bodyPr/>
          <a:lstStyle/>
          <a:p>
            <a:endParaRPr lang="en-CA"/>
          </a:p>
        </p:txBody>
      </p:sp>
      <p:sp>
        <p:nvSpPr>
          <p:cNvPr id="27952" name="Freeform 301"/>
          <p:cNvSpPr>
            <a:spLocks/>
          </p:cNvSpPr>
          <p:nvPr/>
        </p:nvSpPr>
        <p:spPr bwMode="auto">
          <a:xfrm>
            <a:off x="4879975" y="2498725"/>
            <a:ext cx="33338" cy="9525"/>
          </a:xfrm>
          <a:custGeom>
            <a:avLst/>
            <a:gdLst>
              <a:gd name="T0" fmla="*/ 2147483647 w 26"/>
              <a:gd name="T1" fmla="*/ 0 h 10"/>
              <a:gd name="T2" fmla="*/ 2147483647 w 26"/>
              <a:gd name="T3" fmla="*/ 2147483647 h 10"/>
              <a:gd name="T4" fmla="*/ 0 w 26"/>
              <a:gd name="T5" fmla="*/ 2147483647 h 10"/>
              <a:gd name="T6" fmla="*/ 0 60000 65536"/>
              <a:gd name="T7" fmla="*/ 0 60000 65536"/>
              <a:gd name="T8" fmla="*/ 0 60000 65536"/>
              <a:gd name="T9" fmla="*/ 0 w 26"/>
              <a:gd name="T10" fmla="*/ 0 h 10"/>
              <a:gd name="T11" fmla="*/ 26 w 26"/>
              <a:gd name="T12" fmla="*/ 10 h 10"/>
            </a:gdLst>
            <a:ahLst/>
            <a:cxnLst>
              <a:cxn ang="T6">
                <a:pos x="T0" y="T1"/>
              </a:cxn>
              <a:cxn ang="T7">
                <a:pos x="T2" y="T3"/>
              </a:cxn>
              <a:cxn ang="T8">
                <a:pos x="T4" y="T5"/>
              </a:cxn>
            </a:cxnLst>
            <a:rect l="T9" t="T10" r="T11" b="T12"/>
            <a:pathLst>
              <a:path w="26" h="10">
                <a:moveTo>
                  <a:pt x="26" y="0"/>
                </a:moveTo>
                <a:lnTo>
                  <a:pt x="11" y="6"/>
                </a:lnTo>
                <a:lnTo>
                  <a:pt x="0" y="10"/>
                </a:lnTo>
              </a:path>
            </a:pathLst>
          </a:custGeom>
          <a:noFill/>
          <a:ln w="0">
            <a:solidFill>
              <a:srgbClr val="000000"/>
            </a:solidFill>
            <a:round/>
            <a:headEnd/>
            <a:tailEnd/>
          </a:ln>
        </p:spPr>
        <p:txBody>
          <a:bodyPr/>
          <a:lstStyle/>
          <a:p>
            <a:endParaRPr lang="en-CA"/>
          </a:p>
        </p:txBody>
      </p:sp>
      <p:sp>
        <p:nvSpPr>
          <p:cNvPr id="27953" name="Line 302"/>
          <p:cNvSpPr>
            <a:spLocks noChangeShapeType="1"/>
          </p:cNvSpPr>
          <p:nvPr/>
        </p:nvSpPr>
        <p:spPr bwMode="auto">
          <a:xfrm>
            <a:off x="4856163" y="2524125"/>
            <a:ext cx="4762" cy="4763"/>
          </a:xfrm>
          <a:prstGeom prst="line">
            <a:avLst/>
          </a:prstGeom>
          <a:noFill/>
          <a:ln w="0">
            <a:solidFill>
              <a:srgbClr val="000000"/>
            </a:solidFill>
            <a:round/>
            <a:headEnd/>
            <a:tailEnd/>
          </a:ln>
        </p:spPr>
        <p:txBody>
          <a:bodyPr/>
          <a:lstStyle/>
          <a:p>
            <a:endParaRPr lang="en-CA"/>
          </a:p>
        </p:txBody>
      </p:sp>
      <p:sp>
        <p:nvSpPr>
          <p:cNvPr id="27954" name="Line 303"/>
          <p:cNvSpPr>
            <a:spLocks noChangeShapeType="1"/>
          </p:cNvSpPr>
          <p:nvPr/>
        </p:nvSpPr>
        <p:spPr bwMode="auto">
          <a:xfrm>
            <a:off x="4860925" y="2528888"/>
            <a:ext cx="9525" cy="4762"/>
          </a:xfrm>
          <a:prstGeom prst="line">
            <a:avLst/>
          </a:prstGeom>
          <a:noFill/>
          <a:ln w="0">
            <a:solidFill>
              <a:srgbClr val="000000"/>
            </a:solidFill>
            <a:round/>
            <a:headEnd/>
            <a:tailEnd/>
          </a:ln>
        </p:spPr>
        <p:txBody>
          <a:bodyPr/>
          <a:lstStyle/>
          <a:p>
            <a:endParaRPr lang="en-CA"/>
          </a:p>
        </p:txBody>
      </p:sp>
      <p:sp>
        <p:nvSpPr>
          <p:cNvPr id="27955" name="Line 304"/>
          <p:cNvSpPr>
            <a:spLocks noChangeShapeType="1"/>
          </p:cNvSpPr>
          <p:nvPr/>
        </p:nvSpPr>
        <p:spPr bwMode="auto">
          <a:xfrm>
            <a:off x="4870450" y="2533650"/>
            <a:ext cx="12700" cy="1588"/>
          </a:xfrm>
          <a:prstGeom prst="line">
            <a:avLst/>
          </a:prstGeom>
          <a:noFill/>
          <a:ln w="0">
            <a:solidFill>
              <a:srgbClr val="000000"/>
            </a:solidFill>
            <a:round/>
            <a:headEnd/>
            <a:tailEnd/>
          </a:ln>
        </p:spPr>
        <p:txBody>
          <a:bodyPr/>
          <a:lstStyle/>
          <a:p>
            <a:endParaRPr lang="en-CA"/>
          </a:p>
        </p:txBody>
      </p:sp>
      <p:sp>
        <p:nvSpPr>
          <p:cNvPr id="27956" name="Line 305"/>
          <p:cNvSpPr>
            <a:spLocks noChangeShapeType="1"/>
          </p:cNvSpPr>
          <p:nvPr/>
        </p:nvSpPr>
        <p:spPr bwMode="auto">
          <a:xfrm>
            <a:off x="4883150" y="2535238"/>
            <a:ext cx="14288" cy="3175"/>
          </a:xfrm>
          <a:prstGeom prst="line">
            <a:avLst/>
          </a:prstGeom>
          <a:noFill/>
          <a:ln w="0">
            <a:solidFill>
              <a:srgbClr val="000000"/>
            </a:solidFill>
            <a:round/>
            <a:headEnd/>
            <a:tailEnd/>
          </a:ln>
        </p:spPr>
        <p:txBody>
          <a:bodyPr/>
          <a:lstStyle/>
          <a:p>
            <a:endParaRPr lang="en-CA"/>
          </a:p>
        </p:txBody>
      </p:sp>
      <p:sp>
        <p:nvSpPr>
          <p:cNvPr id="27957" name="Line 306"/>
          <p:cNvSpPr>
            <a:spLocks noChangeShapeType="1"/>
          </p:cNvSpPr>
          <p:nvPr/>
        </p:nvSpPr>
        <p:spPr bwMode="auto">
          <a:xfrm>
            <a:off x="4897438" y="2538413"/>
            <a:ext cx="15875" cy="1587"/>
          </a:xfrm>
          <a:prstGeom prst="line">
            <a:avLst/>
          </a:prstGeom>
          <a:noFill/>
          <a:ln w="0">
            <a:solidFill>
              <a:srgbClr val="000000"/>
            </a:solidFill>
            <a:round/>
            <a:headEnd/>
            <a:tailEnd/>
          </a:ln>
        </p:spPr>
        <p:txBody>
          <a:bodyPr/>
          <a:lstStyle/>
          <a:p>
            <a:endParaRPr lang="en-CA"/>
          </a:p>
        </p:txBody>
      </p:sp>
      <p:sp>
        <p:nvSpPr>
          <p:cNvPr id="27958" name="Line 307"/>
          <p:cNvSpPr>
            <a:spLocks noChangeShapeType="1"/>
          </p:cNvSpPr>
          <p:nvPr/>
        </p:nvSpPr>
        <p:spPr bwMode="auto">
          <a:xfrm>
            <a:off x="4913313" y="2538413"/>
            <a:ext cx="14287" cy="1587"/>
          </a:xfrm>
          <a:prstGeom prst="line">
            <a:avLst/>
          </a:prstGeom>
          <a:noFill/>
          <a:ln w="0">
            <a:solidFill>
              <a:srgbClr val="000000"/>
            </a:solidFill>
            <a:round/>
            <a:headEnd/>
            <a:tailEnd/>
          </a:ln>
        </p:spPr>
        <p:txBody>
          <a:bodyPr/>
          <a:lstStyle/>
          <a:p>
            <a:endParaRPr lang="en-CA"/>
          </a:p>
        </p:txBody>
      </p:sp>
      <p:sp>
        <p:nvSpPr>
          <p:cNvPr id="27959" name="Line 308"/>
          <p:cNvSpPr>
            <a:spLocks noChangeShapeType="1"/>
          </p:cNvSpPr>
          <p:nvPr/>
        </p:nvSpPr>
        <p:spPr bwMode="auto">
          <a:xfrm flipH="1">
            <a:off x="4913313" y="2586038"/>
            <a:ext cx="12700" cy="15875"/>
          </a:xfrm>
          <a:prstGeom prst="line">
            <a:avLst/>
          </a:prstGeom>
          <a:noFill/>
          <a:ln w="0">
            <a:solidFill>
              <a:srgbClr val="000000"/>
            </a:solidFill>
            <a:round/>
            <a:headEnd/>
            <a:tailEnd/>
          </a:ln>
        </p:spPr>
        <p:txBody>
          <a:bodyPr/>
          <a:lstStyle/>
          <a:p>
            <a:endParaRPr lang="en-CA"/>
          </a:p>
        </p:txBody>
      </p:sp>
      <p:sp>
        <p:nvSpPr>
          <p:cNvPr id="27960" name="Line 309"/>
          <p:cNvSpPr>
            <a:spLocks noChangeShapeType="1"/>
          </p:cNvSpPr>
          <p:nvPr/>
        </p:nvSpPr>
        <p:spPr bwMode="auto">
          <a:xfrm flipH="1">
            <a:off x="4903788" y="2601913"/>
            <a:ext cx="9525" cy="15875"/>
          </a:xfrm>
          <a:prstGeom prst="line">
            <a:avLst/>
          </a:prstGeom>
          <a:noFill/>
          <a:ln w="0">
            <a:solidFill>
              <a:srgbClr val="000000"/>
            </a:solidFill>
            <a:round/>
            <a:headEnd/>
            <a:tailEnd/>
          </a:ln>
        </p:spPr>
        <p:txBody>
          <a:bodyPr/>
          <a:lstStyle/>
          <a:p>
            <a:endParaRPr lang="en-CA"/>
          </a:p>
        </p:txBody>
      </p:sp>
      <p:sp>
        <p:nvSpPr>
          <p:cNvPr id="27961" name="Line 310"/>
          <p:cNvSpPr>
            <a:spLocks noChangeShapeType="1"/>
          </p:cNvSpPr>
          <p:nvPr/>
        </p:nvSpPr>
        <p:spPr bwMode="auto">
          <a:xfrm flipH="1">
            <a:off x="4902200" y="2617788"/>
            <a:ext cx="1588" cy="7937"/>
          </a:xfrm>
          <a:prstGeom prst="line">
            <a:avLst/>
          </a:prstGeom>
          <a:noFill/>
          <a:ln w="0">
            <a:solidFill>
              <a:srgbClr val="000000"/>
            </a:solidFill>
            <a:round/>
            <a:headEnd/>
            <a:tailEnd/>
          </a:ln>
        </p:spPr>
        <p:txBody>
          <a:bodyPr/>
          <a:lstStyle/>
          <a:p>
            <a:endParaRPr lang="en-CA"/>
          </a:p>
        </p:txBody>
      </p:sp>
      <p:sp>
        <p:nvSpPr>
          <p:cNvPr id="27962" name="Line 311"/>
          <p:cNvSpPr>
            <a:spLocks noChangeShapeType="1"/>
          </p:cNvSpPr>
          <p:nvPr/>
        </p:nvSpPr>
        <p:spPr bwMode="auto">
          <a:xfrm flipH="1">
            <a:off x="4899025" y="2625725"/>
            <a:ext cx="3175" cy="4763"/>
          </a:xfrm>
          <a:prstGeom prst="line">
            <a:avLst/>
          </a:prstGeom>
          <a:noFill/>
          <a:ln w="0">
            <a:solidFill>
              <a:srgbClr val="000000"/>
            </a:solidFill>
            <a:round/>
            <a:headEnd/>
            <a:tailEnd/>
          </a:ln>
        </p:spPr>
        <p:txBody>
          <a:bodyPr/>
          <a:lstStyle/>
          <a:p>
            <a:endParaRPr lang="en-CA"/>
          </a:p>
        </p:txBody>
      </p:sp>
      <p:sp>
        <p:nvSpPr>
          <p:cNvPr id="27963" name="Line 312"/>
          <p:cNvSpPr>
            <a:spLocks noChangeShapeType="1"/>
          </p:cNvSpPr>
          <p:nvPr/>
        </p:nvSpPr>
        <p:spPr bwMode="auto">
          <a:xfrm flipH="1">
            <a:off x="4897438" y="2630488"/>
            <a:ext cx="1587" cy="4762"/>
          </a:xfrm>
          <a:prstGeom prst="line">
            <a:avLst/>
          </a:prstGeom>
          <a:noFill/>
          <a:ln w="0">
            <a:solidFill>
              <a:srgbClr val="000000"/>
            </a:solidFill>
            <a:round/>
            <a:headEnd/>
            <a:tailEnd/>
          </a:ln>
        </p:spPr>
        <p:txBody>
          <a:bodyPr/>
          <a:lstStyle/>
          <a:p>
            <a:endParaRPr lang="en-CA"/>
          </a:p>
        </p:txBody>
      </p:sp>
      <p:sp>
        <p:nvSpPr>
          <p:cNvPr id="27964" name="Line 313"/>
          <p:cNvSpPr>
            <a:spLocks noChangeShapeType="1"/>
          </p:cNvSpPr>
          <p:nvPr/>
        </p:nvSpPr>
        <p:spPr bwMode="auto">
          <a:xfrm>
            <a:off x="4897438" y="2635250"/>
            <a:ext cx="1587" cy="1588"/>
          </a:xfrm>
          <a:prstGeom prst="line">
            <a:avLst/>
          </a:prstGeom>
          <a:noFill/>
          <a:ln w="0">
            <a:solidFill>
              <a:srgbClr val="000000"/>
            </a:solidFill>
            <a:round/>
            <a:headEnd/>
            <a:tailEnd/>
          </a:ln>
        </p:spPr>
        <p:txBody>
          <a:bodyPr/>
          <a:lstStyle/>
          <a:p>
            <a:endParaRPr lang="en-CA"/>
          </a:p>
        </p:txBody>
      </p:sp>
      <p:sp>
        <p:nvSpPr>
          <p:cNvPr id="27965" name="Freeform 314"/>
          <p:cNvSpPr>
            <a:spLocks/>
          </p:cNvSpPr>
          <p:nvPr/>
        </p:nvSpPr>
        <p:spPr bwMode="auto">
          <a:xfrm>
            <a:off x="4899025" y="2635250"/>
            <a:ext cx="7938" cy="1588"/>
          </a:xfrm>
          <a:custGeom>
            <a:avLst/>
            <a:gdLst>
              <a:gd name="T0" fmla="*/ 0 w 5"/>
              <a:gd name="T1" fmla="*/ 0 h 2"/>
              <a:gd name="T2" fmla="*/ 2147483647 w 5"/>
              <a:gd name="T3" fmla="*/ 2147483647 h 2"/>
              <a:gd name="T4" fmla="*/ 2147483647 w 5"/>
              <a:gd name="T5" fmla="*/ 2147483647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7966" name="Line 315"/>
          <p:cNvSpPr>
            <a:spLocks noChangeShapeType="1"/>
          </p:cNvSpPr>
          <p:nvPr/>
        </p:nvSpPr>
        <p:spPr bwMode="auto">
          <a:xfrm flipH="1">
            <a:off x="4908550" y="2662238"/>
            <a:ext cx="12700" cy="14287"/>
          </a:xfrm>
          <a:prstGeom prst="line">
            <a:avLst/>
          </a:prstGeom>
          <a:noFill/>
          <a:ln w="0">
            <a:solidFill>
              <a:srgbClr val="000000"/>
            </a:solidFill>
            <a:round/>
            <a:headEnd/>
            <a:tailEnd/>
          </a:ln>
        </p:spPr>
        <p:txBody>
          <a:bodyPr/>
          <a:lstStyle/>
          <a:p>
            <a:endParaRPr lang="en-CA"/>
          </a:p>
        </p:txBody>
      </p:sp>
      <p:sp>
        <p:nvSpPr>
          <p:cNvPr id="27967" name="Line 316"/>
          <p:cNvSpPr>
            <a:spLocks noChangeShapeType="1"/>
          </p:cNvSpPr>
          <p:nvPr/>
        </p:nvSpPr>
        <p:spPr bwMode="auto">
          <a:xfrm flipH="1">
            <a:off x="4894263" y="2676525"/>
            <a:ext cx="14287" cy="7938"/>
          </a:xfrm>
          <a:prstGeom prst="line">
            <a:avLst/>
          </a:prstGeom>
          <a:noFill/>
          <a:ln w="0">
            <a:solidFill>
              <a:srgbClr val="000000"/>
            </a:solidFill>
            <a:round/>
            <a:headEnd/>
            <a:tailEnd/>
          </a:ln>
        </p:spPr>
        <p:txBody>
          <a:bodyPr/>
          <a:lstStyle/>
          <a:p>
            <a:endParaRPr lang="en-CA"/>
          </a:p>
        </p:txBody>
      </p:sp>
      <p:sp>
        <p:nvSpPr>
          <p:cNvPr id="27968" name="Line 317"/>
          <p:cNvSpPr>
            <a:spLocks noChangeShapeType="1"/>
          </p:cNvSpPr>
          <p:nvPr/>
        </p:nvSpPr>
        <p:spPr bwMode="auto">
          <a:xfrm flipH="1">
            <a:off x="4889500" y="2684463"/>
            <a:ext cx="4763" cy="7937"/>
          </a:xfrm>
          <a:prstGeom prst="line">
            <a:avLst/>
          </a:prstGeom>
          <a:noFill/>
          <a:ln w="0">
            <a:solidFill>
              <a:srgbClr val="000000"/>
            </a:solidFill>
            <a:round/>
            <a:headEnd/>
            <a:tailEnd/>
          </a:ln>
        </p:spPr>
        <p:txBody>
          <a:bodyPr/>
          <a:lstStyle/>
          <a:p>
            <a:endParaRPr lang="en-CA"/>
          </a:p>
        </p:txBody>
      </p:sp>
      <p:sp>
        <p:nvSpPr>
          <p:cNvPr id="27969" name="Freeform 318"/>
          <p:cNvSpPr>
            <a:spLocks/>
          </p:cNvSpPr>
          <p:nvPr/>
        </p:nvSpPr>
        <p:spPr bwMode="auto">
          <a:xfrm>
            <a:off x="4884738" y="2692400"/>
            <a:ext cx="4762" cy="1588"/>
          </a:xfrm>
          <a:custGeom>
            <a:avLst/>
            <a:gdLst>
              <a:gd name="T0" fmla="*/ 2147483647 w 4"/>
              <a:gd name="T1" fmla="*/ 0 h 2"/>
              <a:gd name="T2" fmla="*/ 0 w 4"/>
              <a:gd name="T3" fmla="*/ 2147483647 h 2"/>
              <a:gd name="T4" fmla="*/ 0 w 4"/>
              <a:gd name="T5" fmla="*/ 2147483647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7970" name="Line 319"/>
          <p:cNvSpPr>
            <a:spLocks noChangeShapeType="1"/>
          </p:cNvSpPr>
          <p:nvPr/>
        </p:nvSpPr>
        <p:spPr bwMode="auto">
          <a:xfrm>
            <a:off x="1203325" y="3765550"/>
            <a:ext cx="85725" cy="3175"/>
          </a:xfrm>
          <a:prstGeom prst="line">
            <a:avLst/>
          </a:prstGeom>
          <a:noFill/>
          <a:ln w="0">
            <a:solidFill>
              <a:srgbClr val="000000"/>
            </a:solidFill>
            <a:round/>
            <a:headEnd/>
            <a:tailEnd/>
          </a:ln>
        </p:spPr>
        <p:txBody>
          <a:bodyPr/>
          <a:lstStyle/>
          <a:p>
            <a:endParaRPr lang="en-CA"/>
          </a:p>
        </p:txBody>
      </p:sp>
      <p:sp>
        <p:nvSpPr>
          <p:cNvPr id="27971" name="Line 320"/>
          <p:cNvSpPr>
            <a:spLocks noChangeShapeType="1"/>
          </p:cNvSpPr>
          <p:nvPr/>
        </p:nvSpPr>
        <p:spPr bwMode="auto">
          <a:xfrm>
            <a:off x="1317625" y="3765550"/>
            <a:ext cx="85725" cy="3175"/>
          </a:xfrm>
          <a:prstGeom prst="line">
            <a:avLst/>
          </a:prstGeom>
          <a:noFill/>
          <a:ln w="0">
            <a:solidFill>
              <a:srgbClr val="000000"/>
            </a:solidFill>
            <a:round/>
            <a:headEnd/>
            <a:tailEnd/>
          </a:ln>
        </p:spPr>
        <p:txBody>
          <a:bodyPr/>
          <a:lstStyle/>
          <a:p>
            <a:endParaRPr lang="en-CA"/>
          </a:p>
        </p:txBody>
      </p:sp>
      <p:sp>
        <p:nvSpPr>
          <p:cNvPr id="27972" name="Line 321"/>
          <p:cNvSpPr>
            <a:spLocks noChangeShapeType="1"/>
          </p:cNvSpPr>
          <p:nvPr/>
        </p:nvSpPr>
        <p:spPr bwMode="auto">
          <a:xfrm>
            <a:off x="1433513" y="3765550"/>
            <a:ext cx="87312" cy="3175"/>
          </a:xfrm>
          <a:prstGeom prst="line">
            <a:avLst/>
          </a:prstGeom>
          <a:noFill/>
          <a:ln w="0">
            <a:solidFill>
              <a:srgbClr val="000000"/>
            </a:solidFill>
            <a:round/>
            <a:headEnd/>
            <a:tailEnd/>
          </a:ln>
        </p:spPr>
        <p:txBody>
          <a:bodyPr/>
          <a:lstStyle/>
          <a:p>
            <a:endParaRPr lang="en-CA"/>
          </a:p>
        </p:txBody>
      </p:sp>
      <p:sp>
        <p:nvSpPr>
          <p:cNvPr id="27973" name="Line 322"/>
          <p:cNvSpPr>
            <a:spLocks noChangeShapeType="1"/>
          </p:cNvSpPr>
          <p:nvPr/>
        </p:nvSpPr>
        <p:spPr bwMode="auto">
          <a:xfrm>
            <a:off x="1549400" y="3765550"/>
            <a:ext cx="85725" cy="3175"/>
          </a:xfrm>
          <a:prstGeom prst="line">
            <a:avLst/>
          </a:prstGeom>
          <a:noFill/>
          <a:ln w="0">
            <a:solidFill>
              <a:srgbClr val="000000"/>
            </a:solidFill>
            <a:round/>
            <a:headEnd/>
            <a:tailEnd/>
          </a:ln>
        </p:spPr>
        <p:txBody>
          <a:bodyPr/>
          <a:lstStyle/>
          <a:p>
            <a:endParaRPr lang="en-CA"/>
          </a:p>
        </p:txBody>
      </p:sp>
      <p:sp>
        <p:nvSpPr>
          <p:cNvPr id="27974" name="Line 323"/>
          <p:cNvSpPr>
            <a:spLocks noChangeShapeType="1"/>
          </p:cNvSpPr>
          <p:nvPr/>
        </p:nvSpPr>
        <p:spPr bwMode="auto">
          <a:xfrm>
            <a:off x="1660525" y="3765550"/>
            <a:ext cx="88900" cy="3175"/>
          </a:xfrm>
          <a:prstGeom prst="line">
            <a:avLst/>
          </a:prstGeom>
          <a:noFill/>
          <a:ln w="0">
            <a:solidFill>
              <a:srgbClr val="000000"/>
            </a:solidFill>
            <a:round/>
            <a:headEnd/>
            <a:tailEnd/>
          </a:ln>
        </p:spPr>
        <p:txBody>
          <a:bodyPr/>
          <a:lstStyle/>
          <a:p>
            <a:endParaRPr lang="en-CA"/>
          </a:p>
        </p:txBody>
      </p:sp>
      <p:sp>
        <p:nvSpPr>
          <p:cNvPr id="27975" name="Line 324"/>
          <p:cNvSpPr>
            <a:spLocks noChangeShapeType="1"/>
          </p:cNvSpPr>
          <p:nvPr/>
        </p:nvSpPr>
        <p:spPr bwMode="auto">
          <a:xfrm>
            <a:off x="1778000" y="3765550"/>
            <a:ext cx="88900" cy="3175"/>
          </a:xfrm>
          <a:prstGeom prst="line">
            <a:avLst/>
          </a:prstGeom>
          <a:noFill/>
          <a:ln w="0">
            <a:solidFill>
              <a:srgbClr val="000000"/>
            </a:solidFill>
            <a:round/>
            <a:headEnd/>
            <a:tailEnd/>
          </a:ln>
        </p:spPr>
        <p:txBody>
          <a:bodyPr/>
          <a:lstStyle/>
          <a:p>
            <a:endParaRPr lang="en-CA"/>
          </a:p>
        </p:txBody>
      </p:sp>
      <p:sp>
        <p:nvSpPr>
          <p:cNvPr id="27976" name="Line 325"/>
          <p:cNvSpPr>
            <a:spLocks noChangeShapeType="1"/>
          </p:cNvSpPr>
          <p:nvPr/>
        </p:nvSpPr>
        <p:spPr bwMode="auto">
          <a:xfrm>
            <a:off x="1892300" y="3765550"/>
            <a:ext cx="88900" cy="3175"/>
          </a:xfrm>
          <a:prstGeom prst="line">
            <a:avLst/>
          </a:prstGeom>
          <a:noFill/>
          <a:ln w="0">
            <a:solidFill>
              <a:srgbClr val="000000"/>
            </a:solidFill>
            <a:round/>
            <a:headEnd/>
            <a:tailEnd/>
          </a:ln>
        </p:spPr>
        <p:txBody>
          <a:bodyPr/>
          <a:lstStyle/>
          <a:p>
            <a:endParaRPr lang="en-CA"/>
          </a:p>
        </p:txBody>
      </p:sp>
      <p:sp>
        <p:nvSpPr>
          <p:cNvPr id="27977" name="Line 326"/>
          <p:cNvSpPr>
            <a:spLocks noChangeShapeType="1"/>
          </p:cNvSpPr>
          <p:nvPr/>
        </p:nvSpPr>
        <p:spPr bwMode="auto">
          <a:xfrm>
            <a:off x="2006600" y="3765550"/>
            <a:ext cx="88900" cy="3175"/>
          </a:xfrm>
          <a:prstGeom prst="line">
            <a:avLst/>
          </a:prstGeom>
          <a:noFill/>
          <a:ln w="0">
            <a:solidFill>
              <a:srgbClr val="000000"/>
            </a:solidFill>
            <a:round/>
            <a:headEnd/>
            <a:tailEnd/>
          </a:ln>
        </p:spPr>
        <p:txBody>
          <a:bodyPr/>
          <a:lstStyle/>
          <a:p>
            <a:endParaRPr lang="en-CA"/>
          </a:p>
        </p:txBody>
      </p:sp>
      <p:sp>
        <p:nvSpPr>
          <p:cNvPr id="27978" name="Line 327"/>
          <p:cNvSpPr>
            <a:spLocks noChangeShapeType="1"/>
          </p:cNvSpPr>
          <p:nvPr/>
        </p:nvSpPr>
        <p:spPr bwMode="auto">
          <a:xfrm>
            <a:off x="2120900" y="3765550"/>
            <a:ext cx="88900" cy="3175"/>
          </a:xfrm>
          <a:prstGeom prst="line">
            <a:avLst/>
          </a:prstGeom>
          <a:noFill/>
          <a:ln w="0">
            <a:solidFill>
              <a:srgbClr val="000000"/>
            </a:solidFill>
            <a:round/>
            <a:headEnd/>
            <a:tailEnd/>
          </a:ln>
        </p:spPr>
        <p:txBody>
          <a:bodyPr/>
          <a:lstStyle/>
          <a:p>
            <a:endParaRPr lang="en-CA"/>
          </a:p>
        </p:txBody>
      </p:sp>
      <p:sp>
        <p:nvSpPr>
          <p:cNvPr id="27979" name="Line 328"/>
          <p:cNvSpPr>
            <a:spLocks noChangeShapeType="1"/>
          </p:cNvSpPr>
          <p:nvPr/>
        </p:nvSpPr>
        <p:spPr bwMode="auto">
          <a:xfrm>
            <a:off x="2238375" y="3765550"/>
            <a:ext cx="88900" cy="3175"/>
          </a:xfrm>
          <a:prstGeom prst="line">
            <a:avLst/>
          </a:prstGeom>
          <a:noFill/>
          <a:ln w="0">
            <a:solidFill>
              <a:srgbClr val="000000"/>
            </a:solidFill>
            <a:round/>
            <a:headEnd/>
            <a:tailEnd/>
          </a:ln>
        </p:spPr>
        <p:txBody>
          <a:bodyPr/>
          <a:lstStyle/>
          <a:p>
            <a:endParaRPr lang="en-CA"/>
          </a:p>
        </p:txBody>
      </p:sp>
      <p:sp>
        <p:nvSpPr>
          <p:cNvPr id="27980" name="Line 329"/>
          <p:cNvSpPr>
            <a:spLocks noChangeShapeType="1"/>
          </p:cNvSpPr>
          <p:nvPr/>
        </p:nvSpPr>
        <p:spPr bwMode="auto">
          <a:xfrm>
            <a:off x="2352675" y="3765550"/>
            <a:ext cx="88900" cy="3175"/>
          </a:xfrm>
          <a:prstGeom prst="line">
            <a:avLst/>
          </a:prstGeom>
          <a:noFill/>
          <a:ln w="0">
            <a:solidFill>
              <a:srgbClr val="000000"/>
            </a:solidFill>
            <a:round/>
            <a:headEnd/>
            <a:tailEnd/>
          </a:ln>
        </p:spPr>
        <p:txBody>
          <a:bodyPr/>
          <a:lstStyle/>
          <a:p>
            <a:endParaRPr lang="en-CA"/>
          </a:p>
        </p:txBody>
      </p:sp>
      <p:sp>
        <p:nvSpPr>
          <p:cNvPr id="27981" name="Line 330"/>
          <p:cNvSpPr>
            <a:spLocks noChangeShapeType="1"/>
          </p:cNvSpPr>
          <p:nvPr/>
        </p:nvSpPr>
        <p:spPr bwMode="auto">
          <a:xfrm>
            <a:off x="2466975" y="3765550"/>
            <a:ext cx="88900" cy="3175"/>
          </a:xfrm>
          <a:prstGeom prst="line">
            <a:avLst/>
          </a:prstGeom>
          <a:noFill/>
          <a:ln w="0">
            <a:solidFill>
              <a:srgbClr val="000000"/>
            </a:solidFill>
            <a:round/>
            <a:headEnd/>
            <a:tailEnd/>
          </a:ln>
        </p:spPr>
        <p:txBody>
          <a:bodyPr/>
          <a:lstStyle/>
          <a:p>
            <a:endParaRPr lang="en-CA"/>
          </a:p>
        </p:txBody>
      </p:sp>
      <p:sp>
        <p:nvSpPr>
          <p:cNvPr id="27982" name="Line 331"/>
          <p:cNvSpPr>
            <a:spLocks noChangeShapeType="1"/>
          </p:cNvSpPr>
          <p:nvPr/>
        </p:nvSpPr>
        <p:spPr bwMode="auto">
          <a:xfrm>
            <a:off x="2584450" y="3765550"/>
            <a:ext cx="85725" cy="3175"/>
          </a:xfrm>
          <a:prstGeom prst="line">
            <a:avLst/>
          </a:prstGeom>
          <a:noFill/>
          <a:ln w="0">
            <a:solidFill>
              <a:srgbClr val="000000"/>
            </a:solidFill>
            <a:round/>
            <a:headEnd/>
            <a:tailEnd/>
          </a:ln>
        </p:spPr>
        <p:txBody>
          <a:bodyPr/>
          <a:lstStyle/>
          <a:p>
            <a:endParaRPr lang="en-CA"/>
          </a:p>
        </p:txBody>
      </p:sp>
      <p:sp>
        <p:nvSpPr>
          <p:cNvPr id="27983" name="Line 332"/>
          <p:cNvSpPr>
            <a:spLocks noChangeShapeType="1"/>
          </p:cNvSpPr>
          <p:nvPr/>
        </p:nvSpPr>
        <p:spPr bwMode="auto">
          <a:xfrm>
            <a:off x="2698750" y="3765550"/>
            <a:ext cx="88900" cy="3175"/>
          </a:xfrm>
          <a:prstGeom prst="line">
            <a:avLst/>
          </a:prstGeom>
          <a:noFill/>
          <a:ln w="0">
            <a:solidFill>
              <a:srgbClr val="000000"/>
            </a:solidFill>
            <a:round/>
            <a:headEnd/>
            <a:tailEnd/>
          </a:ln>
        </p:spPr>
        <p:txBody>
          <a:bodyPr/>
          <a:lstStyle/>
          <a:p>
            <a:endParaRPr lang="en-CA"/>
          </a:p>
        </p:txBody>
      </p:sp>
      <p:sp>
        <p:nvSpPr>
          <p:cNvPr id="27984" name="Line 333"/>
          <p:cNvSpPr>
            <a:spLocks noChangeShapeType="1"/>
          </p:cNvSpPr>
          <p:nvPr/>
        </p:nvSpPr>
        <p:spPr bwMode="auto">
          <a:xfrm>
            <a:off x="2813050" y="3765550"/>
            <a:ext cx="88900" cy="3175"/>
          </a:xfrm>
          <a:prstGeom prst="line">
            <a:avLst/>
          </a:prstGeom>
          <a:noFill/>
          <a:ln w="0">
            <a:solidFill>
              <a:srgbClr val="000000"/>
            </a:solidFill>
            <a:round/>
            <a:headEnd/>
            <a:tailEnd/>
          </a:ln>
        </p:spPr>
        <p:txBody>
          <a:bodyPr/>
          <a:lstStyle/>
          <a:p>
            <a:endParaRPr lang="en-CA"/>
          </a:p>
        </p:txBody>
      </p:sp>
      <p:sp>
        <p:nvSpPr>
          <p:cNvPr id="27985" name="Line 334"/>
          <p:cNvSpPr>
            <a:spLocks noChangeShapeType="1"/>
          </p:cNvSpPr>
          <p:nvPr/>
        </p:nvSpPr>
        <p:spPr bwMode="auto">
          <a:xfrm>
            <a:off x="2928938" y="3765550"/>
            <a:ext cx="87312" cy="3175"/>
          </a:xfrm>
          <a:prstGeom prst="line">
            <a:avLst/>
          </a:prstGeom>
          <a:noFill/>
          <a:ln w="0">
            <a:solidFill>
              <a:srgbClr val="000000"/>
            </a:solidFill>
            <a:round/>
            <a:headEnd/>
            <a:tailEnd/>
          </a:ln>
        </p:spPr>
        <p:txBody>
          <a:bodyPr/>
          <a:lstStyle/>
          <a:p>
            <a:endParaRPr lang="en-CA"/>
          </a:p>
        </p:txBody>
      </p:sp>
      <p:sp>
        <p:nvSpPr>
          <p:cNvPr id="27986" name="Line 335"/>
          <p:cNvSpPr>
            <a:spLocks noChangeShapeType="1"/>
          </p:cNvSpPr>
          <p:nvPr/>
        </p:nvSpPr>
        <p:spPr bwMode="auto">
          <a:xfrm>
            <a:off x="3044825" y="3765550"/>
            <a:ext cx="88900" cy="3175"/>
          </a:xfrm>
          <a:prstGeom prst="line">
            <a:avLst/>
          </a:prstGeom>
          <a:noFill/>
          <a:ln w="0">
            <a:solidFill>
              <a:srgbClr val="000000"/>
            </a:solidFill>
            <a:round/>
            <a:headEnd/>
            <a:tailEnd/>
          </a:ln>
        </p:spPr>
        <p:txBody>
          <a:bodyPr/>
          <a:lstStyle/>
          <a:p>
            <a:endParaRPr lang="en-CA"/>
          </a:p>
        </p:txBody>
      </p:sp>
      <p:sp>
        <p:nvSpPr>
          <p:cNvPr id="27987" name="Line 336"/>
          <p:cNvSpPr>
            <a:spLocks noChangeShapeType="1"/>
          </p:cNvSpPr>
          <p:nvPr/>
        </p:nvSpPr>
        <p:spPr bwMode="auto">
          <a:xfrm>
            <a:off x="3159125" y="3765550"/>
            <a:ext cx="88900" cy="3175"/>
          </a:xfrm>
          <a:prstGeom prst="line">
            <a:avLst/>
          </a:prstGeom>
          <a:noFill/>
          <a:ln w="0">
            <a:solidFill>
              <a:srgbClr val="000000"/>
            </a:solidFill>
            <a:round/>
            <a:headEnd/>
            <a:tailEnd/>
          </a:ln>
        </p:spPr>
        <p:txBody>
          <a:bodyPr/>
          <a:lstStyle/>
          <a:p>
            <a:endParaRPr lang="en-CA"/>
          </a:p>
        </p:txBody>
      </p:sp>
      <p:sp>
        <p:nvSpPr>
          <p:cNvPr id="27988" name="Line 337"/>
          <p:cNvSpPr>
            <a:spLocks noChangeShapeType="1"/>
          </p:cNvSpPr>
          <p:nvPr/>
        </p:nvSpPr>
        <p:spPr bwMode="auto">
          <a:xfrm>
            <a:off x="3275013" y="3765550"/>
            <a:ext cx="87312" cy="3175"/>
          </a:xfrm>
          <a:prstGeom prst="line">
            <a:avLst/>
          </a:prstGeom>
          <a:noFill/>
          <a:ln w="0">
            <a:solidFill>
              <a:srgbClr val="000000"/>
            </a:solidFill>
            <a:round/>
            <a:headEnd/>
            <a:tailEnd/>
          </a:ln>
        </p:spPr>
        <p:txBody>
          <a:bodyPr/>
          <a:lstStyle/>
          <a:p>
            <a:endParaRPr lang="en-CA"/>
          </a:p>
        </p:txBody>
      </p:sp>
      <p:sp>
        <p:nvSpPr>
          <p:cNvPr id="27989" name="Line 338"/>
          <p:cNvSpPr>
            <a:spLocks noChangeShapeType="1"/>
          </p:cNvSpPr>
          <p:nvPr/>
        </p:nvSpPr>
        <p:spPr bwMode="auto">
          <a:xfrm>
            <a:off x="3389313" y="3765550"/>
            <a:ext cx="87312" cy="3175"/>
          </a:xfrm>
          <a:prstGeom prst="line">
            <a:avLst/>
          </a:prstGeom>
          <a:noFill/>
          <a:ln w="0">
            <a:solidFill>
              <a:srgbClr val="000000"/>
            </a:solidFill>
            <a:round/>
            <a:headEnd/>
            <a:tailEnd/>
          </a:ln>
        </p:spPr>
        <p:txBody>
          <a:bodyPr/>
          <a:lstStyle/>
          <a:p>
            <a:endParaRPr lang="en-CA"/>
          </a:p>
        </p:txBody>
      </p:sp>
      <p:sp>
        <p:nvSpPr>
          <p:cNvPr id="27990" name="Line 339"/>
          <p:cNvSpPr>
            <a:spLocks noChangeShapeType="1"/>
          </p:cNvSpPr>
          <p:nvPr/>
        </p:nvSpPr>
        <p:spPr bwMode="auto">
          <a:xfrm>
            <a:off x="3505200" y="3765550"/>
            <a:ext cx="88900" cy="3175"/>
          </a:xfrm>
          <a:prstGeom prst="line">
            <a:avLst/>
          </a:prstGeom>
          <a:noFill/>
          <a:ln w="0">
            <a:solidFill>
              <a:srgbClr val="000000"/>
            </a:solidFill>
            <a:round/>
            <a:headEnd/>
            <a:tailEnd/>
          </a:ln>
        </p:spPr>
        <p:txBody>
          <a:bodyPr/>
          <a:lstStyle/>
          <a:p>
            <a:endParaRPr lang="en-CA"/>
          </a:p>
        </p:txBody>
      </p:sp>
      <p:sp>
        <p:nvSpPr>
          <p:cNvPr id="27991" name="Line 340"/>
          <p:cNvSpPr>
            <a:spLocks noChangeShapeType="1"/>
          </p:cNvSpPr>
          <p:nvPr/>
        </p:nvSpPr>
        <p:spPr bwMode="auto">
          <a:xfrm>
            <a:off x="3621088" y="3765550"/>
            <a:ext cx="87312" cy="3175"/>
          </a:xfrm>
          <a:prstGeom prst="line">
            <a:avLst/>
          </a:prstGeom>
          <a:noFill/>
          <a:ln w="0">
            <a:solidFill>
              <a:srgbClr val="000000"/>
            </a:solidFill>
            <a:round/>
            <a:headEnd/>
            <a:tailEnd/>
          </a:ln>
        </p:spPr>
        <p:txBody>
          <a:bodyPr/>
          <a:lstStyle/>
          <a:p>
            <a:endParaRPr lang="en-CA"/>
          </a:p>
        </p:txBody>
      </p:sp>
      <p:sp>
        <p:nvSpPr>
          <p:cNvPr id="27992" name="Line 341"/>
          <p:cNvSpPr>
            <a:spLocks noChangeShapeType="1"/>
          </p:cNvSpPr>
          <p:nvPr/>
        </p:nvSpPr>
        <p:spPr bwMode="auto">
          <a:xfrm>
            <a:off x="3735388" y="3765550"/>
            <a:ext cx="87312" cy="3175"/>
          </a:xfrm>
          <a:prstGeom prst="line">
            <a:avLst/>
          </a:prstGeom>
          <a:noFill/>
          <a:ln w="0">
            <a:solidFill>
              <a:srgbClr val="000000"/>
            </a:solidFill>
            <a:round/>
            <a:headEnd/>
            <a:tailEnd/>
          </a:ln>
        </p:spPr>
        <p:txBody>
          <a:bodyPr/>
          <a:lstStyle/>
          <a:p>
            <a:endParaRPr lang="en-CA"/>
          </a:p>
        </p:txBody>
      </p:sp>
      <p:sp>
        <p:nvSpPr>
          <p:cNvPr id="27993" name="Line 342"/>
          <p:cNvSpPr>
            <a:spLocks noChangeShapeType="1"/>
          </p:cNvSpPr>
          <p:nvPr/>
        </p:nvSpPr>
        <p:spPr bwMode="auto">
          <a:xfrm>
            <a:off x="3851275" y="3765550"/>
            <a:ext cx="88900" cy="3175"/>
          </a:xfrm>
          <a:prstGeom prst="line">
            <a:avLst/>
          </a:prstGeom>
          <a:noFill/>
          <a:ln w="0">
            <a:solidFill>
              <a:srgbClr val="000000"/>
            </a:solidFill>
            <a:round/>
            <a:headEnd/>
            <a:tailEnd/>
          </a:ln>
        </p:spPr>
        <p:txBody>
          <a:bodyPr/>
          <a:lstStyle/>
          <a:p>
            <a:endParaRPr lang="en-CA"/>
          </a:p>
        </p:txBody>
      </p:sp>
      <p:sp>
        <p:nvSpPr>
          <p:cNvPr id="27994" name="Line 343"/>
          <p:cNvSpPr>
            <a:spLocks noChangeShapeType="1"/>
          </p:cNvSpPr>
          <p:nvPr/>
        </p:nvSpPr>
        <p:spPr bwMode="auto">
          <a:xfrm>
            <a:off x="3967163" y="3765550"/>
            <a:ext cx="87312" cy="3175"/>
          </a:xfrm>
          <a:prstGeom prst="line">
            <a:avLst/>
          </a:prstGeom>
          <a:noFill/>
          <a:ln w="0">
            <a:solidFill>
              <a:srgbClr val="000000"/>
            </a:solidFill>
            <a:round/>
            <a:headEnd/>
            <a:tailEnd/>
          </a:ln>
        </p:spPr>
        <p:txBody>
          <a:bodyPr/>
          <a:lstStyle/>
          <a:p>
            <a:endParaRPr lang="en-CA"/>
          </a:p>
        </p:txBody>
      </p:sp>
      <p:sp>
        <p:nvSpPr>
          <p:cNvPr id="27995" name="Line 344"/>
          <p:cNvSpPr>
            <a:spLocks noChangeShapeType="1"/>
          </p:cNvSpPr>
          <p:nvPr/>
        </p:nvSpPr>
        <p:spPr bwMode="auto">
          <a:xfrm>
            <a:off x="4081463" y="3765550"/>
            <a:ext cx="87312" cy="3175"/>
          </a:xfrm>
          <a:prstGeom prst="line">
            <a:avLst/>
          </a:prstGeom>
          <a:noFill/>
          <a:ln w="0">
            <a:solidFill>
              <a:srgbClr val="000000"/>
            </a:solidFill>
            <a:round/>
            <a:headEnd/>
            <a:tailEnd/>
          </a:ln>
        </p:spPr>
        <p:txBody>
          <a:bodyPr/>
          <a:lstStyle/>
          <a:p>
            <a:endParaRPr lang="en-CA"/>
          </a:p>
        </p:txBody>
      </p:sp>
      <p:sp>
        <p:nvSpPr>
          <p:cNvPr id="27996" name="Line 345"/>
          <p:cNvSpPr>
            <a:spLocks noChangeShapeType="1"/>
          </p:cNvSpPr>
          <p:nvPr/>
        </p:nvSpPr>
        <p:spPr bwMode="auto">
          <a:xfrm>
            <a:off x="4195763" y="3765550"/>
            <a:ext cx="88900" cy="3175"/>
          </a:xfrm>
          <a:prstGeom prst="line">
            <a:avLst/>
          </a:prstGeom>
          <a:noFill/>
          <a:ln w="0">
            <a:solidFill>
              <a:srgbClr val="000000"/>
            </a:solidFill>
            <a:round/>
            <a:headEnd/>
            <a:tailEnd/>
          </a:ln>
        </p:spPr>
        <p:txBody>
          <a:bodyPr/>
          <a:lstStyle/>
          <a:p>
            <a:endParaRPr lang="en-CA"/>
          </a:p>
        </p:txBody>
      </p:sp>
      <p:sp>
        <p:nvSpPr>
          <p:cNvPr id="27997" name="Line 346"/>
          <p:cNvSpPr>
            <a:spLocks noChangeShapeType="1"/>
          </p:cNvSpPr>
          <p:nvPr/>
        </p:nvSpPr>
        <p:spPr bwMode="auto">
          <a:xfrm>
            <a:off x="4313238" y="3765550"/>
            <a:ext cx="87312" cy="3175"/>
          </a:xfrm>
          <a:prstGeom prst="line">
            <a:avLst/>
          </a:prstGeom>
          <a:noFill/>
          <a:ln w="0">
            <a:solidFill>
              <a:srgbClr val="000000"/>
            </a:solidFill>
            <a:round/>
            <a:headEnd/>
            <a:tailEnd/>
          </a:ln>
        </p:spPr>
        <p:txBody>
          <a:bodyPr/>
          <a:lstStyle/>
          <a:p>
            <a:endParaRPr lang="en-CA"/>
          </a:p>
        </p:txBody>
      </p:sp>
      <p:sp>
        <p:nvSpPr>
          <p:cNvPr id="27998" name="Line 347"/>
          <p:cNvSpPr>
            <a:spLocks noChangeShapeType="1"/>
          </p:cNvSpPr>
          <p:nvPr/>
        </p:nvSpPr>
        <p:spPr bwMode="auto">
          <a:xfrm>
            <a:off x="4427538" y="3765550"/>
            <a:ext cx="85725" cy="3175"/>
          </a:xfrm>
          <a:prstGeom prst="line">
            <a:avLst/>
          </a:prstGeom>
          <a:noFill/>
          <a:ln w="0">
            <a:solidFill>
              <a:srgbClr val="000000"/>
            </a:solidFill>
            <a:round/>
            <a:headEnd/>
            <a:tailEnd/>
          </a:ln>
        </p:spPr>
        <p:txBody>
          <a:bodyPr/>
          <a:lstStyle/>
          <a:p>
            <a:endParaRPr lang="en-CA"/>
          </a:p>
        </p:txBody>
      </p:sp>
      <p:sp>
        <p:nvSpPr>
          <p:cNvPr id="27999" name="Line 348"/>
          <p:cNvSpPr>
            <a:spLocks noChangeShapeType="1"/>
          </p:cNvSpPr>
          <p:nvPr/>
        </p:nvSpPr>
        <p:spPr bwMode="auto">
          <a:xfrm>
            <a:off x="4541838" y="3765550"/>
            <a:ext cx="85725" cy="3175"/>
          </a:xfrm>
          <a:prstGeom prst="line">
            <a:avLst/>
          </a:prstGeom>
          <a:noFill/>
          <a:ln w="0">
            <a:solidFill>
              <a:srgbClr val="000000"/>
            </a:solidFill>
            <a:round/>
            <a:headEnd/>
            <a:tailEnd/>
          </a:ln>
        </p:spPr>
        <p:txBody>
          <a:bodyPr/>
          <a:lstStyle/>
          <a:p>
            <a:endParaRPr lang="en-CA"/>
          </a:p>
        </p:txBody>
      </p:sp>
      <p:sp>
        <p:nvSpPr>
          <p:cNvPr id="28000" name="Line 349"/>
          <p:cNvSpPr>
            <a:spLocks noChangeShapeType="1"/>
          </p:cNvSpPr>
          <p:nvPr/>
        </p:nvSpPr>
        <p:spPr bwMode="auto">
          <a:xfrm>
            <a:off x="4659313" y="3765550"/>
            <a:ext cx="85725" cy="3175"/>
          </a:xfrm>
          <a:prstGeom prst="line">
            <a:avLst/>
          </a:prstGeom>
          <a:noFill/>
          <a:ln w="0">
            <a:solidFill>
              <a:srgbClr val="000000"/>
            </a:solidFill>
            <a:round/>
            <a:headEnd/>
            <a:tailEnd/>
          </a:ln>
        </p:spPr>
        <p:txBody>
          <a:bodyPr/>
          <a:lstStyle/>
          <a:p>
            <a:endParaRPr lang="en-CA"/>
          </a:p>
        </p:txBody>
      </p:sp>
      <p:sp>
        <p:nvSpPr>
          <p:cNvPr id="28001" name="Line 350"/>
          <p:cNvSpPr>
            <a:spLocks noChangeShapeType="1"/>
          </p:cNvSpPr>
          <p:nvPr/>
        </p:nvSpPr>
        <p:spPr bwMode="auto">
          <a:xfrm>
            <a:off x="4773613" y="3765550"/>
            <a:ext cx="85725" cy="3175"/>
          </a:xfrm>
          <a:prstGeom prst="line">
            <a:avLst/>
          </a:prstGeom>
          <a:noFill/>
          <a:ln w="0">
            <a:solidFill>
              <a:srgbClr val="000000"/>
            </a:solidFill>
            <a:round/>
            <a:headEnd/>
            <a:tailEnd/>
          </a:ln>
        </p:spPr>
        <p:txBody>
          <a:bodyPr/>
          <a:lstStyle/>
          <a:p>
            <a:endParaRPr lang="en-CA"/>
          </a:p>
        </p:txBody>
      </p:sp>
      <p:sp>
        <p:nvSpPr>
          <p:cNvPr id="28002" name="Line 351"/>
          <p:cNvSpPr>
            <a:spLocks noChangeShapeType="1"/>
          </p:cNvSpPr>
          <p:nvPr/>
        </p:nvSpPr>
        <p:spPr bwMode="auto">
          <a:xfrm>
            <a:off x="4887913" y="3765550"/>
            <a:ext cx="33337" cy="3175"/>
          </a:xfrm>
          <a:prstGeom prst="line">
            <a:avLst/>
          </a:prstGeom>
          <a:noFill/>
          <a:ln w="0">
            <a:solidFill>
              <a:srgbClr val="000000"/>
            </a:solidFill>
            <a:round/>
            <a:headEnd/>
            <a:tailEnd/>
          </a:ln>
        </p:spPr>
        <p:txBody>
          <a:bodyPr/>
          <a:lstStyle/>
          <a:p>
            <a:endParaRPr lang="en-CA"/>
          </a:p>
        </p:txBody>
      </p:sp>
      <p:sp>
        <p:nvSpPr>
          <p:cNvPr id="28003" name="Line 352"/>
          <p:cNvSpPr>
            <a:spLocks noChangeShapeType="1"/>
          </p:cNvSpPr>
          <p:nvPr/>
        </p:nvSpPr>
        <p:spPr bwMode="auto">
          <a:xfrm>
            <a:off x="1171575" y="4087813"/>
            <a:ext cx="85725" cy="3175"/>
          </a:xfrm>
          <a:prstGeom prst="line">
            <a:avLst/>
          </a:prstGeom>
          <a:noFill/>
          <a:ln w="0">
            <a:solidFill>
              <a:srgbClr val="000000"/>
            </a:solidFill>
            <a:round/>
            <a:headEnd/>
            <a:tailEnd/>
          </a:ln>
        </p:spPr>
        <p:txBody>
          <a:bodyPr/>
          <a:lstStyle/>
          <a:p>
            <a:endParaRPr lang="en-CA"/>
          </a:p>
        </p:txBody>
      </p:sp>
      <p:sp>
        <p:nvSpPr>
          <p:cNvPr id="28004" name="Line 353"/>
          <p:cNvSpPr>
            <a:spLocks noChangeShapeType="1"/>
          </p:cNvSpPr>
          <p:nvPr/>
        </p:nvSpPr>
        <p:spPr bwMode="auto">
          <a:xfrm>
            <a:off x="1285875" y="4087813"/>
            <a:ext cx="85725" cy="3175"/>
          </a:xfrm>
          <a:prstGeom prst="line">
            <a:avLst/>
          </a:prstGeom>
          <a:noFill/>
          <a:ln w="0">
            <a:solidFill>
              <a:srgbClr val="000000"/>
            </a:solidFill>
            <a:round/>
            <a:headEnd/>
            <a:tailEnd/>
          </a:ln>
        </p:spPr>
        <p:txBody>
          <a:bodyPr/>
          <a:lstStyle/>
          <a:p>
            <a:endParaRPr lang="en-CA"/>
          </a:p>
        </p:txBody>
      </p:sp>
      <p:sp>
        <p:nvSpPr>
          <p:cNvPr id="28005" name="Line 354"/>
          <p:cNvSpPr>
            <a:spLocks noChangeShapeType="1"/>
          </p:cNvSpPr>
          <p:nvPr/>
        </p:nvSpPr>
        <p:spPr bwMode="auto">
          <a:xfrm>
            <a:off x="1400175" y="4087813"/>
            <a:ext cx="85725" cy="3175"/>
          </a:xfrm>
          <a:prstGeom prst="line">
            <a:avLst/>
          </a:prstGeom>
          <a:noFill/>
          <a:ln w="0">
            <a:solidFill>
              <a:srgbClr val="000000"/>
            </a:solidFill>
            <a:round/>
            <a:headEnd/>
            <a:tailEnd/>
          </a:ln>
        </p:spPr>
        <p:txBody>
          <a:bodyPr/>
          <a:lstStyle/>
          <a:p>
            <a:endParaRPr lang="en-CA"/>
          </a:p>
        </p:txBody>
      </p:sp>
      <p:sp>
        <p:nvSpPr>
          <p:cNvPr id="28006" name="Line 355"/>
          <p:cNvSpPr>
            <a:spLocks noChangeShapeType="1"/>
          </p:cNvSpPr>
          <p:nvPr/>
        </p:nvSpPr>
        <p:spPr bwMode="auto">
          <a:xfrm>
            <a:off x="1517650" y="4087813"/>
            <a:ext cx="85725" cy="3175"/>
          </a:xfrm>
          <a:prstGeom prst="line">
            <a:avLst/>
          </a:prstGeom>
          <a:noFill/>
          <a:ln w="0">
            <a:solidFill>
              <a:srgbClr val="000000"/>
            </a:solidFill>
            <a:round/>
            <a:headEnd/>
            <a:tailEnd/>
          </a:ln>
        </p:spPr>
        <p:txBody>
          <a:bodyPr/>
          <a:lstStyle/>
          <a:p>
            <a:endParaRPr lang="en-CA"/>
          </a:p>
        </p:txBody>
      </p:sp>
      <p:sp>
        <p:nvSpPr>
          <p:cNvPr id="28007" name="Line 356"/>
          <p:cNvSpPr>
            <a:spLocks noChangeShapeType="1"/>
          </p:cNvSpPr>
          <p:nvPr/>
        </p:nvSpPr>
        <p:spPr bwMode="auto">
          <a:xfrm>
            <a:off x="1631950" y="4087813"/>
            <a:ext cx="85725" cy="3175"/>
          </a:xfrm>
          <a:prstGeom prst="line">
            <a:avLst/>
          </a:prstGeom>
          <a:noFill/>
          <a:ln w="0">
            <a:solidFill>
              <a:srgbClr val="000000"/>
            </a:solidFill>
            <a:round/>
            <a:headEnd/>
            <a:tailEnd/>
          </a:ln>
        </p:spPr>
        <p:txBody>
          <a:bodyPr/>
          <a:lstStyle/>
          <a:p>
            <a:endParaRPr lang="en-CA"/>
          </a:p>
        </p:txBody>
      </p:sp>
      <p:sp>
        <p:nvSpPr>
          <p:cNvPr id="28008" name="Line 357"/>
          <p:cNvSpPr>
            <a:spLocks noChangeShapeType="1"/>
          </p:cNvSpPr>
          <p:nvPr/>
        </p:nvSpPr>
        <p:spPr bwMode="auto">
          <a:xfrm>
            <a:off x="1746250" y="4087813"/>
            <a:ext cx="85725" cy="3175"/>
          </a:xfrm>
          <a:prstGeom prst="line">
            <a:avLst/>
          </a:prstGeom>
          <a:noFill/>
          <a:ln w="0">
            <a:solidFill>
              <a:srgbClr val="000000"/>
            </a:solidFill>
            <a:round/>
            <a:headEnd/>
            <a:tailEnd/>
          </a:ln>
        </p:spPr>
        <p:txBody>
          <a:bodyPr/>
          <a:lstStyle/>
          <a:p>
            <a:endParaRPr lang="en-CA"/>
          </a:p>
        </p:txBody>
      </p:sp>
      <p:sp>
        <p:nvSpPr>
          <p:cNvPr id="28009" name="Line 358"/>
          <p:cNvSpPr>
            <a:spLocks noChangeShapeType="1"/>
          </p:cNvSpPr>
          <p:nvPr/>
        </p:nvSpPr>
        <p:spPr bwMode="auto">
          <a:xfrm>
            <a:off x="1863725" y="4087813"/>
            <a:ext cx="85725" cy="3175"/>
          </a:xfrm>
          <a:prstGeom prst="line">
            <a:avLst/>
          </a:prstGeom>
          <a:noFill/>
          <a:ln w="0">
            <a:solidFill>
              <a:srgbClr val="000000"/>
            </a:solidFill>
            <a:round/>
            <a:headEnd/>
            <a:tailEnd/>
          </a:ln>
        </p:spPr>
        <p:txBody>
          <a:bodyPr/>
          <a:lstStyle/>
          <a:p>
            <a:endParaRPr lang="en-CA"/>
          </a:p>
        </p:txBody>
      </p:sp>
      <p:sp>
        <p:nvSpPr>
          <p:cNvPr id="28010" name="Line 359"/>
          <p:cNvSpPr>
            <a:spLocks noChangeShapeType="1"/>
          </p:cNvSpPr>
          <p:nvPr/>
        </p:nvSpPr>
        <p:spPr bwMode="auto">
          <a:xfrm>
            <a:off x="1978025" y="4087813"/>
            <a:ext cx="85725" cy="3175"/>
          </a:xfrm>
          <a:prstGeom prst="line">
            <a:avLst/>
          </a:prstGeom>
          <a:noFill/>
          <a:ln w="0">
            <a:solidFill>
              <a:srgbClr val="000000"/>
            </a:solidFill>
            <a:round/>
            <a:headEnd/>
            <a:tailEnd/>
          </a:ln>
        </p:spPr>
        <p:txBody>
          <a:bodyPr/>
          <a:lstStyle/>
          <a:p>
            <a:endParaRPr lang="en-CA"/>
          </a:p>
        </p:txBody>
      </p:sp>
      <p:sp>
        <p:nvSpPr>
          <p:cNvPr id="28011" name="Line 360"/>
          <p:cNvSpPr>
            <a:spLocks noChangeShapeType="1"/>
          </p:cNvSpPr>
          <p:nvPr/>
        </p:nvSpPr>
        <p:spPr bwMode="auto">
          <a:xfrm>
            <a:off x="2092325" y="4087813"/>
            <a:ext cx="85725" cy="3175"/>
          </a:xfrm>
          <a:prstGeom prst="line">
            <a:avLst/>
          </a:prstGeom>
          <a:noFill/>
          <a:ln w="0">
            <a:solidFill>
              <a:srgbClr val="000000"/>
            </a:solidFill>
            <a:round/>
            <a:headEnd/>
            <a:tailEnd/>
          </a:ln>
        </p:spPr>
        <p:txBody>
          <a:bodyPr/>
          <a:lstStyle/>
          <a:p>
            <a:endParaRPr lang="en-CA"/>
          </a:p>
        </p:txBody>
      </p:sp>
      <p:sp>
        <p:nvSpPr>
          <p:cNvPr id="28012" name="Line 361"/>
          <p:cNvSpPr>
            <a:spLocks noChangeShapeType="1"/>
          </p:cNvSpPr>
          <p:nvPr/>
        </p:nvSpPr>
        <p:spPr bwMode="auto">
          <a:xfrm>
            <a:off x="2208213" y="4087813"/>
            <a:ext cx="85725" cy="3175"/>
          </a:xfrm>
          <a:prstGeom prst="line">
            <a:avLst/>
          </a:prstGeom>
          <a:noFill/>
          <a:ln w="0">
            <a:solidFill>
              <a:srgbClr val="000000"/>
            </a:solidFill>
            <a:round/>
            <a:headEnd/>
            <a:tailEnd/>
          </a:ln>
        </p:spPr>
        <p:txBody>
          <a:bodyPr/>
          <a:lstStyle/>
          <a:p>
            <a:endParaRPr lang="en-CA"/>
          </a:p>
        </p:txBody>
      </p:sp>
      <p:sp>
        <p:nvSpPr>
          <p:cNvPr id="28013" name="Line 362"/>
          <p:cNvSpPr>
            <a:spLocks noChangeShapeType="1"/>
          </p:cNvSpPr>
          <p:nvPr/>
        </p:nvSpPr>
        <p:spPr bwMode="auto">
          <a:xfrm>
            <a:off x="2324100" y="4087813"/>
            <a:ext cx="85725" cy="3175"/>
          </a:xfrm>
          <a:prstGeom prst="line">
            <a:avLst/>
          </a:prstGeom>
          <a:noFill/>
          <a:ln w="0">
            <a:solidFill>
              <a:srgbClr val="000000"/>
            </a:solidFill>
            <a:round/>
            <a:headEnd/>
            <a:tailEnd/>
          </a:ln>
        </p:spPr>
        <p:txBody>
          <a:bodyPr/>
          <a:lstStyle/>
          <a:p>
            <a:endParaRPr lang="en-CA"/>
          </a:p>
        </p:txBody>
      </p:sp>
      <p:sp>
        <p:nvSpPr>
          <p:cNvPr id="28014" name="Line 363"/>
          <p:cNvSpPr>
            <a:spLocks noChangeShapeType="1"/>
          </p:cNvSpPr>
          <p:nvPr/>
        </p:nvSpPr>
        <p:spPr bwMode="auto">
          <a:xfrm>
            <a:off x="2438400" y="4087813"/>
            <a:ext cx="85725" cy="3175"/>
          </a:xfrm>
          <a:prstGeom prst="line">
            <a:avLst/>
          </a:prstGeom>
          <a:noFill/>
          <a:ln w="0">
            <a:solidFill>
              <a:srgbClr val="000000"/>
            </a:solidFill>
            <a:round/>
            <a:headEnd/>
            <a:tailEnd/>
          </a:ln>
        </p:spPr>
        <p:txBody>
          <a:bodyPr/>
          <a:lstStyle/>
          <a:p>
            <a:endParaRPr lang="en-CA"/>
          </a:p>
        </p:txBody>
      </p:sp>
      <p:sp>
        <p:nvSpPr>
          <p:cNvPr id="28015" name="Line 364"/>
          <p:cNvSpPr>
            <a:spLocks noChangeShapeType="1"/>
          </p:cNvSpPr>
          <p:nvPr/>
        </p:nvSpPr>
        <p:spPr bwMode="auto">
          <a:xfrm>
            <a:off x="2554288" y="4087813"/>
            <a:ext cx="85725" cy="3175"/>
          </a:xfrm>
          <a:prstGeom prst="line">
            <a:avLst/>
          </a:prstGeom>
          <a:noFill/>
          <a:ln w="0">
            <a:solidFill>
              <a:srgbClr val="000000"/>
            </a:solidFill>
            <a:round/>
            <a:headEnd/>
            <a:tailEnd/>
          </a:ln>
        </p:spPr>
        <p:txBody>
          <a:bodyPr/>
          <a:lstStyle/>
          <a:p>
            <a:endParaRPr lang="en-CA"/>
          </a:p>
        </p:txBody>
      </p:sp>
      <p:sp>
        <p:nvSpPr>
          <p:cNvPr id="28016" name="Line 365"/>
          <p:cNvSpPr>
            <a:spLocks noChangeShapeType="1"/>
          </p:cNvSpPr>
          <p:nvPr/>
        </p:nvSpPr>
        <p:spPr bwMode="auto">
          <a:xfrm>
            <a:off x="2670175" y="4087813"/>
            <a:ext cx="84138" cy="3175"/>
          </a:xfrm>
          <a:prstGeom prst="line">
            <a:avLst/>
          </a:prstGeom>
          <a:noFill/>
          <a:ln w="0">
            <a:solidFill>
              <a:srgbClr val="000000"/>
            </a:solidFill>
            <a:round/>
            <a:headEnd/>
            <a:tailEnd/>
          </a:ln>
        </p:spPr>
        <p:txBody>
          <a:bodyPr/>
          <a:lstStyle/>
          <a:p>
            <a:endParaRPr lang="en-CA"/>
          </a:p>
        </p:txBody>
      </p:sp>
      <p:sp>
        <p:nvSpPr>
          <p:cNvPr id="28017" name="Line 366"/>
          <p:cNvSpPr>
            <a:spLocks noChangeShapeType="1"/>
          </p:cNvSpPr>
          <p:nvPr/>
        </p:nvSpPr>
        <p:spPr bwMode="auto">
          <a:xfrm>
            <a:off x="2784475" y="4087813"/>
            <a:ext cx="85725" cy="3175"/>
          </a:xfrm>
          <a:prstGeom prst="line">
            <a:avLst/>
          </a:prstGeom>
          <a:noFill/>
          <a:ln w="0">
            <a:solidFill>
              <a:srgbClr val="000000"/>
            </a:solidFill>
            <a:round/>
            <a:headEnd/>
            <a:tailEnd/>
          </a:ln>
        </p:spPr>
        <p:txBody>
          <a:bodyPr/>
          <a:lstStyle/>
          <a:p>
            <a:endParaRPr lang="en-CA"/>
          </a:p>
        </p:txBody>
      </p:sp>
      <p:sp>
        <p:nvSpPr>
          <p:cNvPr id="28018" name="Line 367"/>
          <p:cNvSpPr>
            <a:spLocks noChangeShapeType="1"/>
          </p:cNvSpPr>
          <p:nvPr/>
        </p:nvSpPr>
        <p:spPr bwMode="auto">
          <a:xfrm>
            <a:off x="2900363" y="4087813"/>
            <a:ext cx="85725" cy="3175"/>
          </a:xfrm>
          <a:prstGeom prst="line">
            <a:avLst/>
          </a:prstGeom>
          <a:noFill/>
          <a:ln w="0">
            <a:solidFill>
              <a:srgbClr val="000000"/>
            </a:solidFill>
            <a:round/>
            <a:headEnd/>
            <a:tailEnd/>
          </a:ln>
        </p:spPr>
        <p:txBody>
          <a:bodyPr/>
          <a:lstStyle/>
          <a:p>
            <a:endParaRPr lang="en-CA"/>
          </a:p>
        </p:txBody>
      </p:sp>
      <p:sp>
        <p:nvSpPr>
          <p:cNvPr id="28019" name="Line 368"/>
          <p:cNvSpPr>
            <a:spLocks noChangeShapeType="1"/>
          </p:cNvSpPr>
          <p:nvPr/>
        </p:nvSpPr>
        <p:spPr bwMode="auto">
          <a:xfrm>
            <a:off x="3014663" y="4087813"/>
            <a:ext cx="85725" cy="3175"/>
          </a:xfrm>
          <a:prstGeom prst="line">
            <a:avLst/>
          </a:prstGeom>
          <a:noFill/>
          <a:ln w="0">
            <a:solidFill>
              <a:srgbClr val="000000"/>
            </a:solidFill>
            <a:round/>
            <a:headEnd/>
            <a:tailEnd/>
          </a:ln>
        </p:spPr>
        <p:txBody>
          <a:bodyPr/>
          <a:lstStyle/>
          <a:p>
            <a:endParaRPr lang="en-CA"/>
          </a:p>
        </p:txBody>
      </p:sp>
      <p:sp>
        <p:nvSpPr>
          <p:cNvPr id="28020" name="Line 369"/>
          <p:cNvSpPr>
            <a:spLocks noChangeShapeType="1"/>
          </p:cNvSpPr>
          <p:nvPr/>
        </p:nvSpPr>
        <p:spPr bwMode="auto">
          <a:xfrm>
            <a:off x="3130550" y="4087813"/>
            <a:ext cx="85725" cy="3175"/>
          </a:xfrm>
          <a:prstGeom prst="line">
            <a:avLst/>
          </a:prstGeom>
          <a:noFill/>
          <a:ln w="0">
            <a:solidFill>
              <a:srgbClr val="000000"/>
            </a:solidFill>
            <a:round/>
            <a:headEnd/>
            <a:tailEnd/>
          </a:ln>
        </p:spPr>
        <p:txBody>
          <a:bodyPr/>
          <a:lstStyle/>
          <a:p>
            <a:endParaRPr lang="en-CA"/>
          </a:p>
        </p:txBody>
      </p:sp>
      <p:sp>
        <p:nvSpPr>
          <p:cNvPr id="28021" name="Line 370"/>
          <p:cNvSpPr>
            <a:spLocks noChangeShapeType="1"/>
          </p:cNvSpPr>
          <p:nvPr/>
        </p:nvSpPr>
        <p:spPr bwMode="auto">
          <a:xfrm>
            <a:off x="3246438" y="4087813"/>
            <a:ext cx="85725" cy="3175"/>
          </a:xfrm>
          <a:prstGeom prst="line">
            <a:avLst/>
          </a:prstGeom>
          <a:noFill/>
          <a:ln w="0">
            <a:solidFill>
              <a:srgbClr val="000000"/>
            </a:solidFill>
            <a:round/>
            <a:headEnd/>
            <a:tailEnd/>
          </a:ln>
        </p:spPr>
        <p:txBody>
          <a:bodyPr/>
          <a:lstStyle/>
          <a:p>
            <a:endParaRPr lang="en-CA"/>
          </a:p>
        </p:txBody>
      </p:sp>
      <p:sp>
        <p:nvSpPr>
          <p:cNvPr id="28022" name="Line 371"/>
          <p:cNvSpPr>
            <a:spLocks noChangeShapeType="1"/>
          </p:cNvSpPr>
          <p:nvPr/>
        </p:nvSpPr>
        <p:spPr bwMode="auto">
          <a:xfrm>
            <a:off x="3360738" y="4087813"/>
            <a:ext cx="85725" cy="3175"/>
          </a:xfrm>
          <a:prstGeom prst="line">
            <a:avLst/>
          </a:prstGeom>
          <a:noFill/>
          <a:ln w="0">
            <a:solidFill>
              <a:srgbClr val="000000"/>
            </a:solidFill>
            <a:round/>
            <a:headEnd/>
            <a:tailEnd/>
          </a:ln>
        </p:spPr>
        <p:txBody>
          <a:bodyPr/>
          <a:lstStyle/>
          <a:p>
            <a:endParaRPr lang="en-CA"/>
          </a:p>
        </p:txBody>
      </p:sp>
      <p:sp>
        <p:nvSpPr>
          <p:cNvPr id="28023" name="Line 372"/>
          <p:cNvSpPr>
            <a:spLocks noChangeShapeType="1"/>
          </p:cNvSpPr>
          <p:nvPr/>
        </p:nvSpPr>
        <p:spPr bwMode="auto">
          <a:xfrm>
            <a:off x="3475038" y="4087813"/>
            <a:ext cx="85725" cy="3175"/>
          </a:xfrm>
          <a:prstGeom prst="line">
            <a:avLst/>
          </a:prstGeom>
          <a:noFill/>
          <a:ln w="0">
            <a:solidFill>
              <a:srgbClr val="000000"/>
            </a:solidFill>
            <a:round/>
            <a:headEnd/>
            <a:tailEnd/>
          </a:ln>
        </p:spPr>
        <p:txBody>
          <a:bodyPr/>
          <a:lstStyle/>
          <a:p>
            <a:endParaRPr lang="en-CA"/>
          </a:p>
        </p:txBody>
      </p:sp>
      <p:sp>
        <p:nvSpPr>
          <p:cNvPr id="28024" name="Line 373"/>
          <p:cNvSpPr>
            <a:spLocks noChangeShapeType="1"/>
          </p:cNvSpPr>
          <p:nvPr/>
        </p:nvSpPr>
        <p:spPr bwMode="auto">
          <a:xfrm>
            <a:off x="3592513" y="4087813"/>
            <a:ext cx="85725" cy="3175"/>
          </a:xfrm>
          <a:prstGeom prst="line">
            <a:avLst/>
          </a:prstGeom>
          <a:noFill/>
          <a:ln w="0">
            <a:solidFill>
              <a:srgbClr val="000000"/>
            </a:solidFill>
            <a:round/>
            <a:headEnd/>
            <a:tailEnd/>
          </a:ln>
        </p:spPr>
        <p:txBody>
          <a:bodyPr/>
          <a:lstStyle/>
          <a:p>
            <a:endParaRPr lang="en-CA"/>
          </a:p>
        </p:txBody>
      </p:sp>
      <p:sp>
        <p:nvSpPr>
          <p:cNvPr id="28025" name="Line 374"/>
          <p:cNvSpPr>
            <a:spLocks noChangeShapeType="1"/>
          </p:cNvSpPr>
          <p:nvPr/>
        </p:nvSpPr>
        <p:spPr bwMode="auto">
          <a:xfrm>
            <a:off x="3706813" y="4087813"/>
            <a:ext cx="85725" cy="3175"/>
          </a:xfrm>
          <a:prstGeom prst="line">
            <a:avLst/>
          </a:prstGeom>
          <a:noFill/>
          <a:ln w="0">
            <a:solidFill>
              <a:srgbClr val="000000"/>
            </a:solidFill>
            <a:round/>
            <a:headEnd/>
            <a:tailEnd/>
          </a:ln>
        </p:spPr>
        <p:txBody>
          <a:bodyPr/>
          <a:lstStyle/>
          <a:p>
            <a:endParaRPr lang="en-CA"/>
          </a:p>
        </p:txBody>
      </p:sp>
      <p:sp>
        <p:nvSpPr>
          <p:cNvPr id="28026" name="Line 375"/>
          <p:cNvSpPr>
            <a:spLocks noChangeShapeType="1"/>
          </p:cNvSpPr>
          <p:nvPr/>
        </p:nvSpPr>
        <p:spPr bwMode="auto">
          <a:xfrm>
            <a:off x="3821113" y="4087813"/>
            <a:ext cx="85725" cy="3175"/>
          </a:xfrm>
          <a:prstGeom prst="line">
            <a:avLst/>
          </a:prstGeom>
          <a:noFill/>
          <a:ln w="0">
            <a:solidFill>
              <a:srgbClr val="000000"/>
            </a:solidFill>
            <a:round/>
            <a:headEnd/>
            <a:tailEnd/>
          </a:ln>
        </p:spPr>
        <p:txBody>
          <a:bodyPr/>
          <a:lstStyle/>
          <a:p>
            <a:endParaRPr lang="en-CA"/>
          </a:p>
        </p:txBody>
      </p:sp>
      <p:sp>
        <p:nvSpPr>
          <p:cNvPr id="28027" name="Line 376"/>
          <p:cNvSpPr>
            <a:spLocks noChangeShapeType="1"/>
          </p:cNvSpPr>
          <p:nvPr/>
        </p:nvSpPr>
        <p:spPr bwMode="auto">
          <a:xfrm>
            <a:off x="3935413" y="4087813"/>
            <a:ext cx="88900" cy="3175"/>
          </a:xfrm>
          <a:prstGeom prst="line">
            <a:avLst/>
          </a:prstGeom>
          <a:noFill/>
          <a:ln w="0">
            <a:solidFill>
              <a:srgbClr val="000000"/>
            </a:solidFill>
            <a:round/>
            <a:headEnd/>
            <a:tailEnd/>
          </a:ln>
        </p:spPr>
        <p:txBody>
          <a:bodyPr/>
          <a:lstStyle/>
          <a:p>
            <a:endParaRPr lang="en-CA"/>
          </a:p>
        </p:txBody>
      </p:sp>
      <p:sp>
        <p:nvSpPr>
          <p:cNvPr id="28028" name="Line 377"/>
          <p:cNvSpPr>
            <a:spLocks noChangeShapeType="1"/>
          </p:cNvSpPr>
          <p:nvPr/>
        </p:nvSpPr>
        <p:spPr bwMode="auto">
          <a:xfrm>
            <a:off x="4049713" y="4087813"/>
            <a:ext cx="88900" cy="3175"/>
          </a:xfrm>
          <a:prstGeom prst="line">
            <a:avLst/>
          </a:prstGeom>
          <a:noFill/>
          <a:ln w="0">
            <a:solidFill>
              <a:srgbClr val="000000"/>
            </a:solidFill>
            <a:round/>
            <a:headEnd/>
            <a:tailEnd/>
          </a:ln>
        </p:spPr>
        <p:txBody>
          <a:bodyPr/>
          <a:lstStyle/>
          <a:p>
            <a:endParaRPr lang="en-CA"/>
          </a:p>
        </p:txBody>
      </p:sp>
      <p:sp>
        <p:nvSpPr>
          <p:cNvPr id="28029" name="Line 378"/>
          <p:cNvSpPr>
            <a:spLocks noChangeShapeType="1"/>
          </p:cNvSpPr>
          <p:nvPr/>
        </p:nvSpPr>
        <p:spPr bwMode="auto">
          <a:xfrm>
            <a:off x="4164013" y="4087813"/>
            <a:ext cx="88900" cy="3175"/>
          </a:xfrm>
          <a:prstGeom prst="line">
            <a:avLst/>
          </a:prstGeom>
          <a:noFill/>
          <a:ln w="0">
            <a:solidFill>
              <a:srgbClr val="000000"/>
            </a:solidFill>
            <a:round/>
            <a:headEnd/>
            <a:tailEnd/>
          </a:ln>
        </p:spPr>
        <p:txBody>
          <a:bodyPr/>
          <a:lstStyle/>
          <a:p>
            <a:endParaRPr lang="en-CA"/>
          </a:p>
        </p:txBody>
      </p:sp>
      <p:sp>
        <p:nvSpPr>
          <p:cNvPr id="28030" name="Line 379"/>
          <p:cNvSpPr>
            <a:spLocks noChangeShapeType="1"/>
          </p:cNvSpPr>
          <p:nvPr/>
        </p:nvSpPr>
        <p:spPr bwMode="auto">
          <a:xfrm>
            <a:off x="4279900" y="4087813"/>
            <a:ext cx="87313" cy="3175"/>
          </a:xfrm>
          <a:prstGeom prst="line">
            <a:avLst/>
          </a:prstGeom>
          <a:noFill/>
          <a:ln w="0">
            <a:solidFill>
              <a:srgbClr val="000000"/>
            </a:solidFill>
            <a:round/>
            <a:headEnd/>
            <a:tailEnd/>
          </a:ln>
        </p:spPr>
        <p:txBody>
          <a:bodyPr/>
          <a:lstStyle/>
          <a:p>
            <a:endParaRPr lang="en-CA"/>
          </a:p>
        </p:txBody>
      </p:sp>
      <p:sp>
        <p:nvSpPr>
          <p:cNvPr id="28031" name="Line 380"/>
          <p:cNvSpPr>
            <a:spLocks noChangeShapeType="1"/>
          </p:cNvSpPr>
          <p:nvPr/>
        </p:nvSpPr>
        <p:spPr bwMode="auto">
          <a:xfrm>
            <a:off x="4395788" y="4087813"/>
            <a:ext cx="88900" cy="3175"/>
          </a:xfrm>
          <a:prstGeom prst="line">
            <a:avLst/>
          </a:prstGeom>
          <a:noFill/>
          <a:ln w="0">
            <a:solidFill>
              <a:srgbClr val="000000"/>
            </a:solidFill>
            <a:round/>
            <a:headEnd/>
            <a:tailEnd/>
          </a:ln>
        </p:spPr>
        <p:txBody>
          <a:bodyPr/>
          <a:lstStyle/>
          <a:p>
            <a:endParaRPr lang="en-CA"/>
          </a:p>
        </p:txBody>
      </p:sp>
      <p:sp>
        <p:nvSpPr>
          <p:cNvPr id="28032" name="Line 381"/>
          <p:cNvSpPr>
            <a:spLocks noChangeShapeType="1"/>
          </p:cNvSpPr>
          <p:nvPr/>
        </p:nvSpPr>
        <p:spPr bwMode="auto">
          <a:xfrm>
            <a:off x="4510088" y="4087813"/>
            <a:ext cx="88900" cy="3175"/>
          </a:xfrm>
          <a:prstGeom prst="line">
            <a:avLst/>
          </a:prstGeom>
          <a:noFill/>
          <a:ln w="0">
            <a:solidFill>
              <a:srgbClr val="000000"/>
            </a:solidFill>
            <a:round/>
            <a:headEnd/>
            <a:tailEnd/>
          </a:ln>
        </p:spPr>
        <p:txBody>
          <a:bodyPr/>
          <a:lstStyle/>
          <a:p>
            <a:endParaRPr lang="en-CA"/>
          </a:p>
        </p:txBody>
      </p:sp>
      <p:sp>
        <p:nvSpPr>
          <p:cNvPr id="28033" name="Line 382"/>
          <p:cNvSpPr>
            <a:spLocks noChangeShapeType="1"/>
          </p:cNvSpPr>
          <p:nvPr/>
        </p:nvSpPr>
        <p:spPr bwMode="auto">
          <a:xfrm>
            <a:off x="4624388" y="4087813"/>
            <a:ext cx="88900" cy="3175"/>
          </a:xfrm>
          <a:prstGeom prst="line">
            <a:avLst/>
          </a:prstGeom>
          <a:noFill/>
          <a:ln w="0">
            <a:solidFill>
              <a:srgbClr val="000000"/>
            </a:solidFill>
            <a:round/>
            <a:headEnd/>
            <a:tailEnd/>
          </a:ln>
        </p:spPr>
        <p:txBody>
          <a:bodyPr/>
          <a:lstStyle/>
          <a:p>
            <a:endParaRPr lang="en-CA"/>
          </a:p>
        </p:txBody>
      </p:sp>
      <p:sp>
        <p:nvSpPr>
          <p:cNvPr id="28034" name="Line 383"/>
          <p:cNvSpPr>
            <a:spLocks noChangeShapeType="1"/>
          </p:cNvSpPr>
          <p:nvPr/>
        </p:nvSpPr>
        <p:spPr bwMode="auto">
          <a:xfrm>
            <a:off x="4741863" y="4087813"/>
            <a:ext cx="88900" cy="3175"/>
          </a:xfrm>
          <a:prstGeom prst="line">
            <a:avLst/>
          </a:prstGeom>
          <a:noFill/>
          <a:ln w="0">
            <a:solidFill>
              <a:srgbClr val="000000"/>
            </a:solidFill>
            <a:round/>
            <a:headEnd/>
            <a:tailEnd/>
          </a:ln>
        </p:spPr>
        <p:txBody>
          <a:bodyPr/>
          <a:lstStyle/>
          <a:p>
            <a:endParaRPr lang="en-CA"/>
          </a:p>
        </p:txBody>
      </p:sp>
      <p:sp>
        <p:nvSpPr>
          <p:cNvPr id="28035" name="Line 384"/>
          <p:cNvSpPr>
            <a:spLocks noChangeShapeType="1"/>
          </p:cNvSpPr>
          <p:nvPr/>
        </p:nvSpPr>
        <p:spPr bwMode="auto">
          <a:xfrm>
            <a:off x="4856163" y="4087813"/>
            <a:ext cx="33337" cy="3175"/>
          </a:xfrm>
          <a:prstGeom prst="line">
            <a:avLst/>
          </a:prstGeom>
          <a:noFill/>
          <a:ln w="0">
            <a:solidFill>
              <a:srgbClr val="000000"/>
            </a:solidFill>
            <a:round/>
            <a:headEnd/>
            <a:tailEnd/>
          </a:ln>
        </p:spPr>
        <p:txBody>
          <a:bodyPr/>
          <a:lstStyle/>
          <a:p>
            <a:endParaRPr lang="en-CA"/>
          </a:p>
        </p:txBody>
      </p:sp>
      <p:sp>
        <p:nvSpPr>
          <p:cNvPr id="28036" name="Line 385"/>
          <p:cNvSpPr>
            <a:spLocks noChangeShapeType="1"/>
          </p:cNvSpPr>
          <p:nvPr/>
        </p:nvSpPr>
        <p:spPr bwMode="auto">
          <a:xfrm>
            <a:off x="1536700" y="3752850"/>
            <a:ext cx="3175" cy="88900"/>
          </a:xfrm>
          <a:prstGeom prst="line">
            <a:avLst/>
          </a:prstGeom>
          <a:noFill/>
          <a:ln w="0">
            <a:solidFill>
              <a:srgbClr val="000000"/>
            </a:solidFill>
            <a:round/>
            <a:headEnd/>
            <a:tailEnd/>
          </a:ln>
        </p:spPr>
        <p:txBody>
          <a:bodyPr/>
          <a:lstStyle/>
          <a:p>
            <a:endParaRPr lang="en-CA"/>
          </a:p>
        </p:txBody>
      </p:sp>
      <p:sp>
        <p:nvSpPr>
          <p:cNvPr id="28037" name="Line 386"/>
          <p:cNvSpPr>
            <a:spLocks noChangeShapeType="1"/>
          </p:cNvSpPr>
          <p:nvPr/>
        </p:nvSpPr>
        <p:spPr bwMode="auto">
          <a:xfrm>
            <a:off x="1536700" y="3871913"/>
            <a:ext cx="3175" cy="88900"/>
          </a:xfrm>
          <a:prstGeom prst="line">
            <a:avLst/>
          </a:prstGeom>
          <a:noFill/>
          <a:ln w="0">
            <a:solidFill>
              <a:srgbClr val="000000"/>
            </a:solidFill>
            <a:round/>
            <a:headEnd/>
            <a:tailEnd/>
          </a:ln>
        </p:spPr>
        <p:txBody>
          <a:bodyPr/>
          <a:lstStyle/>
          <a:p>
            <a:endParaRPr lang="en-CA"/>
          </a:p>
        </p:txBody>
      </p:sp>
      <p:sp>
        <p:nvSpPr>
          <p:cNvPr id="28038" name="Line 387"/>
          <p:cNvSpPr>
            <a:spLocks noChangeShapeType="1"/>
          </p:cNvSpPr>
          <p:nvPr/>
        </p:nvSpPr>
        <p:spPr bwMode="auto">
          <a:xfrm>
            <a:off x="1536700" y="3994150"/>
            <a:ext cx="3175" cy="88900"/>
          </a:xfrm>
          <a:prstGeom prst="line">
            <a:avLst/>
          </a:prstGeom>
          <a:noFill/>
          <a:ln w="0">
            <a:solidFill>
              <a:srgbClr val="000000"/>
            </a:solidFill>
            <a:round/>
            <a:headEnd/>
            <a:tailEnd/>
          </a:ln>
        </p:spPr>
        <p:txBody>
          <a:bodyPr/>
          <a:lstStyle/>
          <a:p>
            <a:endParaRPr lang="en-CA"/>
          </a:p>
        </p:txBody>
      </p:sp>
      <p:sp>
        <p:nvSpPr>
          <p:cNvPr id="28039" name="Line 388"/>
          <p:cNvSpPr>
            <a:spLocks noChangeShapeType="1"/>
          </p:cNvSpPr>
          <p:nvPr/>
        </p:nvSpPr>
        <p:spPr bwMode="auto">
          <a:xfrm>
            <a:off x="1973263" y="3752850"/>
            <a:ext cx="3175" cy="88900"/>
          </a:xfrm>
          <a:prstGeom prst="line">
            <a:avLst/>
          </a:prstGeom>
          <a:noFill/>
          <a:ln w="0">
            <a:solidFill>
              <a:srgbClr val="000000"/>
            </a:solidFill>
            <a:round/>
            <a:headEnd/>
            <a:tailEnd/>
          </a:ln>
        </p:spPr>
        <p:txBody>
          <a:bodyPr/>
          <a:lstStyle/>
          <a:p>
            <a:endParaRPr lang="en-CA"/>
          </a:p>
        </p:txBody>
      </p:sp>
      <p:sp>
        <p:nvSpPr>
          <p:cNvPr id="28040" name="Line 389"/>
          <p:cNvSpPr>
            <a:spLocks noChangeShapeType="1"/>
          </p:cNvSpPr>
          <p:nvPr/>
        </p:nvSpPr>
        <p:spPr bwMode="auto">
          <a:xfrm>
            <a:off x="1973263" y="3871913"/>
            <a:ext cx="3175" cy="88900"/>
          </a:xfrm>
          <a:prstGeom prst="line">
            <a:avLst/>
          </a:prstGeom>
          <a:noFill/>
          <a:ln w="0">
            <a:solidFill>
              <a:srgbClr val="000000"/>
            </a:solidFill>
            <a:round/>
            <a:headEnd/>
            <a:tailEnd/>
          </a:ln>
        </p:spPr>
        <p:txBody>
          <a:bodyPr/>
          <a:lstStyle/>
          <a:p>
            <a:endParaRPr lang="en-CA"/>
          </a:p>
        </p:txBody>
      </p:sp>
      <p:sp>
        <p:nvSpPr>
          <p:cNvPr id="28041" name="Line 390"/>
          <p:cNvSpPr>
            <a:spLocks noChangeShapeType="1"/>
          </p:cNvSpPr>
          <p:nvPr/>
        </p:nvSpPr>
        <p:spPr bwMode="auto">
          <a:xfrm>
            <a:off x="1973263" y="3994150"/>
            <a:ext cx="3175" cy="88900"/>
          </a:xfrm>
          <a:prstGeom prst="line">
            <a:avLst/>
          </a:prstGeom>
          <a:noFill/>
          <a:ln w="0">
            <a:solidFill>
              <a:srgbClr val="000000"/>
            </a:solidFill>
            <a:round/>
            <a:headEnd/>
            <a:tailEnd/>
          </a:ln>
        </p:spPr>
        <p:txBody>
          <a:bodyPr/>
          <a:lstStyle/>
          <a:p>
            <a:endParaRPr lang="en-CA"/>
          </a:p>
        </p:txBody>
      </p:sp>
      <p:sp>
        <p:nvSpPr>
          <p:cNvPr id="28042" name="Line 391"/>
          <p:cNvSpPr>
            <a:spLocks noChangeShapeType="1"/>
          </p:cNvSpPr>
          <p:nvPr/>
        </p:nvSpPr>
        <p:spPr bwMode="auto">
          <a:xfrm>
            <a:off x="2395538" y="3752850"/>
            <a:ext cx="3175" cy="88900"/>
          </a:xfrm>
          <a:prstGeom prst="line">
            <a:avLst/>
          </a:prstGeom>
          <a:noFill/>
          <a:ln w="0">
            <a:solidFill>
              <a:srgbClr val="000000"/>
            </a:solidFill>
            <a:round/>
            <a:headEnd/>
            <a:tailEnd/>
          </a:ln>
        </p:spPr>
        <p:txBody>
          <a:bodyPr/>
          <a:lstStyle/>
          <a:p>
            <a:endParaRPr lang="en-CA"/>
          </a:p>
        </p:txBody>
      </p:sp>
      <p:sp>
        <p:nvSpPr>
          <p:cNvPr id="28043" name="Line 392"/>
          <p:cNvSpPr>
            <a:spLocks noChangeShapeType="1"/>
          </p:cNvSpPr>
          <p:nvPr/>
        </p:nvSpPr>
        <p:spPr bwMode="auto">
          <a:xfrm>
            <a:off x="2395538" y="3871913"/>
            <a:ext cx="3175" cy="88900"/>
          </a:xfrm>
          <a:prstGeom prst="line">
            <a:avLst/>
          </a:prstGeom>
          <a:noFill/>
          <a:ln w="0">
            <a:solidFill>
              <a:srgbClr val="000000"/>
            </a:solidFill>
            <a:round/>
            <a:headEnd/>
            <a:tailEnd/>
          </a:ln>
        </p:spPr>
        <p:txBody>
          <a:bodyPr/>
          <a:lstStyle/>
          <a:p>
            <a:endParaRPr lang="en-CA"/>
          </a:p>
        </p:txBody>
      </p:sp>
      <p:sp>
        <p:nvSpPr>
          <p:cNvPr id="28044" name="Line 393"/>
          <p:cNvSpPr>
            <a:spLocks noChangeShapeType="1"/>
          </p:cNvSpPr>
          <p:nvPr/>
        </p:nvSpPr>
        <p:spPr bwMode="auto">
          <a:xfrm>
            <a:off x="2395538" y="3994150"/>
            <a:ext cx="3175" cy="88900"/>
          </a:xfrm>
          <a:prstGeom prst="line">
            <a:avLst/>
          </a:prstGeom>
          <a:noFill/>
          <a:ln w="0">
            <a:solidFill>
              <a:srgbClr val="000000"/>
            </a:solidFill>
            <a:round/>
            <a:headEnd/>
            <a:tailEnd/>
          </a:ln>
        </p:spPr>
        <p:txBody>
          <a:bodyPr/>
          <a:lstStyle/>
          <a:p>
            <a:endParaRPr lang="en-CA"/>
          </a:p>
        </p:txBody>
      </p:sp>
      <p:sp>
        <p:nvSpPr>
          <p:cNvPr id="28045" name="Line 394"/>
          <p:cNvSpPr>
            <a:spLocks noChangeShapeType="1"/>
          </p:cNvSpPr>
          <p:nvPr/>
        </p:nvSpPr>
        <p:spPr bwMode="auto">
          <a:xfrm>
            <a:off x="2832100" y="3752850"/>
            <a:ext cx="3175" cy="88900"/>
          </a:xfrm>
          <a:prstGeom prst="line">
            <a:avLst/>
          </a:prstGeom>
          <a:noFill/>
          <a:ln w="0">
            <a:solidFill>
              <a:srgbClr val="000000"/>
            </a:solidFill>
            <a:round/>
            <a:headEnd/>
            <a:tailEnd/>
          </a:ln>
        </p:spPr>
        <p:txBody>
          <a:bodyPr/>
          <a:lstStyle/>
          <a:p>
            <a:endParaRPr lang="en-CA"/>
          </a:p>
        </p:txBody>
      </p:sp>
      <p:sp>
        <p:nvSpPr>
          <p:cNvPr id="28046" name="Line 395"/>
          <p:cNvSpPr>
            <a:spLocks noChangeShapeType="1"/>
          </p:cNvSpPr>
          <p:nvPr/>
        </p:nvSpPr>
        <p:spPr bwMode="auto">
          <a:xfrm>
            <a:off x="2832100" y="3871913"/>
            <a:ext cx="3175" cy="88900"/>
          </a:xfrm>
          <a:prstGeom prst="line">
            <a:avLst/>
          </a:prstGeom>
          <a:noFill/>
          <a:ln w="0">
            <a:solidFill>
              <a:srgbClr val="000000"/>
            </a:solidFill>
            <a:round/>
            <a:headEnd/>
            <a:tailEnd/>
          </a:ln>
        </p:spPr>
        <p:txBody>
          <a:bodyPr/>
          <a:lstStyle/>
          <a:p>
            <a:endParaRPr lang="en-CA"/>
          </a:p>
        </p:txBody>
      </p:sp>
      <p:sp>
        <p:nvSpPr>
          <p:cNvPr id="28047" name="Line 396"/>
          <p:cNvSpPr>
            <a:spLocks noChangeShapeType="1"/>
          </p:cNvSpPr>
          <p:nvPr/>
        </p:nvSpPr>
        <p:spPr bwMode="auto">
          <a:xfrm>
            <a:off x="2832100" y="3994150"/>
            <a:ext cx="3175" cy="88900"/>
          </a:xfrm>
          <a:prstGeom prst="line">
            <a:avLst/>
          </a:prstGeom>
          <a:noFill/>
          <a:ln w="0">
            <a:solidFill>
              <a:srgbClr val="000000"/>
            </a:solidFill>
            <a:round/>
            <a:headEnd/>
            <a:tailEnd/>
          </a:ln>
        </p:spPr>
        <p:txBody>
          <a:bodyPr/>
          <a:lstStyle/>
          <a:p>
            <a:endParaRPr lang="en-CA"/>
          </a:p>
        </p:txBody>
      </p:sp>
      <p:sp>
        <p:nvSpPr>
          <p:cNvPr id="28048" name="Line 397"/>
          <p:cNvSpPr>
            <a:spLocks noChangeShapeType="1"/>
          </p:cNvSpPr>
          <p:nvPr/>
        </p:nvSpPr>
        <p:spPr bwMode="auto">
          <a:xfrm>
            <a:off x="3276600" y="3768725"/>
            <a:ext cx="3175" cy="90488"/>
          </a:xfrm>
          <a:prstGeom prst="line">
            <a:avLst/>
          </a:prstGeom>
          <a:noFill/>
          <a:ln w="0">
            <a:solidFill>
              <a:srgbClr val="000000"/>
            </a:solidFill>
            <a:round/>
            <a:headEnd/>
            <a:tailEnd/>
          </a:ln>
        </p:spPr>
        <p:txBody>
          <a:bodyPr/>
          <a:lstStyle/>
          <a:p>
            <a:endParaRPr lang="en-CA"/>
          </a:p>
        </p:txBody>
      </p:sp>
      <p:sp>
        <p:nvSpPr>
          <p:cNvPr id="28049" name="Line 398"/>
          <p:cNvSpPr>
            <a:spLocks noChangeShapeType="1"/>
          </p:cNvSpPr>
          <p:nvPr/>
        </p:nvSpPr>
        <p:spPr bwMode="auto">
          <a:xfrm>
            <a:off x="3276600" y="3887788"/>
            <a:ext cx="3175" cy="90487"/>
          </a:xfrm>
          <a:prstGeom prst="line">
            <a:avLst/>
          </a:prstGeom>
          <a:noFill/>
          <a:ln w="0">
            <a:solidFill>
              <a:srgbClr val="000000"/>
            </a:solidFill>
            <a:round/>
            <a:headEnd/>
            <a:tailEnd/>
          </a:ln>
        </p:spPr>
        <p:txBody>
          <a:bodyPr/>
          <a:lstStyle/>
          <a:p>
            <a:endParaRPr lang="en-CA"/>
          </a:p>
        </p:txBody>
      </p:sp>
      <p:sp>
        <p:nvSpPr>
          <p:cNvPr id="28050" name="Line 399"/>
          <p:cNvSpPr>
            <a:spLocks noChangeShapeType="1"/>
          </p:cNvSpPr>
          <p:nvPr/>
        </p:nvSpPr>
        <p:spPr bwMode="auto">
          <a:xfrm>
            <a:off x="3276600" y="4005263"/>
            <a:ext cx="3175" cy="79375"/>
          </a:xfrm>
          <a:prstGeom prst="line">
            <a:avLst/>
          </a:prstGeom>
          <a:noFill/>
          <a:ln w="0">
            <a:solidFill>
              <a:srgbClr val="000000"/>
            </a:solidFill>
            <a:round/>
            <a:headEnd/>
            <a:tailEnd/>
          </a:ln>
        </p:spPr>
        <p:txBody>
          <a:bodyPr/>
          <a:lstStyle/>
          <a:p>
            <a:endParaRPr lang="en-CA"/>
          </a:p>
        </p:txBody>
      </p:sp>
      <p:sp>
        <p:nvSpPr>
          <p:cNvPr id="28051" name="Line 400"/>
          <p:cNvSpPr>
            <a:spLocks noChangeShapeType="1"/>
          </p:cNvSpPr>
          <p:nvPr/>
        </p:nvSpPr>
        <p:spPr bwMode="auto">
          <a:xfrm>
            <a:off x="3713163" y="3768725"/>
            <a:ext cx="3175" cy="90488"/>
          </a:xfrm>
          <a:prstGeom prst="line">
            <a:avLst/>
          </a:prstGeom>
          <a:noFill/>
          <a:ln w="0">
            <a:solidFill>
              <a:srgbClr val="000000"/>
            </a:solidFill>
            <a:round/>
            <a:headEnd/>
            <a:tailEnd/>
          </a:ln>
        </p:spPr>
        <p:txBody>
          <a:bodyPr/>
          <a:lstStyle/>
          <a:p>
            <a:endParaRPr lang="en-CA"/>
          </a:p>
        </p:txBody>
      </p:sp>
      <p:sp>
        <p:nvSpPr>
          <p:cNvPr id="28052" name="Line 401"/>
          <p:cNvSpPr>
            <a:spLocks noChangeShapeType="1"/>
          </p:cNvSpPr>
          <p:nvPr/>
        </p:nvSpPr>
        <p:spPr bwMode="auto">
          <a:xfrm>
            <a:off x="3713163" y="3887788"/>
            <a:ext cx="3175" cy="90487"/>
          </a:xfrm>
          <a:prstGeom prst="line">
            <a:avLst/>
          </a:prstGeom>
          <a:noFill/>
          <a:ln w="0">
            <a:solidFill>
              <a:srgbClr val="000000"/>
            </a:solidFill>
            <a:round/>
            <a:headEnd/>
            <a:tailEnd/>
          </a:ln>
        </p:spPr>
        <p:txBody>
          <a:bodyPr/>
          <a:lstStyle/>
          <a:p>
            <a:endParaRPr lang="en-CA"/>
          </a:p>
        </p:txBody>
      </p:sp>
      <p:sp>
        <p:nvSpPr>
          <p:cNvPr id="28053" name="Line 402"/>
          <p:cNvSpPr>
            <a:spLocks noChangeShapeType="1"/>
          </p:cNvSpPr>
          <p:nvPr/>
        </p:nvSpPr>
        <p:spPr bwMode="auto">
          <a:xfrm>
            <a:off x="3713163" y="4005263"/>
            <a:ext cx="3175" cy="79375"/>
          </a:xfrm>
          <a:prstGeom prst="line">
            <a:avLst/>
          </a:prstGeom>
          <a:noFill/>
          <a:ln w="0">
            <a:solidFill>
              <a:srgbClr val="000000"/>
            </a:solidFill>
            <a:round/>
            <a:headEnd/>
            <a:tailEnd/>
          </a:ln>
        </p:spPr>
        <p:txBody>
          <a:bodyPr/>
          <a:lstStyle/>
          <a:p>
            <a:endParaRPr lang="en-CA"/>
          </a:p>
        </p:txBody>
      </p:sp>
      <p:sp>
        <p:nvSpPr>
          <p:cNvPr id="28054" name="Line 403"/>
          <p:cNvSpPr>
            <a:spLocks noChangeShapeType="1"/>
          </p:cNvSpPr>
          <p:nvPr/>
        </p:nvSpPr>
        <p:spPr bwMode="auto">
          <a:xfrm>
            <a:off x="4133850" y="3768725"/>
            <a:ext cx="1588" cy="90488"/>
          </a:xfrm>
          <a:prstGeom prst="line">
            <a:avLst/>
          </a:prstGeom>
          <a:noFill/>
          <a:ln w="0">
            <a:solidFill>
              <a:srgbClr val="000000"/>
            </a:solidFill>
            <a:round/>
            <a:headEnd/>
            <a:tailEnd/>
          </a:ln>
        </p:spPr>
        <p:txBody>
          <a:bodyPr/>
          <a:lstStyle/>
          <a:p>
            <a:endParaRPr lang="en-CA"/>
          </a:p>
        </p:txBody>
      </p:sp>
      <p:sp>
        <p:nvSpPr>
          <p:cNvPr id="28055" name="Line 404"/>
          <p:cNvSpPr>
            <a:spLocks noChangeShapeType="1"/>
          </p:cNvSpPr>
          <p:nvPr/>
        </p:nvSpPr>
        <p:spPr bwMode="auto">
          <a:xfrm>
            <a:off x="4133850" y="3887788"/>
            <a:ext cx="1588" cy="90487"/>
          </a:xfrm>
          <a:prstGeom prst="line">
            <a:avLst/>
          </a:prstGeom>
          <a:noFill/>
          <a:ln w="0">
            <a:solidFill>
              <a:srgbClr val="000000"/>
            </a:solidFill>
            <a:round/>
            <a:headEnd/>
            <a:tailEnd/>
          </a:ln>
        </p:spPr>
        <p:txBody>
          <a:bodyPr/>
          <a:lstStyle/>
          <a:p>
            <a:endParaRPr lang="en-CA"/>
          </a:p>
        </p:txBody>
      </p:sp>
      <p:sp>
        <p:nvSpPr>
          <p:cNvPr id="28056" name="Line 405"/>
          <p:cNvSpPr>
            <a:spLocks noChangeShapeType="1"/>
          </p:cNvSpPr>
          <p:nvPr/>
        </p:nvSpPr>
        <p:spPr bwMode="auto">
          <a:xfrm>
            <a:off x="4133850" y="4005263"/>
            <a:ext cx="1588" cy="79375"/>
          </a:xfrm>
          <a:prstGeom prst="line">
            <a:avLst/>
          </a:prstGeom>
          <a:noFill/>
          <a:ln w="0">
            <a:solidFill>
              <a:srgbClr val="000000"/>
            </a:solidFill>
            <a:round/>
            <a:headEnd/>
            <a:tailEnd/>
          </a:ln>
        </p:spPr>
        <p:txBody>
          <a:bodyPr/>
          <a:lstStyle/>
          <a:p>
            <a:endParaRPr lang="en-CA"/>
          </a:p>
        </p:txBody>
      </p:sp>
      <p:sp>
        <p:nvSpPr>
          <p:cNvPr id="28057" name="Line 406"/>
          <p:cNvSpPr>
            <a:spLocks noChangeShapeType="1"/>
          </p:cNvSpPr>
          <p:nvPr/>
        </p:nvSpPr>
        <p:spPr bwMode="auto">
          <a:xfrm>
            <a:off x="4572000" y="3768725"/>
            <a:ext cx="3175" cy="90488"/>
          </a:xfrm>
          <a:prstGeom prst="line">
            <a:avLst/>
          </a:prstGeom>
          <a:noFill/>
          <a:ln w="0">
            <a:solidFill>
              <a:srgbClr val="000000"/>
            </a:solidFill>
            <a:round/>
            <a:headEnd/>
            <a:tailEnd/>
          </a:ln>
        </p:spPr>
        <p:txBody>
          <a:bodyPr/>
          <a:lstStyle/>
          <a:p>
            <a:endParaRPr lang="en-CA"/>
          </a:p>
        </p:txBody>
      </p:sp>
      <p:sp>
        <p:nvSpPr>
          <p:cNvPr id="28058" name="Line 407"/>
          <p:cNvSpPr>
            <a:spLocks noChangeShapeType="1"/>
          </p:cNvSpPr>
          <p:nvPr/>
        </p:nvSpPr>
        <p:spPr bwMode="auto">
          <a:xfrm>
            <a:off x="4572000" y="3887788"/>
            <a:ext cx="3175" cy="90487"/>
          </a:xfrm>
          <a:prstGeom prst="line">
            <a:avLst/>
          </a:prstGeom>
          <a:noFill/>
          <a:ln w="0">
            <a:solidFill>
              <a:srgbClr val="000000"/>
            </a:solidFill>
            <a:round/>
            <a:headEnd/>
            <a:tailEnd/>
          </a:ln>
        </p:spPr>
        <p:txBody>
          <a:bodyPr/>
          <a:lstStyle/>
          <a:p>
            <a:endParaRPr lang="en-CA"/>
          </a:p>
        </p:txBody>
      </p:sp>
      <p:sp>
        <p:nvSpPr>
          <p:cNvPr id="28059" name="Line 408"/>
          <p:cNvSpPr>
            <a:spLocks noChangeShapeType="1"/>
          </p:cNvSpPr>
          <p:nvPr/>
        </p:nvSpPr>
        <p:spPr bwMode="auto">
          <a:xfrm>
            <a:off x="4572000" y="4005263"/>
            <a:ext cx="3175" cy="79375"/>
          </a:xfrm>
          <a:prstGeom prst="line">
            <a:avLst/>
          </a:prstGeom>
          <a:noFill/>
          <a:ln w="0">
            <a:solidFill>
              <a:srgbClr val="000000"/>
            </a:solidFill>
            <a:round/>
            <a:headEnd/>
            <a:tailEnd/>
          </a:ln>
        </p:spPr>
        <p:txBody>
          <a:bodyPr/>
          <a:lstStyle/>
          <a:p>
            <a:endParaRPr lang="en-CA"/>
          </a:p>
        </p:txBody>
      </p:sp>
      <p:sp>
        <p:nvSpPr>
          <p:cNvPr id="28060" name="Line 409"/>
          <p:cNvSpPr>
            <a:spLocks noChangeShapeType="1"/>
          </p:cNvSpPr>
          <p:nvPr/>
        </p:nvSpPr>
        <p:spPr bwMode="auto">
          <a:xfrm>
            <a:off x="1209675" y="3760788"/>
            <a:ext cx="3175" cy="1587"/>
          </a:xfrm>
          <a:prstGeom prst="line">
            <a:avLst/>
          </a:prstGeom>
          <a:noFill/>
          <a:ln w="0">
            <a:solidFill>
              <a:srgbClr val="000000"/>
            </a:solidFill>
            <a:round/>
            <a:headEnd/>
            <a:tailEnd/>
          </a:ln>
        </p:spPr>
        <p:txBody>
          <a:bodyPr/>
          <a:lstStyle/>
          <a:p>
            <a:endParaRPr lang="en-CA"/>
          </a:p>
        </p:txBody>
      </p:sp>
      <p:sp>
        <p:nvSpPr>
          <p:cNvPr id="28061" name="Line 410"/>
          <p:cNvSpPr>
            <a:spLocks noChangeShapeType="1"/>
          </p:cNvSpPr>
          <p:nvPr/>
        </p:nvSpPr>
        <p:spPr bwMode="auto">
          <a:xfrm>
            <a:off x="1209675" y="3760788"/>
            <a:ext cx="3175" cy="1587"/>
          </a:xfrm>
          <a:prstGeom prst="line">
            <a:avLst/>
          </a:prstGeom>
          <a:noFill/>
          <a:ln w="0">
            <a:solidFill>
              <a:srgbClr val="000000"/>
            </a:solidFill>
            <a:round/>
            <a:headEnd/>
            <a:tailEnd/>
          </a:ln>
        </p:spPr>
        <p:txBody>
          <a:bodyPr/>
          <a:lstStyle/>
          <a:p>
            <a:endParaRPr lang="en-CA"/>
          </a:p>
        </p:txBody>
      </p:sp>
      <p:sp>
        <p:nvSpPr>
          <p:cNvPr id="28062" name="Line 411"/>
          <p:cNvSpPr>
            <a:spLocks noChangeShapeType="1"/>
          </p:cNvSpPr>
          <p:nvPr/>
        </p:nvSpPr>
        <p:spPr bwMode="auto">
          <a:xfrm flipH="1">
            <a:off x="1208088" y="3762375"/>
            <a:ext cx="1587" cy="3175"/>
          </a:xfrm>
          <a:prstGeom prst="line">
            <a:avLst/>
          </a:prstGeom>
          <a:noFill/>
          <a:ln w="0">
            <a:solidFill>
              <a:srgbClr val="000000"/>
            </a:solidFill>
            <a:round/>
            <a:headEnd/>
            <a:tailEnd/>
          </a:ln>
        </p:spPr>
        <p:txBody>
          <a:bodyPr/>
          <a:lstStyle/>
          <a:p>
            <a:endParaRPr lang="en-CA"/>
          </a:p>
        </p:txBody>
      </p:sp>
      <p:sp>
        <p:nvSpPr>
          <p:cNvPr id="28063" name="Line 412"/>
          <p:cNvSpPr>
            <a:spLocks noChangeShapeType="1"/>
          </p:cNvSpPr>
          <p:nvPr/>
        </p:nvSpPr>
        <p:spPr bwMode="auto">
          <a:xfrm>
            <a:off x="1208088" y="3762375"/>
            <a:ext cx="1587" cy="6350"/>
          </a:xfrm>
          <a:prstGeom prst="line">
            <a:avLst/>
          </a:prstGeom>
          <a:noFill/>
          <a:ln w="0">
            <a:solidFill>
              <a:srgbClr val="000000"/>
            </a:solidFill>
            <a:round/>
            <a:headEnd/>
            <a:tailEnd/>
          </a:ln>
        </p:spPr>
        <p:txBody>
          <a:bodyPr/>
          <a:lstStyle/>
          <a:p>
            <a:endParaRPr lang="en-CA"/>
          </a:p>
        </p:txBody>
      </p:sp>
      <p:sp>
        <p:nvSpPr>
          <p:cNvPr id="28064" name="Line 413"/>
          <p:cNvSpPr>
            <a:spLocks noChangeShapeType="1"/>
          </p:cNvSpPr>
          <p:nvPr/>
        </p:nvSpPr>
        <p:spPr bwMode="auto">
          <a:xfrm flipH="1">
            <a:off x="1204913" y="3768725"/>
            <a:ext cx="3175" cy="4763"/>
          </a:xfrm>
          <a:prstGeom prst="line">
            <a:avLst/>
          </a:prstGeom>
          <a:noFill/>
          <a:ln w="0">
            <a:solidFill>
              <a:srgbClr val="000000"/>
            </a:solidFill>
            <a:round/>
            <a:headEnd/>
            <a:tailEnd/>
          </a:ln>
        </p:spPr>
        <p:txBody>
          <a:bodyPr/>
          <a:lstStyle/>
          <a:p>
            <a:endParaRPr lang="en-CA"/>
          </a:p>
        </p:txBody>
      </p:sp>
      <p:sp>
        <p:nvSpPr>
          <p:cNvPr id="28065" name="Line 414"/>
          <p:cNvSpPr>
            <a:spLocks noChangeShapeType="1"/>
          </p:cNvSpPr>
          <p:nvPr/>
        </p:nvSpPr>
        <p:spPr bwMode="auto">
          <a:xfrm flipH="1">
            <a:off x="1198563" y="3773488"/>
            <a:ext cx="6350" cy="14287"/>
          </a:xfrm>
          <a:prstGeom prst="line">
            <a:avLst/>
          </a:prstGeom>
          <a:noFill/>
          <a:ln w="0">
            <a:solidFill>
              <a:srgbClr val="000000"/>
            </a:solidFill>
            <a:round/>
            <a:headEnd/>
            <a:tailEnd/>
          </a:ln>
        </p:spPr>
        <p:txBody>
          <a:bodyPr/>
          <a:lstStyle/>
          <a:p>
            <a:endParaRPr lang="en-CA"/>
          </a:p>
        </p:txBody>
      </p:sp>
      <p:sp>
        <p:nvSpPr>
          <p:cNvPr id="28066" name="Line 415"/>
          <p:cNvSpPr>
            <a:spLocks noChangeShapeType="1"/>
          </p:cNvSpPr>
          <p:nvPr/>
        </p:nvSpPr>
        <p:spPr bwMode="auto">
          <a:xfrm flipH="1">
            <a:off x="1195388" y="3787775"/>
            <a:ext cx="3175" cy="22225"/>
          </a:xfrm>
          <a:prstGeom prst="line">
            <a:avLst/>
          </a:prstGeom>
          <a:noFill/>
          <a:ln w="0">
            <a:solidFill>
              <a:srgbClr val="000000"/>
            </a:solidFill>
            <a:round/>
            <a:headEnd/>
            <a:tailEnd/>
          </a:ln>
        </p:spPr>
        <p:txBody>
          <a:bodyPr/>
          <a:lstStyle/>
          <a:p>
            <a:endParaRPr lang="en-CA"/>
          </a:p>
        </p:txBody>
      </p:sp>
      <p:sp>
        <p:nvSpPr>
          <p:cNvPr id="28067" name="Line 416"/>
          <p:cNvSpPr>
            <a:spLocks noChangeShapeType="1"/>
          </p:cNvSpPr>
          <p:nvPr/>
        </p:nvSpPr>
        <p:spPr bwMode="auto">
          <a:xfrm>
            <a:off x="1195388" y="3810000"/>
            <a:ext cx="3175" cy="17463"/>
          </a:xfrm>
          <a:prstGeom prst="line">
            <a:avLst/>
          </a:prstGeom>
          <a:noFill/>
          <a:ln w="0">
            <a:solidFill>
              <a:srgbClr val="000000"/>
            </a:solidFill>
            <a:round/>
            <a:headEnd/>
            <a:tailEnd/>
          </a:ln>
        </p:spPr>
        <p:txBody>
          <a:bodyPr/>
          <a:lstStyle/>
          <a:p>
            <a:endParaRPr lang="en-CA"/>
          </a:p>
        </p:txBody>
      </p:sp>
      <p:sp>
        <p:nvSpPr>
          <p:cNvPr id="28068" name="Freeform 417"/>
          <p:cNvSpPr>
            <a:spLocks/>
          </p:cNvSpPr>
          <p:nvPr/>
        </p:nvSpPr>
        <p:spPr bwMode="auto">
          <a:xfrm>
            <a:off x="1198563" y="3827463"/>
            <a:ext cx="14287" cy="14287"/>
          </a:xfrm>
          <a:custGeom>
            <a:avLst/>
            <a:gdLst>
              <a:gd name="T0" fmla="*/ 0 w 11"/>
              <a:gd name="T1" fmla="*/ 0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11"/>
                </a:lnTo>
                <a:lnTo>
                  <a:pt x="11" y="11"/>
                </a:lnTo>
              </a:path>
            </a:pathLst>
          </a:custGeom>
          <a:noFill/>
          <a:ln w="0">
            <a:solidFill>
              <a:srgbClr val="000000"/>
            </a:solidFill>
            <a:round/>
            <a:headEnd/>
            <a:tailEnd/>
          </a:ln>
        </p:spPr>
        <p:txBody>
          <a:bodyPr/>
          <a:lstStyle/>
          <a:p>
            <a:endParaRPr lang="en-CA"/>
          </a:p>
        </p:txBody>
      </p:sp>
      <p:sp>
        <p:nvSpPr>
          <p:cNvPr id="28069" name="Line 418"/>
          <p:cNvSpPr>
            <a:spLocks noChangeShapeType="1"/>
          </p:cNvSpPr>
          <p:nvPr/>
        </p:nvSpPr>
        <p:spPr bwMode="auto">
          <a:xfrm>
            <a:off x="1233488" y="3862388"/>
            <a:ext cx="3175" cy="1587"/>
          </a:xfrm>
          <a:prstGeom prst="line">
            <a:avLst/>
          </a:prstGeom>
          <a:noFill/>
          <a:ln w="0">
            <a:solidFill>
              <a:srgbClr val="000000"/>
            </a:solidFill>
            <a:round/>
            <a:headEnd/>
            <a:tailEnd/>
          </a:ln>
        </p:spPr>
        <p:txBody>
          <a:bodyPr/>
          <a:lstStyle/>
          <a:p>
            <a:endParaRPr lang="en-CA"/>
          </a:p>
        </p:txBody>
      </p:sp>
      <p:sp>
        <p:nvSpPr>
          <p:cNvPr id="28070" name="Line 419"/>
          <p:cNvSpPr>
            <a:spLocks noChangeShapeType="1"/>
          </p:cNvSpPr>
          <p:nvPr/>
        </p:nvSpPr>
        <p:spPr bwMode="auto">
          <a:xfrm>
            <a:off x="1233488" y="3862388"/>
            <a:ext cx="7937" cy="7937"/>
          </a:xfrm>
          <a:prstGeom prst="line">
            <a:avLst/>
          </a:prstGeom>
          <a:noFill/>
          <a:ln w="0">
            <a:solidFill>
              <a:srgbClr val="000000"/>
            </a:solidFill>
            <a:round/>
            <a:headEnd/>
            <a:tailEnd/>
          </a:ln>
        </p:spPr>
        <p:txBody>
          <a:bodyPr/>
          <a:lstStyle/>
          <a:p>
            <a:endParaRPr lang="en-CA"/>
          </a:p>
        </p:txBody>
      </p:sp>
      <p:sp>
        <p:nvSpPr>
          <p:cNvPr id="28071" name="Line 420"/>
          <p:cNvSpPr>
            <a:spLocks noChangeShapeType="1"/>
          </p:cNvSpPr>
          <p:nvPr/>
        </p:nvSpPr>
        <p:spPr bwMode="auto">
          <a:xfrm flipH="1">
            <a:off x="1238250" y="3870325"/>
            <a:ext cx="3175" cy="6350"/>
          </a:xfrm>
          <a:prstGeom prst="line">
            <a:avLst/>
          </a:prstGeom>
          <a:noFill/>
          <a:ln w="0">
            <a:solidFill>
              <a:srgbClr val="000000"/>
            </a:solidFill>
            <a:round/>
            <a:headEnd/>
            <a:tailEnd/>
          </a:ln>
        </p:spPr>
        <p:txBody>
          <a:bodyPr/>
          <a:lstStyle/>
          <a:p>
            <a:endParaRPr lang="en-CA"/>
          </a:p>
        </p:txBody>
      </p:sp>
      <p:sp>
        <p:nvSpPr>
          <p:cNvPr id="28072" name="Line 421"/>
          <p:cNvSpPr>
            <a:spLocks noChangeShapeType="1"/>
          </p:cNvSpPr>
          <p:nvPr/>
        </p:nvSpPr>
        <p:spPr bwMode="auto">
          <a:xfrm flipH="1">
            <a:off x="1231900" y="3876675"/>
            <a:ext cx="6350" cy="7938"/>
          </a:xfrm>
          <a:prstGeom prst="line">
            <a:avLst/>
          </a:prstGeom>
          <a:noFill/>
          <a:ln w="0">
            <a:solidFill>
              <a:srgbClr val="000000"/>
            </a:solidFill>
            <a:round/>
            <a:headEnd/>
            <a:tailEnd/>
          </a:ln>
        </p:spPr>
        <p:txBody>
          <a:bodyPr/>
          <a:lstStyle/>
          <a:p>
            <a:endParaRPr lang="en-CA"/>
          </a:p>
        </p:txBody>
      </p:sp>
      <p:sp>
        <p:nvSpPr>
          <p:cNvPr id="28073" name="Line 422"/>
          <p:cNvSpPr>
            <a:spLocks noChangeShapeType="1"/>
          </p:cNvSpPr>
          <p:nvPr/>
        </p:nvSpPr>
        <p:spPr bwMode="auto">
          <a:xfrm flipH="1">
            <a:off x="1217613" y="3884613"/>
            <a:ext cx="14287" cy="4762"/>
          </a:xfrm>
          <a:prstGeom prst="line">
            <a:avLst/>
          </a:prstGeom>
          <a:noFill/>
          <a:ln w="0">
            <a:solidFill>
              <a:srgbClr val="000000"/>
            </a:solidFill>
            <a:round/>
            <a:headEnd/>
            <a:tailEnd/>
          </a:ln>
        </p:spPr>
        <p:txBody>
          <a:bodyPr/>
          <a:lstStyle/>
          <a:p>
            <a:endParaRPr lang="en-CA"/>
          </a:p>
        </p:txBody>
      </p:sp>
      <p:sp>
        <p:nvSpPr>
          <p:cNvPr id="28074" name="Line 423"/>
          <p:cNvSpPr>
            <a:spLocks noChangeShapeType="1"/>
          </p:cNvSpPr>
          <p:nvPr/>
        </p:nvSpPr>
        <p:spPr bwMode="auto">
          <a:xfrm flipH="1">
            <a:off x="1198563" y="3889375"/>
            <a:ext cx="19050" cy="7938"/>
          </a:xfrm>
          <a:prstGeom prst="line">
            <a:avLst/>
          </a:prstGeom>
          <a:noFill/>
          <a:ln w="0">
            <a:solidFill>
              <a:srgbClr val="000000"/>
            </a:solidFill>
            <a:round/>
            <a:headEnd/>
            <a:tailEnd/>
          </a:ln>
        </p:spPr>
        <p:txBody>
          <a:bodyPr/>
          <a:lstStyle/>
          <a:p>
            <a:endParaRPr lang="en-CA"/>
          </a:p>
        </p:txBody>
      </p:sp>
      <p:sp>
        <p:nvSpPr>
          <p:cNvPr id="28075" name="Freeform 424"/>
          <p:cNvSpPr>
            <a:spLocks/>
          </p:cNvSpPr>
          <p:nvPr/>
        </p:nvSpPr>
        <p:spPr bwMode="auto">
          <a:xfrm>
            <a:off x="1179513" y="3897313"/>
            <a:ext cx="19050" cy="6350"/>
          </a:xfrm>
          <a:custGeom>
            <a:avLst/>
            <a:gdLst>
              <a:gd name="T0" fmla="*/ 2147483647 w 18"/>
              <a:gd name="T1" fmla="*/ 0 h 5"/>
              <a:gd name="T2" fmla="*/ 0 w 18"/>
              <a:gd name="T3" fmla="*/ 2147483647 h 5"/>
              <a:gd name="T4" fmla="*/ 0 w 18"/>
              <a:gd name="T5" fmla="*/ 2147483647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18" y="0"/>
                </a:moveTo>
                <a:lnTo>
                  <a:pt x="0" y="5"/>
                </a:lnTo>
              </a:path>
            </a:pathLst>
          </a:custGeom>
          <a:noFill/>
          <a:ln w="0">
            <a:solidFill>
              <a:srgbClr val="000000"/>
            </a:solidFill>
            <a:round/>
            <a:headEnd/>
            <a:tailEnd/>
          </a:ln>
        </p:spPr>
        <p:txBody>
          <a:bodyPr/>
          <a:lstStyle/>
          <a:p>
            <a:endParaRPr lang="en-CA"/>
          </a:p>
        </p:txBody>
      </p:sp>
      <p:sp>
        <p:nvSpPr>
          <p:cNvPr id="28076" name="Line 425"/>
          <p:cNvSpPr>
            <a:spLocks noChangeShapeType="1"/>
          </p:cNvSpPr>
          <p:nvPr/>
        </p:nvSpPr>
        <p:spPr bwMode="auto">
          <a:xfrm flipH="1">
            <a:off x="1147763" y="3914775"/>
            <a:ext cx="3175" cy="1588"/>
          </a:xfrm>
          <a:prstGeom prst="line">
            <a:avLst/>
          </a:prstGeom>
          <a:noFill/>
          <a:ln w="0">
            <a:solidFill>
              <a:srgbClr val="000000"/>
            </a:solidFill>
            <a:round/>
            <a:headEnd/>
            <a:tailEnd/>
          </a:ln>
        </p:spPr>
        <p:txBody>
          <a:bodyPr/>
          <a:lstStyle/>
          <a:p>
            <a:endParaRPr lang="en-CA"/>
          </a:p>
        </p:txBody>
      </p:sp>
      <p:sp>
        <p:nvSpPr>
          <p:cNvPr id="28077" name="Line 426"/>
          <p:cNvSpPr>
            <a:spLocks noChangeShapeType="1"/>
          </p:cNvSpPr>
          <p:nvPr/>
        </p:nvSpPr>
        <p:spPr bwMode="auto">
          <a:xfrm flipH="1">
            <a:off x="1143000" y="3916363"/>
            <a:ext cx="4763" cy="4762"/>
          </a:xfrm>
          <a:prstGeom prst="line">
            <a:avLst/>
          </a:prstGeom>
          <a:noFill/>
          <a:ln w="0">
            <a:solidFill>
              <a:srgbClr val="000000"/>
            </a:solidFill>
            <a:round/>
            <a:headEnd/>
            <a:tailEnd/>
          </a:ln>
        </p:spPr>
        <p:txBody>
          <a:bodyPr/>
          <a:lstStyle/>
          <a:p>
            <a:endParaRPr lang="en-CA"/>
          </a:p>
        </p:txBody>
      </p:sp>
      <p:sp>
        <p:nvSpPr>
          <p:cNvPr id="28078" name="Line 427"/>
          <p:cNvSpPr>
            <a:spLocks noChangeShapeType="1"/>
          </p:cNvSpPr>
          <p:nvPr/>
        </p:nvSpPr>
        <p:spPr bwMode="auto">
          <a:xfrm>
            <a:off x="1143000" y="3921125"/>
            <a:ext cx="3175" cy="6350"/>
          </a:xfrm>
          <a:prstGeom prst="line">
            <a:avLst/>
          </a:prstGeom>
          <a:noFill/>
          <a:ln w="0">
            <a:solidFill>
              <a:srgbClr val="000000"/>
            </a:solidFill>
            <a:round/>
            <a:headEnd/>
            <a:tailEnd/>
          </a:ln>
        </p:spPr>
        <p:txBody>
          <a:bodyPr/>
          <a:lstStyle/>
          <a:p>
            <a:endParaRPr lang="en-CA"/>
          </a:p>
        </p:txBody>
      </p:sp>
      <p:sp>
        <p:nvSpPr>
          <p:cNvPr id="28079" name="Line 428"/>
          <p:cNvSpPr>
            <a:spLocks noChangeShapeType="1"/>
          </p:cNvSpPr>
          <p:nvPr/>
        </p:nvSpPr>
        <p:spPr bwMode="auto">
          <a:xfrm>
            <a:off x="1146175" y="3927475"/>
            <a:ext cx="11113" cy="4763"/>
          </a:xfrm>
          <a:prstGeom prst="line">
            <a:avLst/>
          </a:prstGeom>
          <a:noFill/>
          <a:ln w="0">
            <a:solidFill>
              <a:srgbClr val="000000"/>
            </a:solidFill>
            <a:round/>
            <a:headEnd/>
            <a:tailEnd/>
          </a:ln>
        </p:spPr>
        <p:txBody>
          <a:bodyPr/>
          <a:lstStyle/>
          <a:p>
            <a:endParaRPr lang="en-CA"/>
          </a:p>
        </p:txBody>
      </p:sp>
      <p:sp>
        <p:nvSpPr>
          <p:cNvPr id="28080" name="Line 429"/>
          <p:cNvSpPr>
            <a:spLocks noChangeShapeType="1"/>
          </p:cNvSpPr>
          <p:nvPr/>
        </p:nvSpPr>
        <p:spPr bwMode="auto">
          <a:xfrm>
            <a:off x="1157288" y="3932238"/>
            <a:ext cx="14287" cy="1587"/>
          </a:xfrm>
          <a:prstGeom prst="line">
            <a:avLst/>
          </a:prstGeom>
          <a:noFill/>
          <a:ln w="0">
            <a:solidFill>
              <a:srgbClr val="000000"/>
            </a:solidFill>
            <a:round/>
            <a:headEnd/>
            <a:tailEnd/>
          </a:ln>
        </p:spPr>
        <p:txBody>
          <a:bodyPr/>
          <a:lstStyle/>
          <a:p>
            <a:endParaRPr lang="en-CA"/>
          </a:p>
        </p:txBody>
      </p:sp>
      <p:sp>
        <p:nvSpPr>
          <p:cNvPr id="28081" name="Line 430"/>
          <p:cNvSpPr>
            <a:spLocks noChangeShapeType="1"/>
          </p:cNvSpPr>
          <p:nvPr/>
        </p:nvSpPr>
        <p:spPr bwMode="auto">
          <a:xfrm>
            <a:off x="1171575" y="3933825"/>
            <a:ext cx="17463" cy="3175"/>
          </a:xfrm>
          <a:prstGeom prst="line">
            <a:avLst/>
          </a:prstGeom>
          <a:noFill/>
          <a:ln w="0">
            <a:solidFill>
              <a:srgbClr val="000000"/>
            </a:solidFill>
            <a:round/>
            <a:headEnd/>
            <a:tailEnd/>
          </a:ln>
        </p:spPr>
        <p:txBody>
          <a:bodyPr/>
          <a:lstStyle/>
          <a:p>
            <a:endParaRPr lang="en-CA"/>
          </a:p>
        </p:txBody>
      </p:sp>
      <p:sp>
        <p:nvSpPr>
          <p:cNvPr id="28082" name="Freeform 431"/>
          <p:cNvSpPr>
            <a:spLocks/>
          </p:cNvSpPr>
          <p:nvPr/>
        </p:nvSpPr>
        <p:spPr bwMode="auto">
          <a:xfrm>
            <a:off x="1189038" y="3937000"/>
            <a:ext cx="28575" cy="1588"/>
          </a:xfrm>
          <a:custGeom>
            <a:avLst/>
            <a:gdLst>
              <a:gd name="T0" fmla="*/ 0 w 25"/>
              <a:gd name="T1" fmla="*/ 0 h 1588"/>
              <a:gd name="T2" fmla="*/ 2147483647 w 25"/>
              <a:gd name="T3" fmla="*/ 0 h 1588"/>
              <a:gd name="T4" fmla="*/ 2147483647 w 25"/>
              <a:gd name="T5" fmla="*/ 0 h 1588"/>
              <a:gd name="T6" fmla="*/ 0 60000 65536"/>
              <a:gd name="T7" fmla="*/ 0 60000 65536"/>
              <a:gd name="T8" fmla="*/ 0 60000 65536"/>
              <a:gd name="T9" fmla="*/ 0 w 25"/>
              <a:gd name="T10" fmla="*/ 0 h 1588"/>
              <a:gd name="T11" fmla="*/ 25 w 25"/>
              <a:gd name="T12" fmla="*/ 1588 h 1588"/>
            </a:gdLst>
            <a:ahLst/>
            <a:cxnLst>
              <a:cxn ang="T6">
                <a:pos x="T0" y="T1"/>
              </a:cxn>
              <a:cxn ang="T7">
                <a:pos x="T2" y="T3"/>
              </a:cxn>
              <a:cxn ang="T8">
                <a:pos x="T4" y="T5"/>
              </a:cxn>
            </a:cxnLst>
            <a:rect l="T9" t="T10" r="T11" b="T12"/>
            <a:pathLst>
              <a:path w="25" h="1588">
                <a:moveTo>
                  <a:pt x="0" y="0"/>
                </a:moveTo>
                <a:lnTo>
                  <a:pt x="15" y="0"/>
                </a:lnTo>
                <a:lnTo>
                  <a:pt x="25" y="0"/>
                </a:lnTo>
              </a:path>
            </a:pathLst>
          </a:custGeom>
          <a:noFill/>
          <a:ln w="0">
            <a:solidFill>
              <a:srgbClr val="000000"/>
            </a:solidFill>
            <a:round/>
            <a:headEnd/>
            <a:tailEnd/>
          </a:ln>
        </p:spPr>
        <p:txBody>
          <a:bodyPr/>
          <a:lstStyle/>
          <a:p>
            <a:endParaRPr lang="en-CA"/>
          </a:p>
        </p:txBody>
      </p:sp>
      <p:sp>
        <p:nvSpPr>
          <p:cNvPr id="28083" name="Line 432"/>
          <p:cNvSpPr>
            <a:spLocks noChangeShapeType="1"/>
          </p:cNvSpPr>
          <p:nvPr/>
        </p:nvSpPr>
        <p:spPr bwMode="auto">
          <a:xfrm>
            <a:off x="1228725" y="3959225"/>
            <a:ext cx="3175" cy="4763"/>
          </a:xfrm>
          <a:prstGeom prst="line">
            <a:avLst/>
          </a:prstGeom>
          <a:noFill/>
          <a:ln w="0">
            <a:solidFill>
              <a:srgbClr val="000000"/>
            </a:solidFill>
            <a:round/>
            <a:headEnd/>
            <a:tailEnd/>
          </a:ln>
        </p:spPr>
        <p:txBody>
          <a:bodyPr/>
          <a:lstStyle/>
          <a:p>
            <a:endParaRPr lang="en-CA"/>
          </a:p>
        </p:txBody>
      </p:sp>
      <p:sp>
        <p:nvSpPr>
          <p:cNvPr id="28084" name="Line 433"/>
          <p:cNvSpPr>
            <a:spLocks noChangeShapeType="1"/>
          </p:cNvSpPr>
          <p:nvPr/>
        </p:nvSpPr>
        <p:spPr bwMode="auto">
          <a:xfrm flipH="1">
            <a:off x="1223963" y="3963988"/>
            <a:ext cx="4762" cy="7937"/>
          </a:xfrm>
          <a:prstGeom prst="line">
            <a:avLst/>
          </a:prstGeom>
          <a:noFill/>
          <a:ln w="0">
            <a:solidFill>
              <a:srgbClr val="000000"/>
            </a:solidFill>
            <a:round/>
            <a:headEnd/>
            <a:tailEnd/>
          </a:ln>
        </p:spPr>
        <p:txBody>
          <a:bodyPr/>
          <a:lstStyle/>
          <a:p>
            <a:endParaRPr lang="en-CA"/>
          </a:p>
        </p:txBody>
      </p:sp>
      <p:sp>
        <p:nvSpPr>
          <p:cNvPr id="28085" name="Line 434"/>
          <p:cNvSpPr>
            <a:spLocks noChangeShapeType="1"/>
          </p:cNvSpPr>
          <p:nvPr/>
        </p:nvSpPr>
        <p:spPr bwMode="auto">
          <a:xfrm flipH="1">
            <a:off x="1209675" y="3971925"/>
            <a:ext cx="14288" cy="23813"/>
          </a:xfrm>
          <a:prstGeom prst="line">
            <a:avLst/>
          </a:prstGeom>
          <a:noFill/>
          <a:ln w="0">
            <a:solidFill>
              <a:srgbClr val="000000"/>
            </a:solidFill>
            <a:round/>
            <a:headEnd/>
            <a:tailEnd/>
          </a:ln>
        </p:spPr>
        <p:txBody>
          <a:bodyPr/>
          <a:lstStyle/>
          <a:p>
            <a:endParaRPr lang="en-CA"/>
          </a:p>
        </p:txBody>
      </p:sp>
      <p:sp>
        <p:nvSpPr>
          <p:cNvPr id="28086" name="Line 435"/>
          <p:cNvSpPr>
            <a:spLocks noChangeShapeType="1"/>
          </p:cNvSpPr>
          <p:nvPr/>
        </p:nvSpPr>
        <p:spPr bwMode="auto">
          <a:xfrm flipH="1">
            <a:off x="1193800" y="3995738"/>
            <a:ext cx="15875" cy="22225"/>
          </a:xfrm>
          <a:prstGeom prst="line">
            <a:avLst/>
          </a:prstGeom>
          <a:noFill/>
          <a:ln w="0">
            <a:solidFill>
              <a:srgbClr val="000000"/>
            </a:solidFill>
            <a:round/>
            <a:headEnd/>
            <a:tailEnd/>
          </a:ln>
        </p:spPr>
        <p:txBody>
          <a:bodyPr/>
          <a:lstStyle/>
          <a:p>
            <a:endParaRPr lang="en-CA"/>
          </a:p>
        </p:txBody>
      </p:sp>
      <p:sp>
        <p:nvSpPr>
          <p:cNvPr id="28087" name="Line 436"/>
          <p:cNvSpPr>
            <a:spLocks noChangeShapeType="1"/>
          </p:cNvSpPr>
          <p:nvPr/>
        </p:nvSpPr>
        <p:spPr bwMode="auto">
          <a:xfrm flipH="1">
            <a:off x="1190625" y="4017963"/>
            <a:ext cx="3175" cy="4762"/>
          </a:xfrm>
          <a:prstGeom prst="line">
            <a:avLst/>
          </a:prstGeom>
          <a:noFill/>
          <a:ln w="0">
            <a:solidFill>
              <a:srgbClr val="000000"/>
            </a:solidFill>
            <a:round/>
            <a:headEnd/>
            <a:tailEnd/>
          </a:ln>
        </p:spPr>
        <p:txBody>
          <a:bodyPr/>
          <a:lstStyle/>
          <a:p>
            <a:endParaRPr lang="en-CA"/>
          </a:p>
        </p:txBody>
      </p:sp>
      <p:sp>
        <p:nvSpPr>
          <p:cNvPr id="28088" name="Line 437"/>
          <p:cNvSpPr>
            <a:spLocks noChangeShapeType="1"/>
          </p:cNvSpPr>
          <p:nvPr/>
        </p:nvSpPr>
        <p:spPr bwMode="auto">
          <a:xfrm flipH="1">
            <a:off x="1189038" y="4022725"/>
            <a:ext cx="1587" cy="6350"/>
          </a:xfrm>
          <a:prstGeom prst="line">
            <a:avLst/>
          </a:prstGeom>
          <a:noFill/>
          <a:ln w="0">
            <a:solidFill>
              <a:srgbClr val="000000"/>
            </a:solidFill>
            <a:round/>
            <a:headEnd/>
            <a:tailEnd/>
          </a:ln>
        </p:spPr>
        <p:txBody>
          <a:bodyPr/>
          <a:lstStyle/>
          <a:p>
            <a:endParaRPr lang="en-CA"/>
          </a:p>
        </p:txBody>
      </p:sp>
      <p:sp>
        <p:nvSpPr>
          <p:cNvPr id="28089" name="Line 438"/>
          <p:cNvSpPr>
            <a:spLocks noChangeShapeType="1"/>
          </p:cNvSpPr>
          <p:nvPr/>
        </p:nvSpPr>
        <p:spPr bwMode="auto">
          <a:xfrm>
            <a:off x="1189038" y="4029075"/>
            <a:ext cx="1587" cy="4763"/>
          </a:xfrm>
          <a:prstGeom prst="line">
            <a:avLst/>
          </a:prstGeom>
          <a:noFill/>
          <a:ln w="0">
            <a:solidFill>
              <a:srgbClr val="000000"/>
            </a:solidFill>
            <a:round/>
            <a:headEnd/>
            <a:tailEnd/>
          </a:ln>
        </p:spPr>
        <p:txBody>
          <a:bodyPr/>
          <a:lstStyle/>
          <a:p>
            <a:endParaRPr lang="en-CA"/>
          </a:p>
        </p:txBody>
      </p:sp>
      <p:sp>
        <p:nvSpPr>
          <p:cNvPr id="28090" name="Freeform 439"/>
          <p:cNvSpPr>
            <a:spLocks/>
          </p:cNvSpPr>
          <p:nvPr/>
        </p:nvSpPr>
        <p:spPr bwMode="auto">
          <a:xfrm>
            <a:off x="1189038" y="4033838"/>
            <a:ext cx="4762" cy="4762"/>
          </a:xfrm>
          <a:custGeom>
            <a:avLst/>
            <a:gdLst>
              <a:gd name="T0" fmla="*/ 0 w 4"/>
              <a:gd name="T1" fmla="*/ 0 h 4"/>
              <a:gd name="T2" fmla="*/ 2147483647 w 4"/>
              <a:gd name="T3" fmla="*/ 2147483647 h 4"/>
              <a:gd name="T4" fmla="*/ 2147483647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8091" name="Line 440"/>
          <p:cNvSpPr>
            <a:spLocks noChangeShapeType="1"/>
          </p:cNvSpPr>
          <p:nvPr/>
        </p:nvSpPr>
        <p:spPr bwMode="auto">
          <a:xfrm>
            <a:off x="1222375" y="4035425"/>
            <a:ext cx="1588" cy="3175"/>
          </a:xfrm>
          <a:prstGeom prst="line">
            <a:avLst/>
          </a:prstGeom>
          <a:noFill/>
          <a:ln w="0">
            <a:solidFill>
              <a:srgbClr val="000000"/>
            </a:solidFill>
            <a:round/>
            <a:headEnd/>
            <a:tailEnd/>
          </a:ln>
        </p:spPr>
        <p:txBody>
          <a:bodyPr/>
          <a:lstStyle/>
          <a:p>
            <a:endParaRPr lang="en-CA"/>
          </a:p>
        </p:txBody>
      </p:sp>
      <p:sp>
        <p:nvSpPr>
          <p:cNvPr id="28092" name="Line 441"/>
          <p:cNvSpPr>
            <a:spLocks noChangeShapeType="1"/>
          </p:cNvSpPr>
          <p:nvPr/>
        </p:nvSpPr>
        <p:spPr bwMode="auto">
          <a:xfrm>
            <a:off x="1222375" y="4035425"/>
            <a:ext cx="6350" cy="3175"/>
          </a:xfrm>
          <a:prstGeom prst="line">
            <a:avLst/>
          </a:prstGeom>
          <a:noFill/>
          <a:ln w="0">
            <a:solidFill>
              <a:srgbClr val="000000"/>
            </a:solidFill>
            <a:round/>
            <a:headEnd/>
            <a:tailEnd/>
          </a:ln>
        </p:spPr>
        <p:txBody>
          <a:bodyPr/>
          <a:lstStyle/>
          <a:p>
            <a:endParaRPr lang="en-CA"/>
          </a:p>
        </p:txBody>
      </p:sp>
      <p:sp>
        <p:nvSpPr>
          <p:cNvPr id="28093" name="Line 442"/>
          <p:cNvSpPr>
            <a:spLocks noChangeShapeType="1"/>
          </p:cNvSpPr>
          <p:nvPr/>
        </p:nvSpPr>
        <p:spPr bwMode="auto">
          <a:xfrm>
            <a:off x="1228725" y="4035425"/>
            <a:ext cx="3175" cy="3175"/>
          </a:xfrm>
          <a:prstGeom prst="line">
            <a:avLst/>
          </a:prstGeom>
          <a:noFill/>
          <a:ln w="0">
            <a:solidFill>
              <a:srgbClr val="000000"/>
            </a:solidFill>
            <a:round/>
            <a:headEnd/>
            <a:tailEnd/>
          </a:ln>
        </p:spPr>
        <p:txBody>
          <a:bodyPr/>
          <a:lstStyle/>
          <a:p>
            <a:endParaRPr lang="en-CA"/>
          </a:p>
        </p:txBody>
      </p:sp>
      <p:sp>
        <p:nvSpPr>
          <p:cNvPr id="28094" name="Line 443"/>
          <p:cNvSpPr>
            <a:spLocks noChangeShapeType="1"/>
          </p:cNvSpPr>
          <p:nvPr/>
        </p:nvSpPr>
        <p:spPr bwMode="auto">
          <a:xfrm>
            <a:off x="1231900" y="4035425"/>
            <a:ext cx="1588" cy="3175"/>
          </a:xfrm>
          <a:prstGeom prst="line">
            <a:avLst/>
          </a:prstGeom>
          <a:noFill/>
          <a:ln w="0">
            <a:solidFill>
              <a:srgbClr val="000000"/>
            </a:solidFill>
            <a:round/>
            <a:headEnd/>
            <a:tailEnd/>
          </a:ln>
        </p:spPr>
        <p:txBody>
          <a:bodyPr/>
          <a:lstStyle/>
          <a:p>
            <a:endParaRPr lang="en-CA"/>
          </a:p>
        </p:txBody>
      </p:sp>
      <p:sp>
        <p:nvSpPr>
          <p:cNvPr id="28095" name="Line 444"/>
          <p:cNvSpPr>
            <a:spLocks noChangeShapeType="1"/>
          </p:cNvSpPr>
          <p:nvPr/>
        </p:nvSpPr>
        <p:spPr bwMode="auto">
          <a:xfrm>
            <a:off x="1233488" y="4035425"/>
            <a:ext cx="3175" cy="3175"/>
          </a:xfrm>
          <a:prstGeom prst="line">
            <a:avLst/>
          </a:prstGeom>
          <a:noFill/>
          <a:ln w="0">
            <a:solidFill>
              <a:srgbClr val="000000"/>
            </a:solidFill>
            <a:round/>
            <a:headEnd/>
            <a:tailEnd/>
          </a:ln>
        </p:spPr>
        <p:txBody>
          <a:bodyPr/>
          <a:lstStyle/>
          <a:p>
            <a:endParaRPr lang="en-CA"/>
          </a:p>
        </p:txBody>
      </p:sp>
      <p:sp>
        <p:nvSpPr>
          <p:cNvPr id="28096" name="Line 445"/>
          <p:cNvSpPr>
            <a:spLocks noChangeShapeType="1"/>
          </p:cNvSpPr>
          <p:nvPr/>
        </p:nvSpPr>
        <p:spPr bwMode="auto">
          <a:xfrm>
            <a:off x="1233488" y="4038600"/>
            <a:ext cx="3175" cy="1588"/>
          </a:xfrm>
          <a:prstGeom prst="line">
            <a:avLst/>
          </a:prstGeom>
          <a:noFill/>
          <a:ln w="0">
            <a:solidFill>
              <a:srgbClr val="000000"/>
            </a:solidFill>
            <a:round/>
            <a:headEnd/>
            <a:tailEnd/>
          </a:ln>
        </p:spPr>
        <p:txBody>
          <a:bodyPr/>
          <a:lstStyle/>
          <a:p>
            <a:endParaRPr lang="en-CA"/>
          </a:p>
        </p:txBody>
      </p:sp>
      <p:sp>
        <p:nvSpPr>
          <p:cNvPr id="28097" name="Line 446"/>
          <p:cNvSpPr>
            <a:spLocks noChangeShapeType="1"/>
          </p:cNvSpPr>
          <p:nvPr/>
        </p:nvSpPr>
        <p:spPr bwMode="auto">
          <a:xfrm flipH="1">
            <a:off x="1231900" y="4040188"/>
            <a:ext cx="1588" cy="3175"/>
          </a:xfrm>
          <a:prstGeom prst="line">
            <a:avLst/>
          </a:prstGeom>
          <a:noFill/>
          <a:ln w="0">
            <a:solidFill>
              <a:srgbClr val="000000"/>
            </a:solidFill>
            <a:round/>
            <a:headEnd/>
            <a:tailEnd/>
          </a:ln>
        </p:spPr>
        <p:txBody>
          <a:bodyPr/>
          <a:lstStyle/>
          <a:p>
            <a:endParaRPr lang="en-CA"/>
          </a:p>
        </p:txBody>
      </p:sp>
      <p:sp>
        <p:nvSpPr>
          <p:cNvPr id="28098" name="Line 447"/>
          <p:cNvSpPr>
            <a:spLocks noChangeShapeType="1"/>
          </p:cNvSpPr>
          <p:nvPr/>
        </p:nvSpPr>
        <p:spPr bwMode="auto">
          <a:xfrm flipH="1">
            <a:off x="1228725" y="4040188"/>
            <a:ext cx="3175" cy="4762"/>
          </a:xfrm>
          <a:prstGeom prst="line">
            <a:avLst/>
          </a:prstGeom>
          <a:noFill/>
          <a:ln w="0">
            <a:solidFill>
              <a:srgbClr val="000000"/>
            </a:solidFill>
            <a:round/>
            <a:headEnd/>
            <a:tailEnd/>
          </a:ln>
        </p:spPr>
        <p:txBody>
          <a:bodyPr/>
          <a:lstStyle/>
          <a:p>
            <a:endParaRPr lang="en-CA"/>
          </a:p>
        </p:txBody>
      </p:sp>
      <p:sp>
        <p:nvSpPr>
          <p:cNvPr id="28099" name="Line 448"/>
          <p:cNvSpPr>
            <a:spLocks noChangeShapeType="1"/>
          </p:cNvSpPr>
          <p:nvPr/>
        </p:nvSpPr>
        <p:spPr bwMode="auto">
          <a:xfrm flipH="1">
            <a:off x="1222375" y="4044950"/>
            <a:ext cx="6350" cy="7938"/>
          </a:xfrm>
          <a:prstGeom prst="line">
            <a:avLst/>
          </a:prstGeom>
          <a:noFill/>
          <a:ln w="0">
            <a:solidFill>
              <a:srgbClr val="000000"/>
            </a:solidFill>
            <a:round/>
            <a:headEnd/>
            <a:tailEnd/>
          </a:ln>
        </p:spPr>
        <p:txBody>
          <a:bodyPr/>
          <a:lstStyle/>
          <a:p>
            <a:endParaRPr lang="en-CA"/>
          </a:p>
        </p:txBody>
      </p:sp>
      <p:sp>
        <p:nvSpPr>
          <p:cNvPr id="28100" name="Line 449"/>
          <p:cNvSpPr>
            <a:spLocks noChangeShapeType="1"/>
          </p:cNvSpPr>
          <p:nvPr/>
        </p:nvSpPr>
        <p:spPr bwMode="auto">
          <a:xfrm flipH="1">
            <a:off x="1217613" y="4052888"/>
            <a:ext cx="4762" cy="4762"/>
          </a:xfrm>
          <a:prstGeom prst="line">
            <a:avLst/>
          </a:prstGeom>
          <a:noFill/>
          <a:ln w="0">
            <a:solidFill>
              <a:srgbClr val="000000"/>
            </a:solidFill>
            <a:round/>
            <a:headEnd/>
            <a:tailEnd/>
          </a:ln>
        </p:spPr>
        <p:txBody>
          <a:bodyPr/>
          <a:lstStyle/>
          <a:p>
            <a:endParaRPr lang="en-CA"/>
          </a:p>
        </p:txBody>
      </p:sp>
      <p:sp>
        <p:nvSpPr>
          <p:cNvPr id="28101" name="Line 450"/>
          <p:cNvSpPr>
            <a:spLocks noChangeShapeType="1"/>
          </p:cNvSpPr>
          <p:nvPr/>
        </p:nvSpPr>
        <p:spPr bwMode="auto">
          <a:xfrm flipH="1">
            <a:off x="1209675" y="4057650"/>
            <a:ext cx="7938" cy="4763"/>
          </a:xfrm>
          <a:prstGeom prst="line">
            <a:avLst/>
          </a:prstGeom>
          <a:noFill/>
          <a:ln w="0">
            <a:solidFill>
              <a:srgbClr val="000000"/>
            </a:solidFill>
            <a:round/>
            <a:headEnd/>
            <a:tailEnd/>
          </a:ln>
        </p:spPr>
        <p:txBody>
          <a:bodyPr/>
          <a:lstStyle/>
          <a:p>
            <a:endParaRPr lang="en-CA"/>
          </a:p>
        </p:txBody>
      </p:sp>
      <p:sp>
        <p:nvSpPr>
          <p:cNvPr id="28102" name="Line 451"/>
          <p:cNvSpPr>
            <a:spLocks noChangeShapeType="1"/>
          </p:cNvSpPr>
          <p:nvPr/>
        </p:nvSpPr>
        <p:spPr bwMode="auto">
          <a:xfrm flipH="1">
            <a:off x="1204913" y="4062413"/>
            <a:ext cx="4762" cy="6350"/>
          </a:xfrm>
          <a:prstGeom prst="line">
            <a:avLst/>
          </a:prstGeom>
          <a:noFill/>
          <a:ln w="0">
            <a:solidFill>
              <a:srgbClr val="000000"/>
            </a:solidFill>
            <a:round/>
            <a:headEnd/>
            <a:tailEnd/>
          </a:ln>
        </p:spPr>
        <p:txBody>
          <a:bodyPr/>
          <a:lstStyle/>
          <a:p>
            <a:endParaRPr lang="en-CA"/>
          </a:p>
        </p:txBody>
      </p:sp>
      <p:sp>
        <p:nvSpPr>
          <p:cNvPr id="28103" name="Line 452"/>
          <p:cNvSpPr>
            <a:spLocks noChangeShapeType="1"/>
          </p:cNvSpPr>
          <p:nvPr/>
        </p:nvSpPr>
        <p:spPr bwMode="auto">
          <a:xfrm flipH="1">
            <a:off x="1198563" y="4068763"/>
            <a:ext cx="6350" cy="4762"/>
          </a:xfrm>
          <a:prstGeom prst="line">
            <a:avLst/>
          </a:prstGeom>
          <a:noFill/>
          <a:ln w="0">
            <a:solidFill>
              <a:srgbClr val="000000"/>
            </a:solidFill>
            <a:round/>
            <a:headEnd/>
            <a:tailEnd/>
          </a:ln>
        </p:spPr>
        <p:txBody>
          <a:bodyPr/>
          <a:lstStyle/>
          <a:p>
            <a:endParaRPr lang="en-CA"/>
          </a:p>
        </p:txBody>
      </p:sp>
      <p:sp>
        <p:nvSpPr>
          <p:cNvPr id="28104" name="Line 453"/>
          <p:cNvSpPr>
            <a:spLocks noChangeShapeType="1"/>
          </p:cNvSpPr>
          <p:nvPr/>
        </p:nvSpPr>
        <p:spPr bwMode="auto">
          <a:xfrm flipH="1">
            <a:off x="1193800" y="4073525"/>
            <a:ext cx="4763" cy="4763"/>
          </a:xfrm>
          <a:prstGeom prst="line">
            <a:avLst/>
          </a:prstGeom>
          <a:noFill/>
          <a:ln w="0">
            <a:solidFill>
              <a:srgbClr val="000000"/>
            </a:solidFill>
            <a:round/>
            <a:headEnd/>
            <a:tailEnd/>
          </a:ln>
        </p:spPr>
        <p:txBody>
          <a:bodyPr/>
          <a:lstStyle/>
          <a:p>
            <a:endParaRPr lang="en-CA"/>
          </a:p>
        </p:txBody>
      </p:sp>
      <p:sp>
        <p:nvSpPr>
          <p:cNvPr id="28105" name="Line 454"/>
          <p:cNvSpPr>
            <a:spLocks noChangeShapeType="1"/>
          </p:cNvSpPr>
          <p:nvPr/>
        </p:nvSpPr>
        <p:spPr bwMode="auto">
          <a:xfrm flipH="1">
            <a:off x="1190625" y="4078288"/>
            <a:ext cx="3175" cy="1587"/>
          </a:xfrm>
          <a:prstGeom prst="line">
            <a:avLst/>
          </a:prstGeom>
          <a:noFill/>
          <a:ln w="0">
            <a:solidFill>
              <a:srgbClr val="000000"/>
            </a:solidFill>
            <a:round/>
            <a:headEnd/>
            <a:tailEnd/>
          </a:ln>
        </p:spPr>
        <p:txBody>
          <a:bodyPr/>
          <a:lstStyle/>
          <a:p>
            <a:endParaRPr lang="en-CA"/>
          </a:p>
        </p:txBody>
      </p:sp>
      <p:sp>
        <p:nvSpPr>
          <p:cNvPr id="28106" name="Line 455"/>
          <p:cNvSpPr>
            <a:spLocks noChangeShapeType="1"/>
          </p:cNvSpPr>
          <p:nvPr/>
        </p:nvSpPr>
        <p:spPr bwMode="auto">
          <a:xfrm flipH="1">
            <a:off x="1189038" y="4079875"/>
            <a:ext cx="1587" cy="3175"/>
          </a:xfrm>
          <a:prstGeom prst="line">
            <a:avLst/>
          </a:prstGeom>
          <a:noFill/>
          <a:ln w="0">
            <a:solidFill>
              <a:srgbClr val="000000"/>
            </a:solidFill>
            <a:round/>
            <a:headEnd/>
            <a:tailEnd/>
          </a:ln>
        </p:spPr>
        <p:txBody>
          <a:bodyPr/>
          <a:lstStyle/>
          <a:p>
            <a:endParaRPr lang="en-CA"/>
          </a:p>
        </p:txBody>
      </p:sp>
      <p:sp>
        <p:nvSpPr>
          <p:cNvPr id="28107" name="Line 456"/>
          <p:cNvSpPr>
            <a:spLocks noChangeShapeType="1"/>
          </p:cNvSpPr>
          <p:nvPr/>
        </p:nvSpPr>
        <p:spPr bwMode="auto">
          <a:xfrm flipH="1">
            <a:off x="1189038" y="4083050"/>
            <a:ext cx="1587" cy="1588"/>
          </a:xfrm>
          <a:prstGeom prst="line">
            <a:avLst/>
          </a:prstGeom>
          <a:noFill/>
          <a:ln w="0">
            <a:solidFill>
              <a:srgbClr val="000000"/>
            </a:solidFill>
            <a:round/>
            <a:headEnd/>
            <a:tailEnd/>
          </a:ln>
        </p:spPr>
        <p:txBody>
          <a:bodyPr/>
          <a:lstStyle/>
          <a:p>
            <a:endParaRPr lang="en-CA"/>
          </a:p>
        </p:txBody>
      </p:sp>
      <p:sp>
        <p:nvSpPr>
          <p:cNvPr id="28108" name="Line 457"/>
          <p:cNvSpPr>
            <a:spLocks noChangeShapeType="1"/>
          </p:cNvSpPr>
          <p:nvPr/>
        </p:nvSpPr>
        <p:spPr bwMode="auto">
          <a:xfrm>
            <a:off x="1189038" y="4083050"/>
            <a:ext cx="1587" cy="1588"/>
          </a:xfrm>
          <a:prstGeom prst="line">
            <a:avLst/>
          </a:prstGeom>
          <a:noFill/>
          <a:ln w="0">
            <a:solidFill>
              <a:srgbClr val="000000"/>
            </a:solidFill>
            <a:round/>
            <a:headEnd/>
            <a:tailEnd/>
          </a:ln>
        </p:spPr>
        <p:txBody>
          <a:bodyPr/>
          <a:lstStyle/>
          <a:p>
            <a:endParaRPr lang="en-CA"/>
          </a:p>
        </p:txBody>
      </p:sp>
      <p:sp>
        <p:nvSpPr>
          <p:cNvPr id="28109" name="Line 458"/>
          <p:cNvSpPr>
            <a:spLocks noChangeShapeType="1"/>
          </p:cNvSpPr>
          <p:nvPr/>
        </p:nvSpPr>
        <p:spPr bwMode="auto">
          <a:xfrm>
            <a:off x="1189038" y="4083050"/>
            <a:ext cx="1587" cy="1588"/>
          </a:xfrm>
          <a:prstGeom prst="line">
            <a:avLst/>
          </a:prstGeom>
          <a:noFill/>
          <a:ln w="0">
            <a:solidFill>
              <a:srgbClr val="000000"/>
            </a:solidFill>
            <a:round/>
            <a:headEnd/>
            <a:tailEnd/>
          </a:ln>
        </p:spPr>
        <p:txBody>
          <a:bodyPr/>
          <a:lstStyle/>
          <a:p>
            <a:endParaRPr lang="en-CA"/>
          </a:p>
        </p:txBody>
      </p:sp>
      <p:sp>
        <p:nvSpPr>
          <p:cNvPr id="28110" name="Line 459"/>
          <p:cNvSpPr>
            <a:spLocks noChangeShapeType="1"/>
          </p:cNvSpPr>
          <p:nvPr/>
        </p:nvSpPr>
        <p:spPr bwMode="auto">
          <a:xfrm flipH="1">
            <a:off x="4916488" y="3768725"/>
            <a:ext cx="4762" cy="4763"/>
          </a:xfrm>
          <a:prstGeom prst="line">
            <a:avLst/>
          </a:prstGeom>
          <a:noFill/>
          <a:ln w="0">
            <a:solidFill>
              <a:srgbClr val="000000"/>
            </a:solidFill>
            <a:round/>
            <a:headEnd/>
            <a:tailEnd/>
          </a:ln>
        </p:spPr>
        <p:txBody>
          <a:bodyPr/>
          <a:lstStyle/>
          <a:p>
            <a:endParaRPr lang="en-CA"/>
          </a:p>
        </p:txBody>
      </p:sp>
      <p:sp>
        <p:nvSpPr>
          <p:cNvPr id="28111" name="Line 460"/>
          <p:cNvSpPr>
            <a:spLocks noChangeShapeType="1"/>
          </p:cNvSpPr>
          <p:nvPr/>
        </p:nvSpPr>
        <p:spPr bwMode="auto">
          <a:xfrm flipH="1">
            <a:off x="4911725" y="3773488"/>
            <a:ext cx="4763" cy="11112"/>
          </a:xfrm>
          <a:prstGeom prst="line">
            <a:avLst/>
          </a:prstGeom>
          <a:noFill/>
          <a:ln w="0">
            <a:solidFill>
              <a:srgbClr val="000000"/>
            </a:solidFill>
            <a:round/>
            <a:headEnd/>
            <a:tailEnd/>
          </a:ln>
        </p:spPr>
        <p:txBody>
          <a:bodyPr/>
          <a:lstStyle/>
          <a:p>
            <a:endParaRPr lang="en-CA"/>
          </a:p>
        </p:txBody>
      </p:sp>
      <p:sp>
        <p:nvSpPr>
          <p:cNvPr id="28112" name="Line 461"/>
          <p:cNvSpPr>
            <a:spLocks noChangeShapeType="1"/>
          </p:cNvSpPr>
          <p:nvPr/>
        </p:nvSpPr>
        <p:spPr bwMode="auto">
          <a:xfrm flipH="1">
            <a:off x="4906963" y="3784600"/>
            <a:ext cx="4762" cy="20638"/>
          </a:xfrm>
          <a:prstGeom prst="line">
            <a:avLst/>
          </a:prstGeom>
          <a:noFill/>
          <a:ln w="0">
            <a:solidFill>
              <a:srgbClr val="000000"/>
            </a:solidFill>
            <a:round/>
            <a:headEnd/>
            <a:tailEnd/>
          </a:ln>
        </p:spPr>
        <p:txBody>
          <a:bodyPr/>
          <a:lstStyle/>
          <a:p>
            <a:endParaRPr lang="en-CA"/>
          </a:p>
        </p:txBody>
      </p:sp>
      <p:sp>
        <p:nvSpPr>
          <p:cNvPr id="28113" name="Line 462"/>
          <p:cNvSpPr>
            <a:spLocks noChangeShapeType="1"/>
          </p:cNvSpPr>
          <p:nvPr/>
        </p:nvSpPr>
        <p:spPr bwMode="auto">
          <a:xfrm>
            <a:off x="4906963" y="3805238"/>
            <a:ext cx="1587" cy="17462"/>
          </a:xfrm>
          <a:prstGeom prst="line">
            <a:avLst/>
          </a:prstGeom>
          <a:noFill/>
          <a:ln w="0">
            <a:solidFill>
              <a:srgbClr val="000000"/>
            </a:solidFill>
            <a:round/>
            <a:headEnd/>
            <a:tailEnd/>
          </a:ln>
        </p:spPr>
        <p:txBody>
          <a:bodyPr/>
          <a:lstStyle/>
          <a:p>
            <a:endParaRPr lang="en-CA"/>
          </a:p>
        </p:txBody>
      </p:sp>
      <p:sp>
        <p:nvSpPr>
          <p:cNvPr id="28114" name="Freeform 463"/>
          <p:cNvSpPr>
            <a:spLocks/>
          </p:cNvSpPr>
          <p:nvPr/>
        </p:nvSpPr>
        <p:spPr bwMode="auto">
          <a:xfrm>
            <a:off x="4908550" y="3822700"/>
            <a:ext cx="17463" cy="14288"/>
          </a:xfrm>
          <a:custGeom>
            <a:avLst/>
            <a:gdLst>
              <a:gd name="T0" fmla="*/ 0 w 15"/>
              <a:gd name="T1" fmla="*/ 0 h 13"/>
              <a:gd name="T2" fmla="*/ 2147483647 w 15"/>
              <a:gd name="T3" fmla="*/ 2147483647 h 13"/>
              <a:gd name="T4" fmla="*/ 2147483647 w 15"/>
              <a:gd name="T5" fmla="*/ 2147483647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2" y="11"/>
                </a:lnTo>
                <a:lnTo>
                  <a:pt x="15" y="13"/>
                </a:lnTo>
              </a:path>
            </a:pathLst>
          </a:custGeom>
          <a:noFill/>
          <a:ln w="0">
            <a:solidFill>
              <a:srgbClr val="000000"/>
            </a:solidFill>
            <a:round/>
            <a:headEnd/>
            <a:tailEnd/>
          </a:ln>
        </p:spPr>
        <p:txBody>
          <a:bodyPr/>
          <a:lstStyle/>
          <a:p>
            <a:endParaRPr lang="en-CA"/>
          </a:p>
        </p:txBody>
      </p:sp>
      <p:sp>
        <p:nvSpPr>
          <p:cNvPr id="28115" name="Line 464"/>
          <p:cNvSpPr>
            <a:spLocks noChangeShapeType="1"/>
          </p:cNvSpPr>
          <p:nvPr/>
        </p:nvSpPr>
        <p:spPr bwMode="auto">
          <a:xfrm flipH="1">
            <a:off x="4913313" y="3876675"/>
            <a:ext cx="19050" cy="11113"/>
          </a:xfrm>
          <a:prstGeom prst="line">
            <a:avLst/>
          </a:prstGeom>
          <a:noFill/>
          <a:ln w="0">
            <a:solidFill>
              <a:srgbClr val="000000"/>
            </a:solidFill>
            <a:round/>
            <a:headEnd/>
            <a:tailEnd/>
          </a:ln>
        </p:spPr>
        <p:txBody>
          <a:bodyPr/>
          <a:lstStyle/>
          <a:p>
            <a:endParaRPr lang="en-CA"/>
          </a:p>
        </p:txBody>
      </p:sp>
      <p:sp>
        <p:nvSpPr>
          <p:cNvPr id="28116" name="Freeform 465"/>
          <p:cNvSpPr>
            <a:spLocks/>
          </p:cNvSpPr>
          <p:nvPr/>
        </p:nvSpPr>
        <p:spPr bwMode="auto">
          <a:xfrm>
            <a:off x="4879975" y="3887788"/>
            <a:ext cx="33338" cy="14287"/>
          </a:xfrm>
          <a:custGeom>
            <a:avLst/>
            <a:gdLst>
              <a:gd name="T0" fmla="*/ 2147483647 w 26"/>
              <a:gd name="T1" fmla="*/ 0 h 11"/>
              <a:gd name="T2" fmla="*/ 2147483647 w 26"/>
              <a:gd name="T3" fmla="*/ 2147483647 h 11"/>
              <a:gd name="T4" fmla="*/ 0 w 26"/>
              <a:gd name="T5" fmla="*/ 2147483647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8"/>
                </a:lnTo>
                <a:lnTo>
                  <a:pt x="0" y="11"/>
                </a:lnTo>
              </a:path>
            </a:pathLst>
          </a:custGeom>
          <a:noFill/>
          <a:ln w="0">
            <a:solidFill>
              <a:srgbClr val="000000"/>
            </a:solidFill>
            <a:round/>
            <a:headEnd/>
            <a:tailEnd/>
          </a:ln>
        </p:spPr>
        <p:txBody>
          <a:bodyPr/>
          <a:lstStyle/>
          <a:p>
            <a:endParaRPr lang="en-CA"/>
          </a:p>
        </p:txBody>
      </p:sp>
      <p:sp>
        <p:nvSpPr>
          <p:cNvPr id="28117" name="Line 466"/>
          <p:cNvSpPr>
            <a:spLocks noChangeShapeType="1"/>
          </p:cNvSpPr>
          <p:nvPr/>
        </p:nvSpPr>
        <p:spPr bwMode="auto">
          <a:xfrm>
            <a:off x="4856163" y="3914775"/>
            <a:ext cx="4762" cy="4763"/>
          </a:xfrm>
          <a:prstGeom prst="line">
            <a:avLst/>
          </a:prstGeom>
          <a:noFill/>
          <a:ln w="0">
            <a:solidFill>
              <a:srgbClr val="000000"/>
            </a:solidFill>
            <a:round/>
            <a:headEnd/>
            <a:tailEnd/>
          </a:ln>
        </p:spPr>
        <p:txBody>
          <a:bodyPr/>
          <a:lstStyle/>
          <a:p>
            <a:endParaRPr lang="en-CA"/>
          </a:p>
        </p:txBody>
      </p:sp>
      <p:sp>
        <p:nvSpPr>
          <p:cNvPr id="28118" name="Line 467"/>
          <p:cNvSpPr>
            <a:spLocks noChangeShapeType="1"/>
          </p:cNvSpPr>
          <p:nvPr/>
        </p:nvSpPr>
        <p:spPr bwMode="auto">
          <a:xfrm>
            <a:off x="4860925" y="3919538"/>
            <a:ext cx="9525" cy="4762"/>
          </a:xfrm>
          <a:prstGeom prst="line">
            <a:avLst/>
          </a:prstGeom>
          <a:noFill/>
          <a:ln w="0">
            <a:solidFill>
              <a:srgbClr val="000000"/>
            </a:solidFill>
            <a:round/>
            <a:headEnd/>
            <a:tailEnd/>
          </a:ln>
        </p:spPr>
        <p:txBody>
          <a:bodyPr/>
          <a:lstStyle/>
          <a:p>
            <a:endParaRPr lang="en-CA"/>
          </a:p>
        </p:txBody>
      </p:sp>
      <p:sp>
        <p:nvSpPr>
          <p:cNvPr id="28119" name="Line 468"/>
          <p:cNvSpPr>
            <a:spLocks noChangeShapeType="1"/>
          </p:cNvSpPr>
          <p:nvPr/>
        </p:nvSpPr>
        <p:spPr bwMode="auto">
          <a:xfrm>
            <a:off x="4870450" y="3924300"/>
            <a:ext cx="12700" cy="3175"/>
          </a:xfrm>
          <a:prstGeom prst="line">
            <a:avLst/>
          </a:prstGeom>
          <a:noFill/>
          <a:ln w="0">
            <a:solidFill>
              <a:srgbClr val="000000"/>
            </a:solidFill>
            <a:round/>
            <a:headEnd/>
            <a:tailEnd/>
          </a:ln>
        </p:spPr>
        <p:txBody>
          <a:bodyPr/>
          <a:lstStyle/>
          <a:p>
            <a:endParaRPr lang="en-CA"/>
          </a:p>
        </p:txBody>
      </p:sp>
      <p:sp>
        <p:nvSpPr>
          <p:cNvPr id="28120" name="Line 469"/>
          <p:cNvSpPr>
            <a:spLocks noChangeShapeType="1"/>
          </p:cNvSpPr>
          <p:nvPr/>
        </p:nvSpPr>
        <p:spPr bwMode="auto">
          <a:xfrm>
            <a:off x="4883150" y="3927475"/>
            <a:ext cx="14288" cy="1588"/>
          </a:xfrm>
          <a:prstGeom prst="line">
            <a:avLst/>
          </a:prstGeom>
          <a:noFill/>
          <a:ln w="0">
            <a:solidFill>
              <a:srgbClr val="000000"/>
            </a:solidFill>
            <a:round/>
            <a:headEnd/>
            <a:tailEnd/>
          </a:ln>
        </p:spPr>
        <p:txBody>
          <a:bodyPr/>
          <a:lstStyle/>
          <a:p>
            <a:endParaRPr lang="en-CA"/>
          </a:p>
        </p:txBody>
      </p:sp>
      <p:sp>
        <p:nvSpPr>
          <p:cNvPr id="28121" name="Line 470"/>
          <p:cNvSpPr>
            <a:spLocks noChangeShapeType="1"/>
          </p:cNvSpPr>
          <p:nvPr/>
        </p:nvSpPr>
        <p:spPr bwMode="auto">
          <a:xfrm>
            <a:off x="4897438" y="3929063"/>
            <a:ext cx="15875" cy="3175"/>
          </a:xfrm>
          <a:prstGeom prst="line">
            <a:avLst/>
          </a:prstGeom>
          <a:noFill/>
          <a:ln w="0">
            <a:solidFill>
              <a:srgbClr val="000000"/>
            </a:solidFill>
            <a:round/>
            <a:headEnd/>
            <a:tailEnd/>
          </a:ln>
        </p:spPr>
        <p:txBody>
          <a:bodyPr/>
          <a:lstStyle/>
          <a:p>
            <a:endParaRPr lang="en-CA"/>
          </a:p>
        </p:txBody>
      </p:sp>
      <p:sp>
        <p:nvSpPr>
          <p:cNvPr id="28122" name="Line 471"/>
          <p:cNvSpPr>
            <a:spLocks noChangeShapeType="1"/>
          </p:cNvSpPr>
          <p:nvPr/>
        </p:nvSpPr>
        <p:spPr bwMode="auto">
          <a:xfrm>
            <a:off x="4913313" y="3929063"/>
            <a:ext cx="14287" cy="3175"/>
          </a:xfrm>
          <a:prstGeom prst="line">
            <a:avLst/>
          </a:prstGeom>
          <a:noFill/>
          <a:ln w="0">
            <a:solidFill>
              <a:srgbClr val="000000"/>
            </a:solidFill>
            <a:round/>
            <a:headEnd/>
            <a:tailEnd/>
          </a:ln>
        </p:spPr>
        <p:txBody>
          <a:bodyPr/>
          <a:lstStyle/>
          <a:p>
            <a:endParaRPr lang="en-CA"/>
          </a:p>
        </p:txBody>
      </p:sp>
      <p:sp>
        <p:nvSpPr>
          <p:cNvPr id="28123" name="Line 472"/>
          <p:cNvSpPr>
            <a:spLocks noChangeShapeType="1"/>
          </p:cNvSpPr>
          <p:nvPr/>
        </p:nvSpPr>
        <p:spPr bwMode="auto">
          <a:xfrm flipH="1">
            <a:off x="4913313" y="3976688"/>
            <a:ext cx="12700" cy="17462"/>
          </a:xfrm>
          <a:prstGeom prst="line">
            <a:avLst/>
          </a:prstGeom>
          <a:noFill/>
          <a:ln w="0">
            <a:solidFill>
              <a:srgbClr val="000000"/>
            </a:solidFill>
            <a:round/>
            <a:headEnd/>
            <a:tailEnd/>
          </a:ln>
        </p:spPr>
        <p:txBody>
          <a:bodyPr/>
          <a:lstStyle/>
          <a:p>
            <a:endParaRPr lang="en-CA"/>
          </a:p>
        </p:txBody>
      </p:sp>
      <p:sp>
        <p:nvSpPr>
          <p:cNvPr id="28124" name="Line 473"/>
          <p:cNvSpPr>
            <a:spLocks noChangeShapeType="1"/>
          </p:cNvSpPr>
          <p:nvPr/>
        </p:nvSpPr>
        <p:spPr bwMode="auto">
          <a:xfrm flipH="1">
            <a:off x="4903788" y="3994150"/>
            <a:ext cx="9525" cy="14288"/>
          </a:xfrm>
          <a:prstGeom prst="line">
            <a:avLst/>
          </a:prstGeom>
          <a:noFill/>
          <a:ln w="0">
            <a:solidFill>
              <a:srgbClr val="000000"/>
            </a:solidFill>
            <a:round/>
            <a:headEnd/>
            <a:tailEnd/>
          </a:ln>
        </p:spPr>
        <p:txBody>
          <a:bodyPr/>
          <a:lstStyle/>
          <a:p>
            <a:endParaRPr lang="en-CA"/>
          </a:p>
        </p:txBody>
      </p:sp>
      <p:sp>
        <p:nvSpPr>
          <p:cNvPr id="28125" name="Line 474"/>
          <p:cNvSpPr>
            <a:spLocks noChangeShapeType="1"/>
          </p:cNvSpPr>
          <p:nvPr/>
        </p:nvSpPr>
        <p:spPr bwMode="auto">
          <a:xfrm flipH="1">
            <a:off x="4902200" y="4008438"/>
            <a:ext cx="1588" cy="7937"/>
          </a:xfrm>
          <a:prstGeom prst="line">
            <a:avLst/>
          </a:prstGeom>
          <a:noFill/>
          <a:ln w="0">
            <a:solidFill>
              <a:srgbClr val="000000"/>
            </a:solidFill>
            <a:round/>
            <a:headEnd/>
            <a:tailEnd/>
          </a:ln>
        </p:spPr>
        <p:txBody>
          <a:bodyPr/>
          <a:lstStyle/>
          <a:p>
            <a:endParaRPr lang="en-CA"/>
          </a:p>
        </p:txBody>
      </p:sp>
      <p:sp>
        <p:nvSpPr>
          <p:cNvPr id="28126" name="Line 475"/>
          <p:cNvSpPr>
            <a:spLocks noChangeShapeType="1"/>
          </p:cNvSpPr>
          <p:nvPr/>
        </p:nvSpPr>
        <p:spPr bwMode="auto">
          <a:xfrm flipH="1">
            <a:off x="4899025" y="4016375"/>
            <a:ext cx="3175" cy="4763"/>
          </a:xfrm>
          <a:prstGeom prst="line">
            <a:avLst/>
          </a:prstGeom>
          <a:noFill/>
          <a:ln w="0">
            <a:solidFill>
              <a:srgbClr val="000000"/>
            </a:solidFill>
            <a:round/>
            <a:headEnd/>
            <a:tailEnd/>
          </a:ln>
        </p:spPr>
        <p:txBody>
          <a:bodyPr/>
          <a:lstStyle/>
          <a:p>
            <a:endParaRPr lang="en-CA"/>
          </a:p>
        </p:txBody>
      </p:sp>
      <p:sp>
        <p:nvSpPr>
          <p:cNvPr id="28127" name="Line 476"/>
          <p:cNvSpPr>
            <a:spLocks noChangeShapeType="1"/>
          </p:cNvSpPr>
          <p:nvPr/>
        </p:nvSpPr>
        <p:spPr bwMode="auto">
          <a:xfrm flipH="1">
            <a:off x="4897438" y="4021138"/>
            <a:ext cx="1587" cy="4762"/>
          </a:xfrm>
          <a:prstGeom prst="line">
            <a:avLst/>
          </a:prstGeom>
          <a:noFill/>
          <a:ln w="0">
            <a:solidFill>
              <a:srgbClr val="000000"/>
            </a:solidFill>
            <a:round/>
            <a:headEnd/>
            <a:tailEnd/>
          </a:ln>
        </p:spPr>
        <p:txBody>
          <a:bodyPr/>
          <a:lstStyle/>
          <a:p>
            <a:endParaRPr lang="en-CA"/>
          </a:p>
        </p:txBody>
      </p:sp>
      <p:sp>
        <p:nvSpPr>
          <p:cNvPr id="28128" name="Line 477"/>
          <p:cNvSpPr>
            <a:spLocks noChangeShapeType="1"/>
          </p:cNvSpPr>
          <p:nvPr/>
        </p:nvSpPr>
        <p:spPr bwMode="auto">
          <a:xfrm>
            <a:off x="4897438" y="4025900"/>
            <a:ext cx="1587" cy="3175"/>
          </a:xfrm>
          <a:prstGeom prst="line">
            <a:avLst/>
          </a:prstGeom>
          <a:noFill/>
          <a:ln w="0">
            <a:solidFill>
              <a:srgbClr val="000000"/>
            </a:solidFill>
            <a:round/>
            <a:headEnd/>
            <a:tailEnd/>
          </a:ln>
        </p:spPr>
        <p:txBody>
          <a:bodyPr/>
          <a:lstStyle/>
          <a:p>
            <a:endParaRPr lang="en-CA"/>
          </a:p>
        </p:txBody>
      </p:sp>
      <p:sp>
        <p:nvSpPr>
          <p:cNvPr id="28129" name="Freeform 478"/>
          <p:cNvSpPr>
            <a:spLocks/>
          </p:cNvSpPr>
          <p:nvPr/>
        </p:nvSpPr>
        <p:spPr bwMode="auto">
          <a:xfrm>
            <a:off x="4899025" y="4029075"/>
            <a:ext cx="7938" cy="1588"/>
          </a:xfrm>
          <a:custGeom>
            <a:avLst/>
            <a:gdLst>
              <a:gd name="T0" fmla="*/ 0 w 5"/>
              <a:gd name="T1" fmla="*/ 0 h 1"/>
              <a:gd name="T2" fmla="*/ 2147483647 w 5"/>
              <a:gd name="T3" fmla="*/ 2147483647 h 1"/>
              <a:gd name="T4" fmla="*/ 2147483647 w 5"/>
              <a:gd name="T5" fmla="*/ 2147483647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2" y="1"/>
                </a:lnTo>
                <a:lnTo>
                  <a:pt x="5" y="1"/>
                </a:lnTo>
              </a:path>
            </a:pathLst>
          </a:custGeom>
          <a:noFill/>
          <a:ln w="0">
            <a:solidFill>
              <a:srgbClr val="000000"/>
            </a:solidFill>
            <a:round/>
            <a:headEnd/>
            <a:tailEnd/>
          </a:ln>
        </p:spPr>
        <p:txBody>
          <a:bodyPr/>
          <a:lstStyle/>
          <a:p>
            <a:endParaRPr lang="en-CA"/>
          </a:p>
        </p:txBody>
      </p:sp>
      <p:sp>
        <p:nvSpPr>
          <p:cNvPr id="28130" name="Line 479"/>
          <p:cNvSpPr>
            <a:spLocks noChangeShapeType="1"/>
          </p:cNvSpPr>
          <p:nvPr/>
        </p:nvSpPr>
        <p:spPr bwMode="auto">
          <a:xfrm flipH="1">
            <a:off x="4908550" y="4052888"/>
            <a:ext cx="12700" cy="12700"/>
          </a:xfrm>
          <a:prstGeom prst="line">
            <a:avLst/>
          </a:prstGeom>
          <a:noFill/>
          <a:ln w="0">
            <a:solidFill>
              <a:srgbClr val="000000"/>
            </a:solidFill>
            <a:round/>
            <a:headEnd/>
            <a:tailEnd/>
          </a:ln>
        </p:spPr>
        <p:txBody>
          <a:bodyPr/>
          <a:lstStyle/>
          <a:p>
            <a:endParaRPr lang="en-CA"/>
          </a:p>
        </p:txBody>
      </p:sp>
      <p:sp>
        <p:nvSpPr>
          <p:cNvPr id="28131" name="Line 480"/>
          <p:cNvSpPr>
            <a:spLocks noChangeShapeType="1"/>
          </p:cNvSpPr>
          <p:nvPr/>
        </p:nvSpPr>
        <p:spPr bwMode="auto">
          <a:xfrm flipH="1">
            <a:off x="4894263" y="4065588"/>
            <a:ext cx="14287" cy="12700"/>
          </a:xfrm>
          <a:prstGeom prst="line">
            <a:avLst/>
          </a:prstGeom>
          <a:noFill/>
          <a:ln w="0">
            <a:solidFill>
              <a:srgbClr val="000000"/>
            </a:solidFill>
            <a:round/>
            <a:headEnd/>
            <a:tailEnd/>
          </a:ln>
        </p:spPr>
        <p:txBody>
          <a:bodyPr/>
          <a:lstStyle/>
          <a:p>
            <a:endParaRPr lang="en-CA"/>
          </a:p>
        </p:txBody>
      </p:sp>
      <p:sp>
        <p:nvSpPr>
          <p:cNvPr id="28132" name="Line 481"/>
          <p:cNvSpPr>
            <a:spLocks noChangeShapeType="1"/>
          </p:cNvSpPr>
          <p:nvPr/>
        </p:nvSpPr>
        <p:spPr bwMode="auto">
          <a:xfrm flipH="1">
            <a:off x="4889500" y="4078288"/>
            <a:ext cx="4763" cy="4762"/>
          </a:xfrm>
          <a:prstGeom prst="line">
            <a:avLst/>
          </a:prstGeom>
          <a:noFill/>
          <a:ln w="0">
            <a:solidFill>
              <a:srgbClr val="000000"/>
            </a:solidFill>
            <a:round/>
            <a:headEnd/>
            <a:tailEnd/>
          </a:ln>
        </p:spPr>
        <p:txBody>
          <a:bodyPr/>
          <a:lstStyle/>
          <a:p>
            <a:endParaRPr lang="en-CA"/>
          </a:p>
        </p:txBody>
      </p:sp>
      <p:sp>
        <p:nvSpPr>
          <p:cNvPr id="28133" name="Freeform 482"/>
          <p:cNvSpPr>
            <a:spLocks/>
          </p:cNvSpPr>
          <p:nvPr/>
        </p:nvSpPr>
        <p:spPr bwMode="auto">
          <a:xfrm>
            <a:off x="4884738" y="4083050"/>
            <a:ext cx="4762" cy="1588"/>
          </a:xfrm>
          <a:custGeom>
            <a:avLst/>
            <a:gdLst>
              <a:gd name="T0" fmla="*/ 2147483647 w 4"/>
              <a:gd name="T1" fmla="*/ 0 h 4"/>
              <a:gd name="T2" fmla="*/ 0 w 4"/>
              <a:gd name="T3" fmla="*/ 2147483647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8134" name="Line 483"/>
          <p:cNvSpPr>
            <a:spLocks noChangeShapeType="1"/>
          </p:cNvSpPr>
          <p:nvPr/>
        </p:nvSpPr>
        <p:spPr bwMode="auto">
          <a:xfrm>
            <a:off x="3052763" y="3411538"/>
            <a:ext cx="1587" cy="177800"/>
          </a:xfrm>
          <a:prstGeom prst="line">
            <a:avLst/>
          </a:prstGeom>
          <a:noFill/>
          <a:ln w="9525">
            <a:solidFill>
              <a:srgbClr val="000000"/>
            </a:solidFill>
            <a:round/>
            <a:headEnd/>
            <a:tailEnd/>
          </a:ln>
        </p:spPr>
        <p:txBody>
          <a:bodyPr/>
          <a:lstStyle/>
          <a:p>
            <a:endParaRPr lang="en-CA"/>
          </a:p>
        </p:txBody>
      </p:sp>
      <p:sp>
        <p:nvSpPr>
          <p:cNvPr id="28135" name="Freeform 484"/>
          <p:cNvSpPr>
            <a:spLocks/>
          </p:cNvSpPr>
          <p:nvPr/>
        </p:nvSpPr>
        <p:spPr bwMode="auto">
          <a:xfrm>
            <a:off x="3035300" y="3514725"/>
            <a:ext cx="33338" cy="74613"/>
          </a:xfrm>
          <a:custGeom>
            <a:avLst/>
            <a:gdLst>
              <a:gd name="T0" fmla="*/ 2147483647 w 28"/>
              <a:gd name="T1" fmla="*/ 0 h 61"/>
              <a:gd name="T2" fmla="*/ 2147483647 w 28"/>
              <a:gd name="T3" fmla="*/ 2147483647 h 61"/>
              <a:gd name="T4" fmla="*/ 0 w 28"/>
              <a:gd name="T5" fmla="*/ 0 h 61"/>
              <a:gd name="T6" fmla="*/ 0 60000 65536"/>
              <a:gd name="T7" fmla="*/ 0 60000 65536"/>
              <a:gd name="T8" fmla="*/ 0 60000 65536"/>
              <a:gd name="T9" fmla="*/ 0 w 28"/>
              <a:gd name="T10" fmla="*/ 0 h 61"/>
              <a:gd name="T11" fmla="*/ 28 w 28"/>
              <a:gd name="T12" fmla="*/ 61 h 61"/>
            </a:gdLst>
            <a:ahLst/>
            <a:cxnLst>
              <a:cxn ang="T6">
                <a:pos x="T0" y="T1"/>
              </a:cxn>
              <a:cxn ang="T7">
                <a:pos x="T2" y="T3"/>
              </a:cxn>
              <a:cxn ang="T8">
                <a:pos x="T4" y="T5"/>
              </a:cxn>
            </a:cxnLst>
            <a:rect l="T9" t="T10" r="T11" b="T12"/>
            <a:pathLst>
              <a:path w="28" h="61">
                <a:moveTo>
                  <a:pt x="28" y="0"/>
                </a:moveTo>
                <a:lnTo>
                  <a:pt x="15" y="61"/>
                </a:lnTo>
                <a:lnTo>
                  <a:pt x="0" y="0"/>
                </a:lnTo>
              </a:path>
            </a:pathLst>
          </a:custGeom>
          <a:noFill/>
          <a:ln w="9525">
            <a:solidFill>
              <a:srgbClr val="000000"/>
            </a:solidFill>
            <a:round/>
            <a:headEnd/>
            <a:tailEnd/>
          </a:ln>
        </p:spPr>
        <p:txBody>
          <a:bodyPr/>
          <a:lstStyle/>
          <a:p>
            <a:endParaRPr lang="en-CA"/>
          </a:p>
        </p:txBody>
      </p:sp>
      <p:sp>
        <p:nvSpPr>
          <p:cNvPr id="28136" name="Rectangle 485"/>
          <p:cNvSpPr>
            <a:spLocks noChangeArrowheads="1"/>
          </p:cNvSpPr>
          <p:nvPr/>
        </p:nvSpPr>
        <p:spPr bwMode="auto">
          <a:xfrm>
            <a:off x="2016125" y="2997200"/>
            <a:ext cx="2057400" cy="423863"/>
          </a:xfrm>
          <a:prstGeom prst="rect">
            <a:avLst/>
          </a:prstGeom>
          <a:noFill/>
          <a:ln w="9525">
            <a:solidFill>
              <a:srgbClr val="000000"/>
            </a:solidFill>
            <a:miter lim="800000"/>
            <a:headEnd/>
            <a:tailEnd/>
          </a:ln>
        </p:spPr>
        <p:txBody>
          <a:bodyPr/>
          <a:lstStyle/>
          <a:p>
            <a:endParaRPr lang="en-US"/>
          </a:p>
        </p:txBody>
      </p:sp>
      <p:sp>
        <p:nvSpPr>
          <p:cNvPr id="28137" name="Freeform 486"/>
          <p:cNvSpPr>
            <a:spLocks/>
          </p:cNvSpPr>
          <p:nvPr/>
        </p:nvSpPr>
        <p:spPr bwMode="auto">
          <a:xfrm>
            <a:off x="2125663" y="3133725"/>
            <a:ext cx="134937" cy="204788"/>
          </a:xfrm>
          <a:custGeom>
            <a:avLst/>
            <a:gdLst>
              <a:gd name="T0" fmla="*/ 0 w 111"/>
              <a:gd name="T1" fmla="*/ 2147483647 h 167"/>
              <a:gd name="T2" fmla="*/ 2147483647 w 111"/>
              <a:gd name="T3" fmla="*/ 0 h 167"/>
              <a:gd name="T4" fmla="*/ 2147483647 w 111"/>
              <a:gd name="T5" fmla="*/ 0 h 167"/>
              <a:gd name="T6" fmla="*/ 2147483647 w 111"/>
              <a:gd name="T7" fmla="*/ 2147483647 h 167"/>
              <a:gd name="T8" fmla="*/ 2147483647 w 111"/>
              <a:gd name="T9" fmla="*/ 2147483647 h 167"/>
              <a:gd name="T10" fmla="*/ 2147483647 w 111"/>
              <a:gd name="T11" fmla="*/ 2147483647 h 167"/>
              <a:gd name="T12" fmla="*/ 0 w 111"/>
              <a:gd name="T13" fmla="*/ 2147483647 h 167"/>
              <a:gd name="T14" fmla="*/ 0 60000 65536"/>
              <a:gd name="T15" fmla="*/ 0 60000 65536"/>
              <a:gd name="T16" fmla="*/ 0 60000 65536"/>
              <a:gd name="T17" fmla="*/ 0 60000 65536"/>
              <a:gd name="T18" fmla="*/ 0 60000 65536"/>
              <a:gd name="T19" fmla="*/ 0 60000 65536"/>
              <a:gd name="T20" fmla="*/ 0 60000 65536"/>
              <a:gd name="T21" fmla="*/ 0 w 111"/>
              <a:gd name="T22" fmla="*/ 0 h 167"/>
              <a:gd name="T23" fmla="*/ 111 w 111"/>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7">
                <a:moveTo>
                  <a:pt x="0" y="167"/>
                </a:moveTo>
                <a:lnTo>
                  <a:pt x="34" y="0"/>
                </a:lnTo>
                <a:lnTo>
                  <a:pt x="53" y="0"/>
                </a:lnTo>
                <a:lnTo>
                  <a:pt x="22" y="148"/>
                </a:lnTo>
                <a:lnTo>
                  <a:pt x="111"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38" name="Freeform 487"/>
          <p:cNvSpPr>
            <a:spLocks/>
          </p:cNvSpPr>
          <p:nvPr/>
        </p:nvSpPr>
        <p:spPr bwMode="auto">
          <a:xfrm>
            <a:off x="2281238" y="3133725"/>
            <a:ext cx="179387" cy="204788"/>
          </a:xfrm>
          <a:custGeom>
            <a:avLst/>
            <a:gdLst>
              <a:gd name="T0" fmla="*/ 0 w 152"/>
              <a:gd name="T1" fmla="*/ 2147483647 h 167"/>
              <a:gd name="T2" fmla="*/ 2147483647 w 152"/>
              <a:gd name="T3" fmla="*/ 0 h 167"/>
              <a:gd name="T4" fmla="*/ 2147483647 w 152"/>
              <a:gd name="T5" fmla="*/ 0 h 167"/>
              <a:gd name="T6" fmla="*/ 2147483647 w 152"/>
              <a:gd name="T7" fmla="*/ 2147483647 h 167"/>
              <a:gd name="T8" fmla="*/ 2147483647 w 152"/>
              <a:gd name="T9" fmla="*/ 2147483647 h 167"/>
              <a:gd name="T10" fmla="*/ 2147483647 w 152"/>
              <a:gd name="T11" fmla="*/ 2147483647 h 167"/>
              <a:gd name="T12" fmla="*/ 2147483647 w 152"/>
              <a:gd name="T13" fmla="*/ 2147483647 h 167"/>
              <a:gd name="T14" fmla="*/ 2147483647 w 152"/>
              <a:gd name="T15" fmla="*/ 2147483647 h 167"/>
              <a:gd name="T16" fmla="*/ 2147483647 w 152"/>
              <a:gd name="T17" fmla="*/ 2147483647 h 167"/>
              <a:gd name="T18" fmla="*/ 2147483647 w 152"/>
              <a:gd name="T19" fmla="*/ 2147483647 h 167"/>
              <a:gd name="T20" fmla="*/ 2147483647 w 152"/>
              <a:gd name="T21" fmla="*/ 2147483647 h 167"/>
              <a:gd name="T22" fmla="*/ 2147483647 w 152"/>
              <a:gd name="T23" fmla="*/ 2147483647 h 167"/>
              <a:gd name="T24" fmla="*/ 0 w 152"/>
              <a:gd name="T25" fmla="*/ 21474836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7"/>
              <a:gd name="T41" fmla="*/ 152 w 152"/>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7">
                <a:moveTo>
                  <a:pt x="0" y="167"/>
                </a:moveTo>
                <a:lnTo>
                  <a:pt x="34" y="0"/>
                </a:lnTo>
                <a:lnTo>
                  <a:pt x="152" y="0"/>
                </a:lnTo>
                <a:lnTo>
                  <a:pt x="150" y="19"/>
                </a:lnTo>
                <a:lnTo>
                  <a:pt x="50" y="19"/>
                </a:lnTo>
                <a:lnTo>
                  <a:pt x="38" y="70"/>
                </a:lnTo>
                <a:lnTo>
                  <a:pt x="135" y="70"/>
                </a:lnTo>
                <a:lnTo>
                  <a:pt x="131" y="89"/>
                </a:lnTo>
                <a:lnTo>
                  <a:pt x="34" y="89"/>
                </a:lnTo>
                <a:lnTo>
                  <a:pt x="23"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39" name="Freeform 488"/>
          <p:cNvSpPr>
            <a:spLocks/>
          </p:cNvSpPr>
          <p:nvPr/>
        </p:nvSpPr>
        <p:spPr bwMode="auto">
          <a:xfrm>
            <a:off x="2441575" y="3133725"/>
            <a:ext cx="223838" cy="204788"/>
          </a:xfrm>
          <a:custGeom>
            <a:avLst/>
            <a:gdLst>
              <a:gd name="T0" fmla="*/ 0 w 187"/>
              <a:gd name="T1" fmla="*/ 2147483647 h 167"/>
              <a:gd name="T2" fmla="*/ 2147483647 w 187"/>
              <a:gd name="T3" fmla="*/ 2147483647 h 167"/>
              <a:gd name="T4" fmla="*/ 2147483647 w 187"/>
              <a:gd name="T5" fmla="*/ 0 h 167"/>
              <a:gd name="T6" fmla="*/ 2147483647 w 187"/>
              <a:gd name="T7" fmla="*/ 0 h 167"/>
              <a:gd name="T8" fmla="*/ 2147483647 w 187"/>
              <a:gd name="T9" fmla="*/ 2147483647 h 167"/>
              <a:gd name="T10" fmla="*/ 2147483647 w 187"/>
              <a:gd name="T11" fmla="*/ 2147483647 h 167"/>
              <a:gd name="T12" fmla="*/ 2147483647 w 187"/>
              <a:gd name="T13" fmla="*/ 2147483647 h 167"/>
              <a:gd name="T14" fmla="*/ 2147483647 w 187"/>
              <a:gd name="T15" fmla="*/ 2147483647 h 167"/>
              <a:gd name="T16" fmla="*/ 2147483647 w 187"/>
              <a:gd name="T17" fmla="*/ 2147483647 h 167"/>
              <a:gd name="T18" fmla="*/ 2147483647 w 187"/>
              <a:gd name="T19" fmla="*/ 2147483647 h 167"/>
              <a:gd name="T20" fmla="*/ 2147483647 w 187"/>
              <a:gd name="T21" fmla="*/ 2147483647 h 167"/>
              <a:gd name="T22" fmla="*/ 2147483647 w 187"/>
              <a:gd name="T23" fmla="*/ 2147483647 h 167"/>
              <a:gd name="T24" fmla="*/ 2147483647 w 187"/>
              <a:gd name="T25" fmla="*/ 2147483647 h 167"/>
              <a:gd name="T26" fmla="*/ 2147483647 w 187"/>
              <a:gd name="T27" fmla="*/ 2147483647 h 167"/>
              <a:gd name="T28" fmla="*/ 2147483647 w 187"/>
              <a:gd name="T29" fmla="*/ 2147483647 h 167"/>
              <a:gd name="T30" fmla="*/ 2147483647 w 187"/>
              <a:gd name="T31" fmla="*/ 0 h 167"/>
              <a:gd name="T32" fmla="*/ 2147483647 w 187"/>
              <a:gd name="T33" fmla="*/ 0 h 167"/>
              <a:gd name="T34" fmla="*/ 2147483647 w 187"/>
              <a:gd name="T35" fmla="*/ 2147483647 h 167"/>
              <a:gd name="T36" fmla="*/ 2147483647 w 187"/>
              <a:gd name="T37" fmla="*/ 2147483647 h 167"/>
              <a:gd name="T38" fmla="*/ 2147483647 w 187"/>
              <a:gd name="T39" fmla="*/ 2147483647 h 167"/>
              <a:gd name="T40" fmla="*/ 2147483647 w 187"/>
              <a:gd name="T41" fmla="*/ 2147483647 h 167"/>
              <a:gd name="T42" fmla="*/ 2147483647 w 187"/>
              <a:gd name="T43" fmla="*/ 2147483647 h 167"/>
              <a:gd name="T44" fmla="*/ 2147483647 w 187"/>
              <a:gd name="T45" fmla="*/ 2147483647 h 167"/>
              <a:gd name="T46" fmla="*/ 2147483647 w 187"/>
              <a:gd name="T47" fmla="*/ 2147483647 h 167"/>
              <a:gd name="T48" fmla="*/ 2147483647 w 187"/>
              <a:gd name="T49" fmla="*/ 2147483647 h 167"/>
              <a:gd name="T50" fmla="*/ 2147483647 w 187"/>
              <a:gd name="T51" fmla="*/ 2147483647 h 167"/>
              <a:gd name="T52" fmla="*/ 2147483647 w 187"/>
              <a:gd name="T53" fmla="*/ 2147483647 h 167"/>
              <a:gd name="T54" fmla="*/ 0 w 187"/>
              <a:gd name="T55" fmla="*/ 21474836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7"/>
              <a:gd name="T86" fmla="*/ 187 w 187"/>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7">
                <a:moveTo>
                  <a:pt x="0" y="167"/>
                </a:moveTo>
                <a:lnTo>
                  <a:pt x="83" y="82"/>
                </a:lnTo>
                <a:lnTo>
                  <a:pt x="36" y="0"/>
                </a:lnTo>
                <a:lnTo>
                  <a:pt x="59" y="0"/>
                </a:lnTo>
                <a:lnTo>
                  <a:pt x="79" y="38"/>
                </a:lnTo>
                <a:lnTo>
                  <a:pt x="83" y="46"/>
                </a:lnTo>
                <a:lnTo>
                  <a:pt x="87" y="51"/>
                </a:lnTo>
                <a:lnTo>
                  <a:pt x="89" y="55"/>
                </a:lnTo>
                <a:lnTo>
                  <a:pt x="91" y="57"/>
                </a:lnTo>
                <a:lnTo>
                  <a:pt x="93" y="61"/>
                </a:lnTo>
                <a:lnTo>
                  <a:pt x="96" y="67"/>
                </a:lnTo>
                <a:lnTo>
                  <a:pt x="102" y="63"/>
                </a:lnTo>
                <a:lnTo>
                  <a:pt x="108" y="55"/>
                </a:lnTo>
                <a:lnTo>
                  <a:pt x="115" y="48"/>
                </a:lnTo>
                <a:lnTo>
                  <a:pt x="123" y="40"/>
                </a:lnTo>
                <a:lnTo>
                  <a:pt x="161" y="0"/>
                </a:lnTo>
                <a:lnTo>
                  <a:pt x="187" y="0"/>
                </a:lnTo>
                <a:lnTo>
                  <a:pt x="106" y="84"/>
                </a:lnTo>
                <a:lnTo>
                  <a:pt x="153" y="167"/>
                </a:lnTo>
                <a:lnTo>
                  <a:pt x="132" y="167"/>
                </a:lnTo>
                <a:lnTo>
                  <a:pt x="104" y="118"/>
                </a:lnTo>
                <a:lnTo>
                  <a:pt x="100" y="112"/>
                </a:lnTo>
                <a:lnTo>
                  <a:pt x="96" y="106"/>
                </a:lnTo>
                <a:lnTo>
                  <a:pt x="93" y="99"/>
                </a:lnTo>
                <a:lnTo>
                  <a:pt x="85" y="106"/>
                </a:lnTo>
                <a:lnTo>
                  <a:pt x="76" y="116"/>
                </a:lnTo>
                <a:lnTo>
                  <a:pt x="2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0" name="Freeform 489"/>
          <p:cNvSpPr>
            <a:spLocks/>
          </p:cNvSpPr>
          <p:nvPr/>
        </p:nvSpPr>
        <p:spPr bwMode="auto">
          <a:xfrm>
            <a:off x="2655888" y="3133725"/>
            <a:ext cx="61912" cy="204788"/>
          </a:xfrm>
          <a:custGeom>
            <a:avLst/>
            <a:gdLst>
              <a:gd name="T0" fmla="*/ 0 w 53"/>
              <a:gd name="T1" fmla="*/ 2147483647 h 167"/>
              <a:gd name="T2" fmla="*/ 2147483647 w 53"/>
              <a:gd name="T3" fmla="*/ 0 h 167"/>
              <a:gd name="T4" fmla="*/ 2147483647 w 53"/>
              <a:gd name="T5" fmla="*/ 0 h 167"/>
              <a:gd name="T6" fmla="*/ 2147483647 w 53"/>
              <a:gd name="T7" fmla="*/ 2147483647 h 167"/>
              <a:gd name="T8" fmla="*/ 0 w 53"/>
              <a:gd name="T9" fmla="*/ 2147483647 h 167"/>
              <a:gd name="T10" fmla="*/ 0 60000 65536"/>
              <a:gd name="T11" fmla="*/ 0 60000 65536"/>
              <a:gd name="T12" fmla="*/ 0 60000 65536"/>
              <a:gd name="T13" fmla="*/ 0 60000 65536"/>
              <a:gd name="T14" fmla="*/ 0 60000 65536"/>
              <a:gd name="T15" fmla="*/ 0 w 53"/>
              <a:gd name="T16" fmla="*/ 0 h 167"/>
              <a:gd name="T17" fmla="*/ 53 w 53"/>
              <a:gd name="T18" fmla="*/ 167 h 167"/>
            </a:gdLst>
            <a:ahLst/>
            <a:cxnLst>
              <a:cxn ang="T10">
                <a:pos x="T0" y="T1"/>
              </a:cxn>
              <a:cxn ang="T11">
                <a:pos x="T2" y="T3"/>
              </a:cxn>
              <a:cxn ang="T12">
                <a:pos x="T4" y="T5"/>
              </a:cxn>
              <a:cxn ang="T13">
                <a:pos x="T6" y="T7"/>
              </a:cxn>
              <a:cxn ang="T14">
                <a:pos x="T8" y="T9"/>
              </a:cxn>
            </a:cxnLst>
            <a:rect l="T15" t="T16" r="T17" b="T18"/>
            <a:pathLst>
              <a:path w="53" h="167">
                <a:moveTo>
                  <a:pt x="0" y="167"/>
                </a:moveTo>
                <a:lnTo>
                  <a:pt x="34" y="0"/>
                </a:lnTo>
                <a:lnTo>
                  <a:pt x="53" y="0"/>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1" name="Freeform 490"/>
          <p:cNvSpPr>
            <a:spLocks/>
          </p:cNvSpPr>
          <p:nvPr/>
        </p:nvSpPr>
        <p:spPr bwMode="auto">
          <a:xfrm>
            <a:off x="2741613" y="3130550"/>
            <a:ext cx="177800" cy="211138"/>
          </a:xfrm>
          <a:custGeom>
            <a:avLst/>
            <a:gdLst>
              <a:gd name="T0" fmla="*/ 2147483647 w 147"/>
              <a:gd name="T1" fmla="*/ 2147483647 h 171"/>
              <a:gd name="T2" fmla="*/ 2147483647 w 147"/>
              <a:gd name="T3" fmla="*/ 2147483647 h 171"/>
              <a:gd name="T4" fmla="*/ 2147483647 w 147"/>
              <a:gd name="T5" fmla="*/ 2147483647 h 171"/>
              <a:gd name="T6" fmla="*/ 2147483647 w 147"/>
              <a:gd name="T7" fmla="*/ 2147483647 h 171"/>
              <a:gd name="T8" fmla="*/ 2147483647 w 147"/>
              <a:gd name="T9" fmla="*/ 2147483647 h 171"/>
              <a:gd name="T10" fmla="*/ 2147483647 w 147"/>
              <a:gd name="T11" fmla="*/ 2147483647 h 171"/>
              <a:gd name="T12" fmla="*/ 2147483647 w 147"/>
              <a:gd name="T13" fmla="*/ 2147483647 h 171"/>
              <a:gd name="T14" fmla="*/ 2147483647 w 147"/>
              <a:gd name="T15" fmla="*/ 2147483647 h 171"/>
              <a:gd name="T16" fmla="*/ 2147483647 w 147"/>
              <a:gd name="T17" fmla="*/ 2147483647 h 171"/>
              <a:gd name="T18" fmla="*/ 2147483647 w 147"/>
              <a:gd name="T19" fmla="*/ 2147483647 h 171"/>
              <a:gd name="T20" fmla="*/ 2147483647 w 147"/>
              <a:gd name="T21" fmla="*/ 2147483647 h 171"/>
              <a:gd name="T22" fmla="*/ 0 w 147"/>
              <a:gd name="T23" fmla="*/ 2147483647 h 171"/>
              <a:gd name="T24" fmla="*/ 2147483647 w 147"/>
              <a:gd name="T25" fmla="*/ 2147483647 h 171"/>
              <a:gd name="T26" fmla="*/ 2147483647 w 147"/>
              <a:gd name="T27" fmla="*/ 2147483647 h 171"/>
              <a:gd name="T28" fmla="*/ 2147483647 w 147"/>
              <a:gd name="T29" fmla="*/ 2147483647 h 171"/>
              <a:gd name="T30" fmla="*/ 2147483647 w 147"/>
              <a:gd name="T31" fmla="*/ 2147483647 h 171"/>
              <a:gd name="T32" fmla="*/ 2147483647 w 147"/>
              <a:gd name="T33" fmla="*/ 2147483647 h 171"/>
              <a:gd name="T34" fmla="*/ 2147483647 w 147"/>
              <a:gd name="T35" fmla="*/ 0 h 171"/>
              <a:gd name="T36" fmla="*/ 2147483647 w 147"/>
              <a:gd name="T37" fmla="*/ 2147483647 h 171"/>
              <a:gd name="T38" fmla="*/ 2147483647 w 147"/>
              <a:gd name="T39" fmla="*/ 2147483647 h 171"/>
              <a:gd name="T40" fmla="*/ 2147483647 w 147"/>
              <a:gd name="T41" fmla="*/ 2147483647 h 171"/>
              <a:gd name="T42" fmla="*/ 2147483647 w 147"/>
              <a:gd name="T43" fmla="*/ 2147483647 h 171"/>
              <a:gd name="T44" fmla="*/ 2147483647 w 147"/>
              <a:gd name="T45" fmla="*/ 2147483647 h 171"/>
              <a:gd name="T46" fmla="*/ 2147483647 w 147"/>
              <a:gd name="T47" fmla="*/ 2147483647 h 171"/>
              <a:gd name="T48" fmla="*/ 2147483647 w 147"/>
              <a:gd name="T49" fmla="*/ 2147483647 h 171"/>
              <a:gd name="T50" fmla="*/ 2147483647 w 147"/>
              <a:gd name="T51" fmla="*/ 2147483647 h 171"/>
              <a:gd name="T52" fmla="*/ 2147483647 w 147"/>
              <a:gd name="T53" fmla="*/ 2147483647 h 171"/>
              <a:gd name="T54" fmla="*/ 2147483647 w 147"/>
              <a:gd name="T55" fmla="*/ 2147483647 h 171"/>
              <a:gd name="T56" fmla="*/ 2147483647 w 147"/>
              <a:gd name="T57" fmla="*/ 2147483647 h 171"/>
              <a:gd name="T58" fmla="*/ 2147483647 w 147"/>
              <a:gd name="T59" fmla="*/ 2147483647 h 171"/>
              <a:gd name="T60" fmla="*/ 2147483647 w 147"/>
              <a:gd name="T61" fmla="*/ 2147483647 h 171"/>
              <a:gd name="T62" fmla="*/ 2147483647 w 147"/>
              <a:gd name="T63" fmla="*/ 2147483647 h 171"/>
              <a:gd name="T64" fmla="*/ 2147483647 w 147"/>
              <a:gd name="T65" fmla="*/ 2147483647 h 171"/>
              <a:gd name="T66" fmla="*/ 2147483647 w 147"/>
              <a:gd name="T67" fmla="*/ 2147483647 h 171"/>
              <a:gd name="T68" fmla="*/ 2147483647 w 147"/>
              <a:gd name="T69" fmla="*/ 2147483647 h 171"/>
              <a:gd name="T70" fmla="*/ 2147483647 w 147"/>
              <a:gd name="T71" fmla="*/ 2147483647 h 171"/>
              <a:gd name="T72" fmla="*/ 2147483647 w 147"/>
              <a:gd name="T73" fmla="*/ 2147483647 h 171"/>
              <a:gd name="T74" fmla="*/ 2147483647 w 147"/>
              <a:gd name="T75" fmla="*/ 2147483647 h 171"/>
              <a:gd name="T76" fmla="*/ 2147483647 w 147"/>
              <a:gd name="T77" fmla="*/ 2147483647 h 171"/>
              <a:gd name="T78" fmla="*/ 2147483647 w 147"/>
              <a:gd name="T79" fmla="*/ 2147483647 h 171"/>
              <a:gd name="T80" fmla="*/ 2147483647 w 147"/>
              <a:gd name="T81" fmla="*/ 2147483647 h 171"/>
              <a:gd name="T82" fmla="*/ 2147483647 w 147"/>
              <a:gd name="T83" fmla="*/ 2147483647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1"/>
              <a:gd name="T128" fmla="*/ 147 w 147"/>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1">
                <a:moveTo>
                  <a:pt x="121" y="112"/>
                </a:moveTo>
                <a:lnTo>
                  <a:pt x="140" y="114"/>
                </a:lnTo>
                <a:lnTo>
                  <a:pt x="128" y="139"/>
                </a:lnTo>
                <a:lnTo>
                  <a:pt x="109" y="158"/>
                </a:lnTo>
                <a:lnTo>
                  <a:pt x="89" y="169"/>
                </a:lnTo>
                <a:lnTo>
                  <a:pt x="66" y="171"/>
                </a:lnTo>
                <a:lnTo>
                  <a:pt x="47" y="169"/>
                </a:lnTo>
                <a:lnTo>
                  <a:pt x="30" y="163"/>
                </a:lnTo>
                <a:lnTo>
                  <a:pt x="17" y="154"/>
                </a:lnTo>
                <a:lnTo>
                  <a:pt x="7" y="139"/>
                </a:lnTo>
                <a:lnTo>
                  <a:pt x="2" y="122"/>
                </a:lnTo>
                <a:lnTo>
                  <a:pt x="0" y="101"/>
                </a:lnTo>
                <a:lnTo>
                  <a:pt x="3" y="72"/>
                </a:lnTo>
                <a:lnTo>
                  <a:pt x="11" y="48"/>
                </a:lnTo>
                <a:lnTo>
                  <a:pt x="26" y="27"/>
                </a:lnTo>
                <a:lnTo>
                  <a:pt x="43" y="12"/>
                </a:lnTo>
                <a:lnTo>
                  <a:pt x="64" y="2"/>
                </a:lnTo>
                <a:lnTo>
                  <a:pt x="87" y="0"/>
                </a:lnTo>
                <a:lnTo>
                  <a:pt x="109" y="4"/>
                </a:lnTo>
                <a:lnTo>
                  <a:pt x="128" y="14"/>
                </a:lnTo>
                <a:lnTo>
                  <a:pt x="142" y="31"/>
                </a:lnTo>
                <a:lnTo>
                  <a:pt x="147" y="52"/>
                </a:lnTo>
                <a:lnTo>
                  <a:pt x="128" y="53"/>
                </a:lnTo>
                <a:lnTo>
                  <a:pt x="125" y="42"/>
                </a:lnTo>
                <a:lnTo>
                  <a:pt x="119" y="34"/>
                </a:lnTo>
                <a:lnTo>
                  <a:pt x="113" y="27"/>
                </a:lnTo>
                <a:lnTo>
                  <a:pt x="106" y="23"/>
                </a:lnTo>
                <a:lnTo>
                  <a:pt x="96" y="19"/>
                </a:lnTo>
                <a:lnTo>
                  <a:pt x="87" y="19"/>
                </a:lnTo>
                <a:lnTo>
                  <a:pt x="68" y="23"/>
                </a:lnTo>
                <a:lnTo>
                  <a:pt x="51" y="31"/>
                </a:lnTo>
                <a:lnTo>
                  <a:pt x="36" y="46"/>
                </a:lnTo>
                <a:lnTo>
                  <a:pt x="24" y="70"/>
                </a:lnTo>
                <a:lnTo>
                  <a:pt x="19" y="101"/>
                </a:lnTo>
                <a:lnTo>
                  <a:pt x="22" y="123"/>
                </a:lnTo>
                <a:lnTo>
                  <a:pt x="32" y="139"/>
                </a:lnTo>
                <a:lnTo>
                  <a:pt x="47" y="148"/>
                </a:lnTo>
                <a:lnTo>
                  <a:pt x="66" y="152"/>
                </a:lnTo>
                <a:lnTo>
                  <a:pt x="85" y="150"/>
                </a:lnTo>
                <a:lnTo>
                  <a:pt x="100" y="142"/>
                </a:lnTo>
                <a:lnTo>
                  <a:pt x="111"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8142" name="Freeform 491"/>
          <p:cNvSpPr>
            <a:spLocks noEditPoints="1"/>
          </p:cNvSpPr>
          <p:nvPr/>
        </p:nvSpPr>
        <p:spPr bwMode="auto">
          <a:xfrm>
            <a:off x="2940050" y="3130550"/>
            <a:ext cx="188913" cy="211138"/>
          </a:xfrm>
          <a:custGeom>
            <a:avLst/>
            <a:gdLst>
              <a:gd name="T0" fmla="*/ 0 w 157"/>
              <a:gd name="T1" fmla="*/ 2147483647 h 171"/>
              <a:gd name="T2" fmla="*/ 2147483647 w 157"/>
              <a:gd name="T3" fmla="*/ 2147483647 h 171"/>
              <a:gd name="T4" fmla="*/ 2147483647 w 157"/>
              <a:gd name="T5" fmla="*/ 2147483647 h 171"/>
              <a:gd name="T6" fmla="*/ 2147483647 w 157"/>
              <a:gd name="T7" fmla="*/ 2147483647 h 171"/>
              <a:gd name="T8" fmla="*/ 2147483647 w 157"/>
              <a:gd name="T9" fmla="*/ 2147483647 h 171"/>
              <a:gd name="T10" fmla="*/ 2147483647 w 157"/>
              <a:gd name="T11" fmla="*/ 2147483647 h 171"/>
              <a:gd name="T12" fmla="*/ 2147483647 w 157"/>
              <a:gd name="T13" fmla="*/ 0 h 171"/>
              <a:gd name="T14" fmla="*/ 2147483647 w 157"/>
              <a:gd name="T15" fmla="*/ 2147483647 h 171"/>
              <a:gd name="T16" fmla="*/ 2147483647 w 157"/>
              <a:gd name="T17" fmla="*/ 2147483647 h 171"/>
              <a:gd name="T18" fmla="*/ 2147483647 w 157"/>
              <a:gd name="T19" fmla="*/ 2147483647 h 171"/>
              <a:gd name="T20" fmla="*/ 2147483647 w 157"/>
              <a:gd name="T21" fmla="*/ 2147483647 h 171"/>
              <a:gd name="T22" fmla="*/ 2147483647 w 157"/>
              <a:gd name="T23" fmla="*/ 2147483647 h 171"/>
              <a:gd name="T24" fmla="*/ 2147483647 w 157"/>
              <a:gd name="T25" fmla="*/ 2147483647 h 171"/>
              <a:gd name="T26" fmla="*/ 2147483647 w 157"/>
              <a:gd name="T27" fmla="*/ 2147483647 h 171"/>
              <a:gd name="T28" fmla="*/ 2147483647 w 157"/>
              <a:gd name="T29" fmla="*/ 2147483647 h 171"/>
              <a:gd name="T30" fmla="*/ 2147483647 w 157"/>
              <a:gd name="T31" fmla="*/ 2147483647 h 171"/>
              <a:gd name="T32" fmla="*/ 2147483647 w 157"/>
              <a:gd name="T33" fmla="*/ 2147483647 h 171"/>
              <a:gd name="T34" fmla="*/ 2147483647 w 157"/>
              <a:gd name="T35" fmla="*/ 2147483647 h 171"/>
              <a:gd name="T36" fmla="*/ 2147483647 w 157"/>
              <a:gd name="T37" fmla="*/ 2147483647 h 171"/>
              <a:gd name="T38" fmla="*/ 2147483647 w 157"/>
              <a:gd name="T39" fmla="*/ 2147483647 h 171"/>
              <a:gd name="T40" fmla="*/ 2147483647 w 157"/>
              <a:gd name="T41" fmla="*/ 2147483647 h 171"/>
              <a:gd name="T42" fmla="*/ 2147483647 w 157"/>
              <a:gd name="T43" fmla="*/ 2147483647 h 171"/>
              <a:gd name="T44" fmla="*/ 2147483647 w 157"/>
              <a:gd name="T45" fmla="*/ 2147483647 h 171"/>
              <a:gd name="T46" fmla="*/ 2147483647 w 157"/>
              <a:gd name="T47" fmla="*/ 2147483647 h 171"/>
              <a:gd name="T48" fmla="*/ 2147483647 w 157"/>
              <a:gd name="T49" fmla="*/ 2147483647 h 171"/>
              <a:gd name="T50" fmla="*/ 2147483647 w 157"/>
              <a:gd name="T51" fmla="*/ 2147483647 h 171"/>
              <a:gd name="T52" fmla="*/ 2147483647 w 157"/>
              <a:gd name="T53" fmla="*/ 2147483647 h 171"/>
              <a:gd name="T54" fmla="*/ 2147483647 w 157"/>
              <a:gd name="T55" fmla="*/ 2147483647 h 171"/>
              <a:gd name="T56" fmla="*/ 0 w 157"/>
              <a:gd name="T57" fmla="*/ 2147483647 h 171"/>
              <a:gd name="T58" fmla="*/ 2147483647 w 157"/>
              <a:gd name="T59" fmla="*/ 2147483647 h 171"/>
              <a:gd name="T60" fmla="*/ 2147483647 w 157"/>
              <a:gd name="T61" fmla="*/ 2147483647 h 171"/>
              <a:gd name="T62" fmla="*/ 2147483647 w 157"/>
              <a:gd name="T63" fmla="*/ 2147483647 h 171"/>
              <a:gd name="T64" fmla="*/ 2147483647 w 157"/>
              <a:gd name="T65" fmla="*/ 2147483647 h 171"/>
              <a:gd name="T66" fmla="*/ 2147483647 w 157"/>
              <a:gd name="T67" fmla="*/ 2147483647 h 171"/>
              <a:gd name="T68" fmla="*/ 2147483647 w 157"/>
              <a:gd name="T69" fmla="*/ 2147483647 h 171"/>
              <a:gd name="T70" fmla="*/ 2147483647 w 157"/>
              <a:gd name="T71" fmla="*/ 2147483647 h 171"/>
              <a:gd name="T72" fmla="*/ 2147483647 w 157"/>
              <a:gd name="T73" fmla="*/ 2147483647 h 171"/>
              <a:gd name="T74" fmla="*/ 2147483647 w 157"/>
              <a:gd name="T75" fmla="*/ 2147483647 h 171"/>
              <a:gd name="T76" fmla="*/ 2147483647 w 157"/>
              <a:gd name="T77" fmla="*/ 2147483647 h 171"/>
              <a:gd name="T78" fmla="*/ 2147483647 w 157"/>
              <a:gd name="T79" fmla="*/ 2147483647 h 171"/>
              <a:gd name="T80" fmla="*/ 2147483647 w 157"/>
              <a:gd name="T81" fmla="*/ 2147483647 h 171"/>
              <a:gd name="T82" fmla="*/ 2147483647 w 157"/>
              <a:gd name="T83" fmla="*/ 2147483647 h 171"/>
              <a:gd name="T84" fmla="*/ 2147483647 w 157"/>
              <a:gd name="T85" fmla="*/ 2147483647 h 171"/>
              <a:gd name="T86" fmla="*/ 2147483647 w 157"/>
              <a:gd name="T87" fmla="*/ 2147483647 h 171"/>
              <a:gd name="T88" fmla="*/ 2147483647 w 157"/>
              <a:gd name="T89" fmla="*/ 2147483647 h 171"/>
              <a:gd name="T90" fmla="*/ 2147483647 w 157"/>
              <a:gd name="T91" fmla="*/ 2147483647 h 171"/>
              <a:gd name="T92" fmla="*/ 2147483647 w 157"/>
              <a:gd name="T93" fmla="*/ 2147483647 h 171"/>
              <a:gd name="T94" fmla="*/ 2147483647 w 157"/>
              <a:gd name="T95" fmla="*/ 2147483647 h 171"/>
              <a:gd name="T96" fmla="*/ 2147483647 w 157"/>
              <a:gd name="T97" fmla="*/ 2147483647 h 171"/>
              <a:gd name="T98" fmla="*/ 2147483647 w 157"/>
              <a:gd name="T99" fmla="*/ 2147483647 h 171"/>
              <a:gd name="T100" fmla="*/ 2147483647 w 157"/>
              <a:gd name="T101" fmla="*/ 2147483647 h 171"/>
              <a:gd name="T102" fmla="*/ 2147483647 w 157"/>
              <a:gd name="T103" fmla="*/ 2147483647 h 171"/>
              <a:gd name="T104" fmla="*/ 2147483647 w 157"/>
              <a:gd name="T105" fmla="*/ 2147483647 h 171"/>
              <a:gd name="T106" fmla="*/ 2147483647 w 157"/>
              <a:gd name="T107" fmla="*/ 2147483647 h 171"/>
              <a:gd name="T108" fmla="*/ 2147483647 w 157"/>
              <a:gd name="T109" fmla="*/ 2147483647 h 171"/>
              <a:gd name="T110" fmla="*/ 2147483647 w 157"/>
              <a:gd name="T111" fmla="*/ 2147483647 h 171"/>
              <a:gd name="T112" fmla="*/ 2147483647 w 157"/>
              <a:gd name="T113" fmla="*/ 2147483647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1"/>
              <a:gd name="T173" fmla="*/ 157 w 15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1">
                <a:moveTo>
                  <a:pt x="0" y="99"/>
                </a:moveTo>
                <a:lnTo>
                  <a:pt x="4" y="72"/>
                </a:lnTo>
                <a:lnTo>
                  <a:pt x="12" y="48"/>
                </a:lnTo>
                <a:lnTo>
                  <a:pt x="27" y="27"/>
                </a:lnTo>
                <a:lnTo>
                  <a:pt x="44" y="12"/>
                </a:lnTo>
                <a:lnTo>
                  <a:pt x="65" y="2"/>
                </a:lnTo>
                <a:lnTo>
                  <a:pt x="89" y="0"/>
                </a:lnTo>
                <a:lnTo>
                  <a:pt x="108" y="2"/>
                </a:lnTo>
                <a:lnTo>
                  <a:pt x="125" y="8"/>
                </a:lnTo>
                <a:lnTo>
                  <a:pt x="138" y="19"/>
                </a:lnTo>
                <a:lnTo>
                  <a:pt x="150" y="34"/>
                </a:lnTo>
                <a:lnTo>
                  <a:pt x="155" y="53"/>
                </a:lnTo>
                <a:lnTo>
                  <a:pt x="157" y="74"/>
                </a:lnTo>
                <a:lnTo>
                  <a:pt x="155" y="97"/>
                </a:lnTo>
                <a:lnTo>
                  <a:pt x="148" y="120"/>
                </a:lnTo>
                <a:lnTo>
                  <a:pt x="142" y="129"/>
                </a:lnTo>
                <a:lnTo>
                  <a:pt x="137" y="139"/>
                </a:lnTo>
                <a:lnTo>
                  <a:pt x="129" y="146"/>
                </a:lnTo>
                <a:lnTo>
                  <a:pt x="118" y="156"/>
                </a:lnTo>
                <a:lnTo>
                  <a:pt x="106" y="163"/>
                </a:lnTo>
                <a:lnTo>
                  <a:pt x="89" y="169"/>
                </a:lnTo>
                <a:lnTo>
                  <a:pt x="70" y="171"/>
                </a:lnTo>
                <a:lnTo>
                  <a:pt x="51" y="169"/>
                </a:lnTo>
                <a:lnTo>
                  <a:pt x="34" y="161"/>
                </a:lnTo>
                <a:lnTo>
                  <a:pt x="25" y="156"/>
                </a:lnTo>
                <a:lnTo>
                  <a:pt x="15" y="146"/>
                </a:lnTo>
                <a:lnTo>
                  <a:pt x="10" y="135"/>
                </a:lnTo>
                <a:lnTo>
                  <a:pt x="2" y="118"/>
                </a:lnTo>
                <a:lnTo>
                  <a:pt x="0" y="99"/>
                </a:lnTo>
                <a:close/>
                <a:moveTo>
                  <a:pt x="21" y="101"/>
                </a:moveTo>
                <a:lnTo>
                  <a:pt x="21" y="110"/>
                </a:lnTo>
                <a:lnTo>
                  <a:pt x="23" y="118"/>
                </a:lnTo>
                <a:lnTo>
                  <a:pt x="27" y="127"/>
                </a:lnTo>
                <a:lnTo>
                  <a:pt x="31" y="135"/>
                </a:lnTo>
                <a:lnTo>
                  <a:pt x="38" y="141"/>
                </a:lnTo>
                <a:lnTo>
                  <a:pt x="46" y="146"/>
                </a:lnTo>
                <a:lnTo>
                  <a:pt x="53" y="150"/>
                </a:lnTo>
                <a:lnTo>
                  <a:pt x="63" y="152"/>
                </a:lnTo>
                <a:lnTo>
                  <a:pt x="72" y="152"/>
                </a:lnTo>
                <a:lnTo>
                  <a:pt x="85" y="150"/>
                </a:lnTo>
                <a:lnTo>
                  <a:pt x="97" y="146"/>
                </a:lnTo>
                <a:lnTo>
                  <a:pt x="108" y="139"/>
                </a:lnTo>
                <a:lnTo>
                  <a:pt x="118" y="129"/>
                </a:lnTo>
                <a:lnTo>
                  <a:pt x="123" y="122"/>
                </a:lnTo>
                <a:lnTo>
                  <a:pt x="129" y="114"/>
                </a:lnTo>
                <a:lnTo>
                  <a:pt x="133" y="103"/>
                </a:lnTo>
                <a:lnTo>
                  <a:pt x="137" y="88"/>
                </a:lnTo>
                <a:lnTo>
                  <a:pt x="138" y="72"/>
                </a:lnTo>
                <a:lnTo>
                  <a:pt x="135" y="52"/>
                </a:lnTo>
                <a:lnTo>
                  <a:pt x="125" y="34"/>
                </a:lnTo>
                <a:lnTo>
                  <a:pt x="108" y="23"/>
                </a:lnTo>
                <a:lnTo>
                  <a:pt x="89" y="19"/>
                </a:lnTo>
                <a:lnTo>
                  <a:pt x="63" y="25"/>
                </a:lnTo>
                <a:lnTo>
                  <a:pt x="40" y="42"/>
                </a:lnTo>
                <a:lnTo>
                  <a:pt x="29" y="57"/>
                </a:lnTo>
                <a:lnTo>
                  <a:pt x="23" y="78"/>
                </a:lnTo>
                <a:lnTo>
                  <a:pt x="21" y="101"/>
                </a:lnTo>
                <a:close/>
              </a:path>
            </a:pathLst>
          </a:custGeom>
          <a:solidFill>
            <a:srgbClr val="000000"/>
          </a:solidFill>
          <a:ln w="0">
            <a:solidFill>
              <a:srgbClr val="000000"/>
            </a:solidFill>
            <a:round/>
            <a:headEnd/>
            <a:tailEnd/>
          </a:ln>
        </p:spPr>
        <p:txBody>
          <a:bodyPr/>
          <a:lstStyle/>
          <a:p>
            <a:endParaRPr lang="en-CA"/>
          </a:p>
        </p:txBody>
      </p:sp>
      <p:sp>
        <p:nvSpPr>
          <p:cNvPr id="28143" name="Freeform 492"/>
          <p:cNvSpPr>
            <a:spLocks/>
          </p:cNvSpPr>
          <p:nvPr/>
        </p:nvSpPr>
        <p:spPr bwMode="auto">
          <a:xfrm>
            <a:off x="3143250" y="3133725"/>
            <a:ext cx="195263" cy="204788"/>
          </a:xfrm>
          <a:custGeom>
            <a:avLst/>
            <a:gdLst>
              <a:gd name="T0" fmla="*/ 0 w 162"/>
              <a:gd name="T1" fmla="*/ 2147483647 h 167"/>
              <a:gd name="T2" fmla="*/ 2147483647 w 162"/>
              <a:gd name="T3" fmla="*/ 0 h 167"/>
              <a:gd name="T4" fmla="*/ 2147483647 w 162"/>
              <a:gd name="T5" fmla="*/ 0 h 167"/>
              <a:gd name="T6" fmla="*/ 2147483647 w 162"/>
              <a:gd name="T7" fmla="*/ 2147483647 h 167"/>
              <a:gd name="T8" fmla="*/ 2147483647 w 162"/>
              <a:gd name="T9" fmla="*/ 2147483647 h 167"/>
              <a:gd name="T10" fmla="*/ 2147483647 w 162"/>
              <a:gd name="T11" fmla="*/ 2147483647 h 167"/>
              <a:gd name="T12" fmla="*/ 2147483647 w 162"/>
              <a:gd name="T13" fmla="*/ 2147483647 h 167"/>
              <a:gd name="T14" fmla="*/ 2147483647 w 162"/>
              <a:gd name="T15" fmla="*/ 2147483647 h 167"/>
              <a:gd name="T16" fmla="*/ 2147483647 w 162"/>
              <a:gd name="T17" fmla="*/ 2147483647 h 167"/>
              <a:gd name="T18" fmla="*/ 2147483647 w 162"/>
              <a:gd name="T19" fmla="*/ 2147483647 h 167"/>
              <a:gd name="T20" fmla="*/ 2147483647 w 162"/>
              <a:gd name="T21" fmla="*/ 0 h 167"/>
              <a:gd name="T22" fmla="*/ 2147483647 w 162"/>
              <a:gd name="T23" fmla="*/ 0 h 167"/>
              <a:gd name="T24" fmla="*/ 2147483647 w 162"/>
              <a:gd name="T25" fmla="*/ 2147483647 h 167"/>
              <a:gd name="T26" fmla="*/ 2147483647 w 162"/>
              <a:gd name="T27" fmla="*/ 2147483647 h 167"/>
              <a:gd name="T28" fmla="*/ 2147483647 w 162"/>
              <a:gd name="T29" fmla="*/ 2147483647 h 167"/>
              <a:gd name="T30" fmla="*/ 2147483647 w 162"/>
              <a:gd name="T31" fmla="*/ 2147483647 h 167"/>
              <a:gd name="T32" fmla="*/ 2147483647 w 162"/>
              <a:gd name="T33" fmla="*/ 2147483647 h 167"/>
              <a:gd name="T34" fmla="*/ 2147483647 w 162"/>
              <a:gd name="T35" fmla="*/ 2147483647 h 167"/>
              <a:gd name="T36" fmla="*/ 2147483647 w 162"/>
              <a:gd name="T37" fmla="*/ 2147483647 h 167"/>
              <a:gd name="T38" fmla="*/ 2147483647 w 162"/>
              <a:gd name="T39" fmla="*/ 2147483647 h 167"/>
              <a:gd name="T40" fmla="*/ 0 w 162"/>
              <a:gd name="T41" fmla="*/ 21474836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67"/>
              <a:gd name="T65" fmla="*/ 162 w 162"/>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67">
                <a:moveTo>
                  <a:pt x="0" y="167"/>
                </a:moveTo>
                <a:lnTo>
                  <a:pt x="34" y="0"/>
                </a:lnTo>
                <a:lnTo>
                  <a:pt x="60" y="0"/>
                </a:lnTo>
                <a:lnTo>
                  <a:pt x="85" y="63"/>
                </a:lnTo>
                <a:lnTo>
                  <a:pt x="96" y="89"/>
                </a:lnTo>
                <a:lnTo>
                  <a:pt x="104" y="112"/>
                </a:lnTo>
                <a:lnTo>
                  <a:pt x="109" y="125"/>
                </a:lnTo>
                <a:lnTo>
                  <a:pt x="113" y="142"/>
                </a:lnTo>
                <a:lnTo>
                  <a:pt x="119" y="121"/>
                </a:lnTo>
                <a:lnTo>
                  <a:pt x="123" y="99"/>
                </a:lnTo>
                <a:lnTo>
                  <a:pt x="142" y="0"/>
                </a:lnTo>
                <a:lnTo>
                  <a:pt x="162" y="0"/>
                </a:lnTo>
                <a:lnTo>
                  <a:pt x="128" y="167"/>
                </a:lnTo>
                <a:lnTo>
                  <a:pt x="104" y="167"/>
                </a:lnTo>
                <a:lnTo>
                  <a:pt x="66" y="72"/>
                </a:lnTo>
                <a:lnTo>
                  <a:pt x="56" y="46"/>
                </a:lnTo>
                <a:lnTo>
                  <a:pt x="49" y="23"/>
                </a:lnTo>
                <a:lnTo>
                  <a:pt x="43" y="44"/>
                </a:lnTo>
                <a:lnTo>
                  <a:pt x="39" y="65"/>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4" name="Freeform 493"/>
          <p:cNvSpPr>
            <a:spLocks/>
          </p:cNvSpPr>
          <p:nvPr/>
        </p:nvSpPr>
        <p:spPr bwMode="auto">
          <a:xfrm>
            <a:off x="3343275" y="3252788"/>
            <a:ext cx="76200" cy="23812"/>
          </a:xfrm>
          <a:custGeom>
            <a:avLst/>
            <a:gdLst>
              <a:gd name="T0" fmla="*/ 0 w 65"/>
              <a:gd name="T1" fmla="*/ 2147483647 h 19"/>
              <a:gd name="T2" fmla="*/ 2147483647 w 65"/>
              <a:gd name="T3" fmla="*/ 0 h 19"/>
              <a:gd name="T4" fmla="*/ 2147483647 w 65"/>
              <a:gd name="T5" fmla="*/ 0 h 19"/>
              <a:gd name="T6" fmla="*/ 2147483647 w 65"/>
              <a:gd name="T7" fmla="*/ 2147483647 h 19"/>
              <a:gd name="T8" fmla="*/ 0 w 65"/>
              <a:gd name="T9" fmla="*/ 2147483647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8145" name="Freeform 494"/>
          <p:cNvSpPr>
            <a:spLocks/>
          </p:cNvSpPr>
          <p:nvPr/>
        </p:nvSpPr>
        <p:spPr bwMode="auto">
          <a:xfrm>
            <a:off x="3433763" y="3133725"/>
            <a:ext cx="168275" cy="204788"/>
          </a:xfrm>
          <a:custGeom>
            <a:avLst/>
            <a:gdLst>
              <a:gd name="T0" fmla="*/ 0 w 138"/>
              <a:gd name="T1" fmla="*/ 2147483647 h 167"/>
              <a:gd name="T2" fmla="*/ 2147483647 w 138"/>
              <a:gd name="T3" fmla="*/ 0 h 167"/>
              <a:gd name="T4" fmla="*/ 2147483647 w 138"/>
              <a:gd name="T5" fmla="*/ 0 h 167"/>
              <a:gd name="T6" fmla="*/ 2147483647 w 138"/>
              <a:gd name="T7" fmla="*/ 2147483647 h 167"/>
              <a:gd name="T8" fmla="*/ 2147483647 w 138"/>
              <a:gd name="T9" fmla="*/ 2147483647 h 167"/>
              <a:gd name="T10" fmla="*/ 2147483647 w 138"/>
              <a:gd name="T11" fmla="*/ 2147483647 h 167"/>
              <a:gd name="T12" fmla="*/ 2147483647 w 138"/>
              <a:gd name="T13" fmla="*/ 2147483647 h 167"/>
              <a:gd name="T14" fmla="*/ 2147483647 w 138"/>
              <a:gd name="T15" fmla="*/ 2147483647 h 167"/>
              <a:gd name="T16" fmla="*/ 2147483647 w 138"/>
              <a:gd name="T17" fmla="*/ 2147483647 h 167"/>
              <a:gd name="T18" fmla="*/ 2147483647 w 138"/>
              <a:gd name="T19" fmla="*/ 2147483647 h 167"/>
              <a:gd name="T20" fmla="*/ 0 w 138"/>
              <a:gd name="T21" fmla="*/ 21474836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9" y="72"/>
                </a:lnTo>
                <a:lnTo>
                  <a:pt x="121" y="93"/>
                </a:lnTo>
                <a:lnTo>
                  <a:pt x="34" y="93"/>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6" name="Freeform 495"/>
          <p:cNvSpPr>
            <a:spLocks/>
          </p:cNvSpPr>
          <p:nvPr/>
        </p:nvSpPr>
        <p:spPr bwMode="auto">
          <a:xfrm>
            <a:off x="3616325" y="3130550"/>
            <a:ext cx="161925" cy="211138"/>
          </a:xfrm>
          <a:custGeom>
            <a:avLst/>
            <a:gdLst>
              <a:gd name="T0" fmla="*/ 2147483647 w 137"/>
              <a:gd name="T1" fmla="*/ 2147483647 h 171"/>
              <a:gd name="T2" fmla="*/ 2147483647 w 137"/>
              <a:gd name="T3" fmla="*/ 2147483647 h 171"/>
              <a:gd name="T4" fmla="*/ 2147483647 w 137"/>
              <a:gd name="T5" fmla="*/ 2147483647 h 171"/>
              <a:gd name="T6" fmla="*/ 2147483647 w 137"/>
              <a:gd name="T7" fmla="*/ 2147483647 h 171"/>
              <a:gd name="T8" fmla="*/ 2147483647 w 137"/>
              <a:gd name="T9" fmla="*/ 2147483647 h 171"/>
              <a:gd name="T10" fmla="*/ 2147483647 w 137"/>
              <a:gd name="T11" fmla="*/ 2147483647 h 171"/>
              <a:gd name="T12" fmla="*/ 2147483647 w 137"/>
              <a:gd name="T13" fmla="*/ 2147483647 h 171"/>
              <a:gd name="T14" fmla="*/ 2147483647 w 137"/>
              <a:gd name="T15" fmla="*/ 2147483647 h 171"/>
              <a:gd name="T16" fmla="*/ 2147483647 w 137"/>
              <a:gd name="T17" fmla="*/ 2147483647 h 171"/>
              <a:gd name="T18" fmla="*/ 2147483647 w 137"/>
              <a:gd name="T19" fmla="*/ 2147483647 h 171"/>
              <a:gd name="T20" fmla="*/ 2147483647 w 137"/>
              <a:gd name="T21" fmla="*/ 2147483647 h 171"/>
              <a:gd name="T22" fmla="*/ 2147483647 w 137"/>
              <a:gd name="T23" fmla="*/ 2147483647 h 171"/>
              <a:gd name="T24" fmla="*/ 2147483647 w 137"/>
              <a:gd name="T25" fmla="*/ 2147483647 h 171"/>
              <a:gd name="T26" fmla="*/ 2147483647 w 137"/>
              <a:gd name="T27" fmla="*/ 2147483647 h 171"/>
              <a:gd name="T28" fmla="*/ 2147483647 w 137"/>
              <a:gd name="T29" fmla="*/ 2147483647 h 171"/>
              <a:gd name="T30" fmla="*/ 2147483647 w 137"/>
              <a:gd name="T31" fmla="*/ 2147483647 h 171"/>
              <a:gd name="T32" fmla="*/ 2147483647 w 137"/>
              <a:gd name="T33" fmla="*/ 2147483647 h 171"/>
              <a:gd name="T34" fmla="*/ 2147483647 w 137"/>
              <a:gd name="T35" fmla="*/ 0 h 171"/>
              <a:gd name="T36" fmla="*/ 2147483647 w 137"/>
              <a:gd name="T37" fmla="*/ 2147483647 h 171"/>
              <a:gd name="T38" fmla="*/ 2147483647 w 137"/>
              <a:gd name="T39" fmla="*/ 2147483647 h 171"/>
              <a:gd name="T40" fmla="*/ 2147483647 w 137"/>
              <a:gd name="T41" fmla="*/ 2147483647 h 171"/>
              <a:gd name="T42" fmla="*/ 2147483647 w 137"/>
              <a:gd name="T43" fmla="*/ 2147483647 h 171"/>
              <a:gd name="T44" fmla="*/ 2147483647 w 137"/>
              <a:gd name="T45" fmla="*/ 2147483647 h 171"/>
              <a:gd name="T46" fmla="*/ 2147483647 w 137"/>
              <a:gd name="T47" fmla="*/ 2147483647 h 171"/>
              <a:gd name="T48" fmla="*/ 2147483647 w 137"/>
              <a:gd name="T49" fmla="*/ 2147483647 h 171"/>
              <a:gd name="T50" fmla="*/ 2147483647 w 137"/>
              <a:gd name="T51" fmla="*/ 2147483647 h 171"/>
              <a:gd name="T52" fmla="*/ 2147483647 w 137"/>
              <a:gd name="T53" fmla="*/ 2147483647 h 171"/>
              <a:gd name="T54" fmla="*/ 2147483647 w 137"/>
              <a:gd name="T55" fmla="*/ 2147483647 h 171"/>
              <a:gd name="T56" fmla="*/ 2147483647 w 137"/>
              <a:gd name="T57" fmla="*/ 2147483647 h 171"/>
              <a:gd name="T58" fmla="*/ 2147483647 w 137"/>
              <a:gd name="T59" fmla="*/ 2147483647 h 171"/>
              <a:gd name="T60" fmla="*/ 2147483647 w 137"/>
              <a:gd name="T61" fmla="*/ 2147483647 h 171"/>
              <a:gd name="T62" fmla="*/ 2147483647 w 137"/>
              <a:gd name="T63" fmla="*/ 2147483647 h 171"/>
              <a:gd name="T64" fmla="*/ 2147483647 w 137"/>
              <a:gd name="T65" fmla="*/ 2147483647 h 171"/>
              <a:gd name="T66" fmla="*/ 2147483647 w 137"/>
              <a:gd name="T67" fmla="*/ 2147483647 h 171"/>
              <a:gd name="T68" fmla="*/ 2147483647 w 137"/>
              <a:gd name="T69" fmla="*/ 2147483647 h 171"/>
              <a:gd name="T70" fmla="*/ 2147483647 w 137"/>
              <a:gd name="T71" fmla="*/ 2147483647 h 171"/>
              <a:gd name="T72" fmla="*/ 2147483647 w 137"/>
              <a:gd name="T73" fmla="*/ 2147483647 h 171"/>
              <a:gd name="T74" fmla="*/ 2147483647 w 137"/>
              <a:gd name="T75" fmla="*/ 2147483647 h 171"/>
              <a:gd name="T76" fmla="*/ 2147483647 w 137"/>
              <a:gd name="T77" fmla="*/ 2147483647 h 171"/>
              <a:gd name="T78" fmla="*/ 2147483647 w 137"/>
              <a:gd name="T79" fmla="*/ 2147483647 h 171"/>
              <a:gd name="T80" fmla="*/ 2147483647 w 137"/>
              <a:gd name="T81" fmla="*/ 2147483647 h 171"/>
              <a:gd name="T82" fmla="*/ 2147483647 w 137"/>
              <a:gd name="T83" fmla="*/ 2147483647 h 171"/>
              <a:gd name="T84" fmla="*/ 2147483647 w 137"/>
              <a:gd name="T85" fmla="*/ 2147483647 h 171"/>
              <a:gd name="T86" fmla="*/ 2147483647 w 137"/>
              <a:gd name="T87" fmla="*/ 2147483647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21" y="114"/>
                </a:lnTo>
                <a:lnTo>
                  <a:pt x="19" y="120"/>
                </a:lnTo>
                <a:lnTo>
                  <a:pt x="21" y="127"/>
                </a:lnTo>
                <a:lnTo>
                  <a:pt x="25" y="137"/>
                </a:lnTo>
                <a:lnTo>
                  <a:pt x="29" y="141"/>
                </a:lnTo>
                <a:lnTo>
                  <a:pt x="34" y="144"/>
                </a:lnTo>
                <a:lnTo>
                  <a:pt x="40" y="148"/>
                </a:lnTo>
                <a:lnTo>
                  <a:pt x="48" y="150"/>
                </a:lnTo>
                <a:lnTo>
                  <a:pt x="55" y="152"/>
                </a:lnTo>
                <a:lnTo>
                  <a:pt x="65" y="152"/>
                </a:lnTo>
                <a:lnTo>
                  <a:pt x="84" y="150"/>
                </a:lnTo>
                <a:lnTo>
                  <a:pt x="97" y="144"/>
                </a:lnTo>
                <a:lnTo>
                  <a:pt x="103" y="139"/>
                </a:lnTo>
                <a:lnTo>
                  <a:pt x="106" y="131"/>
                </a:lnTo>
                <a:lnTo>
                  <a:pt x="108" y="123"/>
                </a:lnTo>
                <a:lnTo>
                  <a:pt x="106" y="118"/>
                </a:lnTo>
                <a:lnTo>
                  <a:pt x="103" y="110"/>
                </a:lnTo>
                <a:lnTo>
                  <a:pt x="91" y="103"/>
                </a:lnTo>
                <a:lnTo>
                  <a:pt x="70" y="93"/>
                </a:lnTo>
                <a:lnTo>
                  <a:pt x="59" y="88"/>
                </a:lnTo>
                <a:lnTo>
                  <a:pt x="50" y="84"/>
                </a:lnTo>
                <a:lnTo>
                  <a:pt x="42" y="80"/>
                </a:lnTo>
                <a:lnTo>
                  <a:pt x="33" y="72"/>
                </a:lnTo>
                <a:lnTo>
                  <a:pt x="25" y="65"/>
                </a:lnTo>
                <a:lnTo>
                  <a:pt x="23" y="57"/>
                </a:lnTo>
                <a:lnTo>
                  <a:pt x="21" y="52"/>
                </a:lnTo>
                <a:lnTo>
                  <a:pt x="21" y="44"/>
                </a:lnTo>
                <a:lnTo>
                  <a:pt x="21" y="36"/>
                </a:lnTo>
                <a:lnTo>
                  <a:pt x="23" y="29"/>
                </a:lnTo>
                <a:lnTo>
                  <a:pt x="27" y="21"/>
                </a:lnTo>
                <a:lnTo>
                  <a:pt x="33" y="16"/>
                </a:lnTo>
                <a:lnTo>
                  <a:pt x="40" y="10"/>
                </a:lnTo>
                <a:lnTo>
                  <a:pt x="48" y="6"/>
                </a:lnTo>
                <a:lnTo>
                  <a:pt x="57" y="2"/>
                </a:lnTo>
                <a:lnTo>
                  <a:pt x="67" y="0"/>
                </a:lnTo>
                <a:lnTo>
                  <a:pt x="78" y="0"/>
                </a:lnTo>
                <a:lnTo>
                  <a:pt x="95" y="2"/>
                </a:lnTo>
                <a:lnTo>
                  <a:pt x="110" y="6"/>
                </a:lnTo>
                <a:lnTo>
                  <a:pt x="120" y="12"/>
                </a:lnTo>
                <a:lnTo>
                  <a:pt x="125" y="17"/>
                </a:lnTo>
                <a:lnTo>
                  <a:pt x="131" y="25"/>
                </a:lnTo>
                <a:lnTo>
                  <a:pt x="135" y="36"/>
                </a:lnTo>
                <a:lnTo>
                  <a:pt x="137" y="48"/>
                </a:lnTo>
                <a:lnTo>
                  <a:pt x="137" y="50"/>
                </a:lnTo>
                <a:lnTo>
                  <a:pt x="137" y="52"/>
                </a:lnTo>
                <a:lnTo>
                  <a:pt x="118" y="53"/>
                </a:lnTo>
                <a:lnTo>
                  <a:pt x="118" y="46"/>
                </a:lnTo>
                <a:lnTo>
                  <a:pt x="116" y="42"/>
                </a:lnTo>
                <a:lnTo>
                  <a:pt x="112" y="34"/>
                </a:lnTo>
                <a:lnTo>
                  <a:pt x="108" y="31"/>
                </a:lnTo>
                <a:lnTo>
                  <a:pt x="103" y="25"/>
                </a:lnTo>
                <a:lnTo>
                  <a:pt x="95" y="21"/>
                </a:lnTo>
                <a:lnTo>
                  <a:pt x="86" y="19"/>
                </a:lnTo>
                <a:lnTo>
                  <a:pt x="76" y="19"/>
                </a:lnTo>
                <a:lnTo>
                  <a:pt x="65" y="19"/>
                </a:lnTo>
                <a:lnTo>
                  <a:pt x="55" y="23"/>
                </a:lnTo>
                <a:lnTo>
                  <a:pt x="48" y="27"/>
                </a:lnTo>
                <a:lnTo>
                  <a:pt x="44" y="33"/>
                </a:lnTo>
                <a:lnTo>
                  <a:pt x="40" y="36"/>
                </a:lnTo>
                <a:lnTo>
                  <a:pt x="40" y="44"/>
                </a:lnTo>
                <a:lnTo>
                  <a:pt x="40" y="50"/>
                </a:lnTo>
                <a:lnTo>
                  <a:pt x="44" y="53"/>
                </a:lnTo>
                <a:lnTo>
                  <a:pt x="48" y="59"/>
                </a:lnTo>
                <a:lnTo>
                  <a:pt x="55" y="63"/>
                </a:lnTo>
                <a:lnTo>
                  <a:pt x="59" y="65"/>
                </a:lnTo>
                <a:lnTo>
                  <a:pt x="65" y="69"/>
                </a:lnTo>
                <a:lnTo>
                  <a:pt x="72" y="72"/>
                </a:lnTo>
                <a:lnTo>
                  <a:pt x="84" y="76"/>
                </a:lnTo>
                <a:lnTo>
                  <a:pt x="93" y="82"/>
                </a:lnTo>
                <a:lnTo>
                  <a:pt x="103" y="86"/>
                </a:lnTo>
                <a:lnTo>
                  <a:pt x="108" y="89"/>
                </a:lnTo>
                <a:lnTo>
                  <a:pt x="116" y="95"/>
                </a:lnTo>
                <a:lnTo>
                  <a:pt x="121" y="103"/>
                </a:lnTo>
                <a:lnTo>
                  <a:pt x="125" y="112"/>
                </a:lnTo>
                <a:lnTo>
                  <a:pt x="127" y="123"/>
                </a:lnTo>
                <a:lnTo>
                  <a:pt x="125" y="131"/>
                </a:lnTo>
                <a:lnTo>
                  <a:pt x="123" y="141"/>
                </a:lnTo>
                <a:lnTo>
                  <a:pt x="120" y="148"/>
                </a:lnTo>
                <a:lnTo>
                  <a:pt x="112" y="156"/>
                </a:lnTo>
                <a:lnTo>
                  <a:pt x="104" y="161"/>
                </a:lnTo>
                <a:lnTo>
                  <a:pt x="97" y="165"/>
                </a:lnTo>
                <a:lnTo>
                  <a:pt x="82" y="171"/>
                </a:lnTo>
                <a:lnTo>
                  <a:pt x="65" y="171"/>
                </a:lnTo>
                <a:lnTo>
                  <a:pt x="38" y="169"/>
                </a:lnTo>
                <a:lnTo>
                  <a:pt x="19" y="159"/>
                </a:lnTo>
                <a:lnTo>
                  <a:pt x="10"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8147" name="Freeform 496"/>
          <p:cNvSpPr>
            <a:spLocks/>
          </p:cNvSpPr>
          <p:nvPr/>
        </p:nvSpPr>
        <p:spPr bwMode="auto">
          <a:xfrm>
            <a:off x="3813175" y="3133725"/>
            <a:ext cx="160338" cy="204788"/>
          </a:xfrm>
          <a:custGeom>
            <a:avLst/>
            <a:gdLst>
              <a:gd name="T0" fmla="*/ 2147483647 w 134"/>
              <a:gd name="T1" fmla="*/ 2147483647 h 167"/>
              <a:gd name="T2" fmla="*/ 2147483647 w 134"/>
              <a:gd name="T3" fmla="*/ 2147483647 h 167"/>
              <a:gd name="T4" fmla="*/ 0 w 134"/>
              <a:gd name="T5" fmla="*/ 2147483647 h 167"/>
              <a:gd name="T6" fmla="*/ 2147483647 w 134"/>
              <a:gd name="T7" fmla="*/ 0 h 167"/>
              <a:gd name="T8" fmla="*/ 2147483647 w 134"/>
              <a:gd name="T9" fmla="*/ 0 h 167"/>
              <a:gd name="T10" fmla="*/ 2147483647 w 134"/>
              <a:gd name="T11" fmla="*/ 2147483647 h 167"/>
              <a:gd name="T12" fmla="*/ 2147483647 w 134"/>
              <a:gd name="T13" fmla="*/ 2147483647 h 167"/>
              <a:gd name="T14" fmla="*/ 2147483647 w 134"/>
              <a:gd name="T15" fmla="*/ 2147483647 h 167"/>
              <a:gd name="T16" fmla="*/ 2147483647 w 134"/>
              <a:gd name="T17" fmla="*/ 21474836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5" y="167"/>
                </a:moveTo>
                <a:lnTo>
                  <a:pt x="57" y="19"/>
                </a:lnTo>
                <a:lnTo>
                  <a:pt x="0" y="19"/>
                </a:lnTo>
                <a:lnTo>
                  <a:pt x="4" y="0"/>
                </a:lnTo>
                <a:lnTo>
                  <a:pt x="134"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8148" name="Line 497"/>
          <p:cNvSpPr>
            <a:spLocks noChangeShapeType="1"/>
          </p:cNvSpPr>
          <p:nvPr/>
        </p:nvSpPr>
        <p:spPr bwMode="auto">
          <a:xfrm>
            <a:off x="5792788" y="5408613"/>
            <a:ext cx="1587" cy="90487"/>
          </a:xfrm>
          <a:prstGeom prst="line">
            <a:avLst/>
          </a:prstGeom>
          <a:noFill/>
          <a:ln w="0">
            <a:solidFill>
              <a:srgbClr val="000000"/>
            </a:solidFill>
            <a:round/>
            <a:headEnd/>
            <a:tailEnd/>
          </a:ln>
        </p:spPr>
        <p:txBody>
          <a:bodyPr/>
          <a:lstStyle/>
          <a:p>
            <a:endParaRPr lang="en-CA"/>
          </a:p>
        </p:txBody>
      </p:sp>
      <p:sp>
        <p:nvSpPr>
          <p:cNvPr id="28149" name="Line 498"/>
          <p:cNvSpPr>
            <a:spLocks noChangeShapeType="1"/>
          </p:cNvSpPr>
          <p:nvPr/>
        </p:nvSpPr>
        <p:spPr bwMode="auto">
          <a:xfrm>
            <a:off x="5792788" y="5530850"/>
            <a:ext cx="1587" cy="88900"/>
          </a:xfrm>
          <a:prstGeom prst="line">
            <a:avLst/>
          </a:prstGeom>
          <a:noFill/>
          <a:ln w="0">
            <a:solidFill>
              <a:srgbClr val="000000"/>
            </a:solidFill>
            <a:round/>
            <a:headEnd/>
            <a:tailEnd/>
          </a:ln>
        </p:spPr>
        <p:txBody>
          <a:bodyPr/>
          <a:lstStyle/>
          <a:p>
            <a:endParaRPr lang="en-CA"/>
          </a:p>
        </p:txBody>
      </p:sp>
      <p:sp>
        <p:nvSpPr>
          <p:cNvPr id="28150" name="Line 499"/>
          <p:cNvSpPr>
            <a:spLocks noChangeShapeType="1"/>
          </p:cNvSpPr>
          <p:nvPr/>
        </p:nvSpPr>
        <p:spPr bwMode="auto">
          <a:xfrm>
            <a:off x="5792788" y="5649913"/>
            <a:ext cx="1587" cy="88900"/>
          </a:xfrm>
          <a:prstGeom prst="line">
            <a:avLst/>
          </a:prstGeom>
          <a:noFill/>
          <a:ln w="0">
            <a:solidFill>
              <a:srgbClr val="000000"/>
            </a:solidFill>
            <a:round/>
            <a:headEnd/>
            <a:tailEnd/>
          </a:ln>
        </p:spPr>
        <p:txBody>
          <a:bodyPr/>
          <a:lstStyle/>
          <a:p>
            <a:endParaRPr lang="en-CA"/>
          </a:p>
        </p:txBody>
      </p:sp>
      <p:sp>
        <p:nvSpPr>
          <p:cNvPr id="28151" name="Line 500"/>
          <p:cNvSpPr>
            <a:spLocks noChangeShapeType="1"/>
          </p:cNvSpPr>
          <p:nvPr/>
        </p:nvSpPr>
        <p:spPr bwMode="auto">
          <a:xfrm>
            <a:off x="6229350" y="5408613"/>
            <a:ext cx="1588" cy="90487"/>
          </a:xfrm>
          <a:prstGeom prst="line">
            <a:avLst/>
          </a:prstGeom>
          <a:noFill/>
          <a:ln w="0">
            <a:solidFill>
              <a:srgbClr val="000000"/>
            </a:solidFill>
            <a:round/>
            <a:headEnd/>
            <a:tailEnd/>
          </a:ln>
        </p:spPr>
        <p:txBody>
          <a:bodyPr/>
          <a:lstStyle/>
          <a:p>
            <a:endParaRPr lang="en-CA"/>
          </a:p>
        </p:txBody>
      </p:sp>
      <p:sp>
        <p:nvSpPr>
          <p:cNvPr id="28152" name="Line 501"/>
          <p:cNvSpPr>
            <a:spLocks noChangeShapeType="1"/>
          </p:cNvSpPr>
          <p:nvPr/>
        </p:nvSpPr>
        <p:spPr bwMode="auto">
          <a:xfrm>
            <a:off x="6229350" y="5530850"/>
            <a:ext cx="1588" cy="88900"/>
          </a:xfrm>
          <a:prstGeom prst="line">
            <a:avLst/>
          </a:prstGeom>
          <a:noFill/>
          <a:ln w="0">
            <a:solidFill>
              <a:srgbClr val="000000"/>
            </a:solidFill>
            <a:round/>
            <a:headEnd/>
            <a:tailEnd/>
          </a:ln>
        </p:spPr>
        <p:txBody>
          <a:bodyPr/>
          <a:lstStyle/>
          <a:p>
            <a:endParaRPr lang="en-CA"/>
          </a:p>
        </p:txBody>
      </p:sp>
      <p:sp>
        <p:nvSpPr>
          <p:cNvPr id="28153" name="Line 502"/>
          <p:cNvSpPr>
            <a:spLocks noChangeShapeType="1"/>
          </p:cNvSpPr>
          <p:nvPr/>
        </p:nvSpPr>
        <p:spPr bwMode="auto">
          <a:xfrm>
            <a:off x="6229350" y="5649913"/>
            <a:ext cx="1588" cy="88900"/>
          </a:xfrm>
          <a:prstGeom prst="line">
            <a:avLst/>
          </a:prstGeom>
          <a:noFill/>
          <a:ln w="0">
            <a:solidFill>
              <a:srgbClr val="000000"/>
            </a:solidFill>
            <a:round/>
            <a:headEnd/>
            <a:tailEnd/>
          </a:ln>
        </p:spPr>
        <p:txBody>
          <a:bodyPr/>
          <a:lstStyle/>
          <a:p>
            <a:endParaRPr lang="en-CA"/>
          </a:p>
        </p:txBody>
      </p:sp>
      <p:sp>
        <p:nvSpPr>
          <p:cNvPr id="28154" name="Line 503"/>
          <p:cNvSpPr>
            <a:spLocks noChangeShapeType="1"/>
          </p:cNvSpPr>
          <p:nvPr/>
        </p:nvSpPr>
        <p:spPr bwMode="auto">
          <a:xfrm>
            <a:off x="6648450" y="5408613"/>
            <a:ext cx="3175" cy="90487"/>
          </a:xfrm>
          <a:prstGeom prst="line">
            <a:avLst/>
          </a:prstGeom>
          <a:noFill/>
          <a:ln w="0">
            <a:solidFill>
              <a:srgbClr val="000000"/>
            </a:solidFill>
            <a:round/>
            <a:headEnd/>
            <a:tailEnd/>
          </a:ln>
        </p:spPr>
        <p:txBody>
          <a:bodyPr/>
          <a:lstStyle/>
          <a:p>
            <a:endParaRPr lang="en-CA"/>
          </a:p>
        </p:txBody>
      </p:sp>
      <p:sp>
        <p:nvSpPr>
          <p:cNvPr id="28155" name="Line 504"/>
          <p:cNvSpPr>
            <a:spLocks noChangeShapeType="1"/>
          </p:cNvSpPr>
          <p:nvPr/>
        </p:nvSpPr>
        <p:spPr bwMode="auto">
          <a:xfrm>
            <a:off x="6648450" y="5530850"/>
            <a:ext cx="3175" cy="88900"/>
          </a:xfrm>
          <a:prstGeom prst="line">
            <a:avLst/>
          </a:prstGeom>
          <a:noFill/>
          <a:ln w="0">
            <a:solidFill>
              <a:srgbClr val="000000"/>
            </a:solidFill>
            <a:round/>
            <a:headEnd/>
            <a:tailEnd/>
          </a:ln>
        </p:spPr>
        <p:txBody>
          <a:bodyPr/>
          <a:lstStyle/>
          <a:p>
            <a:endParaRPr lang="en-CA"/>
          </a:p>
        </p:txBody>
      </p:sp>
      <p:sp>
        <p:nvSpPr>
          <p:cNvPr id="28156" name="Line 505"/>
          <p:cNvSpPr>
            <a:spLocks noChangeShapeType="1"/>
          </p:cNvSpPr>
          <p:nvPr/>
        </p:nvSpPr>
        <p:spPr bwMode="auto">
          <a:xfrm>
            <a:off x="6648450" y="5649913"/>
            <a:ext cx="3175" cy="88900"/>
          </a:xfrm>
          <a:prstGeom prst="line">
            <a:avLst/>
          </a:prstGeom>
          <a:noFill/>
          <a:ln w="0">
            <a:solidFill>
              <a:srgbClr val="000000"/>
            </a:solidFill>
            <a:round/>
            <a:headEnd/>
            <a:tailEnd/>
          </a:ln>
        </p:spPr>
        <p:txBody>
          <a:bodyPr/>
          <a:lstStyle/>
          <a:p>
            <a:endParaRPr lang="en-CA"/>
          </a:p>
        </p:txBody>
      </p:sp>
      <p:sp>
        <p:nvSpPr>
          <p:cNvPr id="28157" name="Line 506"/>
          <p:cNvSpPr>
            <a:spLocks noChangeShapeType="1"/>
          </p:cNvSpPr>
          <p:nvPr/>
        </p:nvSpPr>
        <p:spPr bwMode="auto">
          <a:xfrm>
            <a:off x="7086600" y="5408613"/>
            <a:ext cx="1588" cy="90487"/>
          </a:xfrm>
          <a:prstGeom prst="line">
            <a:avLst/>
          </a:prstGeom>
          <a:noFill/>
          <a:ln w="0">
            <a:solidFill>
              <a:srgbClr val="000000"/>
            </a:solidFill>
            <a:round/>
            <a:headEnd/>
            <a:tailEnd/>
          </a:ln>
        </p:spPr>
        <p:txBody>
          <a:bodyPr/>
          <a:lstStyle/>
          <a:p>
            <a:endParaRPr lang="en-CA"/>
          </a:p>
        </p:txBody>
      </p:sp>
      <p:sp>
        <p:nvSpPr>
          <p:cNvPr id="28158" name="Line 507"/>
          <p:cNvSpPr>
            <a:spLocks noChangeShapeType="1"/>
          </p:cNvSpPr>
          <p:nvPr/>
        </p:nvSpPr>
        <p:spPr bwMode="auto">
          <a:xfrm>
            <a:off x="7086600" y="5530850"/>
            <a:ext cx="1588" cy="88900"/>
          </a:xfrm>
          <a:prstGeom prst="line">
            <a:avLst/>
          </a:prstGeom>
          <a:noFill/>
          <a:ln w="0">
            <a:solidFill>
              <a:srgbClr val="000000"/>
            </a:solidFill>
            <a:round/>
            <a:headEnd/>
            <a:tailEnd/>
          </a:ln>
        </p:spPr>
        <p:txBody>
          <a:bodyPr/>
          <a:lstStyle/>
          <a:p>
            <a:endParaRPr lang="en-CA"/>
          </a:p>
        </p:txBody>
      </p:sp>
      <p:sp>
        <p:nvSpPr>
          <p:cNvPr id="28159" name="Line 508"/>
          <p:cNvSpPr>
            <a:spLocks noChangeShapeType="1"/>
          </p:cNvSpPr>
          <p:nvPr/>
        </p:nvSpPr>
        <p:spPr bwMode="auto">
          <a:xfrm>
            <a:off x="7086600" y="5649913"/>
            <a:ext cx="1588" cy="88900"/>
          </a:xfrm>
          <a:prstGeom prst="line">
            <a:avLst/>
          </a:prstGeom>
          <a:noFill/>
          <a:ln w="0">
            <a:solidFill>
              <a:srgbClr val="000000"/>
            </a:solidFill>
            <a:round/>
            <a:headEnd/>
            <a:tailEnd/>
          </a:ln>
        </p:spPr>
        <p:txBody>
          <a:bodyPr/>
          <a:lstStyle/>
          <a:p>
            <a:endParaRPr lang="en-CA"/>
          </a:p>
        </p:txBody>
      </p:sp>
      <p:sp>
        <p:nvSpPr>
          <p:cNvPr id="28160" name="Line 509"/>
          <p:cNvSpPr>
            <a:spLocks noChangeShapeType="1"/>
          </p:cNvSpPr>
          <p:nvPr/>
        </p:nvSpPr>
        <p:spPr bwMode="auto">
          <a:xfrm>
            <a:off x="7532688" y="5424488"/>
            <a:ext cx="1587" cy="92075"/>
          </a:xfrm>
          <a:prstGeom prst="line">
            <a:avLst/>
          </a:prstGeom>
          <a:noFill/>
          <a:ln w="0">
            <a:solidFill>
              <a:srgbClr val="000000"/>
            </a:solidFill>
            <a:round/>
            <a:headEnd/>
            <a:tailEnd/>
          </a:ln>
        </p:spPr>
        <p:txBody>
          <a:bodyPr/>
          <a:lstStyle/>
          <a:p>
            <a:endParaRPr lang="en-CA"/>
          </a:p>
        </p:txBody>
      </p:sp>
      <p:sp>
        <p:nvSpPr>
          <p:cNvPr id="28161" name="Line 510"/>
          <p:cNvSpPr>
            <a:spLocks noChangeShapeType="1"/>
          </p:cNvSpPr>
          <p:nvPr/>
        </p:nvSpPr>
        <p:spPr bwMode="auto">
          <a:xfrm>
            <a:off x="7532688" y="5543550"/>
            <a:ext cx="1587" cy="92075"/>
          </a:xfrm>
          <a:prstGeom prst="line">
            <a:avLst/>
          </a:prstGeom>
          <a:noFill/>
          <a:ln w="0">
            <a:solidFill>
              <a:srgbClr val="000000"/>
            </a:solidFill>
            <a:round/>
            <a:headEnd/>
            <a:tailEnd/>
          </a:ln>
        </p:spPr>
        <p:txBody>
          <a:bodyPr/>
          <a:lstStyle/>
          <a:p>
            <a:endParaRPr lang="en-CA"/>
          </a:p>
        </p:txBody>
      </p:sp>
      <p:sp>
        <p:nvSpPr>
          <p:cNvPr id="28162" name="Line 511"/>
          <p:cNvSpPr>
            <a:spLocks noChangeShapeType="1"/>
          </p:cNvSpPr>
          <p:nvPr/>
        </p:nvSpPr>
        <p:spPr bwMode="auto">
          <a:xfrm>
            <a:off x="7532688" y="5664200"/>
            <a:ext cx="1587" cy="77788"/>
          </a:xfrm>
          <a:prstGeom prst="line">
            <a:avLst/>
          </a:prstGeom>
          <a:noFill/>
          <a:ln w="0">
            <a:solidFill>
              <a:srgbClr val="000000"/>
            </a:solidFill>
            <a:round/>
            <a:headEnd/>
            <a:tailEnd/>
          </a:ln>
        </p:spPr>
        <p:txBody>
          <a:bodyPr/>
          <a:lstStyle/>
          <a:p>
            <a:endParaRPr lang="en-CA"/>
          </a:p>
        </p:txBody>
      </p:sp>
      <p:sp>
        <p:nvSpPr>
          <p:cNvPr id="28163" name="Line 512"/>
          <p:cNvSpPr>
            <a:spLocks noChangeShapeType="1"/>
          </p:cNvSpPr>
          <p:nvPr/>
        </p:nvSpPr>
        <p:spPr bwMode="auto">
          <a:xfrm>
            <a:off x="7966075" y="5424488"/>
            <a:ext cx="3175" cy="92075"/>
          </a:xfrm>
          <a:prstGeom prst="line">
            <a:avLst/>
          </a:prstGeom>
          <a:noFill/>
          <a:ln w="0">
            <a:solidFill>
              <a:srgbClr val="000000"/>
            </a:solidFill>
            <a:round/>
            <a:headEnd/>
            <a:tailEnd/>
          </a:ln>
        </p:spPr>
        <p:txBody>
          <a:bodyPr/>
          <a:lstStyle/>
          <a:p>
            <a:endParaRPr lang="en-CA"/>
          </a:p>
        </p:txBody>
      </p:sp>
      <p:sp>
        <p:nvSpPr>
          <p:cNvPr id="28164" name="Line 513"/>
          <p:cNvSpPr>
            <a:spLocks noChangeShapeType="1"/>
          </p:cNvSpPr>
          <p:nvPr/>
        </p:nvSpPr>
        <p:spPr bwMode="auto">
          <a:xfrm>
            <a:off x="7966075" y="5543550"/>
            <a:ext cx="3175" cy="92075"/>
          </a:xfrm>
          <a:prstGeom prst="line">
            <a:avLst/>
          </a:prstGeom>
          <a:noFill/>
          <a:ln w="0">
            <a:solidFill>
              <a:srgbClr val="000000"/>
            </a:solidFill>
            <a:round/>
            <a:headEnd/>
            <a:tailEnd/>
          </a:ln>
        </p:spPr>
        <p:txBody>
          <a:bodyPr/>
          <a:lstStyle/>
          <a:p>
            <a:endParaRPr lang="en-CA"/>
          </a:p>
        </p:txBody>
      </p:sp>
      <p:sp>
        <p:nvSpPr>
          <p:cNvPr id="28165" name="Line 514"/>
          <p:cNvSpPr>
            <a:spLocks noChangeShapeType="1"/>
          </p:cNvSpPr>
          <p:nvPr/>
        </p:nvSpPr>
        <p:spPr bwMode="auto">
          <a:xfrm>
            <a:off x="7966075" y="5664200"/>
            <a:ext cx="3175" cy="77788"/>
          </a:xfrm>
          <a:prstGeom prst="line">
            <a:avLst/>
          </a:prstGeom>
          <a:noFill/>
          <a:ln w="0">
            <a:solidFill>
              <a:srgbClr val="000000"/>
            </a:solidFill>
            <a:round/>
            <a:headEnd/>
            <a:tailEnd/>
          </a:ln>
        </p:spPr>
        <p:txBody>
          <a:bodyPr/>
          <a:lstStyle/>
          <a:p>
            <a:endParaRPr lang="en-CA"/>
          </a:p>
        </p:txBody>
      </p:sp>
      <p:sp>
        <p:nvSpPr>
          <p:cNvPr id="28166" name="Line 515"/>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7" name="Line 516"/>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8" name="Line 517"/>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9" name="Line 518"/>
          <p:cNvSpPr>
            <a:spLocks noChangeShapeType="1"/>
          </p:cNvSpPr>
          <p:nvPr/>
        </p:nvSpPr>
        <p:spPr bwMode="auto">
          <a:xfrm flipH="1">
            <a:off x="5462588" y="5419725"/>
            <a:ext cx="3175" cy="4763"/>
          </a:xfrm>
          <a:prstGeom prst="line">
            <a:avLst/>
          </a:prstGeom>
          <a:noFill/>
          <a:ln w="0">
            <a:solidFill>
              <a:srgbClr val="000000"/>
            </a:solidFill>
            <a:round/>
            <a:headEnd/>
            <a:tailEnd/>
          </a:ln>
        </p:spPr>
        <p:txBody>
          <a:bodyPr/>
          <a:lstStyle/>
          <a:p>
            <a:endParaRPr lang="en-CA"/>
          </a:p>
        </p:txBody>
      </p:sp>
      <p:sp>
        <p:nvSpPr>
          <p:cNvPr id="28170" name="Line 519"/>
          <p:cNvSpPr>
            <a:spLocks noChangeShapeType="1"/>
          </p:cNvSpPr>
          <p:nvPr/>
        </p:nvSpPr>
        <p:spPr bwMode="auto">
          <a:xfrm flipH="1">
            <a:off x="5461000" y="5424488"/>
            <a:ext cx="1588" cy="4762"/>
          </a:xfrm>
          <a:prstGeom prst="line">
            <a:avLst/>
          </a:prstGeom>
          <a:noFill/>
          <a:ln w="0">
            <a:solidFill>
              <a:srgbClr val="000000"/>
            </a:solidFill>
            <a:round/>
            <a:headEnd/>
            <a:tailEnd/>
          </a:ln>
        </p:spPr>
        <p:txBody>
          <a:bodyPr/>
          <a:lstStyle/>
          <a:p>
            <a:endParaRPr lang="en-CA"/>
          </a:p>
        </p:txBody>
      </p:sp>
      <p:sp>
        <p:nvSpPr>
          <p:cNvPr id="28171" name="Line 520"/>
          <p:cNvSpPr>
            <a:spLocks noChangeShapeType="1"/>
          </p:cNvSpPr>
          <p:nvPr/>
        </p:nvSpPr>
        <p:spPr bwMode="auto">
          <a:xfrm flipH="1">
            <a:off x="5456238" y="5429250"/>
            <a:ext cx="4762" cy="17463"/>
          </a:xfrm>
          <a:prstGeom prst="line">
            <a:avLst/>
          </a:prstGeom>
          <a:noFill/>
          <a:ln w="0">
            <a:solidFill>
              <a:srgbClr val="000000"/>
            </a:solidFill>
            <a:round/>
            <a:headEnd/>
            <a:tailEnd/>
          </a:ln>
        </p:spPr>
        <p:txBody>
          <a:bodyPr/>
          <a:lstStyle/>
          <a:p>
            <a:endParaRPr lang="en-CA"/>
          </a:p>
        </p:txBody>
      </p:sp>
      <p:sp>
        <p:nvSpPr>
          <p:cNvPr id="28172" name="Line 521"/>
          <p:cNvSpPr>
            <a:spLocks noChangeShapeType="1"/>
          </p:cNvSpPr>
          <p:nvPr/>
        </p:nvSpPr>
        <p:spPr bwMode="auto">
          <a:xfrm flipH="1">
            <a:off x="5451475" y="5446713"/>
            <a:ext cx="4763" cy="19050"/>
          </a:xfrm>
          <a:prstGeom prst="line">
            <a:avLst/>
          </a:prstGeom>
          <a:noFill/>
          <a:ln w="0">
            <a:solidFill>
              <a:srgbClr val="000000"/>
            </a:solidFill>
            <a:round/>
            <a:headEnd/>
            <a:tailEnd/>
          </a:ln>
        </p:spPr>
        <p:txBody>
          <a:bodyPr/>
          <a:lstStyle/>
          <a:p>
            <a:endParaRPr lang="en-CA"/>
          </a:p>
        </p:txBody>
      </p:sp>
      <p:sp>
        <p:nvSpPr>
          <p:cNvPr id="28173" name="Line 522"/>
          <p:cNvSpPr>
            <a:spLocks noChangeShapeType="1"/>
          </p:cNvSpPr>
          <p:nvPr/>
        </p:nvSpPr>
        <p:spPr bwMode="auto">
          <a:xfrm>
            <a:off x="5451475" y="5465763"/>
            <a:ext cx="4763" cy="20637"/>
          </a:xfrm>
          <a:prstGeom prst="line">
            <a:avLst/>
          </a:prstGeom>
          <a:noFill/>
          <a:ln w="0">
            <a:solidFill>
              <a:srgbClr val="000000"/>
            </a:solidFill>
            <a:round/>
            <a:headEnd/>
            <a:tailEnd/>
          </a:ln>
        </p:spPr>
        <p:txBody>
          <a:bodyPr/>
          <a:lstStyle/>
          <a:p>
            <a:endParaRPr lang="en-CA"/>
          </a:p>
        </p:txBody>
      </p:sp>
      <p:sp>
        <p:nvSpPr>
          <p:cNvPr id="28174" name="Freeform 523"/>
          <p:cNvSpPr>
            <a:spLocks/>
          </p:cNvSpPr>
          <p:nvPr/>
        </p:nvSpPr>
        <p:spPr bwMode="auto">
          <a:xfrm>
            <a:off x="5456238" y="5486400"/>
            <a:ext cx="9525" cy="12700"/>
          </a:xfrm>
          <a:custGeom>
            <a:avLst/>
            <a:gdLst>
              <a:gd name="T0" fmla="*/ 0 w 10"/>
              <a:gd name="T1" fmla="*/ 0 h 12"/>
              <a:gd name="T2" fmla="*/ 2147483647 w 10"/>
              <a:gd name="T3" fmla="*/ 2147483647 h 12"/>
              <a:gd name="T4" fmla="*/ 2147483647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28175" name="Line 524"/>
          <p:cNvSpPr>
            <a:spLocks noChangeShapeType="1"/>
          </p:cNvSpPr>
          <p:nvPr/>
        </p:nvSpPr>
        <p:spPr bwMode="auto">
          <a:xfrm>
            <a:off x="5489575" y="5518150"/>
            <a:ext cx="1588" cy="3175"/>
          </a:xfrm>
          <a:prstGeom prst="line">
            <a:avLst/>
          </a:prstGeom>
          <a:noFill/>
          <a:ln w="0">
            <a:solidFill>
              <a:srgbClr val="000000"/>
            </a:solidFill>
            <a:round/>
            <a:headEnd/>
            <a:tailEnd/>
          </a:ln>
        </p:spPr>
        <p:txBody>
          <a:bodyPr/>
          <a:lstStyle/>
          <a:p>
            <a:endParaRPr lang="en-CA"/>
          </a:p>
        </p:txBody>
      </p:sp>
      <p:sp>
        <p:nvSpPr>
          <p:cNvPr id="28176" name="Line 525"/>
          <p:cNvSpPr>
            <a:spLocks noChangeShapeType="1"/>
          </p:cNvSpPr>
          <p:nvPr/>
        </p:nvSpPr>
        <p:spPr bwMode="auto">
          <a:xfrm>
            <a:off x="5489575" y="5518150"/>
            <a:ext cx="6350" cy="9525"/>
          </a:xfrm>
          <a:prstGeom prst="line">
            <a:avLst/>
          </a:prstGeom>
          <a:noFill/>
          <a:ln w="0">
            <a:solidFill>
              <a:srgbClr val="000000"/>
            </a:solidFill>
            <a:round/>
            <a:headEnd/>
            <a:tailEnd/>
          </a:ln>
        </p:spPr>
        <p:txBody>
          <a:bodyPr/>
          <a:lstStyle/>
          <a:p>
            <a:endParaRPr lang="en-CA"/>
          </a:p>
        </p:txBody>
      </p:sp>
      <p:sp>
        <p:nvSpPr>
          <p:cNvPr id="28177" name="Line 526"/>
          <p:cNvSpPr>
            <a:spLocks noChangeShapeType="1"/>
          </p:cNvSpPr>
          <p:nvPr/>
        </p:nvSpPr>
        <p:spPr bwMode="auto">
          <a:xfrm>
            <a:off x="5495925" y="5527675"/>
            <a:ext cx="3175" cy="7938"/>
          </a:xfrm>
          <a:prstGeom prst="line">
            <a:avLst/>
          </a:prstGeom>
          <a:noFill/>
          <a:ln w="0">
            <a:solidFill>
              <a:srgbClr val="000000"/>
            </a:solidFill>
            <a:round/>
            <a:headEnd/>
            <a:tailEnd/>
          </a:ln>
        </p:spPr>
        <p:txBody>
          <a:bodyPr/>
          <a:lstStyle/>
          <a:p>
            <a:endParaRPr lang="en-CA"/>
          </a:p>
        </p:txBody>
      </p:sp>
      <p:sp>
        <p:nvSpPr>
          <p:cNvPr id="28178" name="Line 527"/>
          <p:cNvSpPr>
            <a:spLocks noChangeShapeType="1"/>
          </p:cNvSpPr>
          <p:nvPr/>
        </p:nvSpPr>
        <p:spPr bwMode="auto">
          <a:xfrm flipH="1">
            <a:off x="5486400" y="5535613"/>
            <a:ext cx="9525" cy="4762"/>
          </a:xfrm>
          <a:prstGeom prst="line">
            <a:avLst/>
          </a:prstGeom>
          <a:noFill/>
          <a:ln w="0">
            <a:solidFill>
              <a:srgbClr val="000000"/>
            </a:solidFill>
            <a:round/>
            <a:headEnd/>
            <a:tailEnd/>
          </a:ln>
        </p:spPr>
        <p:txBody>
          <a:bodyPr/>
          <a:lstStyle/>
          <a:p>
            <a:endParaRPr lang="en-CA"/>
          </a:p>
        </p:txBody>
      </p:sp>
      <p:sp>
        <p:nvSpPr>
          <p:cNvPr id="28179" name="Line 528"/>
          <p:cNvSpPr>
            <a:spLocks noChangeShapeType="1"/>
          </p:cNvSpPr>
          <p:nvPr/>
        </p:nvSpPr>
        <p:spPr bwMode="auto">
          <a:xfrm flipH="1">
            <a:off x="5470525" y="5540375"/>
            <a:ext cx="15875" cy="4763"/>
          </a:xfrm>
          <a:prstGeom prst="line">
            <a:avLst/>
          </a:prstGeom>
          <a:noFill/>
          <a:ln w="0">
            <a:solidFill>
              <a:srgbClr val="000000"/>
            </a:solidFill>
            <a:round/>
            <a:headEnd/>
            <a:tailEnd/>
          </a:ln>
        </p:spPr>
        <p:txBody>
          <a:bodyPr/>
          <a:lstStyle/>
          <a:p>
            <a:endParaRPr lang="en-CA"/>
          </a:p>
        </p:txBody>
      </p:sp>
      <p:sp>
        <p:nvSpPr>
          <p:cNvPr id="28180" name="Line 529"/>
          <p:cNvSpPr>
            <a:spLocks noChangeShapeType="1"/>
          </p:cNvSpPr>
          <p:nvPr/>
        </p:nvSpPr>
        <p:spPr bwMode="auto">
          <a:xfrm flipH="1">
            <a:off x="5453063" y="5545138"/>
            <a:ext cx="17462" cy="7937"/>
          </a:xfrm>
          <a:prstGeom prst="line">
            <a:avLst/>
          </a:prstGeom>
          <a:noFill/>
          <a:ln w="0">
            <a:solidFill>
              <a:srgbClr val="000000"/>
            </a:solidFill>
            <a:round/>
            <a:headEnd/>
            <a:tailEnd/>
          </a:ln>
        </p:spPr>
        <p:txBody>
          <a:bodyPr/>
          <a:lstStyle/>
          <a:p>
            <a:endParaRPr lang="en-CA"/>
          </a:p>
        </p:txBody>
      </p:sp>
      <p:sp>
        <p:nvSpPr>
          <p:cNvPr id="28181" name="Freeform 530"/>
          <p:cNvSpPr>
            <a:spLocks/>
          </p:cNvSpPr>
          <p:nvPr/>
        </p:nvSpPr>
        <p:spPr bwMode="auto">
          <a:xfrm>
            <a:off x="5432425" y="5553075"/>
            <a:ext cx="20638" cy="7938"/>
          </a:xfrm>
          <a:custGeom>
            <a:avLst/>
            <a:gdLst>
              <a:gd name="T0" fmla="*/ 2147483647 w 17"/>
              <a:gd name="T1" fmla="*/ 0 h 6"/>
              <a:gd name="T2" fmla="*/ 2147483647 w 17"/>
              <a:gd name="T3" fmla="*/ 2147483647 h 6"/>
              <a:gd name="T4" fmla="*/ 0 w 17"/>
              <a:gd name="T5" fmla="*/ 2147483647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1" y="6"/>
                </a:lnTo>
                <a:lnTo>
                  <a:pt x="0" y="6"/>
                </a:lnTo>
              </a:path>
            </a:pathLst>
          </a:custGeom>
          <a:noFill/>
          <a:ln w="0">
            <a:solidFill>
              <a:srgbClr val="000000"/>
            </a:solidFill>
            <a:round/>
            <a:headEnd/>
            <a:tailEnd/>
          </a:ln>
        </p:spPr>
        <p:txBody>
          <a:bodyPr/>
          <a:lstStyle/>
          <a:p>
            <a:endParaRPr lang="en-CA"/>
          </a:p>
        </p:txBody>
      </p:sp>
      <p:sp>
        <p:nvSpPr>
          <p:cNvPr id="28182" name="Line 531"/>
          <p:cNvSpPr>
            <a:spLocks noChangeShapeType="1"/>
          </p:cNvSpPr>
          <p:nvPr/>
        </p:nvSpPr>
        <p:spPr bwMode="auto">
          <a:xfrm flipH="1">
            <a:off x="5403850" y="5573713"/>
            <a:ext cx="1588" cy="1587"/>
          </a:xfrm>
          <a:prstGeom prst="line">
            <a:avLst/>
          </a:prstGeom>
          <a:noFill/>
          <a:ln w="0">
            <a:solidFill>
              <a:srgbClr val="000000"/>
            </a:solidFill>
            <a:round/>
            <a:headEnd/>
            <a:tailEnd/>
          </a:ln>
        </p:spPr>
        <p:txBody>
          <a:bodyPr/>
          <a:lstStyle/>
          <a:p>
            <a:endParaRPr lang="en-CA"/>
          </a:p>
        </p:txBody>
      </p:sp>
      <p:sp>
        <p:nvSpPr>
          <p:cNvPr id="28183" name="Line 532"/>
          <p:cNvSpPr>
            <a:spLocks noChangeShapeType="1"/>
          </p:cNvSpPr>
          <p:nvPr/>
        </p:nvSpPr>
        <p:spPr bwMode="auto">
          <a:xfrm flipH="1">
            <a:off x="5399088" y="5575300"/>
            <a:ext cx="4762" cy="3175"/>
          </a:xfrm>
          <a:prstGeom prst="line">
            <a:avLst/>
          </a:prstGeom>
          <a:noFill/>
          <a:ln w="0">
            <a:solidFill>
              <a:srgbClr val="000000"/>
            </a:solidFill>
            <a:round/>
            <a:headEnd/>
            <a:tailEnd/>
          </a:ln>
        </p:spPr>
        <p:txBody>
          <a:bodyPr/>
          <a:lstStyle/>
          <a:p>
            <a:endParaRPr lang="en-CA"/>
          </a:p>
        </p:txBody>
      </p:sp>
      <p:sp>
        <p:nvSpPr>
          <p:cNvPr id="28184" name="Line 533"/>
          <p:cNvSpPr>
            <a:spLocks noChangeShapeType="1"/>
          </p:cNvSpPr>
          <p:nvPr/>
        </p:nvSpPr>
        <p:spPr bwMode="auto">
          <a:xfrm>
            <a:off x="5399088" y="5578475"/>
            <a:ext cx="4762" cy="4763"/>
          </a:xfrm>
          <a:prstGeom prst="line">
            <a:avLst/>
          </a:prstGeom>
          <a:noFill/>
          <a:ln w="0">
            <a:solidFill>
              <a:srgbClr val="000000"/>
            </a:solidFill>
            <a:round/>
            <a:headEnd/>
            <a:tailEnd/>
          </a:ln>
        </p:spPr>
        <p:txBody>
          <a:bodyPr/>
          <a:lstStyle/>
          <a:p>
            <a:endParaRPr lang="en-CA"/>
          </a:p>
        </p:txBody>
      </p:sp>
      <p:sp>
        <p:nvSpPr>
          <p:cNvPr id="28185" name="Line 534"/>
          <p:cNvSpPr>
            <a:spLocks noChangeShapeType="1"/>
          </p:cNvSpPr>
          <p:nvPr/>
        </p:nvSpPr>
        <p:spPr bwMode="auto">
          <a:xfrm>
            <a:off x="5403850" y="5583238"/>
            <a:ext cx="9525" cy="4762"/>
          </a:xfrm>
          <a:prstGeom prst="line">
            <a:avLst/>
          </a:prstGeom>
          <a:noFill/>
          <a:ln w="0">
            <a:solidFill>
              <a:srgbClr val="000000"/>
            </a:solidFill>
            <a:round/>
            <a:headEnd/>
            <a:tailEnd/>
          </a:ln>
        </p:spPr>
        <p:txBody>
          <a:bodyPr/>
          <a:lstStyle/>
          <a:p>
            <a:endParaRPr lang="en-CA"/>
          </a:p>
        </p:txBody>
      </p:sp>
      <p:sp>
        <p:nvSpPr>
          <p:cNvPr id="28186" name="Line 535"/>
          <p:cNvSpPr>
            <a:spLocks noChangeShapeType="1"/>
          </p:cNvSpPr>
          <p:nvPr/>
        </p:nvSpPr>
        <p:spPr bwMode="auto">
          <a:xfrm>
            <a:off x="5413375" y="5588000"/>
            <a:ext cx="14288" cy="1588"/>
          </a:xfrm>
          <a:prstGeom prst="line">
            <a:avLst/>
          </a:prstGeom>
          <a:noFill/>
          <a:ln w="0">
            <a:solidFill>
              <a:srgbClr val="000000"/>
            </a:solidFill>
            <a:round/>
            <a:headEnd/>
            <a:tailEnd/>
          </a:ln>
        </p:spPr>
        <p:txBody>
          <a:bodyPr/>
          <a:lstStyle/>
          <a:p>
            <a:endParaRPr lang="en-CA"/>
          </a:p>
        </p:txBody>
      </p:sp>
      <p:sp>
        <p:nvSpPr>
          <p:cNvPr id="28187" name="Line 536"/>
          <p:cNvSpPr>
            <a:spLocks noChangeShapeType="1"/>
          </p:cNvSpPr>
          <p:nvPr/>
        </p:nvSpPr>
        <p:spPr bwMode="auto">
          <a:xfrm>
            <a:off x="5427663" y="5589588"/>
            <a:ext cx="15875" cy="3175"/>
          </a:xfrm>
          <a:prstGeom prst="line">
            <a:avLst/>
          </a:prstGeom>
          <a:noFill/>
          <a:ln w="0">
            <a:solidFill>
              <a:srgbClr val="000000"/>
            </a:solidFill>
            <a:round/>
            <a:headEnd/>
            <a:tailEnd/>
          </a:ln>
        </p:spPr>
        <p:txBody>
          <a:bodyPr/>
          <a:lstStyle/>
          <a:p>
            <a:endParaRPr lang="en-CA"/>
          </a:p>
        </p:txBody>
      </p:sp>
      <p:sp>
        <p:nvSpPr>
          <p:cNvPr id="28188" name="Freeform 537"/>
          <p:cNvSpPr>
            <a:spLocks/>
          </p:cNvSpPr>
          <p:nvPr/>
        </p:nvSpPr>
        <p:spPr bwMode="auto">
          <a:xfrm>
            <a:off x="5443538" y="5592763"/>
            <a:ext cx="26987"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189" name="Line 538"/>
          <p:cNvSpPr>
            <a:spLocks noChangeShapeType="1"/>
          </p:cNvSpPr>
          <p:nvPr/>
        </p:nvSpPr>
        <p:spPr bwMode="auto">
          <a:xfrm flipH="1">
            <a:off x="5481638" y="5618163"/>
            <a:ext cx="3175" cy="4762"/>
          </a:xfrm>
          <a:prstGeom prst="line">
            <a:avLst/>
          </a:prstGeom>
          <a:noFill/>
          <a:ln w="0">
            <a:solidFill>
              <a:srgbClr val="000000"/>
            </a:solidFill>
            <a:round/>
            <a:headEnd/>
            <a:tailEnd/>
          </a:ln>
        </p:spPr>
        <p:txBody>
          <a:bodyPr/>
          <a:lstStyle/>
          <a:p>
            <a:endParaRPr lang="en-CA"/>
          </a:p>
        </p:txBody>
      </p:sp>
      <p:sp>
        <p:nvSpPr>
          <p:cNvPr id="28190" name="Line 539"/>
          <p:cNvSpPr>
            <a:spLocks noChangeShapeType="1"/>
          </p:cNvSpPr>
          <p:nvPr/>
        </p:nvSpPr>
        <p:spPr bwMode="auto">
          <a:xfrm flipH="1">
            <a:off x="5476875" y="5622925"/>
            <a:ext cx="4763" cy="4763"/>
          </a:xfrm>
          <a:prstGeom prst="line">
            <a:avLst/>
          </a:prstGeom>
          <a:noFill/>
          <a:ln w="0">
            <a:solidFill>
              <a:srgbClr val="000000"/>
            </a:solidFill>
            <a:round/>
            <a:headEnd/>
            <a:tailEnd/>
          </a:ln>
        </p:spPr>
        <p:txBody>
          <a:bodyPr/>
          <a:lstStyle/>
          <a:p>
            <a:endParaRPr lang="en-CA"/>
          </a:p>
        </p:txBody>
      </p:sp>
      <p:sp>
        <p:nvSpPr>
          <p:cNvPr id="28191" name="Line 540"/>
          <p:cNvSpPr>
            <a:spLocks noChangeShapeType="1"/>
          </p:cNvSpPr>
          <p:nvPr/>
        </p:nvSpPr>
        <p:spPr bwMode="auto">
          <a:xfrm flipH="1">
            <a:off x="5465763" y="5627688"/>
            <a:ext cx="11112" cy="25400"/>
          </a:xfrm>
          <a:prstGeom prst="line">
            <a:avLst/>
          </a:prstGeom>
          <a:noFill/>
          <a:ln w="0">
            <a:solidFill>
              <a:srgbClr val="000000"/>
            </a:solidFill>
            <a:round/>
            <a:headEnd/>
            <a:tailEnd/>
          </a:ln>
        </p:spPr>
        <p:txBody>
          <a:bodyPr/>
          <a:lstStyle/>
          <a:p>
            <a:endParaRPr lang="en-CA"/>
          </a:p>
        </p:txBody>
      </p:sp>
      <p:sp>
        <p:nvSpPr>
          <p:cNvPr id="28192" name="Line 541"/>
          <p:cNvSpPr>
            <a:spLocks noChangeShapeType="1"/>
          </p:cNvSpPr>
          <p:nvPr/>
        </p:nvSpPr>
        <p:spPr bwMode="auto">
          <a:xfrm flipH="1">
            <a:off x="5451475" y="5653088"/>
            <a:ext cx="14288" cy="19050"/>
          </a:xfrm>
          <a:prstGeom prst="line">
            <a:avLst/>
          </a:prstGeom>
          <a:noFill/>
          <a:ln w="0">
            <a:solidFill>
              <a:srgbClr val="000000"/>
            </a:solidFill>
            <a:round/>
            <a:headEnd/>
            <a:tailEnd/>
          </a:ln>
        </p:spPr>
        <p:txBody>
          <a:bodyPr/>
          <a:lstStyle/>
          <a:p>
            <a:endParaRPr lang="en-CA"/>
          </a:p>
        </p:txBody>
      </p:sp>
      <p:sp>
        <p:nvSpPr>
          <p:cNvPr id="28193" name="Line 542"/>
          <p:cNvSpPr>
            <a:spLocks noChangeShapeType="1"/>
          </p:cNvSpPr>
          <p:nvPr/>
        </p:nvSpPr>
        <p:spPr bwMode="auto">
          <a:xfrm flipH="1">
            <a:off x="5446713" y="5672138"/>
            <a:ext cx="4762" cy="7937"/>
          </a:xfrm>
          <a:prstGeom prst="line">
            <a:avLst/>
          </a:prstGeom>
          <a:noFill/>
          <a:ln w="0">
            <a:solidFill>
              <a:srgbClr val="000000"/>
            </a:solidFill>
            <a:round/>
            <a:headEnd/>
            <a:tailEnd/>
          </a:ln>
        </p:spPr>
        <p:txBody>
          <a:bodyPr/>
          <a:lstStyle/>
          <a:p>
            <a:endParaRPr lang="en-CA"/>
          </a:p>
        </p:txBody>
      </p:sp>
      <p:sp>
        <p:nvSpPr>
          <p:cNvPr id="28194" name="Line 543"/>
          <p:cNvSpPr>
            <a:spLocks noChangeShapeType="1"/>
          </p:cNvSpPr>
          <p:nvPr/>
        </p:nvSpPr>
        <p:spPr bwMode="auto">
          <a:xfrm>
            <a:off x="5446713" y="5680075"/>
            <a:ext cx="1587" cy="4763"/>
          </a:xfrm>
          <a:prstGeom prst="line">
            <a:avLst/>
          </a:prstGeom>
          <a:noFill/>
          <a:ln w="0">
            <a:solidFill>
              <a:srgbClr val="000000"/>
            </a:solidFill>
            <a:round/>
            <a:headEnd/>
            <a:tailEnd/>
          </a:ln>
        </p:spPr>
        <p:txBody>
          <a:bodyPr/>
          <a:lstStyle/>
          <a:p>
            <a:endParaRPr lang="en-CA"/>
          </a:p>
        </p:txBody>
      </p:sp>
      <p:sp>
        <p:nvSpPr>
          <p:cNvPr id="28195" name="Line 544"/>
          <p:cNvSpPr>
            <a:spLocks noChangeShapeType="1"/>
          </p:cNvSpPr>
          <p:nvPr/>
        </p:nvSpPr>
        <p:spPr bwMode="auto">
          <a:xfrm>
            <a:off x="5446713" y="5684838"/>
            <a:ext cx="1587" cy="4762"/>
          </a:xfrm>
          <a:prstGeom prst="line">
            <a:avLst/>
          </a:prstGeom>
          <a:noFill/>
          <a:ln w="0">
            <a:solidFill>
              <a:srgbClr val="000000"/>
            </a:solidFill>
            <a:round/>
            <a:headEnd/>
            <a:tailEnd/>
          </a:ln>
        </p:spPr>
        <p:txBody>
          <a:bodyPr/>
          <a:lstStyle/>
          <a:p>
            <a:endParaRPr lang="en-CA"/>
          </a:p>
        </p:txBody>
      </p:sp>
      <p:sp>
        <p:nvSpPr>
          <p:cNvPr id="28196" name="Freeform 545"/>
          <p:cNvSpPr>
            <a:spLocks/>
          </p:cNvSpPr>
          <p:nvPr/>
        </p:nvSpPr>
        <p:spPr bwMode="auto">
          <a:xfrm>
            <a:off x="5446713" y="5689600"/>
            <a:ext cx="1587" cy="3175"/>
          </a:xfrm>
          <a:custGeom>
            <a:avLst/>
            <a:gdLst>
              <a:gd name="T0" fmla="*/ 0 w 2"/>
              <a:gd name="T1" fmla="*/ 0 h 2"/>
              <a:gd name="T2" fmla="*/ 0 w 2"/>
              <a:gd name="T3" fmla="*/ 2147483647 h 2"/>
              <a:gd name="T4" fmla="*/ 2147483647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0" y="2"/>
                </a:lnTo>
                <a:lnTo>
                  <a:pt x="2" y="2"/>
                </a:lnTo>
              </a:path>
            </a:pathLst>
          </a:custGeom>
          <a:noFill/>
          <a:ln w="0">
            <a:solidFill>
              <a:srgbClr val="000000"/>
            </a:solidFill>
            <a:round/>
            <a:headEnd/>
            <a:tailEnd/>
          </a:ln>
        </p:spPr>
        <p:txBody>
          <a:bodyPr/>
          <a:lstStyle/>
          <a:p>
            <a:endParaRPr lang="en-CA"/>
          </a:p>
        </p:txBody>
      </p:sp>
      <p:sp>
        <p:nvSpPr>
          <p:cNvPr id="28197" name="Line 546"/>
          <p:cNvSpPr>
            <a:spLocks noChangeShapeType="1"/>
          </p:cNvSpPr>
          <p:nvPr/>
        </p:nvSpPr>
        <p:spPr bwMode="auto">
          <a:xfrm>
            <a:off x="5476875" y="5692775"/>
            <a:ext cx="3175" cy="1588"/>
          </a:xfrm>
          <a:prstGeom prst="line">
            <a:avLst/>
          </a:prstGeom>
          <a:noFill/>
          <a:ln w="0">
            <a:solidFill>
              <a:srgbClr val="000000"/>
            </a:solidFill>
            <a:round/>
            <a:headEnd/>
            <a:tailEnd/>
          </a:ln>
        </p:spPr>
        <p:txBody>
          <a:bodyPr/>
          <a:lstStyle/>
          <a:p>
            <a:endParaRPr lang="en-CA"/>
          </a:p>
        </p:txBody>
      </p:sp>
      <p:sp>
        <p:nvSpPr>
          <p:cNvPr id="28198" name="Line 547"/>
          <p:cNvSpPr>
            <a:spLocks noChangeShapeType="1"/>
          </p:cNvSpPr>
          <p:nvPr/>
        </p:nvSpPr>
        <p:spPr bwMode="auto">
          <a:xfrm flipV="1">
            <a:off x="5476875" y="5689600"/>
            <a:ext cx="4763" cy="3175"/>
          </a:xfrm>
          <a:prstGeom prst="line">
            <a:avLst/>
          </a:prstGeom>
          <a:noFill/>
          <a:ln w="0">
            <a:solidFill>
              <a:srgbClr val="000000"/>
            </a:solidFill>
            <a:round/>
            <a:headEnd/>
            <a:tailEnd/>
          </a:ln>
        </p:spPr>
        <p:txBody>
          <a:bodyPr/>
          <a:lstStyle/>
          <a:p>
            <a:endParaRPr lang="en-CA"/>
          </a:p>
        </p:txBody>
      </p:sp>
      <p:sp>
        <p:nvSpPr>
          <p:cNvPr id="28199" name="Line 548"/>
          <p:cNvSpPr>
            <a:spLocks noChangeShapeType="1"/>
          </p:cNvSpPr>
          <p:nvPr/>
        </p:nvSpPr>
        <p:spPr bwMode="auto">
          <a:xfrm>
            <a:off x="5481638" y="5689600"/>
            <a:ext cx="4762" cy="3175"/>
          </a:xfrm>
          <a:prstGeom prst="line">
            <a:avLst/>
          </a:prstGeom>
          <a:noFill/>
          <a:ln w="0">
            <a:solidFill>
              <a:srgbClr val="000000"/>
            </a:solidFill>
            <a:round/>
            <a:headEnd/>
            <a:tailEnd/>
          </a:ln>
        </p:spPr>
        <p:txBody>
          <a:bodyPr/>
          <a:lstStyle/>
          <a:p>
            <a:endParaRPr lang="en-CA"/>
          </a:p>
        </p:txBody>
      </p:sp>
      <p:sp>
        <p:nvSpPr>
          <p:cNvPr id="28200" name="Line 549"/>
          <p:cNvSpPr>
            <a:spLocks noChangeShapeType="1"/>
          </p:cNvSpPr>
          <p:nvPr/>
        </p:nvSpPr>
        <p:spPr bwMode="auto">
          <a:xfrm>
            <a:off x="5486400" y="5689600"/>
            <a:ext cx="3175" cy="3175"/>
          </a:xfrm>
          <a:prstGeom prst="line">
            <a:avLst/>
          </a:prstGeom>
          <a:noFill/>
          <a:ln w="0">
            <a:solidFill>
              <a:srgbClr val="000000"/>
            </a:solidFill>
            <a:round/>
            <a:headEnd/>
            <a:tailEnd/>
          </a:ln>
        </p:spPr>
        <p:txBody>
          <a:bodyPr/>
          <a:lstStyle/>
          <a:p>
            <a:endParaRPr lang="en-CA"/>
          </a:p>
        </p:txBody>
      </p:sp>
      <p:sp>
        <p:nvSpPr>
          <p:cNvPr id="28201" name="Line 550"/>
          <p:cNvSpPr>
            <a:spLocks noChangeShapeType="1"/>
          </p:cNvSpPr>
          <p:nvPr/>
        </p:nvSpPr>
        <p:spPr bwMode="auto">
          <a:xfrm>
            <a:off x="5489575" y="5692775"/>
            <a:ext cx="1588" cy="1588"/>
          </a:xfrm>
          <a:prstGeom prst="line">
            <a:avLst/>
          </a:prstGeom>
          <a:noFill/>
          <a:ln w="0">
            <a:solidFill>
              <a:srgbClr val="000000"/>
            </a:solidFill>
            <a:round/>
            <a:headEnd/>
            <a:tailEnd/>
          </a:ln>
        </p:spPr>
        <p:txBody>
          <a:bodyPr/>
          <a:lstStyle/>
          <a:p>
            <a:endParaRPr lang="en-CA"/>
          </a:p>
        </p:txBody>
      </p:sp>
      <p:sp>
        <p:nvSpPr>
          <p:cNvPr id="28202" name="Line 551"/>
          <p:cNvSpPr>
            <a:spLocks noChangeShapeType="1"/>
          </p:cNvSpPr>
          <p:nvPr/>
        </p:nvSpPr>
        <p:spPr bwMode="auto">
          <a:xfrm flipH="1">
            <a:off x="5489575" y="5692775"/>
            <a:ext cx="1588" cy="4763"/>
          </a:xfrm>
          <a:prstGeom prst="line">
            <a:avLst/>
          </a:prstGeom>
          <a:noFill/>
          <a:ln w="0">
            <a:solidFill>
              <a:srgbClr val="000000"/>
            </a:solidFill>
            <a:round/>
            <a:headEnd/>
            <a:tailEnd/>
          </a:ln>
        </p:spPr>
        <p:txBody>
          <a:bodyPr/>
          <a:lstStyle/>
          <a:p>
            <a:endParaRPr lang="en-CA"/>
          </a:p>
        </p:txBody>
      </p:sp>
      <p:sp>
        <p:nvSpPr>
          <p:cNvPr id="28203" name="Line 552"/>
          <p:cNvSpPr>
            <a:spLocks noChangeShapeType="1"/>
          </p:cNvSpPr>
          <p:nvPr/>
        </p:nvSpPr>
        <p:spPr bwMode="auto">
          <a:xfrm flipH="1">
            <a:off x="5486400" y="5697538"/>
            <a:ext cx="3175" cy="1587"/>
          </a:xfrm>
          <a:prstGeom prst="line">
            <a:avLst/>
          </a:prstGeom>
          <a:noFill/>
          <a:ln w="0">
            <a:solidFill>
              <a:srgbClr val="000000"/>
            </a:solidFill>
            <a:round/>
            <a:headEnd/>
            <a:tailEnd/>
          </a:ln>
        </p:spPr>
        <p:txBody>
          <a:bodyPr/>
          <a:lstStyle/>
          <a:p>
            <a:endParaRPr lang="en-CA"/>
          </a:p>
        </p:txBody>
      </p:sp>
      <p:sp>
        <p:nvSpPr>
          <p:cNvPr id="28204" name="Line 553"/>
          <p:cNvSpPr>
            <a:spLocks noChangeShapeType="1"/>
          </p:cNvSpPr>
          <p:nvPr/>
        </p:nvSpPr>
        <p:spPr bwMode="auto">
          <a:xfrm flipH="1">
            <a:off x="5481638" y="5699125"/>
            <a:ext cx="4762" cy="4763"/>
          </a:xfrm>
          <a:prstGeom prst="line">
            <a:avLst/>
          </a:prstGeom>
          <a:noFill/>
          <a:ln w="0">
            <a:solidFill>
              <a:srgbClr val="000000"/>
            </a:solidFill>
            <a:round/>
            <a:headEnd/>
            <a:tailEnd/>
          </a:ln>
        </p:spPr>
        <p:txBody>
          <a:bodyPr/>
          <a:lstStyle/>
          <a:p>
            <a:endParaRPr lang="en-CA"/>
          </a:p>
        </p:txBody>
      </p:sp>
      <p:sp>
        <p:nvSpPr>
          <p:cNvPr id="28205" name="Line 554"/>
          <p:cNvSpPr>
            <a:spLocks noChangeShapeType="1"/>
          </p:cNvSpPr>
          <p:nvPr/>
        </p:nvSpPr>
        <p:spPr bwMode="auto">
          <a:xfrm flipH="1">
            <a:off x="5476875" y="5703888"/>
            <a:ext cx="4763" cy="4762"/>
          </a:xfrm>
          <a:prstGeom prst="line">
            <a:avLst/>
          </a:prstGeom>
          <a:noFill/>
          <a:ln w="0">
            <a:solidFill>
              <a:srgbClr val="000000"/>
            </a:solidFill>
            <a:round/>
            <a:headEnd/>
            <a:tailEnd/>
          </a:ln>
        </p:spPr>
        <p:txBody>
          <a:bodyPr/>
          <a:lstStyle/>
          <a:p>
            <a:endParaRPr lang="en-CA"/>
          </a:p>
        </p:txBody>
      </p:sp>
      <p:sp>
        <p:nvSpPr>
          <p:cNvPr id="28206" name="Line 555"/>
          <p:cNvSpPr>
            <a:spLocks noChangeShapeType="1"/>
          </p:cNvSpPr>
          <p:nvPr/>
        </p:nvSpPr>
        <p:spPr bwMode="auto">
          <a:xfrm flipH="1">
            <a:off x="5470525" y="5708650"/>
            <a:ext cx="6350" cy="6350"/>
          </a:xfrm>
          <a:prstGeom prst="line">
            <a:avLst/>
          </a:prstGeom>
          <a:noFill/>
          <a:ln w="0">
            <a:solidFill>
              <a:srgbClr val="000000"/>
            </a:solidFill>
            <a:round/>
            <a:headEnd/>
            <a:tailEnd/>
          </a:ln>
        </p:spPr>
        <p:txBody>
          <a:bodyPr/>
          <a:lstStyle/>
          <a:p>
            <a:endParaRPr lang="en-CA"/>
          </a:p>
        </p:txBody>
      </p:sp>
      <p:sp>
        <p:nvSpPr>
          <p:cNvPr id="28207" name="Line 556"/>
          <p:cNvSpPr>
            <a:spLocks noChangeShapeType="1"/>
          </p:cNvSpPr>
          <p:nvPr/>
        </p:nvSpPr>
        <p:spPr bwMode="auto">
          <a:xfrm flipH="1">
            <a:off x="5465763" y="5715000"/>
            <a:ext cx="4762" cy="4763"/>
          </a:xfrm>
          <a:prstGeom prst="line">
            <a:avLst/>
          </a:prstGeom>
          <a:noFill/>
          <a:ln w="0">
            <a:solidFill>
              <a:srgbClr val="000000"/>
            </a:solidFill>
            <a:round/>
            <a:headEnd/>
            <a:tailEnd/>
          </a:ln>
        </p:spPr>
        <p:txBody>
          <a:bodyPr/>
          <a:lstStyle/>
          <a:p>
            <a:endParaRPr lang="en-CA"/>
          </a:p>
        </p:txBody>
      </p:sp>
      <p:sp>
        <p:nvSpPr>
          <p:cNvPr id="28208" name="Line 557"/>
          <p:cNvSpPr>
            <a:spLocks noChangeShapeType="1"/>
          </p:cNvSpPr>
          <p:nvPr/>
        </p:nvSpPr>
        <p:spPr bwMode="auto">
          <a:xfrm flipH="1">
            <a:off x="5461000" y="5719763"/>
            <a:ext cx="4763" cy="4762"/>
          </a:xfrm>
          <a:prstGeom prst="line">
            <a:avLst/>
          </a:prstGeom>
          <a:noFill/>
          <a:ln w="0">
            <a:solidFill>
              <a:srgbClr val="000000"/>
            </a:solidFill>
            <a:round/>
            <a:headEnd/>
            <a:tailEnd/>
          </a:ln>
        </p:spPr>
        <p:txBody>
          <a:bodyPr/>
          <a:lstStyle/>
          <a:p>
            <a:endParaRPr lang="en-CA"/>
          </a:p>
        </p:txBody>
      </p:sp>
      <p:sp>
        <p:nvSpPr>
          <p:cNvPr id="28209" name="Line 558"/>
          <p:cNvSpPr>
            <a:spLocks noChangeShapeType="1"/>
          </p:cNvSpPr>
          <p:nvPr/>
        </p:nvSpPr>
        <p:spPr bwMode="auto">
          <a:xfrm flipH="1">
            <a:off x="5456238" y="5724525"/>
            <a:ext cx="4762" cy="4763"/>
          </a:xfrm>
          <a:prstGeom prst="line">
            <a:avLst/>
          </a:prstGeom>
          <a:noFill/>
          <a:ln w="0">
            <a:solidFill>
              <a:srgbClr val="000000"/>
            </a:solidFill>
            <a:round/>
            <a:headEnd/>
            <a:tailEnd/>
          </a:ln>
        </p:spPr>
        <p:txBody>
          <a:bodyPr/>
          <a:lstStyle/>
          <a:p>
            <a:endParaRPr lang="en-CA"/>
          </a:p>
        </p:txBody>
      </p:sp>
      <p:sp>
        <p:nvSpPr>
          <p:cNvPr id="28210" name="Line 559"/>
          <p:cNvSpPr>
            <a:spLocks noChangeShapeType="1"/>
          </p:cNvSpPr>
          <p:nvPr/>
        </p:nvSpPr>
        <p:spPr bwMode="auto">
          <a:xfrm flipH="1">
            <a:off x="5451475" y="5729288"/>
            <a:ext cx="4763" cy="4762"/>
          </a:xfrm>
          <a:prstGeom prst="line">
            <a:avLst/>
          </a:prstGeom>
          <a:noFill/>
          <a:ln w="0">
            <a:solidFill>
              <a:srgbClr val="000000"/>
            </a:solidFill>
            <a:round/>
            <a:headEnd/>
            <a:tailEnd/>
          </a:ln>
        </p:spPr>
        <p:txBody>
          <a:bodyPr/>
          <a:lstStyle/>
          <a:p>
            <a:endParaRPr lang="en-CA"/>
          </a:p>
        </p:txBody>
      </p:sp>
      <p:sp>
        <p:nvSpPr>
          <p:cNvPr id="28211" name="Line 560"/>
          <p:cNvSpPr>
            <a:spLocks noChangeShapeType="1"/>
          </p:cNvSpPr>
          <p:nvPr/>
        </p:nvSpPr>
        <p:spPr bwMode="auto">
          <a:xfrm flipH="1">
            <a:off x="5446713" y="5734050"/>
            <a:ext cx="4762" cy="3175"/>
          </a:xfrm>
          <a:prstGeom prst="line">
            <a:avLst/>
          </a:prstGeom>
          <a:noFill/>
          <a:ln w="0">
            <a:solidFill>
              <a:srgbClr val="000000"/>
            </a:solidFill>
            <a:round/>
            <a:headEnd/>
            <a:tailEnd/>
          </a:ln>
        </p:spPr>
        <p:txBody>
          <a:bodyPr/>
          <a:lstStyle/>
          <a:p>
            <a:endParaRPr lang="en-CA"/>
          </a:p>
        </p:txBody>
      </p:sp>
      <p:sp>
        <p:nvSpPr>
          <p:cNvPr id="28212" name="Line 561"/>
          <p:cNvSpPr>
            <a:spLocks noChangeShapeType="1"/>
          </p:cNvSpPr>
          <p:nvPr/>
        </p:nvSpPr>
        <p:spPr bwMode="auto">
          <a:xfrm flipH="1">
            <a:off x="5443538" y="5737225"/>
            <a:ext cx="3175" cy="1588"/>
          </a:xfrm>
          <a:prstGeom prst="line">
            <a:avLst/>
          </a:prstGeom>
          <a:noFill/>
          <a:ln w="0">
            <a:solidFill>
              <a:srgbClr val="000000"/>
            </a:solidFill>
            <a:round/>
            <a:headEnd/>
            <a:tailEnd/>
          </a:ln>
        </p:spPr>
        <p:txBody>
          <a:bodyPr/>
          <a:lstStyle/>
          <a:p>
            <a:endParaRPr lang="en-CA"/>
          </a:p>
        </p:txBody>
      </p:sp>
      <p:sp>
        <p:nvSpPr>
          <p:cNvPr id="28213" name="Line 562"/>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4" name="Line 563"/>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5" name="Line 564"/>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6" name="Line 565"/>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7" name="Line 566"/>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8" name="Line 567"/>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9" name="Line 568"/>
          <p:cNvSpPr>
            <a:spLocks noChangeShapeType="1"/>
          </p:cNvSpPr>
          <p:nvPr/>
        </p:nvSpPr>
        <p:spPr bwMode="auto">
          <a:xfrm flipH="1">
            <a:off x="8426450" y="5419725"/>
            <a:ext cx="3175" cy="4763"/>
          </a:xfrm>
          <a:prstGeom prst="line">
            <a:avLst/>
          </a:prstGeom>
          <a:noFill/>
          <a:ln w="0">
            <a:solidFill>
              <a:srgbClr val="000000"/>
            </a:solidFill>
            <a:round/>
            <a:headEnd/>
            <a:tailEnd/>
          </a:ln>
        </p:spPr>
        <p:txBody>
          <a:bodyPr/>
          <a:lstStyle/>
          <a:p>
            <a:endParaRPr lang="en-CA"/>
          </a:p>
        </p:txBody>
      </p:sp>
      <p:sp>
        <p:nvSpPr>
          <p:cNvPr id="28220" name="Line 569"/>
          <p:cNvSpPr>
            <a:spLocks noChangeShapeType="1"/>
          </p:cNvSpPr>
          <p:nvPr/>
        </p:nvSpPr>
        <p:spPr bwMode="auto">
          <a:xfrm flipH="1">
            <a:off x="8424863" y="5424488"/>
            <a:ext cx="1587" cy="4762"/>
          </a:xfrm>
          <a:prstGeom prst="line">
            <a:avLst/>
          </a:prstGeom>
          <a:noFill/>
          <a:ln w="0">
            <a:solidFill>
              <a:srgbClr val="000000"/>
            </a:solidFill>
            <a:round/>
            <a:headEnd/>
            <a:tailEnd/>
          </a:ln>
        </p:spPr>
        <p:txBody>
          <a:bodyPr/>
          <a:lstStyle/>
          <a:p>
            <a:endParaRPr lang="en-CA"/>
          </a:p>
        </p:txBody>
      </p:sp>
      <p:sp>
        <p:nvSpPr>
          <p:cNvPr id="28221" name="Line 570"/>
          <p:cNvSpPr>
            <a:spLocks noChangeShapeType="1"/>
          </p:cNvSpPr>
          <p:nvPr/>
        </p:nvSpPr>
        <p:spPr bwMode="auto">
          <a:xfrm flipH="1">
            <a:off x="8416925" y="5429250"/>
            <a:ext cx="7938" cy="14288"/>
          </a:xfrm>
          <a:prstGeom prst="line">
            <a:avLst/>
          </a:prstGeom>
          <a:noFill/>
          <a:ln w="0">
            <a:solidFill>
              <a:srgbClr val="000000"/>
            </a:solidFill>
            <a:round/>
            <a:headEnd/>
            <a:tailEnd/>
          </a:ln>
        </p:spPr>
        <p:txBody>
          <a:bodyPr/>
          <a:lstStyle/>
          <a:p>
            <a:endParaRPr lang="en-CA"/>
          </a:p>
        </p:txBody>
      </p:sp>
      <p:sp>
        <p:nvSpPr>
          <p:cNvPr id="28222" name="Line 571"/>
          <p:cNvSpPr>
            <a:spLocks noChangeShapeType="1"/>
          </p:cNvSpPr>
          <p:nvPr/>
        </p:nvSpPr>
        <p:spPr bwMode="auto">
          <a:xfrm flipH="1">
            <a:off x="8412163" y="5443538"/>
            <a:ext cx="4762" cy="17462"/>
          </a:xfrm>
          <a:prstGeom prst="line">
            <a:avLst/>
          </a:prstGeom>
          <a:noFill/>
          <a:ln w="0">
            <a:solidFill>
              <a:srgbClr val="000000"/>
            </a:solidFill>
            <a:round/>
            <a:headEnd/>
            <a:tailEnd/>
          </a:ln>
        </p:spPr>
        <p:txBody>
          <a:bodyPr/>
          <a:lstStyle/>
          <a:p>
            <a:endParaRPr lang="en-CA"/>
          </a:p>
        </p:txBody>
      </p:sp>
      <p:sp>
        <p:nvSpPr>
          <p:cNvPr id="28223" name="Line 572"/>
          <p:cNvSpPr>
            <a:spLocks noChangeShapeType="1"/>
          </p:cNvSpPr>
          <p:nvPr/>
        </p:nvSpPr>
        <p:spPr bwMode="auto">
          <a:xfrm>
            <a:off x="8412163" y="5461000"/>
            <a:ext cx="3175" cy="17463"/>
          </a:xfrm>
          <a:prstGeom prst="line">
            <a:avLst/>
          </a:prstGeom>
          <a:noFill/>
          <a:ln w="0">
            <a:solidFill>
              <a:srgbClr val="000000"/>
            </a:solidFill>
            <a:round/>
            <a:headEnd/>
            <a:tailEnd/>
          </a:ln>
        </p:spPr>
        <p:txBody>
          <a:bodyPr/>
          <a:lstStyle/>
          <a:p>
            <a:endParaRPr lang="en-CA"/>
          </a:p>
        </p:txBody>
      </p:sp>
      <p:sp>
        <p:nvSpPr>
          <p:cNvPr id="28224" name="Freeform 573"/>
          <p:cNvSpPr>
            <a:spLocks/>
          </p:cNvSpPr>
          <p:nvPr/>
        </p:nvSpPr>
        <p:spPr bwMode="auto">
          <a:xfrm>
            <a:off x="8415338" y="5478463"/>
            <a:ext cx="15875" cy="15875"/>
          </a:xfrm>
          <a:custGeom>
            <a:avLst/>
            <a:gdLst>
              <a:gd name="T0" fmla="*/ 0 w 15"/>
              <a:gd name="T1" fmla="*/ 0 h 13"/>
              <a:gd name="T2" fmla="*/ 2147483647 w 15"/>
              <a:gd name="T3" fmla="*/ 2147483647 h 13"/>
              <a:gd name="T4" fmla="*/ 2147483647 w 15"/>
              <a:gd name="T5" fmla="*/ 2147483647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28225" name="Line 574"/>
          <p:cNvSpPr>
            <a:spLocks noChangeShapeType="1"/>
          </p:cNvSpPr>
          <p:nvPr/>
        </p:nvSpPr>
        <p:spPr bwMode="auto">
          <a:xfrm>
            <a:off x="8455025" y="5513388"/>
            <a:ext cx="3175" cy="3175"/>
          </a:xfrm>
          <a:prstGeom prst="line">
            <a:avLst/>
          </a:prstGeom>
          <a:noFill/>
          <a:ln w="0">
            <a:solidFill>
              <a:srgbClr val="000000"/>
            </a:solidFill>
            <a:round/>
            <a:headEnd/>
            <a:tailEnd/>
          </a:ln>
        </p:spPr>
        <p:txBody>
          <a:bodyPr/>
          <a:lstStyle/>
          <a:p>
            <a:endParaRPr lang="en-CA"/>
          </a:p>
        </p:txBody>
      </p:sp>
      <p:sp>
        <p:nvSpPr>
          <p:cNvPr id="28226" name="Line 575"/>
          <p:cNvSpPr>
            <a:spLocks noChangeShapeType="1"/>
          </p:cNvSpPr>
          <p:nvPr/>
        </p:nvSpPr>
        <p:spPr bwMode="auto">
          <a:xfrm flipH="1">
            <a:off x="8455025" y="5513388"/>
            <a:ext cx="3175" cy="12700"/>
          </a:xfrm>
          <a:prstGeom prst="line">
            <a:avLst/>
          </a:prstGeom>
          <a:noFill/>
          <a:ln w="0">
            <a:solidFill>
              <a:srgbClr val="000000"/>
            </a:solidFill>
            <a:round/>
            <a:headEnd/>
            <a:tailEnd/>
          </a:ln>
        </p:spPr>
        <p:txBody>
          <a:bodyPr/>
          <a:lstStyle/>
          <a:p>
            <a:endParaRPr lang="en-CA"/>
          </a:p>
        </p:txBody>
      </p:sp>
      <p:sp>
        <p:nvSpPr>
          <p:cNvPr id="28227" name="Line 576"/>
          <p:cNvSpPr>
            <a:spLocks noChangeShapeType="1"/>
          </p:cNvSpPr>
          <p:nvPr/>
        </p:nvSpPr>
        <p:spPr bwMode="auto">
          <a:xfrm flipH="1">
            <a:off x="8439150" y="5526088"/>
            <a:ext cx="15875" cy="9525"/>
          </a:xfrm>
          <a:prstGeom prst="line">
            <a:avLst/>
          </a:prstGeom>
          <a:noFill/>
          <a:ln w="0">
            <a:solidFill>
              <a:srgbClr val="000000"/>
            </a:solidFill>
            <a:round/>
            <a:headEnd/>
            <a:tailEnd/>
          </a:ln>
        </p:spPr>
        <p:txBody>
          <a:bodyPr/>
          <a:lstStyle/>
          <a:p>
            <a:endParaRPr lang="en-CA"/>
          </a:p>
        </p:txBody>
      </p:sp>
      <p:sp>
        <p:nvSpPr>
          <p:cNvPr id="28228" name="Line 577"/>
          <p:cNvSpPr>
            <a:spLocks noChangeShapeType="1"/>
          </p:cNvSpPr>
          <p:nvPr/>
        </p:nvSpPr>
        <p:spPr bwMode="auto">
          <a:xfrm flipH="1">
            <a:off x="8420100" y="5535613"/>
            <a:ext cx="19050" cy="7937"/>
          </a:xfrm>
          <a:prstGeom prst="line">
            <a:avLst/>
          </a:prstGeom>
          <a:noFill/>
          <a:ln w="0">
            <a:solidFill>
              <a:srgbClr val="000000"/>
            </a:solidFill>
            <a:round/>
            <a:headEnd/>
            <a:tailEnd/>
          </a:ln>
        </p:spPr>
        <p:txBody>
          <a:bodyPr/>
          <a:lstStyle/>
          <a:p>
            <a:endParaRPr lang="en-CA"/>
          </a:p>
        </p:txBody>
      </p:sp>
      <p:sp>
        <p:nvSpPr>
          <p:cNvPr id="28229" name="Freeform 578"/>
          <p:cNvSpPr>
            <a:spLocks/>
          </p:cNvSpPr>
          <p:nvPr/>
        </p:nvSpPr>
        <p:spPr bwMode="auto">
          <a:xfrm>
            <a:off x="8386763" y="5543550"/>
            <a:ext cx="33337" cy="14288"/>
          </a:xfrm>
          <a:custGeom>
            <a:avLst/>
            <a:gdLst>
              <a:gd name="T0" fmla="*/ 2147483647 w 26"/>
              <a:gd name="T1" fmla="*/ 0 h 11"/>
              <a:gd name="T2" fmla="*/ 2147483647 w 26"/>
              <a:gd name="T3" fmla="*/ 2147483647 h 11"/>
              <a:gd name="T4" fmla="*/ 0 w 26"/>
              <a:gd name="T5" fmla="*/ 2147483647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5"/>
                </a:lnTo>
                <a:lnTo>
                  <a:pt x="0" y="11"/>
                </a:lnTo>
              </a:path>
            </a:pathLst>
          </a:custGeom>
          <a:noFill/>
          <a:ln w="0">
            <a:solidFill>
              <a:srgbClr val="000000"/>
            </a:solidFill>
            <a:round/>
            <a:headEnd/>
            <a:tailEnd/>
          </a:ln>
        </p:spPr>
        <p:txBody>
          <a:bodyPr/>
          <a:lstStyle/>
          <a:p>
            <a:endParaRPr lang="en-CA"/>
          </a:p>
        </p:txBody>
      </p:sp>
      <p:sp>
        <p:nvSpPr>
          <p:cNvPr id="28230" name="Line 579"/>
          <p:cNvSpPr>
            <a:spLocks noChangeShapeType="1"/>
          </p:cNvSpPr>
          <p:nvPr/>
        </p:nvSpPr>
        <p:spPr bwMode="auto">
          <a:xfrm>
            <a:off x="8362950" y="5573713"/>
            <a:ext cx="4763" cy="4762"/>
          </a:xfrm>
          <a:prstGeom prst="line">
            <a:avLst/>
          </a:prstGeom>
          <a:noFill/>
          <a:ln w="0">
            <a:solidFill>
              <a:srgbClr val="000000"/>
            </a:solidFill>
            <a:round/>
            <a:headEnd/>
            <a:tailEnd/>
          </a:ln>
        </p:spPr>
        <p:txBody>
          <a:bodyPr/>
          <a:lstStyle/>
          <a:p>
            <a:endParaRPr lang="en-CA"/>
          </a:p>
        </p:txBody>
      </p:sp>
      <p:sp>
        <p:nvSpPr>
          <p:cNvPr id="28231" name="Line 580"/>
          <p:cNvSpPr>
            <a:spLocks noChangeShapeType="1"/>
          </p:cNvSpPr>
          <p:nvPr/>
        </p:nvSpPr>
        <p:spPr bwMode="auto">
          <a:xfrm>
            <a:off x="8367713" y="5578475"/>
            <a:ext cx="9525" cy="1588"/>
          </a:xfrm>
          <a:prstGeom prst="line">
            <a:avLst/>
          </a:prstGeom>
          <a:noFill/>
          <a:ln w="0">
            <a:solidFill>
              <a:srgbClr val="000000"/>
            </a:solidFill>
            <a:round/>
            <a:headEnd/>
            <a:tailEnd/>
          </a:ln>
        </p:spPr>
        <p:txBody>
          <a:bodyPr/>
          <a:lstStyle/>
          <a:p>
            <a:endParaRPr lang="en-CA"/>
          </a:p>
        </p:txBody>
      </p:sp>
      <p:sp>
        <p:nvSpPr>
          <p:cNvPr id="28232" name="Line 581"/>
          <p:cNvSpPr>
            <a:spLocks noChangeShapeType="1"/>
          </p:cNvSpPr>
          <p:nvPr/>
        </p:nvSpPr>
        <p:spPr bwMode="auto">
          <a:xfrm>
            <a:off x="8377238" y="5580063"/>
            <a:ext cx="11112" cy="3175"/>
          </a:xfrm>
          <a:prstGeom prst="line">
            <a:avLst/>
          </a:prstGeom>
          <a:noFill/>
          <a:ln w="0">
            <a:solidFill>
              <a:srgbClr val="000000"/>
            </a:solidFill>
            <a:round/>
            <a:headEnd/>
            <a:tailEnd/>
          </a:ln>
        </p:spPr>
        <p:txBody>
          <a:bodyPr/>
          <a:lstStyle/>
          <a:p>
            <a:endParaRPr lang="en-CA"/>
          </a:p>
        </p:txBody>
      </p:sp>
      <p:sp>
        <p:nvSpPr>
          <p:cNvPr id="28233" name="Line 582"/>
          <p:cNvSpPr>
            <a:spLocks noChangeShapeType="1"/>
          </p:cNvSpPr>
          <p:nvPr/>
        </p:nvSpPr>
        <p:spPr bwMode="auto">
          <a:xfrm>
            <a:off x="8388350" y="5583238"/>
            <a:ext cx="14288" cy="1587"/>
          </a:xfrm>
          <a:prstGeom prst="line">
            <a:avLst/>
          </a:prstGeom>
          <a:noFill/>
          <a:ln w="0">
            <a:solidFill>
              <a:srgbClr val="000000"/>
            </a:solidFill>
            <a:round/>
            <a:headEnd/>
            <a:tailEnd/>
          </a:ln>
        </p:spPr>
        <p:txBody>
          <a:bodyPr/>
          <a:lstStyle/>
          <a:p>
            <a:endParaRPr lang="en-CA"/>
          </a:p>
        </p:txBody>
      </p:sp>
      <p:sp>
        <p:nvSpPr>
          <p:cNvPr id="28234" name="Line 583"/>
          <p:cNvSpPr>
            <a:spLocks noChangeShapeType="1"/>
          </p:cNvSpPr>
          <p:nvPr/>
        </p:nvSpPr>
        <p:spPr bwMode="auto">
          <a:xfrm>
            <a:off x="8402638" y="5584825"/>
            <a:ext cx="19050" cy="3175"/>
          </a:xfrm>
          <a:prstGeom prst="line">
            <a:avLst/>
          </a:prstGeom>
          <a:noFill/>
          <a:ln w="0">
            <a:solidFill>
              <a:srgbClr val="000000"/>
            </a:solidFill>
            <a:round/>
            <a:headEnd/>
            <a:tailEnd/>
          </a:ln>
        </p:spPr>
        <p:txBody>
          <a:bodyPr/>
          <a:lstStyle/>
          <a:p>
            <a:endParaRPr lang="en-CA"/>
          </a:p>
        </p:txBody>
      </p:sp>
      <p:sp>
        <p:nvSpPr>
          <p:cNvPr id="28235" name="Line 584"/>
          <p:cNvSpPr>
            <a:spLocks noChangeShapeType="1"/>
          </p:cNvSpPr>
          <p:nvPr/>
        </p:nvSpPr>
        <p:spPr bwMode="auto">
          <a:xfrm>
            <a:off x="8421688" y="5584825"/>
            <a:ext cx="12700" cy="3175"/>
          </a:xfrm>
          <a:prstGeom prst="line">
            <a:avLst/>
          </a:prstGeom>
          <a:noFill/>
          <a:ln w="0">
            <a:solidFill>
              <a:srgbClr val="000000"/>
            </a:solidFill>
            <a:round/>
            <a:headEnd/>
            <a:tailEnd/>
          </a:ln>
        </p:spPr>
        <p:txBody>
          <a:bodyPr/>
          <a:lstStyle/>
          <a:p>
            <a:endParaRPr lang="en-CA"/>
          </a:p>
        </p:txBody>
      </p:sp>
      <p:sp>
        <p:nvSpPr>
          <p:cNvPr id="28236" name="Freeform 585"/>
          <p:cNvSpPr>
            <a:spLocks/>
          </p:cNvSpPr>
          <p:nvPr/>
        </p:nvSpPr>
        <p:spPr bwMode="auto">
          <a:xfrm>
            <a:off x="8434388" y="5584825"/>
            <a:ext cx="11112" cy="3175"/>
          </a:xfrm>
          <a:custGeom>
            <a:avLst/>
            <a:gdLst>
              <a:gd name="T0" fmla="*/ 0 w 9"/>
              <a:gd name="T1" fmla="*/ 0 h 2"/>
              <a:gd name="T2" fmla="*/ 2147483647 w 9"/>
              <a:gd name="T3" fmla="*/ 2147483647 h 2"/>
              <a:gd name="T4" fmla="*/ 2147483647 w 9"/>
              <a:gd name="T5" fmla="*/ 2147483647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7" y="2"/>
                </a:lnTo>
                <a:lnTo>
                  <a:pt x="9" y="2"/>
                </a:lnTo>
              </a:path>
            </a:pathLst>
          </a:custGeom>
          <a:noFill/>
          <a:ln w="0">
            <a:solidFill>
              <a:srgbClr val="000000"/>
            </a:solidFill>
            <a:round/>
            <a:headEnd/>
            <a:tailEnd/>
          </a:ln>
        </p:spPr>
        <p:txBody>
          <a:bodyPr/>
          <a:lstStyle/>
          <a:p>
            <a:endParaRPr lang="en-CA"/>
          </a:p>
        </p:txBody>
      </p:sp>
      <p:sp>
        <p:nvSpPr>
          <p:cNvPr id="28237" name="Line 586"/>
          <p:cNvSpPr>
            <a:spLocks noChangeShapeType="1"/>
          </p:cNvSpPr>
          <p:nvPr/>
        </p:nvSpPr>
        <p:spPr bwMode="auto">
          <a:xfrm>
            <a:off x="8443913" y="5618163"/>
            <a:ext cx="1587" cy="1587"/>
          </a:xfrm>
          <a:prstGeom prst="line">
            <a:avLst/>
          </a:prstGeom>
          <a:noFill/>
          <a:ln w="0">
            <a:solidFill>
              <a:srgbClr val="000000"/>
            </a:solidFill>
            <a:round/>
            <a:headEnd/>
            <a:tailEnd/>
          </a:ln>
        </p:spPr>
        <p:txBody>
          <a:bodyPr/>
          <a:lstStyle/>
          <a:p>
            <a:endParaRPr lang="en-CA"/>
          </a:p>
        </p:txBody>
      </p:sp>
      <p:sp>
        <p:nvSpPr>
          <p:cNvPr id="28238" name="Line 587"/>
          <p:cNvSpPr>
            <a:spLocks noChangeShapeType="1"/>
          </p:cNvSpPr>
          <p:nvPr/>
        </p:nvSpPr>
        <p:spPr bwMode="auto">
          <a:xfrm flipH="1">
            <a:off x="8431213" y="5618163"/>
            <a:ext cx="12700" cy="14287"/>
          </a:xfrm>
          <a:prstGeom prst="line">
            <a:avLst/>
          </a:prstGeom>
          <a:noFill/>
          <a:ln w="0">
            <a:solidFill>
              <a:srgbClr val="000000"/>
            </a:solidFill>
            <a:round/>
            <a:headEnd/>
            <a:tailEnd/>
          </a:ln>
        </p:spPr>
        <p:txBody>
          <a:bodyPr/>
          <a:lstStyle/>
          <a:p>
            <a:endParaRPr lang="en-CA"/>
          </a:p>
        </p:txBody>
      </p:sp>
      <p:sp>
        <p:nvSpPr>
          <p:cNvPr id="28239" name="Line 588"/>
          <p:cNvSpPr>
            <a:spLocks noChangeShapeType="1"/>
          </p:cNvSpPr>
          <p:nvPr/>
        </p:nvSpPr>
        <p:spPr bwMode="auto">
          <a:xfrm flipH="1">
            <a:off x="8421688" y="5632450"/>
            <a:ext cx="9525" cy="17463"/>
          </a:xfrm>
          <a:prstGeom prst="line">
            <a:avLst/>
          </a:prstGeom>
          <a:noFill/>
          <a:ln w="0">
            <a:solidFill>
              <a:srgbClr val="000000"/>
            </a:solidFill>
            <a:round/>
            <a:headEnd/>
            <a:tailEnd/>
          </a:ln>
        </p:spPr>
        <p:txBody>
          <a:bodyPr/>
          <a:lstStyle/>
          <a:p>
            <a:endParaRPr lang="en-CA"/>
          </a:p>
        </p:txBody>
      </p:sp>
      <p:sp>
        <p:nvSpPr>
          <p:cNvPr id="28240" name="Line 589"/>
          <p:cNvSpPr>
            <a:spLocks noChangeShapeType="1"/>
          </p:cNvSpPr>
          <p:nvPr/>
        </p:nvSpPr>
        <p:spPr bwMode="auto">
          <a:xfrm flipH="1">
            <a:off x="8410575" y="5649913"/>
            <a:ext cx="11113" cy="17462"/>
          </a:xfrm>
          <a:prstGeom prst="line">
            <a:avLst/>
          </a:prstGeom>
          <a:noFill/>
          <a:ln w="0">
            <a:solidFill>
              <a:srgbClr val="000000"/>
            </a:solidFill>
            <a:round/>
            <a:headEnd/>
            <a:tailEnd/>
          </a:ln>
        </p:spPr>
        <p:txBody>
          <a:bodyPr/>
          <a:lstStyle/>
          <a:p>
            <a:endParaRPr lang="en-CA"/>
          </a:p>
        </p:txBody>
      </p:sp>
      <p:sp>
        <p:nvSpPr>
          <p:cNvPr id="28241" name="Line 590"/>
          <p:cNvSpPr>
            <a:spLocks noChangeShapeType="1"/>
          </p:cNvSpPr>
          <p:nvPr/>
        </p:nvSpPr>
        <p:spPr bwMode="auto">
          <a:xfrm flipH="1">
            <a:off x="8407400" y="5667375"/>
            <a:ext cx="3175" cy="1588"/>
          </a:xfrm>
          <a:prstGeom prst="line">
            <a:avLst/>
          </a:prstGeom>
          <a:noFill/>
          <a:ln w="0">
            <a:solidFill>
              <a:srgbClr val="000000"/>
            </a:solidFill>
            <a:round/>
            <a:headEnd/>
            <a:tailEnd/>
          </a:ln>
        </p:spPr>
        <p:txBody>
          <a:bodyPr/>
          <a:lstStyle/>
          <a:p>
            <a:endParaRPr lang="en-CA"/>
          </a:p>
        </p:txBody>
      </p:sp>
      <p:sp>
        <p:nvSpPr>
          <p:cNvPr id="28242" name="Line 591"/>
          <p:cNvSpPr>
            <a:spLocks noChangeShapeType="1"/>
          </p:cNvSpPr>
          <p:nvPr/>
        </p:nvSpPr>
        <p:spPr bwMode="auto">
          <a:xfrm flipH="1">
            <a:off x="8405813" y="5668963"/>
            <a:ext cx="1587" cy="7937"/>
          </a:xfrm>
          <a:prstGeom prst="line">
            <a:avLst/>
          </a:prstGeom>
          <a:noFill/>
          <a:ln w="0">
            <a:solidFill>
              <a:srgbClr val="000000"/>
            </a:solidFill>
            <a:round/>
            <a:headEnd/>
            <a:tailEnd/>
          </a:ln>
        </p:spPr>
        <p:txBody>
          <a:bodyPr/>
          <a:lstStyle/>
          <a:p>
            <a:endParaRPr lang="en-CA"/>
          </a:p>
        </p:txBody>
      </p:sp>
      <p:sp>
        <p:nvSpPr>
          <p:cNvPr id="28243" name="Line 592"/>
          <p:cNvSpPr>
            <a:spLocks noChangeShapeType="1"/>
          </p:cNvSpPr>
          <p:nvPr/>
        </p:nvSpPr>
        <p:spPr bwMode="auto">
          <a:xfrm flipH="1">
            <a:off x="8402638" y="5676900"/>
            <a:ext cx="3175" cy="3175"/>
          </a:xfrm>
          <a:prstGeom prst="line">
            <a:avLst/>
          </a:prstGeom>
          <a:noFill/>
          <a:ln w="0">
            <a:solidFill>
              <a:srgbClr val="000000"/>
            </a:solidFill>
            <a:round/>
            <a:headEnd/>
            <a:tailEnd/>
          </a:ln>
        </p:spPr>
        <p:txBody>
          <a:bodyPr/>
          <a:lstStyle/>
          <a:p>
            <a:endParaRPr lang="en-CA"/>
          </a:p>
        </p:txBody>
      </p:sp>
      <p:sp>
        <p:nvSpPr>
          <p:cNvPr id="28244" name="Line 593"/>
          <p:cNvSpPr>
            <a:spLocks noChangeShapeType="1"/>
          </p:cNvSpPr>
          <p:nvPr/>
        </p:nvSpPr>
        <p:spPr bwMode="auto">
          <a:xfrm>
            <a:off x="8402638" y="5680075"/>
            <a:ext cx="3175" cy="4763"/>
          </a:xfrm>
          <a:prstGeom prst="line">
            <a:avLst/>
          </a:prstGeom>
          <a:noFill/>
          <a:ln w="0">
            <a:solidFill>
              <a:srgbClr val="000000"/>
            </a:solidFill>
            <a:round/>
            <a:headEnd/>
            <a:tailEnd/>
          </a:ln>
        </p:spPr>
        <p:txBody>
          <a:bodyPr/>
          <a:lstStyle/>
          <a:p>
            <a:endParaRPr lang="en-CA"/>
          </a:p>
        </p:txBody>
      </p:sp>
      <p:sp>
        <p:nvSpPr>
          <p:cNvPr id="28245" name="Freeform 594"/>
          <p:cNvSpPr>
            <a:spLocks/>
          </p:cNvSpPr>
          <p:nvPr/>
        </p:nvSpPr>
        <p:spPr bwMode="auto">
          <a:xfrm>
            <a:off x="8405813" y="5684838"/>
            <a:ext cx="6350" cy="1587"/>
          </a:xfrm>
          <a:custGeom>
            <a:avLst/>
            <a:gdLst>
              <a:gd name="T0" fmla="*/ 0 w 6"/>
              <a:gd name="T1" fmla="*/ 0 h 2"/>
              <a:gd name="T2" fmla="*/ 2147483647 w 6"/>
              <a:gd name="T3" fmla="*/ 2147483647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8246" name="Line 595"/>
          <p:cNvSpPr>
            <a:spLocks noChangeShapeType="1"/>
          </p:cNvSpPr>
          <p:nvPr/>
        </p:nvSpPr>
        <p:spPr bwMode="auto">
          <a:xfrm>
            <a:off x="8440738" y="5684838"/>
            <a:ext cx="3175" cy="1587"/>
          </a:xfrm>
          <a:prstGeom prst="line">
            <a:avLst/>
          </a:prstGeom>
          <a:noFill/>
          <a:ln w="0">
            <a:solidFill>
              <a:srgbClr val="000000"/>
            </a:solidFill>
            <a:round/>
            <a:headEnd/>
            <a:tailEnd/>
          </a:ln>
        </p:spPr>
        <p:txBody>
          <a:bodyPr/>
          <a:lstStyle/>
          <a:p>
            <a:endParaRPr lang="en-CA"/>
          </a:p>
        </p:txBody>
      </p:sp>
      <p:sp>
        <p:nvSpPr>
          <p:cNvPr id="28247" name="Line 596"/>
          <p:cNvSpPr>
            <a:spLocks noChangeShapeType="1"/>
          </p:cNvSpPr>
          <p:nvPr/>
        </p:nvSpPr>
        <p:spPr bwMode="auto">
          <a:xfrm>
            <a:off x="8443913" y="5684838"/>
            <a:ext cx="1587" cy="1587"/>
          </a:xfrm>
          <a:prstGeom prst="line">
            <a:avLst/>
          </a:prstGeom>
          <a:noFill/>
          <a:ln w="0">
            <a:solidFill>
              <a:srgbClr val="000000"/>
            </a:solidFill>
            <a:round/>
            <a:headEnd/>
            <a:tailEnd/>
          </a:ln>
        </p:spPr>
        <p:txBody>
          <a:bodyPr/>
          <a:lstStyle/>
          <a:p>
            <a:endParaRPr lang="en-CA"/>
          </a:p>
        </p:txBody>
      </p:sp>
      <p:sp>
        <p:nvSpPr>
          <p:cNvPr id="28248" name="Line 597"/>
          <p:cNvSpPr>
            <a:spLocks noChangeShapeType="1"/>
          </p:cNvSpPr>
          <p:nvPr/>
        </p:nvSpPr>
        <p:spPr bwMode="auto">
          <a:xfrm>
            <a:off x="8445500" y="5684838"/>
            <a:ext cx="3175" cy="1587"/>
          </a:xfrm>
          <a:prstGeom prst="line">
            <a:avLst/>
          </a:prstGeom>
          <a:noFill/>
          <a:ln w="0">
            <a:solidFill>
              <a:srgbClr val="000000"/>
            </a:solidFill>
            <a:round/>
            <a:headEnd/>
            <a:tailEnd/>
          </a:ln>
        </p:spPr>
        <p:txBody>
          <a:bodyPr/>
          <a:lstStyle/>
          <a:p>
            <a:endParaRPr lang="en-CA"/>
          </a:p>
        </p:txBody>
      </p:sp>
      <p:sp>
        <p:nvSpPr>
          <p:cNvPr id="28249" name="Line 598"/>
          <p:cNvSpPr>
            <a:spLocks noChangeShapeType="1"/>
          </p:cNvSpPr>
          <p:nvPr/>
        </p:nvSpPr>
        <p:spPr bwMode="auto">
          <a:xfrm flipH="1">
            <a:off x="8440738" y="5686425"/>
            <a:ext cx="7937" cy="11113"/>
          </a:xfrm>
          <a:prstGeom prst="line">
            <a:avLst/>
          </a:prstGeom>
          <a:noFill/>
          <a:ln w="0">
            <a:solidFill>
              <a:srgbClr val="000000"/>
            </a:solidFill>
            <a:round/>
            <a:headEnd/>
            <a:tailEnd/>
          </a:ln>
        </p:spPr>
        <p:txBody>
          <a:bodyPr/>
          <a:lstStyle/>
          <a:p>
            <a:endParaRPr lang="en-CA"/>
          </a:p>
        </p:txBody>
      </p:sp>
      <p:sp>
        <p:nvSpPr>
          <p:cNvPr id="28250" name="Line 599"/>
          <p:cNvSpPr>
            <a:spLocks noChangeShapeType="1"/>
          </p:cNvSpPr>
          <p:nvPr/>
        </p:nvSpPr>
        <p:spPr bwMode="auto">
          <a:xfrm flipH="1">
            <a:off x="8426450" y="5697538"/>
            <a:ext cx="14288" cy="11112"/>
          </a:xfrm>
          <a:prstGeom prst="line">
            <a:avLst/>
          </a:prstGeom>
          <a:noFill/>
          <a:ln w="0">
            <a:solidFill>
              <a:srgbClr val="000000"/>
            </a:solidFill>
            <a:round/>
            <a:headEnd/>
            <a:tailEnd/>
          </a:ln>
        </p:spPr>
        <p:txBody>
          <a:bodyPr/>
          <a:lstStyle/>
          <a:p>
            <a:endParaRPr lang="en-CA"/>
          </a:p>
        </p:txBody>
      </p:sp>
      <p:sp>
        <p:nvSpPr>
          <p:cNvPr id="28251" name="Line 600"/>
          <p:cNvSpPr>
            <a:spLocks noChangeShapeType="1"/>
          </p:cNvSpPr>
          <p:nvPr/>
        </p:nvSpPr>
        <p:spPr bwMode="auto">
          <a:xfrm flipH="1">
            <a:off x="8415338" y="5708650"/>
            <a:ext cx="11112" cy="12700"/>
          </a:xfrm>
          <a:prstGeom prst="line">
            <a:avLst/>
          </a:prstGeom>
          <a:noFill/>
          <a:ln w="0">
            <a:solidFill>
              <a:srgbClr val="000000"/>
            </a:solidFill>
            <a:round/>
            <a:headEnd/>
            <a:tailEnd/>
          </a:ln>
        </p:spPr>
        <p:txBody>
          <a:bodyPr/>
          <a:lstStyle/>
          <a:p>
            <a:endParaRPr lang="en-CA"/>
          </a:p>
        </p:txBody>
      </p:sp>
      <p:sp>
        <p:nvSpPr>
          <p:cNvPr id="28252" name="Line 601"/>
          <p:cNvSpPr>
            <a:spLocks noChangeShapeType="1"/>
          </p:cNvSpPr>
          <p:nvPr/>
        </p:nvSpPr>
        <p:spPr bwMode="auto">
          <a:xfrm flipH="1">
            <a:off x="8401050" y="5721350"/>
            <a:ext cx="14288" cy="12700"/>
          </a:xfrm>
          <a:prstGeom prst="line">
            <a:avLst/>
          </a:prstGeom>
          <a:noFill/>
          <a:ln w="0">
            <a:solidFill>
              <a:srgbClr val="000000"/>
            </a:solidFill>
            <a:round/>
            <a:headEnd/>
            <a:tailEnd/>
          </a:ln>
        </p:spPr>
        <p:txBody>
          <a:bodyPr/>
          <a:lstStyle/>
          <a:p>
            <a:endParaRPr lang="en-CA"/>
          </a:p>
        </p:txBody>
      </p:sp>
      <p:sp>
        <p:nvSpPr>
          <p:cNvPr id="28253" name="Line 602"/>
          <p:cNvSpPr>
            <a:spLocks noChangeShapeType="1"/>
          </p:cNvSpPr>
          <p:nvPr/>
        </p:nvSpPr>
        <p:spPr bwMode="auto">
          <a:xfrm flipH="1">
            <a:off x="8396288" y="5734050"/>
            <a:ext cx="4762" cy="4763"/>
          </a:xfrm>
          <a:prstGeom prst="line">
            <a:avLst/>
          </a:prstGeom>
          <a:noFill/>
          <a:ln w="0">
            <a:solidFill>
              <a:srgbClr val="000000"/>
            </a:solidFill>
            <a:round/>
            <a:headEnd/>
            <a:tailEnd/>
          </a:ln>
        </p:spPr>
        <p:txBody>
          <a:bodyPr/>
          <a:lstStyle/>
          <a:p>
            <a:endParaRPr lang="en-CA"/>
          </a:p>
        </p:txBody>
      </p:sp>
      <p:sp>
        <p:nvSpPr>
          <p:cNvPr id="28254" name="Freeform 603"/>
          <p:cNvSpPr>
            <a:spLocks/>
          </p:cNvSpPr>
          <p:nvPr/>
        </p:nvSpPr>
        <p:spPr bwMode="auto">
          <a:xfrm>
            <a:off x="8391525" y="5738813"/>
            <a:ext cx="4763" cy="4762"/>
          </a:xfrm>
          <a:custGeom>
            <a:avLst/>
            <a:gdLst>
              <a:gd name="T0" fmla="*/ 2147483647 w 3"/>
              <a:gd name="T1" fmla="*/ 0 h 3"/>
              <a:gd name="T2" fmla="*/ 0 w 3"/>
              <a:gd name="T3" fmla="*/ 2147483647 h 3"/>
              <a:gd name="T4" fmla="*/ 0 w 3"/>
              <a:gd name="T5" fmla="*/ 214748364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0" y="3"/>
                </a:lnTo>
              </a:path>
            </a:pathLst>
          </a:custGeom>
          <a:noFill/>
          <a:ln w="0">
            <a:solidFill>
              <a:srgbClr val="000000"/>
            </a:solidFill>
            <a:round/>
            <a:headEnd/>
            <a:tailEnd/>
          </a:ln>
        </p:spPr>
        <p:txBody>
          <a:bodyPr/>
          <a:lstStyle/>
          <a:p>
            <a:endParaRPr lang="en-CA"/>
          </a:p>
        </p:txBody>
      </p:sp>
      <p:sp>
        <p:nvSpPr>
          <p:cNvPr id="28255" name="Line 604"/>
          <p:cNvSpPr>
            <a:spLocks noChangeShapeType="1"/>
          </p:cNvSpPr>
          <p:nvPr/>
        </p:nvSpPr>
        <p:spPr bwMode="auto">
          <a:xfrm>
            <a:off x="5770563" y="2366963"/>
            <a:ext cx="3175" cy="88900"/>
          </a:xfrm>
          <a:prstGeom prst="line">
            <a:avLst/>
          </a:prstGeom>
          <a:noFill/>
          <a:ln w="0">
            <a:solidFill>
              <a:srgbClr val="000000"/>
            </a:solidFill>
            <a:round/>
            <a:headEnd/>
            <a:tailEnd/>
          </a:ln>
        </p:spPr>
        <p:txBody>
          <a:bodyPr/>
          <a:lstStyle/>
          <a:p>
            <a:endParaRPr lang="en-CA"/>
          </a:p>
        </p:txBody>
      </p:sp>
      <p:sp>
        <p:nvSpPr>
          <p:cNvPr id="28256" name="Line 605"/>
          <p:cNvSpPr>
            <a:spLocks noChangeShapeType="1"/>
          </p:cNvSpPr>
          <p:nvPr/>
        </p:nvSpPr>
        <p:spPr bwMode="auto">
          <a:xfrm>
            <a:off x="5770563" y="2486025"/>
            <a:ext cx="3175" cy="88900"/>
          </a:xfrm>
          <a:prstGeom prst="line">
            <a:avLst/>
          </a:prstGeom>
          <a:noFill/>
          <a:ln w="0">
            <a:solidFill>
              <a:srgbClr val="000000"/>
            </a:solidFill>
            <a:round/>
            <a:headEnd/>
            <a:tailEnd/>
          </a:ln>
        </p:spPr>
        <p:txBody>
          <a:bodyPr/>
          <a:lstStyle/>
          <a:p>
            <a:endParaRPr lang="en-CA"/>
          </a:p>
        </p:txBody>
      </p:sp>
      <p:sp>
        <p:nvSpPr>
          <p:cNvPr id="28257" name="Line 606"/>
          <p:cNvSpPr>
            <a:spLocks noChangeShapeType="1"/>
          </p:cNvSpPr>
          <p:nvPr/>
        </p:nvSpPr>
        <p:spPr bwMode="auto">
          <a:xfrm>
            <a:off x="5770563" y="2605088"/>
            <a:ext cx="3175" cy="88900"/>
          </a:xfrm>
          <a:prstGeom prst="line">
            <a:avLst/>
          </a:prstGeom>
          <a:noFill/>
          <a:ln w="0">
            <a:solidFill>
              <a:srgbClr val="000000"/>
            </a:solidFill>
            <a:round/>
            <a:headEnd/>
            <a:tailEnd/>
          </a:ln>
        </p:spPr>
        <p:txBody>
          <a:bodyPr/>
          <a:lstStyle/>
          <a:p>
            <a:endParaRPr lang="en-CA"/>
          </a:p>
        </p:txBody>
      </p:sp>
      <p:sp>
        <p:nvSpPr>
          <p:cNvPr id="28258" name="Line 607"/>
          <p:cNvSpPr>
            <a:spLocks noChangeShapeType="1"/>
          </p:cNvSpPr>
          <p:nvPr/>
        </p:nvSpPr>
        <p:spPr bwMode="auto">
          <a:xfrm>
            <a:off x="6207125" y="2366963"/>
            <a:ext cx="3175" cy="88900"/>
          </a:xfrm>
          <a:prstGeom prst="line">
            <a:avLst/>
          </a:prstGeom>
          <a:noFill/>
          <a:ln w="0">
            <a:solidFill>
              <a:srgbClr val="000000"/>
            </a:solidFill>
            <a:round/>
            <a:headEnd/>
            <a:tailEnd/>
          </a:ln>
        </p:spPr>
        <p:txBody>
          <a:bodyPr/>
          <a:lstStyle/>
          <a:p>
            <a:endParaRPr lang="en-CA"/>
          </a:p>
        </p:txBody>
      </p:sp>
      <p:sp>
        <p:nvSpPr>
          <p:cNvPr id="28259" name="Line 608"/>
          <p:cNvSpPr>
            <a:spLocks noChangeShapeType="1"/>
          </p:cNvSpPr>
          <p:nvPr/>
        </p:nvSpPr>
        <p:spPr bwMode="auto">
          <a:xfrm>
            <a:off x="6207125" y="2486025"/>
            <a:ext cx="3175" cy="88900"/>
          </a:xfrm>
          <a:prstGeom prst="line">
            <a:avLst/>
          </a:prstGeom>
          <a:noFill/>
          <a:ln w="0">
            <a:solidFill>
              <a:srgbClr val="000000"/>
            </a:solidFill>
            <a:round/>
            <a:headEnd/>
            <a:tailEnd/>
          </a:ln>
        </p:spPr>
        <p:txBody>
          <a:bodyPr/>
          <a:lstStyle/>
          <a:p>
            <a:endParaRPr lang="en-CA"/>
          </a:p>
        </p:txBody>
      </p:sp>
      <p:sp>
        <p:nvSpPr>
          <p:cNvPr id="28260" name="Line 609"/>
          <p:cNvSpPr>
            <a:spLocks noChangeShapeType="1"/>
          </p:cNvSpPr>
          <p:nvPr/>
        </p:nvSpPr>
        <p:spPr bwMode="auto">
          <a:xfrm>
            <a:off x="6207125" y="2605088"/>
            <a:ext cx="3175" cy="88900"/>
          </a:xfrm>
          <a:prstGeom prst="line">
            <a:avLst/>
          </a:prstGeom>
          <a:noFill/>
          <a:ln w="0">
            <a:solidFill>
              <a:srgbClr val="000000"/>
            </a:solidFill>
            <a:round/>
            <a:headEnd/>
            <a:tailEnd/>
          </a:ln>
        </p:spPr>
        <p:txBody>
          <a:bodyPr/>
          <a:lstStyle/>
          <a:p>
            <a:endParaRPr lang="en-CA"/>
          </a:p>
        </p:txBody>
      </p:sp>
      <p:sp>
        <p:nvSpPr>
          <p:cNvPr id="28261" name="Line 610"/>
          <p:cNvSpPr>
            <a:spLocks noChangeShapeType="1"/>
          </p:cNvSpPr>
          <p:nvPr/>
        </p:nvSpPr>
        <p:spPr bwMode="auto">
          <a:xfrm>
            <a:off x="6629400" y="2366963"/>
            <a:ext cx="3175" cy="88900"/>
          </a:xfrm>
          <a:prstGeom prst="line">
            <a:avLst/>
          </a:prstGeom>
          <a:noFill/>
          <a:ln w="0">
            <a:solidFill>
              <a:srgbClr val="000000"/>
            </a:solidFill>
            <a:round/>
            <a:headEnd/>
            <a:tailEnd/>
          </a:ln>
        </p:spPr>
        <p:txBody>
          <a:bodyPr/>
          <a:lstStyle/>
          <a:p>
            <a:endParaRPr lang="en-CA"/>
          </a:p>
        </p:txBody>
      </p:sp>
      <p:sp>
        <p:nvSpPr>
          <p:cNvPr id="28262" name="Line 611"/>
          <p:cNvSpPr>
            <a:spLocks noChangeShapeType="1"/>
          </p:cNvSpPr>
          <p:nvPr/>
        </p:nvSpPr>
        <p:spPr bwMode="auto">
          <a:xfrm>
            <a:off x="6629400" y="2486025"/>
            <a:ext cx="3175" cy="88900"/>
          </a:xfrm>
          <a:prstGeom prst="line">
            <a:avLst/>
          </a:prstGeom>
          <a:noFill/>
          <a:ln w="0">
            <a:solidFill>
              <a:srgbClr val="000000"/>
            </a:solidFill>
            <a:round/>
            <a:headEnd/>
            <a:tailEnd/>
          </a:ln>
        </p:spPr>
        <p:txBody>
          <a:bodyPr/>
          <a:lstStyle/>
          <a:p>
            <a:endParaRPr lang="en-CA"/>
          </a:p>
        </p:txBody>
      </p:sp>
      <p:sp>
        <p:nvSpPr>
          <p:cNvPr id="28263" name="Line 612"/>
          <p:cNvSpPr>
            <a:spLocks noChangeShapeType="1"/>
          </p:cNvSpPr>
          <p:nvPr/>
        </p:nvSpPr>
        <p:spPr bwMode="auto">
          <a:xfrm>
            <a:off x="6629400" y="2605088"/>
            <a:ext cx="3175" cy="88900"/>
          </a:xfrm>
          <a:prstGeom prst="line">
            <a:avLst/>
          </a:prstGeom>
          <a:noFill/>
          <a:ln w="0">
            <a:solidFill>
              <a:srgbClr val="000000"/>
            </a:solidFill>
            <a:round/>
            <a:headEnd/>
            <a:tailEnd/>
          </a:ln>
        </p:spPr>
        <p:txBody>
          <a:bodyPr/>
          <a:lstStyle/>
          <a:p>
            <a:endParaRPr lang="en-CA"/>
          </a:p>
        </p:txBody>
      </p:sp>
      <p:sp>
        <p:nvSpPr>
          <p:cNvPr id="28264" name="Line 613"/>
          <p:cNvSpPr>
            <a:spLocks noChangeShapeType="1"/>
          </p:cNvSpPr>
          <p:nvPr/>
        </p:nvSpPr>
        <p:spPr bwMode="auto">
          <a:xfrm>
            <a:off x="7067550" y="2366963"/>
            <a:ext cx="1588" cy="88900"/>
          </a:xfrm>
          <a:prstGeom prst="line">
            <a:avLst/>
          </a:prstGeom>
          <a:noFill/>
          <a:ln w="0">
            <a:solidFill>
              <a:srgbClr val="000000"/>
            </a:solidFill>
            <a:round/>
            <a:headEnd/>
            <a:tailEnd/>
          </a:ln>
        </p:spPr>
        <p:txBody>
          <a:bodyPr/>
          <a:lstStyle/>
          <a:p>
            <a:endParaRPr lang="en-CA"/>
          </a:p>
        </p:txBody>
      </p:sp>
      <p:sp>
        <p:nvSpPr>
          <p:cNvPr id="28265" name="Line 614"/>
          <p:cNvSpPr>
            <a:spLocks noChangeShapeType="1"/>
          </p:cNvSpPr>
          <p:nvPr/>
        </p:nvSpPr>
        <p:spPr bwMode="auto">
          <a:xfrm>
            <a:off x="7067550" y="2486025"/>
            <a:ext cx="1588" cy="88900"/>
          </a:xfrm>
          <a:prstGeom prst="line">
            <a:avLst/>
          </a:prstGeom>
          <a:noFill/>
          <a:ln w="0">
            <a:solidFill>
              <a:srgbClr val="000000"/>
            </a:solidFill>
            <a:round/>
            <a:headEnd/>
            <a:tailEnd/>
          </a:ln>
        </p:spPr>
        <p:txBody>
          <a:bodyPr/>
          <a:lstStyle/>
          <a:p>
            <a:endParaRPr lang="en-CA"/>
          </a:p>
        </p:txBody>
      </p:sp>
      <p:sp>
        <p:nvSpPr>
          <p:cNvPr id="28266" name="Line 615"/>
          <p:cNvSpPr>
            <a:spLocks noChangeShapeType="1"/>
          </p:cNvSpPr>
          <p:nvPr/>
        </p:nvSpPr>
        <p:spPr bwMode="auto">
          <a:xfrm>
            <a:off x="7067550" y="2605088"/>
            <a:ext cx="1588" cy="88900"/>
          </a:xfrm>
          <a:prstGeom prst="line">
            <a:avLst/>
          </a:prstGeom>
          <a:noFill/>
          <a:ln w="0">
            <a:solidFill>
              <a:srgbClr val="000000"/>
            </a:solidFill>
            <a:round/>
            <a:headEnd/>
            <a:tailEnd/>
          </a:ln>
        </p:spPr>
        <p:txBody>
          <a:bodyPr/>
          <a:lstStyle/>
          <a:p>
            <a:endParaRPr lang="en-CA"/>
          </a:p>
        </p:txBody>
      </p:sp>
      <p:sp>
        <p:nvSpPr>
          <p:cNvPr id="28267" name="Line 616"/>
          <p:cNvSpPr>
            <a:spLocks noChangeShapeType="1"/>
          </p:cNvSpPr>
          <p:nvPr/>
        </p:nvSpPr>
        <p:spPr bwMode="auto">
          <a:xfrm>
            <a:off x="7510463" y="2379663"/>
            <a:ext cx="3175" cy="88900"/>
          </a:xfrm>
          <a:prstGeom prst="line">
            <a:avLst/>
          </a:prstGeom>
          <a:noFill/>
          <a:ln w="0">
            <a:solidFill>
              <a:srgbClr val="000000"/>
            </a:solidFill>
            <a:round/>
            <a:headEnd/>
            <a:tailEnd/>
          </a:ln>
        </p:spPr>
        <p:txBody>
          <a:bodyPr/>
          <a:lstStyle/>
          <a:p>
            <a:endParaRPr lang="en-CA"/>
          </a:p>
        </p:txBody>
      </p:sp>
      <p:sp>
        <p:nvSpPr>
          <p:cNvPr id="28268" name="Line 617"/>
          <p:cNvSpPr>
            <a:spLocks noChangeShapeType="1"/>
          </p:cNvSpPr>
          <p:nvPr/>
        </p:nvSpPr>
        <p:spPr bwMode="auto">
          <a:xfrm>
            <a:off x="7510463" y="2500313"/>
            <a:ext cx="3175" cy="90487"/>
          </a:xfrm>
          <a:prstGeom prst="line">
            <a:avLst/>
          </a:prstGeom>
          <a:noFill/>
          <a:ln w="0">
            <a:solidFill>
              <a:srgbClr val="000000"/>
            </a:solidFill>
            <a:round/>
            <a:headEnd/>
            <a:tailEnd/>
          </a:ln>
        </p:spPr>
        <p:txBody>
          <a:bodyPr/>
          <a:lstStyle/>
          <a:p>
            <a:endParaRPr lang="en-CA"/>
          </a:p>
        </p:txBody>
      </p:sp>
      <p:sp>
        <p:nvSpPr>
          <p:cNvPr id="28269" name="Line 618"/>
          <p:cNvSpPr>
            <a:spLocks noChangeShapeType="1"/>
          </p:cNvSpPr>
          <p:nvPr/>
        </p:nvSpPr>
        <p:spPr bwMode="auto">
          <a:xfrm>
            <a:off x="7510463" y="2619375"/>
            <a:ext cx="3175" cy="77788"/>
          </a:xfrm>
          <a:prstGeom prst="line">
            <a:avLst/>
          </a:prstGeom>
          <a:noFill/>
          <a:ln w="0">
            <a:solidFill>
              <a:srgbClr val="000000"/>
            </a:solidFill>
            <a:round/>
            <a:headEnd/>
            <a:tailEnd/>
          </a:ln>
        </p:spPr>
        <p:txBody>
          <a:bodyPr/>
          <a:lstStyle/>
          <a:p>
            <a:endParaRPr lang="en-CA"/>
          </a:p>
        </p:txBody>
      </p:sp>
      <p:sp>
        <p:nvSpPr>
          <p:cNvPr id="28270" name="Line 619"/>
          <p:cNvSpPr>
            <a:spLocks noChangeShapeType="1"/>
          </p:cNvSpPr>
          <p:nvPr/>
        </p:nvSpPr>
        <p:spPr bwMode="auto">
          <a:xfrm>
            <a:off x="7947025" y="2379663"/>
            <a:ext cx="3175" cy="88900"/>
          </a:xfrm>
          <a:prstGeom prst="line">
            <a:avLst/>
          </a:prstGeom>
          <a:noFill/>
          <a:ln w="0">
            <a:solidFill>
              <a:srgbClr val="000000"/>
            </a:solidFill>
            <a:round/>
            <a:headEnd/>
            <a:tailEnd/>
          </a:ln>
        </p:spPr>
        <p:txBody>
          <a:bodyPr/>
          <a:lstStyle/>
          <a:p>
            <a:endParaRPr lang="en-CA"/>
          </a:p>
        </p:txBody>
      </p:sp>
      <p:sp>
        <p:nvSpPr>
          <p:cNvPr id="28271" name="Line 620"/>
          <p:cNvSpPr>
            <a:spLocks noChangeShapeType="1"/>
          </p:cNvSpPr>
          <p:nvPr/>
        </p:nvSpPr>
        <p:spPr bwMode="auto">
          <a:xfrm>
            <a:off x="7947025" y="2500313"/>
            <a:ext cx="3175" cy="90487"/>
          </a:xfrm>
          <a:prstGeom prst="line">
            <a:avLst/>
          </a:prstGeom>
          <a:noFill/>
          <a:ln w="0">
            <a:solidFill>
              <a:srgbClr val="000000"/>
            </a:solidFill>
            <a:round/>
            <a:headEnd/>
            <a:tailEnd/>
          </a:ln>
        </p:spPr>
        <p:txBody>
          <a:bodyPr/>
          <a:lstStyle/>
          <a:p>
            <a:endParaRPr lang="en-CA"/>
          </a:p>
        </p:txBody>
      </p:sp>
      <p:sp>
        <p:nvSpPr>
          <p:cNvPr id="28272" name="Line 621"/>
          <p:cNvSpPr>
            <a:spLocks noChangeShapeType="1"/>
          </p:cNvSpPr>
          <p:nvPr/>
        </p:nvSpPr>
        <p:spPr bwMode="auto">
          <a:xfrm>
            <a:off x="7947025" y="2619375"/>
            <a:ext cx="3175" cy="77788"/>
          </a:xfrm>
          <a:prstGeom prst="line">
            <a:avLst/>
          </a:prstGeom>
          <a:noFill/>
          <a:ln w="0">
            <a:solidFill>
              <a:srgbClr val="000000"/>
            </a:solidFill>
            <a:round/>
            <a:headEnd/>
            <a:tailEnd/>
          </a:ln>
        </p:spPr>
        <p:txBody>
          <a:bodyPr/>
          <a:lstStyle/>
          <a:p>
            <a:endParaRPr lang="en-CA"/>
          </a:p>
        </p:txBody>
      </p:sp>
      <p:sp>
        <p:nvSpPr>
          <p:cNvPr id="28273" name="Line 622"/>
          <p:cNvSpPr>
            <a:spLocks noChangeShapeType="1"/>
          </p:cNvSpPr>
          <p:nvPr/>
        </p:nvSpPr>
        <p:spPr bwMode="auto">
          <a:xfrm>
            <a:off x="5443538" y="2371725"/>
            <a:ext cx="3175" cy="3175"/>
          </a:xfrm>
          <a:prstGeom prst="line">
            <a:avLst/>
          </a:prstGeom>
          <a:noFill/>
          <a:ln w="0">
            <a:solidFill>
              <a:srgbClr val="000000"/>
            </a:solidFill>
            <a:round/>
            <a:headEnd/>
            <a:tailEnd/>
          </a:ln>
        </p:spPr>
        <p:txBody>
          <a:bodyPr/>
          <a:lstStyle/>
          <a:p>
            <a:endParaRPr lang="en-CA"/>
          </a:p>
        </p:txBody>
      </p:sp>
      <p:sp>
        <p:nvSpPr>
          <p:cNvPr id="28274" name="Line 623"/>
          <p:cNvSpPr>
            <a:spLocks noChangeShapeType="1"/>
          </p:cNvSpPr>
          <p:nvPr/>
        </p:nvSpPr>
        <p:spPr bwMode="auto">
          <a:xfrm flipH="1">
            <a:off x="5441950" y="2371725"/>
            <a:ext cx="1588" cy="3175"/>
          </a:xfrm>
          <a:prstGeom prst="line">
            <a:avLst/>
          </a:prstGeom>
          <a:noFill/>
          <a:ln w="0">
            <a:solidFill>
              <a:srgbClr val="000000"/>
            </a:solidFill>
            <a:round/>
            <a:headEnd/>
            <a:tailEnd/>
          </a:ln>
        </p:spPr>
        <p:txBody>
          <a:bodyPr/>
          <a:lstStyle/>
          <a:p>
            <a:endParaRPr lang="en-CA"/>
          </a:p>
        </p:txBody>
      </p:sp>
      <p:sp>
        <p:nvSpPr>
          <p:cNvPr id="28275" name="Line 624"/>
          <p:cNvSpPr>
            <a:spLocks noChangeShapeType="1"/>
          </p:cNvSpPr>
          <p:nvPr/>
        </p:nvSpPr>
        <p:spPr bwMode="auto">
          <a:xfrm>
            <a:off x="5441950" y="2371725"/>
            <a:ext cx="1588" cy="3175"/>
          </a:xfrm>
          <a:prstGeom prst="line">
            <a:avLst/>
          </a:prstGeom>
          <a:noFill/>
          <a:ln w="0">
            <a:solidFill>
              <a:srgbClr val="000000"/>
            </a:solidFill>
            <a:round/>
            <a:headEnd/>
            <a:tailEnd/>
          </a:ln>
        </p:spPr>
        <p:txBody>
          <a:bodyPr/>
          <a:lstStyle/>
          <a:p>
            <a:endParaRPr lang="en-CA"/>
          </a:p>
        </p:txBody>
      </p:sp>
      <p:sp>
        <p:nvSpPr>
          <p:cNvPr id="28276" name="Line 625"/>
          <p:cNvSpPr>
            <a:spLocks noChangeShapeType="1"/>
          </p:cNvSpPr>
          <p:nvPr/>
        </p:nvSpPr>
        <p:spPr bwMode="auto">
          <a:xfrm flipH="1">
            <a:off x="5438775" y="2374900"/>
            <a:ext cx="3175" cy="4763"/>
          </a:xfrm>
          <a:prstGeom prst="line">
            <a:avLst/>
          </a:prstGeom>
          <a:noFill/>
          <a:ln w="0">
            <a:solidFill>
              <a:srgbClr val="000000"/>
            </a:solidFill>
            <a:round/>
            <a:headEnd/>
            <a:tailEnd/>
          </a:ln>
        </p:spPr>
        <p:txBody>
          <a:bodyPr/>
          <a:lstStyle/>
          <a:p>
            <a:endParaRPr lang="en-CA"/>
          </a:p>
        </p:txBody>
      </p:sp>
      <p:sp>
        <p:nvSpPr>
          <p:cNvPr id="28277" name="Line 626"/>
          <p:cNvSpPr>
            <a:spLocks noChangeShapeType="1"/>
          </p:cNvSpPr>
          <p:nvPr/>
        </p:nvSpPr>
        <p:spPr bwMode="auto">
          <a:xfrm flipH="1">
            <a:off x="5437188" y="2379663"/>
            <a:ext cx="1587" cy="4762"/>
          </a:xfrm>
          <a:prstGeom prst="line">
            <a:avLst/>
          </a:prstGeom>
          <a:noFill/>
          <a:ln w="0">
            <a:solidFill>
              <a:srgbClr val="000000"/>
            </a:solidFill>
            <a:round/>
            <a:headEnd/>
            <a:tailEnd/>
          </a:ln>
        </p:spPr>
        <p:txBody>
          <a:bodyPr/>
          <a:lstStyle/>
          <a:p>
            <a:endParaRPr lang="en-CA"/>
          </a:p>
        </p:txBody>
      </p:sp>
      <p:sp>
        <p:nvSpPr>
          <p:cNvPr id="28278" name="Line 627"/>
          <p:cNvSpPr>
            <a:spLocks noChangeShapeType="1"/>
          </p:cNvSpPr>
          <p:nvPr/>
        </p:nvSpPr>
        <p:spPr bwMode="auto">
          <a:xfrm flipH="1">
            <a:off x="5432425" y="2384425"/>
            <a:ext cx="4763" cy="17463"/>
          </a:xfrm>
          <a:prstGeom prst="line">
            <a:avLst/>
          </a:prstGeom>
          <a:noFill/>
          <a:ln w="0">
            <a:solidFill>
              <a:srgbClr val="000000"/>
            </a:solidFill>
            <a:round/>
            <a:headEnd/>
            <a:tailEnd/>
          </a:ln>
        </p:spPr>
        <p:txBody>
          <a:bodyPr/>
          <a:lstStyle/>
          <a:p>
            <a:endParaRPr lang="en-CA"/>
          </a:p>
        </p:txBody>
      </p:sp>
      <p:sp>
        <p:nvSpPr>
          <p:cNvPr id="28279" name="Line 628"/>
          <p:cNvSpPr>
            <a:spLocks noChangeShapeType="1"/>
          </p:cNvSpPr>
          <p:nvPr/>
        </p:nvSpPr>
        <p:spPr bwMode="auto">
          <a:xfrm flipH="1">
            <a:off x="5427663" y="2401888"/>
            <a:ext cx="4762" cy="19050"/>
          </a:xfrm>
          <a:prstGeom prst="line">
            <a:avLst/>
          </a:prstGeom>
          <a:noFill/>
          <a:ln w="0">
            <a:solidFill>
              <a:srgbClr val="000000"/>
            </a:solidFill>
            <a:round/>
            <a:headEnd/>
            <a:tailEnd/>
          </a:ln>
        </p:spPr>
        <p:txBody>
          <a:bodyPr/>
          <a:lstStyle/>
          <a:p>
            <a:endParaRPr lang="en-CA"/>
          </a:p>
        </p:txBody>
      </p:sp>
      <p:sp>
        <p:nvSpPr>
          <p:cNvPr id="28280" name="Line 629"/>
          <p:cNvSpPr>
            <a:spLocks noChangeShapeType="1"/>
          </p:cNvSpPr>
          <p:nvPr/>
        </p:nvSpPr>
        <p:spPr bwMode="auto">
          <a:xfrm>
            <a:off x="5427663" y="2420938"/>
            <a:ext cx="4762" cy="20637"/>
          </a:xfrm>
          <a:prstGeom prst="line">
            <a:avLst/>
          </a:prstGeom>
          <a:noFill/>
          <a:ln w="0">
            <a:solidFill>
              <a:srgbClr val="000000"/>
            </a:solidFill>
            <a:round/>
            <a:headEnd/>
            <a:tailEnd/>
          </a:ln>
        </p:spPr>
        <p:txBody>
          <a:bodyPr/>
          <a:lstStyle/>
          <a:p>
            <a:endParaRPr lang="en-CA"/>
          </a:p>
        </p:txBody>
      </p:sp>
      <p:sp>
        <p:nvSpPr>
          <p:cNvPr id="28281" name="Freeform 630"/>
          <p:cNvSpPr>
            <a:spLocks/>
          </p:cNvSpPr>
          <p:nvPr/>
        </p:nvSpPr>
        <p:spPr bwMode="auto">
          <a:xfrm>
            <a:off x="5432425" y="2441575"/>
            <a:ext cx="11113" cy="14288"/>
          </a:xfrm>
          <a:custGeom>
            <a:avLst/>
            <a:gdLst>
              <a:gd name="T0" fmla="*/ 0 w 9"/>
              <a:gd name="T1" fmla="*/ 0 h 11"/>
              <a:gd name="T2" fmla="*/ 2147483647 w 9"/>
              <a:gd name="T3" fmla="*/ 2147483647 h 11"/>
              <a:gd name="T4" fmla="*/ 2147483647 w 9"/>
              <a:gd name="T5" fmla="*/ 2147483647 h 11"/>
              <a:gd name="T6" fmla="*/ 0 60000 65536"/>
              <a:gd name="T7" fmla="*/ 0 60000 65536"/>
              <a:gd name="T8" fmla="*/ 0 60000 65536"/>
              <a:gd name="T9" fmla="*/ 0 w 9"/>
              <a:gd name="T10" fmla="*/ 0 h 11"/>
              <a:gd name="T11" fmla="*/ 9 w 9"/>
              <a:gd name="T12" fmla="*/ 11 h 11"/>
            </a:gdLst>
            <a:ahLst/>
            <a:cxnLst>
              <a:cxn ang="T6">
                <a:pos x="T0" y="T1"/>
              </a:cxn>
              <a:cxn ang="T7">
                <a:pos x="T2" y="T3"/>
              </a:cxn>
              <a:cxn ang="T8">
                <a:pos x="T4" y="T5"/>
              </a:cxn>
            </a:cxnLst>
            <a:rect l="T9" t="T10" r="T11" b="T12"/>
            <a:pathLst>
              <a:path w="9" h="11">
                <a:moveTo>
                  <a:pt x="0" y="0"/>
                </a:moveTo>
                <a:lnTo>
                  <a:pt x="9" y="11"/>
                </a:lnTo>
              </a:path>
            </a:pathLst>
          </a:custGeom>
          <a:noFill/>
          <a:ln w="0">
            <a:solidFill>
              <a:srgbClr val="000000"/>
            </a:solidFill>
            <a:round/>
            <a:headEnd/>
            <a:tailEnd/>
          </a:ln>
        </p:spPr>
        <p:txBody>
          <a:bodyPr/>
          <a:lstStyle/>
          <a:p>
            <a:endParaRPr lang="en-CA"/>
          </a:p>
        </p:txBody>
      </p:sp>
      <p:sp>
        <p:nvSpPr>
          <p:cNvPr id="28282" name="Line 631"/>
          <p:cNvSpPr>
            <a:spLocks noChangeShapeType="1"/>
          </p:cNvSpPr>
          <p:nvPr/>
        </p:nvSpPr>
        <p:spPr bwMode="auto">
          <a:xfrm>
            <a:off x="5465763" y="2473325"/>
            <a:ext cx="1587" cy="3175"/>
          </a:xfrm>
          <a:prstGeom prst="line">
            <a:avLst/>
          </a:prstGeom>
          <a:noFill/>
          <a:ln w="0">
            <a:solidFill>
              <a:srgbClr val="000000"/>
            </a:solidFill>
            <a:round/>
            <a:headEnd/>
            <a:tailEnd/>
          </a:ln>
        </p:spPr>
        <p:txBody>
          <a:bodyPr/>
          <a:lstStyle/>
          <a:p>
            <a:endParaRPr lang="en-CA"/>
          </a:p>
        </p:txBody>
      </p:sp>
      <p:sp>
        <p:nvSpPr>
          <p:cNvPr id="28283" name="Line 632"/>
          <p:cNvSpPr>
            <a:spLocks noChangeShapeType="1"/>
          </p:cNvSpPr>
          <p:nvPr/>
        </p:nvSpPr>
        <p:spPr bwMode="auto">
          <a:xfrm>
            <a:off x="5467350" y="2473325"/>
            <a:ext cx="7938" cy="11113"/>
          </a:xfrm>
          <a:prstGeom prst="line">
            <a:avLst/>
          </a:prstGeom>
          <a:noFill/>
          <a:ln w="0">
            <a:solidFill>
              <a:srgbClr val="000000"/>
            </a:solidFill>
            <a:round/>
            <a:headEnd/>
            <a:tailEnd/>
          </a:ln>
        </p:spPr>
        <p:txBody>
          <a:bodyPr/>
          <a:lstStyle/>
          <a:p>
            <a:endParaRPr lang="en-CA"/>
          </a:p>
        </p:txBody>
      </p:sp>
      <p:sp>
        <p:nvSpPr>
          <p:cNvPr id="28284" name="Line 633"/>
          <p:cNvSpPr>
            <a:spLocks noChangeShapeType="1"/>
          </p:cNvSpPr>
          <p:nvPr/>
        </p:nvSpPr>
        <p:spPr bwMode="auto">
          <a:xfrm flipH="1">
            <a:off x="5472113" y="2484438"/>
            <a:ext cx="3175" cy="6350"/>
          </a:xfrm>
          <a:prstGeom prst="line">
            <a:avLst/>
          </a:prstGeom>
          <a:noFill/>
          <a:ln w="0">
            <a:solidFill>
              <a:srgbClr val="000000"/>
            </a:solidFill>
            <a:round/>
            <a:headEnd/>
            <a:tailEnd/>
          </a:ln>
        </p:spPr>
        <p:txBody>
          <a:bodyPr/>
          <a:lstStyle/>
          <a:p>
            <a:endParaRPr lang="en-CA"/>
          </a:p>
        </p:txBody>
      </p:sp>
      <p:sp>
        <p:nvSpPr>
          <p:cNvPr id="28285" name="Line 634"/>
          <p:cNvSpPr>
            <a:spLocks noChangeShapeType="1"/>
          </p:cNvSpPr>
          <p:nvPr/>
        </p:nvSpPr>
        <p:spPr bwMode="auto">
          <a:xfrm flipH="1">
            <a:off x="5465763" y="2490788"/>
            <a:ext cx="6350" cy="7937"/>
          </a:xfrm>
          <a:prstGeom prst="line">
            <a:avLst/>
          </a:prstGeom>
          <a:noFill/>
          <a:ln w="0">
            <a:solidFill>
              <a:srgbClr val="000000"/>
            </a:solidFill>
            <a:round/>
            <a:headEnd/>
            <a:tailEnd/>
          </a:ln>
        </p:spPr>
        <p:txBody>
          <a:bodyPr/>
          <a:lstStyle/>
          <a:p>
            <a:endParaRPr lang="en-CA"/>
          </a:p>
        </p:txBody>
      </p:sp>
      <p:sp>
        <p:nvSpPr>
          <p:cNvPr id="28286" name="Line 635"/>
          <p:cNvSpPr>
            <a:spLocks noChangeShapeType="1"/>
          </p:cNvSpPr>
          <p:nvPr/>
        </p:nvSpPr>
        <p:spPr bwMode="auto">
          <a:xfrm flipH="1">
            <a:off x="5451475" y="2498725"/>
            <a:ext cx="14288" cy="4763"/>
          </a:xfrm>
          <a:prstGeom prst="line">
            <a:avLst/>
          </a:prstGeom>
          <a:noFill/>
          <a:ln w="0">
            <a:solidFill>
              <a:srgbClr val="000000"/>
            </a:solidFill>
            <a:round/>
            <a:headEnd/>
            <a:tailEnd/>
          </a:ln>
        </p:spPr>
        <p:txBody>
          <a:bodyPr/>
          <a:lstStyle/>
          <a:p>
            <a:endParaRPr lang="en-CA"/>
          </a:p>
        </p:txBody>
      </p:sp>
      <p:sp>
        <p:nvSpPr>
          <p:cNvPr id="28287" name="Line 636"/>
          <p:cNvSpPr>
            <a:spLocks noChangeShapeType="1"/>
          </p:cNvSpPr>
          <p:nvPr/>
        </p:nvSpPr>
        <p:spPr bwMode="auto">
          <a:xfrm flipH="1">
            <a:off x="5432425" y="2503488"/>
            <a:ext cx="19050" cy="4762"/>
          </a:xfrm>
          <a:prstGeom prst="line">
            <a:avLst/>
          </a:prstGeom>
          <a:noFill/>
          <a:ln w="0">
            <a:solidFill>
              <a:srgbClr val="000000"/>
            </a:solidFill>
            <a:round/>
            <a:headEnd/>
            <a:tailEnd/>
          </a:ln>
        </p:spPr>
        <p:txBody>
          <a:bodyPr/>
          <a:lstStyle/>
          <a:p>
            <a:endParaRPr lang="en-CA"/>
          </a:p>
        </p:txBody>
      </p:sp>
      <p:sp>
        <p:nvSpPr>
          <p:cNvPr id="28288" name="Freeform 637"/>
          <p:cNvSpPr>
            <a:spLocks/>
          </p:cNvSpPr>
          <p:nvPr/>
        </p:nvSpPr>
        <p:spPr bwMode="auto">
          <a:xfrm>
            <a:off x="5410200" y="2508250"/>
            <a:ext cx="22225" cy="7938"/>
          </a:xfrm>
          <a:custGeom>
            <a:avLst/>
            <a:gdLst>
              <a:gd name="T0" fmla="*/ 2147483647 w 19"/>
              <a:gd name="T1" fmla="*/ 0 h 5"/>
              <a:gd name="T2" fmla="*/ 2147483647 w 19"/>
              <a:gd name="T3" fmla="*/ 2147483647 h 5"/>
              <a:gd name="T4" fmla="*/ 0 w 19"/>
              <a:gd name="T5" fmla="*/ 2147483647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1" y="5"/>
                </a:lnTo>
                <a:lnTo>
                  <a:pt x="0" y="5"/>
                </a:lnTo>
              </a:path>
            </a:pathLst>
          </a:custGeom>
          <a:noFill/>
          <a:ln w="0">
            <a:solidFill>
              <a:srgbClr val="000000"/>
            </a:solidFill>
            <a:round/>
            <a:headEnd/>
            <a:tailEnd/>
          </a:ln>
        </p:spPr>
        <p:txBody>
          <a:bodyPr/>
          <a:lstStyle/>
          <a:p>
            <a:endParaRPr lang="en-CA"/>
          </a:p>
        </p:txBody>
      </p:sp>
      <p:sp>
        <p:nvSpPr>
          <p:cNvPr id="28289" name="Line 638"/>
          <p:cNvSpPr>
            <a:spLocks noChangeShapeType="1"/>
          </p:cNvSpPr>
          <p:nvPr/>
        </p:nvSpPr>
        <p:spPr bwMode="auto">
          <a:xfrm flipH="1">
            <a:off x="5381625" y="2528888"/>
            <a:ext cx="3175" cy="1587"/>
          </a:xfrm>
          <a:prstGeom prst="line">
            <a:avLst/>
          </a:prstGeom>
          <a:noFill/>
          <a:ln w="0">
            <a:solidFill>
              <a:srgbClr val="000000"/>
            </a:solidFill>
            <a:round/>
            <a:headEnd/>
            <a:tailEnd/>
          </a:ln>
        </p:spPr>
        <p:txBody>
          <a:bodyPr/>
          <a:lstStyle/>
          <a:p>
            <a:endParaRPr lang="en-CA"/>
          </a:p>
        </p:txBody>
      </p:sp>
      <p:sp>
        <p:nvSpPr>
          <p:cNvPr id="28290" name="Line 639"/>
          <p:cNvSpPr>
            <a:spLocks noChangeShapeType="1"/>
          </p:cNvSpPr>
          <p:nvPr/>
        </p:nvSpPr>
        <p:spPr bwMode="auto">
          <a:xfrm flipH="1">
            <a:off x="5376863" y="2528888"/>
            <a:ext cx="4762" cy="6350"/>
          </a:xfrm>
          <a:prstGeom prst="line">
            <a:avLst/>
          </a:prstGeom>
          <a:noFill/>
          <a:ln w="0">
            <a:solidFill>
              <a:srgbClr val="000000"/>
            </a:solidFill>
            <a:round/>
            <a:headEnd/>
            <a:tailEnd/>
          </a:ln>
        </p:spPr>
        <p:txBody>
          <a:bodyPr/>
          <a:lstStyle/>
          <a:p>
            <a:endParaRPr lang="en-CA"/>
          </a:p>
        </p:txBody>
      </p:sp>
      <p:sp>
        <p:nvSpPr>
          <p:cNvPr id="28291" name="Line 640"/>
          <p:cNvSpPr>
            <a:spLocks noChangeShapeType="1"/>
          </p:cNvSpPr>
          <p:nvPr/>
        </p:nvSpPr>
        <p:spPr bwMode="auto">
          <a:xfrm>
            <a:off x="5376863" y="2535238"/>
            <a:ext cx="3175" cy="4762"/>
          </a:xfrm>
          <a:prstGeom prst="line">
            <a:avLst/>
          </a:prstGeom>
          <a:noFill/>
          <a:ln w="0">
            <a:solidFill>
              <a:srgbClr val="000000"/>
            </a:solidFill>
            <a:round/>
            <a:headEnd/>
            <a:tailEnd/>
          </a:ln>
        </p:spPr>
        <p:txBody>
          <a:bodyPr/>
          <a:lstStyle/>
          <a:p>
            <a:endParaRPr lang="en-CA"/>
          </a:p>
        </p:txBody>
      </p:sp>
      <p:sp>
        <p:nvSpPr>
          <p:cNvPr id="28292" name="Line 641"/>
          <p:cNvSpPr>
            <a:spLocks noChangeShapeType="1"/>
          </p:cNvSpPr>
          <p:nvPr/>
        </p:nvSpPr>
        <p:spPr bwMode="auto">
          <a:xfrm>
            <a:off x="5380038" y="2540000"/>
            <a:ext cx="11112" cy="6350"/>
          </a:xfrm>
          <a:prstGeom prst="line">
            <a:avLst/>
          </a:prstGeom>
          <a:noFill/>
          <a:ln w="0">
            <a:solidFill>
              <a:srgbClr val="000000"/>
            </a:solidFill>
            <a:round/>
            <a:headEnd/>
            <a:tailEnd/>
          </a:ln>
        </p:spPr>
        <p:txBody>
          <a:bodyPr/>
          <a:lstStyle/>
          <a:p>
            <a:endParaRPr lang="en-CA"/>
          </a:p>
        </p:txBody>
      </p:sp>
      <p:sp>
        <p:nvSpPr>
          <p:cNvPr id="28293" name="Line 642"/>
          <p:cNvSpPr>
            <a:spLocks noChangeShapeType="1"/>
          </p:cNvSpPr>
          <p:nvPr/>
        </p:nvSpPr>
        <p:spPr bwMode="auto">
          <a:xfrm>
            <a:off x="5391150" y="2546350"/>
            <a:ext cx="14288" cy="1588"/>
          </a:xfrm>
          <a:prstGeom prst="line">
            <a:avLst/>
          </a:prstGeom>
          <a:noFill/>
          <a:ln w="0">
            <a:solidFill>
              <a:srgbClr val="000000"/>
            </a:solidFill>
            <a:round/>
            <a:headEnd/>
            <a:tailEnd/>
          </a:ln>
        </p:spPr>
        <p:txBody>
          <a:bodyPr/>
          <a:lstStyle/>
          <a:p>
            <a:endParaRPr lang="en-CA"/>
          </a:p>
        </p:txBody>
      </p:sp>
      <p:sp>
        <p:nvSpPr>
          <p:cNvPr id="28294" name="Line 643"/>
          <p:cNvSpPr>
            <a:spLocks noChangeShapeType="1"/>
          </p:cNvSpPr>
          <p:nvPr/>
        </p:nvSpPr>
        <p:spPr bwMode="auto">
          <a:xfrm>
            <a:off x="5405438" y="2547938"/>
            <a:ext cx="17462" cy="3175"/>
          </a:xfrm>
          <a:prstGeom prst="line">
            <a:avLst/>
          </a:prstGeom>
          <a:noFill/>
          <a:ln w="0">
            <a:solidFill>
              <a:srgbClr val="000000"/>
            </a:solidFill>
            <a:round/>
            <a:headEnd/>
            <a:tailEnd/>
          </a:ln>
        </p:spPr>
        <p:txBody>
          <a:bodyPr/>
          <a:lstStyle/>
          <a:p>
            <a:endParaRPr lang="en-CA"/>
          </a:p>
        </p:txBody>
      </p:sp>
      <p:sp>
        <p:nvSpPr>
          <p:cNvPr id="28295" name="Freeform 644"/>
          <p:cNvSpPr>
            <a:spLocks/>
          </p:cNvSpPr>
          <p:nvPr/>
        </p:nvSpPr>
        <p:spPr bwMode="auto">
          <a:xfrm>
            <a:off x="5422900" y="2547938"/>
            <a:ext cx="25400"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296" name="Line 645"/>
          <p:cNvSpPr>
            <a:spLocks noChangeShapeType="1"/>
          </p:cNvSpPr>
          <p:nvPr/>
        </p:nvSpPr>
        <p:spPr bwMode="auto">
          <a:xfrm flipH="1">
            <a:off x="5461000" y="2570163"/>
            <a:ext cx="1588" cy="7937"/>
          </a:xfrm>
          <a:prstGeom prst="line">
            <a:avLst/>
          </a:prstGeom>
          <a:noFill/>
          <a:ln w="0">
            <a:solidFill>
              <a:srgbClr val="000000"/>
            </a:solidFill>
            <a:round/>
            <a:headEnd/>
            <a:tailEnd/>
          </a:ln>
        </p:spPr>
        <p:txBody>
          <a:bodyPr/>
          <a:lstStyle/>
          <a:p>
            <a:endParaRPr lang="en-CA"/>
          </a:p>
        </p:txBody>
      </p:sp>
      <p:sp>
        <p:nvSpPr>
          <p:cNvPr id="28297" name="Line 646"/>
          <p:cNvSpPr>
            <a:spLocks noChangeShapeType="1"/>
          </p:cNvSpPr>
          <p:nvPr/>
        </p:nvSpPr>
        <p:spPr bwMode="auto">
          <a:xfrm flipH="1">
            <a:off x="5457825" y="2578100"/>
            <a:ext cx="3175" cy="7938"/>
          </a:xfrm>
          <a:prstGeom prst="line">
            <a:avLst/>
          </a:prstGeom>
          <a:noFill/>
          <a:ln w="0">
            <a:solidFill>
              <a:srgbClr val="000000"/>
            </a:solidFill>
            <a:round/>
            <a:headEnd/>
            <a:tailEnd/>
          </a:ln>
        </p:spPr>
        <p:txBody>
          <a:bodyPr/>
          <a:lstStyle/>
          <a:p>
            <a:endParaRPr lang="en-CA"/>
          </a:p>
        </p:txBody>
      </p:sp>
      <p:sp>
        <p:nvSpPr>
          <p:cNvPr id="28298" name="Line 647"/>
          <p:cNvSpPr>
            <a:spLocks noChangeShapeType="1"/>
          </p:cNvSpPr>
          <p:nvPr/>
        </p:nvSpPr>
        <p:spPr bwMode="auto">
          <a:xfrm flipH="1">
            <a:off x="5443538" y="2586038"/>
            <a:ext cx="14287" cy="22225"/>
          </a:xfrm>
          <a:prstGeom prst="line">
            <a:avLst/>
          </a:prstGeom>
          <a:noFill/>
          <a:ln w="0">
            <a:solidFill>
              <a:srgbClr val="000000"/>
            </a:solidFill>
            <a:round/>
            <a:headEnd/>
            <a:tailEnd/>
          </a:ln>
        </p:spPr>
        <p:txBody>
          <a:bodyPr/>
          <a:lstStyle/>
          <a:p>
            <a:endParaRPr lang="en-CA"/>
          </a:p>
        </p:txBody>
      </p:sp>
      <p:sp>
        <p:nvSpPr>
          <p:cNvPr id="28299" name="Line 648"/>
          <p:cNvSpPr>
            <a:spLocks noChangeShapeType="1"/>
          </p:cNvSpPr>
          <p:nvPr/>
        </p:nvSpPr>
        <p:spPr bwMode="auto">
          <a:xfrm flipH="1">
            <a:off x="5427663" y="2608263"/>
            <a:ext cx="15875" cy="22225"/>
          </a:xfrm>
          <a:prstGeom prst="line">
            <a:avLst/>
          </a:prstGeom>
          <a:noFill/>
          <a:ln w="0">
            <a:solidFill>
              <a:srgbClr val="000000"/>
            </a:solidFill>
            <a:round/>
            <a:headEnd/>
            <a:tailEnd/>
          </a:ln>
        </p:spPr>
        <p:txBody>
          <a:bodyPr/>
          <a:lstStyle/>
          <a:p>
            <a:endParaRPr lang="en-CA"/>
          </a:p>
        </p:txBody>
      </p:sp>
      <p:sp>
        <p:nvSpPr>
          <p:cNvPr id="28300" name="Line 649"/>
          <p:cNvSpPr>
            <a:spLocks noChangeShapeType="1"/>
          </p:cNvSpPr>
          <p:nvPr/>
        </p:nvSpPr>
        <p:spPr bwMode="auto">
          <a:xfrm flipH="1">
            <a:off x="5424488" y="2630488"/>
            <a:ext cx="3175" cy="4762"/>
          </a:xfrm>
          <a:prstGeom prst="line">
            <a:avLst/>
          </a:prstGeom>
          <a:noFill/>
          <a:ln w="0">
            <a:solidFill>
              <a:srgbClr val="000000"/>
            </a:solidFill>
            <a:round/>
            <a:headEnd/>
            <a:tailEnd/>
          </a:ln>
        </p:spPr>
        <p:txBody>
          <a:bodyPr/>
          <a:lstStyle/>
          <a:p>
            <a:endParaRPr lang="en-CA"/>
          </a:p>
        </p:txBody>
      </p:sp>
      <p:sp>
        <p:nvSpPr>
          <p:cNvPr id="28301" name="Line 650"/>
          <p:cNvSpPr>
            <a:spLocks noChangeShapeType="1"/>
          </p:cNvSpPr>
          <p:nvPr/>
        </p:nvSpPr>
        <p:spPr bwMode="auto">
          <a:xfrm flipH="1">
            <a:off x="5422900" y="2635250"/>
            <a:ext cx="1588" cy="4763"/>
          </a:xfrm>
          <a:prstGeom prst="line">
            <a:avLst/>
          </a:prstGeom>
          <a:noFill/>
          <a:ln w="0">
            <a:solidFill>
              <a:srgbClr val="000000"/>
            </a:solidFill>
            <a:round/>
            <a:headEnd/>
            <a:tailEnd/>
          </a:ln>
        </p:spPr>
        <p:txBody>
          <a:bodyPr/>
          <a:lstStyle/>
          <a:p>
            <a:endParaRPr lang="en-CA"/>
          </a:p>
        </p:txBody>
      </p:sp>
      <p:sp>
        <p:nvSpPr>
          <p:cNvPr id="28302" name="Line 651"/>
          <p:cNvSpPr>
            <a:spLocks noChangeShapeType="1"/>
          </p:cNvSpPr>
          <p:nvPr/>
        </p:nvSpPr>
        <p:spPr bwMode="auto">
          <a:xfrm>
            <a:off x="5422900" y="2640013"/>
            <a:ext cx="1588" cy="4762"/>
          </a:xfrm>
          <a:prstGeom prst="line">
            <a:avLst/>
          </a:prstGeom>
          <a:noFill/>
          <a:ln w="0">
            <a:solidFill>
              <a:srgbClr val="000000"/>
            </a:solidFill>
            <a:round/>
            <a:headEnd/>
            <a:tailEnd/>
          </a:ln>
        </p:spPr>
        <p:txBody>
          <a:bodyPr/>
          <a:lstStyle/>
          <a:p>
            <a:endParaRPr lang="en-CA"/>
          </a:p>
        </p:txBody>
      </p:sp>
      <p:sp>
        <p:nvSpPr>
          <p:cNvPr id="28303" name="Freeform 652"/>
          <p:cNvSpPr>
            <a:spLocks/>
          </p:cNvSpPr>
          <p:nvPr/>
        </p:nvSpPr>
        <p:spPr bwMode="auto">
          <a:xfrm>
            <a:off x="5422900" y="2644775"/>
            <a:ext cx="4763" cy="3175"/>
          </a:xfrm>
          <a:custGeom>
            <a:avLst/>
            <a:gdLst>
              <a:gd name="T0" fmla="*/ 0 w 4"/>
              <a:gd name="T1" fmla="*/ 0 h 1"/>
              <a:gd name="T2" fmla="*/ 2147483647 w 4"/>
              <a:gd name="T3" fmla="*/ 2147483647 h 1"/>
              <a:gd name="T4" fmla="*/ 2147483647 w 4"/>
              <a:gd name="T5" fmla="*/ 2147483647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2" y="1"/>
                </a:lnTo>
                <a:lnTo>
                  <a:pt x="4" y="1"/>
                </a:lnTo>
              </a:path>
            </a:pathLst>
          </a:custGeom>
          <a:noFill/>
          <a:ln w="0">
            <a:solidFill>
              <a:srgbClr val="000000"/>
            </a:solidFill>
            <a:round/>
            <a:headEnd/>
            <a:tailEnd/>
          </a:ln>
        </p:spPr>
        <p:txBody>
          <a:bodyPr/>
          <a:lstStyle/>
          <a:p>
            <a:endParaRPr lang="en-CA"/>
          </a:p>
        </p:txBody>
      </p:sp>
      <p:sp>
        <p:nvSpPr>
          <p:cNvPr id="28304" name="Line 653"/>
          <p:cNvSpPr>
            <a:spLocks noChangeShapeType="1"/>
          </p:cNvSpPr>
          <p:nvPr/>
        </p:nvSpPr>
        <p:spPr bwMode="auto">
          <a:xfrm>
            <a:off x="5456238" y="2647950"/>
            <a:ext cx="1587" cy="1588"/>
          </a:xfrm>
          <a:prstGeom prst="line">
            <a:avLst/>
          </a:prstGeom>
          <a:noFill/>
          <a:ln w="0">
            <a:solidFill>
              <a:srgbClr val="000000"/>
            </a:solidFill>
            <a:round/>
            <a:headEnd/>
            <a:tailEnd/>
          </a:ln>
        </p:spPr>
        <p:txBody>
          <a:bodyPr/>
          <a:lstStyle/>
          <a:p>
            <a:endParaRPr lang="en-CA"/>
          </a:p>
        </p:txBody>
      </p:sp>
      <p:sp>
        <p:nvSpPr>
          <p:cNvPr id="28305" name="Line 654"/>
          <p:cNvSpPr>
            <a:spLocks noChangeShapeType="1"/>
          </p:cNvSpPr>
          <p:nvPr/>
        </p:nvSpPr>
        <p:spPr bwMode="auto">
          <a:xfrm flipV="1">
            <a:off x="5456238" y="2644775"/>
            <a:ext cx="6350" cy="3175"/>
          </a:xfrm>
          <a:prstGeom prst="line">
            <a:avLst/>
          </a:prstGeom>
          <a:noFill/>
          <a:ln w="0">
            <a:solidFill>
              <a:srgbClr val="000000"/>
            </a:solidFill>
            <a:round/>
            <a:headEnd/>
            <a:tailEnd/>
          </a:ln>
        </p:spPr>
        <p:txBody>
          <a:bodyPr/>
          <a:lstStyle/>
          <a:p>
            <a:endParaRPr lang="en-CA"/>
          </a:p>
        </p:txBody>
      </p:sp>
      <p:sp>
        <p:nvSpPr>
          <p:cNvPr id="28306" name="Line 655"/>
          <p:cNvSpPr>
            <a:spLocks noChangeShapeType="1"/>
          </p:cNvSpPr>
          <p:nvPr/>
        </p:nvSpPr>
        <p:spPr bwMode="auto">
          <a:xfrm>
            <a:off x="5462588" y="2644775"/>
            <a:ext cx="3175" cy="3175"/>
          </a:xfrm>
          <a:prstGeom prst="line">
            <a:avLst/>
          </a:prstGeom>
          <a:noFill/>
          <a:ln w="0">
            <a:solidFill>
              <a:srgbClr val="000000"/>
            </a:solidFill>
            <a:round/>
            <a:headEnd/>
            <a:tailEnd/>
          </a:ln>
        </p:spPr>
        <p:txBody>
          <a:bodyPr/>
          <a:lstStyle/>
          <a:p>
            <a:endParaRPr lang="en-CA"/>
          </a:p>
        </p:txBody>
      </p:sp>
      <p:sp>
        <p:nvSpPr>
          <p:cNvPr id="28307" name="Line 656"/>
          <p:cNvSpPr>
            <a:spLocks noChangeShapeType="1"/>
          </p:cNvSpPr>
          <p:nvPr/>
        </p:nvSpPr>
        <p:spPr bwMode="auto">
          <a:xfrm>
            <a:off x="5465763" y="2644775"/>
            <a:ext cx="1587" cy="3175"/>
          </a:xfrm>
          <a:prstGeom prst="line">
            <a:avLst/>
          </a:prstGeom>
          <a:noFill/>
          <a:ln w="0">
            <a:solidFill>
              <a:srgbClr val="000000"/>
            </a:solidFill>
            <a:round/>
            <a:headEnd/>
            <a:tailEnd/>
          </a:ln>
        </p:spPr>
        <p:txBody>
          <a:bodyPr/>
          <a:lstStyle/>
          <a:p>
            <a:endParaRPr lang="en-CA"/>
          </a:p>
        </p:txBody>
      </p:sp>
      <p:sp>
        <p:nvSpPr>
          <p:cNvPr id="28308" name="Line 657"/>
          <p:cNvSpPr>
            <a:spLocks noChangeShapeType="1"/>
          </p:cNvSpPr>
          <p:nvPr/>
        </p:nvSpPr>
        <p:spPr bwMode="auto">
          <a:xfrm>
            <a:off x="5467350" y="2647950"/>
            <a:ext cx="3175" cy="1588"/>
          </a:xfrm>
          <a:prstGeom prst="line">
            <a:avLst/>
          </a:prstGeom>
          <a:noFill/>
          <a:ln w="0">
            <a:solidFill>
              <a:srgbClr val="000000"/>
            </a:solidFill>
            <a:round/>
            <a:headEnd/>
            <a:tailEnd/>
          </a:ln>
        </p:spPr>
        <p:txBody>
          <a:bodyPr/>
          <a:lstStyle/>
          <a:p>
            <a:endParaRPr lang="en-CA"/>
          </a:p>
        </p:txBody>
      </p:sp>
      <p:sp>
        <p:nvSpPr>
          <p:cNvPr id="28309" name="Line 658"/>
          <p:cNvSpPr>
            <a:spLocks noChangeShapeType="1"/>
          </p:cNvSpPr>
          <p:nvPr/>
        </p:nvSpPr>
        <p:spPr bwMode="auto">
          <a:xfrm>
            <a:off x="5467350" y="2647950"/>
            <a:ext cx="3175" cy="4763"/>
          </a:xfrm>
          <a:prstGeom prst="line">
            <a:avLst/>
          </a:prstGeom>
          <a:noFill/>
          <a:ln w="0">
            <a:solidFill>
              <a:srgbClr val="000000"/>
            </a:solidFill>
            <a:round/>
            <a:headEnd/>
            <a:tailEnd/>
          </a:ln>
        </p:spPr>
        <p:txBody>
          <a:bodyPr/>
          <a:lstStyle/>
          <a:p>
            <a:endParaRPr lang="en-CA"/>
          </a:p>
        </p:txBody>
      </p:sp>
      <p:sp>
        <p:nvSpPr>
          <p:cNvPr id="28310" name="Line 659"/>
          <p:cNvSpPr>
            <a:spLocks noChangeShapeType="1"/>
          </p:cNvSpPr>
          <p:nvPr/>
        </p:nvSpPr>
        <p:spPr bwMode="auto">
          <a:xfrm flipH="1">
            <a:off x="5465763" y="2652713"/>
            <a:ext cx="1587" cy="1587"/>
          </a:xfrm>
          <a:prstGeom prst="line">
            <a:avLst/>
          </a:prstGeom>
          <a:noFill/>
          <a:ln w="0">
            <a:solidFill>
              <a:srgbClr val="000000"/>
            </a:solidFill>
            <a:round/>
            <a:headEnd/>
            <a:tailEnd/>
          </a:ln>
        </p:spPr>
        <p:txBody>
          <a:bodyPr/>
          <a:lstStyle/>
          <a:p>
            <a:endParaRPr lang="en-CA"/>
          </a:p>
        </p:txBody>
      </p:sp>
      <p:sp>
        <p:nvSpPr>
          <p:cNvPr id="28311" name="Line 660"/>
          <p:cNvSpPr>
            <a:spLocks noChangeShapeType="1"/>
          </p:cNvSpPr>
          <p:nvPr/>
        </p:nvSpPr>
        <p:spPr bwMode="auto">
          <a:xfrm flipH="1">
            <a:off x="5462588" y="2654300"/>
            <a:ext cx="3175" cy="4763"/>
          </a:xfrm>
          <a:prstGeom prst="line">
            <a:avLst/>
          </a:prstGeom>
          <a:noFill/>
          <a:ln w="0">
            <a:solidFill>
              <a:srgbClr val="000000"/>
            </a:solidFill>
            <a:round/>
            <a:headEnd/>
            <a:tailEnd/>
          </a:ln>
        </p:spPr>
        <p:txBody>
          <a:bodyPr/>
          <a:lstStyle/>
          <a:p>
            <a:endParaRPr lang="en-CA"/>
          </a:p>
        </p:txBody>
      </p:sp>
      <p:sp>
        <p:nvSpPr>
          <p:cNvPr id="28312" name="Line 661"/>
          <p:cNvSpPr>
            <a:spLocks noChangeShapeType="1"/>
          </p:cNvSpPr>
          <p:nvPr/>
        </p:nvSpPr>
        <p:spPr bwMode="auto">
          <a:xfrm flipH="1">
            <a:off x="5456238" y="2659063"/>
            <a:ext cx="6350" cy="6350"/>
          </a:xfrm>
          <a:prstGeom prst="line">
            <a:avLst/>
          </a:prstGeom>
          <a:noFill/>
          <a:ln w="0">
            <a:solidFill>
              <a:srgbClr val="000000"/>
            </a:solidFill>
            <a:round/>
            <a:headEnd/>
            <a:tailEnd/>
          </a:ln>
        </p:spPr>
        <p:txBody>
          <a:bodyPr/>
          <a:lstStyle/>
          <a:p>
            <a:endParaRPr lang="en-CA"/>
          </a:p>
        </p:txBody>
      </p:sp>
      <p:sp>
        <p:nvSpPr>
          <p:cNvPr id="28313" name="Line 662"/>
          <p:cNvSpPr>
            <a:spLocks noChangeShapeType="1"/>
          </p:cNvSpPr>
          <p:nvPr/>
        </p:nvSpPr>
        <p:spPr bwMode="auto">
          <a:xfrm flipH="1">
            <a:off x="5451475" y="2665413"/>
            <a:ext cx="4763" cy="6350"/>
          </a:xfrm>
          <a:prstGeom prst="line">
            <a:avLst/>
          </a:prstGeom>
          <a:noFill/>
          <a:ln w="0">
            <a:solidFill>
              <a:srgbClr val="000000"/>
            </a:solidFill>
            <a:round/>
            <a:headEnd/>
            <a:tailEnd/>
          </a:ln>
        </p:spPr>
        <p:txBody>
          <a:bodyPr/>
          <a:lstStyle/>
          <a:p>
            <a:endParaRPr lang="en-CA"/>
          </a:p>
        </p:txBody>
      </p:sp>
      <p:sp>
        <p:nvSpPr>
          <p:cNvPr id="28314" name="Line 663"/>
          <p:cNvSpPr>
            <a:spLocks noChangeShapeType="1"/>
          </p:cNvSpPr>
          <p:nvPr/>
        </p:nvSpPr>
        <p:spPr bwMode="auto">
          <a:xfrm flipH="1">
            <a:off x="5443538" y="2671763"/>
            <a:ext cx="7937" cy="4762"/>
          </a:xfrm>
          <a:prstGeom prst="line">
            <a:avLst/>
          </a:prstGeom>
          <a:noFill/>
          <a:ln w="0">
            <a:solidFill>
              <a:srgbClr val="000000"/>
            </a:solidFill>
            <a:round/>
            <a:headEnd/>
            <a:tailEnd/>
          </a:ln>
        </p:spPr>
        <p:txBody>
          <a:bodyPr/>
          <a:lstStyle/>
          <a:p>
            <a:endParaRPr lang="en-CA"/>
          </a:p>
        </p:txBody>
      </p:sp>
      <p:sp>
        <p:nvSpPr>
          <p:cNvPr id="28315" name="Line 664"/>
          <p:cNvSpPr>
            <a:spLocks noChangeShapeType="1"/>
          </p:cNvSpPr>
          <p:nvPr/>
        </p:nvSpPr>
        <p:spPr bwMode="auto">
          <a:xfrm flipH="1">
            <a:off x="5438775" y="2676525"/>
            <a:ext cx="4763" cy="3175"/>
          </a:xfrm>
          <a:prstGeom prst="line">
            <a:avLst/>
          </a:prstGeom>
          <a:noFill/>
          <a:ln w="0">
            <a:solidFill>
              <a:srgbClr val="000000"/>
            </a:solidFill>
            <a:round/>
            <a:headEnd/>
            <a:tailEnd/>
          </a:ln>
        </p:spPr>
        <p:txBody>
          <a:bodyPr/>
          <a:lstStyle/>
          <a:p>
            <a:endParaRPr lang="en-CA"/>
          </a:p>
        </p:txBody>
      </p:sp>
      <p:sp>
        <p:nvSpPr>
          <p:cNvPr id="28316" name="Line 665"/>
          <p:cNvSpPr>
            <a:spLocks noChangeShapeType="1"/>
          </p:cNvSpPr>
          <p:nvPr/>
        </p:nvSpPr>
        <p:spPr bwMode="auto">
          <a:xfrm flipH="1">
            <a:off x="5432425" y="2679700"/>
            <a:ext cx="6350" cy="4763"/>
          </a:xfrm>
          <a:prstGeom prst="line">
            <a:avLst/>
          </a:prstGeom>
          <a:noFill/>
          <a:ln w="0">
            <a:solidFill>
              <a:srgbClr val="000000"/>
            </a:solidFill>
            <a:round/>
            <a:headEnd/>
            <a:tailEnd/>
          </a:ln>
        </p:spPr>
        <p:txBody>
          <a:bodyPr/>
          <a:lstStyle/>
          <a:p>
            <a:endParaRPr lang="en-CA"/>
          </a:p>
        </p:txBody>
      </p:sp>
      <p:sp>
        <p:nvSpPr>
          <p:cNvPr id="28317" name="Line 666"/>
          <p:cNvSpPr>
            <a:spLocks noChangeShapeType="1"/>
          </p:cNvSpPr>
          <p:nvPr/>
        </p:nvSpPr>
        <p:spPr bwMode="auto">
          <a:xfrm flipH="1">
            <a:off x="5427663" y="2684463"/>
            <a:ext cx="4762" cy="4762"/>
          </a:xfrm>
          <a:prstGeom prst="line">
            <a:avLst/>
          </a:prstGeom>
          <a:noFill/>
          <a:ln w="0">
            <a:solidFill>
              <a:srgbClr val="000000"/>
            </a:solidFill>
            <a:round/>
            <a:headEnd/>
            <a:tailEnd/>
          </a:ln>
        </p:spPr>
        <p:txBody>
          <a:bodyPr/>
          <a:lstStyle/>
          <a:p>
            <a:endParaRPr lang="en-CA"/>
          </a:p>
        </p:txBody>
      </p:sp>
      <p:sp>
        <p:nvSpPr>
          <p:cNvPr id="28318" name="Line 667"/>
          <p:cNvSpPr>
            <a:spLocks noChangeShapeType="1"/>
          </p:cNvSpPr>
          <p:nvPr/>
        </p:nvSpPr>
        <p:spPr bwMode="auto">
          <a:xfrm flipH="1">
            <a:off x="5424488" y="2689225"/>
            <a:ext cx="3175" cy="3175"/>
          </a:xfrm>
          <a:prstGeom prst="line">
            <a:avLst/>
          </a:prstGeom>
          <a:noFill/>
          <a:ln w="0">
            <a:solidFill>
              <a:srgbClr val="000000"/>
            </a:solidFill>
            <a:round/>
            <a:headEnd/>
            <a:tailEnd/>
          </a:ln>
        </p:spPr>
        <p:txBody>
          <a:bodyPr/>
          <a:lstStyle/>
          <a:p>
            <a:endParaRPr lang="en-CA"/>
          </a:p>
        </p:txBody>
      </p:sp>
      <p:sp>
        <p:nvSpPr>
          <p:cNvPr id="28319" name="Line 668"/>
          <p:cNvSpPr>
            <a:spLocks noChangeShapeType="1"/>
          </p:cNvSpPr>
          <p:nvPr/>
        </p:nvSpPr>
        <p:spPr bwMode="auto">
          <a:xfrm flipH="1">
            <a:off x="5422900" y="2692400"/>
            <a:ext cx="1588" cy="1588"/>
          </a:xfrm>
          <a:prstGeom prst="line">
            <a:avLst/>
          </a:prstGeom>
          <a:noFill/>
          <a:ln w="0">
            <a:solidFill>
              <a:srgbClr val="000000"/>
            </a:solidFill>
            <a:round/>
            <a:headEnd/>
            <a:tailEnd/>
          </a:ln>
        </p:spPr>
        <p:txBody>
          <a:bodyPr/>
          <a:lstStyle/>
          <a:p>
            <a:endParaRPr lang="en-CA"/>
          </a:p>
        </p:txBody>
      </p:sp>
      <p:sp>
        <p:nvSpPr>
          <p:cNvPr id="28320" name="Line 669"/>
          <p:cNvSpPr>
            <a:spLocks noChangeShapeType="1"/>
          </p:cNvSpPr>
          <p:nvPr/>
        </p:nvSpPr>
        <p:spPr bwMode="auto">
          <a:xfrm flipH="1">
            <a:off x="5422900" y="2693988"/>
            <a:ext cx="1588" cy="3175"/>
          </a:xfrm>
          <a:prstGeom prst="line">
            <a:avLst/>
          </a:prstGeom>
          <a:noFill/>
          <a:ln w="0">
            <a:solidFill>
              <a:srgbClr val="000000"/>
            </a:solidFill>
            <a:round/>
            <a:headEnd/>
            <a:tailEnd/>
          </a:ln>
        </p:spPr>
        <p:txBody>
          <a:bodyPr/>
          <a:lstStyle/>
          <a:p>
            <a:endParaRPr lang="en-CA"/>
          </a:p>
        </p:txBody>
      </p:sp>
      <p:sp>
        <p:nvSpPr>
          <p:cNvPr id="28321" name="Line 670"/>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2" name="Line 671"/>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3" name="Line 672"/>
          <p:cNvSpPr>
            <a:spLocks noChangeShapeType="1"/>
          </p:cNvSpPr>
          <p:nvPr/>
        </p:nvSpPr>
        <p:spPr bwMode="auto">
          <a:xfrm>
            <a:off x="8296275" y="2371725"/>
            <a:ext cx="1588" cy="3175"/>
          </a:xfrm>
          <a:prstGeom prst="line">
            <a:avLst/>
          </a:prstGeom>
          <a:noFill/>
          <a:ln w="0">
            <a:solidFill>
              <a:srgbClr val="000000"/>
            </a:solidFill>
            <a:round/>
            <a:headEnd/>
            <a:tailEnd/>
          </a:ln>
        </p:spPr>
        <p:txBody>
          <a:bodyPr/>
          <a:lstStyle/>
          <a:p>
            <a:endParaRPr lang="en-CA"/>
          </a:p>
        </p:txBody>
      </p:sp>
      <p:sp>
        <p:nvSpPr>
          <p:cNvPr id="28324" name="Line 673"/>
          <p:cNvSpPr>
            <a:spLocks noChangeShapeType="1"/>
          </p:cNvSpPr>
          <p:nvPr/>
        </p:nvSpPr>
        <p:spPr bwMode="auto">
          <a:xfrm flipH="1">
            <a:off x="8293100" y="2371725"/>
            <a:ext cx="3175" cy="3175"/>
          </a:xfrm>
          <a:prstGeom prst="line">
            <a:avLst/>
          </a:prstGeom>
          <a:noFill/>
          <a:ln w="0">
            <a:solidFill>
              <a:srgbClr val="000000"/>
            </a:solidFill>
            <a:round/>
            <a:headEnd/>
            <a:tailEnd/>
          </a:ln>
        </p:spPr>
        <p:txBody>
          <a:bodyPr/>
          <a:lstStyle/>
          <a:p>
            <a:endParaRPr lang="en-CA"/>
          </a:p>
        </p:txBody>
      </p:sp>
      <p:sp>
        <p:nvSpPr>
          <p:cNvPr id="28325" name="Line 674"/>
          <p:cNvSpPr>
            <a:spLocks noChangeShapeType="1"/>
          </p:cNvSpPr>
          <p:nvPr/>
        </p:nvSpPr>
        <p:spPr bwMode="auto">
          <a:xfrm>
            <a:off x="8293100" y="2371725"/>
            <a:ext cx="3175" cy="3175"/>
          </a:xfrm>
          <a:prstGeom prst="line">
            <a:avLst/>
          </a:prstGeom>
          <a:noFill/>
          <a:ln w="0">
            <a:solidFill>
              <a:srgbClr val="000000"/>
            </a:solidFill>
            <a:round/>
            <a:headEnd/>
            <a:tailEnd/>
          </a:ln>
        </p:spPr>
        <p:txBody>
          <a:bodyPr/>
          <a:lstStyle/>
          <a:p>
            <a:endParaRPr lang="en-CA"/>
          </a:p>
        </p:txBody>
      </p:sp>
      <p:sp>
        <p:nvSpPr>
          <p:cNvPr id="28326" name="Line 675"/>
          <p:cNvSpPr>
            <a:spLocks noChangeShapeType="1"/>
          </p:cNvSpPr>
          <p:nvPr/>
        </p:nvSpPr>
        <p:spPr bwMode="auto">
          <a:xfrm flipH="1">
            <a:off x="8291513" y="2374900"/>
            <a:ext cx="1587" cy="1588"/>
          </a:xfrm>
          <a:prstGeom prst="line">
            <a:avLst/>
          </a:prstGeom>
          <a:noFill/>
          <a:ln w="0">
            <a:solidFill>
              <a:srgbClr val="000000"/>
            </a:solidFill>
            <a:round/>
            <a:headEnd/>
            <a:tailEnd/>
          </a:ln>
        </p:spPr>
        <p:txBody>
          <a:bodyPr/>
          <a:lstStyle/>
          <a:p>
            <a:endParaRPr lang="en-CA"/>
          </a:p>
        </p:txBody>
      </p:sp>
      <p:sp>
        <p:nvSpPr>
          <p:cNvPr id="28327" name="Line 676"/>
          <p:cNvSpPr>
            <a:spLocks noChangeShapeType="1"/>
          </p:cNvSpPr>
          <p:nvPr/>
        </p:nvSpPr>
        <p:spPr bwMode="auto">
          <a:xfrm flipH="1">
            <a:off x="8288338" y="2376488"/>
            <a:ext cx="3175" cy="7937"/>
          </a:xfrm>
          <a:prstGeom prst="line">
            <a:avLst/>
          </a:prstGeom>
          <a:noFill/>
          <a:ln w="0">
            <a:solidFill>
              <a:srgbClr val="000000"/>
            </a:solidFill>
            <a:round/>
            <a:headEnd/>
            <a:tailEnd/>
          </a:ln>
        </p:spPr>
        <p:txBody>
          <a:bodyPr/>
          <a:lstStyle/>
          <a:p>
            <a:endParaRPr lang="en-CA"/>
          </a:p>
        </p:txBody>
      </p:sp>
      <p:sp>
        <p:nvSpPr>
          <p:cNvPr id="28328" name="Line 677"/>
          <p:cNvSpPr>
            <a:spLocks noChangeShapeType="1"/>
          </p:cNvSpPr>
          <p:nvPr/>
        </p:nvSpPr>
        <p:spPr bwMode="auto">
          <a:xfrm flipH="1">
            <a:off x="8281988" y="2384425"/>
            <a:ext cx="6350" cy="14288"/>
          </a:xfrm>
          <a:prstGeom prst="line">
            <a:avLst/>
          </a:prstGeom>
          <a:noFill/>
          <a:ln w="0">
            <a:solidFill>
              <a:srgbClr val="000000"/>
            </a:solidFill>
            <a:round/>
            <a:headEnd/>
            <a:tailEnd/>
          </a:ln>
        </p:spPr>
        <p:txBody>
          <a:bodyPr/>
          <a:lstStyle/>
          <a:p>
            <a:endParaRPr lang="en-CA"/>
          </a:p>
        </p:txBody>
      </p:sp>
      <p:sp>
        <p:nvSpPr>
          <p:cNvPr id="28329" name="Line 678"/>
          <p:cNvSpPr>
            <a:spLocks noChangeShapeType="1"/>
          </p:cNvSpPr>
          <p:nvPr/>
        </p:nvSpPr>
        <p:spPr bwMode="auto">
          <a:xfrm flipH="1">
            <a:off x="8274050" y="2398713"/>
            <a:ext cx="7938" cy="17462"/>
          </a:xfrm>
          <a:prstGeom prst="line">
            <a:avLst/>
          </a:prstGeom>
          <a:noFill/>
          <a:ln w="0">
            <a:solidFill>
              <a:srgbClr val="000000"/>
            </a:solidFill>
            <a:round/>
            <a:headEnd/>
            <a:tailEnd/>
          </a:ln>
        </p:spPr>
        <p:txBody>
          <a:bodyPr/>
          <a:lstStyle/>
          <a:p>
            <a:endParaRPr lang="en-CA"/>
          </a:p>
        </p:txBody>
      </p:sp>
      <p:sp>
        <p:nvSpPr>
          <p:cNvPr id="28330" name="Line 679"/>
          <p:cNvSpPr>
            <a:spLocks noChangeShapeType="1"/>
          </p:cNvSpPr>
          <p:nvPr/>
        </p:nvSpPr>
        <p:spPr bwMode="auto">
          <a:xfrm>
            <a:off x="8274050" y="2416175"/>
            <a:ext cx="4763" cy="17463"/>
          </a:xfrm>
          <a:prstGeom prst="line">
            <a:avLst/>
          </a:prstGeom>
          <a:noFill/>
          <a:ln w="0">
            <a:solidFill>
              <a:srgbClr val="000000"/>
            </a:solidFill>
            <a:round/>
            <a:headEnd/>
            <a:tailEnd/>
          </a:ln>
        </p:spPr>
        <p:txBody>
          <a:bodyPr/>
          <a:lstStyle/>
          <a:p>
            <a:endParaRPr lang="en-CA"/>
          </a:p>
        </p:txBody>
      </p:sp>
      <p:sp>
        <p:nvSpPr>
          <p:cNvPr id="28331" name="Freeform 680"/>
          <p:cNvSpPr>
            <a:spLocks/>
          </p:cNvSpPr>
          <p:nvPr/>
        </p:nvSpPr>
        <p:spPr bwMode="auto">
          <a:xfrm>
            <a:off x="8278813" y="2433638"/>
            <a:ext cx="17462" cy="17462"/>
          </a:xfrm>
          <a:custGeom>
            <a:avLst/>
            <a:gdLst>
              <a:gd name="T0" fmla="*/ 0 w 13"/>
              <a:gd name="T1" fmla="*/ 0 h 13"/>
              <a:gd name="T2" fmla="*/ 2147483647 w 13"/>
              <a:gd name="T3" fmla="*/ 2147483647 h 13"/>
              <a:gd name="T4" fmla="*/ 2147483647 w 13"/>
              <a:gd name="T5" fmla="*/ 2147483647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28332" name="Line 681"/>
          <p:cNvSpPr>
            <a:spLocks noChangeShapeType="1"/>
          </p:cNvSpPr>
          <p:nvPr/>
        </p:nvSpPr>
        <p:spPr bwMode="auto">
          <a:xfrm>
            <a:off x="8316913" y="2468563"/>
            <a:ext cx="3175" cy="3175"/>
          </a:xfrm>
          <a:prstGeom prst="line">
            <a:avLst/>
          </a:prstGeom>
          <a:noFill/>
          <a:ln w="0">
            <a:solidFill>
              <a:srgbClr val="000000"/>
            </a:solidFill>
            <a:round/>
            <a:headEnd/>
            <a:tailEnd/>
          </a:ln>
        </p:spPr>
        <p:txBody>
          <a:bodyPr/>
          <a:lstStyle/>
          <a:p>
            <a:endParaRPr lang="en-CA"/>
          </a:p>
        </p:txBody>
      </p:sp>
      <p:sp>
        <p:nvSpPr>
          <p:cNvPr id="28333" name="Line 682"/>
          <p:cNvSpPr>
            <a:spLocks noChangeShapeType="1"/>
          </p:cNvSpPr>
          <p:nvPr/>
        </p:nvSpPr>
        <p:spPr bwMode="auto">
          <a:xfrm flipH="1">
            <a:off x="8316913" y="2468563"/>
            <a:ext cx="3175" cy="12700"/>
          </a:xfrm>
          <a:prstGeom prst="line">
            <a:avLst/>
          </a:prstGeom>
          <a:noFill/>
          <a:ln w="0">
            <a:solidFill>
              <a:srgbClr val="000000"/>
            </a:solidFill>
            <a:round/>
            <a:headEnd/>
            <a:tailEnd/>
          </a:ln>
        </p:spPr>
        <p:txBody>
          <a:bodyPr/>
          <a:lstStyle/>
          <a:p>
            <a:endParaRPr lang="en-CA"/>
          </a:p>
        </p:txBody>
      </p:sp>
      <p:sp>
        <p:nvSpPr>
          <p:cNvPr id="28334" name="Line 683"/>
          <p:cNvSpPr>
            <a:spLocks noChangeShapeType="1"/>
          </p:cNvSpPr>
          <p:nvPr/>
        </p:nvSpPr>
        <p:spPr bwMode="auto">
          <a:xfrm flipH="1">
            <a:off x="8302625" y="2481263"/>
            <a:ext cx="14288" cy="9525"/>
          </a:xfrm>
          <a:prstGeom prst="line">
            <a:avLst/>
          </a:prstGeom>
          <a:noFill/>
          <a:ln w="0">
            <a:solidFill>
              <a:srgbClr val="000000"/>
            </a:solidFill>
            <a:round/>
            <a:headEnd/>
            <a:tailEnd/>
          </a:ln>
        </p:spPr>
        <p:txBody>
          <a:bodyPr/>
          <a:lstStyle/>
          <a:p>
            <a:endParaRPr lang="en-CA"/>
          </a:p>
        </p:txBody>
      </p:sp>
      <p:sp>
        <p:nvSpPr>
          <p:cNvPr id="28335" name="Line 684"/>
          <p:cNvSpPr>
            <a:spLocks noChangeShapeType="1"/>
          </p:cNvSpPr>
          <p:nvPr/>
        </p:nvSpPr>
        <p:spPr bwMode="auto">
          <a:xfrm flipH="1">
            <a:off x="8281988" y="2490788"/>
            <a:ext cx="20637" cy="9525"/>
          </a:xfrm>
          <a:prstGeom prst="line">
            <a:avLst/>
          </a:prstGeom>
          <a:noFill/>
          <a:ln w="0">
            <a:solidFill>
              <a:srgbClr val="000000"/>
            </a:solidFill>
            <a:round/>
            <a:headEnd/>
            <a:tailEnd/>
          </a:ln>
        </p:spPr>
        <p:txBody>
          <a:bodyPr/>
          <a:lstStyle/>
          <a:p>
            <a:endParaRPr lang="en-CA"/>
          </a:p>
        </p:txBody>
      </p:sp>
      <p:sp>
        <p:nvSpPr>
          <p:cNvPr id="28336" name="Freeform 685"/>
          <p:cNvSpPr>
            <a:spLocks/>
          </p:cNvSpPr>
          <p:nvPr/>
        </p:nvSpPr>
        <p:spPr bwMode="auto">
          <a:xfrm>
            <a:off x="8253413" y="2500313"/>
            <a:ext cx="28575" cy="12700"/>
          </a:xfrm>
          <a:custGeom>
            <a:avLst/>
            <a:gdLst>
              <a:gd name="T0" fmla="*/ 2147483647 w 25"/>
              <a:gd name="T1" fmla="*/ 0 h 12"/>
              <a:gd name="T2" fmla="*/ 2147483647 w 25"/>
              <a:gd name="T3" fmla="*/ 2147483647 h 12"/>
              <a:gd name="T4" fmla="*/ 0 w 25"/>
              <a:gd name="T5" fmla="*/ 2147483647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28337" name="Line 686"/>
          <p:cNvSpPr>
            <a:spLocks noChangeShapeType="1"/>
          </p:cNvSpPr>
          <p:nvPr/>
        </p:nvSpPr>
        <p:spPr bwMode="auto">
          <a:xfrm>
            <a:off x="8226425" y="2528888"/>
            <a:ext cx="3175" cy="4762"/>
          </a:xfrm>
          <a:prstGeom prst="line">
            <a:avLst/>
          </a:prstGeom>
          <a:noFill/>
          <a:ln w="0">
            <a:solidFill>
              <a:srgbClr val="000000"/>
            </a:solidFill>
            <a:round/>
            <a:headEnd/>
            <a:tailEnd/>
          </a:ln>
        </p:spPr>
        <p:txBody>
          <a:bodyPr/>
          <a:lstStyle/>
          <a:p>
            <a:endParaRPr lang="en-CA"/>
          </a:p>
        </p:txBody>
      </p:sp>
      <p:sp>
        <p:nvSpPr>
          <p:cNvPr id="28338" name="Line 687"/>
          <p:cNvSpPr>
            <a:spLocks noChangeShapeType="1"/>
          </p:cNvSpPr>
          <p:nvPr/>
        </p:nvSpPr>
        <p:spPr bwMode="auto">
          <a:xfrm>
            <a:off x="8229600" y="2533650"/>
            <a:ext cx="9525" cy="4763"/>
          </a:xfrm>
          <a:prstGeom prst="line">
            <a:avLst/>
          </a:prstGeom>
          <a:noFill/>
          <a:ln w="0">
            <a:solidFill>
              <a:srgbClr val="000000"/>
            </a:solidFill>
            <a:round/>
            <a:headEnd/>
            <a:tailEnd/>
          </a:ln>
        </p:spPr>
        <p:txBody>
          <a:bodyPr/>
          <a:lstStyle/>
          <a:p>
            <a:endParaRPr lang="en-CA"/>
          </a:p>
        </p:txBody>
      </p:sp>
      <p:sp>
        <p:nvSpPr>
          <p:cNvPr id="28339" name="Line 688"/>
          <p:cNvSpPr>
            <a:spLocks noChangeShapeType="1"/>
          </p:cNvSpPr>
          <p:nvPr/>
        </p:nvSpPr>
        <p:spPr bwMode="auto">
          <a:xfrm>
            <a:off x="8239125" y="2538413"/>
            <a:ext cx="14288" cy="1587"/>
          </a:xfrm>
          <a:prstGeom prst="line">
            <a:avLst/>
          </a:prstGeom>
          <a:noFill/>
          <a:ln w="0">
            <a:solidFill>
              <a:srgbClr val="000000"/>
            </a:solidFill>
            <a:round/>
            <a:headEnd/>
            <a:tailEnd/>
          </a:ln>
        </p:spPr>
        <p:txBody>
          <a:bodyPr/>
          <a:lstStyle/>
          <a:p>
            <a:endParaRPr lang="en-CA"/>
          </a:p>
        </p:txBody>
      </p:sp>
      <p:sp>
        <p:nvSpPr>
          <p:cNvPr id="28340" name="Line 689"/>
          <p:cNvSpPr>
            <a:spLocks noChangeShapeType="1"/>
          </p:cNvSpPr>
          <p:nvPr/>
        </p:nvSpPr>
        <p:spPr bwMode="auto">
          <a:xfrm>
            <a:off x="8253413" y="2540000"/>
            <a:ext cx="14287" cy="3175"/>
          </a:xfrm>
          <a:prstGeom prst="line">
            <a:avLst/>
          </a:prstGeom>
          <a:noFill/>
          <a:ln w="0">
            <a:solidFill>
              <a:srgbClr val="000000"/>
            </a:solidFill>
            <a:round/>
            <a:headEnd/>
            <a:tailEnd/>
          </a:ln>
        </p:spPr>
        <p:txBody>
          <a:bodyPr/>
          <a:lstStyle/>
          <a:p>
            <a:endParaRPr lang="en-CA"/>
          </a:p>
        </p:txBody>
      </p:sp>
      <p:sp>
        <p:nvSpPr>
          <p:cNvPr id="28341" name="Line 690"/>
          <p:cNvSpPr>
            <a:spLocks noChangeShapeType="1"/>
          </p:cNvSpPr>
          <p:nvPr/>
        </p:nvSpPr>
        <p:spPr bwMode="auto">
          <a:xfrm>
            <a:off x="8267700" y="2543175"/>
            <a:ext cx="19050" cy="3175"/>
          </a:xfrm>
          <a:prstGeom prst="line">
            <a:avLst/>
          </a:prstGeom>
          <a:noFill/>
          <a:ln w="0">
            <a:solidFill>
              <a:srgbClr val="000000"/>
            </a:solidFill>
            <a:round/>
            <a:headEnd/>
            <a:tailEnd/>
          </a:ln>
        </p:spPr>
        <p:txBody>
          <a:bodyPr/>
          <a:lstStyle/>
          <a:p>
            <a:endParaRPr lang="en-CA"/>
          </a:p>
        </p:txBody>
      </p:sp>
      <p:sp>
        <p:nvSpPr>
          <p:cNvPr id="28342" name="Line 691"/>
          <p:cNvSpPr>
            <a:spLocks noChangeShapeType="1"/>
          </p:cNvSpPr>
          <p:nvPr/>
        </p:nvSpPr>
        <p:spPr bwMode="auto">
          <a:xfrm>
            <a:off x="8286750" y="2543175"/>
            <a:ext cx="14288" cy="3175"/>
          </a:xfrm>
          <a:prstGeom prst="line">
            <a:avLst/>
          </a:prstGeom>
          <a:noFill/>
          <a:ln w="0">
            <a:solidFill>
              <a:srgbClr val="000000"/>
            </a:solidFill>
            <a:round/>
            <a:headEnd/>
            <a:tailEnd/>
          </a:ln>
        </p:spPr>
        <p:txBody>
          <a:bodyPr/>
          <a:lstStyle/>
          <a:p>
            <a:endParaRPr lang="en-CA"/>
          </a:p>
        </p:txBody>
      </p:sp>
      <p:sp>
        <p:nvSpPr>
          <p:cNvPr id="28343" name="Freeform 692"/>
          <p:cNvSpPr>
            <a:spLocks/>
          </p:cNvSpPr>
          <p:nvPr/>
        </p:nvSpPr>
        <p:spPr bwMode="auto">
          <a:xfrm>
            <a:off x="8301038" y="2543175"/>
            <a:ext cx="6350" cy="3175"/>
          </a:xfrm>
          <a:custGeom>
            <a:avLst/>
            <a:gdLst>
              <a:gd name="T0" fmla="*/ 0 w 8"/>
              <a:gd name="T1" fmla="*/ 0 h 2"/>
              <a:gd name="T2" fmla="*/ 2147483647 w 8"/>
              <a:gd name="T3" fmla="*/ 2147483647 h 2"/>
              <a:gd name="T4" fmla="*/ 2147483647 w 8"/>
              <a:gd name="T5" fmla="*/ 2147483647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344" name="Line 693"/>
          <p:cNvSpPr>
            <a:spLocks noChangeShapeType="1"/>
          </p:cNvSpPr>
          <p:nvPr/>
        </p:nvSpPr>
        <p:spPr bwMode="auto">
          <a:xfrm flipH="1">
            <a:off x="8305800" y="2570163"/>
            <a:ext cx="1588" cy="3175"/>
          </a:xfrm>
          <a:prstGeom prst="line">
            <a:avLst/>
          </a:prstGeom>
          <a:noFill/>
          <a:ln w="0">
            <a:solidFill>
              <a:srgbClr val="000000"/>
            </a:solidFill>
            <a:round/>
            <a:headEnd/>
            <a:tailEnd/>
          </a:ln>
        </p:spPr>
        <p:txBody>
          <a:bodyPr/>
          <a:lstStyle/>
          <a:p>
            <a:endParaRPr lang="en-CA"/>
          </a:p>
        </p:txBody>
      </p:sp>
      <p:sp>
        <p:nvSpPr>
          <p:cNvPr id="28345" name="Line 694"/>
          <p:cNvSpPr>
            <a:spLocks noChangeShapeType="1"/>
          </p:cNvSpPr>
          <p:nvPr/>
        </p:nvSpPr>
        <p:spPr bwMode="auto">
          <a:xfrm flipH="1">
            <a:off x="8297863" y="2573338"/>
            <a:ext cx="7937" cy="17462"/>
          </a:xfrm>
          <a:prstGeom prst="line">
            <a:avLst/>
          </a:prstGeom>
          <a:noFill/>
          <a:ln w="0">
            <a:solidFill>
              <a:srgbClr val="000000"/>
            </a:solidFill>
            <a:round/>
            <a:headEnd/>
            <a:tailEnd/>
          </a:ln>
        </p:spPr>
        <p:txBody>
          <a:bodyPr/>
          <a:lstStyle/>
          <a:p>
            <a:endParaRPr lang="en-CA"/>
          </a:p>
        </p:txBody>
      </p:sp>
      <p:sp>
        <p:nvSpPr>
          <p:cNvPr id="28346" name="Line 695"/>
          <p:cNvSpPr>
            <a:spLocks noChangeShapeType="1"/>
          </p:cNvSpPr>
          <p:nvPr/>
        </p:nvSpPr>
        <p:spPr bwMode="auto">
          <a:xfrm flipH="1">
            <a:off x="8283575" y="2590800"/>
            <a:ext cx="14288" cy="14288"/>
          </a:xfrm>
          <a:prstGeom prst="line">
            <a:avLst/>
          </a:prstGeom>
          <a:noFill/>
          <a:ln w="0">
            <a:solidFill>
              <a:srgbClr val="000000"/>
            </a:solidFill>
            <a:round/>
            <a:headEnd/>
            <a:tailEnd/>
          </a:ln>
        </p:spPr>
        <p:txBody>
          <a:bodyPr/>
          <a:lstStyle/>
          <a:p>
            <a:endParaRPr lang="en-CA"/>
          </a:p>
        </p:txBody>
      </p:sp>
      <p:sp>
        <p:nvSpPr>
          <p:cNvPr id="28347" name="Line 696"/>
          <p:cNvSpPr>
            <a:spLocks noChangeShapeType="1"/>
          </p:cNvSpPr>
          <p:nvPr/>
        </p:nvSpPr>
        <p:spPr bwMode="auto">
          <a:xfrm flipH="1">
            <a:off x="8274050" y="2605088"/>
            <a:ext cx="9525" cy="17462"/>
          </a:xfrm>
          <a:prstGeom prst="line">
            <a:avLst/>
          </a:prstGeom>
          <a:noFill/>
          <a:ln w="0">
            <a:solidFill>
              <a:srgbClr val="000000"/>
            </a:solidFill>
            <a:round/>
            <a:headEnd/>
            <a:tailEnd/>
          </a:ln>
        </p:spPr>
        <p:txBody>
          <a:bodyPr/>
          <a:lstStyle/>
          <a:p>
            <a:endParaRPr lang="en-CA"/>
          </a:p>
        </p:txBody>
      </p:sp>
      <p:sp>
        <p:nvSpPr>
          <p:cNvPr id="28348" name="Line 697"/>
          <p:cNvSpPr>
            <a:spLocks noChangeShapeType="1"/>
          </p:cNvSpPr>
          <p:nvPr/>
        </p:nvSpPr>
        <p:spPr bwMode="auto">
          <a:xfrm flipH="1">
            <a:off x="8269288" y="2622550"/>
            <a:ext cx="4762" cy="4763"/>
          </a:xfrm>
          <a:prstGeom prst="line">
            <a:avLst/>
          </a:prstGeom>
          <a:noFill/>
          <a:ln w="0">
            <a:solidFill>
              <a:srgbClr val="000000"/>
            </a:solidFill>
            <a:round/>
            <a:headEnd/>
            <a:tailEnd/>
          </a:ln>
        </p:spPr>
        <p:txBody>
          <a:bodyPr/>
          <a:lstStyle/>
          <a:p>
            <a:endParaRPr lang="en-CA"/>
          </a:p>
        </p:txBody>
      </p:sp>
      <p:sp>
        <p:nvSpPr>
          <p:cNvPr id="28349" name="Line 698"/>
          <p:cNvSpPr>
            <a:spLocks noChangeShapeType="1"/>
          </p:cNvSpPr>
          <p:nvPr/>
        </p:nvSpPr>
        <p:spPr bwMode="auto">
          <a:xfrm flipH="1">
            <a:off x="8267700" y="2627313"/>
            <a:ext cx="1588" cy="7937"/>
          </a:xfrm>
          <a:prstGeom prst="line">
            <a:avLst/>
          </a:prstGeom>
          <a:noFill/>
          <a:ln w="0">
            <a:solidFill>
              <a:srgbClr val="000000"/>
            </a:solidFill>
            <a:round/>
            <a:headEnd/>
            <a:tailEnd/>
          </a:ln>
        </p:spPr>
        <p:txBody>
          <a:bodyPr/>
          <a:lstStyle/>
          <a:p>
            <a:endParaRPr lang="en-CA"/>
          </a:p>
        </p:txBody>
      </p:sp>
      <p:sp>
        <p:nvSpPr>
          <p:cNvPr id="28350" name="Line 699"/>
          <p:cNvSpPr>
            <a:spLocks noChangeShapeType="1"/>
          </p:cNvSpPr>
          <p:nvPr/>
        </p:nvSpPr>
        <p:spPr bwMode="auto">
          <a:xfrm>
            <a:off x="8267700" y="2635250"/>
            <a:ext cx="1588" cy="1588"/>
          </a:xfrm>
          <a:prstGeom prst="line">
            <a:avLst/>
          </a:prstGeom>
          <a:noFill/>
          <a:ln w="0">
            <a:solidFill>
              <a:srgbClr val="000000"/>
            </a:solidFill>
            <a:round/>
            <a:headEnd/>
            <a:tailEnd/>
          </a:ln>
        </p:spPr>
        <p:txBody>
          <a:bodyPr/>
          <a:lstStyle/>
          <a:p>
            <a:endParaRPr lang="en-CA"/>
          </a:p>
        </p:txBody>
      </p:sp>
      <p:sp>
        <p:nvSpPr>
          <p:cNvPr id="28351" name="Line 700"/>
          <p:cNvSpPr>
            <a:spLocks noChangeShapeType="1"/>
          </p:cNvSpPr>
          <p:nvPr/>
        </p:nvSpPr>
        <p:spPr bwMode="auto">
          <a:xfrm>
            <a:off x="8267700" y="2635250"/>
            <a:ext cx="1588" cy="4763"/>
          </a:xfrm>
          <a:prstGeom prst="line">
            <a:avLst/>
          </a:prstGeom>
          <a:noFill/>
          <a:ln w="0">
            <a:solidFill>
              <a:srgbClr val="000000"/>
            </a:solidFill>
            <a:round/>
            <a:headEnd/>
            <a:tailEnd/>
          </a:ln>
        </p:spPr>
        <p:txBody>
          <a:bodyPr/>
          <a:lstStyle/>
          <a:p>
            <a:endParaRPr lang="en-CA"/>
          </a:p>
        </p:txBody>
      </p:sp>
      <p:sp>
        <p:nvSpPr>
          <p:cNvPr id="28352" name="Freeform 701"/>
          <p:cNvSpPr>
            <a:spLocks/>
          </p:cNvSpPr>
          <p:nvPr/>
        </p:nvSpPr>
        <p:spPr bwMode="auto">
          <a:xfrm>
            <a:off x="8269288" y="2640013"/>
            <a:ext cx="7937" cy="1587"/>
          </a:xfrm>
          <a:custGeom>
            <a:avLst/>
            <a:gdLst>
              <a:gd name="T0" fmla="*/ 0 w 6"/>
              <a:gd name="T1" fmla="*/ 0 h 2"/>
              <a:gd name="T2" fmla="*/ 2147483647 w 6"/>
              <a:gd name="T3" fmla="*/ 0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28353" name="Line 702"/>
          <p:cNvSpPr>
            <a:spLocks noChangeShapeType="1"/>
          </p:cNvSpPr>
          <p:nvPr/>
        </p:nvSpPr>
        <p:spPr bwMode="auto">
          <a:xfrm>
            <a:off x="8302625" y="2636838"/>
            <a:ext cx="4763" cy="3175"/>
          </a:xfrm>
          <a:prstGeom prst="line">
            <a:avLst/>
          </a:prstGeom>
          <a:noFill/>
          <a:ln w="0">
            <a:solidFill>
              <a:srgbClr val="000000"/>
            </a:solidFill>
            <a:round/>
            <a:headEnd/>
            <a:tailEnd/>
          </a:ln>
        </p:spPr>
        <p:txBody>
          <a:bodyPr/>
          <a:lstStyle/>
          <a:p>
            <a:endParaRPr lang="en-CA"/>
          </a:p>
        </p:txBody>
      </p:sp>
      <p:sp>
        <p:nvSpPr>
          <p:cNvPr id="28354" name="Line 703"/>
          <p:cNvSpPr>
            <a:spLocks noChangeShapeType="1"/>
          </p:cNvSpPr>
          <p:nvPr/>
        </p:nvSpPr>
        <p:spPr bwMode="auto">
          <a:xfrm>
            <a:off x="8307388" y="2640013"/>
            <a:ext cx="3175" cy="1587"/>
          </a:xfrm>
          <a:prstGeom prst="line">
            <a:avLst/>
          </a:prstGeom>
          <a:noFill/>
          <a:ln w="0">
            <a:solidFill>
              <a:srgbClr val="000000"/>
            </a:solidFill>
            <a:round/>
            <a:headEnd/>
            <a:tailEnd/>
          </a:ln>
        </p:spPr>
        <p:txBody>
          <a:bodyPr/>
          <a:lstStyle/>
          <a:p>
            <a:endParaRPr lang="en-CA"/>
          </a:p>
        </p:txBody>
      </p:sp>
      <p:sp>
        <p:nvSpPr>
          <p:cNvPr id="28355" name="Line 704"/>
          <p:cNvSpPr>
            <a:spLocks noChangeShapeType="1"/>
          </p:cNvSpPr>
          <p:nvPr/>
        </p:nvSpPr>
        <p:spPr bwMode="auto">
          <a:xfrm>
            <a:off x="8310563" y="2640013"/>
            <a:ext cx="1587" cy="1587"/>
          </a:xfrm>
          <a:prstGeom prst="line">
            <a:avLst/>
          </a:prstGeom>
          <a:noFill/>
          <a:ln w="0">
            <a:solidFill>
              <a:srgbClr val="000000"/>
            </a:solidFill>
            <a:round/>
            <a:headEnd/>
            <a:tailEnd/>
          </a:ln>
        </p:spPr>
        <p:txBody>
          <a:bodyPr/>
          <a:lstStyle/>
          <a:p>
            <a:endParaRPr lang="en-CA"/>
          </a:p>
        </p:txBody>
      </p:sp>
      <p:sp>
        <p:nvSpPr>
          <p:cNvPr id="28356" name="Line 705"/>
          <p:cNvSpPr>
            <a:spLocks noChangeShapeType="1"/>
          </p:cNvSpPr>
          <p:nvPr/>
        </p:nvSpPr>
        <p:spPr bwMode="auto">
          <a:xfrm flipH="1">
            <a:off x="8302625" y="2641600"/>
            <a:ext cx="7938" cy="11113"/>
          </a:xfrm>
          <a:prstGeom prst="line">
            <a:avLst/>
          </a:prstGeom>
          <a:noFill/>
          <a:ln w="0">
            <a:solidFill>
              <a:srgbClr val="000000"/>
            </a:solidFill>
            <a:round/>
            <a:headEnd/>
            <a:tailEnd/>
          </a:ln>
        </p:spPr>
        <p:txBody>
          <a:bodyPr/>
          <a:lstStyle/>
          <a:p>
            <a:endParaRPr lang="en-CA"/>
          </a:p>
        </p:txBody>
      </p:sp>
      <p:sp>
        <p:nvSpPr>
          <p:cNvPr id="28357" name="Line 706"/>
          <p:cNvSpPr>
            <a:spLocks noChangeShapeType="1"/>
          </p:cNvSpPr>
          <p:nvPr/>
        </p:nvSpPr>
        <p:spPr bwMode="auto">
          <a:xfrm flipH="1">
            <a:off x="8293100" y="2652713"/>
            <a:ext cx="9525" cy="12700"/>
          </a:xfrm>
          <a:prstGeom prst="line">
            <a:avLst/>
          </a:prstGeom>
          <a:noFill/>
          <a:ln w="0">
            <a:solidFill>
              <a:srgbClr val="000000"/>
            </a:solidFill>
            <a:round/>
            <a:headEnd/>
            <a:tailEnd/>
          </a:ln>
        </p:spPr>
        <p:txBody>
          <a:bodyPr/>
          <a:lstStyle/>
          <a:p>
            <a:endParaRPr lang="en-CA"/>
          </a:p>
        </p:txBody>
      </p:sp>
      <p:sp>
        <p:nvSpPr>
          <p:cNvPr id="28358" name="Line 707"/>
          <p:cNvSpPr>
            <a:spLocks noChangeShapeType="1"/>
          </p:cNvSpPr>
          <p:nvPr/>
        </p:nvSpPr>
        <p:spPr bwMode="auto">
          <a:xfrm flipH="1">
            <a:off x="8277225" y="2665413"/>
            <a:ext cx="15875" cy="14287"/>
          </a:xfrm>
          <a:prstGeom prst="line">
            <a:avLst/>
          </a:prstGeom>
          <a:noFill/>
          <a:ln w="0">
            <a:solidFill>
              <a:srgbClr val="000000"/>
            </a:solidFill>
            <a:round/>
            <a:headEnd/>
            <a:tailEnd/>
          </a:ln>
        </p:spPr>
        <p:txBody>
          <a:bodyPr/>
          <a:lstStyle/>
          <a:p>
            <a:endParaRPr lang="en-CA"/>
          </a:p>
        </p:txBody>
      </p:sp>
      <p:sp>
        <p:nvSpPr>
          <p:cNvPr id="28359" name="Line 708"/>
          <p:cNvSpPr>
            <a:spLocks noChangeShapeType="1"/>
          </p:cNvSpPr>
          <p:nvPr/>
        </p:nvSpPr>
        <p:spPr bwMode="auto">
          <a:xfrm flipH="1">
            <a:off x="8264525" y="2679700"/>
            <a:ext cx="12700" cy="9525"/>
          </a:xfrm>
          <a:prstGeom prst="line">
            <a:avLst/>
          </a:prstGeom>
          <a:noFill/>
          <a:ln w="0">
            <a:solidFill>
              <a:srgbClr val="000000"/>
            </a:solidFill>
            <a:round/>
            <a:headEnd/>
            <a:tailEnd/>
          </a:ln>
        </p:spPr>
        <p:txBody>
          <a:bodyPr/>
          <a:lstStyle/>
          <a:p>
            <a:endParaRPr lang="en-CA"/>
          </a:p>
        </p:txBody>
      </p:sp>
      <p:sp>
        <p:nvSpPr>
          <p:cNvPr id="28360" name="Line 709"/>
          <p:cNvSpPr>
            <a:spLocks noChangeShapeType="1"/>
          </p:cNvSpPr>
          <p:nvPr/>
        </p:nvSpPr>
        <p:spPr bwMode="auto">
          <a:xfrm flipH="1">
            <a:off x="8258175" y="2689225"/>
            <a:ext cx="6350" cy="4763"/>
          </a:xfrm>
          <a:prstGeom prst="line">
            <a:avLst/>
          </a:prstGeom>
          <a:noFill/>
          <a:ln w="0">
            <a:solidFill>
              <a:srgbClr val="000000"/>
            </a:solidFill>
            <a:round/>
            <a:headEnd/>
            <a:tailEnd/>
          </a:ln>
        </p:spPr>
        <p:txBody>
          <a:bodyPr/>
          <a:lstStyle/>
          <a:p>
            <a:endParaRPr lang="en-CA"/>
          </a:p>
        </p:txBody>
      </p:sp>
      <p:sp>
        <p:nvSpPr>
          <p:cNvPr id="28361" name="Freeform 710"/>
          <p:cNvSpPr>
            <a:spLocks/>
          </p:cNvSpPr>
          <p:nvPr/>
        </p:nvSpPr>
        <p:spPr bwMode="auto">
          <a:xfrm>
            <a:off x="8255000" y="2693988"/>
            <a:ext cx="3175" cy="4762"/>
          </a:xfrm>
          <a:custGeom>
            <a:avLst/>
            <a:gdLst>
              <a:gd name="T0" fmla="*/ 2147483647 w 4"/>
              <a:gd name="T1" fmla="*/ 0 h 4"/>
              <a:gd name="T2" fmla="*/ 0 w 4"/>
              <a:gd name="T3" fmla="*/ 2147483647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8362" name="Line 711"/>
          <p:cNvSpPr>
            <a:spLocks noChangeShapeType="1"/>
          </p:cNvSpPr>
          <p:nvPr/>
        </p:nvSpPr>
        <p:spPr bwMode="auto">
          <a:xfrm>
            <a:off x="7277100" y="5081588"/>
            <a:ext cx="1588" cy="179387"/>
          </a:xfrm>
          <a:prstGeom prst="line">
            <a:avLst/>
          </a:prstGeom>
          <a:noFill/>
          <a:ln w="9525">
            <a:solidFill>
              <a:srgbClr val="000000"/>
            </a:solidFill>
            <a:round/>
            <a:headEnd/>
            <a:tailEnd/>
          </a:ln>
        </p:spPr>
        <p:txBody>
          <a:bodyPr/>
          <a:lstStyle/>
          <a:p>
            <a:endParaRPr lang="en-CA"/>
          </a:p>
        </p:txBody>
      </p:sp>
      <p:sp>
        <p:nvSpPr>
          <p:cNvPr id="28363" name="Freeform 712"/>
          <p:cNvSpPr>
            <a:spLocks/>
          </p:cNvSpPr>
          <p:nvPr/>
        </p:nvSpPr>
        <p:spPr bwMode="auto">
          <a:xfrm>
            <a:off x="7258050" y="5186363"/>
            <a:ext cx="34925" cy="74612"/>
          </a:xfrm>
          <a:custGeom>
            <a:avLst/>
            <a:gdLst>
              <a:gd name="T0" fmla="*/ 2147483647 w 31"/>
              <a:gd name="T1" fmla="*/ 0 h 59"/>
              <a:gd name="T2" fmla="*/ 2147483647 w 31"/>
              <a:gd name="T3" fmla="*/ 2147483647 h 59"/>
              <a:gd name="T4" fmla="*/ 0 w 31"/>
              <a:gd name="T5" fmla="*/ 0 h 59"/>
              <a:gd name="T6" fmla="*/ 0 60000 65536"/>
              <a:gd name="T7" fmla="*/ 0 60000 65536"/>
              <a:gd name="T8" fmla="*/ 0 60000 65536"/>
              <a:gd name="T9" fmla="*/ 0 w 31"/>
              <a:gd name="T10" fmla="*/ 0 h 59"/>
              <a:gd name="T11" fmla="*/ 31 w 31"/>
              <a:gd name="T12" fmla="*/ 59 h 59"/>
            </a:gdLst>
            <a:ahLst/>
            <a:cxnLst>
              <a:cxn ang="T6">
                <a:pos x="T0" y="T1"/>
              </a:cxn>
              <a:cxn ang="T7">
                <a:pos x="T2" y="T3"/>
              </a:cxn>
              <a:cxn ang="T8">
                <a:pos x="T4" y="T5"/>
              </a:cxn>
            </a:cxnLst>
            <a:rect l="T9" t="T10" r="T11" b="T12"/>
            <a:pathLst>
              <a:path w="31" h="59">
                <a:moveTo>
                  <a:pt x="31" y="0"/>
                </a:moveTo>
                <a:lnTo>
                  <a:pt x="15" y="59"/>
                </a:lnTo>
                <a:lnTo>
                  <a:pt x="0" y="0"/>
                </a:lnTo>
              </a:path>
            </a:pathLst>
          </a:custGeom>
          <a:noFill/>
          <a:ln w="9525">
            <a:solidFill>
              <a:srgbClr val="000000"/>
            </a:solidFill>
            <a:round/>
            <a:headEnd/>
            <a:tailEnd/>
          </a:ln>
        </p:spPr>
        <p:txBody>
          <a:bodyPr/>
          <a:lstStyle/>
          <a:p>
            <a:endParaRPr lang="en-CA"/>
          </a:p>
        </p:txBody>
      </p:sp>
      <p:sp>
        <p:nvSpPr>
          <p:cNvPr id="28364" name="Rectangle 713"/>
          <p:cNvSpPr>
            <a:spLocks noChangeArrowheads="1"/>
          </p:cNvSpPr>
          <p:nvPr/>
        </p:nvSpPr>
        <p:spPr bwMode="auto">
          <a:xfrm>
            <a:off x="6248400" y="3019425"/>
            <a:ext cx="2016125" cy="2060575"/>
          </a:xfrm>
          <a:prstGeom prst="rect">
            <a:avLst/>
          </a:prstGeom>
          <a:noFill/>
          <a:ln w="9525">
            <a:solidFill>
              <a:srgbClr val="000000"/>
            </a:solidFill>
            <a:miter lim="800000"/>
            <a:headEnd/>
            <a:tailEnd/>
          </a:ln>
        </p:spPr>
        <p:txBody>
          <a:bodyPr/>
          <a:lstStyle/>
          <a:p>
            <a:endParaRPr lang="en-US"/>
          </a:p>
        </p:txBody>
      </p:sp>
      <p:sp>
        <p:nvSpPr>
          <p:cNvPr id="28365" name="Freeform 714"/>
          <p:cNvSpPr>
            <a:spLocks/>
          </p:cNvSpPr>
          <p:nvPr/>
        </p:nvSpPr>
        <p:spPr bwMode="auto">
          <a:xfrm>
            <a:off x="6316663" y="3587750"/>
            <a:ext cx="131762" cy="204788"/>
          </a:xfrm>
          <a:custGeom>
            <a:avLst/>
            <a:gdLst>
              <a:gd name="T0" fmla="*/ 0 w 109"/>
              <a:gd name="T1" fmla="*/ 2147483647 h 166"/>
              <a:gd name="T2" fmla="*/ 2147483647 w 109"/>
              <a:gd name="T3" fmla="*/ 0 h 166"/>
              <a:gd name="T4" fmla="*/ 2147483647 w 109"/>
              <a:gd name="T5" fmla="*/ 0 h 166"/>
              <a:gd name="T6" fmla="*/ 2147483647 w 109"/>
              <a:gd name="T7" fmla="*/ 2147483647 h 166"/>
              <a:gd name="T8" fmla="*/ 2147483647 w 109"/>
              <a:gd name="T9" fmla="*/ 2147483647 h 166"/>
              <a:gd name="T10" fmla="*/ 2147483647 w 109"/>
              <a:gd name="T11" fmla="*/ 2147483647 h 166"/>
              <a:gd name="T12" fmla="*/ 0 w 109"/>
              <a:gd name="T13" fmla="*/ 2147483647 h 166"/>
              <a:gd name="T14" fmla="*/ 0 60000 65536"/>
              <a:gd name="T15" fmla="*/ 0 60000 65536"/>
              <a:gd name="T16" fmla="*/ 0 60000 65536"/>
              <a:gd name="T17" fmla="*/ 0 60000 65536"/>
              <a:gd name="T18" fmla="*/ 0 60000 65536"/>
              <a:gd name="T19" fmla="*/ 0 60000 65536"/>
              <a:gd name="T20" fmla="*/ 0 60000 65536"/>
              <a:gd name="T21" fmla="*/ 0 w 109"/>
              <a:gd name="T22" fmla="*/ 0 h 166"/>
              <a:gd name="T23" fmla="*/ 109 w 109"/>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66">
                <a:moveTo>
                  <a:pt x="0" y="166"/>
                </a:moveTo>
                <a:lnTo>
                  <a:pt x="34" y="0"/>
                </a:lnTo>
                <a:lnTo>
                  <a:pt x="53" y="0"/>
                </a:lnTo>
                <a:lnTo>
                  <a:pt x="22" y="147"/>
                </a:lnTo>
                <a:lnTo>
                  <a:pt x="109" y="147"/>
                </a:lnTo>
                <a:lnTo>
                  <a:pt x="10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6" name="Freeform 715"/>
          <p:cNvSpPr>
            <a:spLocks/>
          </p:cNvSpPr>
          <p:nvPr/>
        </p:nvSpPr>
        <p:spPr bwMode="auto">
          <a:xfrm>
            <a:off x="6470650" y="3587750"/>
            <a:ext cx="180975" cy="204788"/>
          </a:xfrm>
          <a:custGeom>
            <a:avLst/>
            <a:gdLst>
              <a:gd name="T0" fmla="*/ 0 w 153"/>
              <a:gd name="T1" fmla="*/ 2147483647 h 166"/>
              <a:gd name="T2" fmla="*/ 2147483647 w 153"/>
              <a:gd name="T3" fmla="*/ 0 h 166"/>
              <a:gd name="T4" fmla="*/ 2147483647 w 153"/>
              <a:gd name="T5" fmla="*/ 0 h 166"/>
              <a:gd name="T6" fmla="*/ 2147483647 w 153"/>
              <a:gd name="T7" fmla="*/ 2147483647 h 166"/>
              <a:gd name="T8" fmla="*/ 2147483647 w 153"/>
              <a:gd name="T9" fmla="*/ 2147483647 h 166"/>
              <a:gd name="T10" fmla="*/ 2147483647 w 153"/>
              <a:gd name="T11" fmla="*/ 2147483647 h 166"/>
              <a:gd name="T12" fmla="*/ 2147483647 w 153"/>
              <a:gd name="T13" fmla="*/ 2147483647 h 166"/>
              <a:gd name="T14" fmla="*/ 2147483647 w 153"/>
              <a:gd name="T15" fmla="*/ 2147483647 h 166"/>
              <a:gd name="T16" fmla="*/ 2147483647 w 153"/>
              <a:gd name="T17" fmla="*/ 2147483647 h 166"/>
              <a:gd name="T18" fmla="*/ 2147483647 w 153"/>
              <a:gd name="T19" fmla="*/ 2147483647 h 166"/>
              <a:gd name="T20" fmla="*/ 2147483647 w 153"/>
              <a:gd name="T21" fmla="*/ 2147483647 h 166"/>
              <a:gd name="T22" fmla="*/ 2147483647 w 153"/>
              <a:gd name="T23" fmla="*/ 2147483647 h 166"/>
              <a:gd name="T24" fmla="*/ 0 w 153"/>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166"/>
              <a:gd name="T41" fmla="*/ 153 w 153"/>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166">
                <a:moveTo>
                  <a:pt x="0" y="166"/>
                </a:moveTo>
                <a:lnTo>
                  <a:pt x="34" y="0"/>
                </a:lnTo>
                <a:lnTo>
                  <a:pt x="153" y="0"/>
                </a:lnTo>
                <a:lnTo>
                  <a:pt x="149" y="19"/>
                </a:lnTo>
                <a:lnTo>
                  <a:pt x="51" y="19"/>
                </a:lnTo>
                <a:lnTo>
                  <a:pt x="39" y="70"/>
                </a:lnTo>
                <a:lnTo>
                  <a:pt x="136" y="70"/>
                </a:lnTo>
                <a:lnTo>
                  <a:pt x="130" y="89"/>
                </a:lnTo>
                <a:lnTo>
                  <a:pt x="35" y="89"/>
                </a:lnTo>
                <a:lnTo>
                  <a:pt x="24" y="147"/>
                </a:lnTo>
                <a:lnTo>
                  <a:pt x="130" y="147"/>
                </a:lnTo>
                <a:lnTo>
                  <a:pt x="12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7" name="Freeform 716"/>
          <p:cNvSpPr>
            <a:spLocks/>
          </p:cNvSpPr>
          <p:nvPr/>
        </p:nvSpPr>
        <p:spPr bwMode="auto">
          <a:xfrm>
            <a:off x="6632575" y="3587750"/>
            <a:ext cx="223838" cy="204788"/>
          </a:xfrm>
          <a:custGeom>
            <a:avLst/>
            <a:gdLst>
              <a:gd name="T0" fmla="*/ 0 w 187"/>
              <a:gd name="T1" fmla="*/ 2147483647 h 166"/>
              <a:gd name="T2" fmla="*/ 2147483647 w 187"/>
              <a:gd name="T3" fmla="*/ 2147483647 h 166"/>
              <a:gd name="T4" fmla="*/ 2147483647 w 187"/>
              <a:gd name="T5" fmla="*/ 0 h 166"/>
              <a:gd name="T6" fmla="*/ 2147483647 w 187"/>
              <a:gd name="T7" fmla="*/ 0 h 166"/>
              <a:gd name="T8" fmla="*/ 2147483647 w 187"/>
              <a:gd name="T9" fmla="*/ 2147483647 h 166"/>
              <a:gd name="T10" fmla="*/ 2147483647 w 187"/>
              <a:gd name="T11" fmla="*/ 2147483647 h 166"/>
              <a:gd name="T12" fmla="*/ 2147483647 w 187"/>
              <a:gd name="T13" fmla="*/ 2147483647 h 166"/>
              <a:gd name="T14" fmla="*/ 2147483647 w 187"/>
              <a:gd name="T15" fmla="*/ 2147483647 h 166"/>
              <a:gd name="T16" fmla="*/ 2147483647 w 187"/>
              <a:gd name="T17" fmla="*/ 2147483647 h 166"/>
              <a:gd name="T18" fmla="*/ 2147483647 w 187"/>
              <a:gd name="T19" fmla="*/ 2147483647 h 166"/>
              <a:gd name="T20" fmla="*/ 2147483647 w 187"/>
              <a:gd name="T21" fmla="*/ 2147483647 h 166"/>
              <a:gd name="T22" fmla="*/ 2147483647 w 187"/>
              <a:gd name="T23" fmla="*/ 2147483647 h 166"/>
              <a:gd name="T24" fmla="*/ 2147483647 w 187"/>
              <a:gd name="T25" fmla="*/ 2147483647 h 166"/>
              <a:gd name="T26" fmla="*/ 2147483647 w 187"/>
              <a:gd name="T27" fmla="*/ 2147483647 h 166"/>
              <a:gd name="T28" fmla="*/ 2147483647 w 187"/>
              <a:gd name="T29" fmla="*/ 2147483647 h 166"/>
              <a:gd name="T30" fmla="*/ 2147483647 w 187"/>
              <a:gd name="T31" fmla="*/ 0 h 166"/>
              <a:gd name="T32" fmla="*/ 2147483647 w 187"/>
              <a:gd name="T33" fmla="*/ 0 h 166"/>
              <a:gd name="T34" fmla="*/ 2147483647 w 187"/>
              <a:gd name="T35" fmla="*/ 2147483647 h 166"/>
              <a:gd name="T36" fmla="*/ 2147483647 w 187"/>
              <a:gd name="T37" fmla="*/ 2147483647 h 166"/>
              <a:gd name="T38" fmla="*/ 2147483647 w 187"/>
              <a:gd name="T39" fmla="*/ 2147483647 h 166"/>
              <a:gd name="T40" fmla="*/ 2147483647 w 187"/>
              <a:gd name="T41" fmla="*/ 2147483647 h 166"/>
              <a:gd name="T42" fmla="*/ 2147483647 w 187"/>
              <a:gd name="T43" fmla="*/ 2147483647 h 166"/>
              <a:gd name="T44" fmla="*/ 2147483647 w 187"/>
              <a:gd name="T45" fmla="*/ 2147483647 h 166"/>
              <a:gd name="T46" fmla="*/ 2147483647 w 187"/>
              <a:gd name="T47" fmla="*/ 2147483647 h 166"/>
              <a:gd name="T48" fmla="*/ 2147483647 w 187"/>
              <a:gd name="T49" fmla="*/ 2147483647 h 166"/>
              <a:gd name="T50" fmla="*/ 2147483647 w 187"/>
              <a:gd name="T51" fmla="*/ 2147483647 h 166"/>
              <a:gd name="T52" fmla="*/ 2147483647 w 187"/>
              <a:gd name="T53" fmla="*/ 2147483647 h 166"/>
              <a:gd name="T54" fmla="*/ 0 w 187"/>
              <a:gd name="T55" fmla="*/ 2147483647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6"/>
              <a:gd name="T86" fmla="*/ 187 w 187"/>
              <a:gd name="T87" fmla="*/ 166 h 1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6">
                <a:moveTo>
                  <a:pt x="0" y="166"/>
                </a:moveTo>
                <a:lnTo>
                  <a:pt x="81" y="81"/>
                </a:lnTo>
                <a:lnTo>
                  <a:pt x="36" y="0"/>
                </a:lnTo>
                <a:lnTo>
                  <a:pt x="57" y="0"/>
                </a:lnTo>
                <a:lnTo>
                  <a:pt x="79" y="38"/>
                </a:lnTo>
                <a:lnTo>
                  <a:pt x="83" y="45"/>
                </a:lnTo>
                <a:lnTo>
                  <a:pt x="87" y="49"/>
                </a:lnTo>
                <a:lnTo>
                  <a:pt x="89" y="53"/>
                </a:lnTo>
                <a:lnTo>
                  <a:pt x="89" y="55"/>
                </a:lnTo>
                <a:lnTo>
                  <a:pt x="93" y="60"/>
                </a:lnTo>
                <a:lnTo>
                  <a:pt x="96" y="66"/>
                </a:lnTo>
                <a:lnTo>
                  <a:pt x="100" y="60"/>
                </a:lnTo>
                <a:lnTo>
                  <a:pt x="108" y="55"/>
                </a:lnTo>
                <a:lnTo>
                  <a:pt x="115" y="47"/>
                </a:lnTo>
                <a:lnTo>
                  <a:pt x="123" y="39"/>
                </a:lnTo>
                <a:lnTo>
                  <a:pt x="161" y="0"/>
                </a:lnTo>
                <a:lnTo>
                  <a:pt x="187" y="0"/>
                </a:lnTo>
                <a:lnTo>
                  <a:pt x="106" y="83"/>
                </a:lnTo>
                <a:lnTo>
                  <a:pt x="153" y="166"/>
                </a:lnTo>
                <a:lnTo>
                  <a:pt x="130" y="166"/>
                </a:lnTo>
                <a:lnTo>
                  <a:pt x="104" y="117"/>
                </a:lnTo>
                <a:lnTo>
                  <a:pt x="100" y="111"/>
                </a:lnTo>
                <a:lnTo>
                  <a:pt x="96" y="106"/>
                </a:lnTo>
                <a:lnTo>
                  <a:pt x="93" y="98"/>
                </a:lnTo>
                <a:lnTo>
                  <a:pt x="83" y="106"/>
                </a:lnTo>
                <a:lnTo>
                  <a:pt x="76" y="115"/>
                </a:lnTo>
                <a:lnTo>
                  <a:pt x="24"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8" name="Freeform 717"/>
          <p:cNvSpPr>
            <a:spLocks/>
          </p:cNvSpPr>
          <p:nvPr/>
        </p:nvSpPr>
        <p:spPr bwMode="auto">
          <a:xfrm>
            <a:off x="6846888" y="3587750"/>
            <a:ext cx="61912" cy="204788"/>
          </a:xfrm>
          <a:custGeom>
            <a:avLst/>
            <a:gdLst>
              <a:gd name="T0" fmla="*/ 0 w 53"/>
              <a:gd name="T1" fmla="*/ 2147483647 h 166"/>
              <a:gd name="T2" fmla="*/ 2147483647 w 53"/>
              <a:gd name="T3" fmla="*/ 0 h 166"/>
              <a:gd name="T4" fmla="*/ 2147483647 w 53"/>
              <a:gd name="T5" fmla="*/ 0 h 166"/>
              <a:gd name="T6" fmla="*/ 2147483647 w 53"/>
              <a:gd name="T7" fmla="*/ 2147483647 h 166"/>
              <a:gd name="T8" fmla="*/ 0 w 53"/>
              <a:gd name="T9" fmla="*/ 2147483647 h 166"/>
              <a:gd name="T10" fmla="*/ 0 60000 65536"/>
              <a:gd name="T11" fmla="*/ 0 60000 65536"/>
              <a:gd name="T12" fmla="*/ 0 60000 65536"/>
              <a:gd name="T13" fmla="*/ 0 60000 65536"/>
              <a:gd name="T14" fmla="*/ 0 60000 65536"/>
              <a:gd name="T15" fmla="*/ 0 w 53"/>
              <a:gd name="T16" fmla="*/ 0 h 166"/>
              <a:gd name="T17" fmla="*/ 53 w 53"/>
              <a:gd name="T18" fmla="*/ 166 h 166"/>
            </a:gdLst>
            <a:ahLst/>
            <a:cxnLst>
              <a:cxn ang="T10">
                <a:pos x="T0" y="T1"/>
              </a:cxn>
              <a:cxn ang="T11">
                <a:pos x="T2" y="T3"/>
              </a:cxn>
              <a:cxn ang="T12">
                <a:pos x="T4" y="T5"/>
              </a:cxn>
              <a:cxn ang="T13">
                <a:pos x="T6" y="T7"/>
              </a:cxn>
              <a:cxn ang="T14">
                <a:pos x="T8" y="T9"/>
              </a:cxn>
            </a:cxnLst>
            <a:rect l="T15" t="T16" r="T17" b="T18"/>
            <a:pathLst>
              <a:path w="53" h="166">
                <a:moveTo>
                  <a:pt x="0" y="166"/>
                </a:moveTo>
                <a:lnTo>
                  <a:pt x="32" y="0"/>
                </a:lnTo>
                <a:lnTo>
                  <a:pt x="53" y="0"/>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9" name="Freeform 718"/>
          <p:cNvSpPr>
            <a:spLocks/>
          </p:cNvSpPr>
          <p:nvPr/>
        </p:nvSpPr>
        <p:spPr bwMode="auto">
          <a:xfrm>
            <a:off x="6932613" y="3584575"/>
            <a:ext cx="177800" cy="211138"/>
          </a:xfrm>
          <a:custGeom>
            <a:avLst/>
            <a:gdLst>
              <a:gd name="T0" fmla="*/ 2147483647 w 147"/>
              <a:gd name="T1" fmla="*/ 2147483647 h 170"/>
              <a:gd name="T2" fmla="*/ 2147483647 w 147"/>
              <a:gd name="T3" fmla="*/ 2147483647 h 170"/>
              <a:gd name="T4" fmla="*/ 2147483647 w 147"/>
              <a:gd name="T5" fmla="*/ 2147483647 h 170"/>
              <a:gd name="T6" fmla="*/ 2147483647 w 147"/>
              <a:gd name="T7" fmla="*/ 2147483647 h 170"/>
              <a:gd name="T8" fmla="*/ 2147483647 w 147"/>
              <a:gd name="T9" fmla="*/ 2147483647 h 170"/>
              <a:gd name="T10" fmla="*/ 2147483647 w 147"/>
              <a:gd name="T11" fmla="*/ 2147483647 h 170"/>
              <a:gd name="T12" fmla="*/ 2147483647 w 147"/>
              <a:gd name="T13" fmla="*/ 2147483647 h 170"/>
              <a:gd name="T14" fmla="*/ 2147483647 w 147"/>
              <a:gd name="T15" fmla="*/ 2147483647 h 170"/>
              <a:gd name="T16" fmla="*/ 2147483647 w 147"/>
              <a:gd name="T17" fmla="*/ 2147483647 h 170"/>
              <a:gd name="T18" fmla="*/ 2147483647 w 147"/>
              <a:gd name="T19" fmla="*/ 2147483647 h 170"/>
              <a:gd name="T20" fmla="*/ 2147483647 w 147"/>
              <a:gd name="T21" fmla="*/ 2147483647 h 170"/>
              <a:gd name="T22" fmla="*/ 0 w 147"/>
              <a:gd name="T23" fmla="*/ 2147483647 h 170"/>
              <a:gd name="T24" fmla="*/ 2147483647 w 147"/>
              <a:gd name="T25" fmla="*/ 2147483647 h 170"/>
              <a:gd name="T26" fmla="*/ 2147483647 w 147"/>
              <a:gd name="T27" fmla="*/ 2147483647 h 170"/>
              <a:gd name="T28" fmla="*/ 2147483647 w 147"/>
              <a:gd name="T29" fmla="*/ 2147483647 h 170"/>
              <a:gd name="T30" fmla="*/ 2147483647 w 147"/>
              <a:gd name="T31" fmla="*/ 2147483647 h 170"/>
              <a:gd name="T32" fmla="*/ 2147483647 w 147"/>
              <a:gd name="T33" fmla="*/ 2147483647 h 170"/>
              <a:gd name="T34" fmla="*/ 2147483647 w 147"/>
              <a:gd name="T35" fmla="*/ 0 h 170"/>
              <a:gd name="T36" fmla="*/ 2147483647 w 147"/>
              <a:gd name="T37" fmla="*/ 2147483647 h 170"/>
              <a:gd name="T38" fmla="*/ 2147483647 w 147"/>
              <a:gd name="T39" fmla="*/ 2147483647 h 170"/>
              <a:gd name="T40" fmla="*/ 2147483647 w 147"/>
              <a:gd name="T41" fmla="*/ 2147483647 h 170"/>
              <a:gd name="T42" fmla="*/ 2147483647 w 147"/>
              <a:gd name="T43" fmla="*/ 2147483647 h 170"/>
              <a:gd name="T44" fmla="*/ 2147483647 w 147"/>
              <a:gd name="T45" fmla="*/ 2147483647 h 170"/>
              <a:gd name="T46" fmla="*/ 2147483647 w 147"/>
              <a:gd name="T47" fmla="*/ 2147483647 h 170"/>
              <a:gd name="T48" fmla="*/ 2147483647 w 147"/>
              <a:gd name="T49" fmla="*/ 2147483647 h 170"/>
              <a:gd name="T50" fmla="*/ 2147483647 w 147"/>
              <a:gd name="T51" fmla="*/ 2147483647 h 170"/>
              <a:gd name="T52" fmla="*/ 2147483647 w 147"/>
              <a:gd name="T53" fmla="*/ 2147483647 h 170"/>
              <a:gd name="T54" fmla="*/ 2147483647 w 147"/>
              <a:gd name="T55" fmla="*/ 2147483647 h 170"/>
              <a:gd name="T56" fmla="*/ 2147483647 w 147"/>
              <a:gd name="T57" fmla="*/ 2147483647 h 170"/>
              <a:gd name="T58" fmla="*/ 2147483647 w 147"/>
              <a:gd name="T59" fmla="*/ 2147483647 h 170"/>
              <a:gd name="T60" fmla="*/ 2147483647 w 147"/>
              <a:gd name="T61" fmla="*/ 2147483647 h 170"/>
              <a:gd name="T62" fmla="*/ 2147483647 w 147"/>
              <a:gd name="T63" fmla="*/ 2147483647 h 170"/>
              <a:gd name="T64" fmla="*/ 2147483647 w 147"/>
              <a:gd name="T65" fmla="*/ 2147483647 h 170"/>
              <a:gd name="T66" fmla="*/ 2147483647 w 147"/>
              <a:gd name="T67" fmla="*/ 2147483647 h 170"/>
              <a:gd name="T68" fmla="*/ 2147483647 w 147"/>
              <a:gd name="T69" fmla="*/ 2147483647 h 170"/>
              <a:gd name="T70" fmla="*/ 2147483647 w 147"/>
              <a:gd name="T71" fmla="*/ 2147483647 h 170"/>
              <a:gd name="T72" fmla="*/ 2147483647 w 147"/>
              <a:gd name="T73" fmla="*/ 2147483647 h 170"/>
              <a:gd name="T74" fmla="*/ 2147483647 w 147"/>
              <a:gd name="T75" fmla="*/ 2147483647 h 170"/>
              <a:gd name="T76" fmla="*/ 2147483647 w 147"/>
              <a:gd name="T77" fmla="*/ 2147483647 h 170"/>
              <a:gd name="T78" fmla="*/ 2147483647 w 147"/>
              <a:gd name="T79" fmla="*/ 2147483647 h 170"/>
              <a:gd name="T80" fmla="*/ 2147483647 w 147"/>
              <a:gd name="T81" fmla="*/ 2147483647 h 170"/>
              <a:gd name="T82" fmla="*/ 2147483647 w 147"/>
              <a:gd name="T83" fmla="*/ 2147483647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0"/>
              <a:gd name="T128" fmla="*/ 147 w 147"/>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0">
                <a:moveTo>
                  <a:pt x="121" y="110"/>
                </a:moveTo>
                <a:lnTo>
                  <a:pt x="140" y="113"/>
                </a:lnTo>
                <a:lnTo>
                  <a:pt x="126" y="138"/>
                </a:lnTo>
                <a:lnTo>
                  <a:pt x="109" y="157"/>
                </a:lnTo>
                <a:lnTo>
                  <a:pt x="89" y="166"/>
                </a:lnTo>
                <a:lnTo>
                  <a:pt x="64" y="170"/>
                </a:lnTo>
                <a:lnTo>
                  <a:pt x="47" y="168"/>
                </a:lnTo>
                <a:lnTo>
                  <a:pt x="30" y="163"/>
                </a:lnTo>
                <a:lnTo>
                  <a:pt x="17" y="153"/>
                </a:lnTo>
                <a:lnTo>
                  <a:pt x="7" y="138"/>
                </a:lnTo>
                <a:lnTo>
                  <a:pt x="2" y="121"/>
                </a:lnTo>
                <a:lnTo>
                  <a:pt x="0" y="100"/>
                </a:lnTo>
                <a:lnTo>
                  <a:pt x="2" y="72"/>
                </a:lnTo>
                <a:lnTo>
                  <a:pt x="11" y="47"/>
                </a:lnTo>
                <a:lnTo>
                  <a:pt x="26" y="24"/>
                </a:lnTo>
                <a:lnTo>
                  <a:pt x="43" y="11"/>
                </a:lnTo>
                <a:lnTo>
                  <a:pt x="64" y="2"/>
                </a:lnTo>
                <a:lnTo>
                  <a:pt x="85" y="0"/>
                </a:lnTo>
                <a:lnTo>
                  <a:pt x="109" y="2"/>
                </a:lnTo>
                <a:lnTo>
                  <a:pt x="128" y="13"/>
                </a:lnTo>
                <a:lnTo>
                  <a:pt x="142" y="28"/>
                </a:lnTo>
                <a:lnTo>
                  <a:pt x="147" y="49"/>
                </a:lnTo>
                <a:lnTo>
                  <a:pt x="128" y="53"/>
                </a:lnTo>
                <a:lnTo>
                  <a:pt x="125" y="41"/>
                </a:lnTo>
                <a:lnTo>
                  <a:pt x="119" y="34"/>
                </a:lnTo>
                <a:lnTo>
                  <a:pt x="113" y="26"/>
                </a:lnTo>
                <a:lnTo>
                  <a:pt x="106" y="23"/>
                </a:lnTo>
                <a:lnTo>
                  <a:pt x="96" y="19"/>
                </a:lnTo>
                <a:lnTo>
                  <a:pt x="87" y="19"/>
                </a:lnTo>
                <a:lnTo>
                  <a:pt x="66" y="21"/>
                </a:lnTo>
                <a:lnTo>
                  <a:pt x="49" y="30"/>
                </a:lnTo>
                <a:lnTo>
                  <a:pt x="36" y="45"/>
                </a:lnTo>
                <a:lnTo>
                  <a:pt x="22" y="70"/>
                </a:lnTo>
                <a:lnTo>
                  <a:pt x="19" y="100"/>
                </a:lnTo>
                <a:lnTo>
                  <a:pt x="22" y="121"/>
                </a:lnTo>
                <a:lnTo>
                  <a:pt x="32" y="138"/>
                </a:lnTo>
                <a:lnTo>
                  <a:pt x="47" y="147"/>
                </a:lnTo>
                <a:lnTo>
                  <a:pt x="66" y="151"/>
                </a:lnTo>
                <a:lnTo>
                  <a:pt x="83" y="149"/>
                </a:lnTo>
                <a:lnTo>
                  <a:pt x="100" y="140"/>
                </a:lnTo>
                <a:lnTo>
                  <a:pt x="111" y="129"/>
                </a:lnTo>
                <a:lnTo>
                  <a:pt x="121" y="110"/>
                </a:lnTo>
                <a:close/>
              </a:path>
            </a:pathLst>
          </a:custGeom>
          <a:solidFill>
            <a:srgbClr val="000000"/>
          </a:solidFill>
          <a:ln w="0">
            <a:solidFill>
              <a:srgbClr val="000000"/>
            </a:solidFill>
            <a:round/>
            <a:headEnd/>
            <a:tailEnd/>
          </a:ln>
        </p:spPr>
        <p:txBody>
          <a:bodyPr/>
          <a:lstStyle/>
          <a:p>
            <a:endParaRPr lang="en-CA"/>
          </a:p>
        </p:txBody>
      </p:sp>
      <p:sp>
        <p:nvSpPr>
          <p:cNvPr id="28370" name="Freeform 719"/>
          <p:cNvSpPr>
            <a:spLocks noEditPoints="1"/>
          </p:cNvSpPr>
          <p:nvPr/>
        </p:nvSpPr>
        <p:spPr bwMode="auto">
          <a:xfrm>
            <a:off x="7131050" y="3584575"/>
            <a:ext cx="188913" cy="211138"/>
          </a:xfrm>
          <a:custGeom>
            <a:avLst/>
            <a:gdLst>
              <a:gd name="T0" fmla="*/ 0 w 157"/>
              <a:gd name="T1" fmla="*/ 2147483647 h 170"/>
              <a:gd name="T2" fmla="*/ 2147483647 w 157"/>
              <a:gd name="T3" fmla="*/ 2147483647 h 170"/>
              <a:gd name="T4" fmla="*/ 2147483647 w 157"/>
              <a:gd name="T5" fmla="*/ 2147483647 h 170"/>
              <a:gd name="T6" fmla="*/ 2147483647 w 157"/>
              <a:gd name="T7" fmla="*/ 2147483647 h 170"/>
              <a:gd name="T8" fmla="*/ 2147483647 w 157"/>
              <a:gd name="T9" fmla="*/ 2147483647 h 170"/>
              <a:gd name="T10" fmla="*/ 2147483647 w 157"/>
              <a:gd name="T11" fmla="*/ 2147483647 h 170"/>
              <a:gd name="T12" fmla="*/ 2147483647 w 157"/>
              <a:gd name="T13" fmla="*/ 0 h 170"/>
              <a:gd name="T14" fmla="*/ 2147483647 w 157"/>
              <a:gd name="T15" fmla="*/ 2147483647 h 170"/>
              <a:gd name="T16" fmla="*/ 2147483647 w 157"/>
              <a:gd name="T17" fmla="*/ 2147483647 h 170"/>
              <a:gd name="T18" fmla="*/ 2147483647 w 157"/>
              <a:gd name="T19" fmla="*/ 2147483647 h 170"/>
              <a:gd name="T20" fmla="*/ 2147483647 w 157"/>
              <a:gd name="T21" fmla="*/ 2147483647 h 170"/>
              <a:gd name="T22" fmla="*/ 2147483647 w 157"/>
              <a:gd name="T23" fmla="*/ 2147483647 h 170"/>
              <a:gd name="T24" fmla="*/ 2147483647 w 157"/>
              <a:gd name="T25" fmla="*/ 2147483647 h 170"/>
              <a:gd name="T26" fmla="*/ 2147483647 w 157"/>
              <a:gd name="T27" fmla="*/ 2147483647 h 170"/>
              <a:gd name="T28" fmla="*/ 2147483647 w 157"/>
              <a:gd name="T29" fmla="*/ 2147483647 h 170"/>
              <a:gd name="T30" fmla="*/ 2147483647 w 157"/>
              <a:gd name="T31" fmla="*/ 2147483647 h 170"/>
              <a:gd name="T32" fmla="*/ 2147483647 w 157"/>
              <a:gd name="T33" fmla="*/ 2147483647 h 170"/>
              <a:gd name="T34" fmla="*/ 2147483647 w 157"/>
              <a:gd name="T35" fmla="*/ 2147483647 h 170"/>
              <a:gd name="T36" fmla="*/ 2147483647 w 157"/>
              <a:gd name="T37" fmla="*/ 2147483647 h 170"/>
              <a:gd name="T38" fmla="*/ 2147483647 w 157"/>
              <a:gd name="T39" fmla="*/ 2147483647 h 170"/>
              <a:gd name="T40" fmla="*/ 2147483647 w 157"/>
              <a:gd name="T41" fmla="*/ 2147483647 h 170"/>
              <a:gd name="T42" fmla="*/ 2147483647 w 157"/>
              <a:gd name="T43" fmla="*/ 2147483647 h 170"/>
              <a:gd name="T44" fmla="*/ 2147483647 w 157"/>
              <a:gd name="T45" fmla="*/ 2147483647 h 170"/>
              <a:gd name="T46" fmla="*/ 2147483647 w 157"/>
              <a:gd name="T47" fmla="*/ 2147483647 h 170"/>
              <a:gd name="T48" fmla="*/ 2147483647 w 157"/>
              <a:gd name="T49" fmla="*/ 2147483647 h 170"/>
              <a:gd name="T50" fmla="*/ 2147483647 w 157"/>
              <a:gd name="T51" fmla="*/ 2147483647 h 170"/>
              <a:gd name="T52" fmla="*/ 2147483647 w 157"/>
              <a:gd name="T53" fmla="*/ 2147483647 h 170"/>
              <a:gd name="T54" fmla="*/ 2147483647 w 157"/>
              <a:gd name="T55" fmla="*/ 2147483647 h 170"/>
              <a:gd name="T56" fmla="*/ 0 w 157"/>
              <a:gd name="T57" fmla="*/ 2147483647 h 170"/>
              <a:gd name="T58" fmla="*/ 2147483647 w 157"/>
              <a:gd name="T59" fmla="*/ 2147483647 h 170"/>
              <a:gd name="T60" fmla="*/ 2147483647 w 157"/>
              <a:gd name="T61" fmla="*/ 2147483647 h 170"/>
              <a:gd name="T62" fmla="*/ 2147483647 w 157"/>
              <a:gd name="T63" fmla="*/ 2147483647 h 170"/>
              <a:gd name="T64" fmla="*/ 2147483647 w 157"/>
              <a:gd name="T65" fmla="*/ 2147483647 h 170"/>
              <a:gd name="T66" fmla="*/ 2147483647 w 157"/>
              <a:gd name="T67" fmla="*/ 2147483647 h 170"/>
              <a:gd name="T68" fmla="*/ 2147483647 w 157"/>
              <a:gd name="T69" fmla="*/ 2147483647 h 170"/>
              <a:gd name="T70" fmla="*/ 2147483647 w 157"/>
              <a:gd name="T71" fmla="*/ 2147483647 h 170"/>
              <a:gd name="T72" fmla="*/ 2147483647 w 157"/>
              <a:gd name="T73" fmla="*/ 2147483647 h 170"/>
              <a:gd name="T74" fmla="*/ 2147483647 w 157"/>
              <a:gd name="T75" fmla="*/ 2147483647 h 170"/>
              <a:gd name="T76" fmla="*/ 2147483647 w 157"/>
              <a:gd name="T77" fmla="*/ 2147483647 h 170"/>
              <a:gd name="T78" fmla="*/ 2147483647 w 157"/>
              <a:gd name="T79" fmla="*/ 2147483647 h 170"/>
              <a:gd name="T80" fmla="*/ 2147483647 w 157"/>
              <a:gd name="T81" fmla="*/ 2147483647 h 170"/>
              <a:gd name="T82" fmla="*/ 2147483647 w 157"/>
              <a:gd name="T83" fmla="*/ 2147483647 h 170"/>
              <a:gd name="T84" fmla="*/ 2147483647 w 157"/>
              <a:gd name="T85" fmla="*/ 2147483647 h 170"/>
              <a:gd name="T86" fmla="*/ 2147483647 w 157"/>
              <a:gd name="T87" fmla="*/ 2147483647 h 170"/>
              <a:gd name="T88" fmla="*/ 2147483647 w 157"/>
              <a:gd name="T89" fmla="*/ 2147483647 h 170"/>
              <a:gd name="T90" fmla="*/ 2147483647 w 157"/>
              <a:gd name="T91" fmla="*/ 2147483647 h 170"/>
              <a:gd name="T92" fmla="*/ 2147483647 w 157"/>
              <a:gd name="T93" fmla="*/ 2147483647 h 170"/>
              <a:gd name="T94" fmla="*/ 2147483647 w 157"/>
              <a:gd name="T95" fmla="*/ 2147483647 h 170"/>
              <a:gd name="T96" fmla="*/ 2147483647 w 157"/>
              <a:gd name="T97" fmla="*/ 2147483647 h 170"/>
              <a:gd name="T98" fmla="*/ 2147483647 w 157"/>
              <a:gd name="T99" fmla="*/ 2147483647 h 170"/>
              <a:gd name="T100" fmla="*/ 2147483647 w 157"/>
              <a:gd name="T101" fmla="*/ 2147483647 h 170"/>
              <a:gd name="T102" fmla="*/ 2147483647 w 157"/>
              <a:gd name="T103" fmla="*/ 2147483647 h 170"/>
              <a:gd name="T104" fmla="*/ 2147483647 w 157"/>
              <a:gd name="T105" fmla="*/ 2147483647 h 170"/>
              <a:gd name="T106" fmla="*/ 2147483647 w 157"/>
              <a:gd name="T107" fmla="*/ 2147483647 h 170"/>
              <a:gd name="T108" fmla="*/ 2147483647 w 157"/>
              <a:gd name="T109" fmla="*/ 2147483647 h 170"/>
              <a:gd name="T110" fmla="*/ 2147483647 w 157"/>
              <a:gd name="T111" fmla="*/ 2147483647 h 170"/>
              <a:gd name="T112" fmla="*/ 2147483647 w 157"/>
              <a:gd name="T113" fmla="*/ 2147483647 h 1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0"/>
              <a:gd name="T173" fmla="*/ 157 w 157"/>
              <a:gd name="T174" fmla="*/ 170 h 1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0">
                <a:moveTo>
                  <a:pt x="0" y="98"/>
                </a:moveTo>
                <a:lnTo>
                  <a:pt x="4" y="70"/>
                </a:lnTo>
                <a:lnTo>
                  <a:pt x="12" y="47"/>
                </a:lnTo>
                <a:lnTo>
                  <a:pt x="27" y="26"/>
                </a:lnTo>
                <a:lnTo>
                  <a:pt x="44" y="11"/>
                </a:lnTo>
                <a:lnTo>
                  <a:pt x="65" y="2"/>
                </a:lnTo>
                <a:lnTo>
                  <a:pt x="87" y="0"/>
                </a:lnTo>
                <a:lnTo>
                  <a:pt x="106" y="2"/>
                </a:lnTo>
                <a:lnTo>
                  <a:pt x="123" y="7"/>
                </a:lnTo>
                <a:lnTo>
                  <a:pt x="138" y="19"/>
                </a:lnTo>
                <a:lnTo>
                  <a:pt x="150" y="34"/>
                </a:lnTo>
                <a:lnTo>
                  <a:pt x="155" y="53"/>
                </a:lnTo>
                <a:lnTo>
                  <a:pt x="157" y="74"/>
                </a:lnTo>
                <a:lnTo>
                  <a:pt x="155" y="96"/>
                </a:lnTo>
                <a:lnTo>
                  <a:pt x="148" y="119"/>
                </a:lnTo>
                <a:lnTo>
                  <a:pt x="142" y="129"/>
                </a:lnTo>
                <a:lnTo>
                  <a:pt x="137" y="138"/>
                </a:lnTo>
                <a:lnTo>
                  <a:pt x="129" y="146"/>
                </a:lnTo>
                <a:lnTo>
                  <a:pt x="118" y="155"/>
                </a:lnTo>
                <a:lnTo>
                  <a:pt x="106" y="163"/>
                </a:lnTo>
                <a:lnTo>
                  <a:pt x="87" y="168"/>
                </a:lnTo>
                <a:lnTo>
                  <a:pt x="70" y="170"/>
                </a:lnTo>
                <a:lnTo>
                  <a:pt x="51" y="168"/>
                </a:lnTo>
                <a:lnTo>
                  <a:pt x="34" y="161"/>
                </a:lnTo>
                <a:lnTo>
                  <a:pt x="23" y="153"/>
                </a:lnTo>
                <a:lnTo>
                  <a:pt x="15" y="146"/>
                </a:lnTo>
                <a:lnTo>
                  <a:pt x="10" y="134"/>
                </a:lnTo>
                <a:lnTo>
                  <a:pt x="2" y="117"/>
                </a:lnTo>
                <a:lnTo>
                  <a:pt x="0" y="98"/>
                </a:lnTo>
                <a:close/>
                <a:moveTo>
                  <a:pt x="19" y="98"/>
                </a:moveTo>
                <a:lnTo>
                  <a:pt x="21" y="108"/>
                </a:lnTo>
                <a:lnTo>
                  <a:pt x="23" y="117"/>
                </a:lnTo>
                <a:lnTo>
                  <a:pt x="27" y="125"/>
                </a:lnTo>
                <a:lnTo>
                  <a:pt x="31" y="132"/>
                </a:lnTo>
                <a:lnTo>
                  <a:pt x="38" y="140"/>
                </a:lnTo>
                <a:lnTo>
                  <a:pt x="46" y="144"/>
                </a:lnTo>
                <a:lnTo>
                  <a:pt x="53" y="147"/>
                </a:lnTo>
                <a:lnTo>
                  <a:pt x="63" y="151"/>
                </a:lnTo>
                <a:lnTo>
                  <a:pt x="70" y="151"/>
                </a:lnTo>
                <a:lnTo>
                  <a:pt x="84" y="149"/>
                </a:lnTo>
                <a:lnTo>
                  <a:pt x="97" y="146"/>
                </a:lnTo>
                <a:lnTo>
                  <a:pt x="108" y="138"/>
                </a:lnTo>
                <a:lnTo>
                  <a:pt x="118" y="129"/>
                </a:lnTo>
                <a:lnTo>
                  <a:pt x="123" y="121"/>
                </a:lnTo>
                <a:lnTo>
                  <a:pt x="129" y="111"/>
                </a:lnTo>
                <a:lnTo>
                  <a:pt x="133" y="102"/>
                </a:lnTo>
                <a:lnTo>
                  <a:pt x="137" y="87"/>
                </a:lnTo>
                <a:lnTo>
                  <a:pt x="138" y="72"/>
                </a:lnTo>
                <a:lnTo>
                  <a:pt x="135" y="49"/>
                </a:lnTo>
                <a:lnTo>
                  <a:pt x="123" y="32"/>
                </a:lnTo>
                <a:lnTo>
                  <a:pt x="108" y="23"/>
                </a:lnTo>
                <a:lnTo>
                  <a:pt x="87" y="19"/>
                </a:lnTo>
                <a:lnTo>
                  <a:pt x="63" y="24"/>
                </a:lnTo>
                <a:lnTo>
                  <a:pt x="40" y="40"/>
                </a:lnTo>
                <a:lnTo>
                  <a:pt x="29" y="57"/>
                </a:lnTo>
                <a:lnTo>
                  <a:pt x="23" y="76"/>
                </a:lnTo>
                <a:lnTo>
                  <a:pt x="19" y="98"/>
                </a:lnTo>
                <a:close/>
              </a:path>
            </a:pathLst>
          </a:custGeom>
          <a:solidFill>
            <a:srgbClr val="000000"/>
          </a:solidFill>
          <a:ln w="0">
            <a:solidFill>
              <a:srgbClr val="000000"/>
            </a:solidFill>
            <a:round/>
            <a:headEnd/>
            <a:tailEnd/>
          </a:ln>
        </p:spPr>
        <p:txBody>
          <a:bodyPr/>
          <a:lstStyle/>
          <a:p>
            <a:endParaRPr lang="en-CA"/>
          </a:p>
        </p:txBody>
      </p:sp>
      <p:sp>
        <p:nvSpPr>
          <p:cNvPr id="28371" name="Freeform 720"/>
          <p:cNvSpPr>
            <a:spLocks/>
          </p:cNvSpPr>
          <p:nvPr/>
        </p:nvSpPr>
        <p:spPr bwMode="auto">
          <a:xfrm>
            <a:off x="7334250" y="3587750"/>
            <a:ext cx="193675" cy="204788"/>
          </a:xfrm>
          <a:custGeom>
            <a:avLst/>
            <a:gdLst>
              <a:gd name="T0" fmla="*/ 0 w 161"/>
              <a:gd name="T1" fmla="*/ 2147483647 h 166"/>
              <a:gd name="T2" fmla="*/ 2147483647 w 161"/>
              <a:gd name="T3" fmla="*/ 0 h 166"/>
              <a:gd name="T4" fmla="*/ 2147483647 w 161"/>
              <a:gd name="T5" fmla="*/ 0 h 166"/>
              <a:gd name="T6" fmla="*/ 2147483647 w 161"/>
              <a:gd name="T7" fmla="*/ 2147483647 h 166"/>
              <a:gd name="T8" fmla="*/ 2147483647 w 161"/>
              <a:gd name="T9" fmla="*/ 2147483647 h 166"/>
              <a:gd name="T10" fmla="*/ 2147483647 w 161"/>
              <a:gd name="T11" fmla="*/ 2147483647 h 166"/>
              <a:gd name="T12" fmla="*/ 2147483647 w 161"/>
              <a:gd name="T13" fmla="*/ 2147483647 h 166"/>
              <a:gd name="T14" fmla="*/ 2147483647 w 161"/>
              <a:gd name="T15" fmla="*/ 2147483647 h 166"/>
              <a:gd name="T16" fmla="*/ 2147483647 w 161"/>
              <a:gd name="T17" fmla="*/ 2147483647 h 166"/>
              <a:gd name="T18" fmla="*/ 2147483647 w 161"/>
              <a:gd name="T19" fmla="*/ 2147483647 h 166"/>
              <a:gd name="T20" fmla="*/ 2147483647 w 161"/>
              <a:gd name="T21" fmla="*/ 0 h 166"/>
              <a:gd name="T22" fmla="*/ 2147483647 w 161"/>
              <a:gd name="T23" fmla="*/ 0 h 166"/>
              <a:gd name="T24" fmla="*/ 2147483647 w 161"/>
              <a:gd name="T25" fmla="*/ 2147483647 h 166"/>
              <a:gd name="T26" fmla="*/ 2147483647 w 161"/>
              <a:gd name="T27" fmla="*/ 2147483647 h 166"/>
              <a:gd name="T28" fmla="*/ 2147483647 w 161"/>
              <a:gd name="T29" fmla="*/ 2147483647 h 166"/>
              <a:gd name="T30" fmla="*/ 2147483647 w 161"/>
              <a:gd name="T31" fmla="*/ 2147483647 h 166"/>
              <a:gd name="T32" fmla="*/ 2147483647 w 161"/>
              <a:gd name="T33" fmla="*/ 2147483647 h 166"/>
              <a:gd name="T34" fmla="*/ 2147483647 w 161"/>
              <a:gd name="T35" fmla="*/ 2147483647 h 166"/>
              <a:gd name="T36" fmla="*/ 2147483647 w 161"/>
              <a:gd name="T37" fmla="*/ 2147483647 h 166"/>
              <a:gd name="T38" fmla="*/ 2147483647 w 161"/>
              <a:gd name="T39" fmla="*/ 2147483647 h 166"/>
              <a:gd name="T40" fmla="*/ 0 w 161"/>
              <a:gd name="T41" fmla="*/ 2147483647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166"/>
              <a:gd name="T65" fmla="*/ 161 w 161"/>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166">
                <a:moveTo>
                  <a:pt x="0" y="166"/>
                </a:moveTo>
                <a:lnTo>
                  <a:pt x="32" y="0"/>
                </a:lnTo>
                <a:lnTo>
                  <a:pt x="58" y="0"/>
                </a:lnTo>
                <a:lnTo>
                  <a:pt x="85" y="62"/>
                </a:lnTo>
                <a:lnTo>
                  <a:pt x="96" y="89"/>
                </a:lnTo>
                <a:lnTo>
                  <a:pt x="104" y="111"/>
                </a:lnTo>
                <a:lnTo>
                  <a:pt x="109" y="125"/>
                </a:lnTo>
                <a:lnTo>
                  <a:pt x="113" y="142"/>
                </a:lnTo>
                <a:lnTo>
                  <a:pt x="117" y="121"/>
                </a:lnTo>
                <a:lnTo>
                  <a:pt x="123" y="98"/>
                </a:lnTo>
                <a:lnTo>
                  <a:pt x="142" y="0"/>
                </a:lnTo>
                <a:lnTo>
                  <a:pt x="161" y="0"/>
                </a:lnTo>
                <a:lnTo>
                  <a:pt x="128" y="166"/>
                </a:lnTo>
                <a:lnTo>
                  <a:pt x="102" y="166"/>
                </a:lnTo>
                <a:lnTo>
                  <a:pt x="66" y="70"/>
                </a:lnTo>
                <a:lnTo>
                  <a:pt x="56" y="45"/>
                </a:lnTo>
                <a:lnTo>
                  <a:pt x="47" y="22"/>
                </a:lnTo>
                <a:lnTo>
                  <a:pt x="43" y="41"/>
                </a:lnTo>
                <a:lnTo>
                  <a:pt x="39" y="64"/>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2" name="Freeform 721"/>
          <p:cNvSpPr>
            <a:spLocks/>
          </p:cNvSpPr>
          <p:nvPr/>
        </p:nvSpPr>
        <p:spPr bwMode="auto">
          <a:xfrm>
            <a:off x="7534275" y="3706813"/>
            <a:ext cx="76200" cy="23812"/>
          </a:xfrm>
          <a:custGeom>
            <a:avLst/>
            <a:gdLst>
              <a:gd name="T0" fmla="*/ 0 w 65"/>
              <a:gd name="T1" fmla="*/ 2147483647 h 19"/>
              <a:gd name="T2" fmla="*/ 2147483647 w 65"/>
              <a:gd name="T3" fmla="*/ 0 h 19"/>
              <a:gd name="T4" fmla="*/ 2147483647 w 65"/>
              <a:gd name="T5" fmla="*/ 0 h 19"/>
              <a:gd name="T6" fmla="*/ 2147483647 w 65"/>
              <a:gd name="T7" fmla="*/ 2147483647 h 19"/>
              <a:gd name="T8" fmla="*/ 0 w 65"/>
              <a:gd name="T9" fmla="*/ 2147483647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8373" name="Freeform 722"/>
          <p:cNvSpPr>
            <a:spLocks/>
          </p:cNvSpPr>
          <p:nvPr/>
        </p:nvSpPr>
        <p:spPr bwMode="auto">
          <a:xfrm>
            <a:off x="7624763" y="3587750"/>
            <a:ext cx="168275" cy="204788"/>
          </a:xfrm>
          <a:custGeom>
            <a:avLst/>
            <a:gdLst>
              <a:gd name="T0" fmla="*/ 0 w 138"/>
              <a:gd name="T1" fmla="*/ 2147483647 h 166"/>
              <a:gd name="T2" fmla="*/ 2147483647 w 138"/>
              <a:gd name="T3" fmla="*/ 0 h 166"/>
              <a:gd name="T4" fmla="*/ 2147483647 w 138"/>
              <a:gd name="T5" fmla="*/ 0 h 166"/>
              <a:gd name="T6" fmla="*/ 2147483647 w 138"/>
              <a:gd name="T7" fmla="*/ 2147483647 h 166"/>
              <a:gd name="T8" fmla="*/ 2147483647 w 138"/>
              <a:gd name="T9" fmla="*/ 2147483647 h 166"/>
              <a:gd name="T10" fmla="*/ 2147483647 w 138"/>
              <a:gd name="T11" fmla="*/ 2147483647 h 166"/>
              <a:gd name="T12" fmla="*/ 2147483647 w 138"/>
              <a:gd name="T13" fmla="*/ 2147483647 h 166"/>
              <a:gd name="T14" fmla="*/ 2147483647 w 138"/>
              <a:gd name="T15" fmla="*/ 2147483647 h 166"/>
              <a:gd name="T16" fmla="*/ 2147483647 w 138"/>
              <a:gd name="T17" fmla="*/ 2147483647 h 166"/>
              <a:gd name="T18" fmla="*/ 2147483647 w 138"/>
              <a:gd name="T19" fmla="*/ 2147483647 h 166"/>
              <a:gd name="T20" fmla="*/ 0 w 138"/>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6"/>
              <a:gd name="T35" fmla="*/ 138 w 138"/>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6">
                <a:moveTo>
                  <a:pt x="0" y="166"/>
                </a:moveTo>
                <a:lnTo>
                  <a:pt x="32" y="0"/>
                </a:lnTo>
                <a:lnTo>
                  <a:pt x="138" y="0"/>
                </a:lnTo>
                <a:lnTo>
                  <a:pt x="132" y="19"/>
                </a:lnTo>
                <a:lnTo>
                  <a:pt x="49" y="19"/>
                </a:lnTo>
                <a:lnTo>
                  <a:pt x="38" y="72"/>
                </a:lnTo>
                <a:lnTo>
                  <a:pt x="127" y="72"/>
                </a:lnTo>
                <a:lnTo>
                  <a:pt x="119" y="91"/>
                </a:lnTo>
                <a:lnTo>
                  <a:pt x="34" y="91"/>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4" name="Freeform 723"/>
          <p:cNvSpPr>
            <a:spLocks/>
          </p:cNvSpPr>
          <p:nvPr/>
        </p:nvSpPr>
        <p:spPr bwMode="auto">
          <a:xfrm>
            <a:off x="7807325" y="3584575"/>
            <a:ext cx="161925" cy="211138"/>
          </a:xfrm>
          <a:custGeom>
            <a:avLst/>
            <a:gdLst>
              <a:gd name="T0" fmla="*/ 2147483647 w 137"/>
              <a:gd name="T1" fmla="*/ 2147483647 h 170"/>
              <a:gd name="T2" fmla="*/ 2147483647 w 137"/>
              <a:gd name="T3" fmla="*/ 2147483647 h 170"/>
              <a:gd name="T4" fmla="*/ 2147483647 w 137"/>
              <a:gd name="T5" fmla="*/ 2147483647 h 170"/>
              <a:gd name="T6" fmla="*/ 2147483647 w 137"/>
              <a:gd name="T7" fmla="*/ 2147483647 h 170"/>
              <a:gd name="T8" fmla="*/ 2147483647 w 137"/>
              <a:gd name="T9" fmla="*/ 2147483647 h 170"/>
              <a:gd name="T10" fmla="*/ 2147483647 w 137"/>
              <a:gd name="T11" fmla="*/ 2147483647 h 170"/>
              <a:gd name="T12" fmla="*/ 2147483647 w 137"/>
              <a:gd name="T13" fmla="*/ 2147483647 h 170"/>
              <a:gd name="T14" fmla="*/ 2147483647 w 137"/>
              <a:gd name="T15" fmla="*/ 2147483647 h 170"/>
              <a:gd name="T16" fmla="*/ 2147483647 w 137"/>
              <a:gd name="T17" fmla="*/ 2147483647 h 170"/>
              <a:gd name="T18" fmla="*/ 2147483647 w 137"/>
              <a:gd name="T19" fmla="*/ 2147483647 h 170"/>
              <a:gd name="T20" fmla="*/ 2147483647 w 137"/>
              <a:gd name="T21" fmla="*/ 2147483647 h 170"/>
              <a:gd name="T22" fmla="*/ 2147483647 w 137"/>
              <a:gd name="T23" fmla="*/ 2147483647 h 170"/>
              <a:gd name="T24" fmla="*/ 2147483647 w 137"/>
              <a:gd name="T25" fmla="*/ 2147483647 h 170"/>
              <a:gd name="T26" fmla="*/ 2147483647 w 137"/>
              <a:gd name="T27" fmla="*/ 2147483647 h 170"/>
              <a:gd name="T28" fmla="*/ 2147483647 w 137"/>
              <a:gd name="T29" fmla="*/ 2147483647 h 170"/>
              <a:gd name="T30" fmla="*/ 2147483647 w 137"/>
              <a:gd name="T31" fmla="*/ 2147483647 h 170"/>
              <a:gd name="T32" fmla="*/ 2147483647 w 137"/>
              <a:gd name="T33" fmla="*/ 2147483647 h 170"/>
              <a:gd name="T34" fmla="*/ 2147483647 w 137"/>
              <a:gd name="T35" fmla="*/ 0 h 170"/>
              <a:gd name="T36" fmla="*/ 2147483647 w 137"/>
              <a:gd name="T37" fmla="*/ 0 h 170"/>
              <a:gd name="T38" fmla="*/ 2147483647 w 137"/>
              <a:gd name="T39" fmla="*/ 2147483647 h 170"/>
              <a:gd name="T40" fmla="*/ 2147483647 w 137"/>
              <a:gd name="T41" fmla="*/ 2147483647 h 170"/>
              <a:gd name="T42" fmla="*/ 2147483647 w 137"/>
              <a:gd name="T43" fmla="*/ 2147483647 h 170"/>
              <a:gd name="T44" fmla="*/ 2147483647 w 137"/>
              <a:gd name="T45" fmla="*/ 2147483647 h 170"/>
              <a:gd name="T46" fmla="*/ 2147483647 w 137"/>
              <a:gd name="T47" fmla="*/ 2147483647 h 170"/>
              <a:gd name="T48" fmla="*/ 2147483647 w 137"/>
              <a:gd name="T49" fmla="*/ 2147483647 h 170"/>
              <a:gd name="T50" fmla="*/ 2147483647 w 137"/>
              <a:gd name="T51" fmla="*/ 2147483647 h 170"/>
              <a:gd name="T52" fmla="*/ 2147483647 w 137"/>
              <a:gd name="T53" fmla="*/ 2147483647 h 170"/>
              <a:gd name="T54" fmla="*/ 2147483647 w 137"/>
              <a:gd name="T55" fmla="*/ 2147483647 h 170"/>
              <a:gd name="T56" fmla="*/ 2147483647 w 137"/>
              <a:gd name="T57" fmla="*/ 2147483647 h 170"/>
              <a:gd name="T58" fmla="*/ 2147483647 w 137"/>
              <a:gd name="T59" fmla="*/ 2147483647 h 170"/>
              <a:gd name="T60" fmla="*/ 2147483647 w 137"/>
              <a:gd name="T61" fmla="*/ 2147483647 h 170"/>
              <a:gd name="T62" fmla="*/ 2147483647 w 137"/>
              <a:gd name="T63" fmla="*/ 2147483647 h 170"/>
              <a:gd name="T64" fmla="*/ 2147483647 w 137"/>
              <a:gd name="T65" fmla="*/ 2147483647 h 170"/>
              <a:gd name="T66" fmla="*/ 2147483647 w 137"/>
              <a:gd name="T67" fmla="*/ 2147483647 h 170"/>
              <a:gd name="T68" fmla="*/ 2147483647 w 137"/>
              <a:gd name="T69" fmla="*/ 2147483647 h 170"/>
              <a:gd name="T70" fmla="*/ 2147483647 w 137"/>
              <a:gd name="T71" fmla="*/ 2147483647 h 170"/>
              <a:gd name="T72" fmla="*/ 2147483647 w 137"/>
              <a:gd name="T73" fmla="*/ 2147483647 h 170"/>
              <a:gd name="T74" fmla="*/ 2147483647 w 137"/>
              <a:gd name="T75" fmla="*/ 2147483647 h 170"/>
              <a:gd name="T76" fmla="*/ 2147483647 w 137"/>
              <a:gd name="T77" fmla="*/ 2147483647 h 170"/>
              <a:gd name="T78" fmla="*/ 2147483647 w 137"/>
              <a:gd name="T79" fmla="*/ 2147483647 h 170"/>
              <a:gd name="T80" fmla="*/ 2147483647 w 137"/>
              <a:gd name="T81" fmla="*/ 2147483647 h 170"/>
              <a:gd name="T82" fmla="*/ 2147483647 w 137"/>
              <a:gd name="T83" fmla="*/ 2147483647 h 170"/>
              <a:gd name="T84" fmla="*/ 2147483647 w 137"/>
              <a:gd name="T85" fmla="*/ 2147483647 h 170"/>
              <a:gd name="T86" fmla="*/ 2147483647 w 137"/>
              <a:gd name="T87" fmla="*/ 2147483647 h 1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0"/>
              <a:gd name="T134" fmla="*/ 137 w 137"/>
              <a:gd name="T135" fmla="*/ 170 h 1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0">
                <a:moveTo>
                  <a:pt x="0" y="115"/>
                </a:moveTo>
                <a:lnTo>
                  <a:pt x="19" y="113"/>
                </a:lnTo>
                <a:lnTo>
                  <a:pt x="19" y="119"/>
                </a:lnTo>
                <a:lnTo>
                  <a:pt x="21" y="127"/>
                </a:lnTo>
                <a:lnTo>
                  <a:pt x="25" y="136"/>
                </a:lnTo>
                <a:lnTo>
                  <a:pt x="29" y="140"/>
                </a:lnTo>
                <a:lnTo>
                  <a:pt x="33" y="144"/>
                </a:lnTo>
                <a:lnTo>
                  <a:pt x="40" y="147"/>
                </a:lnTo>
                <a:lnTo>
                  <a:pt x="48" y="149"/>
                </a:lnTo>
                <a:lnTo>
                  <a:pt x="55" y="151"/>
                </a:lnTo>
                <a:lnTo>
                  <a:pt x="65" y="151"/>
                </a:lnTo>
                <a:lnTo>
                  <a:pt x="84" y="149"/>
                </a:lnTo>
                <a:lnTo>
                  <a:pt x="97" y="144"/>
                </a:lnTo>
                <a:lnTo>
                  <a:pt x="103" y="136"/>
                </a:lnTo>
                <a:lnTo>
                  <a:pt x="106" y="130"/>
                </a:lnTo>
                <a:lnTo>
                  <a:pt x="106" y="123"/>
                </a:lnTo>
                <a:lnTo>
                  <a:pt x="106" y="115"/>
                </a:lnTo>
                <a:lnTo>
                  <a:pt x="101" y="110"/>
                </a:lnTo>
                <a:lnTo>
                  <a:pt x="91" y="102"/>
                </a:lnTo>
                <a:lnTo>
                  <a:pt x="70" y="93"/>
                </a:lnTo>
                <a:lnTo>
                  <a:pt x="57" y="87"/>
                </a:lnTo>
                <a:lnTo>
                  <a:pt x="50" y="83"/>
                </a:lnTo>
                <a:lnTo>
                  <a:pt x="42" y="79"/>
                </a:lnTo>
                <a:lnTo>
                  <a:pt x="33" y="72"/>
                </a:lnTo>
                <a:lnTo>
                  <a:pt x="25" y="62"/>
                </a:lnTo>
                <a:lnTo>
                  <a:pt x="23" y="57"/>
                </a:lnTo>
                <a:lnTo>
                  <a:pt x="21" y="51"/>
                </a:lnTo>
                <a:lnTo>
                  <a:pt x="19" y="43"/>
                </a:lnTo>
                <a:lnTo>
                  <a:pt x="21" y="36"/>
                </a:lnTo>
                <a:lnTo>
                  <a:pt x="23" y="26"/>
                </a:lnTo>
                <a:lnTo>
                  <a:pt x="27" y="21"/>
                </a:lnTo>
                <a:lnTo>
                  <a:pt x="33" y="13"/>
                </a:lnTo>
                <a:lnTo>
                  <a:pt x="38" y="9"/>
                </a:lnTo>
                <a:lnTo>
                  <a:pt x="48" y="4"/>
                </a:lnTo>
                <a:lnTo>
                  <a:pt x="55" y="2"/>
                </a:lnTo>
                <a:lnTo>
                  <a:pt x="67" y="0"/>
                </a:lnTo>
                <a:lnTo>
                  <a:pt x="76" y="0"/>
                </a:lnTo>
                <a:lnTo>
                  <a:pt x="95" y="0"/>
                </a:lnTo>
                <a:lnTo>
                  <a:pt x="110" y="5"/>
                </a:lnTo>
                <a:lnTo>
                  <a:pt x="118" y="11"/>
                </a:lnTo>
                <a:lnTo>
                  <a:pt x="125" y="17"/>
                </a:lnTo>
                <a:lnTo>
                  <a:pt x="129" y="24"/>
                </a:lnTo>
                <a:lnTo>
                  <a:pt x="135" y="36"/>
                </a:lnTo>
                <a:lnTo>
                  <a:pt x="137" y="47"/>
                </a:lnTo>
                <a:lnTo>
                  <a:pt x="137" y="49"/>
                </a:lnTo>
                <a:lnTo>
                  <a:pt x="116" y="51"/>
                </a:lnTo>
                <a:lnTo>
                  <a:pt x="116" y="45"/>
                </a:lnTo>
                <a:lnTo>
                  <a:pt x="116" y="41"/>
                </a:lnTo>
                <a:lnTo>
                  <a:pt x="112" y="34"/>
                </a:lnTo>
                <a:lnTo>
                  <a:pt x="108" y="28"/>
                </a:lnTo>
                <a:lnTo>
                  <a:pt x="103" y="24"/>
                </a:lnTo>
                <a:lnTo>
                  <a:pt x="95" y="21"/>
                </a:lnTo>
                <a:lnTo>
                  <a:pt x="86" y="19"/>
                </a:lnTo>
                <a:lnTo>
                  <a:pt x="76" y="19"/>
                </a:lnTo>
                <a:lnTo>
                  <a:pt x="65" y="19"/>
                </a:lnTo>
                <a:lnTo>
                  <a:pt x="55" y="23"/>
                </a:lnTo>
                <a:lnTo>
                  <a:pt x="48" y="26"/>
                </a:lnTo>
                <a:lnTo>
                  <a:pt x="42" y="30"/>
                </a:lnTo>
                <a:lnTo>
                  <a:pt x="40" y="36"/>
                </a:lnTo>
                <a:lnTo>
                  <a:pt x="40" y="43"/>
                </a:lnTo>
                <a:lnTo>
                  <a:pt x="40" y="49"/>
                </a:lnTo>
                <a:lnTo>
                  <a:pt x="42" y="53"/>
                </a:lnTo>
                <a:lnTo>
                  <a:pt x="48" y="58"/>
                </a:lnTo>
                <a:lnTo>
                  <a:pt x="53" y="62"/>
                </a:lnTo>
                <a:lnTo>
                  <a:pt x="59" y="64"/>
                </a:lnTo>
                <a:lnTo>
                  <a:pt x="65" y="68"/>
                </a:lnTo>
                <a:lnTo>
                  <a:pt x="72" y="72"/>
                </a:lnTo>
                <a:lnTo>
                  <a:pt x="82" y="76"/>
                </a:lnTo>
                <a:lnTo>
                  <a:pt x="93" y="81"/>
                </a:lnTo>
                <a:lnTo>
                  <a:pt x="101" y="85"/>
                </a:lnTo>
                <a:lnTo>
                  <a:pt x="108" y="89"/>
                </a:lnTo>
                <a:lnTo>
                  <a:pt x="116" y="94"/>
                </a:lnTo>
                <a:lnTo>
                  <a:pt x="122" y="102"/>
                </a:lnTo>
                <a:lnTo>
                  <a:pt x="125" y="111"/>
                </a:lnTo>
                <a:lnTo>
                  <a:pt x="127" y="123"/>
                </a:lnTo>
                <a:lnTo>
                  <a:pt x="125" y="130"/>
                </a:lnTo>
                <a:lnTo>
                  <a:pt x="123" y="140"/>
                </a:lnTo>
                <a:lnTo>
                  <a:pt x="118" y="147"/>
                </a:lnTo>
                <a:lnTo>
                  <a:pt x="112" y="153"/>
                </a:lnTo>
                <a:lnTo>
                  <a:pt x="104" y="159"/>
                </a:lnTo>
                <a:lnTo>
                  <a:pt x="97" y="165"/>
                </a:lnTo>
                <a:lnTo>
                  <a:pt x="80" y="168"/>
                </a:lnTo>
                <a:lnTo>
                  <a:pt x="63" y="170"/>
                </a:lnTo>
                <a:lnTo>
                  <a:pt x="38" y="168"/>
                </a:lnTo>
                <a:lnTo>
                  <a:pt x="17" y="159"/>
                </a:lnTo>
                <a:lnTo>
                  <a:pt x="8" y="147"/>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8375" name="Freeform 724"/>
          <p:cNvSpPr>
            <a:spLocks/>
          </p:cNvSpPr>
          <p:nvPr/>
        </p:nvSpPr>
        <p:spPr bwMode="auto">
          <a:xfrm>
            <a:off x="8004175" y="3587750"/>
            <a:ext cx="160338" cy="204788"/>
          </a:xfrm>
          <a:custGeom>
            <a:avLst/>
            <a:gdLst>
              <a:gd name="T0" fmla="*/ 2147483647 w 134"/>
              <a:gd name="T1" fmla="*/ 2147483647 h 166"/>
              <a:gd name="T2" fmla="*/ 2147483647 w 134"/>
              <a:gd name="T3" fmla="*/ 2147483647 h 166"/>
              <a:gd name="T4" fmla="*/ 0 w 134"/>
              <a:gd name="T5" fmla="*/ 2147483647 h 166"/>
              <a:gd name="T6" fmla="*/ 2147483647 w 134"/>
              <a:gd name="T7" fmla="*/ 0 h 166"/>
              <a:gd name="T8" fmla="*/ 2147483647 w 134"/>
              <a:gd name="T9" fmla="*/ 0 h 166"/>
              <a:gd name="T10" fmla="*/ 2147483647 w 134"/>
              <a:gd name="T11" fmla="*/ 2147483647 h 166"/>
              <a:gd name="T12" fmla="*/ 2147483647 w 134"/>
              <a:gd name="T13" fmla="*/ 2147483647 h 166"/>
              <a:gd name="T14" fmla="*/ 2147483647 w 134"/>
              <a:gd name="T15" fmla="*/ 2147483647 h 166"/>
              <a:gd name="T16" fmla="*/ 2147483647 w 134"/>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6"/>
              <a:gd name="T29" fmla="*/ 134 w 134"/>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6">
                <a:moveTo>
                  <a:pt x="25" y="166"/>
                </a:moveTo>
                <a:lnTo>
                  <a:pt x="55" y="19"/>
                </a:lnTo>
                <a:lnTo>
                  <a:pt x="0" y="19"/>
                </a:lnTo>
                <a:lnTo>
                  <a:pt x="4" y="0"/>
                </a:lnTo>
                <a:lnTo>
                  <a:pt x="134" y="0"/>
                </a:lnTo>
                <a:lnTo>
                  <a:pt x="129" y="19"/>
                </a:lnTo>
                <a:lnTo>
                  <a:pt x="76" y="19"/>
                </a:lnTo>
                <a:lnTo>
                  <a:pt x="44"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8376" name="Line 725"/>
          <p:cNvSpPr>
            <a:spLocks noChangeShapeType="1"/>
          </p:cNvSpPr>
          <p:nvPr/>
        </p:nvSpPr>
        <p:spPr bwMode="auto">
          <a:xfrm>
            <a:off x="2995613" y="5049838"/>
            <a:ext cx="1587" cy="177800"/>
          </a:xfrm>
          <a:prstGeom prst="line">
            <a:avLst/>
          </a:prstGeom>
          <a:noFill/>
          <a:ln w="9525">
            <a:solidFill>
              <a:srgbClr val="000000"/>
            </a:solidFill>
            <a:round/>
            <a:headEnd/>
            <a:tailEnd/>
          </a:ln>
        </p:spPr>
        <p:txBody>
          <a:bodyPr/>
          <a:lstStyle/>
          <a:p>
            <a:endParaRPr lang="en-CA"/>
          </a:p>
        </p:txBody>
      </p:sp>
      <p:sp>
        <p:nvSpPr>
          <p:cNvPr id="28377" name="Freeform 726"/>
          <p:cNvSpPr>
            <a:spLocks/>
          </p:cNvSpPr>
          <p:nvPr/>
        </p:nvSpPr>
        <p:spPr bwMode="auto">
          <a:xfrm>
            <a:off x="2976563" y="5151438"/>
            <a:ext cx="34925" cy="76200"/>
          </a:xfrm>
          <a:custGeom>
            <a:avLst/>
            <a:gdLst>
              <a:gd name="T0" fmla="*/ 2147483647 w 30"/>
              <a:gd name="T1" fmla="*/ 0 h 61"/>
              <a:gd name="T2" fmla="*/ 2147483647 w 30"/>
              <a:gd name="T3" fmla="*/ 2147483647 h 61"/>
              <a:gd name="T4" fmla="*/ 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30" y="0"/>
                </a:moveTo>
                <a:lnTo>
                  <a:pt x="15" y="61"/>
                </a:lnTo>
                <a:lnTo>
                  <a:pt x="0" y="0"/>
                </a:lnTo>
              </a:path>
            </a:pathLst>
          </a:custGeom>
          <a:noFill/>
          <a:ln w="9525">
            <a:solidFill>
              <a:srgbClr val="000000"/>
            </a:solidFill>
            <a:round/>
            <a:headEnd/>
            <a:tailEnd/>
          </a:ln>
        </p:spPr>
        <p:txBody>
          <a:bodyPr/>
          <a:lstStyle/>
          <a:p>
            <a:endParaRPr lang="en-CA"/>
          </a:p>
        </p:txBody>
      </p:sp>
      <p:sp>
        <p:nvSpPr>
          <p:cNvPr id="28378" name="Rectangle 727"/>
          <p:cNvSpPr>
            <a:spLocks noChangeArrowheads="1"/>
          </p:cNvSpPr>
          <p:nvPr/>
        </p:nvSpPr>
        <p:spPr bwMode="auto">
          <a:xfrm>
            <a:off x="1636713" y="4452938"/>
            <a:ext cx="2954337" cy="601662"/>
          </a:xfrm>
          <a:prstGeom prst="rect">
            <a:avLst/>
          </a:prstGeom>
          <a:noFill/>
          <a:ln w="9525">
            <a:solidFill>
              <a:srgbClr val="000000"/>
            </a:solidFill>
            <a:miter lim="800000"/>
            <a:headEnd/>
            <a:tailEnd/>
          </a:ln>
        </p:spPr>
        <p:txBody>
          <a:bodyPr/>
          <a:lstStyle/>
          <a:p>
            <a:endParaRPr lang="en-US"/>
          </a:p>
        </p:txBody>
      </p:sp>
      <p:sp>
        <p:nvSpPr>
          <p:cNvPr id="28379" name="Freeform 728"/>
          <p:cNvSpPr>
            <a:spLocks/>
          </p:cNvSpPr>
          <p:nvPr/>
        </p:nvSpPr>
        <p:spPr bwMode="auto">
          <a:xfrm>
            <a:off x="1789113" y="4702175"/>
            <a:ext cx="168275" cy="209550"/>
          </a:xfrm>
          <a:custGeom>
            <a:avLst/>
            <a:gdLst>
              <a:gd name="T0" fmla="*/ 0 w 140"/>
              <a:gd name="T1" fmla="*/ 2147483647 h 166"/>
              <a:gd name="T2" fmla="*/ 2147483647 w 140"/>
              <a:gd name="T3" fmla="*/ 0 h 166"/>
              <a:gd name="T4" fmla="*/ 2147483647 w 140"/>
              <a:gd name="T5" fmla="*/ 0 h 166"/>
              <a:gd name="T6" fmla="*/ 2147483647 w 140"/>
              <a:gd name="T7" fmla="*/ 2147483647 h 166"/>
              <a:gd name="T8" fmla="*/ 2147483647 w 140"/>
              <a:gd name="T9" fmla="*/ 2147483647 h 166"/>
              <a:gd name="T10" fmla="*/ 2147483647 w 140"/>
              <a:gd name="T11" fmla="*/ 2147483647 h 166"/>
              <a:gd name="T12" fmla="*/ 2147483647 w 140"/>
              <a:gd name="T13" fmla="*/ 2147483647 h 166"/>
              <a:gd name="T14" fmla="*/ 2147483647 w 140"/>
              <a:gd name="T15" fmla="*/ 2147483647 h 166"/>
              <a:gd name="T16" fmla="*/ 2147483647 w 140"/>
              <a:gd name="T17" fmla="*/ 2147483647 h 166"/>
              <a:gd name="T18" fmla="*/ 2147483647 w 140"/>
              <a:gd name="T19" fmla="*/ 2147483647 h 166"/>
              <a:gd name="T20" fmla="*/ 0 w 140"/>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6"/>
              <a:gd name="T35" fmla="*/ 140 w 1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6">
                <a:moveTo>
                  <a:pt x="0" y="166"/>
                </a:moveTo>
                <a:lnTo>
                  <a:pt x="34" y="0"/>
                </a:lnTo>
                <a:lnTo>
                  <a:pt x="140" y="0"/>
                </a:lnTo>
                <a:lnTo>
                  <a:pt x="136" y="19"/>
                </a:lnTo>
                <a:lnTo>
                  <a:pt x="49" y="19"/>
                </a:lnTo>
                <a:lnTo>
                  <a:pt x="37" y="74"/>
                </a:lnTo>
                <a:lnTo>
                  <a:pt x="130" y="74"/>
                </a:lnTo>
                <a:lnTo>
                  <a:pt x="123" y="93"/>
                </a:lnTo>
                <a:lnTo>
                  <a:pt x="34" y="93"/>
                </a:lnTo>
                <a:lnTo>
                  <a:pt x="18"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80" name="Freeform 729"/>
          <p:cNvSpPr>
            <a:spLocks/>
          </p:cNvSpPr>
          <p:nvPr/>
        </p:nvSpPr>
        <p:spPr bwMode="auto">
          <a:xfrm>
            <a:off x="1976438" y="4700588"/>
            <a:ext cx="163512" cy="215900"/>
          </a:xfrm>
          <a:custGeom>
            <a:avLst/>
            <a:gdLst>
              <a:gd name="T0" fmla="*/ 2147483647 w 138"/>
              <a:gd name="T1" fmla="*/ 2147483647 h 172"/>
              <a:gd name="T2" fmla="*/ 2147483647 w 138"/>
              <a:gd name="T3" fmla="*/ 2147483647 h 172"/>
              <a:gd name="T4" fmla="*/ 2147483647 w 138"/>
              <a:gd name="T5" fmla="*/ 2147483647 h 172"/>
              <a:gd name="T6" fmla="*/ 2147483647 w 138"/>
              <a:gd name="T7" fmla="*/ 2147483647 h 172"/>
              <a:gd name="T8" fmla="*/ 2147483647 w 138"/>
              <a:gd name="T9" fmla="*/ 2147483647 h 172"/>
              <a:gd name="T10" fmla="*/ 2147483647 w 138"/>
              <a:gd name="T11" fmla="*/ 2147483647 h 172"/>
              <a:gd name="T12" fmla="*/ 2147483647 w 138"/>
              <a:gd name="T13" fmla="*/ 2147483647 h 172"/>
              <a:gd name="T14" fmla="*/ 2147483647 w 138"/>
              <a:gd name="T15" fmla="*/ 2147483647 h 172"/>
              <a:gd name="T16" fmla="*/ 2147483647 w 138"/>
              <a:gd name="T17" fmla="*/ 2147483647 h 172"/>
              <a:gd name="T18" fmla="*/ 2147483647 w 138"/>
              <a:gd name="T19" fmla="*/ 2147483647 h 172"/>
              <a:gd name="T20" fmla="*/ 2147483647 w 138"/>
              <a:gd name="T21" fmla="*/ 2147483647 h 172"/>
              <a:gd name="T22" fmla="*/ 2147483647 w 138"/>
              <a:gd name="T23" fmla="*/ 2147483647 h 172"/>
              <a:gd name="T24" fmla="*/ 2147483647 w 138"/>
              <a:gd name="T25" fmla="*/ 2147483647 h 172"/>
              <a:gd name="T26" fmla="*/ 2147483647 w 138"/>
              <a:gd name="T27" fmla="*/ 2147483647 h 172"/>
              <a:gd name="T28" fmla="*/ 2147483647 w 138"/>
              <a:gd name="T29" fmla="*/ 2147483647 h 172"/>
              <a:gd name="T30" fmla="*/ 2147483647 w 138"/>
              <a:gd name="T31" fmla="*/ 2147483647 h 172"/>
              <a:gd name="T32" fmla="*/ 2147483647 w 138"/>
              <a:gd name="T33" fmla="*/ 2147483647 h 172"/>
              <a:gd name="T34" fmla="*/ 2147483647 w 138"/>
              <a:gd name="T35" fmla="*/ 0 h 172"/>
              <a:gd name="T36" fmla="*/ 2147483647 w 138"/>
              <a:gd name="T37" fmla="*/ 2147483647 h 172"/>
              <a:gd name="T38" fmla="*/ 2147483647 w 138"/>
              <a:gd name="T39" fmla="*/ 2147483647 h 172"/>
              <a:gd name="T40" fmla="*/ 2147483647 w 138"/>
              <a:gd name="T41" fmla="*/ 2147483647 h 172"/>
              <a:gd name="T42" fmla="*/ 2147483647 w 138"/>
              <a:gd name="T43" fmla="*/ 2147483647 h 172"/>
              <a:gd name="T44" fmla="*/ 2147483647 w 138"/>
              <a:gd name="T45" fmla="*/ 2147483647 h 172"/>
              <a:gd name="T46" fmla="*/ 2147483647 w 138"/>
              <a:gd name="T47" fmla="*/ 2147483647 h 172"/>
              <a:gd name="T48" fmla="*/ 2147483647 w 138"/>
              <a:gd name="T49" fmla="*/ 2147483647 h 172"/>
              <a:gd name="T50" fmla="*/ 2147483647 w 138"/>
              <a:gd name="T51" fmla="*/ 2147483647 h 172"/>
              <a:gd name="T52" fmla="*/ 2147483647 w 138"/>
              <a:gd name="T53" fmla="*/ 2147483647 h 172"/>
              <a:gd name="T54" fmla="*/ 2147483647 w 138"/>
              <a:gd name="T55" fmla="*/ 2147483647 h 172"/>
              <a:gd name="T56" fmla="*/ 2147483647 w 138"/>
              <a:gd name="T57" fmla="*/ 2147483647 h 172"/>
              <a:gd name="T58" fmla="*/ 2147483647 w 138"/>
              <a:gd name="T59" fmla="*/ 2147483647 h 172"/>
              <a:gd name="T60" fmla="*/ 2147483647 w 138"/>
              <a:gd name="T61" fmla="*/ 2147483647 h 172"/>
              <a:gd name="T62" fmla="*/ 2147483647 w 138"/>
              <a:gd name="T63" fmla="*/ 2147483647 h 172"/>
              <a:gd name="T64" fmla="*/ 2147483647 w 138"/>
              <a:gd name="T65" fmla="*/ 2147483647 h 172"/>
              <a:gd name="T66" fmla="*/ 2147483647 w 138"/>
              <a:gd name="T67" fmla="*/ 2147483647 h 172"/>
              <a:gd name="T68" fmla="*/ 2147483647 w 138"/>
              <a:gd name="T69" fmla="*/ 2147483647 h 172"/>
              <a:gd name="T70" fmla="*/ 2147483647 w 138"/>
              <a:gd name="T71" fmla="*/ 2147483647 h 172"/>
              <a:gd name="T72" fmla="*/ 2147483647 w 138"/>
              <a:gd name="T73" fmla="*/ 2147483647 h 172"/>
              <a:gd name="T74" fmla="*/ 2147483647 w 138"/>
              <a:gd name="T75" fmla="*/ 2147483647 h 172"/>
              <a:gd name="T76" fmla="*/ 2147483647 w 138"/>
              <a:gd name="T77" fmla="*/ 2147483647 h 172"/>
              <a:gd name="T78" fmla="*/ 2147483647 w 138"/>
              <a:gd name="T79" fmla="*/ 2147483647 h 172"/>
              <a:gd name="T80" fmla="*/ 2147483647 w 138"/>
              <a:gd name="T81" fmla="*/ 2147483647 h 172"/>
              <a:gd name="T82" fmla="*/ 2147483647 w 138"/>
              <a:gd name="T83" fmla="*/ 2147483647 h 172"/>
              <a:gd name="T84" fmla="*/ 2147483647 w 138"/>
              <a:gd name="T85" fmla="*/ 2147483647 h 172"/>
              <a:gd name="T86" fmla="*/ 0 w 138"/>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72"/>
              <a:gd name="T134" fmla="*/ 138 w 138"/>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72">
                <a:moveTo>
                  <a:pt x="0" y="115"/>
                </a:moveTo>
                <a:lnTo>
                  <a:pt x="19" y="114"/>
                </a:lnTo>
                <a:lnTo>
                  <a:pt x="19" y="119"/>
                </a:lnTo>
                <a:lnTo>
                  <a:pt x="21" y="129"/>
                </a:lnTo>
                <a:lnTo>
                  <a:pt x="23" y="136"/>
                </a:lnTo>
                <a:lnTo>
                  <a:pt x="26" y="140"/>
                </a:lnTo>
                <a:lnTo>
                  <a:pt x="32" y="146"/>
                </a:lnTo>
                <a:lnTo>
                  <a:pt x="40" y="148"/>
                </a:lnTo>
                <a:lnTo>
                  <a:pt x="47" y="149"/>
                </a:lnTo>
                <a:lnTo>
                  <a:pt x="55" y="151"/>
                </a:lnTo>
                <a:lnTo>
                  <a:pt x="64" y="151"/>
                </a:lnTo>
                <a:lnTo>
                  <a:pt x="83" y="149"/>
                </a:lnTo>
                <a:lnTo>
                  <a:pt x="96" y="144"/>
                </a:lnTo>
                <a:lnTo>
                  <a:pt x="102" y="138"/>
                </a:lnTo>
                <a:lnTo>
                  <a:pt x="106" y="131"/>
                </a:lnTo>
                <a:lnTo>
                  <a:pt x="108" y="125"/>
                </a:lnTo>
                <a:lnTo>
                  <a:pt x="106" y="117"/>
                </a:lnTo>
                <a:lnTo>
                  <a:pt x="102" y="110"/>
                </a:lnTo>
                <a:lnTo>
                  <a:pt x="91" y="102"/>
                </a:lnTo>
                <a:lnTo>
                  <a:pt x="70" y="93"/>
                </a:lnTo>
                <a:lnTo>
                  <a:pt x="57" y="87"/>
                </a:lnTo>
                <a:lnTo>
                  <a:pt x="49" y="83"/>
                </a:lnTo>
                <a:lnTo>
                  <a:pt x="41" y="79"/>
                </a:lnTo>
                <a:lnTo>
                  <a:pt x="32" y="72"/>
                </a:lnTo>
                <a:lnTo>
                  <a:pt x="24" y="64"/>
                </a:lnTo>
                <a:lnTo>
                  <a:pt x="21" y="59"/>
                </a:lnTo>
                <a:lnTo>
                  <a:pt x="19" y="51"/>
                </a:lnTo>
                <a:lnTo>
                  <a:pt x="19" y="43"/>
                </a:lnTo>
                <a:lnTo>
                  <a:pt x="19" y="36"/>
                </a:lnTo>
                <a:lnTo>
                  <a:pt x="23" y="28"/>
                </a:lnTo>
                <a:lnTo>
                  <a:pt x="26" y="21"/>
                </a:lnTo>
                <a:lnTo>
                  <a:pt x="32" y="15"/>
                </a:lnTo>
                <a:lnTo>
                  <a:pt x="38" y="9"/>
                </a:lnTo>
                <a:lnTo>
                  <a:pt x="47" y="6"/>
                </a:lnTo>
                <a:lnTo>
                  <a:pt x="60" y="2"/>
                </a:lnTo>
                <a:lnTo>
                  <a:pt x="77" y="0"/>
                </a:lnTo>
                <a:lnTo>
                  <a:pt x="94" y="2"/>
                </a:lnTo>
                <a:lnTo>
                  <a:pt x="112" y="8"/>
                </a:lnTo>
                <a:lnTo>
                  <a:pt x="119" y="11"/>
                </a:lnTo>
                <a:lnTo>
                  <a:pt x="127" y="19"/>
                </a:lnTo>
                <a:lnTo>
                  <a:pt x="130" y="25"/>
                </a:lnTo>
                <a:lnTo>
                  <a:pt x="136" y="36"/>
                </a:lnTo>
                <a:lnTo>
                  <a:pt x="138" y="47"/>
                </a:lnTo>
                <a:lnTo>
                  <a:pt x="138" y="49"/>
                </a:lnTo>
                <a:lnTo>
                  <a:pt x="138" y="51"/>
                </a:lnTo>
                <a:lnTo>
                  <a:pt x="117" y="53"/>
                </a:lnTo>
                <a:lnTo>
                  <a:pt x="117" y="45"/>
                </a:lnTo>
                <a:lnTo>
                  <a:pt x="115" y="42"/>
                </a:lnTo>
                <a:lnTo>
                  <a:pt x="113" y="36"/>
                </a:lnTo>
                <a:lnTo>
                  <a:pt x="110" y="30"/>
                </a:lnTo>
                <a:lnTo>
                  <a:pt x="104" y="26"/>
                </a:lnTo>
                <a:lnTo>
                  <a:pt x="94" y="23"/>
                </a:lnTo>
                <a:lnTo>
                  <a:pt x="87" y="21"/>
                </a:lnTo>
                <a:lnTo>
                  <a:pt x="76" y="19"/>
                </a:lnTo>
                <a:lnTo>
                  <a:pt x="64" y="21"/>
                </a:lnTo>
                <a:lnTo>
                  <a:pt x="55" y="23"/>
                </a:lnTo>
                <a:lnTo>
                  <a:pt x="47" y="26"/>
                </a:lnTo>
                <a:lnTo>
                  <a:pt x="41" y="32"/>
                </a:lnTo>
                <a:lnTo>
                  <a:pt x="40" y="38"/>
                </a:lnTo>
                <a:lnTo>
                  <a:pt x="38" y="43"/>
                </a:lnTo>
                <a:lnTo>
                  <a:pt x="40" y="49"/>
                </a:lnTo>
                <a:lnTo>
                  <a:pt x="41" y="55"/>
                </a:lnTo>
                <a:lnTo>
                  <a:pt x="47" y="59"/>
                </a:lnTo>
                <a:lnTo>
                  <a:pt x="53" y="64"/>
                </a:lnTo>
                <a:lnTo>
                  <a:pt x="58" y="66"/>
                </a:lnTo>
                <a:lnTo>
                  <a:pt x="64" y="68"/>
                </a:lnTo>
                <a:lnTo>
                  <a:pt x="72" y="72"/>
                </a:lnTo>
                <a:lnTo>
                  <a:pt x="83" y="76"/>
                </a:lnTo>
                <a:lnTo>
                  <a:pt x="94" y="81"/>
                </a:lnTo>
                <a:lnTo>
                  <a:pt x="102" y="85"/>
                </a:lnTo>
                <a:lnTo>
                  <a:pt x="108" y="89"/>
                </a:lnTo>
                <a:lnTo>
                  <a:pt x="117" y="96"/>
                </a:lnTo>
                <a:lnTo>
                  <a:pt x="123" y="104"/>
                </a:lnTo>
                <a:lnTo>
                  <a:pt x="127" y="114"/>
                </a:lnTo>
                <a:lnTo>
                  <a:pt x="127" y="123"/>
                </a:lnTo>
                <a:lnTo>
                  <a:pt x="127" y="132"/>
                </a:lnTo>
                <a:lnTo>
                  <a:pt x="123" y="140"/>
                </a:lnTo>
                <a:lnTo>
                  <a:pt x="119" y="148"/>
                </a:lnTo>
                <a:lnTo>
                  <a:pt x="113" y="155"/>
                </a:lnTo>
                <a:lnTo>
                  <a:pt x="106" y="161"/>
                </a:lnTo>
                <a:lnTo>
                  <a:pt x="96" y="165"/>
                </a:lnTo>
                <a:lnTo>
                  <a:pt x="81" y="170"/>
                </a:lnTo>
                <a:lnTo>
                  <a:pt x="62" y="172"/>
                </a:lnTo>
                <a:lnTo>
                  <a:pt x="38" y="168"/>
                </a:lnTo>
                <a:lnTo>
                  <a:pt x="17" y="159"/>
                </a:lnTo>
                <a:lnTo>
                  <a:pt x="7" y="149"/>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8381" name="Freeform 730"/>
          <p:cNvSpPr>
            <a:spLocks/>
          </p:cNvSpPr>
          <p:nvPr/>
        </p:nvSpPr>
        <p:spPr bwMode="auto">
          <a:xfrm>
            <a:off x="2173288" y="4702175"/>
            <a:ext cx="163512" cy="209550"/>
          </a:xfrm>
          <a:custGeom>
            <a:avLst/>
            <a:gdLst>
              <a:gd name="T0" fmla="*/ 2147483647 w 137"/>
              <a:gd name="T1" fmla="*/ 2147483647 h 166"/>
              <a:gd name="T2" fmla="*/ 2147483647 w 137"/>
              <a:gd name="T3" fmla="*/ 2147483647 h 166"/>
              <a:gd name="T4" fmla="*/ 0 w 137"/>
              <a:gd name="T5" fmla="*/ 2147483647 h 166"/>
              <a:gd name="T6" fmla="*/ 2147483647 w 137"/>
              <a:gd name="T7" fmla="*/ 0 h 166"/>
              <a:gd name="T8" fmla="*/ 2147483647 w 137"/>
              <a:gd name="T9" fmla="*/ 0 h 166"/>
              <a:gd name="T10" fmla="*/ 2147483647 w 137"/>
              <a:gd name="T11" fmla="*/ 2147483647 h 166"/>
              <a:gd name="T12" fmla="*/ 2147483647 w 137"/>
              <a:gd name="T13" fmla="*/ 2147483647 h 166"/>
              <a:gd name="T14" fmla="*/ 2147483647 w 137"/>
              <a:gd name="T15" fmla="*/ 2147483647 h 166"/>
              <a:gd name="T16" fmla="*/ 2147483647 w 137"/>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66"/>
              <a:gd name="T29" fmla="*/ 137 w 1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66">
                <a:moveTo>
                  <a:pt x="25" y="166"/>
                </a:moveTo>
                <a:lnTo>
                  <a:pt x="57" y="19"/>
                </a:lnTo>
                <a:lnTo>
                  <a:pt x="0" y="19"/>
                </a:lnTo>
                <a:lnTo>
                  <a:pt x="4" y="0"/>
                </a:lnTo>
                <a:lnTo>
                  <a:pt x="137" y="0"/>
                </a:lnTo>
                <a:lnTo>
                  <a:pt x="133" y="19"/>
                </a:lnTo>
                <a:lnTo>
                  <a:pt x="78" y="19"/>
                </a:lnTo>
                <a:lnTo>
                  <a:pt x="46"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8382" name="Freeform 731"/>
          <p:cNvSpPr>
            <a:spLocks noEditPoints="1"/>
          </p:cNvSpPr>
          <p:nvPr/>
        </p:nvSpPr>
        <p:spPr bwMode="auto">
          <a:xfrm>
            <a:off x="2309813" y="4851400"/>
            <a:ext cx="100012" cy="115888"/>
          </a:xfrm>
          <a:custGeom>
            <a:avLst/>
            <a:gdLst>
              <a:gd name="T0" fmla="*/ 0 w 83"/>
              <a:gd name="T1" fmla="*/ 2147483647 h 95"/>
              <a:gd name="T2" fmla="*/ 2147483647 w 83"/>
              <a:gd name="T3" fmla="*/ 0 h 95"/>
              <a:gd name="T4" fmla="*/ 2147483647 w 83"/>
              <a:gd name="T5" fmla="*/ 0 h 95"/>
              <a:gd name="T6" fmla="*/ 2147483647 w 83"/>
              <a:gd name="T7" fmla="*/ 2147483647 h 95"/>
              <a:gd name="T8" fmla="*/ 2147483647 w 83"/>
              <a:gd name="T9" fmla="*/ 2147483647 h 95"/>
              <a:gd name="T10" fmla="*/ 2147483647 w 83"/>
              <a:gd name="T11" fmla="*/ 2147483647 h 95"/>
              <a:gd name="T12" fmla="*/ 2147483647 w 83"/>
              <a:gd name="T13" fmla="*/ 2147483647 h 95"/>
              <a:gd name="T14" fmla="*/ 2147483647 w 83"/>
              <a:gd name="T15" fmla="*/ 2147483647 h 95"/>
              <a:gd name="T16" fmla="*/ 0 w 83"/>
              <a:gd name="T17" fmla="*/ 2147483647 h 95"/>
              <a:gd name="T18" fmla="*/ 2147483647 w 83"/>
              <a:gd name="T19" fmla="*/ 2147483647 h 95"/>
              <a:gd name="T20" fmla="*/ 2147483647 w 83"/>
              <a:gd name="T21" fmla="*/ 2147483647 h 95"/>
              <a:gd name="T22" fmla="*/ 2147483647 w 83"/>
              <a:gd name="T23" fmla="*/ 2147483647 h 95"/>
              <a:gd name="T24" fmla="*/ 2147483647 w 83"/>
              <a:gd name="T25" fmla="*/ 2147483647 h 95"/>
              <a:gd name="T26" fmla="*/ 2147483647 w 83"/>
              <a:gd name="T27" fmla="*/ 2147483647 h 95"/>
              <a:gd name="T28" fmla="*/ 2147483647 w 83"/>
              <a:gd name="T29" fmla="*/ 2147483647 h 95"/>
              <a:gd name="T30" fmla="*/ 2147483647 w 83"/>
              <a:gd name="T31" fmla="*/ 2147483647 h 95"/>
              <a:gd name="T32" fmla="*/ 2147483647 w 83"/>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5"/>
              <a:gd name="T53" fmla="*/ 83 w 8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5">
                <a:moveTo>
                  <a:pt x="0" y="95"/>
                </a:moveTo>
                <a:lnTo>
                  <a:pt x="53" y="0"/>
                </a:lnTo>
                <a:lnTo>
                  <a:pt x="66" y="0"/>
                </a:lnTo>
                <a:lnTo>
                  <a:pt x="83" y="95"/>
                </a:lnTo>
                <a:lnTo>
                  <a:pt x="72" y="95"/>
                </a:lnTo>
                <a:lnTo>
                  <a:pt x="66" y="66"/>
                </a:lnTo>
                <a:lnTo>
                  <a:pt x="27" y="66"/>
                </a:lnTo>
                <a:lnTo>
                  <a:pt x="11" y="95"/>
                </a:lnTo>
                <a:lnTo>
                  <a:pt x="0" y="95"/>
                </a:lnTo>
                <a:close/>
                <a:moveTo>
                  <a:pt x="34" y="57"/>
                </a:moveTo>
                <a:lnTo>
                  <a:pt x="66" y="57"/>
                </a:lnTo>
                <a:lnTo>
                  <a:pt x="62" y="34"/>
                </a:lnTo>
                <a:lnTo>
                  <a:pt x="59" y="21"/>
                </a:lnTo>
                <a:lnTo>
                  <a:pt x="59" y="11"/>
                </a:lnTo>
                <a:lnTo>
                  <a:pt x="53" y="19"/>
                </a:lnTo>
                <a:lnTo>
                  <a:pt x="47" y="30"/>
                </a:lnTo>
                <a:lnTo>
                  <a:pt x="34" y="57"/>
                </a:lnTo>
                <a:close/>
              </a:path>
            </a:pathLst>
          </a:custGeom>
          <a:solidFill>
            <a:srgbClr val="000000"/>
          </a:solidFill>
          <a:ln w="0">
            <a:solidFill>
              <a:srgbClr val="000000"/>
            </a:solidFill>
            <a:round/>
            <a:headEnd/>
            <a:tailEnd/>
          </a:ln>
        </p:spPr>
        <p:txBody>
          <a:bodyPr/>
          <a:lstStyle/>
          <a:p>
            <a:endParaRPr lang="en-CA"/>
          </a:p>
        </p:txBody>
      </p:sp>
      <p:sp>
        <p:nvSpPr>
          <p:cNvPr id="28383" name="Freeform 732"/>
          <p:cNvSpPr>
            <a:spLocks/>
          </p:cNvSpPr>
          <p:nvPr/>
        </p:nvSpPr>
        <p:spPr bwMode="auto">
          <a:xfrm>
            <a:off x="3067050" y="4792663"/>
            <a:ext cx="53975" cy="115887"/>
          </a:xfrm>
          <a:custGeom>
            <a:avLst/>
            <a:gdLst>
              <a:gd name="T0" fmla="*/ 2147483647 w 46"/>
              <a:gd name="T1" fmla="*/ 2147483647 h 93"/>
              <a:gd name="T2" fmla="*/ 2147483647 w 46"/>
              <a:gd name="T3" fmla="*/ 2147483647 h 93"/>
              <a:gd name="T4" fmla="*/ 2147483647 w 46"/>
              <a:gd name="T5" fmla="*/ 2147483647 h 93"/>
              <a:gd name="T6" fmla="*/ 2147483647 w 46"/>
              <a:gd name="T7" fmla="*/ 2147483647 h 93"/>
              <a:gd name="T8" fmla="*/ 0 w 46"/>
              <a:gd name="T9" fmla="*/ 2147483647 h 93"/>
              <a:gd name="T10" fmla="*/ 2147483647 w 46"/>
              <a:gd name="T11" fmla="*/ 2147483647 h 93"/>
              <a:gd name="T12" fmla="*/ 2147483647 w 46"/>
              <a:gd name="T13" fmla="*/ 2147483647 h 93"/>
              <a:gd name="T14" fmla="*/ 2147483647 w 46"/>
              <a:gd name="T15" fmla="*/ 2147483647 h 93"/>
              <a:gd name="T16" fmla="*/ 2147483647 w 46"/>
              <a:gd name="T17" fmla="*/ 2147483647 h 93"/>
              <a:gd name="T18" fmla="*/ 2147483647 w 46"/>
              <a:gd name="T19" fmla="*/ 2147483647 h 93"/>
              <a:gd name="T20" fmla="*/ 2147483647 w 46"/>
              <a:gd name="T21" fmla="*/ 2147483647 h 93"/>
              <a:gd name="T22" fmla="*/ 2147483647 w 46"/>
              <a:gd name="T23" fmla="*/ 0 h 93"/>
              <a:gd name="T24" fmla="*/ 2147483647 w 46"/>
              <a:gd name="T25" fmla="*/ 0 h 93"/>
              <a:gd name="T26" fmla="*/ 2147483647 w 46"/>
              <a:gd name="T27" fmla="*/ 2147483647 h 93"/>
              <a:gd name="T28" fmla="*/ 2147483647 w 46"/>
              <a:gd name="T29" fmla="*/ 2147483647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3"/>
              <a:gd name="T47" fmla="*/ 46 w 46"/>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3">
                <a:moveTo>
                  <a:pt x="14" y="93"/>
                </a:moveTo>
                <a:lnTo>
                  <a:pt x="29" y="22"/>
                </a:lnTo>
                <a:lnTo>
                  <a:pt x="21" y="26"/>
                </a:lnTo>
                <a:lnTo>
                  <a:pt x="12" y="32"/>
                </a:lnTo>
                <a:lnTo>
                  <a:pt x="0" y="34"/>
                </a:lnTo>
                <a:lnTo>
                  <a:pt x="4" y="24"/>
                </a:lnTo>
                <a:lnTo>
                  <a:pt x="12" y="21"/>
                </a:lnTo>
                <a:lnTo>
                  <a:pt x="21" y="15"/>
                </a:lnTo>
                <a:lnTo>
                  <a:pt x="29" y="9"/>
                </a:lnTo>
                <a:lnTo>
                  <a:pt x="34" y="5"/>
                </a:lnTo>
                <a:lnTo>
                  <a:pt x="36" y="2"/>
                </a:lnTo>
                <a:lnTo>
                  <a:pt x="38" y="0"/>
                </a:lnTo>
                <a:lnTo>
                  <a:pt x="46" y="0"/>
                </a:lnTo>
                <a:lnTo>
                  <a:pt x="25" y="93"/>
                </a:lnTo>
                <a:lnTo>
                  <a:pt x="14" y="93"/>
                </a:lnTo>
                <a:close/>
              </a:path>
            </a:pathLst>
          </a:custGeom>
          <a:solidFill>
            <a:srgbClr val="000000"/>
          </a:solidFill>
          <a:ln w="0">
            <a:solidFill>
              <a:srgbClr val="000000"/>
            </a:solidFill>
            <a:round/>
            <a:headEnd/>
            <a:tailEnd/>
          </a:ln>
        </p:spPr>
        <p:txBody>
          <a:bodyPr/>
          <a:lstStyle/>
          <a:p>
            <a:endParaRPr lang="en-CA"/>
          </a:p>
        </p:txBody>
      </p:sp>
      <p:sp>
        <p:nvSpPr>
          <p:cNvPr id="28384" name="Freeform 733"/>
          <p:cNvSpPr>
            <a:spLocks/>
          </p:cNvSpPr>
          <p:nvPr/>
        </p:nvSpPr>
        <p:spPr bwMode="auto">
          <a:xfrm>
            <a:off x="3582988" y="4792663"/>
            <a:ext cx="77787" cy="115887"/>
          </a:xfrm>
          <a:custGeom>
            <a:avLst/>
            <a:gdLst>
              <a:gd name="T0" fmla="*/ 0 w 66"/>
              <a:gd name="T1" fmla="*/ 2147483647 h 93"/>
              <a:gd name="T2" fmla="*/ 2147483647 w 66"/>
              <a:gd name="T3" fmla="*/ 2147483647 h 93"/>
              <a:gd name="T4" fmla="*/ 2147483647 w 66"/>
              <a:gd name="T5" fmla="*/ 2147483647 h 93"/>
              <a:gd name="T6" fmla="*/ 2147483647 w 66"/>
              <a:gd name="T7" fmla="*/ 2147483647 h 93"/>
              <a:gd name="T8" fmla="*/ 2147483647 w 66"/>
              <a:gd name="T9" fmla="*/ 2147483647 h 93"/>
              <a:gd name="T10" fmla="*/ 2147483647 w 66"/>
              <a:gd name="T11" fmla="*/ 2147483647 h 93"/>
              <a:gd name="T12" fmla="*/ 2147483647 w 66"/>
              <a:gd name="T13" fmla="*/ 2147483647 h 93"/>
              <a:gd name="T14" fmla="*/ 2147483647 w 66"/>
              <a:gd name="T15" fmla="*/ 2147483647 h 93"/>
              <a:gd name="T16" fmla="*/ 2147483647 w 66"/>
              <a:gd name="T17" fmla="*/ 2147483647 h 93"/>
              <a:gd name="T18" fmla="*/ 2147483647 w 66"/>
              <a:gd name="T19" fmla="*/ 2147483647 h 93"/>
              <a:gd name="T20" fmla="*/ 2147483647 w 66"/>
              <a:gd name="T21" fmla="*/ 2147483647 h 93"/>
              <a:gd name="T22" fmla="*/ 2147483647 w 66"/>
              <a:gd name="T23" fmla="*/ 2147483647 h 93"/>
              <a:gd name="T24" fmla="*/ 2147483647 w 66"/>
              <a:gd name="T25" fmla="*/ 2147483647 h 93"/>
              <a:gd name="T26" fmla="*/ 2147483647 w 66"/>
              <a:gd name="T27" fmla="*/ 2147483647 h 93"/>
              <a:gd name="T28" fmla="*/ 2147483647 w 66"/>
              <a:gd name="T29" fmla="*/ 2147483647 h 93"/>
              <a:gd name="T30" fmla="*/ 2147483647 w 66"/>
              <a:gd name="T31" fmla="*/ 2147483647 h 93"/>
              <a:gd name="T32" fmla="*/ 2147483647 w 66"/>
              <a:gd name="T33" fmla="*/ 2147483647 h 93"/>
              <a:gd name="T34" fmla="*/ 2147483647 w 66"/>
              <a:gd name="T35" fmla="*/ 2147483647 h 93"/>
              <a:gd name="T36" fmla="*/ 2147483647 w 66"/>
              <a:gd name="T37" fmla="*/ 2147483647 h 93"/>
              <a:gd name="T38" fmla="*/ 2147483647 w 66"/>
              <a:gd name="T39" fmla="*/ 2147483647 h 93"/>
              <a:gd name="T40" fmla="*/ 2147483647 w 66"/>
              <a:gd name="T41" fmla="*/ 2147483647 h 93"/>
              <a:gd name="T42" fmla="*/ 2147483647 w 66"/>
              <a:gd name="T43" fmla="*/ 2147483647 h 93"/>
              <a:gd name="T44" fmla="*/ 2147483647 w 66"/>
              <a:gd name="T45" fmla="*/ 2147483647 h 93"/>
              <a:gd name="T46" fmla="*/ 2147483647 w 66"/>
              <a:gd name="T47" fmla="*/ 2147483647 h 93"/>
              <a:gd name="T48" fmla="*/ 2147483647 w 66"/>
              <a:gd name="T49" fmla="*/ 2147483647 h 93"/>
              <a:gd name="T50" fmla="*/ 2147483647 w 66"/>
              <a:gd name="T51" fmla="*/ 2147483647 h 93"/>
              <a:gd name="T52" fmla="*/ 2147483647 w 66"/>
              <a:gd name="T53" fmla="*/ 2147483647 h 93"/>
              <a:gd name="T54" fmla="*/ 2147483647 w 66"/>
              <a:gd name="T55" fmla="*/ 2147483647 h 93"/>
              <a:gd name="T56" fmla="*/ 2147483647 w 66"/>
              <a:gd name="T57" fmla="*/ 2147483647 h 93"/>
              <a:gd name="T58" fmla="*/ 2147483647 w 66"/>
              <a:gd name="T59" fmla="*/ 0 h 93"/>
              <a:gd name="T60" fmla="*/ 2147483647 w 66"/>
              <a:gd name="T61" fmla="*/ 0 h 93"/>
              <a:gd name="T62" fmla="*/ 2147483647 w 66"/>
              <a:gd name="T63" fmla="*/ 0 h 93"/>
              <a:gd name="T64" fmla="*/ 2147483647 w 66"/>
              <a:gd name="T65" fmla="*/ 2147483647 h 93"/>
              <a:gd name="T66" fmla="*/ 2147483647 w 66"/>
              <a:gd name="T67" fmla="*/ 2147483647 h 93"/>
              <a:gd name="T68" fmla="*/ 2147483647 w 66"/>
              <a:gd name="T69" fmla="*/ 2147483647 h 93"/>
              <a:gd name="T70" fmla="*/ 2147483647 w 66"/>
              <a:gd name="T71" fmla="*/ 2147483647 h 93"/>
              <a:gd name="T72" fmla="*/ 2147483647 w 66"/>
              <a:gd name="T73" fmla="*/ 2147483647 h 93"/>
              <a:gd name="T74" fmla="*/ 2147483647 w 66"/>
              <a:gd name="T75" fmla="*/ 2147483647 h 93"/>
              <a:gd name="T76" fmla="*/ 2147483647 w 66"/>
              <a:gd name="T77" fmla="*/ 2147483647 h 93"/>
              <a:gd name="T78" fmla="*/ 2147483647 w 66"/>
              <a:gd name="T79" fmla="*/ 2147483647 h 93"/>
              <a:gd name="T80" fmla="*/ 2147483647 w 66"/>
              <a:gd name="T81" fmla="*/ 2147483647 h 93"/>
              <a:gd name="T82" fmla="*/ 2147483647 w 66"/>
              <a:gd name="T83" fmla="*/ 2147483647 h 93"/>
              <a:gd name="T84" fmla="*/ 2147483647 w 66"/>
              <a:gd name="T85" fmla="*/ 2147483647 h 93"/>
              <a:gd name="T86" fmla="*/ 2147483647 w 66"/>
              <a:gd name="T87" fmla="*/ 2147483647 h 93"/>
              <a:gd name="T88" fmla="*/ 2147483647 w 66"/>
              <a:gd name="T89" fmla="*/ 2147483647 h 93"/>
              <a:gd name="T90" fmla="*/ 2147483647 w 66"/>
              <a:gd name="T91" fmla="*/ 2147483647 h 93"/>
              <a:gd name="T92" fmla="*/ 2147483647 w 66"/>
              <a:gd name="T93" fmla="*/ 2147483647 h 93"/>
              <a:gd name="T94" fmla="*/ 2147483647 w 66"/>
              <a:gd name="T95" fmla="*/ 2147483647 h 93"/>
              <a:gd name="T96" fmla="*/ 2147483647 w 66"/>
              <a:gd name="T97" fmla="*/ 2147483647 h 93"/>
              <a:gd name="T98" fmla="*/ 0 w 66"/>
              <a:gd name="T99" fmla="*/ 2147483647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93"/>
              <a:gd name="T152" fmla="*/ 66 w 6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93">
                <a:moveTo>
                  <a:pt x="0" y="93"/>
                </a:moveTo>
                <a:lnTo>
                  <a:pt x="2" y="85"/>
                </a:lnTo>
                <a:lnTo>
                  <a:pt x="4" y="79"/>
                </a:lnTo>
                <a:lnTo>
                  <a:pt x="7" y="74"/>
                </a:lnTo>
                <a:lnTo>
                  <a:pt x="13" y="68"/>
                </a:lnTo>
                <a:lnTo>
                  <a:pt x="17" y="64"/>
                </a:lnTo>
                <a:lnTo>
                  <a:pt x="25" y="58"/>
                </a:lnTo>
                <a:lnTo>
                  <a:pt x="34" y="53"/>
                </a:lnTo>
                <a:lnTo>
                  <a:pt x="40" y="47"/>
                </a:lnTo>
                <a:lnTo>
                  <a:pt x="43" y="43"/>
                </a:lnTo>
                <a:lnTo>
                  <a:pt x="47" y="41"/>
                </a:lnTo>
                <a:lnTo>
                  <a:pt x="51" y="38"/>
                </a:lnTo>
                <a:lnTo>
                  <a:pt x="53" y="32"/>
                </a:lnTo>
                <a:lnTo>
                  <a:pt x="55" y="28"/>
                </a:lnTo>
                <a:lnTo>
                  <a:pt x="55" y="24"/>
                </a:lnTo>
                <a:lnTo>
                  <a:pt x="53" y="19"/>
                </a:lnTo>
                <a:lnTo>
                  <a:pt x="51" y="15"/>
                </a:lnTo>
                <a:lnTo>
                  <a:pt x="45" y="11"/>
                </a:lnTo>
                <a:lnTo>
                  <a:pt x="38" y="9"/>
                </a:lnTo>
                <a:lnTo>
                  <a:pt x="32" y="11"/>
                </a:lnTo>
                <a:lnTo>
                  <a:pt x="26" y="15"/>
                </a:lnTo>
                <a:lnTo>
                  <a:pt x="23" y="19"/>
                </a:lnTo>
                <a:lnTo>
                  <a:pt x="21" y="22"/>
                </a:lnTo>
                <a:lnTo>
                  <a:pt x="19" y="28"/>
                </a:lnTo>
                <a:lnTo>
                  <a:pt x="7" y="26"/>
                </a:lnTo>
                <a:lnTo>
                  <a:pt x="9" y="19"/>
                </a:lnTo>
                <a:lnTo>
                  <a:pt x="13" y="13"/>
                </a:lnTo>
                <a:lnTo>
                  <a:pt x="17" y="7"/>
                </a:lnTo>
                <a:lnTo>
                  <a:pt x="23" y="2"/>
                </a:lnTo>
                <a:lnTo>
                  <a:pt x="30" y="0"/>
                </a:lnTo>
                <a:lnTo>
                  <a:pt x="38" y="0"/>
                </a:lnTo>
                <a:lnTo>
                  <a:pt x="45" y="0"/>
                </a:lnTo>
                <a:lnTo>
                  <a:pt x="53" y="2"/>
                </a:lnTo>
                <a:lnTo>
                  <a:pt x="59" y="7"/>
                </a:lnTo>
                <a:lnTo>
                  <a:pt x="62" y="11"/>
                </a:lnTo>
                <a:lnTo>
                  <a:pt x="66" y="19"/>
                </a:lnTo>
                <a:lnTo>
                  <a:pt x="66" y="24"/>
                </a:lnTo>
                <a:lnTo>
                  <a:pt x="64" y="34"/>
                </a:lnTo>
                <a:lnTo>
                  <a:pt x="59" y="43"/>
                </a:lnTo>
                <a:lnTo>
                  <a:pt x="57" y="47"/>
                </a:lnTo>
                <a:lnTo>
                  <a:pt x="51" y="51"/>
                </a:lnTo>
                <a:lnTo>
                  <a:pt x="43" y="57"/>
                </a:lnTo>
                <a:lnTo>
                  <a:pt x="34" y="64"/>
                </a:lnTo>
                <a:lnTo>
                  <a:pt x="26" y="70"/>
                </a:lnTo>
                <a:lnTo>
                  <a:pt x="23" y="74"/>
                </a:lnTo>
                <a:lnTo>
                  <a:pt x="19" y="79"/>
                </a:lnTo>
                <a:lnTo>
                  <a:pt x="15" y="83"/>
                </a:lnTo>
                <a:lnTo>
                  <a:pt x="59" y="83"/>
                </a:lnTo>
                <a:lnTo>
                  <a:pt x="55" y="93"/>
                </a:lnTo>
                <a:lnTo>
                  <a:pt x="0" y="93"/>
                </a:lnTo>
                <a:close/>
              </a:path>
            </a:pathLst>
          </a:custGeom>
          <a:solidFill>
            <a:srgbClr val="000000"/>
          </a:solidFill>
          <a:ln w="0">
            <a:solidFill>
              <a:srgbClr val="000000"/>
            </a:solidFill>
            <a:round/>
            <a:headEnd/>
            <a:tailEnd/>
          </a:ln>
        </p:spPr>
        <p:txBody>
          <a:bodyPr/>
          <a:lstStyle/>
          <a:p>
            <a:endParaRPr lang="en-CA"/>
          </a:p>
        </p:txBody>
      </p:sp>
      <p:sp>
        <p:nvSpPr>
          <p:cNvPr id="28385" name="Freeform 734"/>
          <p:cNvSpPr>
            <a:spLocks/>
          </p:cNvSpPr>
          <p:nvPr/>
        </p:nvSpPr>
        <p:spPr bwMode="auto">
          <a:xfrm>
            <a:off x="4351338" y="4792663"/>
            <a:ext cx="111125" cy="115887"/>
          </a:xfrm>
          <a:custGeom>
            <a:avLst/>
            <a:gdLst>
              <a:gd name="T0" fmla="*/ 0 w 94"/>
              <a:gd name="T1" fmla="*/ 2147483647 h 93"/>
              <a:gd name="T2" fmla="*/ 2147483647 w 94"/>
              <a:gd name="T3" fmla="*/ 0 h 93"/>
              <a:gd name="T4" fmla="*/ 2147483647 w 94"/>
              <a:gd name="T5" fmla="*/ 0 h 93"/>
              <a:gd name="T6" fmla="*/ 2147483647 w 94"/>
              <a:gd name="T7" fmla="*/ 2147483647 h 93"/>
              <a:gd name="T8" fmla="*/ 2147483647 w 94"/>
              <a:gd name="T9" fmla="*/ 2147483647 h 93"/>
              <a:gd name="T10" fmla="*/ 2147483647 w 94"/>
              <a:gd name="T11" fmla="*/ 2147483647 h 93"/>
              <a:gd name="T12" fmla="*/ 2147483647 w 94"/>
              <a:gd name="T13" fmla="*/ 2147483647 h 93"/>
              <a:gd name="T14" fmla="*/ 2147483647 w 94"/>
              <a:gd name="T15" fmla="*/ 2147483647 h 93"/>
              <a:gd name="T16" fmla="*/ 2147483647 w 94"/>
              <a:gd name="T17" fmla="*/ 2147483647 h 93"/>
              <a:gd name="T18" fmla="*/ 2147483647 w 94"/>
              <a:gd name="T19" fmla="*/ 2147483647 h 93"/>
              <a:gd name="T20" fmla="*/ 2147483647 w 94"/>
              <a:gd name="T21" fmla="*/ 2147483647 h 93"/>
              <a:gd name="T22" fmla="*/ 2147483647 w 94"/>
              <a:gd name="T23" fmla="*/ 0 h 93"/>
              <a:gd name="T24" fmla="*/ 2147483647 w 94"/>
              <a:gd name="T25" fmla="*/ 0 h 93"/>
              <a:gd name="T26" fmla="*/ 2147483647 w 94"/>
              <a:gd name="T27" fmla="*/ 2147483647 h 93"/>
              <a:gd name="T28" fmla="*/ 2147483647 w 94"/>
              <a:gd name="T29" fmla="*/ 2147483647 h 93"/>
              <a:gd name="T30" fmla="*/ 2147483647 w 94"/>
              <a:gd name="T31" fmla="*/ 2147483647 h 93"/>
              <a:gd name="T32" fmla="*/ 2147483647 w 94"/>
              <a:gd name="T33" fmla="*/ 2147483647 h 93"/>
              <a:gd name="T34" fmla="*/ 2147483647 w 94"/>
              <a:gd name="T35" fmla="*/ 2147483647 h 93"/>
              <a:gd name="T36" fmla="*/ 2147483647 w 94"/>
              <a:gd name="T37" fmla="*/ 2147483647 h 93"/>
              <a:gd name="T38" fmla="*/ 2147483647 w 94"/>
              <a:gd name="T39" fmla="*/ 2147483647 h 93"/>
              <a:gd name="T40" fmla="*/ 2147483647 w 94"/>
              <a:gd name="T41" fmla="*/ 2147483647 h 93"/>
              <a:gd name="T42" fmla="*/ 0 w 94"/>
              <a:gd name="T43" fmla="*/ 2147483647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93"/>
              <a:gd name="T68" fmla="*/ 94 w 94"/>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93">
                <a:moveTo>
                  <a:pt x="0" y="93"/>
                </a:moveTo>
                <a:lnTo>
                  <a:pt x="19" y="0"/>
                </a:lnTo>
                <a:lnTo>
                  <a:pt x="34" y="0"/>
                </a:lnTo>
                <a:lnTo>
                  <a:pt x="49" y="34"/>
                </a:lnTo>
                <a:lnTo>
                  <a:pt x="55" y="45"/>
                </a:lnTo>
                <a:lnTo>
                  <a:pt x="58" y="55"/>
                </a:lnTo>
                <a:lnTo>
                  <a:pt x="60" y="62"/>
                </a:lnTo>
                <a:lnTo>
                  <a:pt x="62" y="70"/>
                </a:lnTo>
                <a:lnTo>
                  <a:pt x="66" y="79"/>
                </a:lnTo>
                <a:lnTo>
                  <a:pt x="68" y="68"/>
                </a:lnTo>
                <a:lnTo>
                  <a:pt x="72" y="55"/>
                </a:lnTo>
                <a:lnTo>
                  <a:pt x="83" y="0"/>
                </a:lnTo>
                <a:lnTo>
                  <a:pt x="94" y="0"/>
                </a:lnTo>
                <a:lnTo>
                  <a:pt x="75" y="93"/>
                </a:lnTo>
                <a:lnTo>
                  <a:pt x="60" y="93"/>
                </a:lnTo>
                <a:lnTo>
                  <a:pt x="39" y="40"/>
                </a:lnTo>
                <a:lnTo>
                  <a:pt x="34" y="24"/>
                </a:lnTo>
                <a:lnTo>
                  <a:pt x="28" y="11"/>
                </a:lnTo>
                <a:lnTo>
                  <a:pt x="26" y="22"/>
                </a:lnTo>
                <a:lnTo>
                  <a:pt x="22" y="36"/>
                </a:lnTo>
                <a:lnTo>
                  <a:pt x="11" y="93"/>
                </a:lnTo>
                <a:lnTo>
                  <a:pt x="0" y="93"/>
                </a:lnTo>
                <a:close/>
              </a:path>
            </a:pathLst>
          </a:custGeom>
          <a:solidFill>
            <a:srgbClr val="000000"/>
          </a:solidFill>
          <a:ln w="0">
            <a:solidFill>
              <a:srgbClr val="000000"/>
            </a:solidFill>
            <a:round/>
            <a:headEnd/>
            <a:tailEnd/>
          </a:ln>
        </p:spPr>
        <p:txBody>
          <a:bodyPr/>
          <a:lstStyle/>
          <a:p>
            <a:endParaRPr lang="en-CA"/>
          </a:p>
        </p:txBody>
      </p:sp>
      <p:sp>
        <p:nvSpPr>
          <p:cNvPr id="28386" name="Freeform 735"/>
          <p:cNvSpPr>
            <a:spLocks/>
          </p:cNvSpPr>
          <p:nvPr/>
        </p:nvSpPr>
        <p:spPr bwMode="auto">
          <a:xfrm>
            <a:off x="7173913" y="3884613"/>
            <a:ext cx="142875" cy="150812"/>
          </a:xfrm>
          <a:custGeom>
            <a:avLst/>
            <a:gdLst>
              <a:gd name="T0" fmla="*/ 2147483647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0 h 121"/>
              <a:gd name="T10" fmla="*/ 2147483647 w 119"/>
              <a:gd name="T11" fmla="*/ 2147483647 h 121"/>
              <a:gd name="T12" fmla="*/ 2147483647 w 119"/>
              <a:gd name="T13" fmla="*/ 2147483647 h 121"/>
              <a:gd name="T14" fmla="*/ 2147483647 w 119"/>
              <a:gd name="T15" fmla="*/ 2147483647 h 121"/>
              <a:gd name="T16" fmla="*/ 0 w 119"/>
              <a:gd name="T17" fmla="*/ 2147483647 h 121"/>
              <a:gd name="T18" fmla="*/ 2147483647 w 119"/>
              <a:gd name="T19" fmla="*/ 2147483647 h 121"/>
              <a:gd name="T20" fmla="*/ 2147483647 w 119"/>
              <a:gd name="T21" fmla="*/ 2147483647 h 121"/>
              <a:gd name="T22" fmla="*/ 2147483647 w 119"/>
              <a:gd name="T23" fmla="*/ 2147483647 h 121"/>
              <a:gd name="T24" fmla="*/ 2147483647 w 119"/>
              <a:gd name="T25" fmla="*/ 2147483647 h 121"/>
              <a:gd name="T26" fmla="*/ 2147483647 w 119"/>
              <a:gd name="T27" fmla="*/ 2147483647 h 121"/>
              <a:gd name="T28" fmla="*/ 2147483647 w 119"/>
              <a:gd name="T29" fmla="*/ 2147483647 h 121"/>
              <a:gd name="T30" fmla="*/ 2147483647 w 119"/>
              <a:gd name="T31" fmla="*/ 2147483647 h 121"/>
              <a:gd name="T32" fmla="*/ 2147483647 w 119"/>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1"/>
              <a:gd name="T53" fmla="*/ 119 w 11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1">
                <a:moveTo>
                  <a:pt x="119" y="61"/>
                </a:moveTo>
                <a:lnTo>
                  <a:pt x="116" y="36"/>
                </a:lnTo>
                <a:lnTo>
                  <a:pt x="102" y="17"/>
                </a:lnTo>
                <a:lnTo>
                  <a:pt x="84" y="6"/>
                </a:lnTo>
                <a:lnTo>
                  <a:pt x="59" y="0"/>
                </a:lnTo>
                <a:lnTo>
                  <a:pt x="36" y="6"/>
                </a:lnTo>
                <a:lnTo>
                  <a:pt x="17" y="17"/>
                </a:lnTo>
                <a:lnTo>
                  <a:pt x="4" y="36"/>
                </a:lnTo>
                <a:lnTo>
                  <a:pt x="0" y="61"/>
                </a:lnTo>
                <a:lnTo>
                  <a:pt x="4" y="83"/>
                </a:lnTo>
                <a:lnTo>
                  <a:pt x="17" y="102"/>
                </a:lnTo>
                <a:lnTo>
                  <a:pt x="36" y="116"/>
                </a:lnTo>
                <a:lnTo>
                  <a:pt x="59" y="121"/>
                </a:lnTo>
                <a:lnTo>
                  <a:pt x="84" y="116"/>
                </a:lnTo>
                <a:lnTo>
                  <a:pt x="102" y="102"/>
                </a:lnTo>
                <a:lnTo>
                  <a:pt x="116" y="83"/>
                </a:lnTo>
                <a:lnTo>
                  <a:pt x="119" y="61"/>
                </a:lnTo>
              </a:path>
            </a:pathLst>
          </a:custGeom>
          <a:noFill/>
          <a:ln w="9525">
            <a:solidFill>
              <a:srgbClr val="000000"/>
            </a:solidFill>
            <a:round/>
            <a:headEnd/>
            <a:tailEnd/>
          </a:ln>
        </p:spPr>
        <p:txBody>
          <a:bodyPr/>
          <a:lstStyle/>
          <a:p>
            <a:endParaRPr lang="en-CA"/>
          </a:p>
        </p:txBody>
      </p:sp>
      <p:sp>
        <p:nvSpPr>
          <p:cNvPr id="28387" name="Freeform 736"/>
          <p:cNvSpPr>
            <a:spLocks/>
          </p:cNvSpPr>
          <p:nvPr/>
        </p:nvSpPr>
        <p:spPr bwMode="auto">
          <a:xfrm>
            <a:off x="6978650" y="4260850"/>
            <a:ext cx="165100" cy="209550"/>
          </a:xfrm>
          <a:custGeom>
            <a:avLst/>
            <a:gdLst>
              <a:gd name="T0" fmla="*/ 0 w 138"/>
              <a:gd name="T1" fmla="*/ 2147483647 h 167"/>
              <a:gd name="T2" fmla="*/ 2147483647 w 138"/>
              <a:gd name="T3" fmla="*/ 0 h 167"/>
              <a:gd name="T4" fmla="*/ 2147483647 w 138"/>
              <a:gd name="T5" fmla="*/ 0 h 167"/>
              <a:gd name="T6" fmla="*/ 2147483647 w 138"/>
              <a:gd name="T7" fmla="*/ 2147483647 h 167"/>
              <a:gd name="T8" fmla="*/ 2147483647 w 138"/>
              <a:gd name="T9" fmla="*/ 2147483647 h 167"/>
              <a:gd name="T10" fmla="*/ 2147483647 w 138"/>
              <a:gd name="T11" fmla="*/ 2147483647 h 167"/>
              <a:gd name="T12" fmla="*/ 2147483647 w 138"/>
              <a:gd name="T13" fmla="*/ 2147483647 h 167"/>
              <a:gd name="T14" fmla="*/ 2147483647 w 138"/>
              <a:gd name="T15" fmla="*/ 2147483647 h 167"/>
              <a:gd name="T16" fmla="*/ 2147483647 w 138"/>
              <a:gd name="T17" fmla="*/ 2147483647 h 167"/>
              <a:gd name="T18" fmla="*/ 2147483647 w 138"/>
              <a:gd name="T19" fmla="*/ 2147483647 h 167"/>
              <a:gd name="T20" fmla="*/ 0 w 138"/>
              <a:gd name="T21" fmla="*/ 21474836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7" y="74"/>
                </a:lnTo>
                <a:lnTo>
                  <a:pt x="128" y="74"/>
                </a:lnTo>
                <a:lnTo>
                  <a:pt x="121" y="93"/>
                </a:lnTo>
                <a:lnTo>
                  <a:pt x="34" y="93"/>
                </a:lnTo>
                <a:lnTo>
                  <a:pt x="18"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388" name="Freeform 737"/>
          <p:cNvSpPr>
            <a:spLocks/>
          </p:cNvSpPr>
          <p:nvPr/>
        </p:nvSpPr>
        <p:spPr bwMode="auto">
          <a:xfrm>
            <a:off x="7158038" y="4260850"/>
            <a:ext cx="163512" cy="214313"/>
          </a:xfrm>
          <a:custGeom>
            <a:avLst/>
            <a:gdLst>
              <a:gd name="T0" fmla="*/ 2147483647 w 136"/>
              <a:gd name="T1" fmla="*/ 2147483647 h 172"/>
              <a:gd name="T2" fmla="*/ 2147483647 w 136"/>
              <a:gd name="T3" fmla="*/ 2147483647 h 172"/>
              <a:gd name="T4" fmla="*/ 2147483647 w 136"/>
              <a:gd name="T5" fmla="*/ 2147483647 h 172"/>
              <a:gd name="T6" fmla="*/ 2147483647 w 136"/>
              <a:gd name="T7" fmla="*/ 2147483647 h 172"/>
              <a:gd name="T8" fmla="*/ 2147483647 w 136"/>
              <a:gd name="T9" fmla="*/ 2147483647 h 172"/>
              <a:gd name="T10" fmla="*/ 2147483647 w 136"/>
              <a:gd name="T11" fmla="*/ 2147483647 h 172"/>
              <a:gd name="T12" fmla="*/ 2147483647 w 136"/>
              <a:gd name="T13" fmla="*/ 2147483647 h 172"/>
              <a:gd name="T14" fmla="*/ 2147483647 w 136"/>
              <a:gd name="T15" fmla="*/ 2147483647 h 172"/>
              <a:gd name="T16" fmla="*/ 2147483647 w 136"/>
              <a:gd name="T17" fmla="*/ 2147483647 h 172"/>
              <a:gd name="T18" fmla="*/ 2147483647 w 136"/>
              <a:gd name="T19" fmla="*/ 2147483647 h 172"/>
              <a:gd name="T20" fmla="*/ 2147483647 w 136"/>
              <a:gd name="T21" fmla="*/ 2147483647 h 172"/>
              <a:gd name="T22" fmla="*/ 2147483647 w 136"/>
              <a:gd name="T23" fmla="*/ 2147483647 h 172"/>
              <a:gd name="T24" fmla="*/ 2147483647 w 136"/>
              <a:gd name="T25" fmla="*/ 2147483647 h 172"/>
              <a:gd name="T26" fmla="*/ 2147483647 w 136"/>
              <a:gd name="T27" fmla="*/ 2147483647 h 172"/>
              <a:gd name="T28" fmla="*/ 2147483647 w 136"/>
              <a:gd name="T29" fmla="*/ 2147483647 h 172"/>
              <a:gd name="T30" fmla="*/ 2147483647 w 136"/>
              <a:gd name="T31" fmla="*/ 2147483647 h 172"/>
              <a:gd name="T32" fmla="*/ 2147483647 w 136"/>
              <a:gd name="T33" fmla="*/ 2147483647 h 172"/>
              <a:gd name="T34" fmla="*/ 2147483647 w 136"/>
              <a:gd name="T35" fmla="*/ 0 h 172"/>
              <a:gd name="T36" fmla="*/ 2147483647 w 136"/>
              <a:gd name="T37" fmla="*/ 2147483647 h 172"/>
              <a:gd name="T38" fmla="*/ 2147483647 w 136"/>
              <a:gd name="T39" fmla="*/ 2147483647 h 172"/>
              <a:gd name="T40" fmla="*/ 2147483647 w 136"/>
              <a:gd name="T41" fmla="*/ 2147483647 h 172"/>
              <a:gd name="T42" fmla="*/ 2147483647 w 136"/>
              <a:gd name="T43" fmla="*/ 2147483647 h 172"/>
              <a:gd name="T44" fmla="*/ 2147483647 w 136"/>
              <a:gd name="T45" fmla="*/ 2147483647 h 172"/>
              <a:gd name="T46" fmla="*/ 2147483647 w 136"/>
              <a:gd name="T47" fmla="*/ 2147483647 h 172"/>
              <a:gd name="T48" fmla="*/ 2147483647 w 136"/>
              <a:gd name="T49" fmla="*/ 2147483647 h 172"/>
              <a:gd name="T50" fmla="*/ 2147483647 w 136"/>
              <a:gd name="T51" fmla="*/ 2147483647 h 172"/>
              <a:gd name="T52" fmla="*/ 2147483647 w 136"/>
              <a:gd name="T53" fmla="*/ 2147483647 h 172"/>
              <a:gd name="T54" fmla="*/ 2147483647 w 136"/>
              <a:gd name="T55" fmla="*/ 2147483647 h 172"/>
              <a:gd name="T56" fmla="*/ 2147483647 w 136"/>
              <a:gd name="T57" fmla="*/ 2147483647 h 172"/>
              <a:gd name="T58" fmla="*/ 2147483647 w 136"/>
              <a:gd name="T59" fmla="*/ 2147483647 h 172"/>
              <a:gd name="T60" fmla="*/ 2147483647 w 136"/>
              <a:gd name="T61" fmla="*/ 2147483647 h 172"/>
              <a:gd name="T62" fmla="*/ 2147483647 w 136"/>
              <a:gd name="T63" fmla="*/ 2147483647 h 172"/>
              <a:gd name="T64" fmla="*/ 2147483647 w 136"/>
              <a:gd name="T65" fmla="*/ 2147483647 h 172"/>
              <a:gd name="T66" fmla="*/ 2147483647 w 136"/>
              <a:gd name="T67" fmla="*/ 2147483647 h 172"/>
              <a:gd name="T68" fmla="*/ 2147483647 w 136"/>
              <a:gd name="T69" fmla="*/ 2147483647 h 172"/>
              <a:gd name="T70" fmla="*/ 2147483647 w 136"/>
              <a:gd name="T71" fmla="*/ 2147483647 h 172"/>
              <a:gd name="T72" fmla="*/ 2147483647 w 136"/>
              <a:gd name="T73" fmla="*/ 2147483647 h 172"/>
              <a:gd name="T74" fmla="*/ 2147483647 w 136"/>
              <a:gd name="T75" fmla="*/ 2147483647 h 172"/>
              <a:gd name="T76" fmla="*/ 2147483647 w 136"/>
              <a:gd name="T77" fmla="*/ 2147483647 h 172"/>
              <a:gd name="T78" fmla="*/ 2147483647 w 136"/>
              <a:gd name="T79" fmla="*/ 2147483647 h 172"/>
              <a:gd name="T80" fmla="*/ 2147483647 w 136"/>
              <a:gd name="T81" fmla="*/ 2147483647 h 172"/>
              <a:gd name="T82" fmla="*/ 2147483647 w 136"/>
              <a:gd name="T83" fmla="*/ 2147483647 h 172"/>
              <a:gd name="T84" fmla="*/ 2147483647 w 136"/>
              <a:gd name="T85" fmla="*/ 2147483647 h 172"/>
              <a:gd name="T86" fmla="*/ 2147483647 w 136"/>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2"/>
              <a:gd name="T134" fmla="*/ 136 w 136"/>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2">
                <a:moveTo>
                  <a:pt x="0" y="116"/>
                </a:moveTo>
                <a:lnTo>
                  <a:pt x="21" y="114"/>
                </a:lnTo>
                <a:lnTo>
                  <a:pt x="21" y="119"/>
                </a:lnTo>
                <a:lnTo>
                  <a:pt x="21" y="129"/>
                </a:lnTo>
                <a:lnTo>
                  <a:pt x="25" y="136"/>
                </a:lnTo>
                <a:lnTo>
                  <a:pt x="28" y="140"/>
                </a:lnTo>
                <a:lnTo>
                  <a:pt x="34" y="146"/>
                </a:lnTo>
                <a:lnTo>
                  <a:pt x="40" y="148"/>
                </a:lnTo>
                <a:lnTo>
                  <a:pt x="47" y="150"/>
                </a:lnTo>
                <a:lnTo>
                  <a:pt x="55" y="151"/>
                </a:lnTo>
                <a:lnTo>
                  <a:pt x="64" y="151"/>
                </a:lnTo>
                <a:lnTo>
                  <a:pt x="83" y="150"/>
                </a:lnTo>
                <a:lnTo>
                  <a:pt x="97" y="144"/>
                </a:lnTo>
                <a:lnTo>
                  <a:pt x="102" y="138"/>
                </a:lnTo>
                <a:lnTo>
                  <a:pt x="106" y="131"/>
                </a:lnTo>
                <a:lnTo>
                  <a:pt x="108" y="125"/>
                </a:lnTo>
                <a:lnTo>
                  <a:pt x="106" y="117"/>
                </a:lnTo>
                <a:lnTo>
                  <a:pt x="102" y="110"/>
                </a:lnTo>
                <a:lnTo>
                  <a:pt x="91" y="102"/>
                </a:lnTo>
                <a:lnTo>
                  <a:pt x="70" y="93"/>
                </a:lnTo>
                <a:lnTo>
                  <a:pt x="59" y="87"/>
                </a:lnTo>
                <a:lnTo>
                  <a:pt x="49" y="83"/>
                </a:lnTo>
                <a:lnTo>
                  <a:pt x="42" y="80"/>
                </a:lnTo>
                <a:lnTo>
                  <a:pt x="32" y="72"/>
                </a:lnTo>
                <a:lnTo>
                  <a:pt x="26" y="64"/>
                </a:lnTo>
                <a:lnTo>
                  <a:pt x="23" y="59"/>
                </a:lnTo>
                <a:lnTo>
                  <a:pt x="21" y="51"/>
                </a:lnTo>
                <a:lnTo>
                  <a:pt x="21" y="44"/>
                </a:lnTo>
                <a:lnTo>
                  <a:pt x="21" y="36"/>
                </a:lnTo>
                <a:lnTo>
                  <a:pt x="23" y="28"/>
                </a:lnTo>
                <a:lnTo>
                  <a:pt x="26" y="21"/>
                </a:lnTo>
                <a:lnTo>
                  <a:pt x="32" y="15"/>
                </a:lnTo>
                <a:lnTo>
                  <a:pt x="40" y="9"/>
                </a:lnTo>
                <a:lnTo>
                  <a:pt x="47" y="6"/>
                </a:lnTo>
                <a:lnTo>
                  <a:pt x="57" y="2"/>
                </a:lnTo>
                <a:lnTo>
                  <a:pt x="66" y="0"/>
                </a:lnTo>
                <a:lnTo>
                  <a:pt x="78" y="0"/>
                </a:lnTo>
                <a:lnTo>
                  <a:pt x="95" y="2"/>
                </a:lnTo>
                <a:lnTo>
                  <a:pt x="110" y="8"/>
                </a:lnTo>
                <a:lnTo>
                  <a:pt x="119" y="11"/>
                </a:lnTo>
                <a:lnTo>
                  <a:pt x="125" y="19"/>
                </a:lnTo>
                <a:lnTo>
                  <a:pt x="131" y="25"/>
                </a:lnTo>
                <a:lnTo>
                  <a:pt x="134" y="36"/>
                </a:lnTo>
                <a:lnTo>
                  <a:pt x="136" y="47"/>
                </a:lnTo>
                <a:lnTo>
                  <a:pt x="136" y="49"/>
                </a:lnTo>
                <a:lnTo>
                  <a:pt x="136" y="51"/>
                </a:lnTo>
                <a:lnTo>
                  <a:pt x="117" y="53"/>
                </a:lnTo>
                <a:lnTo>
                  <a:pt x="117" y="45"/>
                </a:lnTo>
                <a:lnTo>
                  <a:pt x="115" y="42"/>
                </a:lnTo>
                <a:lnTo>
                  <a:pt x="114" y="36"/>
                </a:lnTo>
                <a:lnTo>
                  <a:pt x="108" y="30"/>
                </a:lnTo>
                <a:lnTo>
                  <a:pt x="102" y="25"/>
                </a:lnTo>
                <a:lnTo>
                  <a:pt x="95" y="23"/>
                </a:lnTo>
                <a:lnTo>
                  <a:pt x="87" y="21"/>
                </a:lnTo>
                <a:lnTo>
                  <a:pt x="76" y="19"/>
                </a:lnTo>
                <a:lnTo>
                  <a:pt x="64" y="21"/>
                </a:lnTo>
                <a:lnTo>
                  <a:pt x="55" y="23"/>
                </a:lnTo>
                <a:lnTo>
                  <a:pt x="47" y="27"/>
                </a:lnTo>
                <a:lnTo>
                  <a:pt x="44" y="32"/>
                </a:lnTo>
                <a:lnTo>
                  <a:pt x="40" y="38"/>
                </a:lnTo>
                <a:lnTo>
                  <a:pt x="40" y="44"/>
                </a:lnTo>
                <a:lnTo>
                  <a:pt x="40" y="49"/>
                </a:lnTo>
                <a:lnTo>
                  <a:pt x="44" y="55"/>
                </a:lnTo>
                <a:lnTo>
                  <a:pt x="47" y="59"/>
                </a:lnTo>
                <a:lnTo>
                  <a:pt x="55" y="64"/>
                </a:lnTo>
                <a:lnTo>
                  <a:pt x="59" y="66"/>
                </a:lnTo>
                <a:lnTo>
                  <a:pt x="64" y="68"/>
                </a:lnTo>
                <a:lnTo>
                  <a:pt x="72" y="72"/>
                </a:lnTo>
                <a:lnTo>
                  <a:pt x="83" y="76"/>
                </a:lnTo>
                <a:lnTo>
                  <a:pt x="93" y="81"/>
                </a:lnTo>
                <a:lnTo>
                  <a:pt x="102" y="85"/>
                </a:lnTo>
                <a:lnTo>
                  <a:pt x="108" y="89"/>
                </a:lnTo>
                <a:lnTo>
                  <a:pt x="115" y="95"/>
                </a:lnTo>
                <a:lnTo>
                  <a:pt x="121" y="104"/>
                </a:lnTo>
                <a:lnTo>
                  <a:pt x="125" y="112"/>
                </a:lnTo>
                <a:lnTo>
                  <a:pt x="127" y="123"/>
                </a:lnTo>
                <a:lnTo>
                  <a:pt x="125" y="133"/>
                </a:lnTo>
                <a:lnTo>
                  <a:pt x="123" y="140"/>
                </a:lnTo>
                <a:lnTo>
                  <a:pt x="119" y="148"/>
                </a:lnTo>
                <a:lnTo>
                  <a:pt x="112" y="155"/>
                </a:lnTo>
                <a:lnTo>
                  <a:pt x="106" y="161"/>
                </a:lnTo>
                <a:lnTo>
                  <a:pt x="97" y="165"/>
                </a:lnTo>
                <a:lnTo>
                  <a:pt x="81" y="170"/>
                </a:lnTo>
                <a:lnTo>
                  <a:pt x="64" y="172"/>
                </a:lnTo>
                <a:lnTo>
                  <a:pt x="38" y="169"/>
                </a:lnTo>
                <a:lnTo>
                  <a:pt x="19" y="159"/>
                </a:lnTo>
                <a:lnTo>
                  <a:pt x="9" y="150"/>
                </a:lnTo>
                <a:lnTo>
                  <a:pt x="4" y="134"/>
                </a:lnTo>
                <a:lnTo>
                  <a:pt x="0" y="116"/>
                </a:lnTo>
                <a:close/>
              </a:path>
            </a:pathLst>
          </a:custGeom>
          <a:solidFill>
            <a:srgbClr val="000000"/>
          </a:solidFill>
          <a:ln w="0">
            <a:solidFill>
              <a:srgbClr val="000000"/>
            </a:solidFill>
            <a:round/>
            <a:headEnd/>
            <a:tailEnd/>
          </a:ln>
        </p:spPr>
        <p:txBody>
          <a:bodyPr/>
          <a:lstStyle/>
          <a:p>
            <a:endParaRPr lang="en-CA"/>
          </a:p>
        </p:txBody>
      </p:sp>
      <p:sp>
        <p:nvSpPr>
          <p:cNvPr id="28389" name="Freeform 738"/>
          <p:cNvSpPr>
            <a:spLocks/>
          </p:cNvSpPr>
          <p:nvPr/>
        </p:nvSpPr>
        <p:spPr bwMode="auto">
          <a:xfrm>
            <a:off x="7354888" y="4260850"/>
            <a:ext cx="160337" cy="209550"/>
          </a:xfrm>
          <a:custGeom>
            <a:avLst/>
            <a:gdLst>
              <a:gd name="T0" fmla="*/ 2147483647 w 134"/>
              <a:gd name="T1" fmla="*/ 2147483647 h 167"/>
              <a:gd name="T2" fmla="*/ 2147483647 w 134"/>
              <a:gd name="T3" fmla="*/ 2147483647 h 167"/>
              <a:gd name="T4" fmla="*/ 0 w 134"/>
              <a:gd name="T5" fmla="*/ 2147483647 h 167"/>
              <a:gd name="T6" fmla="*/ 2147483647 w 134"/>
              <a:gd name="T7" fmla="*/ 0 h 167"/>
              <a:gd name="T8" fmla="*/ 2147483647 w 134"/>
              <a:gd name="T9" fmla="*/ 0 h 167"/>
              <a:gd name="T10" fmla="*/ 2147483647 w 134"/>
              <a:gd name="T11" fmla="*/ 2147483647 h 167"/>
              <a:gd name="T12" fmla="*/ 2147483647 w 134"/>
              <a:gd name="T13" fmla="*/ 2147483647 h 167"/>
              <a:gd name="T14" fmla="*/ 2147483647 w 134"/>
              <a:gd name="T15" fmla="*/ 2147483647 h 167"/>
              <a:gd name="T16" fmla="*/ 2147483647 w 134"/>
              <a:gd name="T17" fmla="*/ 21474836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4" y="167"/>
                </a:moveTo>
                <a:lnTo>
                  <a:pt x="56" y="19"/>
                </a:lnTo>
                <a:lnTo>
                  <a:pt x="0" y="19"/>
                </a:lnTo>
                <a:lnTo>
                  <a:pt x="3" y="0"/>
                </a:lnTo>
                <a:lnTo>
                  <a:pt x="134" y="0"/>
                </a:lnTo>
                <a:lnTo>
                  <a:pt x="130" y="19"/>
                </a:lnTo>
                <a:lnTo>
                  <a:pt x="75" y="19"/>
                </a:lnTo>
                <a:lnTo>
                  <a:pt x="45"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8390" name="Freeform 739"/>
          <p:cNvSpPr>
            <a:spLocks noEditPoints="1"/>
          </p:cNvSpPr>
          <p:nvPr/>
        </p:nvSpPr>
        <p:spPr bwMode="auto">
          <a:xfrm>
            <a:off x="7486650" y="4410075"/>
            <a:ext cx="98425" cy="115888"/>
          </a:xfrm>
          <a:custGeom>
            <a:avLst/>
            <a:gdLst>
              <a:gd name="T0" fmla="*/ 0 w 84"/>
              <a:gd name="T1" fmla="*/ 2147483647 h 95"/>
              <a:gd name="T2" fmla="*/ 2147483647 w 84"/>
              <a:gd name="T3" fmla="*/ 0 h 95"/>
              <a:gd name="T4" fmla="*/ 2147483647 w 84"/>
              <a:gd name="T5" fmla="*/ 0 h 95"/>
              <a:gd name="T6" fmla="*/ 2147483647 w 84"/>
              <a:gd name="T7" fmla="*/ 2147483647 h 95"/>
              <a:gd name="T8" fmla="*/ 2147483647 w 84"/>
              <a:gd name="T9" fmla="*/ 2147483647 h 95"/>
              <a:gd name="T10" fmla="*/ 2147483647 w 84"/>
              <a:gd name="T11" fmla="*/ 2147483647 h 95"/>
              <a:gd name="T12" fmla="*/ 2147483647 w 84"/>
              <a:gd name="T13" fmla="*/ 2147483647 h 95"/>
              <a:gd name="T14" fmla="*/ 2147483647 w 84"/>
              <a:gd name="T15" fmla="*/ 2147483647 h 95"/>
              <a:gd name="T16" fmla="*/ 0 w 84"/>
              <a:gd name="T17" fmla="*/ 2147483647 h 95"/>
              <a:gd name="T18" fmla="*/ 2147483647 w 84"/>
              <a:gd name="T19" fmla="*/ 2147483647 h 95"/>
              <a:gd name="T20" fmla="*/ 2147483647 w 84"/>
              <a:gd name="T21" fmla="*/ 2147483647 h 95"/>
              <a:gd name="T22" fmla="*/ 2147483647 w 84"/>
              <a:gd name="T23" fmla="*/ 2147483647 h 95"/>
              <a:gd name="T24" fmla="*/ 2147483647 w 84"/>
              <a:gd name="T25" fmla="*/ 2147483647 h 95"/>
              <a:gd name="T26" fmla="*/ 2147483647 w 84"/>
              <a:gd name="T27" fmla="*/ 2147483647 h 95"/>
              <a:gd name="T28" fmla="*/ 2147483647 w 84"/>
              <a:gd name="T29" fmla="*/ 2147483647 h 95"/>
              <a:gd name="T30" fmla="*/ 2147483647 w 84"/>
              <a:gd name="T31" fmla="*/ 2147483647 h 95"/>
              <a:gd name="T32" fmla="*/ 2147483647 w 84"/>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95"/>
              <a:gd name="T53" fmla="*/ 84 w 84"/>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95">
                <a:moveTo>
                  <a:pt x="0" y="95"/>
                </a:moveTo>
                <a:lnTo>
                  <a:pt x="55" y="0"/>
                </a:lnTo>
                <a:lnTo>
                  <a:pt x="67" y="0"/>
                </a:lnTo>
                <a:lnTo>
                  <a:pt x="84" y="95"/>
                </a:lnTo>
                <a:lnTo>
                  <a:pt x="72" y="95"/>
                </a:lnTo>
                <a:lnTo>
                  <a:pt x="69" y="66"/>
                </a:lnTo>
                <a:lnTo>
                  <a:pt x="29" y="66"/>
                </a:lnTo>
                <a:lnTo>
                  <a:pt x="14" y="95"/>
                </a:lnTo>
                <a:lnTo>
                  <a:pt x="0" y="95"/>
                </a:lnTo>
                <a:close/>
                <a:moveTo>
                  <a:pt x="35" y="57"/>
                </a:moveTo>
                <a:lnTo>
                  <a:pt x="67" y="57"/>
                </a:lnTo>
                <a:lnTo>
                  <a:pt x="63" y="34"/>
                </a:lnTo>
                <a:lnTo>
                  <a:pt x="61" y="21"/>
                </a:lnTo>
                <a:lnTo>
                  <a:pt x="59" y="12"/>
                </a:lnTo>
                <a:lnTo>
                  <a:pt x="55" y="19"/>
                </a:lnTo>
                <a:lnTo>
                  <a:pt x="50" y="30"/>
                </a:lnTo>
                <a:lnTo>
                  <a:pt x="35" y="57"/>
                </a:lnTo>
                <a:close/>
              </a:path>
            </a:pathLst>
          </a:custGeom>
          <a:solidFill>
            <a:srgbClr val="000000"/>
          </a:solidFill>
          <a:ln w="0">
            <a:solidFill>
              <a:srgbClr val="000000"/>
            </a:solidFill>
            <a:round/>
            <a:headEnd/>
            <a:tailEnd/>
          </a:ln>
        </p:spPr>
        <p:txBody>
          <a:bodyPr/>
          <a:lstStyle/>
          <a:p>
            <a:endParaRPr lang="en-CA"/>
          </a:p>
        </p:txBody>
      </p:sp>
      <p:sp>
        <p:nvSpPr>
          <p:cNvPr id="28391" name="Line 740"/>
          <p:cNvSpPr>
            <a:spLocks noChangeShapeType="1"/>
          </p:cNvSpPr>
          <p:nvPr/>
        </p:nvSpPr>
        <p:spPr bwMode="auto">
          <a:xfrm flipV="1">
            <a:off x="2952750" y="4286250"/>
            <a:ext cx="1588" cy="177800"/>
          </a:xfrm>
          <a:prstGeom prst="line">
            <a:avLst/>
          </a:prstGeom>
          <a:noFill/>
          <a:ln w="9525">
            <a:solidFill>
              <a:srgbClr val="000000"/>
            </a:solidFill>
            <a:round/>
            <a:headEnd/>
            <a:tailEnd/>
          </a:ln>
        </p:spPr>
        <p:txBody>
          <a:bodyPr/>
          <a:lstStyle/>
          <a:p>
            <a:endParaRPr lang="en-CA"/>
          </a:p>
        </p:txBody>
      </p:sp>
      <p:sp>
        <p:nvSpPr>
          <p:cNvPr id="28392" name="Freeform 741"/>
          <p:cNvSpPr>
            <a:spLocks/>
          </p:cNvSpPr>
          <p:nvPr/>
        </p:nvSpPr>
        <p:spPr bwMode="auto">
          <a:xfrm>
            <a:off x="2933700" y="4286250"/>
            <a:ext cx="34925" cy="71438"/>
          </a:xfrm>
          <a:custGeom>
            <a:avLst/>
            <a:gdLst>
              <a:gd name="T0" fmla="*/ 0 w 30"/>
              <a:gd name="T1" fmla="*/ 2147483647 h 59"/>
              <a:gd name="T2" fmla="*/ 2147483647 w 30"/>
              <a:gd name="T3" fmla="*/ 0 h 59"/>
              <a:gd name="T4" fmla="*/ 2147483647 w 30"/>
              <a:gd name="T5" fmla="*/ 2147483647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15" y="0"/>
                </a:lnTo>
                <a:lnTo>
                  <a:pt x="30" y="59"/>
                </a:lnTo>
              </a:path>
            </a:pathLst>
          </a:custGeom>
          <a:noFill/>
          <a:ln w="9525">
            <a:solidFill>
              <a:srgbClr val="000000"/>
            </a:solidFill>
            <a:round/>
            <a:headEnd/>
            <a:tailEnd/>
          </a:ln>
        </p:spPr>
        <p:txBody>
          <a:bodyPr/>
          <a:lstStyle/>
          <a:p>
            <a:endParaRPr lang="en-CA"/>
          </a:p>
        </p:txBody>
      </p:sp>
      <p:sp>
        <p:nvSpPr>
          <p:cNvPr id="28393" name="Line 742"/>
          <p:cNvSpPr>
            <a:spLocks noChangeShapeType="1"/>
          </p:cNvSpPr>
          <p:nvPr/>
        </p:nvSpPr>
        <p:spPr bwMode="auto">
          <a:xfrm flipV="1">
            <a:off x="3052763" y="2817813"/>
            <a:ext cx="1587" cy="179387"/>
          </a:xfrm>
          <a:prstGeom prst="line">
            <a:avLst/>
          </a:prstGeom>
          <a:noFill/>
          <a:ln w="9525">
            <a:solidFill>
              <a:srgbClr val="000000"/>
            </a:solidFill>
            <a:round/>
            <a:headEnd/>
            <a:tailEnd/>
          </a:ln>
        </p:spPr>
        <p:txBody>
          <a:bodyPr/>
          <a:lstStyle/>
          <a:p>
            <a:endParaRPr lang="en-CA"/>
          </a:p>
        </p:txBody>
      </p:sp>
      <p:sp>
        <p:nvSpPr>
          <p:cNvPr id="28394" name="Freeform 743"/>
          <p:cNvSpPr>
            <a:spLocks/>
          </p:cNvSpPr>
          <p:nvPr/>
        </p:nvSpPr>
        <p:spPr bwMode="auto">
          <a:xfrm>
            <a:off x="3035300" y="2817813"/>
            <a:ext cx="33338" cy="77787"/>
          </a:xfrm>
          <a:custGeom>
            <a:avLst/>
            <a:gdLst>
              <a:gd name="T0" fmla="*/ 0 w 28"/>
              <a:gd name="T1" fmla="*/ 2147483647 h 60"/>
              <a:gd name="T2" fmla="*/ 2147483647 w 28"/>
              <a:gd name="T3" fmla="*/ 0 h 60"/>
              <a:gd name="T4" fmla="*/ 2147483647 w 28"/>
              <a:gd name="T5" fmla="*/ 2147483647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60"/>
                </a:moveTo>
                <a:lnTo>
                  <a:pt x="15" y="0"/>
                </a:lnTo>
                <a:lnTo>
                  <a:pt x="28" y="60"/>
                </a:lnTo>
              </a:path>
            </a:pathLst>
          </a:custGeom>
          <a:noFill/>
          <a:ln w="9525">
            <a:solidFill>
              <a:srgbClr val="000000"/>
            </a:solidFill>
            <a:round/>
            <a:headEnd/>
            <a:tailEnd/>
          </a:ln>
        </p:spPr>
        <p:txBody>
          <a:bodyPr/>
          <a:lstStyle/>
          <a:p>
            <a:endParaRPr lang="en-CA"/>
          </a:p>
        </p:txBody>
      </p:sp>
      <p:sp>
        <p:nvSpPr>
          <p:cNvPr id="28395" name="Line 744"/>
          <p:cNvSpPr>
            <a:spLocks noChangeShapeType="1"/>
          </p:cNvSpPr>
          <p:nvPr/>
        </p:nvSpPr>
        <p:spPr bwMode="auto">
          <a:xfrm flipV="1">
            <a:off x="7277100" y="2851150"/>
            <a:ext cx="1588" cy="177800"/>
          </a:xfrm>
          <a:prstGeom prst="line">
            <a:avLst/>
          </a:prstGeom>
          <a:noFill/>
          <a:ln w="9525">
            <a:solidFill>
              <a:srgbClr val="000000"/>
            </a:solidFill>
            <a:round/>
            <a:headEnd/>
            <a:tailEnd/>
          </a:ln>
        </p:spPr>
        <p:txBody>
          <a:bodyPr/>
          <a:lstStyle/>
          <a:p>
            <a:endParaRPr lang="en-CA"/>
          </a:p>
        </p:txBody>
      </p:sp>
      <p:sp>
        <p:nvSpPr>
          <p:cNvPr id="28396" name="Freeform 745"/>
          <p:cNvSpPr>
            <a:spLocks/>
          </p:cNvSpPr>
          <p:nvPr/>
        </p:nvSpPr>
        <p:spPr bwMode="auto">
          <a:xfrm>
            <a:off x="7258050" y="2851150"/>
            <a:ext cx="34925" cy="74613"/>
          </a:xfrm>
          <a:custGeom>
            <a:avLst/>
            <a:gdLst>
              <a:gd name="T0" fmla="*/ 0 w 31"/>
              <a:gd name="T1" fmla="*/ 2147483647 h 61"/>
              <a:gd name="T2" fmla="*/ 2147483647 w 31"/>
              <a:gd name="T3" fmla="*/ 0 h 61"/>
              <a:gd name="T4" fmla="*/ 2147483647 w 31"/>
              <a:gd name="T5" fmla="*/ 214748364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5" y="0"/>
                </a:lnTo>
                <a:lnTo>
                  <a:pt x="31" y="61"/>
                </a:lnTo>
              </a:path>
            </a:pathLst>
          </a:custGeom>
          <a:noFill/>
          <a:ln w="9525">
            <a:solidFill>
              <a:srgbClr val="000000"/>
            </a:solidFill>
            <a:round/>
            <a:headEnd/>
            <a:tailEnd/>
          </a:ln>
        </p:spPr>
        <p:txBody>
          <a:bodyPr/>
          <a:lstStyle/>
          <a:p>
            <a:endParaRPr lang="en-CA"/>
          </a:p>
        </p:txBody>
      </p:sp>
      <p:sp>
        <p:nvSpPr>
          <p:cNvPr id="28397" name="Freeform 746"/>
          <p:cNvSpPr>
            <a:spLocks/>
          </p:cNvSpPr>
          <p:nvPr/>
        </p:nvSpPr>
        <p:spPr bwMode="auto">
          <a:xfrm>
            <a:off x="5424488" y="3927475"/>
            <a:ext cx="79375" cy="93663"/>
          </a:xfrm>
          <a:custGeom>
            <a:avLst/>
            <a:gdLst>
              <a:gd name="T0" fmla="*/ 2147483647 w 64"/>
              <a:gd name="T1" fmla="*/ 2147483647 h 76"/>
              <a:gd name="T2" fmla="*/ 2147483647 w 64"/>
              <a:gd name="T3" fmla="*/ 2147483647 h 76"/>
              <a:gd name="T4" fmla="*/ 2147483647 w 64"/>
              <a:gd name="T5" fmla="*/ 2147483647 h 76"/>
              <a:gd name="T6" fmla="*/ 2147483647 w 64"/>
              <a:gd name="T7" fmla="*/ 2147483647 h 76"/>
              <a:gd name="T8" fmla="*/ 2147483647 w 64"/>
              <a:gd name="T9" fmla="*/ 2147483647 h 76"/>
              <a:gd name="T10" fmla="*/ 2147483647 w 64"/>
              <a:gd name="T11" fmla="*/ 2147483647 h 76"/>
              <a:gd name="T12" fmla="*/ 2147483647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0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0 h 76"/>
              <a:gd name="T38" fmla="*/ 2147483647 w 64"/>
              <a:gd name="T39" fmla="*/ 0 h 76"/>
              <a:gd name="T40" fmla="*/ 2147483647 w 64"/>
              <a:gd name="T41" fmla="*/ 0 h 76"/>
              <a:gd name="T42" fmla="*/ 2147483647 w 64"/>
              <a:gd name="T43" fmla="*/ 2147483647 h 76"/>
              <a:gd name="T44" fmla="*/ 2147483647 w 64"/>
              <a:gd name="T45" fmla="*/ 2147483647 h 76"/>
              <a:gd name="T46" fmla="*/ 2147483647 w 64"/>
              <a:gd name="T47" fmla="*/ 2147483647 h 76"/>
              <a:gd name="T48" fmla="*/ 2147483647 w 64"/>
              <a:gd name="T49" fmla="*/ 2147483647 h 76"/>
              <a:gd name="T50" fmla="*/ 2147483647 w 64"/>
              <a:gd name="T51" fmla="*/ 2147483647 h 76"/>
              <a:gd name="T52" fmla="*/ 2147483647 w 64"/>
              <a:gd name="T53" fmla="*/ 2147483647 h 76"/>
              <a:gd name="T54" fmla="*/ 2147483647 w 64"/>
              <a:gd name="T55" fmla="*/ 2147483647 h 76"/>
              <a:gd name="T56" fmla="*/ 2147483647 w 64"/>
              <a:gd name="T57" fmla="*/ 2147483647 h 76"/>
              <a:gd name="T58" fmla="*/ 2147483647 w 64"/>
              <a:gd name="T59" fmla="*/ 2147483647 h 76"/>
              <a:gd name="T60" fmla="*/ 2147483647 w 64"/>
              <a:gd name="T61" fmla="*/ 2147483647 h 76"/>
              <a:gd name="T62" fmla="*/ 2147483647 w 64"/>
              <a:gd name="T63" fmla="*/ 2147483647 h 76"/>
              <a:gd name="T64" fmla="*/ 2147483647 w 64"/>
              <a:gd name="T65" fmla="*/ 2147483647 h 76"/>
              <a:gd name="T66" fmla="*/ 2147483647 w 64"/>
              <a:gd name="T67" fmla="*/ 2147483647 h 76"/>
              <a:gd name="T68" fmla="*/ 2147483647 w 64"/>
              <a:gd name="T69" fmla="*/ 2147483647 h 76"/>
              <a:gd name="T70" fmla="*/ 2147483647 w 64"/>
              <a:gd name="T71" fmla="*/ 2147483647 h 76"/>
              <a:gd name="T72" fmla="*/ 2147483647 w 64"/>
              <a:gd name="T73" fmla="*/ 2147483647 h 76"/>
              <a:gd name="T74" fmla="*/ 2147483647 w 64"/>
              <a:gd name="T75" fmla="*/ 2147483647 h 76"/>
              <a:gd name="T76" fmla="*/ 2147483647 w 64"/>
              <a:gd name="T77" fmla="*/ 2147483647 h 76"/>
              <a:gd name="T78" fmla="*/ 2147483647 w 64"/>
              <a:gd name="T79" fmla="*/ 2147483647 h 76"/>
              <a:gd name="T80" fmla="*/ 2147483647 w 64"/>
              <a:gd name="T81" fmla="*/ 2147483647 h 76"/>
              <a:gd name="T82" fmla="*/ 2147483647 w 64"/>
              <a:gd name="T83" fmla="*/ 2147483647 h 76"/>
              <a:gd name="T84" fmla="*/ 2147483647 w 64"/>
              <a:gd name="T85" fmla="*/ 2147483647 h 76"/>
              <a:gd name="T86" fmla="*/ 2147483647 w 64"/>
              <a:gd name="T87" fmla="*/ 2147483647 h 76"/>
              <a:gd name="T88" fmla="*/ 2147483647 w 64"/>
              <a:gd name="T89" fmla="*/ 2147483647 h 76"/>
              <a:gd name="T90" fmla="*/ 2147483647 w 64"/>
              <a:gd name="T91" fmla="*/ 2147483647 h 76"/>
              <a:gd name="T92" fmla="*/ 2147483647 w 64"/>
              <a:gd name="T93" fmla="*/ 2147483647 h 76"/>
              <a:gd name="T94" fmla="*/ 2147483647 w 64"/>
              <a:gd name="T95" fmla="*/ 2147483647 h 76"/>
              <a:gd name="T96" fmla="*/ 2147483647 w 64"/>
              <a:gd name="T97" fmla="*/ 2147483647 h 76"/>
              <a:gd name="T98" fmla="*/ 2147483647 w 64"/>
              <a:gd name="T99" fmla="*/ 2147483647 h 76"/>
              <a:gd name="T100" fmla="*/ 2147483647 w 64"/>
              <a:gd name="T101" fmla="*/ 2147483647 h 76"/>
              <a:gd name="T102" fmla="*/ 2147483647 w 64"/>
              <a:gd name="T103" fmla="*/ 2147483647 h 76"/>
              <a:gd name="T104" fmla="*/ 2147483647 w 64"/>
              <a:gd name="T105" fmla="*/ 2147483647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
              <a:gd name="T160" fmla="*/ 0 h 76"/>
              <a:gd name="T161" fmla="*/ 64 w 64"/>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 h="76">
                <a:moveTo>
                  <a:pt x="62" y="53"/>
                </a:moveTo>
                <a:lnTo>
                  <a:pt x="64" y="55"/>
                </a:lnTo>
                <a:lnTo>
                  <a:pt x="60" y="63"/>
                </a:lnTo>
                <a:lnTo>
                  <a:pt x="57" y="66"/>
                </a:lnTo>
                <a:lnTo>
                  <a:pt x="51" y="70"/>
                </a:lnTo>
                <a:lnTo>
                  <a:pt x="43" y="74"/>
                </a:lnTo>
                <a:lnTo>
                  <a:pt x="34" y="76"/>
                </a:lnTo>
                <a:lnTo>
                  <a:pt x="24" y="74"/>
                </a:lnTo>
                <a:lnTo>
                  <a:pt x="17" y="70"/>
                </a:lnTo>
                <a:lnTo>
                  <a:pt x="9" y="65"/>
                </a:lnTo>
                <a:lnTo>
                  <a:pt x="6" y="57"/>
                </a:lnTo>
                <a:lnTo>
                  <a:pt x="2" y="48"/>
                </a:lnTo>
                <a:lnTo>
                  <a:pt x="0" y="38"/>
                </a:lnTo>
                <a:lnTo>
                  <a:pt x="2" y="29"/>
                </a:lnTo>
                <a:lnTo>
                  <a:pt x="4" y="21"/>
                </a:lnTo>
                <a:lnTo>
                  <a:pt x="9" y="13"/>
                </a:lnTo>
                <a:lnTo>
                  <a:pt x="15" y="8"/>
                </a:lnTo>
                <a:lnTo>
                  <a:pt x="21" y="2"/>
                </a:lnTo>
                <a:lnTo>
                  <a:pt x="28" y="0"/>
                </a:lnTo>
                <a:lnTo>
                  <a:pt x="38" y="0"/>
                </a:lnTo>
                <a:lnTo>
                  <a:pt x="45" y="0"/>
                </a:lnTo>
                <a:lnTo>
                  <a:pt x="51" y="2"/>
                </a:lnTo>
                <a:lnTo>
                  <a:pt x="57" y="6"/>
                </a:lnTo>
                <a:lnTo>
                  <a:pt x="60" y="10"/>
                </a:lnTo>
                <a:lnTo>
                  <a:pt x="62" y="13"/>
                </a:lnTo>
                <a:lnTo>
                  <a:pt x="62" y="17"/>
                </a:lnTo>
                <a:lnTo>
                  <a:pt x="62" y="23"/>
                </a:lnTo>
                <a:lnTo>
                  <a:pt x="60" y="25"/>
                </a:lnTo>
                <a:lnTo>
                  <a:pt x="57" y="27"/>
                </a:lnTo>
                <a:lnTo>
                  <a:pt x="53" y="29"/>
                </a:lnTo>
                <a:lnTo>
                  <a:pt x="49" y="27"/>
                </a:lnTo>
                <a:lnTo>
                  <a:pt x="45" y="25"/>
                </a:lnTo>
                <a:lnTo>
                  <a:pt x="41" y="21"/>
                </a:lnTo>
                <a:lnTo>
                  <a:pt x="41" y="13"/>
                </a:lnTo>
                <a:lnTo>
                  <a:pt x="40" y="10"/>
                </a:lnTo>
                <a:lnTo>
                  <a:pt x="38" y="6"/>
                </a:lnTo>
                <a:lnTo>
                  <a:pt x="36" y="4"/>
                </a:lnTo>
                <a:lnTo>
                  <a:pt x="34" y="4"/>
                </a:lnTo>
                <a:lnTo>
                  <a:pt x="30" y="6"/>
                </a:lnTo>
                <a:lnTo>
                  <a:pt x="26" y="8"/>
                </a:lnTo>
                <a:lnTo>
                  <a:pt x="24" y="13"/>
                </a:lnTo>
                <a:lnTo>
                  <a:pt x="23" y="19"/>
                </a:lnTo>
                <a:lnTo>
                  <a:pt x="23" y="27"/>
                </a:lnTo>
                <a:lnTo>
                  <a:pt x="23" y="36"/>
                </a:lnTo>
                <a:lnTo>
                  <a:pt x="26" y="46"/>
                </a:lnTo>
                <a:lnTo>
                  <a:pt x="30" y="53"/>
                </a:lnTo>
                <a:lnTo>
                  <a:pt x="36" y="59"/>
                </a:lnTo>
                <a:lnTo>
                  <a:pt x="40" y="61"/>
                </a:lnTo>
                <a:lnTo>
                  <a:pt x="47" y="63"/>
                </a:lnTo>
                <a:lnTo>
                  <a:pt x="51" y="61"/>
                </a:lnTo>
                <a:lnTo>
                  <a:pt x="55" y="61"/>
                </a:lnTo>
                <a:lnTo>
                  <a:pt x="59" y="57"/>
                </a:lnTo>
                <a:lnTo>
                  <a:pt x="62" y="53"/>
                </a:lnTo>
                <a:close/>
              </a:path>
            </a:pathLst>
          </a:custGeom>
          <a:solidFill>
            <a:srgbClr val="000000"/>
          </a:solidFill>
          <a:ln w="0">
            <a:solidFill>
              <a:srgbClr val="000000"/>
            </a:solidFill>
            <a:round/>
            <a:headEnd/>
            <a:tailEnd/>
          </a:ln>
        </p:spPr>
        <p:txBody>
          <a:bodyPr/>
          <a:lstStyle/>
          <a:p>
            <a:endParaRPr lang="en-CA"/>
          </a:p>
        </p:txBody>
      </p:sp>
      <p:sp>
        <p:nvSpPr>
          <p:cNvPr id="28398" name="Freeform 747"/>
          <p:cNvSpPr>
            <a:spLocks noEditPoints="1"/>
          </p:cNvSpPr>
          <p:nvPr/>
        </p:nvSpPr>
        <p:spPr bwMode="auto">
          <a:xfrm>
            <a:off x="5513388" y="3927475"/>
            <a:ext cx="82550" cy="93663"/>
          </a:xfrm>
          <a:custGeom>
            <a:avLst/>
            <a:gdLst>
              <a:gd name="T0" fmla="*/ 2147483647 w 70"/>
              <a:gd name="T1" fmla="*/ 0 h 76"/>
              <a:gd name="T2" fmla="*/ 2147483647 w 70"/>
              <a:gd name="T3" fmla="*/ 0 h 76"/>
              <a:gd name="T4" fmla="*/ 2147483647 w 70"/>
              <a:gd name="T5" fmla="*/ 2147483647 h 76"/>
              <a:gd name="T6" fmla="*/ 2147483647 w 70"/>
              <a:gd name="T7" fmla="*/ 2147483647 h 76"/>
              <a:gd name="T8" fmla="*/ 2147483647 w 70"/>
              <a:gd name="T9" fmla="*/ 2147483647 h 76"/>
              <a:gd name="T10" fmla="*/ 2147483647 w 70"/>
              <a:gd name="T11" fmla="*/ 2147483647 h 76"/>
              <a:gd name="T12" fmla="*/ 2147483647 w 70"/>
              <a:gd name="T13" fmla="*/ 2147483647 h 76"/>
              <a:gd name="T14" fmla="*/ 2147483647 w 70"/>
              <a:gd name="T15" fmla="*/ 2147483647 h 76"/>
              <a:gd name="T16" fmla="*/ 2147483647 w 70"/>
              <a:gd name="T17" fmla="*/ 2147483647 h 76"/>
              <a:gd name="T18" fmla="*/ 2147483647 w 70"/>
              <a:gd name="T19" fmla="*/ 2147483647 h 76"/>
              <a:gd name="T20" fmla="*/ 2147483647 w 70"/>
              <a:gd name="T21" fmla="*/ 2147483647 h 76"/>
              <a:gd name="T22" fmla="*/ 2147483647 w 70"/>
              <a:gd name="T23" fmla="*/ 2147483647 h 76"/>
              <a:gd name="T24" fmla="*/ 2147483647 w 70"/>
              <a:gd name="T25" fmla="*/ 2147483647 h 76"/>
              <a:gd name="T26" fmla="*/ 2147483647 w 70"/>
              <a:gd name="T27" fmla="*/ 2147483647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2147483647 w 70"/>
              <a:gd name="T39" fmla="*/ 2147483647 h 76"/>
              <a:gd name="T40" fmla="*/ 0 w 70"/>
              <a:gd name="T41" fmla="*/ 2147483647 h 76"/>
              <a:gd name="T42" fmla="*/ 0 w 70"/>
              <a:gd name="T43" fmla="*/ 2147483647 h 76"/>
              <a:gd name="T44" fmla="*/ 0 w 70"/>
              <a:gd name="T45" fmla="*/ 2147483647 h 76"/>
              <a:gd name="T46" fmla="*/ 2147483647 w 70"/>
              <a:gd name="T47" fmla="*/ 2147483647 h 76"/>
              <a:gd name="T48" fmla="*/ 2147483647 w 70"/>
              <a:gd name="T49" fmla="*/ 2147483647 h 76"/>
              <a:gd name="T50" fmla="*/ 2147483647 w 70"/>
              <a:gd name="T51" fmla="*/ 2147483647 h 76"/>
              <a:gd name="T52" fmla="*/ 2147483647 w 70"/>
              <a:gd name="T53" fmla="*/ 2147483647 h 76"/>
              <a:gd name="T54" fmla="*/ 2147483647 w 70"/>
              <a:gd name="T55" fmla="*/ 0 h 76"/>
              <a:gd name="T56" fmla="*/ 2147483647 w 70"/>
              <a:gd name="T57" fmla="*/ 0 h 76"/>
              <a:gd name="T58" fmla="*/ 2147483647 w 70"/>
              <a:gd name="T59" fmla="*/ 2147483647 h 76"/>
              <a:gd name="T60" fmla="*/ 2147483647 w 70"/>
              <a:gd name="T61" fmla="*/ 2147483647 h 76"/>
              <a:gd name="T62" fmla="*/ 2147483647 w 70"/>
              <a:gd name="T63" fmla="*/ 2147483647 h 76"/>
              <a:gd name="T64" fmla="*/ 2147483647 w 70"/>
              <a:gd name="T65" fmla="*/ 2147483647 h 76"/>
              <a:gd name="T66" fmla="*/ 2147483647 w 70"/>
              <a:gd name="T67" fmla="*/ 2147483647 h 76"/>
              <a:gd name="T68" fmla="*/ 2147483647 w 70"/>
              <a:gd name="T69" fmla="*/ 2147483647 h 76"/>
              <a:gd name="T70" fmla="*/ 2147483647 w 70"/>
              <a:gd name="T71" fmla="*/ 2147483647 h 76"/>
              <a:gd name="T72" fmla="*/ 2147483647 w 70"/>
              <a:gd name="T73" fmla="*/ 2147483647 h 76"/>
              <a:gd name="T74" fmla="*/ 2147483647 w 70"/>
              <a:gd name="T75" fmla="*/ 2147483647 h 76"/>
              <a:gd name="T76" fmla="*/ 2147483647 w 70"/>
              <a:gd name="T77" fmla="*/ 2147483647 h 76"/>
              <a:gd name="T78" fmla="*/ 2147483647 w 70"/>
              <a:gd name="T79" fmla="*/ 2147483647 h 76"/>
              <a:gd name="T80" fmla="*/ 2147483647 w 70"/>
              <a:gd name="T81" fmla="*/ 2147483647 h 76"/>
              <a:gd name="T82" fmla="*/ 2147483647 w 70"/>
              <a:gd name="T83" fmla="*/ 2147483647 h 76"/>
              <a:gd name="T84" fmla="*/ 2147483647 w 70"/>
              <a:gd name="T85" fmla="*/ 2147483647 h 76"/>
              <a:gd name="T86" fmla="*/ 2147483647 w 70"/>
              <a:gd name="T87" fmla="*/ 2147483647 h 76"/>
              <a:gd name="T88" fmla="*/ 2147483647 w 70"/>
              <a:gd name="T89" fmla="*/ 2147483647 h 76"/>
              <a:gd name="T90" fmla="*/ 2147483647 w 70"/>
              <a:gd name="T91" fmla="*/ 2147483647 h 76"/>
              <a:gd name="T92" fmla="*/ 2147483647 w 70"/>
              <a:gd name="T93" fmla="*/ 2147483647 h 76"/>
              <a:gd name="T94" fmla="*/ 2147483647 w 70"/>
              <a:gd name="T95" fmla="*/ 2147483647 h 76"/>
              <a:gd name="T96" fmla="*/ 2147483647 w 70"/>
              <a:gd name="T97" fmla="*/ 2147483647 h 76"/>
              <a:gd name="T98" fmla="*/ 2147483647 w 70"/>
              <a:gd name="T99" fmla="*/ 2147483647 h 76"/>
              <a:gd name="T100" fmla="*/ 2147483647 w 70"/>
              <a:gd name="T101" fmla="*/ 2147483647 h 76"/>
              <a:gd name="T102" fmla="*/ 2147483647 w 70"/>
              <a:gd name="T103" fmla="*/ 2147483647 h 76"/>
              <a:gd name="T104" fmla="*/ 2147483647 w 70"/>
              <a:gd name="T105" fmla="*/ 2147483647 h 76"/>
              <a:gd name="T106" fmla="*/ 2147483647 w 70"/>
              <a:gd name="T107" fmla="*/ 2147483647 h 76"/>
              <a:gd name="T108" fmla="*/ 2147483647 w 70"/>
              <a:gd name="T109" fmla="*/ 2147483647 h 76"/>
              <a:gd name="T110" fmla="*/ 2147483647 w 70"/>
              <a:gd name="T111" fmla="*/ 2147483647 h 76"/>
              <a:gd name="T112" fmla="*/ 2147483647 w 70"/>
              <a:gd name="T113" fmla="*/ 2147483647 h 76"/>
              <a:gd name="T114" fmla="*/ 2147483647 w 70"/>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76"/>
              <a:gd name="T176" fmla="*/ 70 w 70"/>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76">
                <a:moveTo>
                  <a:pt x="36" y="0"/>
                </a:moveTo>
                <a:lnTo>
                  <a:pt x="45" y="0"/>
                </a:lnTo>
                <a:lnTo>
                  <a:pt x="53" y="4"/>
                </a:lnTo>
                <a:lnTo>
                  <a:pt x="58" y="8"/>
                </a:lnTo>
                <a:lnTo>
                  <a:pt x="62" y="12"/>
                </a:lnTo>
                <a:lnTo>
                  <a:pt x="66" y="17"/>
                </a:lnTo>
                <a:lnTo>
                  <a:pt x="70" y="27"/>
                </a:lnTo>
                <a:lnTo>
                  <a:pt x="70" y="38"/>
                </a:lnTo>
                <a:lnTo>
                  <a:pt x="70" y="48"/>
                </a:lnTo>
                <a:lnTo>
                  <a:pt x="66" y="55"/>
                </a:lnTo>
                <a:lnTo>
                  <a:pt x="62" y="63"/>
                </a:lnTo>
                <a:lnTo>
                  <a:pt x="56" y="68"/>
                </a:lnTo>
                <a:lnTo>
                  <a:pt x="51" y="72"/>
                </a:lnTo>
                <a:lnTo>
                  <a:pt x="43" y="74"/>
                </a:lnTo>
                <a:lnTo>
                  <a:pt x="36" y="76"/>
                </a:lnTo>
                <a:lnTo>
                  <a:pt x="26" y="74"/>
                </a:lnTo>
                <a:lnTo>
                  <a:pt x="20" y="72"/>
                </a:lnTo>
                <a:lnTo>
                  <a:pt x="13" y="68"/>
                </a:lnTo>
                <a:lnTo>
                  <a:pt x="9" y="65"/>
                </a:lnTo>
                <a:lnTo>
                  <a:pt x="3" y="57"/>
                </a:lnTo>
                <a:lnTo>
                  <a:pt x="0" y="48"/>
                </a:lnTo>
                <a:lnTo>
                  <a:pt x="0" y="38"/>
                </a:lnTo>
                <a:lnTo>
                  <a:pt x="0" y="29"/>
                </a:lnTo>
                <a:lnTo>
                  <a:pt x="3" y="19"/>
                </a:lnTo>
                <a:lnTo>
                  <a:pt x="9" y="12"/>
                </a:lnTo>
                <a:lnTo>
                  <a:pt x="15" y="6"/>
                </a:lnTo>
                <a:lnTo>
                  <a:pt x="20" y="2"/>
                </a:lnTo>
                <a:lnTo>
                  <a:pt x="26" y="0"/>
                </a:lnTo>
                <a:lnTo>
                  <a:pt x="36" y="0"/>
                </a:lnTo>
                <a:close/>
                <a:moveTo>
                  <a:pt x="36" y="4"/>
                </a:moveTo>
                <a:lnTo>
                  <a:pt x="30" y="6"/>
                </a:lnTo>
                <a:lnTo>
                  <a:pt x="26" y="8"/>
                </a:lnTo>
                <a:lnTo>
                  <a:pt x="24" y="10"/>
                </a:lnTo>
                <a:lnTo>
                  <a:pt x="24" y="13"/>
                </a:lnTo>
                <a:lnTo>
                  <a:pt x="22" y="19"/>
                </a:lnTo>
                <a:lnTo>
                  <a:pt x="22" y="27"/>
                </a:lnTo>
                <a:lnTo>
                  <a:pt x="22" y="34"/>
                </a:lnTo>
                <a:lnTo>
                  <a:pt x="20" y="44"/>
                </a:lnTo>
                <a:lnTo>
                  <a:pt x="22" y="51"/>
                </a:lnTo>
                <a:lnTo>
                  <a:pt x="22" y="59"/>
                </a:lnTo>
                <a:lnTo>
                  <a:pt x="24" y="65"/>
                </a:lnTo>
                <a:lnTo>
                  <a:pt x="26" y="68"/>
                </a:lnTo>
                <a:lnTo>
                  <a:pt x="30" y="70"/>
                </a:lnTo>
                <a:lnTo>
                  <a:pt x="36" y="70"/>
                </a:lnTo>
                <a:lnTo>
                  <a:pt x="39" y="70"/>
                </a:lnTo>
                <a:lnTo>
                  <a:pt x="41" y="68"/>
                </a:lnTo>
                <a:lnTo>
                  <a:pt x="45" y="65"/>
                </a:lnTo>
                <a:lnTo>
                  <a:pt x="47" y="61"/>
                </a:lnTo>
                <a:lnTo>
                  <a:pt x="47" y="55"/>
                </a:lnTo>
                <a:lnTo>
                  <a:pt x="49" y="44"/>
                </a:lnTo>
                <a:lnTo>
                  <a:pt x="49" y="30"/>
                </a:lnTo>
                <a:lnTo>
                  <a:pt x="49" y="23"/>
                </a:lnTo>
                <a:lnTo>
                  <a:pt x="47" y="17"/>
                </a:lnTo>
                <a:lnTo>
                  <a:pt x="47" y="13"/>
                </a:lnTo>
                <a:lnTo>
                  <a:pt x="45" y="10"/>
                </a:lnTo>
                <a:lnTo>
                  <a:pt x="41" y="6"/>
                </a:lnTo>
                <a:lnTo>
                  <a:pt x="39" y="4"/>
                </a:lnTo>
                <a:lnTo>
                  <a:pt x="36" y="4"/>
                </a:lnTo>
                <a:close/>
              </a:path>
            </a:pathLst>
          </a:custGeom>
          <a:solidFill>
            <a:srgbClr val="000000"/>
          </a:solidFill>
          <a:ln w="0">
            <a:solidFill>
              <a:srgbClr val="000000"/>
            </a:solidFill>
            <a:round/>
            <a:headEnd/>
            <a:tailEnd/>
          </a:ln>
        </p:spPr>
        <p:txBody>
          <a:bodyPr/>
          <a:lstStyle/>
          <a:p>
            <a:endParaRPr lang="en-CA"/>
          </a:p>
        </p:txBody>
      </p:sp>
      <p:sp>
        <p:nvSpPr>
          <p:cNvPr id="28399" name="Freeform 748"/>
          <p:cNvSpPr>
            <a:spLocks/>
          </p:cNvSpPr>
          <p:nvPr/>
        </p:nvSpPr>
        <p:spPr bwMode="auto">
          <a:xfrm>
            <a:off x="5613400" y="3927475"/>
            <a:ext cx="142875" cy="90488"/>
          </a:xfrm>
          <a:custGeom>
            <a:avLst/>
            <a:gdLst>
              <a:gd name="T0" fmla="*/ 2147483647 w 119"/>
              <a:gd name="T1" fmla="*/ 2147483647 h 74"/>
              <a:gd name="T2" fmla="*/ 2147483647 w 119"/>
              <a:gd name="T3" fmla="*/ 2147483647 h 74"/>
              <a:gd name="T4" fmla="*/ 2147483647 w 119"/>
              <a:gd name="T5" fmla="*/ 0 h 74"/>
              <a:gd name="T6" fmla="*/ 2147483647 w 119"/>
              <a:gd name="T7" fmla="*/ 2147483647 h 74"/>
              <a:gd name="T8" fmla="*/ 2147483647 w 119"/>
              <a:gd name="T9" fmla="*/ 2147483647 h 74"/>
              <a:gd name="T10" fmla="*/ 2147483647 w 119"/>
              <a:gd name="T11" fmla="*/ 2147483647 h 74"/>
              <a:gd name="T12" fmla="*/ 2147483647 w 119"/>
              <a:gd name="T13" fmla="*/ 0 h 74"/>
              <a:gd name="T14" fmla="*/ 2147483647 w 119"/>
              <a:gd name="T15" fmla="*/ 2147483647 h 74"/>
              <a:gd name="T16" fmla="*/ 2147483647 w 119"/>
              <a:gd name="T17" fmla="*/ 2147483647 h 74"/>
              <a:gd name="T18" fmla="*/ 2147483647 w 119"/>
              <a:gd name="T19" fmla="*/ 2147483647 h 74"/>
              <a:gd name="T20" fmla="*/ 2147483647 w 119"/>
              <a:gd name="T21" fmla="*/ 2147483647 h 74"/>
              <a:gd name="T22" fmla="*/ 2147483647 w 119"/>
              <a:gd name="T23" fmla="*/ 2147483647 h 74"/>
              <a:gd name="T24" fmla="*/ 2147483647 w 119"/>
              <a:gd name="T25" fmla="*/ 2147483647 h 74"/>
              <a:gd name="T26" fmla="*/ 2147483647 w 119"/>
              <a:gd name="T27" fmla="*/ 2147483647 h 74"/>
              <a:gd name="T28" fmla="*/ 2147483647 w 119"/>
              <a:gd name="T29" fmla="*/ 2147483647 h 74"/>
              <a:gd name="T30" fmla="*/ 2147483647 w 119"/>
              <a:gd name="T31" fmla="*/ 2147483647 h 74"/>
              <a:gd name="T32" fmla="*/ 2147483647 w 119"/>
              <a:gd name="T33" fmla="*/ 2147483647 h 74"/>
              <a:gd name="T34" fmla="*/ 2147483647 w 119"/>
              <a:gd name="T35" fmla="*/ 2147483647 h 74"/>
              <a:gd name="T36" fmla="*/ 2147483647 w 119"/>
              <a:gd name="T37" fmla="*/ 2147483647 h 74"/>
              <a:gd name="T38" fmla="*/ 2147483647 w 119"/>
              <a:gd name="T39" fmla="*/ 2147483647 h 74"/>
              <a:gd name="T40" fmla="*/ 2147483647 w 119"/>
              <a:gd name="T41" fmla="*/ 2147483647 h 74"/>
              <a:gd name="T42" fmla="*/ 2147483647 w 119"/>
              <a:gd name="T43" fmla="*/ 2147483647 h 74"/>
              <a:gd name="T44" fmla="*/ 2147483647 w 119"/>
              <a:gd name="T45" fmla="*/ 2147483647 h 74"/>
              <a:gd name="T46" fmla="*/ 2147483647 w 119"/>
              <a:gd name="T47" fmla="*/ 2147483647 h 74"/>
              <a:gd name="T48" fmla="*/ 2147483647 w 119"/>
              <a:gd name="T49" fmla="*/ 2147483647 h 74"/>
              <a:gd name="T50" fmla="*/ 2147483647 w 119"/>
              <a:gd name="T51" fmla="*/ 2147483647 h 74"/>
              <a:gd name="T52" fmla="*/ 2147483647 w 119"/>
              <a:gd name="T53" fmla="*/ 2147483647 h 74"/>
              <a:gd name="T54" fmla="*/ 2147483647 w 119"/>
              <a:gd name="T55" fmla="*/ 2147483647 h 74"/>
              <a:gd name="T56" fmla="*/ 2147483647 w 119"/>
              <a:gd name="T57" fmla="*/ 2147483647 h 74"/>
              <a:gd name="T58" fmla="*/ 2147483647 w 119"/>
              <a:gd name="T59" fmla="*/ 2147483647 h 74"/>
              <a:gd name="T60" fmla="*/ 2147483647 w 119"/>
              <a:gd name="T61" fmla="*/ 2147483647 h 74"/>
              <a:gd name="T62" fmla="*/ 2147483647 w 119"/>
              <a:gd name="T63" fmla="*/ 2147483647 h 74"/>
              <a:gd name="T64" fmla="*/ 2147483647 w 119"/>
              <a:gd name="T65" fmla="*/ 2147483647 h 74"/>
              <a:gd name="T66" fmla="*/ 2147483647 w 119"/>
              <a:gd name="T67" fmla="*/ 2147483647 h 74"/>
              <a:gd name="T68" fmla="*/ 2147483647 w 119"/>
              <a:gd name="T69" fmla="*/ 2147483647 h 74"/>
              <a:gd name="T70" fmla="*/ 2147483647 w 119"/>
              <a:gd name="T71" fmla="*/ 2147483647 h 74"/>
              <a:gd name="T72" fmla="*/ 2147483647 w 119"/>
              <a:gd name="T73" fmla="*/ 2147483647 h 74"/>
              <a:gd name="T74" fmla="*/ 2147483647 w 119"/>
              <a:gd name="T75" fmla="*/ 2147483647 h 74"/>
              <a:gd name="T76" fmla="*/ 2147483647 w 119"/>
              <a:gd name="T77" fmla="*/ 2147483647 h 74"/>
              <a:gd name="T78" fmla="*/ 0 w 119"/>
              <a:gd name="T79" fmla="*/ 2147483647 h 74"/>
              <a:gd name="T80" fmla="*/ 2147483647 w 119"/>
              <a:gd name="T81" fmla="*/ 2147483647 h 74"/>
              <a:gd name="T82" fmla="*/ 2147483647 w 119"/>
              <a:gd name="T83" fmla="*/ 2147483647 h 74"/>
              <a:gd name="T84" fmla="*/ 2147483647 w 119"/>
              <a:gd name="T85" fmla="*/ 2147483647 h 74"/>
              <a:gd name="T86" fmla="*/ 2147483647 w 119"/>
              <a:gd name="T87" fmla="*/ 2147483647 h 74"/>
              <a:gd name="T88" fmla="*/ 2147483647 w 119"/>
              <a:gd name="T89" fmla="*/ 2147483647 h 74"/>
              <a:gd name="T90" fmla="*/ 0 w 119"/>
              <a:gd name="T91" fmla="*/ 0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9"/>
              <a:gd name="T139" fmla="*/ 0 h 74"/>
              <a:gd name="T140" fmla="*/ 119 w 11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9" h="74">
                <a:moveTo>
                  <a:pt x="28" y="0"/>
                </a:moveTo>
                <a:lnTo>
                  <a:pt x="28" y="12"/>
                </a:lnTo>
                <a:lnTo>
                  <a:pt x="34" y="6"/>
                </a:lnTo>
                <a:lnTo>
                  <a:pt x="40" y="2"/>
                </a:lnTo>
                <a:lnTo>
                  <a:pt x="44" y="0"/>
                </a:lnTo>
                <a:lnTo>
                  <a:pt x="51" y="0"/>
                </a:lnTo>
                <a:lnTo>
                  <a:pt x="57" y="0"/>
                </a:lnTo>
                <a:lnTo>
                  <a:pt x="62" y="2"/>
                </a:lnTo>
                <a:lnTo>
                  <a:pt x="66" y="6"/>
                </a:lnTo>
                <a:lnTo>
                  <a:pt x="70" y="12"/>
                </a:lnTo>
                <a:lnTo>
                  <a:pt x="76" y="6"/>
                </a:lnTo>
                <a:lnTo>
                  <a:pt x="81" y="2"/>
                </a:lnTo>
                <a:lnTo>
                  <a:pt x="87" y="0"/>
                </a:lnTo>
                <a:lnTo>
                  <a:pt x="93" y="0"/>
                </a:lnTo>
                <a:lnTo>
                  <a:pt x="100" y="0"/>
                </a:lnTo>
                <a:lnTo>
                  <a:pt x="104" y="2"/>
                </a:lnTo>
                <a:lnTo>
                  <a:pt x="108" y="6"/>
                </a:lnTo>
                <a:lnTo>
                  <a:pt x="112" y="12"/>
                </a:lnTo>
                <a:lnTo>
                  <a:pt x="112" y="15"/>
                </a:lnTo>
                <a:lnTo>
                  <a:pt x="112" y="21"/>
                </a:lnTo>
                <a:lnTo>
                  <a:pt x="114" y="29"/>
                </a:lnTo>
                <a:lnTo>
                  <a:pt x="114" y="57"/>
                </a:lnTo>
                <a:lnTo>
                  <a:pt x="114" y="63"/>
                </a:lnTo>
                <a:lnTo>
                  <a:pt x="114" y="65"/>
                </a:lnTo>
                <a:lnTo>
                  <a:pt x="114" y="68"/>
                </a:lnTo>
                <a:lnTo>
                  <a:pt x="115" y="70"/>
                </a:lnTo>
                <a:lnTo>
                  <a:pt x="119" y="70"/>
                </a:lnTo>
                <a:lnTo>
                  <a:pt x="119" y="74"/>
                </a:lnTo>
                <a:lnTo>
                  <a:pt x="83" y="74"/>
                </a:lnTo>
                <a:lnTo>
                  <a:pt x="83" y="70"/>
                </a:lnTo>
                <a:lnTo>
                  <a:pt x="87" y="68"/>
                </a:lnTo>
                <a:lnTo>
                  <a:pt x="89" y="66"/>
                </a:lnTo>
                <a:lnTo>
                  <a:pt x="91" y="63"/>
                </a:lnTo>
                <a:lnTo>
                  <a:pt x="91" y="57"/>
                </a:lnTo>
                <a:lnTo>
                  <a:pt x="91" y="27"/>
                </a:lnTo>
                <a:lnTo>
                  <a:pt x="91" y="21"/>
                </a:lnTo>
                <a:lnTo>
                  <a:pt x="91" y="17"/>
                </a:lnTo>
                <a:lnTo>
                  <a:pt x="91" y="15"/>
                </a:lnTo>
                <a:lnTo>
                  <a:pt x="89" y="12"/>
                </a:lnTo>
                <a:lnTo>
                  <a:pt x="87" y="12"/>
                </a:lnTo>
                <a:lnTo>
                  <a:pt x="85" y="10"/>
                </a:lnTo>
                <a:lnTo>
                  <a:pt x="83" y="10"/>
                </a:lnTo>
                <a:lnTo>
                  <a:pt x="79" y="10"/>
                </a:lnTo>
                <a:lnTo>
                  <a:pt x="78" y="12"/>
                </a:lnTo>
                <a:lnTo>
                  <a:pt x="74" y="15"/>
                </a:lnTo>
                <a:lnTo>
                  <a:pt x="70" y="19"/>
                </a:lnTo>
                <a:lnTo>
                  <a:pt x="70" y="57"/>
                </a:lnTo>
                <a:lnTo>
                  <a:pt x="70" y="63"/>
                </a:lnTo>
                <a:lnTo>
                  <a:pt x="72" y="66"/>
                </a:lnTo>
                <a:lnTo>
                  <a:pt x="74" y="70"/>
                </a:lnTo>
                <a:lnTo>
                  <a:pt x="78" y="70"/>
                </a:lnTo>
                <a:lnTo>
                  <a:pt x="78" y="74"/>
                </a:lnTo>
                <a:lnTo>
                  <a:pt x="42" y="74"/>
                </a:lnTo>
                <a:lnTo>
                  <a:pt x="42" y="70"/>
                </a:lnTo>
                <a:lnTo>
                  <a:pt x="44" y="70"/>
                </a:lnTo>
                <a:lnTo>
                  <a:pt x="45" y="68"/>
                </a:lnTo>
                <a:lnTo>
                  <a:pt x="47" y="66"/>
                </a:lnTo>
                <a:lnTo>
                  <a:pt x="47" y="65"/>
                </a:lnTo>
                <a:lnTo>
                  <a:pt x="47" y="63"/>
                </a:lnTo>
                <a:lnTo>
                  <a:pt x="49" y="57"/>
                </a:lnTo>
                <a:lnTo>
                  <a:pt x="49" y="27"/>
                </a:lnTo>
                <a:lnTo>
                  <a:pt x="49" y="21"/>
                </a:lnTo>
                <a:lnTo>
                  <a:pt x="47" y="17"/>
                </a:lnTo>
                <a:lnTo>
                  <a:pt x="47" y="15"/>
                </a:lnTo>
                <a:lnTo>
                  <a:pt x="47" y="12"/>
                </a:lnTo>
                <a:lnTo>
                  <a:pt x="45" y="12"/>
                </a:lnTo>
                <a:lnTo>
                  <a:pt x="44" y="10"/>
                </a:lnTo>
                <a:lnTo>
                  <a:pt x="42" y="10"/>
                </a:lnTo>
                <a:lnTo>
                  <a:pt x="38" y="10"/>
                </a:lnTo>
                <a:lnTo>
                  <a:pt x="36" y="12"/>
                </a:lnTo>
                <a:lnTo>
                  <a:pt x="32" y="13"/>
                </a:lnTo>
                <a:lnTo>
                  <a:pt x="28" y="19"/>
                </a:lnTo>
                <a:lnTo>
                  <a:pt x="28" y="57"/>
                </a:lnTo>
                <a:lnTo>
                  <a:pt x="28" y="63"/>
                </a:lnTo>
                <a:lnTo>
                  <a:pt x="30" y="66"/>
                </a:lnTo>
                <a:lnTo>
                  <a:pt x="32" y="70"/>
                </a:lnTo>
                <a:lnTo>
                  <a:pt x="34" y="70"/>
                </a:lnTo>
                <a:lnTo>
                  <a:pt x="34" y="74"/>
                </a:lnTo>
                <a:lnTo>
                  <a:pt x="0" y="74"/>
                </a:lnTo>
                <a:lnTo>
                  <a:pt x="0" y="70"/>
                </a:lnTo>
                <a:lnTo>
                  <a:pt x="2" y="70"/>
                </a:lnTo>
                <a:lnTo>
                  <a:pt x="6" y="66"/>
                </a:lnTo>
                <a:lnTo>
                  <a:pt x="6" y="65"/>
                </a:lnTo>
                <a:lnTo>
                  <a:pt x="6" y="63"/>
                </a:lnTo>
                <a:lnTo>
                  <a:pt x="6" y="57"/>
                </a:lnTo>
                <a:lnTo>
                  <a:pt x="6" y="17"/>
                </a:lnTo>
                <a:lnTo>
                  <a:pt x="6" y="13"/>
                </a:lnTo>
                <a:lnTo>
                  <a:pt x="6" y="10"/>
                </a:lnTo>
                <a:lnTo>
                  <a:pt x="6" y="8"/>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8400" name="Freeform 749"/>
          <p:cNvSpPr>
            <a:spLocks noEditPoints="1"/>
          </p:cNvSpPr>
          <p:nvPr/>
        </p:nvSpPr>
        <p:spPr bwMode="auto">
          <a:xfrm>
            <a:off x="5770563" y="3927475"/>
            <a:ext cx="93662" cy="134938"/>
          </a:xfrm>
          <a:custGeom>
            <a:avLst/>
            <a:gdLst>
              <a:gd name="T0" fmla="*/ 2147483647 w 77"/>
              <a:gd name="T1" fmla="*/ 2147483647 h 110"/>
              <a:gd name="T2" fmla="*/ 2147483647 w 77"/>
              <a:gd name="T3" fmla="*/ 2147483647 h 110"/>
              <a:gd name="T4" fmla="*/ 2147483647 w 77"/>
              <a:gd name="T5" fmla="*/ 2147483647 h 110"/>
              <a:gd name="T6" fmla="*/ 2147483647 w 77"/>
              <a:gd name="T7" fmla="*/ 2147483647 h 110"/>
              <a:gd name="T8" fmla="*/ 2147483647 w 77"/>
              <a:gd name="T9" fmla="*/ 2147483647 h 110"/>
              <a:gd name="T10" fmla="*/ 2147483647 w 77"/>
              <a:gd name="T11" fmla="*/ 2147483647 h 110"/>
              <a:gd name="T12" fmla="*/ 2147483647 w 77"/>
              <a:gd name="T13" fmla="*/ 2147483647 h 110"/>
              <a:gd name="T14" fmla="*/ 2147483647 w 77"/>
              <a:gd name="T15" fmla="*/ 2147483647 h 110"/>
              <a:gd name="T16" fmla="*/ 2147483647 w 77"/>
              <a:gd name="T17" fmla="*/ 2147483647 h 110"/>
              <a:gd name="T18" fmla="*/ 0 w 77"/>
              <a:gd name="T19" fmla="*/ 2147483647 h 110"/>
              <a:gd name="T20" fmla="*/ 0 w 77"/>
              <a:gd name="T21" fmla="*/ 2147483647 h 110"/>
              <a:gd name="T22" fmla="*/ 2147483647 w 77"/>
              <a:gd name="T23" fmla="*/ 2147483647 h 110"/>
              <a:gd name="T24" fmla="*/ 2147483647 w 77"/>
              <a:gd name="T25" fmla="*/ 2147483647 h 110"/>
              <a:gd name="T26" fmla="*/ 2147483647 w 77"/>
              <a:gd name="T27" fmla="*/ 2147483647 h 110"/>
              <a:gd name="T28" fmla="*/ 2147483647 w 77"/>
              <a:gd name="T29" fmla="*/ 2147483647 h 110"/>
              <a:gd name="T30" fmla="*/ 2147483647 w 77"/>
              <a:gd name="T31" fmla="*/ 2147483647 h 110"/>
              <a:gd name="T32" fmla="*/ 2147483647 w 77"/>
              <a:gd name="T33" fmla="*/ 2147483647 h 110"/>
              <a:gd name="T34" fmla="*/ 2147483647 w 77"/>
              <a:gd name="T35" fmla="*/ 2147483647 h 110"/>
              <a:gd name="T36" fmla="*/ 2147483647 w 77"/>
              <a:gd name="T37" fmla="*/ 2147483647 h 110"/>
              <a:gd name="T38" fmla="*/ 2147483647 w 77"/>
              <a:gd name="T39" fmla="*/ 2147483647 h 110"/>
              <a:gd name="T40" fmla="*/ 0 w 77"/>
              <a:gd name="T41" fmla="*/ 2147483647 h 110"/>
              <a:gd name="T42" fmla="*/ 0 w 77"/>
              <a:gd name="T43" fmla="*/ 0 h 110"/>
              <a:gd name="T44" fmla="*/ 2147483647 w 77"/>
              <a:gd name="T45" fmla="*/ 0 h 110"/>
              <a:gd name="T46" fmla="*/ 2147483647 w 77"/>
              <a:gd name="T47" fmla="*/ 2147483647 h 110"/>
              <a:gd name="T48" fmla="*/ 2147483647 w 77"/>
              <a:gd name="T49" fmla="*/ 2147483647 h 110"/>
              <a:gd name="T50" fmla="*/ 2147483647 w 77"/>
              <a:gd name="T51" fmla="*/ 2147483647 h 110"/>
              <a:gd name="T52" fmla="*/ 2147483647 w 77"/>
              <a:gd name="T53" fmla="*/ 0 h 110"/>
              <a:gd name="T54" fmla="*/ 2147483647 w 77"/>
              <a:gd name="T55" fmla="*/ 0 h 110"/>
              <a:gd name="T56" fmla="*/ 2147483647 w 77"/>
              <a:gd name="T57" fmla="*/ 0 h 110"/>
              <a:gd name="T58" fmla="*/ 2147483647 w 77"/>
              <a:gd name="T59" fmla="*/ 2147483647 h 110"/>
              <a:gd name="T60" fmla="*/ 2147483647 w 77"/>
              <a:gd name="T61" fmla="*/ 2147483647 h 110"/>
              <a:gd name="T62" fmla="*/ 2147483647 w 77"/>
              <a:gd name="T63" fmla="*/ 2147483647 h 110"/>
              <a:gd name="T64" fmla="*/ 2147483647 w 77"/>
              <a:gd name="T65" fmla="*/ 2147483647 h 110"/>
              <a:gd name="T66" fmla="*/ 2147483647 w 77"/>
              <a:gd name="T67" fmla="*/ 2147483647 h 110"/>
              <a:gd name="T68" fmla="*/ 2147483647 w 77"/>
              <a:gd name="T69" fmla="*/ 2147483647 h 110"/>
              <a:gd name="T70" fmla="*/ 2147483647 w 77"/>
              <a:gd name="T71" fmla="*/ 2147483647 h 110"/>
              <a:gd name="T72" fmla="*/ 2147483647 w 77"/>
              <a:gd name="T73" fmla="*/ 2147483647 h 110"/>
              <a:gd name="T74" fmla="*/ 2147483647 w 77"/>
              <a:gd name="T75" fmla="*/ 2147483647 h 110"/>
              <a:gd name="T76" fmla="*/ 2147483647 w 77"/>
              <a:gd name="T77" fmla="*/ 2147483647 h 110"/>
              <a:gd name="T78" fmla="*/ 2147483647 w 77"/>
              <a:gd name="T79" fmla="*/ 2147483647 h 110"/>
              <a:gd name="T80" fmla="*/ 2147483647 w 77"/>
              <a:gd name="T81" fmla="*/ 2147483647 h 110"/>
              <a:gd name="T82" fmla="*/ 2147483647 w 77"/>
              <a:gd name="T83" fmla="*/ 2147483647 h 110"/>
              <a:gd name="T84" fmla="*/ 2147483647 w 77"/>
              <a:gd name="T85" fmla="*/ 2147483647 h 110"/>
              <a:gd name="T86" fmla="*/ 2147483647 w 77"/>
              <a:gd name="T87" fmla="*/ 2147483647 h 110"/>
              <a:gd name="T88" fmla="*/ 2147483647 w 77"/>
              <a:gd name="T89" fmla="*/ 2147483647 h 110"/>
              <a:gd name="T90" fmla="*/ 2147483647 w 77"/>
              <a:gd name="T91" fmla="*/ 2147483647 h 110"/>
              <a:gd name="T92" fmla="*/ 2147483647 w 77"/>
              <a:gd name="T93" fmla="*/ 2147483647 h 110"/>
              <a:gd name="T94" fmla="*/ 2147483647 w 77"/>
              <a:gd name="T95" fmla="*/ 2147483647 h 110"/>
              <a:gd name="T96" fmla="*/ 2147483647 w 77"/>
              <a:gd name="T97" fmla="*/ 2147483647 h 110"/>
              <a:gd name="T98" fmla="*/ 2147483647 w 77"/>
              <a:gd name="T99" fmla="*/ 2147483647 h 110"/>
              <a:gd name="T100" fmla="*/ 2147483647 w 77"/>
              <a:gd name="T101" fmla="*/ 2147483647 h 110"/>
              <a:gd name="T102" fmla="*/ 2147483647 w 77"/>
              <a:gd name="T103" fmla="*/ 2147483647 h 110"/>
              <a:gd name="T104" fmla="*/ 2147483647 w 77"/>
              <a:gd name="T105" fmla="*/ 2147483647 h 110"/>
              <a:gd name="T106" fmla="*/ 2147483647 w 77"/>
              <a:gd name="T107" fmla="*/ 2147483647 h 110"/>
              <a:gd name="T108" fmla="*/ 2147483647 w 77"/>
              <a:gd name="T109" fmla="*/ 2147483647 h 110"/>
              <a:gd name="T110" fmla="*/ 2147483647 w 77"/>
              <a:gd name="T111" fmla="*/ 2147483647 h 110"/>
              <a:gd name="T112" fmla="*/ 2147483647 w 77"/>
              <a:gd name="T113" fmla="*/ 2147483647 h 110"/>
              <a:gd name="T114" fmla="*/ 2147483647 w 77"/>
              <a:gd name="T115" fmla="*/ 2147483647 h 110"/>
              <a:gd name="T116" fmla="*/ 2147483647 w 77"/>
              <a:gd name="T117" fmla="*/ 2147483647 h 110"/>
              <a:gd name="T118" fmla="*/ 2147483647 w 77"/>
              <a:gd name="T119" fmla="*/ 2147483647 h 110"/>
              <a:gd name="T120" fmla="*/ 2147483647 w 77"/>
              <a:gd name="T121" fmla="*/ 2147483647 h 110"/>
              <a:gd name="T122" fmla="*/ 2147483647 w 77"/>
              <a:gd name="T123" fmla="*/ 2147483647 h 110"/>
              <a:gd name="T124" fmla="*/ 2147483647 w 77"/>
              <a:gd name="T125" fmla="*/ 2147483647 h 1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
              <a:gd name="T190" fmla="*/ 0 h 110"/>
              <a:gd name="T191" fmla="*/ 77 w 77"/>
              <a:gd name="T192" fmla="*/ 110 h 1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 h="110">
                <a:moveTo>
                  <a:pt x="28" y="66"/>
                </a:moveTo>
                <a:lnTo>
                  <a:pt x="28" y="93"/>
                </a:lnTo>
                <a:lnTo>
                  <a:pt x="30" y="99"/>
                </a:lnTo>
                <a:lnTo>
                  <a:pt x="30" y="101"/>
                </a:lnTo>
                <a:lnTo>
                  <a:pt x="30" y="102"/>
                </a:lnTo>
                <a:lnTo>
                  <a:pt x="32" y="104"/>
                </a:lnTo>
                <a:lnTo>
                  <a:pt x="35" y="106"/>
                </a:lnTo>
                <a:lnTo>
                  <a:pt x="39" y="106"/>
                </a:lnTo>
                <a:lnTo>
                  <a:pt x="39" y="110"/>
                </a:lnTo>
                <a:lnTo>
                  <a:pt x="0" y="110"/>
                </a:lnTo>
                <a:lnTo>
                  <a:pt x="0" y="106"/>
                </a:lnTo>
                <a:lnTo>
                  <a:pt x="3" y="104"/>
                </a:lnTo>
                <a:lnTo>
                  <a:pt x="5" y="102"/>
                </a:lnTo>
                <a:lnTo>
                  <a:pt x="7" y="101"/>
                </a:lnTo>
                <a:lnTo>
                  <a:pt x="7" y="97"/>
                </a:lnTo>
                <a:lnTo>
                  <a:pt x="7" y="93"/>
                </a:lnTo>
                <a:lnTo>
                  <a:pt x="7" y="17"/>
                </a:lnTo>
                <a:lnTo>
                  <a:pt x="7" y="12"/>
                </a:lnTo>
                <a:lnTo>
                  <a:pt x="5" y="8"/>
                </a:lnTo>
                <a:lnTo>
                  <a:pt x="3" y="6"/>
                </a:lnTo>
                <a:lnTo>
                  <a:pt x="0" y="4"/>
                </a:lnTo>
                <a:lnTo>
                  <a:pt x="0" y="0"/>
                </a:lnTo>
                <a:lnTo>
                  <a:pt x="28" y="0"/>
                </a:lnTo>
                <a:lnTo>
                  <a:pt x="28" y="12"/>
                </a:lnTo>
                <a:lnTo>
                  <a:pt x="34" y="6"/>
                </a:lnTo>
                <a:lnTo>
                  <a:pt x="37" y="2"/>
                </a:lnTo>
                <a:lnTo>
                  <a:pt x="43" y="0"/>
                </a:lnTo>
                <a:lnTo>
                  <a:pt x="49" y="0"/>
                </a:lnTo>
                <a:lnTo>
                  <a:pt x="56" y="0"/>
                </a:lnTo>
                <a:lnTo>
                  <a:pt x="64" y="4"/>
                </a:lnTo>
                <a:lnTo>
                  <a:pt x="70" y="10"/>
                </a:lnTo>
                <a:lnTo>
                  <a:pt x="75" y="17"/>
                </a:lnTo>
                <a:lnTo>
                  <a:pt x="77" y="27"/>
                </a:lnTo>
                <a:lnTo>
                  <a:pt x="77" y="36"/>
                </a:lnTo>
                <a:lnTo>
                  <a:pt x="77" y="48"/>
                </a:lnTo>
                <a:lnTo>
                  <a:pt x="73" y="57"/>
                </a:lnTo>
                <a:lnTo>
                  <a:pt x="70" y="65"/>
                </a:lnTo>
                <a:lnTo>
                  <a:pt x="64" y="70"/>
                </a:lnTo>
                <a:lnTo>
                  <a:pt x="56" y="74"/>
                </a:lnTo>
                <a:lnTo>
                  <a:pt x="49" y="76"/>
                </a:lnTo>
                <a:lnTo>
                  <a:pt x="43" y="74"/>
                </a:lnTo>
                <a:lnTo>
                  <a:pt x="37" y="72"/>
                </a:lnTo>
                <a:lnTo>
                  <a:pt x="34" y="70"/>
                </a:lnTo>
                <a:lnTo>
                  <a:pt x="28" y="66"/>
                </a:lnTo>
                <a:close/>
                <a:moveTo>
                  <a:pt x="28" y="61"/>
                </a:moveTo>
                <a:lnTo>
                  <a:pt x="34" y="66"/>
                </a:lnTo>
                <a:lnTo>
                  <a:pt x="39" y="68"/>
                </a:lnTo>
                <a:lnTo>
                  <a:pt x="45" y="70"/>
                </a:lnTo>
                <a:lnTo>
                  <a:pt x="49" y="68"/>
                </a:lnTo>
                <a:lnTo>
                  <a:pt x="51" y="66"/>
                </a:lnTo>
                <a:lnTo>
                  <a:pt x="54" y="59"/>
                </a:lnTo>
                <a:lnTo>
                  <a:pt x="54" y="51"/>
                </a:lnTo>
                <a:lnTo>
                  <a:pt x="56" y="40"/>
                </a:lnTo>
                <a:lnTo>
                  <a:pt x="56" y="30"/>
                </a:lnTo>
                <a:lnTo>
                  <a:pt x="54" y="23"/>
                </a:lnTo>
                <a:lnTo>
                  <a:pt x="53" y="17"/>
                </a:lnTo>
                <a:lnTo>
                  <a:pt x="51" y="13"/>
                </a:lnTo>
                <a:lnTo>
                  <a:pt x="47" y="10"/>
                </a:lnTo>
                <a:lnTo>
                  <a:pt x="43" y="8"/>
                </a:lnTo>
                <a:lnTo>
                  <a:pt x="37" y="10"/>
                </a:lnTo>
                <a:lnTo>
                  <a:pt x="34" y="13"/>
                </a:lnTo>
                <a:lnTo>
                  <a:pt x="28" y="19"/>
                </a:lnTo>
                <a:lnTo>
                  <a:pt x="28" y="61"/>
                </a:lnTo>
                <a:close/>
              </a:path>
            </a:pathLst>
          </a:custGeom>
          <a:solidFill>
            <a:srgbClr val="000000"/>
          </a:solidFill>
          <a:ln w="0">
            <a:solidFill>
              <a:srgbClr val="000000"/>
            </a:solidFill>
            <a:round/>
            <a:headEnd/>
            <a:tailEnd/>
          </a:ln>
        </p:spPr>
        <p:txBody>
          <a:bodyPr/>
          <a:lstStyle/>
          <a:p>
            <a:endParaRPr lang="en-CA"/>
          </a:p>
        </p:txBody>
      </p:sp>
      <p:sp>
        <p:nvSpPr>
          <p:cNvPr id="28401" name="Freeform 750"/>
          <p:cNvSpPr>
            <a:spLocks noEditPoints="1"/>
          </p:cNvSpPr>
          <p:nvPr/>
        </p:nvSpPr>
        <p:spPr bwMode="auto">
          <a:xfrm>
            <a:off x="5878513" y="3927475"/>
            <a:ext cx="82550" cy="93663"/>
          </a:xfrm>
          <a:custGeom>
            <a:avLst/>
            <a:gdLst>
              <a:gd name="T0" fmla="*/ 2147483647 w 71"/>
              <a:gd name="T1" fmla="*/ 0 h 76"/>
              <a:gd name="T2" fmla="*/ 2147483647 w 71"/>
              <a:gd name="T3" fmla="*/ 0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2147483647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0 w 71"/>
              <a:gd name="T41" fmla="*/ 2147483647 h 76"/>
              <a:gd name="T42" fmla="*/ 0 w 71"/>
              <a:gd name="T43" fmla="*/ 2147483647 h 76"/>
              <a:gd name="T44" fmla="*/ 0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0 h 76"/>
              <a:gd name="T56" fmla="*/ 2147483647 w 71"/>
              <a:gd name="T57" fmla="*/ 0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76"/>
              <a:gd name="T176" fmla="*/ 71 w 71"/>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76">
                <a:moveTo>
                  <a:pt x="35" y="0"/>
                </a:moveTo>
                <a:lnTo>
                  <a:pt x="44" y="0"/>
                </a:lnTo>
                <a:lnTo>
                  <a:pt x="53" y="4"/>
                </a:lnTo>
                <a:lnTo>
                  <a:pt x="59" y="8"/>
                </a:lnTo>
                <a:lnTo>
                  <a:pt x="63" y="12"/>
                </a:lnTo>
                <a:lnTo>
                  <a:pt x="67" y="17"/>
                </a:lnTo>
                <a:lnTo>
                  <a:pt x="71" y="27"/>
                </a:lnTo>
                <a:lnTo>
                  <a:pt x="71" y="38"/>
                </a:lnTo>
                <a:lnTo>
                  <a:pt x="71" y="48"/>
                </a:lnTo>
                <a:lnTo>
                  <a:pt x="67" y="55"/>
                </a:lnTo>
                <a:lnTo>
                  <a:pt x="63" y="63"/>
                </a:lnTo>
                <a:lnTo>
                  <a:pt x="57" y="68"/>
                </a:lnTo>
                <a:lnTo>
                  <a:pt x="52" y="72"/>
                </a:lnTo>
                <a:lnTo>
                  <a:pt x="44" y="74"/>
                </a:lnTo>
                <a:lnTo>
                  <a:pt x="36" y="76"/>
                </a:lnTo>
                <a:lnTo>
                  <a:pt x="27" y="74"/>
                </a:lnTo>
                <a:lnTo>
                  <a:pt x="21" y="72"/>
                </a:lnTo>
                <a:lnTo>
                  <a:pt x="14" y="68"/>
                </a:lnTo>
                <a:lnTo>
                  <a:pt x="10" y="65"/>
                </a:lnTo>
                <a:lnTo>
                  <a:pt x="4" y="57"/>
                </a:lnTo>
                <a:lnTo>
                  <a:pt x="0" y="48"/>
                </a:lnTo>
                <a:lnTo>
                  <a:pt x="0" y="38"/>
                </a:lnTo>
                <a:lnTo>
                  <a:pt x="0" y="29"/>
                </a:lnTo>
                <a:lnTo>
                  <a:pt x="4" y="19"/>
                </a:lnTo>
                <a:lnTo>
                  <a:pt x="10" y="12"/>
                </a:lnTo>
                <a:lnTo>
                  <a:pt x="14" y="6"/>
                </a:lnTo>
                <a:lnTo>
                  <a:pt x="21" y="2"/>
                </a:lnTo>
                <a:lnTo>
                  <a:pt x="27" y="0"/>
                </a:lnTo>
                <a:lnTo>
                  <a:pt x="35" y="0"/>
                </a:lnTo>
                <a:close/>
                <a:moveTo>
                  <a:pt x="36" y="4"/>
                </a:moveTo>
                <a:lnTo>
                  <a:pt x="31" y="6"/>
                </a:lnTo>
                <a:lnTo>
                  <a:pt x="27" y="8"/>
                </a:lnTo>
                <a:lnTo>
                  <a:pt x="25" y="10"/>
                </a:lnTo>
                <a:lnTo>
                  <a:pt x="23" y="13"/>
                </a:lnTo>
                <a:lnTo>
                  <a:pt x="23" y="19"/>
                </a:lnTo>
                <a:lnTo>
                  <a:pt x="23" y="27"/>
                </a:lnTo>
                <a:lnTo>
                  <a:pt x="21" y="34"/>
                </a:lnTo>
                <a:lnTo>
                  <a:pt x="21" y="44"/>
                </a:lnTo>
                <a:lnTo>
                  <a:pt x="23" y="51"/>
                </a:lnTo>
                <a:lnTo>
                  <a:pt x="23" y="59"/>
                </a:lnTo>
                <a:lnTo>
                  <a:pt x="25" y="65"/>
                </a:lnTo>
                <a:lnTo>
                  <a:pt x="27" y="68"/>
                </a:lnTo>
                <a:lnTo>
                  <a:pt x="31" y="70"/>
                </a:lnTo>
                <a:lnTo>
                  <a:pt x="35" y="70"/>
                </a:lnTo>
                <a:lnTo>
                  <a:pt x="38" y="70"/>
                </a:lnTo>
                <a:lnTo>
                  <a:pt x="42" y="68"/>
                </a:lnTo>
                <a:lnTo>
                  <a:pt x="46" y="65"/>
                </a:lnTo>
                <a:lnTo>
                  <a:pt x="48" y="61"/>
                </a:lnTo>
                <a:lnTo>
                  <a:pt x="48" y="55"/>
                </a:lnTo>
                <a:lnTo>
                  <a:pt x="50" y="44"/>
                </a:lnTo>
                <a:lnTo>
                  <a:pt x="50" y="30"/>
                </a:lnTo>
                <a:lnTo>
                  <a:pt x="50" y="23"/>
                </a:lnTo>
                <a:lnTo>
                  <a:pt x="48" y="17"/>
                </a:lnTo>
                <a:lnTo>
                  <a:pt x="48" y="13"/>
                </a:lnTo>
                <a:lnTo>
                  <a:pt x="46" y="10"/>
                </a:lnTo>
                <a:lnTo>
                  <a:pt x="42" y="6"/>
                </a:lnTo>
                <a:lnTo>
                  <a:pt x="38" y="4"/>
                </a:lnTo>
                <a:lnTo>
                  <a:pt x="36" y="4"/>
                </a:lnTo>
                <a:close/>
              </a:path>
            </a:pathLst>
          </a:custGeom>
          <a:solidFill>
            <a:srgbClr val="000000"/>
          </a:solidFill>
          <a:ln w="0">
            <a:solidFill>
              <a:srgbClr val="000000"/>
            </a:solidFill>
            <a:round/>
            <a:headEnd/>
            <a:tailEnd/>
          </a:ln>
        </p:spPr>
        <p:txBody>
          <a:bodyPr/>
          <a:lstStyle/>
          <a:p>
            <a:endParaRPr lang="en-CA"/>
          </a:p>
        </p:txBody>
      </p:sp>
      <p:sp>
        <p:nvSpPr>
          <p:cNvPr id="28402" name="Freeform 751"/>
          <p:cNvSpPr>
            <a:spLocks/>
          </p:cNvSpPr>
          <p:nvPr/>
        </p:nvSpPr>
        <p:spPr bwMode="auto">
          <a:xfrm>
            <a:off x="5973763" y="3927475"/>
            <a:ext cx="61912" cy="93663"/>
          </a:xfrm>
          <a:custGeom>
            <a:avLst/>
            <a:gdLst>
              <a:gd name="T0" fmla="*/ 2147483647 w 51"/>
              <a:gd name="T1" fmla="*/ 2147483647 h 76"/>
              <a:gd name="T2" fmla="*/ 2147483647 w 51"/>
              <a:gd name="T3" fmla="*/ 2147483647 h 76"/>
              <a:gd name="T4" fmla="*/ 2147483647 w 51"/>
              <a:gd name="T5" fmla="*/ 2147483647 h 76"/>
              <a:gd name="T6" fmla="*/ 2147483647 w 51"/>
              <a:gd name="T7" fmla="*/ 2147483647 h 76"/>
              <a:gd name="T8" fmla="*/ 2147483647 w 51"/>
              <a:gd name="T9" fmla="*/ 2147483647 h 76"/>
              <a:gd name="T10" fmla="*/ 2147483647 w 51"/>
              <a:gd name="T11" fmla="*/ 2147483647 h 76"/>
              <a:gd name="T12" fmla="*/ 2147483647 w 51"/>
              <a:gd name="T13" fmla="*/ 2147483647 h 76"/>
              <a:gd name="T14" fmla="*/ 2147483647 w 51"/>
              <a:gd name="T15" fmla="*/ 2147483647 h 76"/>
              <a:gd name="T16" fmla="*/ 2147483647 w 51"/>
              <a:gd name="T17" fmla="*/ 2147483647 h 76"/>
              <a:gd name="T18" fmla="*/ 2147483647 w 51"/>
              <a:gd name="T19" fmla="*/ 2147483647 h 76"/>
              <a:gd name="T20" fmla="*/ 2147483647 w 51"/>
              <a:gd name="T21" fmla="*/ 2147483647 h 76"/>
              <a:gd name="T22" fmla="*/ 2147483647 w 51"/>
              <a:gd name="T23" fmla="*/ 2147483647 h 76"/>
              <a:gd name="T24" fmla="*/ 2147483647 w 51"/>
              <a:gd name="T25" fmla="*/ 2147483647 h 76"/>
              <a:gd name="T26" fmla="*/ 2147483647 w 51"/>
              <a:gd name="T27" fmla="*/ 2147483647 h 76"/>
              <a:gd name="T28" fmla="*/ 2147483647 w 51"/>
              <a:gd name="T29" fmla="*/ 2147483647 h 76"/>
              <a:gd name="T30" fmla="*/ 2147483647 w 51"/>
              <a:gd name="T31" fmla="*/ 2147483647 h 76"/>
              <a:gd name="T32" fmla="*/ 2147483647 w 51"/>
              <a:gd name="T33" fmla="*/ 2147483647 h 76"/>
              <a:gd name="T34" fmla="*/ 0 w 51"/>
              <a:gd name="T35" fmla="*/ 2147483647 h 76"/>
              <a:gd name="T36" fmla="*/ 2147483647 w 51"/>
              <a:gd name="T37" fmla="*/ 2147483647 h 76"/>
              <a:gd name="T38" fmla="*/ 2147483647 w 51"/>
              <a:gd name="T39" fmla="*/ 2147483647 h 76"/>
              <a:gd name="T40" fmla="*/ 2147483647 w 51"/>
              <a:gd name="T41" fmla="*/ 2147483647 h 76"/>
              <a:gd name="T42" fmla="*/ 2147483647 w 51"/>
              <a:gd name="T43" fmla="*/ 2147483647 h 76"/>
              <a:gd name="T44" fmla="*/ 2147483647 w 51"/>
              <a:gd name="T45" fmla="*/ 2147483647 h 76"/>
              <a:gd name="T46" fmla="*/ 2147483647 w 51"/>
              <a:gd name="T47" fmla="*/ 2147483647 h 76"/>
              <a:gd name="T48" fmla="*/ 2147483647 w 51"/>
              <a:gd name="T49" fmla="*/ 2147483647 h 76"/>
              <a:gd name="T50" fmla="*/ 2147483647 w 51"/>
              <a:gd name="T51" fmla="*/ 2147483647 h 76"/>
              <a:gd name="T52" fmla="*/ 2147483647 w 51"/>
              <a:gd name="T53" fmla="*/ 2147483647 h 76"/>
              <a:gd name="T54" fmla="*/ 0 w 51"/>
              <a:gd name="T55" fmla="*/ 2147483647 h 76"/>
              <a:gd name="T56" fmla="*/ 2147483647 w 51"/>
              <a:gd name="T57" fmla="*/ 2147483647 h 76"/>
              <a:gd name="T58" fmla="*/ 2147483647 w 51"/>
              <a:gd name="T59" fmla="*/ 2147483647 h 76"/>
              <a:gd name="T60" fmla="*/ 2147483647 w 51"/>
              <a:gd name="T61" fmla="*/ 0 h 76"/>
              <a:gd name="T62" fmla="*/ 2147483647 w 51"/>
              <a:gd name="T63" fmla="*/ 2147483647 h 76"/>
              <a:gd name="T64" fmla="*/ 2147483647 w 51"/>
              <a:gd name="T65" fmla="*/ 2147483647 h 76"/>
              <a:gd name="T66" fmla="*/ 2147483647 w 51"/>
              <a:gd name="T67" fmla="*/ 2147483647 h 76"/>
              <a:gd name="T68" fmla="*/ 2147483647 w 51"/>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76"/>
              <a:gd name="T107" fmla="*/ 51 w 51"/>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76">
                <a:moveTo>
                  <a:pt x="47" y="0"/>
                </a:moveTo>
                <a:lnTo>
                  <a:pt x="47" y="25"/>
                </a:lnTo>
                <a:lnTo>
                  <a:pt x="43" y="25"/>
                </a:lnTo>
                <a:lnTo>
                  <a:pt x="40" y="17"/>
                </a:lnTo>
                <a:lnTo>
                  <a:pt x="36" y="12"/>
                </a:lnTo>
                <a:lnTo>
                  <a:pt x="32" y="8"/>
                </a:lnTo>
                <a:lnTo>
                  <a:pt x="28" y="6"/>
                </a:lnTo>
                <a:lnTo>
                  <a:pt x="23" y="4"/>
                </a:lnTo>
                <a:lnTo>
                  <a:pt x="19" y="4"/>
                </a:lnTo>
                <a:lnTo>
                  <a:pt x="17" y="6"/>
                </a:lnTo>
                <a:lnTo>
                  <a:pt x="15" y="10"/>
                </a:lnTo>
                <a:lnTo>
                  <a:pt x="15" y="12"/>
                </a:lnTo>
                <a:lnTo>
                  <a:pt x="15" y="13"/>
                </a:lnTo>
                <a:lnTo>
                  <a:pt x="17" y="15"/>
                </a:lnTo>
                <a:lnTo>
                  <a:pt x="19" y="17"/>
                </a:lnTo>
                <a:lnTo>
                  <a:pt x="25" y="21"/>
                </a:lnTo>
                <a:lnTo>
                  <a:pt x="32" y="27"/>
                </a:lnTo>
                <a:lnTo>
                  <a:pt x="38" y="30"/>
                </a:lnTo>
                <a:lnTo>
                  <a:pt x="43" y="36"/>
                </a:lnTo>
                <a:lnTo>
                  <a:pt x="47" y="40"/>
                </a:lnTo>
                <a:lnTo>
                  <a:pt x="51" y="46"/>
                </a:lnTo>
                <a:lnTo>
                  <a:pt x="51" y="51"/>
                </a:lnTo>
                <a:lnTo>
                  <a:pt x="51" y="57"/>
                </a:lnTo>
                <a:lnTo>
                  <a:pt x="49" y="63"/>
                </a:lnTo>
                <a:lnTo>
                  <a:pt x="43" y="68"/>
                </a:lnTo>
                <a:lnTo>
                  <a:pt x="40" y="72"/>
                </a:lnTo>
                <a:lnTo>
                  <a:pt x="32" y="74"/>
                </a:lnTo>
                <a:lnTo>
                  <a:pt x="26" y="76"/>
                </a:lnTo>
                <a:lnTo>
                  <a:pt x="19" y="74"/>
                </a:lnTo>
                <a:lnTo>
                  <a:pt x="11" y="72"/>
                </a:lnTo>
                <a:lnTo>
                  <a:pt x="9" y="72"/>
                </a:lnTo>
                <a:lnTo>
                  <a:pt x="7" y="72"/>
                </a:lnTo>
                <a:lnTo>
                  <a:pt x="6" y="72"/>
                </a:lnTo>
                <a:lnTo>
                  <a:pt x="2" y="76"/>
                </a:lnTo>
                <a:lnTo>
                  <a:pt x="0" y="76"/>
                </a:lnTo>
                <a:lnTo>
                  <a:pt x="0" y="49"/>
                </a:lnTo>
                <a:lnTo>
                  <a:pt x="2" y="49"/>
                </a:lnTo>
                <a:lnTo>
                  <a:pt x="6" y="57"/>
                </a:lnTo>
                <a:lnTo>
                  <a:pt x="9" y="61"/>
                </a:lnTo>
                <a:lnTo>
                  <a:pt x="13" y="65"/>
                </a:lnTo>
                <a:lnTo>
                  <a:pt x="21" y="68"/>
                </a:lnTo>
                <a:lnTo>
                  <a:pt x="26" y="70"/>
                </a:lnTo>
                <a:lnTo>
                  <a:pt x="30" y="70"/>
                </a:lnTo>
                <a:lnTo>
                  <a:pt x="34" y="68"/>
                </a:lnTo>
                <a:lnTo>
                  <a:pt x="36" y="66"/>
                </a:lnTo>
                <a:lnTo>
                  <a:pt x="36" y="63"/>
                </a:lnTo>
                <a:lnTo>
                  <a:pt x="36" y="59"/>
                </a:lnTo>
                <a:lnTo>
                  <a:pt x="34" y="57"/>
                </a:lnTo>
                <a:lnTo>
                  <a:pt x="32" y="53"/>
                </a:lnTo>
                <a:lnTo>
                  <a:pt x="28" y="51"/>
                </a:lnTo>
                <a:lnTo>
                  <a:pt x="23" y="48"/>
                </a:lnTo>
                <a:lnTo>
                  <a:pt x="15" y="44"/>
                </a:lnTo>
                <a:lnTo>
                  <a:pt x="9" y="38"/>
                </a:lnTo>
                <a:lnTo>
                  <a:pt x="6" y="36"/>
                </a:lnTo>
                <a:lnTo>
                  <a:pt x="0" y="29"/>
                </a:lnTo>
                <a:lnTo>
                  <a:pt x="0" y="21"/>
                </a:lnTo>
                <a:lnTo>
                  <a:pt x="0" y="15"/>
                </a:lnTo>
                <a:lnTo>
                  <a:pt x="2" y="12"/>
                </a:lnTo>
                <a:lnTo>
                  <a:pt x="6" y="6"/>
                </a:lnTo>
                <a:lnTo>
                  <a:pt x="9" y="2"/>
                </a:lnTo>
                <a:lnTo>
                  <a:pt x="15" y="0"/>
                </a:lnTo>
                <a:lnTo>
                  <a:pt x="23" y="0"/>
                </a:lnTo>
                <a:lnTo>
                  <a:pt x="28" y="0"/>
                </a:lnTo>
                <a:lnTo>
                  <a:pt x="34" y="2"/>
                </a:lnTo>
                <a:lnTo>
                  <a:pt x="36" y="2"/>
                </a:lnTo>
                <a:lnTo>
                  <a:pt x="38" y="2"/>
                </a:lnTo>
                <a:lnTo>
                  <a:pt x="40" y="2"/>
                </a:lnTo>
                <a:lnTo>
                  <a:pt x="42"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8403" name="Freeform 752"/>
          <p:cNvSpPr>
            <a:spLocks noEditPoints="1"/>
          </p:cNvSpPr>
          <p:nvPr/>
        </p:nvSpPr>
        <p:spPr bwMode="auto">
          <a:xfrm>
            <a:off x="6049963" y="3927475"/>
            <a:ext cx="76200" cy="93663"/>
          </a:xfrm>
          <a:custGeom>
            <a:avLst/>
            <a:gdLst>
              <a:gd name="T0" fmla="*/ 2147483647 w 65"/>
              <a:gd name="T1" fmla="*/ 2147483647 h 76"/>
              <a:gd name="T2" fmla="*/ 2147483647 w 65"/>
              <a:gd name="T3" fmla="*/ 2147483647 h 76"/>
              <a:gd name="T4" fmla="*/ 2147483647 w 65"/>
              <a:gd name="T5" fmla="*/ 2147483647 h 76"/>
              <a:gd name="T6" fmla="*/ 2147483647 w 65"/>
              <a:gd name="T7" fmla="*/ 2147483647 h 76"/>
              <a:gd name="T8" fmla="*/ 2147483647 w 65"/>
              <a:gd name="T9" fmla="*/ 2147483647 h 76"/>
              <a:gd name="T10" fmla="*/ 2147483647 w 65"/>
              <a:gd name="T11" fmla="*/ 2147483647 h 76"/>
              <a:gd name="T12" fmla="*/ 2147483647 w 65"/>
              <a:gd name="T13" fmla="*/ 2147483647 h 76"/>
              <a:gd name="T14" fmla="*/ 2147483647 w 65"/>
              <a:gd name="T15" fmla="*/ 2147483647 h 76"/>
              <a:gd name="T16" fmla="*/ 2147483647 w 65"/>
              <a:gd name="T17" fmla="*/ 2147483647 h 76"/>
              <a:gd name="T18" fmla="*/ 2147483647 w 65"/>
              <a:gd name="T19" fmla="*/ 2147483647 h 76"/>
              <a:gd name="T20" fmla="*/ 2147483647 w 65"/>
              <a:gd name="T21" fmla="*/ 2147483647 h 76"/>
              <a:gd name="T22" fmla="*/ 2147483647 w 65"/>
              <a:gd name="T23" fmla="*/ 2147483647 h 76"/>
              <a:gd name="T24" fmla="*/ 2147483647 w 65"/>
              <a:gd name="T25" fmla="*/ 2147483647 h 76"/>
              <a:gd name="T26" fmla="*/ 2147483647 w 65"/>
              <a:gd name="T27" fmla="*/ 2147483647 h 76"/>
              <a:gd name="T28" fmla="*/ 2147483647 w 65"/>
              <a:gd name="T29" fmla="*/ 2147483647 h 76"/>
              <a:gd name="T30" fmla="*/ 2147483647 w 65"/>
              <a:gd name="T31" fmla="*/ 2147483647 h 76"/>
              <a:gd name="T32" fmla="*/ 2147483647 w 65"/>
              <a:gd name="T33" fmla="*/ 2147483647 h 76"/>
              <a:gd name="T34" fmla="*/ 2147483647 w 65"/>
              <a:gd name="T35" fmla="*/ 2147483647 h 76"/>
              <a:gd name="T36" fmla="*/ 2147483647 w 65"/>
              <a:gd name="T37" fmla="*/ 2147483647 h 76"/>
              <a:gd name="T38" fmla="*/ 2147483647 w 65"/>
              <a:gd name="T39" fmla="*/ 2147483647 h 76"/>
              <a:gd name="T40" fmla="*/ 2147483647 w 65"/>
              <a:gd name="T41" fmla="*/ 2147483647 h 76"/>
              <a:gd name="T42" fmla="*/ 2147483647 w 65"/>
              <a:gd name="T43" fmla="*/ 2147483647 h 76"/>
              <a:gd name="T44" fmla="*/ 2147483647 w 65"/>
              <a:gd name="T45" fmla="*/ 2147483647 h 76"/>
              <a:gd name="T46" fmla="*/ 2147483647 w 65"/>
              <a:gd name="T47" fmla="*/ 2147483647 h 76"/>
              <a:gd name="T48" fmla="*/ 0 w 65"/>
              <a:gd name="T49" fmla="*/ 2147483647 h 76"/>
              <a:gd name="T50" fmla="*/ 0 w 65"/>
              <a:gd name="T51" fmla="*/ 2147483647 h 76"/>
              <a:gd name="T52" fmla="*/ 0 w 65"/>
              <a:gd name="T53" fmla="*/ 2147483647 h 76"/>
              <a:gd name="T54" fmla="*/ 2147483647 w 65"/>
              <a:gd name="T55" fmla="*/ 2147483647 h 76"/>
              <a:gd name="T56" fmla="*/ 2147483647 w 65"/>
              <a:gd name="T57" fmla="*/ 2147483647 h 76"/>
              <a:gd name="T58" fmla="*/ 2147483647 w 65"/>
              <a:gd name="T59" fmla="*/ 2147483647 h 76"/>
              <a:gd name="T60" fmla="*/ 2147483647 w 65"/>
              <a:gd name="T61" fmla="*/ 2147483647 h 76"/>
              <a:gd name="T62" fmla="*/ 2147483647 w 65"/>
              <a:gd name="T63" fmla="*/ 0 h 76"/>
              <a:gd name="T64" fmla="*/ 2147483647 w 65"/>
              <a:gd name="T65" fmla="*/ 0 h 76"/>
              <a:gd name="T66" fmla="*/ 2147483647 w 65"/>
              <a:gd name="T67" fmla="*/ 0 h 76"/>
              <a:gd name="T68" fmla="*/ 2147483647 w 65"/>
              <a:gd name="T69" fmla="*/ 2147483647 h 76"/>
              <a:gd name="T70" fmla="*/ 2147483647 w 65"/>
              <a:gd name="T71" fmla="*/ 2147483647 h 76"/>
              <a:gd name="T72" fmla="*/ 2147483647 w 65"/>
              <a:gd name="T73" fmla="*/ 2147483647 h 76"/>
              <a:gd name="T74" fmla="*/ 2147483647 w 65"/>
              <a:gd name="T75" fmla="*/ 2147483647 h 76"/>
              <a:gd name="T76" fmla="*/ 2147483647 w 65"/>
              <a:gd name="T77" fmla="*/ 2147483647 h 76"/>
              <a:gd name="T78" fmla="*/ 2147483647 w 65"/>
              <a:gd name="T79" fmla="*/ 2147483647 h 76"/>
              <a:gd name="T80" fmla="*/ 2147483647 w 65"/>
              <a:gd name="T81" fmla="*/ 2147483647 h 76"/>
              <a:gd name="T82" fmla="*/ 2147483647 w 65"/>
              <a:gd name="T83" fmla="*/ 2147483647 h 76"/>
              <a:gd name="T84" fmla="*/ 2147483647 w 65"/>
              <a:gd name="T85" fmla="*/ 2147483647 h 76"/>
              <a:gd name="T86" fmla="*/ 2147483647 w 65"/>
              <a:gd name="T87" fmla="*/ 2147483647 h 76"/>
              <a:gd name="T88" fmla="*/ 2147483647 w 65"/>
              <a:gd name="T89" fmla="*/ 2147483647 h 76"/>
              <a:gd name="T90" fmla="*/ 2147483647 w 65"/>
              <a:gd name="T91" fmla="*/ 2147483647 h 76"/>
              <a:gd name="T92" fmla="*/ 2147483647 w 65"/>
              <a:gd name="T93" fmla="*/ 2147483647 h 76"/>
              <a:gd name="T94" fmla="*/ 2147483647 w 65"/>
              <a:gd name="T95" fmla="*/ 2147483647 h 76"/>
              <a:gd name="T96" fmla="*/ 2147483647 w 65"/>
              <a:gd name="T97" fmla="*/ 2147483647 h 76"/>
              <a:gd name="T98" fmla="*/ 2147483647 w 65"/>
              <a:gd name="T99" fmla="*/ 2147483647 h 76"/>
              <a:gd name="T100" fmla="*/ 2147483647 w 65"/>
              <a:gd name="T101" fmla="*/ 2147483647 h 76"/>
              <a:gd name="T102" fmla="*/ 2147483647 w 65"/>
              <a:gd name="T103" fmla="*/ 2147483647 h 76"/>
              <a:gd name="T104" fmla="*/ 2147483647 w 65"/>
              <a:gd name="T105" fmla="*/ 2147483647 h 76"/>
              <a:gd name="T106" fmla="*/ 2147483647 w 65"/>
              <a:gd name="T107" fmla="*/ 2147483647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1" y="34"/>
                </a:lnTo>
                <a:lnTo>
                  <a:pt x="23" y="44"/>
                </a:lnTo>
                <a:lnTo>
                  <a:pt x="25" y="49"/>
                </a:lnTo>
                <a:lnTo>
                  <a:pt x="31" y="55"/>
                </a:lnTo>
                <a:lnTo>
                  <a:pt x="34" y="59"/>
                </a:lnTo>
                <a:lnTo>
                  <a:pt x="38" y="61"/>
                </a:lnTo>
                <a:lnTo>
                  <a:pt x="44" y="63"/>
                </a:lnTo>
                <a:lnTo>
                  <a:pt x="48" y="61"/>
                </a:lnTo>
                <a:lnTo>
                  <a:pt x="53" y="59"/>
                </a:lnTo>
                <a:lnTo>
                  <a:pt x="57" y="55"/>
                </a:lnTo>
                <a:lnTo>
                  <a:pt x="61" y="49"/>
                </a:lnTo>
                <a:lnTo>
                  <a:pt x="65" y="51"/>
                </a:lnTo>
                <a:lnTo>
                  <a:pt x="59" y="59"/>
                </a:lnTo>
                <a:lnTo>
                  <a:pt x="55" y="66"/>
                </a:lnTo>
                <a:lnTo>
                  <a:pt x="50" y="70"/>
                </a:lnTo>
                <a:lnTo>
                  <a:pt x="46" y="72"/>
                </a:lnTo>
                <a:lnTo>
                  <a:pt x="38" y="74"/>
                </a:lnTo>
                <a:lnTo>
                  <a:pt x="33" y="76"/>
                </a:lnTo>
                <a:lnTo>
                  <a:pt x="25" y="74"/>
                </a:lnTo>
                <a:lnTo>
                  <a:pt x="17" y="72"/>
                </a:lnTo>
                <a:lnTo>
                  <a:pt x="12" y="68"/>
                </a:lnTo>
                <a:lnTo>
                  <a:pt x="6" y="63"/>
                </a:lnTo>
                <a:lnTo>
                  <a:pt x="2" y="55"/>
                </a:lnTo>
                <a:lnTo>
                  <a:pt x="0" y="48"/>
                </a:lnTo>
                <a:lnTo>
                  <a:pt x="0" y="38"/>
                </a:lnTo>
                <a:lnTo>
                  <a:pt x="0" y="30"/>
                </a:lnTo>
                <a:lnTo>
                  <a:pt x="2" y="23"/>
                </a:lnTo>
                <a:lnTo>
                  <a:pt x="6" y="15"/>
                </a:lnTo>
                <a:lnTo>
                  <a:pt x="10" y="10"/>
                </a:lnTo>
                <a:lnTo>
                  <a:pt x="17" y="4"/>
                </a:lnTo>
                <a:lnTo>
                  <a:pt x="25" y="0"/>
                </a:lnTo>
                <a:lnTo>
                  <a:pt x="34" y="0"/>
                </a:lnTo>
                <a:lnTo>
                  <a:pt x="42" y="0"/>
                </a:lnTo>
                <a:lnTo>
                  <a:pt x="50" y="4"/>
                </a:lnTo>
                <a:lnTo>
                  <a:pt x="55" y="8"/>
                </a:lnTo>
                <a:lnTo>
                  <a:pt x="59" y="15"/>
                </a:lnTo>
                <a:lnTo>
                  <a:pt x="63" y="25"/>
                </a:lnTo>
                <a:lnTo>
                  <a:pt x="65" y="34"/>
                </a:lnTo>
                <a:close/>
                <a:moveTo>
                  <a:pt x="44" y="30"/>
                </a:moveTo>
                <a:lnTo>
                  <a:pt x="44" y="23"/>
                </a:lnTo>
                <a:lnTo>
                  <a:pt x="44" y="17"/>
                </a:lnTo>
                <a:lnTo>
                  <a:pt x="42" y="13"/>
                </a:lnTo>
                <a:lnTo>
                  <a:pt x="40" y="8"/>
                </a:lnTo>
                <a:lnTo>
                  <a:pt x="38" y="6"/>
                </a:lnTo>
                <a:lnTo>
                  <a:pt x="36" y="4"/>
                </a:lnTo>
                <a:lnTo>
                  <a:pt x="33" y="4"/>
                </a:lnTo>
                <a:lnTo>
                  <a:pt x="29" y="6"/>
                </a:lnTo>
                <a:lnTo>
                  <a:pt x="27" y="8"/>
                </a:lnTo>
                <a:lnTo>
                  <a:pt x="23" y="13"/>
                </a:lnTo>
                <a:lnTo>
                  <a:pt x="23" y="19"/>
                </a:lnTo>
                <a:lnTo>
                  <a:pt x="21" y="27"/>
                </a:lnTo>
                <a:lnTo>
                  <a:pt x="21" y="30"/>
                </a:lnTo>
                <a:lnTo>
                  <a:pt x="44" y="30"/>
                </a:lnTo>
                <a:close/>
              </a:path>
            </a:pathLst>
          </a:custGeom>
          <a:solidFill>
            <a:srgbClr val="000000"/>
          </a:solidFill>
          <a:ln w="0">
            <a:solidFill>
              <a:srgbClr val="000000"/>
            </a:solidFill>
            <a:round/>
            <a:headEnd/>
            <a:tailEnd/>
          </a:ln>
        </p:spPr>
        <p:txBody>
          <a:bodyPr/>
          <a:lstStyle/>
          <a:p>
            <a:endParaRPr lang="en-CA"/>
          </a:p>
        </p:txBody>
      </p:sp>
      <p:grpSp>
        <p:nvGrpSpPr>
          <p:cNvPr id="2" name="Group 753"/>
          <p:cNvGrpSpPr>
            <a:grpSpLocks/>
          </p:cNvGrpSpPr>
          <p:nvPr/>
        </p:nvGrpSpPr>
        <p:grpSpPr bwMode="auto">
          <a:xfrm>
            <a:off x="4953000" y="1219200"/>
            <a:ext cx="346075" cy="4418013"/>
            <a:chOff x="3100" y="1493"/>
            <a:chExt cx="218" cy="2110"/>
          </a:xfrm>
        </p:grpSpPr>
        <p:sp>
          <p:nvSpPr>
            <p:cNvPr id="28526" name="Line 754"/>
            <p:cNvSpPr>
              <a:spLocks noChangeShapeType="1"/>
            </p:cNvSpPr>
            <p:nvPr/>
          </p:nvSpPr>
          <p:spPr bwMode="auto">
            <a:xfrm>
              <a:off x="3116" y="3409"/>
              <a:ext cx="2" cy="2"/>
            </a:xfrm>
            <a:prstGeom prst="line">
              <a:avLst/>
            </a:prstGeom>
            <a:noFill/>
            <a:ln w="0">
              <a:solidFill>
                <a:srgbClr val="000000"/>
              </a:solidFill>
              <a:round/>
              <a:headEnd/>
              <a:tailEnd/>
            </a:ln>
          </p:spPr>
          <p:txBody>
            <a:bodyPr/>
            <a:lstStyle/>
            <a:p>
              <a:endParaRPr lang="en-CA"/>
            </a:p>
          </p:txBody>
        </p:sp>
        <p:sp>
          <p:nvSpPr>
            <p:cNvPr id="28527" name="Line 755"/>
            <p:cNvSpPr>
              <a:spLocks noChangeShapeType="1"/>
            </p:cNvSpPr>
            <p:nvPr/>
          </p:nvSpPr>
          <p:spPr bwMode="auto">
            <a:xfrm flipH="1">
              <a:off x="3115" y="3411"/>
              <a:ext cx="1" cy="1"/>
            </a:xfrm>
            <a:prstGeom prst="line">
              <a:avLst/>
            </a:prstGeom>
            <a:noFill/>
            <a:ln w="0">
              <a:solidFill>
                <a:srgbClr val="000000"/>
              </a:solidFill>
              <a:round/>
              <a:headEnd/>
              <a:tailEnd/>
            </a:ln>
          </p:spPr>
          <p:txBody>
            <a:bodyPr/>
            <a:lstStyle/>
            <a:p>
              <a:endParaRPr lang="en-CA"/>
            </a:p>
          </p:txBody>
        </p:sp>
        <p:sp>
          <p:nvSpPr>
            <p:cNvPr id="28528" name="Line 756"/>
            <p:cNvSpPr>
              <a:spLocks noChangeShapeType="1"/>
            </p:cNvSpPr>
            <p:nvPr/>
          </p:nvSpPr>
          <p:spPr bwMode="auto">
            <a:xfrm>
              <a:off x="3115" y="3411"/>
              <a:ext cx="1" cy="1"/>
            </a:xfrm>
            <a:prstGeom prst="line">
              <a:avLst/>
            </a:prstGeom>
            <a:noFill/>
            <a:ln w="0">
              <a:solidFill>
                <a:srgbClr val="000000"/>
              </a:solidFill>
              <a:round/>
              <a:headEnd/>
              <a:tailEnd/>
            </a:ln>
          </p:spPr>
          <p:txBody>
            <a:bodyPr/>
            <a:lstStyle/>
            <a:p>
              <a:endParaRPr lang="en-CA"/>
            </a:p>
          </p:txBody>
        </p:sp>
        <p:sp>
          <p:nvSpPr>
            <p:cNvPr id="28529" name="Line 757"/>
            <p:cNvSpPr>
              <a:spLocks noChangeShapeType="1"/>
            </p:cNvSpPr>
            <p:nvPr/>
          </p:nvSpPr>
          <p:spPr bwMode="auto">
            <a:xfrm flipH="1">
              <a:off x="3113" y="3411"/>
              <a:ext cx="2" cy="3"/>
            </a:xfrm>
            <a:prstGeom prst="line">
              <a:avLst/>
            </a:prstGeom>
            <a:noFill/>
            <a:ln w="0">
              <a:solidFill>
                <a:srgbClr val="000000"/>
              </a:solidFill>
              <a:round/>
              <a:headEnd/>
              <a:tailEnd/>
            </a:ln>
          </p:spPr>
          <p:txBody>
            <a:bodyPr/>
            <a:lstStyle/>
            <a:p>
              <a:endParaRPr lang="en-CA"/>
            </a:p>
          </p:txBody>
        </p:sp>
        <p:sp>
          <p:nvSpPr>
            <p:cNvPr id="28530" name="Line 758"/>
            <p:cNvSpPr>
              <a:spLocks noChangeShapeType="1"/>
            </p:cNvSpPr>
            <p:nvPr/>
          </p:nvSpPr>
          <p:spPr bwMode="auto">
            <a:xfrm flipH="1">
              <a:off x="3112" y="3414"/>
              <a:ext cx="1" cy="3"/>
            </a:xfrm>
            <a:prstGeom prst="line">
              <a:avLst/>
            </a:prstGeom>
            <a:noFill/>
            <a:ln w="0">
              <a:solidFill>
                <a:srgbClr val="000000"/>
              </a:solidFill>
              <a:round/>
              <a:headEnd/>
              <a:tailEnd/>
            </a:ln>
          </p:spPr>
          <p:txBody>
            <a:bodyPr/>
            <a:lstStyle/>
            <a:p>
              <a:endParaRPr lang="en-CA"/>
            </a:p>
          </p:txBody>
        </p:sp>
        <p:sp>
          <p:nvSpPr>
            <p:cNvPr id="28531" name="Line 759"/>
            <p:cNvSpPr>
              <a:spLocks noChangeShapeType="1"/>
            </p:cNvSpPr>
            <p:nvPr/>
          </p:nvSpPr>
          <p:spPr bwMode="auto">
            <a:xfrm flipH="1">
              <a:off x="3107" y="3417"/>
              <a:ext cx="5" cy="9"/>
            </a:xfrm>
            <a:prstGeom prst="line">
              <a:avLst/>
            </a:prstGeom>
            <a:noFill/>
            <a:ln w="0">
              <a:solidFill>
                <a:srgbClr val="000000"/>
              </a:solidFill>
              <a:round/>
              <a:headEnd/>
              <a:tailEnd/>
            </a:ln>
          </p:spPr>
          <p:txBody>
            <a:bodyPr/>
            <a:lstStyle/>
            <a:p>
              <a:endParaRPr lang="en-CA"/>
            </a:p>
          </p:txBody>
        </p:sp>
        <p:sp>
          <p:nvSpPr>
            <p:cNvPr id="28532" name="Line 760"/>
            <p:cNvSpPr>
              <a:spLocks noChangeShapeType="1"/>
            </p:cNvSpPr>
            <p:nvPr/>
          </p:nvSpPr>
          <p:spPr bwMode="auto">
            <a:xfrm flipH="1">
              <a:off x="3104" y="3426"/>
              <a:ext cx="3" cy="11"/>
            </a:xfrm>
            <a:prstGeom prst="line">
              <a:avLst/>
            </a:prstGeom>
            <a:noFill/>
            <a:ln w="0">
              <a:solidFill>
                <a:srgbClr val="000000"/>
              </a:solidFill>
              <a:round/>
              <a:headEnd/>
              <a:tailEnd/>
            </a:ln>
          </p:spPr>
          <p:txBody>
            <a:bodyPr/>
            <a:lstStyle/>
            <a:p>
              <a:endParaRPr lang="en-CA"/>
            </a:p>
          </p:txBody>
        </p:sp>
        <p:sp>
          <p:nvSpPr>
            <p:cNvPr id="28533" name="Line 761"/>
            <p:cNvSpPr>
              <a:spLocks noChangeShapeType="1"/>
            </p:cNvSpPr>
            <p:nvPr/>
          </p:nvSpPr>
          <p:spPr bwMode="auto">
            <a:xfrm>
              <a:off x="3104" y="3437"/>
              <a:ext cx="2" cy="11"/>
            </a:xfrm>
            <a:prstGeom prst="line">
              <a:avLst/>
            </a:prstGeom>
            <a:noFill/>
            <a:ln w="0">
              <a:solidFill>
                <a:srgbClr val="000000"/>
              </a:solidFill>
              <a:round/>
              <a:headEnd/>
              <a:tailEnd/>
            </a:ln>
          </p:spPr>
          <p:txBody>
            <a:bodyPr/>
            <a:lstStyle/>
            <a:p>
              <a:endParaRPr lang="en-CA"/>
            </a:p>
          </p:txBody>
        </p:sp>
        <p:sp>
          <p:nvSpPr>
            <p:cNvPr id="28534" name="Freeform 762"/>
            <p:cNvSpPr>
              <a:spLocks/>
            </p:cNvSpPr>
            <p:nvPr/>
          </p:nvSpPr>
          <p:spPr bwMode="auto">
            <a:xfrm>
              <a:off x="3106" y="3448"/>
              <a:ext cx="10" cy="11"/>
            </a:xfrm>
            <a:custGeom>
              <a:avLst/>
              <a:gdLst>
                <a:gd name="T0" fmla="*/ 0 w 13"/>
                <a:gd name="T1" fmla="*/ 0 h 15"/>
                <a:gd name="T2" fmla="*/ 3 w 13"/>
                <a:gd name="T3" fmla="*/ 3 h 15"/>
                <a:gd name="T4" fmla="*/ 4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28535" name="Line 763"/>
            <p:cNvSpPr>
              <a:spLocks noChangeShapeType="1"/>
            </p:cNvSpPr>
            <p:nvPr/>
          </p:nvSpPr>
          <p:spPr bwMode="auto">
            <a:xfrm>
              <a:off x="3130" y="3470"/>
              <a:ext cx="1" cy="2"/>
            </a:xfrm>
            <a:prstGeom prst="line">
              <a:avLst/>
            </a:prstGeom>
            <a:noFill/>
            <a:ln w="0">
              <a:solidFill>
                <a:srgbClr val="000000"/>
              </a:solidFill>
              <a:round/>
              <a:headEnd/>
              <a:tailEnd/>
            </a:ln>
          </p:spPr>
          <p:txBody>
            <a:bodyPr/>
            <a:lstStyle/>
            <a:p>
              <a:endParaRPr lang="en-CA"/>
            </a:p>
          </p:txBody>
        </p:sp>
        <p:sp>
          <p:nvSpPr>
            <p:cNvPr id="28536" name="Line 764"/>
            <p:cNvSpPr>
              <a:spLocks noChangeShapeType="1"/>
            </p:cNvSpPr>
            <p:nvPr/>
          </p:nvSpPr>
          <p:spPr bwMode="auto">
            <a:xfrm flipH="1">
              <a:off x="3130" y="3472"/>
              <a:ext cx="1" cy="6"/>
            </a:xfrm>
            <a:prstGeom prst="line">
              <a:avLst/>
            </a:prstGeom>
            <a:noFill/>
            <a:ln w="0">
              <a:solidFill>
                <a:srgbClr val="000000"/>
              </a:solidFill>
              <a:round/>
              <a:headEnd/>
              <a:tailEnd/>
            </a:ln>
          </p:spPr>
          <p:txBody>
            <a:bodyPr/>
            <a:lstStyle/>
            <a:p>
              <a:endParaRPr lang="en-CA"/>
            </a:p>
          </p:txBody>
        </p:sp>
        <p:sp>
          <p:nvSpPr>
            <p:cNvPr id="28537" name="Line 765"/>
            <p:cNvSpPr>
              <a:spLocks noChangeShapeType="1"/>
            </p:cNvSpPr>
            <p:nvPr/>
          </p:nvSpPr>
          <p:spPr bwMode="auto">
            <a:xfrm flipH="1">
              <a:off x="3122" y="3478"/>
              <a:ext cx="8" cy="6"/>
            </a:xfrm>
            <a:prstGeom prst="line">
              <a:avLst/>
            </a:prstGeom>
            <a:noFill/>
            <a:ln w="0">
              <a:solidFill>
                <a:srgbClr val="000000"/>
              </a:solidFill>
              <a:round/>
              <a:headEnd/>
              <a:tailEnd/>
            </a:ln>
          </p:spPr>
          <p:txBody>
            <a:bodyPr/>
            <a:lstStyle/>
            <a:p>
              <a:endParaRPr lang="en-CA"/>
            </a:p>
          </p:txBody>
        </p:sp>
        <p:sp>
          <p:nvSpPr>
            <p:cNvPr id="28538" name="Line 766"/>
            <p:cNvSpPr>
              <a:spLocks noChangeShapeType="1"/>
            </p:cNvSpPr>
            <p:nvPr/>
          </p:nvSpPr>
          <p:spPr bwMode="auto">
            <a:xfrm flipH="1">
              <a:off x="3107" y="3484"/>
              <a:ext cx="15" cy="6"/>
            </a:xfrm>
            <a:prstGeom prst="line">
              <a:avLst/>
            </a:prstGeom>
            <a:noFill/>
            <a:ln w="0">
              <a:solidFill>
                <a:srgbClr val="000000"/>
              </a:solidFill>
              <a:round/>
              <a:headEnd/>
              <a:tailEnd/>
            </a:ln>
          </p:spPr>
          <p:txBody>
            <a:bodyPr/>
            <a:lstStyle/>
            <a:p>
              <a:endParaRPr lang="en-CA"/>
            </a:p>
          </p:txBody>
        </p:sp>
        <p:sp>
          <p:nvSpPr>
            <p:cNvPr id="28539" name="Line 767"/>
            <p:cNvSpPr>
              <a:spLocks noChangeShapeType="1"/>
            </p:cNvSpPr>
            <p:nvPr/>
          </p:nvSpPr>
          <p:spPr bwMode="auto">
            <a:xfrm>
              <a:off x="3110" y="3515"/>
              <a:ext cx="9" cy="2"/>
            </a:xfrm>
            <a:prstGeom prst="line">
              <a:avLst/>
            </a:prstGeom>
            <a:noFill/>
            <a:ln w="0">
              <a:solidFill>
                <a:srgbClr val="000000"/>
              </a:solidFill>
              <a:round/>
              <a:headEnd/>
              <a:tailEnd/>
            </a:ln>
          </p:spPr>
          <p:txBody>
            <a:bodyPr/>
            <a:lstStyle/>
            <a:p>
              <a:endParaRPr lang="en-CA"/>
            </a:p>
          </p:txBody>
        </p:sp>
        <p:sp>
          <p:nvSpPr>
            <p:cNvPr id="28540" name="Freeform 768"/>
            <p:cNvSpPr>
              <a:spLocks/>
            </p:cNvSpPr>
            <p:nvPr/>
          </p:nvSpPr>
          <p:spPr bwMode="auto">
            <a:xfrm>
              <a:off x="3119" y="3515"/>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541" name="Line 769"/>
            <p:cNvSpPr>
              <a:spLocks noChangeShapeType="1"/>
            </p:cNvSpPr>
            <p:nvPr/>
          </p:nvSpPr>
          <p:spPr bwMode="auto">
            <a:xfrm flipH="1">
              <a:off x="3122" y="3536"/>
              <a:ext cx="2" cy="1"/>
            </a:xfrm>
            <a:prstGeom prst="line">
              <a:avLst/>
            </a:prstGeom>
            <a:noFill/>
            <a:ln w="0">
              <a:solidFill>
                <a:srgbClr val="000000"/>
              </a:solidFill>
              <a:round/>
              <a:headEnd/>
              <a:tailEnd/>
            </a:ln>
          </p:spPr>
          <p:txBody>
            <a:bodyPr/>
            <a:lstStyle/>
            <a:p>
              <a:endParaRPr lang="en-CA"/>
            </a:p>
          </p:txBody>
        </p:sp>
        <p:sp>
          <p:nvSpPr>
            <p:cNvPr id="28542" name="Line 770"/>
            <p:cNvSpPr>
              <a:spLocks noChangeShapeType="1"/>
            </p:cNvSpPr>
            <p:nvPr/>
          </p:nvSpPr>
          <p:spPr bwMode="auto">
            <a:xfrm flipH="1">
              <a:off x="3118" y="3536"/>
              <a:ext cx="4" cy="9"/>
            </a:xfrm>
            <a:prstGeom prst="line">
              <a:avLst/>
            </a:prstGeom>
            <a:noFill/>
            <a:ln w="0">
              <a:solidFill>
                <a:srgbClr val="000000"/>
              </a:solidFill>
              <a:round/>
              <a:headEnd/>
              <a:tailEnd/>
            </a:ln>
          </p:spPr>
          <p:txBody>
            <a:bodyPr/>
            <a:lstStyle/>
            <a:p>
              <a:endParaRPr lang="en-CA"/>
            </a:p>
          </p:txBody>
        </p:sp>
        <p:sp>
          <p:nvSpPr>
            <p:cNvPr id="28543" name="Line 771"/>
            <p:cNvSpPr>
              <a:spLocks noChangeShapeType="1"/>
            </p:cNvSpPr>
            <p:nvPr/>
          </p:nvSpPr>
          <p:spPr bwMode="auto">
            <a:xfrm flipH="1">
              <a:off x="3109" y="3545"/>
              <a:ext cx="9" cy="12"/>
            </a:xfrm>
            <a:prstGeom prst="line">
              <a:avLst/>
            </a:prstGeom>
            <a:noFill/>
            <a:ln w="0">
              <a:solidFill>
                <a:srgbClr val="000000"/>
              </a:solidFill>
              <a:round/>
              <a:headEnd/>
              <a:tailEnd/>
            </a:ln>
          </p:spPr>
          <p:txBody>
            <a:bodyPr/>
            <a:lstStyle/>
            <a:p>
              <a:endParaRPr lang="en-CA"/>
            </a:p>
          </p:txBody>
        </p:sp>
        <p:sp>
          <p:nvSpPr>
            <p:cNvPr id="28544" name="Line 772"/>
            <p:cNvSpPr>
              <a:spLocks noChangeShapeType="1"/>
            </p:cNvSpPr>
            <p:nvPr/>
          </p:nvSpPr>
          <p:spPr bwMode="auto">
            <a:xfrm flipH="1">
              <a:off x="3103" y="3557"/>
              <a:ext cx="6" cy="10"/>
            </a:xfrm>
            <a:prstGeom prst="line">
              <a:avLst/>
            </a:prstGeom>
            <a:noFill/>
            <a:ln w="0">
              <a:solidFill>
                <a:srgbClr val="000000"/>
              </a:solidFill>
              <a:round/>
              <a:headEnd/>
              <a:tailEnd/>
            </a:ln>
          </p:spPr>
          <p:txBody>
            <a:bodyPr/>
            <a:lstStyle/>
            <a:p>
              <a:endParaRPr lang="en-CA"/>
            </a:p>
          </p:txBody>
        </p:sp>
        <p:sp>
          <p:nvSpPr>
            <p:cNvPr id="28545" name="Line 773"/>
            <p:cNvSpPr>
              <a:spLocks noChangeShapeType="1"/>
            </p:cNvSpPr>
            <p:nvPr/>
          </p:nvSpPr>
          <p:spPr bwMode="auto">
            <a:xfrm flipH="1">
              <a:off x="3100" y="3567"/>
              <a:ext cx="3" cy="3"/>
            </a:xfrm>
            <a:prstGeom prst="line">
              <a:avLst/>
            </a:prstGeom>
            <a:noFill/>
            <a:ln w="0">
              <a:solidFill>
                <a:srgbClr val="000000"/>
              </a:solidFill>
              <a:round/>
              <a:headEnd/>
              <a:tailEnd/>
            </a:ln>
          </p:spPr>
          <p:txBody>
            <a:bodyPr/>
            <a:lstStyle/>
            <a:p>
              <a:endParaRPr lang="en-CA"/>
            </a:p>
          </p:txBody>
        </p:sp>
        <p:sp>
          <p:nvSpPr>
            <p:cNvPr id="28546" name="Freeform 774"/>
            <p:cNvSpPr>
              <a:spLocks/>
            </p:cNvSpPr>
            <p:nvPr/>
          </p:nvSpPr>
          <p:spPr bwMode="auto">
            <a:xfrm>
              <a:off x="3100" y="3578"/>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8547" name="Line 775"/>
            <p:cNvSpPr>
              <a:spLocks noChangeShapeType="1"/>
            </p:cNvSpPr>
            <p:nvPr/>
          </p:nvSpPr>
          <p:spPr bwMode="auto">
            <a:xfrm>
              <a:off x="3122" y="3578"/>
              <a:ext cx="2" cy="1"/>
            </a:xfrm>
            <a:prstGeom prst="line">
              <a:avLst/>
            </a:prstGeom>
            <a:noFill/>
            <a:ln w="0">
              <a:solidFill>
                <a:srgbClr val="000000"/>
              </a:solidFill>
              <a:round/>
              <a:headEnd/>
              <a:tailEnd/>
            </a:ln>
          </p:spPr>
          <p:txBody>
            <a:bodyPr/>
            <a:lstStyle/>
            <a:p>
              <a:endParaRPr lang="en-CA"/>
            </a:p>
          </p:txBody>
        </p:sp>
        <p:sp>
          <p:nvSpPr>
            <p:cNvPr id="28548" name="Line 776"/>
            <p:cNvSpPr>
              <a:spLocks noChangeShapeType="1"/>
            </p:cNvSpPr>
            <p:nvPr/>
          </p:nvSpPr>
          <p:spPr bwMode="auto">
            <a:xfrm>
              <a:off x="3124" y="3578"/>
              <a:ext cx="1" cy="1"/>
            </a:xfrm>
            <a:prstGeom prst="line">
              <a:avLst/>
            </a:prstGeom>
            <a:noFill/>
            <a:ln w="0">
              <a:solidFill>
                <a:srgbClr val="000000"/>
              </a:solidFill>
              <a:round/>
              <a:headEnd/>
              <a:tailEnd/>
            </a:ln>
          </p:spPr>
          <p:txBody>
            <a:bodyPr/>
            <a:lstStyle/>
            <a:p>
              <a:endParaRPr lang="en-CA"/>
            </a:p>
          </p:txBody>
        </p:sp>
        <p:sp>
          <p:nvSpPr>
            <p:cNvPr id="28549" name="Line 777"/>
            <p:cNvSpPr>
              <a:spLocks noChangeShapeType="1"/>
            </p:cNvSpPr>
            <p:nvPr/>
          </p:nvSpPr>
          <p:spPr bwMode="auto">
            <a:xfrm>
              <a:off x="3125" y="3579"/>
              <a:ext cx="2" cy="2"/>
            </a:xfrm>
            <a:prstGeom prst="line">
              <a:avLst/>
            </a:prstGeom>
            <a:noFill/>
            <a:ln w="0">
              <a:solidFill>
                <a:srgbClr val="000000"/>
              </a:solidFill>
              <a:round/>
              <a:headEnd/>
              <a:tailEnd/>
            </a:ln>
          </p:spPr>
          <p:txBody>
            <a:bodyPr/>
            <a:lstStyle/>
            <a:p>
              <a:endParaRPr lang="en-CA"/>
            </a:p>
          </p:txBody>
        </p:sp>
        <p:sp>
          <p:nvSpPr>
            <p:cNvPr id="28550" name="Line 778"/>
            <p:cNvSpPr>
              <a:spLocks noChangeShapeType="1"/>
            </p:cNvSpPr>
            <p:nvPr/>
          </p:nvSpPr>
          <p:spPr bwMode="auto">
            <a:xfrm flipH="1">
              <a:off x="3122" y="3581"/>
              <a:ext cx="3" cy="6"/>
            </a:xfrm>
            <a:prstGeom prst="line">
              <a:avLst/>
            </a:prstGeom>
            <a:noFill/>
            <a:ln w="0">
              <a:solidFill>
                <a:srgbClr val="000000"/>
              </a:solidFill>
              <a:round/>
              <a:headEnd/>
              <a:tailEnd/>
            </a:ln>
          </p:spPr>
          <p:txBody>
            <a:bodyPr/>
            <a:lstStyle/>
            <a:p>
              <a:endParaRPr lang="en-CA"/>
            </a:p>
          </p:txBody>
        </p:sp>
        <p:sp>
          <p:nvSpPr>
            <p:cNvPr id="28551" name="Line 779"/>
            <p:cNvSpPr>
              <a:spLocks noChangeShapeType="1"/>
            </p:cNvSpPr>
            <p:nvPr/>
          </p:nvSpPr>
          <p:spPr bwMode="auto">
            <a:xfrm flipH="1">
              <a:off x="3115" y="3587"/>
              <a:ext cx="7" cy="8"/>
            </a:xfrm>
            <a:prstGeom prst="line">
              <a:avLst/>
            </a:prstGeom>
            <a:noFill/>
            <a:ln w="0">
              <a:solidFill>
                <a:srgbClr val="000000"/>
              </a:solidFill>
              <a:round/>
              <a:headEnd/>
              <a:tailEnd/>
            </a:ln>
          </p:spPr>
          <p:txBody>
            <a:bodyPr/>
            <a:lstStyle/>
            <a:p>
              <a:endParaRPr lang="en-CA"/>
            </a:p>
          </p:txBody>
        </p:sp>
        <p:sp>
          <p:nvSpPr>
            <p:cNvPr id="28552" name="Line 780"/>
            <p:cNvSpPr>
              <a:spLocks noChangeShapeType="1"/>
            </p:cNvSpPr>
            <p:nvPr/>
          </p:nvSpPr>
          <p:spPr bwMode="auto">
            <a:xfrm flipH="1">
              <a:off x="3106" y="3595"/>
              <a:ext cx="9" cy="8"/>
            </a:xfrm>
            <a:prstGeom prst="line">
              <a:avLst/>
            </a:prstGeom>
            <a:noFill/>
            <a:ln w="0">
              <a:solidFill>
                <a:srgbClr val="000000"/>
              </a:solidFill>
              <a:round/>
              <a:headEnd/>
              <a:tailEnd/>
            </a:ln>
          </p:spPr>
          <p:txBody>
            <a:bodyPr/>
            <a:lstStyle/>
            <a:p>
              <a:endParaRPr lang="en-CA"/>
            </a:p>
          </p:txBody>
        </p:sp>
        <p:sp>
          <p:nvSpPr>
            <p:cNvPr id="28553" name="Line 781"/>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4" name="Line 782"/>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5" name="Line 783"/>
            <p:cNvSpPr>
              <a:spLocks noChangeShapeType="1"/>
            </p:cNvSpPr>
            <p:nvPr/>
          </p:nvSpPr>
          <p:spPr bwMode="auto">
            <a:xfrm>
              <a:off x="3101" y="1494"/>
              <a:ext cx="2" cy="2"/>
            </a:xfrm>
            <a:prstGeom prst="line">
              <a:avLst/>
            </a:prstGeom>
            <a:noFill/>
            <a:ln w="0">
              <a:solidFill>
                <a:srgbClr val="000000"/>
              </a:solidFill>
              <a:round/>
              <a:headEnd/>
              <a:tailEnd/>
            </a:ln>
          </p:spPr>
          <p:txBody>
            <a:bodyPr/>
            <a:lstStyle/>
            <a:p>
              <a:endParaRPr lang="en-CA"/>
            </a:p>
          </p:txBody>
        </p:sp>
        <p:sp>
          <p:nvSpPr>
            <p:cNvPr id="28556" name="Line 784"/>
            <p:cNvSpPr>
              <a:spLocks noChangeShapeType="1"/>
            </p:cNvSpPr>
            <p:nvPr/>
          </p:nvSpPr>
          <p:spPr bwMode="auto">
            <a:xfrm flipH="1">
              <a:off x="3100" y="1494"/>
              <a:ext cx="1" cy="2"/>
            </a:xfrm>
            <a:prstGeom prst="line">
              <a:avLst/>
            </a:prstGeom>
            <a:noFill/>
            <a:ln w="0">
              <a:solidFill>
                <a:srgbClr val="000000"/>
              </a:solidFill>
              <a:round/>
              <a:headEnd/>
              <a:tailEnd/>
            </a:ln>
          </p:spPr>
          <p:txBody>
            <a:bodyPr/>
            <a:lstStyle/>
            <a:p>
              <a:endParaRPr lang="en-CA"/>
            </a:p>
          </p:txBody>
        </p:sp>
        <p:sp>
          <p:nvSpPr>
            <p:cNvPr id="28557" name="Line 785"/>
            <p:cNvSpPr>
              <a:spLocks noChangeShapeType="1"/>
            </p:cNvSpPr>
            <p:nvPr/>
          </p:nvSpPr>
          <p:spPr bwMode="auto">
            <a:xfrm>
              <a:off x="3118" y="1552"/>
              <a:ext cx="1" cy="2"/>
            </a:xfrm>
            <a:prstGeom prst="line">
              <a:avLst/>
            </a:prstGeom>
            <a:noFill/>
            <a:ln w="0">
              <a:solidFill>
                <a:srgbClr val="000000"/>
              </a:solidFill>
              <a:round/>
              <a:headEnd/>
              <a:tailEnd/>
            </a:ln>
          </p:spPr>
          <p:txBody>
            <a:bodyPr/>
            <a:lstStyle/>
            <a:p>
              <a:endParaRPr lang="en-CA"/>
            </a:p>
          </p:txBody>
        </p:sp>
        <p:sp>
          <p:nvSpPr>
            <p:cNvPr id="28558" name="Line 786"/>
            <p:cNvSpPr>
              <a:spLocks noChangeShapeType="1"/>
            </p:cNvSpPr>
            <p:nvPr/>
          </p:nvSpPr>
          <p:spPr bwMode="auto">
            <a:xfrm flipH="1">
              <a:off x="3118" y="1554"/>
              <a:ext cx="1" cy="6"/>
            </a:xfrm>
            <a:prstGeom prst="line">
              <a:avLst/>
            </a:prstGeom>
            <a:noFill/>
            <a:ln w="0">
              <a:solidFill>
                <a:srgbClr val="000000"/>
              </a:solidFill>
              <a:round/>
              <a:headEnd/>
              <a:tailEnd/>
            </a:ln>
          </p:spPr>
          <p:txBody>
            <a:bodyPr/>
            <a:lstStyle/>
            <a:p>
              <a:endParaRPr lang="en-CA"/>
            </a:p>
          </p:txBody>
        </p:sp>
        <p:sp>
          <p:nvSpPr>
            <p:cNvPr id="28559" name="Line 787"/>
            <p:cNvSpPr>
              <a:spLocks noChangeShapeType="1"/>
            </p:cNvSpPr>
            <p:nvPr/>
          </p:nvSpPr>
          <p:spPr bwMode="auto">
            <a:xfrm flipH="1">
              <a:off x="3107" y="1560"/>
              <a:ext cx="11" cy="6"/>
            </a:xfrm>
            <a:prstGeom prst="line">
              <a:avLst/>
            </a:prstGeom>
            <a:noFill/>
            <a:ln w="0">
              <a:solidFill>
                <a:srgbClr val="000000"/>
              </a:solidFill>
              <a:round/>
              <a:headEnd/>
              <a:tailEnd/>
            </a:ln>
          </p:spPr>
          <p:txBody>
            <a:bodyPr/>
            <a:lstStyle/>
            <a:p>
              <a:endParaRPr lang="en-CA"/>
            </a:p>
          </p:txBody>
        </p:sp>
        <p:sp>
          <p:nvSpPr>
            <p:cNvPr id="28560" name="Freeform 788"/>
            <p:cNvSpPr>
              <a:spLocks/>
            </p:cNvSpPr>
            <p:nvPr/>
          </p:nvSpPr>
          <p:spPr bwMode="auto">
            <a:xfrm>
              <a:off x="3104" y="1599"/>
              <a:ext cx="8" cy="1"/>
            </a:xfrm>
            <a:custGeom>
              <a:avLst/>
              <a:gdLst>
                <a:gd name="T0" fmla="*/ 0 w 10"/>
                <a:gd name="T1" fmla="*/ 0 h 2"/>
                <a:gd name="T2" fmla="*/ 2 w 10"/>
                <a:gd name="T3" fmla="*/ 1 h 2"/>
                <a:gd name="T4" fmla="*/ 3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61" name="Line 789"/>
            <p:cNvSpPr>
              <a:spLocks noChangeShapeType="1"/>
            </p:cNvSpPr>
            <p:nvPr/>
          </p:nvSpPr>
          <p:spPr bwMode="auto">
            <a:xfrm>
              <a:off x="3110" y="1618"/>
              <a:ext cx="2" cy="1"/>
            </a:xfrm>
            <a:prstGeom prst="line">
              <a:avLst/>
            </a:prstGeom>
            <a:noFill/>
            <a:ln w="0">
              <a:solidFill>
                <a:srgbClr val="000000"/>
              </a:solidFill>
              <a:round/>
              <a:headEnd/>
              <a:tailEnd/>
            </a:ln>
          </p:spPr>
          <p:txBody>
            <a:bodyPr/>
            <a:lstStyle/>
            <a:p>
              <a:endParaRPr lang="en-CA"/>
            </a:p>
          </p:txBody>
        </p:sp>
        <p:sp>
          <p:nvSpPr>
            <p:cNvPr id="28562" name="Line 790"/>
            <p:cNvSpPr>
              <a:spLocks noChangeShapeType="1"/>
            </p:cNvSpPr>
            <p:nvPr/>
          </p:nvSpPr>
          <p:spPr bwMode="auto">
            <a:xfrm flipH="1">
              <a:off x="3103" y="1618"/>
              <a:ext cx="7" cy="11"/>
            </a:xfrm>
            <a:prstGeom prst="line">
              <a:avLst/>
            </a:prstGeom>
            <a:noFill/>
            <a:ln w="0">
              <a:solidFill>
                <a:srgbClr val="000000"/>
              </a:solidFill>
              <a:round/>
              <a:headEnd/>
              <a:tailEnd/>
            </a:ln>
          </p:spPr>
          <p:txBody>
            <a:bodyPr/>
            <a:lstStyle/>
            <a:p>
              <a:endParaRPr lang="en-CA"/>
            </a:p>
          </p:txBody>
        </p:sp>
        <p:sp>
          <p:nvSpPr>
            <p:cNvPr id="28563" name="Line 791"/>
            <p:cNvSpPr>
              <a:spLocks noChangeShapeType="1"/>
            </p:cNvSpPr>
            <p:nvPr/>
          </p:nvSpPr>
          <p:spPr bwMode="auto">
            <a:xfrm>
              <a:off x="3109" y="1660"/>
              <a:ext cx="1" cy="1"/>
            </a:xfrm>
            <a:prstGeom prst="line">
              <a:avLst/>
            </a:prstGeom>
            <a:noFill/>
            <a:ln w="0">
              <a:solidFill>
                <a:srgbClr val="000000"/>
              </a:solidFill>
              <a:round/>
              <a:headEnd/>
              <a:tailEnd/>
            </a:ln>
          </p:spPr>
          <p:txBody>
            <a:bodyPr/>
            <a:lstStyle/>
            <a:p>
              <a:endParaRPr lang="en-CA"/>
            </a:p>
          </p:txBody>
        </p:sp>
        <p:sp>
          <p:nvSpPr>
            <p:cNvPr id="28564" name="Line 792"/>
            <p:cNvSpPr>
              <a:spLocks noChangeShapeType="1"/>
            </p:cNvSpPr>
            <p:nvPr/>
          </p:nvSpPr>
          <p:spPr bwMode="auto">
            <a:xfrm>
              <a:off x="3110" y="1660"/>
              <a:ext cx="2" cy="1"/>
            </a:xfrm>
            <a:prstGeom prst="line">
              <a:avLst/>
            </a:prstGeom>
            <a:noFill/>
            <a:ln w="0">
              <a:solidFill>
                <a:srgbClr val="000000"/>
              </a:solidFill>
              <a:round/>
              <a:headEnd/>
              <a:tailEnd/>
            </a:ln>
          </p:spPr>
          <p:txBody>
            <a:bodyPr/>
            <a:lstStyle/>
            <a:p>
              <a:endParaRPr lang="en-CA"/>
            </a:p>
          </p:txBody>
        </p:sp>
        <p:sp>
          <p:nvSpPr>
            <p:cNvPr id="28565" name="Line 793"/>
            <p:cNvSpPr>
              <a:spLocks noChangeShapeType="1"/>
            </p:cNvSpPr>
            <p:nvPr/>
          </p:nvSpPr>
          <p:spPr bwMode="auto">
            <a:xfrm>
              <a:off x="3112" y="1661"/>
              <a:ext cx="1" cy="2"/>
            </a:xfrm>
            <a:prstGeom prst="line">
              <a:avLst/>
            </a:prstGeom>
            <a:noFill/>
            <a:ln w="0">
              <a:solidFill>
                <a:srgbClr val="000000"/>
              </a:solidFill>
              <a:round/>
              <a:headEnd/>
              <a:tailEnd/>
            </a:ln>
          </p:spPr>
          <p:txBody>
            <a:bodyPr/>
            <a:lstStyle/>
            <a:p>
              <a:endParaRPr lang="en-CA"/>
            </a:p>
          </p:txBody>
        </p:sp>
        <p:sp>
          <p:nvSpPr>
            <p:cNvPr id="28566" name="Line 794"/>
            <p:cNvSpPr>
              <a:spLocks noChangeShapeType="1"/>
            </p:cNvSpPr>
            <p:nvPr/>
          </p:nvSpPr>
          <p:spPr bwMode="auto">
            <a:xfrm flipH="1">
              <a:off x="3109" y="1663"/>
              <a:ext cx="4" cy="6"/>
            </a:xfrm>
            <a:prstGeom prst="line">
              <a:avLst/>
            </a:prstGeom>
            <a:noFill/>
            <a:ln w="0">
              <a:solidFill>
                <a:srgbClr val="000000"/>
              </a:solidFill>
              <a:round/>
              <a:headEnd/>
              <a:tailEnd/>
            </a:ln>
          </p:spPr>
          <p:txBody>
            <a:bodyPr/>
            <a:lstStyle/>
            <a:p>
              <a:endParaRPr lang="en-CA"/>
            </a:p>
          </p:txBody>
        </p:sp>
        <p:sp>
          <p:nvSpPr>
            <p:cNvPr id="28567" name="Line 795"/>
            <p:cNvSpPr>
              <a:spLocks noChangeShapeType="1"/>
            </p:cNvSpPr>
            <p:nvPr/>
          </p:nvSpPr>
          <p:spPr bwMode="auto">
            <a:xfrm flipH="1">
              <a:off x="3100" y="1669"/>
              <a:ext cx="9" cy="8"/>
            </a:xfrm>
            <a:prstGeom prst="line">
              <a:avLst/>
            </a:prstGeom>
            <a:noFill/>
            <a:ln w="0">
              <a:solidFill>
                <a:srgbClr val="000000"/>
              </a:solidFill>
              <a:round/>
              <a:headEnd/>
              <a:tailEnd/>
            </a:ln>
          </p:spPr>
          <p:txBody>
            <a:bodyPr/>
            <a:lstStyle/>
            <a:p>
              <a:endParaRPr lang="en-CA"/>
            </a:p>
          </p:txBody>
        </p:sp>
        <p:sp>
          <p:nvSpPr>
            <p:cNvPr id="28568" name="Line 796"/>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69" name="Line 797"/>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0" name="Line 798"/>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1" name="Line 799"/>
            <p:cNvSpPr>
              <a:spLocks noChangeShapeType="1"/>
            </p:cNvSpPr>
            <p:nvPr/>
          </p:nvSpPr>
          <p:spPr bwMode="auto">
            <a:xfrm flipH="1">
              <a:off x="3100" y="2370"/>
              <a:ext cx="1" cy="4"/>
            </a:xfrm>
            <a:prstGeom prst="line">
              <a:avLst/>
            </a:prstGeom>
            <a:noFill/>
            <a:ln w="0">
              <a:solidFill>
                <a:srgbClr val="000000"/>
              </a:solidFill>
              <a:round/>
              <a:headEnd/>
              <a:tailEnd/>
            </a:ln>
          </p:spPr>
          <p:txBody>
            <a:bodyPr/>
            <a:lstStyle/>
            <a:p>
              <a:endParaRPr lang="en-CA"/>
            </a:p>
          </p:txBody>
        </p:sp>
        <p:sp>
          <p:nvSpPr>
            <p:cNvPr id="28572" name="Line 800"/>
            <p:cNvSpPr>
              <a:spLocks noChangeShapeType="1"/>
            </p:cNvSpPr>
            <p:nvPr/>
          </p:nvSpPr>
          <p:spPr bwMode="auto">
            <a:xfrm>
              <a:off x="3118" y="2430"/>
              <a:ext cx="1" cy="1"/>
            </a:xfrm>
            <a:prstGeom prst="line">
              <a:avLst/>
            </a:prstGeom>
            <a:noFill/>
            <a:ln w="0">
              <a:solidFill>
                <a:srgbClr val="000000"/>
              </a:solidFill>
              <a:round/>
              <a:headEnd/>
              <a:tailEnd/>
            </a:ln>
          </p:spPr>
          <p:txBody>
            <a:bodyPr/>
            <a:lstStyle/>
            <a:p>
              <a:endParaRPr lang="en-CA"/>
            </a:p>
          </p:txBody>
        </p:sp>
        <p:sp>
          <p:nvSpPr>
            <p:cNvPr id="28573" name="Line 801"/>
            <p:cNvSpPr>
              <a:spLocks noChangeShapeType="1"/>
            </p:cNvSpPr>
            <p:nvPr/>
          </p:nvSpPr>
          <p:spPr bwMode="auto">
            <a:xfrm flipH="1">
              <a:off x="3118" y="2431"/>
              <a:ext cx="1" cy="5"/>
            </a:xfrm>
            <a:prstGeom prst="line">
              <a:avLst/>
            </a:prstGeom>
            <a:noFill/>
            <a:ln w="0">
              <a:solidFill>
                <a:srgbClr val="000000"/>
              </a:solidFill>
              <a:round/>
              <a:headEnd/>
              <a:tailEnd/>
            </a:ln>
          </p:spPr>
          <p:txBody>
            <a:bodyPr/>
            <a:lstStyle/>
            <a:p>
              <a:endParaRPr lang="en-CA"/>
            </a:p>
          </p:txBody>
        </p:sp>
        <p:sp>
          <p:nvSpPr>
            <p:cNvPr id="28574" name="Line 802"/>
            <p:cNvSpPr>
              <a:spLocks noChangeShapeType="1"/>
            </p:cNvSpPr>
            <p:nvPr/>
          </p:nvSpPr>
          <p:spPr bwMode="auto">
            <a:xfrm flipH="1">
              <a:off x="3107" y="2436"/>
              <a:ext cx="11" cy="6"/>
            </a:xfrm>
            <a:prstGeom prst="line">
              <a:avLst/>
            </a:prstGeom>
            <a:noFill/>
            <a:ln w="0">
              <a:solidFill>
                <a:srgbClr val="000000"/>
              </a:solidFill>
              <a:round/>
              <a:headEnd/>
              <a:tailEnd/>
            </a:ln>
          </p:spPr>
          <p:txBody>
            <a:bodyPr/>
            <a:lstStyle/>
            <a:p>
              <a:endParaRPr lang="en-CA"/>
            </a:p>
          </p:txBody>
        </p:sp>
        <p:sp>
          <p:nvSpPr>
            <p:cNvPr id="28575" name="Freeform 803"/>
            <p:cNvSpPr>
              <a:spLocks/>
            </p:cNvSpPr>
            <p:nvPr/>
          </p:nvSpPr>
          <p:spPr bwMode="auto">
            <a:xfrm>
              <a:off x="3104" y="2475"/>
              <a:ext cx="8" cy="2"/>
            </a:xfrm>
            <a:custGeom>
              <a:avLst/>
              <a:gdLst>
                <a:gd name="T0" fmla="*/ 0 w 10"/>
                <a:gd name="T1" fmla="*/ 0 h 2"/>
                <a:gd name="T2" fmla="*/ 2 w 10"/>
                <a:gd name="T3" fmla="*/ 2 h 2"/>
                <a:gd name="T4" fmla="*/ 3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76" name="Line 804"/>
            <p:cNvSpPr>
              <a:spLocks noChangeShapeType="1"/>
            </p:cNvSpPr>
            <p:nvPr/>
          </p:nvSpPr>
          <p:spPr bwMode="auto">
            <a:xfrm>
              <a:off x="3110" y="2494"/>
              <a:ext cx="2" cy="1"/>
            </a:xfrm>
            <a:prstGeom prst="line">
              <a:avLst/>
            </a:prstGeom>
            <a:noFill/>
            <a:ln w="0">
              <a:solidFill>
                <a:srgbClr val="000000"/>
              </a:solidFill>
              <a:round/>
              <a:headEnd/>
              <a:tailEnd/>
            </a:ln>
          </p:spPr>
          <p:txBody>
            <a:bodyPr/>
            <a:lstStyle/>
            <a:p>
              <a:endParaRPr lang="en-CA"/>
            </a:p>
          </p:txBody>
        </p:sp>
        <p:sp>
          <p:nvSpPr>
            <p:cNvPr id="28577" name="Line 805"/>
            <p:cNvSpPr>
              <a:spLocks noChangeShapeType="1"/>
            </p:cNvSpPr>
            <p:nvPr/>
          </p:nvSpPr>
          <p:spPr bwMode="auto">
            <a:xfrm flipH="1">
              <a:off x="3103" y="2494"/>
              <a:ext cx="7" cy="11"/>
            </a:xfrm>
            <a:prstGeom prst="line">
              <a:avLst/>
            </a:prstGeom>
            <a:noFill/>
            <a:ln w="0">
              <a:solidFill>
                <a:srgbClr val="000000"/>
              </a:solidFill>
              <a:round/>
              <a:headEnd/>
              <a:tailEnd/>
            </a:ln>
          </p:spPr>
          <p:txBody>
            <a:bodyPr/>
            <a:lstStyle/>
            <a:p>
              <a:endParaRPr lang="en-CA"/>
            </a:p>
          </p:txBody>
        </p:sp>
        <p:sp>
          <p:nvSpPr>
            <p:cNvPr id="28578" name="Line 806"/>
            <p:cNvSpPr>
              <a:spLocks noChangeShapeType="1"/>
            </p:cNvSpPr>
            <p:nvPr/>
          </p:nvSpPr>
          <p:spPr bwMode="auto">
            <a:xfrm>
              <a:off x="3109" y="2538"/>
              <a:ext cx="1" cy="1"/>
            </a:xfrm>
            <a:prstGeom prst="line">
              <a:avLst/>
            </a:prstGeom>
            <a:noFill/>
            <a:ln w="0">
              <a:solidFill>
                <a:srgbClr val="000000"/>
              </a:solidFill>
              <a:round/>
              <a:headEnd/>
              <a:tailEnd/>
            </a:ln>
          </p:spPr>
          <p:txBody>
            <a:bodyPr/>
            <a:lstStyle/>
            <a:p>
              <a:endParaRPr lang="en-CA"/>
            </a:p>
          </p:txBody>
        </p:sp>
        <p:sp>
          <p:nvSpPr>
            <p:cNvPr id="28579" name="Line 807"/>
            <p:cNvSpPr>
              <a:spLocks noChangeShapeType="1"/>
            </p:cNvSpPr>
            <p:nvPr/>
          </p:nvSpPr>
          <p:spPr bwMode="auto">
            <a:xfrm>
              <a:off x="3110" y="2538"/>
              <a:ext cx="2" cy="1"/>
            </a:xfrm>
            <a:prstGeom prst="line">
              <a:avLst/>
            </a:prstGeom>
            <a:noFill/>
            <a:ln w="0">
              <a:solidFill>
                <a:srgbClr val="000000"/>
              </a:solidFill>
              <a:round/>
              <a:headEnd/>
              <a:tailEnd/>
            </a:ln>
          </p:spPr>
          <p:txBody>
            <a:bodyPr/>
            <a:lstStyle/>
            <a:p>
              <a:endParaRPr lang="en-CA"/>
            </a:p>
          </p:txBody>
        </p:sp>
        <p:sp>
          <p:nvSpPr>
            <p:cNvPr id="28580" name="Line 808"/>
            <p:cNvSpPr>
              <a:spLocks noChangeShapeType="1"/>
            </p:cNvSpPr>
            <p:nvPr/>
          </p:nvSpPr>
          <p:spPr bwMode="auto">
            <a:xfrm>
              <a:off x="3112" y="2538"/>
              <a:ext cx="1" cy="1"/>
            </a:xfrm>
            <a:prstGeom prst="line">
              <a:avLst/>
            </a:prstGeom>
            <a:noFill/>
            <a:ln w="0">
              <a:solidFill>
                <a:srgbClr val="000000"/>
              </a:solidFill>
              <a:round/>
              <a:headEnd/>
              <a:tailEnd/>
            </a:ln>
          </p:spPr>
          <p:txBody>
            <a:bodyPr/>
            <a:lstStyle/>
            <a:p>
              <a:endParaRPr lang="en-CA"/>
            </a:p>
          </p:txBody>
        </p:sp>
        <p:sp>
          <p:nvSpPr>
            <p:cNvPr id="28581" name="Line 809"/>
            <p:cNvSpPr>
              <a:spLocks noChangeShapeType="1"/>
            </p:cNvSpPr>
            <p:nvPr/>
          </p:nvSpPr>
          <p:spPr bwMode="auto">
            <a:xfrm flipH="1">
              <a:off x="3109" y="2539"/>
              <a:ext cx="4" cy="6"/>
            </a:xfrm>
            <a:prstGeom prst="line">
              <a:avLst/>
            </a:prstGeom>
            <a:noFill/>
            <a:ln w="0">
              <a:solidFill>
                <a:srgbClr val="000000"/>
              </a:solidFill>
              <a:round/>
              <a:headEnd/>
              <a:tailEnd/>
            </a:ln>
          </p:spPr>
          <p:txBody>
            <a:bodyPr/>
            <a:lstStyle/>
            <a:p>
              <a:endParaRPr lang="en-CA"/>
            </a:p>
          </p:txBody>
        </p:sp>
        <p:sp>
          <p:nvSpPr>
            <p:cNvPr id="28582" name="Line 810"/>
            <p:cNvSpPr>
              <a:spLocks noChangeShapeType="1"/>
            </p:cNvSpPr>
            <p:nvPr/>
          </p:nvSpPr>
          <p:spPr bwMode="auto">
            <a:xfrm flipH="1">
              <a:off x="3100" y="2545"/>
              <a:ext cx="9" cy="8"/>
            </a:xfrm>
            <a:prstGeom prst="line">
              <a:avLst/>
            </a:prstGeom>
            <a:noFill/>
            <a:ln w="0">
              <a:solidFill>
                <a:srgbClr val="000000"/>
              </a:solidFill>
              <a:round/>
              <a:headEnd/>
              <a:tailEnd/>
            </a:ln>
          </p:spPr>
          <p:txBody>
            <a:bodyPr/>
            <a:lstStyle/>
            <a:p>
              <a:endParaRPr lang="en-CA"/>
            </a:p>
          </p:txBody>
        </p:sp>
        <p:sp>
          <p:nvSpPr>
            <p:cNvPr id="28583" name="Freeform 811"/>
            <p:cNvSpPr>
              <a:spLocks/>
            </p:cNvSpPr>
            <p:nvPr/>
          </p:nvSpPr>
          <p:spPr bwMode="auto">
            <a:xfrm>
              <a:off x="3199" y="2308"/>
              <a:ext cx="119" cy="1092"/>
            </a:xfrm>
            <a:custGeom>
              <a:avLst/>
              <a:gdLst>
                <a:gd name="T0" fmla="*/ 0 w 159"/>
                <a:gd name="T1" fmla="*/ 397 h 1397"/>
                <a:gd name="T2" fmla="*/ 7 w 159"/>
                <a:gd name="T3" fmla="*/ 389 h 1397"/>
                <a:gd name="T4" fmla="*/ 12 w 159"/>
                <a:gd name="T5" fmla="*/ 369 h 1397"/>
                <a:gd name="T6" fmla="*/ 12 w 159"/>
                <a:gd name="T7" fmla="*/ 345 h 1397"/>
                <a:gd name="T8" fmla="*/ 11 w 159"/>
                <a:gd name="T9" fmla="*/ 317 h 1397"/>
                <a:gd name="T10" fmla="*/ 10 w 159"/>
                <a:gd name="T11" fmla="*/ 278 h 1397"/>
                <a:gd name="T12" fmla="*/ 13 w 159"/>
                <a:gd name="T13" fmla="*/ 247 h 1397"/>
                <a:gd name="T14" fmla="*/ 21 w 159"/>
                <a:gd name="T15" fmla="*/ 219 h 1397"/>
                <a:gd name="T16" fmla="*/ 33 w 159"/>
                <a:gd name="T17" fmla="*/ 204 h 1397"/>
                <a:gd name="T18" fmla="*/ 21 w 159"/>
                <a:gd name="T19" fmla="*/ 187 h 1397"/>
                <a:gd name="T20" fmla="*/ 12 w 159"/>
                <a:gd name="T21" fmla="*/ 159 h 1397"/>
                <a:gd name="T22" fmla="*/ 10 w 159"/>
                <a:gd name="T23" fmla="*/ 130 h 1397"/>
                <a:gd name="T24" fmla="*/ 10 w 159"/>
                <a:gd name="T25" fmla="*/ 107 h 1397"/>
                <a:gd name="T26" fmla="*/ 12 w 159"/>
                <a:gd name="T27" fmla="*/ 71 h 1397"/>
                <a:gd name="T28" fmla="*/ 12 w 159"/>
                <a:gd name="T29" fmla="*/ 38 h 1397"/>
                <a:gd name="T30" fmla="*/ 7 w 159"/>
                <a:gd name="T31" fmla="*/ 20 h 1397"/>
                <a:gd name="T32" fmla="*/ 0 w 159"/>
                <a:gd name="T33" fmla="*/ 10 h 1397"/>
                <a:gd name="T34" fmla="*/ 3 w 159"/>
                <a:gd name="T35" fmla="*/ 0 h 1397"/>
                <a:gd name="T36" fmla="*/ 11 w 159"/>
                <a:gd name="T37" fmla="*/ 4 h 1397"/>
                <a:gd name="T38" fmla="*/ 19 w 159"/>
                <a:gd name="T39" fmla="*/ 19 h 1397"/>
                <a:gd name="T40" fmla="*/ 25 w 159"/>
                <a:gd name="T41" fmla="*/ 38 h 1397"/>
                <a:gd name="T42" fmla="*/ 28 w 159"/>
                <a:gd name="T43" fmla="*/ 73 h 1397"/>
                <a:gd name="T44" fmla="*/ 28 w 159"/>
                <a:gd name="T45" fmla="*/ 98 h 1397"/>
                <a:gd name="T46" fmla="*/ 25 w 159"/>
                <a:gd name="T47" fmla="*/ 134 h 1397"/>
                <a:gd name="T48" fmla="*/ 25 w 159"/>
                <a:gd name="T49" fmla="*/ 163 h 1397"/>
                <a:gd name="T50" fmla="*/ 28 w 159"/>
                <a:gd name="T51" fmla="*/ 183 h 1397"/>
                <a:gd name="T52" fmla="*/ 34 w 159"/>
                <a:gd name="T53" fmla="*/ 195 h 1397"/>
                <a:gd name="T54" fmla="*/ 37 w 159"/>
                <a:gd name="T55" fmla="*/ 209 h 1397"/>
                <a:gd name="T56" fmla="*/ 31 w 159"/>
                <a:gd name="T57" fmla="*/ 217 h 1397"/>
                <a:gd name="T58" fmla="*/ 27 w 159"/>
                <a:gd name="T59" fmla="*/ 235 h 1397"/>
                <a:gd name="T60" fmla="*/ 25 w 159"/>
                <a:gd name="T61" fmla="*/ 258 h 1397"/>
                <a:gd name="T62" fmla="*/ 26 w 159"/>
                <a:gd name="T63" fmla="*/ 293 h 1397"/>
                <a:gd name="T64" fmla="*/ 28 w 159"/>
                <a:gd name="T65" fmla="*/ 324 h 1397"/>
                <a:gd name="T66" fmla="*/ 28 w 159"/>
                <a:gd name="T67" fmla="*/ 349 h 1397"/>
                <a:gd name="T68" fmla="*/ 22 w 159"/>
                <a:gd name="T69" fmla="*/ 379 h 1397"/>
                <a:gd name="T70" fmla="*/ 14 w 159"/>
                <a:gd name="T71" fmla="*/ 397 h 1397"/>
                <a:gd name="T72" fmla="*/ 5 w 159"/>
                <a:gd name="T73" fmla="*/ 406 h 13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397"/>
                <a:gd name="T113" fmla="*/ 159 w 159"/>
                <a:gd name="T114" fmla="*/ 1397 h 13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397">
                  <a:moveTo>
                    <a:pt x="0" y="1397"/>
                  </a:moveTo>
                  <a:lnTo>
                    <a:pt x="0" y="1363"/>
                  </a:lnTo>
                  <a:lnTo>
                    <a:pt x="17" y="1350"/>
                  </a:lnTo>
                  <a:lnTo>
                    <a:pt x="31" y="1333"/>
                  </a:lnTo>
                  <a:lnTo>
                    <a:pt x="40" y="1308"/>
                  </a:lnTo>
                  <a:lnTo>
                    <a:pt x="51" y="1265"/>
                  </a:lnTo>
                  <a:lnTo>
                    <a:pt x="53" y="1217"/>
                  </a:lnTo>
                  <a:lnTo>
                    <a:pt x="53" y="1180"/>
                  </a:lnTo>
                  <a:lnTo>
                    <a:pt x="51" y="1138"/>
                  </a:lnTo>
                  <a:lnTo>
                    <a:pt x="48" y="1089"/>
                  </a:lnTo>
                  <a:lnTo>
                    <a:pt x="44" y="1015"/>
                  </a:lnTo>
                  <a:lnTo>
                    <a:pt x="42" y="952"/>
                  </a:lnTo>
                  <a:lnTo>
                    <a:pt x="46" y="899"/>
                  </a:lnTo>
                  <a:lnTo>
                    <a:pt x="55" y="845"/>
                  </a:lnTo>
                  <a:lnTo>
                    <a:pt x="70" y="793"/>
                  </a:lnTo>
                  <a:lnTo>
                    <a:pt x="91" y="750"/>
                  </a:lnTo>
                  <a:lnTo>
                    <a:pt x="112" y="725"/>
                  </a:lnTo>
                  <a:lnTo>
                    <a:pt x="142" y="699"/>
                  </a:lnTo>
                  <a:lnTo>
                    <a:pt x="110" y="668"/>
                  </a:lnTo>
                  <a:lnTo>
                    <a:pt x="87" y="640"/>
                  </a:lnTo>
                  <a:lnTo>
                    <a:pt x="68" y="597"/>
                  </a:lnTo>
                  <a:lnTo>
                    <a:pt x="53" y="545"/>
                  </a:lnTo>
                  <a:lnTo>
                    <a:pt x="46" y="494"/>
                  </a:lnTo>
                  <a:lnTo>
                    <a:pt x="42" y="445"/>
                  </a:lnTo>
                  <a:lnTo>
                    <a:pt x="44" y="409"/>
                  </a:lnTo>
                  <a:lnTo>
                    <a:pt x="46" y="367"/>
                  </a:lnTo>
                  <a:lnTo>
                    <a:pt x="48" y="320"/>
                  </a:lnTo>
                  <a:lnTo>
                    <a:pt x="53" y="246"/>
                  </a:lnTo>
                  <a:lnTo>
                    <a:pt x="53" y="186"/>
                  </a:lnTo>
                  <a:lnTo>
                    <a:pt x="51" y="133"/>
                  </a:lnTo>
                  <a:lnTo>
                    <a:pt x="42" y="89"/>
                  </a:lnTo>
                  <a:lnTo>
                    <a:pt x="32" y="66"/>
                  </a:lnTo>
                  <a:lnTo>
                    <a:pt x="17" y="47"/>
                  </a:lnTo>
                  <a:lnTo>
                    <a:pt x="0" y="34"/>
                  </a:lnTo>
                  <a:lnTo>
                    <a:pt x="0" y="0"/>
                  </a:lnTo>
                  <a:lnTo>
                    <a:pt x="12" y="0"/>
                  </a:lnTo>
                  <a:lnTo>
                    <a:pt x="31" y="4"/>
                  </a:lnTo>
                  <a:lnTo>
                    <a:pt x="48" y="15"/>
                  </a:lnTo>
                  <a:lnTo>
                    <a:pt x="67" y="36"/>
                  </a:lnTo>
                  <a:lnTo>
                    <a:pt x="82" y="65"/>
                  </a:lnTo>
                  <a:lnTo>
                    <a:pt x="95" y="97"/>
                  </a:lnTo>
                  <a:lnTo>
                    <a:pt x="106" y="133"/>
                  </a:lnTo>
                  <a:lnTo>
                    <a:pt x="116" y="191"/>
                  </a:lnTo>
                  <a:lnTo>
                    <a:pt x="120" y="248"/>
                  </a:lnTo>
                  <a:lnTo>
                    <a:pt x="118" y="288"/>
                  </a:lnTo>
                  <a:lnTo>
                    <a:pt x="116" y="337"/>
                  </a:lnTo>
                  <a:lnTo>
                    <a:pt x="112" y="396"/>
                  </a:lnTo>
                  <a:lnTo>
                    <a:pt x="108" y="462"/>
                  </a:lnTo>
                  <a:lnTo>
                    <a:pt x="106" y="521"/>
                  </a:lnTo>
                  <a:lnTo>
                    <a:pt x="108" y="561"/>
                  </a:lnTo>
                  <a:lnTo>
                    <a:pt x="114" y="595"/>
                  </a:lnTo>
                  <a:lnTo>
                    <a:pt x="121" y="627"/>
                  </a:lnTo>
                  <a:lnTo>
                    <a:pt x="131" y="651"/>
                  </a:lnTo>
                  <a:lnTo>
                    <a:pt x="144" y="670"/>
                  </a:lnTo>
                  <a:lnTo>
                    <a:pt x="159" y="682"/>
                  </a:lnTo>
                  <a:lnTo>
                    <a:pt x="159" y="716"/>
                  </a:lnTo>
                  <a:lnTo>
                    <a:pt x="144" y="727"/>
                  </a:lnTo>
                  <a:lnTo>
                    <a:pt x="131" y="746"/>
                  </a:lnTo>
                  <a:lnTo>
                    <a:pt x="121" y="773"/>
                  </a:lnTo>
                  <a:lnTo>
                    <a:pt x="114" y="805"/>
                  </a:lnTo>
                  <a:lnTo>
                    <a:pt x="108" y="843"/>
                  </a:lnTo>
                  <a:lnTo>
                    <a:pt x="106" y="884"/>
                  </a:lnTo>
                  <a:lnTo>
                    <a:pt x="108" y="941"/>
                  </a:lnTo>
                  <a:lnTo>
                    <a:pt x="112" y="1004"/>
                  </a:lnTo>
                  <a:lnTo>
                    <a:pt x="116" y="1060"/>
                  </a:lnTo>
                  <a:lnTo>
                    <a:pt x="118" y="1108"/>
                  </a:lnTo>
                  <a:lnTo>
                    <a:pt x="120" y="1146"/>
                  </a:lnTo>
                  <a:lnTo>
                    <a:pt x="116" y="1197"/>
                  </a:lnTo>
                  <a:lnTo>
                    <a:pt x="108" y="1250"/>
                  </a:lnTo>
                  <a:lnTo>
                    <a:pt x="95" y="1297"/>
                  </a:lnTo>
                  <a:lnTo>
                    <a:pt x="80" y="1335"/>
                  </a:lnTo>
                  <a:lnTo>
                    <a:pt x="63" y="1363"/>
                  </a:lnTo>
                  <a:lnTo>
                    <a:pt x="44" y="1382"/>
                  </a:lnTo>
                  <a:lnTo>
                    <a:pt x="25" y="1392"/>
                  </a:lnTo>
                  <a:lnTo>
                    <a:pt x="0" y="1397"/>
                  </a:lnTo>
                  <a:close/>
                </a:path>
              </a:pathLst>
            </a:custGeom>
            <a:solidFill>
              <a:srgbClr val="000000"/>
            </a:solidFill>
            <a:ln w="0">
              <a:solidFill>
                <a:srgbClr val="000000"/>
              </a:solidFill>
              <a:round/>
              <a:headEnd/>
              <a:tailEnd/>
            </a:ln>
          </p:spPr>
          <p:txBody>
            <a:bodyPr/>
            <a:lstStyle/>
            <a:p>
              <a:endParaRPr lang="en-CA"/>
            </a:p>
          </p:txBody>
        </p:sp>
      </p:grpSp>
      <p:sp>
        <p:nvSpPr>
          <p:cNvPr id="28405" name="Line 812"/>
          <p:cNvSpPr>
            <a:spLocks noChangeShapeType="1"/>
          </p:cNvSpPr>
          <p:nvPr/>
        </p:nvSpPr>
        <p:spPr bwMode="auto">
          <a:xfrm>
            <a:off x="5422900" y="5748338"/>
            <a:ext cx="82550" cy="3175"/>
          </a:xfrm>
          <a:prstGeom prst="line">
            <a:avLst/>
          </a:prstGeom>
          <a:noFill/>
          <a:ln w="0">
            <a:solidFill>
              <a:srgbClr val="000000"/>
            </a:solidFill>
            <a:round/>
            <a:headEnd/>
            <a:tailEnd/>
          </a:ln>
        </p:spPr>
        <p:txBody>
          <a:bodyPr/>
          <a:lstStyle/>
          <a:p>
            <a:endParaRPr lang="en-CA"/>
          </a:p>
        </p:txBody>
      </p:sp>
      <p:sp>
        <p:nvSpPr>
          <p:cNvPr id="28406" name="Line 813"/>
          <p:cNvSpPr>
            <a:spLocks noChangeShapeType="1"/>
          </p:cNvSpPr>
          <p:nvPr/>
        </p:nvSpPr>
        <p:spPr bwMode="auto">
          <a:xfrm>
            <a:off x="5537200" y="5748338"/>
            <a:ext cx="85725" cy="3175"/>
          </a:xfrm>
          <a:prstGeom prst="line">
            <a:avLst/>
          </a:prstGeom>
          <a:noFill/>
          <a:ln w="0">
            <a:solidFill>
              <a:srgbClr val="000000"/>
            </a:solidFill>
            <a:round/>
            <a:headEnd/>
            <a:tailEnd/>
          </a:ln>
        </p:spPr>
        <p:txBody>
          <a:bodyPr/>
          <a:lstStyle/>
          <a:p>
            <a:endParaRPr lang="en-CA"/>
          </a:p>
        </p:txBody>
      </p:sp>
      <p:sp>
        <p:nvSpPr>
          <p:cNvPr id="28407" name="Line 814"/>
          <p:cNvSpPr>
            <a:spLocks noChangeShapeType="1"/>
          </p:cNvSpPr>
          <p:nvPr/>
        </p:nvSpPr>
        <p:spPr bwMode="auto">
          <a:xfrm>
            <a:off x="5651500" y="5748338"/>
            <a:ext cx="85725" cy="3175"/>
          </a:xfrm>
          <a:prstGeom prst="line">
            <a:avLst/>
          </a:prstGeom>
          <a:noFill/>
          <a:ln w="0">
            <a:solidFill>
              <a:srgbClr val="000000"/>
            </a:solidFill>
            <a:round/>
            <a:headEnd/>
            <a:tailEnd/>
          </a:ln>
        </p:spPr>
        <p:txBody>
          <a:bodyPr/>
          <a:lstStyle/>
          <a:p>
            <a:endParaRPr lang="en-CA"/>
          </a:p>
        </p:txBody>
      </p:sp>
      <p:sp>
        <p:nvSpPr>
          <p:cNvPr id="28408" name="Line 815"/>
          <p:cNvSpPr>
            <a:spLocks noChangeShapeType="1"/>
          </p:cNvSpPr>
          <p:nvPr/>
        </p:nvSpPr>
        <p:spPr bwMode="auto">
          <a:xfrm>
            <a:off x="5765800" y="5748338"/>
            <a:ext cx="85725" cy="3175"/>
          </a:xfrm>
          <a:prstGeom prst="line">
            <a:avLst/>
          </a:prstGeom>
          <a:noFill/>
          <a:ln w="0">
            <a:solidFill>
              <a:srgbClr val="000000"/>
            </a:solidFill>
            <a:round/>
            <a:headEnd/>
            <a:tailEnd/>
          </a:ln>
        </p:spPr>
        <p:txBody>
          <a:bodyPr/>
          <a:lstStyle/>
          <a:p>
            <a:endParaRPr lang="en-CA"/>
          </a:p>
        </p:txBody>
      </p:sp>
      <p:sp>
        <p:nvSpPr>
          <p:cNvPr id="28409" name="Line 816"/>
          <p:cNvSpPr>
            <a:spLocks noChangeShapeType="1"/>
          </p:cNvSpPr>
          <p:nvPr/>
        </p:nvSpPr>
        <p:spPr bwMode="auto">
          <a:xfrm>
            <a:off x="5883275" y="5748338"/>
            <a:ext cx="85725" cy="3175"/>
          </a:xfrm>
          <a:prstGeom prst="line">
            <a:avLst/>
          </a:prstGeom>
          <a:noFill/>
          <a:ln w="0">
            <a:solidFill>
              <a:srgbClr val="000000"/>
            </a:solidFill>
            <a:round/>
            <a:headEnd/>
            <a:tailEnd/>
          </a:ln>
        </p:spPr>
        <p:txBody>
          <a:bodyPr/>
          <a:lstStyle/>
          <a:p>
            <a:endParaRPr lang="en-CA"/>
          </a:p>
        </p:txBody>
      </p:sp>
      <p:sp>
        <p:nvSpPr>
          <p:cNvPr id="28410" name="Line 817"/>
          <p:cNvSpPr>
            <a:spLocks noChangeShapeType="1"/>
          </p:cNvSpPr>
          <p:nvPr/>
        </p:nvSpPr>
        <p:spPr bwMode="auto">
          <a:xfrm>
            <a:off x="5997575" y="5748338"/>
            <a:ext cx="85725" cy="3175"/>
          </a:xfrm>
          <a:prstGeom prst="line">
            <a:avLst/>
          </a:prstGeom>
          <a:noFill/>
          <a:ln w="0">
            <a:solidFill>
              <a:srgbClr val="000000"/>
            </a:solidFill>
            <a:round/>
            <a:headEnd/>
            <a:tailEnd/>
          </a:ln>
        </p:spPr>
        <p:txBody>
          <a:bodyPr/>
          <a:lstStyle/>
          <a:p>
            <a:endParaRPr lang="en-CA"/>
          </a:p>
        </p:txBody>
      </p:sp>
      <p:sp>
        <p:nvSpPr>
          <p:cNvPr id="28411" name="Line 818"/>
          <p:cNvSpPr>
            <a:spLocks noChangeShapeType="1"/>
          </p:cNvSpPr>
          <p:nvPr/>
        </p:nvSpPr>
        <p:spPr bwMode="auto">
          <a:xfrm>
            <a:off x="6111875" y="5748338"/>
            <a:ext cx="85725" cy="3175"/>
          </a:xfrm>
          <a:prstGeom prst="line">
            <a:avLst/>
          </a:prstGeom>
          <a:noFill/>
          <a:ln w="0">
            <a:solidFill>
              <a:srgbClr val="000000"/>
            </a:solidFill>
            <a:round/>
            <a:headEnd/>
            <a:tailEnd/>
          </a:ln>
        </p:spPr>
        <p:txBody>
          <a:bodyPr/>
          <a:lstStyle/>
          <a:p>
            <a:endParaRPr lang="en-CA"/>
          </a:p>
        </p:txBody>
      </p:sp>
      <p:sp>
        <p:nvSpPr>
          <p:cNvPr id="28412" name="Line 819"/>
          <p:cNvSpPr>
            <a:spLocks noChangeShapeType="1"/>
          </p:cNvSpPr>
          <p:nvPr/>
        </p:nvSpPr>
        <p:spPr bwMode="auto">
          <a:xfrm>
            <a:off x="6226175" y="5748338"/>
            <a:ext cx="85725" cy="3175"/>
          </a:xfrm>
          <a:prstGeom prst="line">
            <a:avLst/>
          </a:prstGeom>
          <a:noFill/>
          <a:ln w="0">
            <a:solidFill>
              <a:srgbClr val="000000"/>
            </a:solidFill>
            <a:round/>
            <a:headEnd/>
            <a:tailEnd/>
          </a:ln>
        </p:spPr>
        <p:txBody>
          <a:bodyPr/>
          <a:lstStyle/>
          <a:p>
            <a:endParaRPr lang="en-CA"/>
          </a:p>
        </p:txBody>
      </p:sp>
      <p:sp>
        <p:nvSpPr>
          <p:cNvPr id="28413" name="Line 820"/>
          <p:cNvSpPr>
            <a:spLocks noChangeShapeType="1"/>
          </p:cNvSpPr>
          <p:nvPr/>
        </p:nvSpPr>
        <p:spPr bwMode="auto">
          <a:xfrm>
            <a:off x="6343650" y="5748338"/>
            <a:ext cx="85725" cy="3175"/>
          </a:xfrm>
          <a:prstGeom prst="line">
            <a:avLst/>
          </a:prstGeom>
          <a:noFill/>
          <a:ln w="0">
            <a:solidFill>
              <a:srgbClr val="000000"/>
            </a:solidFill>
            <a:round/>
            <a:headEnd/>
            <a:tailEnd/>
          </a:ln>
        </p:spPr>
        <p:txBody>
          <a:bodyPr/>
          <a:lstStyle/>
          <a:p>
            <a:endParaRPr lang="en-CA"/>
          </a:p>
        </p:txBody>
      </p:sp>
      <p:sp>
        <p:nvSpPr>
          <p:cNvPr id="28414" name="Line 821"/>
          <p:cNvSpPr>
            <a:spLocks noChangeShapeType="1"/>
          </p:cNvSpPr>
          <p:nvPr/>
        </p:nvSpPr>
        <p:spPr bwMode="auto">
          <a:xfrm>
            <a:off x="6457950" y="5748338"/>
            <a:ext cx="85725" cy="3175"/>
          </a:xfrm>
          <a:prstGeom prst="line">
            <a:avLst/>
          </a:prstGeom>
          <a:noFill/>
          <a:ln w="0">
            <a:solidFill>
              <a:srgbClr val="000000"/>
            </a:solidFill>
            <a:round/>
            <a:headEnd/>
            <a:tailEnd/>
          </a:ln>
        </p:spPr>
        <p:txBody>
          <a:bodyPr/>
          <a:lstStyle/>
          <a:p>
            <a:endParaRPr lang="en-CA"/>
          </a:p>
        </p:txBody>
      </p:sp>
      <p:sp>
        <p:nvSpPr>
          <p:cNvPr id="28415" name="Line 822"/>
          <p:cNvSpPr>
            <a:spLocks noChangeShapeType="1"/>
          </p:cNvSpPr>
          <p:nvPr/>
        </p:nvSpPr>
        <p:spPr bwMode="auto">
          <a:xfrm>
            <a:off x="6572250" y="5748338"/>
            <a:ext cx="85725" cy="3175"/>
          </a:xfrm>
          <a:prstGeom prst="line">
            <a:avLst/>
          </a:prstGeom>
          <a:noFill/>
          <a:ln w="0">
            <a:solidFill>
              <a:srgbClr val="000000"/>
            </a:solidFill>
            <a:round/>
            <a:headEnd/>
            <a:tailEnd/>
          </a:ln>
        </p:spPr>
        <p:txBody>
          <a:bodyPr/>
          <a:lstStyle/>
          <a:p>
            <a:endParaRPr lang="en-CA"/>
          </a:p>
        </p:txBody>
      </p:sp>
      <p:sp>
        <p:nvSpPr>
          <p:cNvPr id="28416" name="Line 823"/>
          <p:cNvSpPr>
            <a:spLocks noChangeShapeType="1"/>
          </p:cNvSpPr>
          <p:nvPr/>
        </p:nvSpPr>
        <p:spPr bwMode="auto">
          <a:xfrm>
            <a:off x="6689725" y="5748338"/>
            <a:ext cx="85725" cy="3175"/>
          </a:xfrm>
          <a:prstGeom prst="line">
            <a:avLst/>
          </a:prstGeom>
          <a:noFill/>
          <a:ln w="0">
            <a:solidFill>
              <a:srgbClr val="000000"/>
            </a:solidFill>
            <a:round/>
            <a:headEnd/>
            <a:tailEnd/>
          </a:ln>
        </p:spPr>
        <p:txBody>
          <a:bodyPr/>
          <a:lstStyle/>
          <a:p>
            <a:endParaRPr lang="en-CA"/>
          </a:p>
        </p:txBody>
      </p:sp>
      <p:sp>
        <p:nvSpPr>
          <p:cNvPr id="28417" name="Line 824"/>
          <p:cNvSpPr>
            <a:spLocks noChangeShapeType="1"/>
          </p:cNvSpPr>
          <p:nvPr/>
        </p:nvSpPr>
        <p:spPr bwMode="auto">
          <a:xfrm>
            <a:off x="6804025" y="5748338"/>
            <a:ext cx="85725" cy="3175"/>
          </a:xfrm>
          <a:prstGeom prst="line">
            <a:avLst/>
          </a:prstGeom>
          <a:noFill/>
          <a:ln w="0">
            <a:solidFill>
              <a:srgbClr val="000000"/>
            </a:solidFill>
            <a:round/>
            <a:headEnd/>
            <a:tailEnd/>
          </a:ln>
        </p:spPr>
        <p:txBody>
          <a:bodyPr/>
          <a:lstStyle/>
          <a:p>
            <a:endParaRPr lang="en-CA"/>
          </a:p>
        </p:txBody>
      </p:sp>
      <p:sp>
        <p:nvSpPr>
          <p:cNvPr id="28418" name="Line 825"/>
          <p:cNvSpPr>
            <a:spLocks noChangeShapeType="1"/>
          </p:cNvSpPr>
          <p:nvPr/>
        </p:nvSpPr>
        <p:spPr bwMode="auto">
          <a:xfrm>
            <a:off x="6918325" y="5748338"/>
            <a:ext cx="85725" cy="3175"/>
          </a:xfrm>
          <a:prstGeom prst="line">
            <a:avLst/>
          </a:prstGeom>
          <a:noFill/>
          <a:ln w="0">
            <a:solidFill>
              <a:srgbClr val="000000"/>
            </a:solidFill>
            <a:round/>
            <a:headEnd/>
            <a:tailEnd/>
          </a:ln>
        </p:spPr>
        <p:txBody>
          <a:bodyPr/>
          <a:lstStyle/>
          <a:p>
            <a:endParaRPr lang="en-CA"/>
          </a:p>
        </p:txBody>
      </p:sp>
      <p:sp>
        <p:nvSpPr>
          <p:cNvPr id="28419" name="Line 826"/>
          <p:cNvSpPr>
            <a:spLocks noChangeShapeType="1"/>
          </p:cNvSpPr>
          <p:nvPr/>
        </p:nvSpPr>
        <p:spPr bwMode="auto">
          <a:xfrm>
            <a:off x="7032625" y="5748338"/>
            <a:ext cx="87313" cy="3175"/>
          </a:xfrm>
          <a:prstGeom prst="line">
            <a:avLst/>
          </a:prstGeom>
          <a:noFill/>
          <a:ln w="0">
            <a:solidFill>
              <a:srgbClr val="000000"/>
            </a:solidFill>
            <a:round/>
            <a:headEnd/>
            <a:tailEnd/>
          </a:ln>
        </p:spPr>
        <p:txBody>
          <a:bodyPr/>
          <a:lstStyle/>
          <a:p>
            <a:endParaRPr lang="en-CA"/>
          </a:p>
        </p:txBody>
      </p:sp>
      <p:sp>
        <p:nvSpPr>
          <p:cNvPr id="28420" name="Line 827"/>
          <p:cNvSpPr>
            <a:spLocks noChangeShapeType="1"/>
          </p:cNvSpPr>
          <p:nvPr/>
        </p:nvSpPr>
        <p:spPr bwMode="auto">
          <a:xfrm>
            <a:off x="7150100" y="5748338"/>
            <a:ext cx="85725" cy="3175"/>
          </a:xfrm>
          <a:prstGeom prst="line">
            <a:avLst/>
          </a:prstGeom>
          <a:noFill/>
          <a:ln w="0">
            <a:solidFill>
              <a:srgbClr val="000000"/>
            </a:solidFill>
            <a:round/>
            <a:headEnd/>
            <a:tailEnd/>
          </a:ln>
        </p:spPr>
        <p:txBody>
          <a:bodyPr/>
          <a:lstStyle/>
          <a:p>
            <a:endParaRPr lang="en-CA"/>
          </a:p>
        </p:txBody>
      </p:sp>
      <p:sp>
        <p:nvSpPr>
          <p:cNvPr id="28421" name="Line 828"/>
          <p:cNvSpPr>
            <a:spLocks noChangeShapeType="1"/>
          </p:cNvSpPr>
          <p:nvPr/>
        </p:nvSpPr>
        <p:spPr bwMode="auto">
          <a:xfrm>
            <a:off x="7264400" y="5748338"/>
            <a:ext cx="85725" cy="3175"/>
          </a:xfrm>
          <a:prstGeom prst="line">
            <a:avLst/>
          </a:prstGeom>
          <a:noFill/>
          <a:ln w="0">
            <a:solidFill>
              <a:srgbClr val="000000"/>
            </a:solidFill>
            <a:round/>
            <a:headEnd/>
            <a:tailEnd/>
          </a:ln>
        </p:spPr>
        <p:txBody>
          <a:bodyPr/>
          <a:lstStyle/>
          <a:p>
            <a:endParaRPr lang="en-CA"/>
          </a:p>
        </p:txBody>
      </p:sp>
      <p:sp>
        <p:nvSpPr>
          <p:cNvPr id="28422" name="Line 829"/>
          <p:cNvSpPr>
            <a:spLocks noChangeShapeType="1"/>
          </p:cNvSpPr>
          <p:nvPr/>
        </p:nvSpPr>
        <p:spPr bwMode="auto">
          <a:xfrm>
            <a:off x="7378700" y="5748338"/>
            <a:ext cx="87313" cy="3175"/>
          </a:xfrm>
          <a:prstGeom prst="line">
            <a:avLst/>
          </a:prstGeom>
          <a:noFill/>
          <a:ln w="0">
            <a:solidFill>
              <a:srgbClr val="000000"/>
            </a:solidFill>
            <a:round/>
            <a:headEnd/>
            <a:tailEnd/>
          </a:ln>
        </p:spPr>
        <p:txBody>
          <a:bodyPr/>
          <a:lstStyle/>
          <a:p>
            <a:endParaRPr lang="en-CA"/>
          </a:p>
        </p:txBody>
      </p:sp>
      <p:sp>
        <p:nvSpPr>
          <p:cNvPr id="28423" name="Line 830"/>
          <p:cNvSpPr>
            <a:spLocks noChangeShapeType="1"/>
          </p:cNvSpPr>
          <p:nvPr/>
        </p:nvSpPr>
        <p:spPr bwMode="auto">
          <a:xfrm>
            <a:off x="7496175" y="5748338"/>
            <a:ext cx="85725" cy="3175"/>
          </a:xfrm>
          <a:prstGeom prst="line">
            <a:avLst/>
          </a:prstGeom>
          <a:noFill/>
          <a:ln w="0">
            <a:solidFill>
              <a:srgbClr val="000000"/>
            </a:solidFill>
            <a:round/>
            <a:headEnd/>
            <a:tailEnd/>
          </a:ln>
        </p:spPr>
        <p:txBody>
          <a:bodyPr/>
          <a:lstStyle/>
          <a:p>
            <a:endParaRPr lang="en-CA"/>
          </a:p>
        </p:txBody>
      </p:sp>
      <p:sp>
        <p:nvSpPr>
          <p:cNvPr id="28424" name="Line 831"/>
          <p:cNvSpPr>
            <a:spLocks noChangeShapeType="1"/>
          </p:cNvSpPr>
          <p:nvPr/>
        </p:nvSpPr>
        <p:spPr bwMode="auto">
          <a:xfrm>
            <a:off x="7610475" y="5748338"/>
            <a:ext cx="85725" cy="3175"/>
          </a:xfrm>
          <a:prstGeom prst="line">
            <a:avLst/>
          </a:prstGeom>
          <a:noFill/>
          <a:ln w="0">
            <a:solidFill>
              <a:srgbClr val="000000"/>
            </a:solidFill>
            <a:round/>
            <a:headEnd/>
            <a:tailEnd/>
          </a:ln>
        </p:spPr>
        <p:txBody>
          <a:bodyPr/>
          <a:lstStyle/>
          <a:p>
            <a:endParaRPr lang="en-CA"/>
          </a:p>
        </p:txBody>
      </p:sp>
      <p:sp>
        <p:nvSpPr>
          <p:cNvPr id="28425" name="Line 832"/>
          <p:cNvSpPr>
            <a:spLocks noChangeShapeType="1"/>
          </p:cNvSpPr>
          <p:nvPr/>
        </p:nvSpPr>
        <p:spPr bwMode="auto">
          <a:xfrm>
            <a:off x="7724775" y="5748338"/>
            <a:ext cx="87313" cy="3175"/>
          </a:xfrm>
          <a:prstGeom prst="line">
            <a:avLst/>
          </a:prstGeom>
          <a:noFill/>
          <a:ln w="0">
            <a:solidFill>
              <a:srgbClr val="000000"/>
            </a:solidFill>
            <a:round/>
            <a:headEnd/>
            <a:tailEnd/>
          </a:ln>
        </p:spPr>
        <p:txBody>
          <a:bodyPr/>
          <a:lstStyle/>
          <a:p>
            <a:endParaRPr lang="en-CA"/>
          </a:p>
        </p:txBody>
      </p:sp>
      <p:sp>
        <p:nvSpPr>
          <p:cNvPr id="28426" name="Line 833"/>
          <p:cNvSpPr>
            <a:spLocks noChangeShapeType="1"/>
          </p:cNvSpPr>
          <p:nvPr/>
        </p:nvSpPr>
        <p:spPr bwMode="auto">
          <a:xfrm>
            <a:off x="7840663" y="5748338"/>
            <a:ext cx="85725" cy="3175"/>
          </a:xfrm>
          <a:prstGeom prst="line">
            <a:avLst/>
          </a:prstGeom>
          <a:noFill/>
          <a:ln w="0">
            <a:solidFill>
              <a:srgbClr val="000000"/>
            </a:solidFill>
            <a:round/>
            <a:headEnd/>
            <a:tailEnd/>
          </a:ln>
        </p:spPr>
        <p:txBody>
          <a:bodyPr/>
          <a:lstStyle/>
          <a:p>
            <a:endParaRPr lang="en-CA"/>
          </a:p>
        </p:txBody>
      </p:sp>
      <p:sp>
        <p:nvSpPr>
          <p:cNvPr id="28427" name="Line 834"/>
          <p:cNvSpPr>
            <a:spLocks noChangeShapeType="1"/>
          </p:cNvSpPr>
          <p:nvPr/>
        </p:nvSpPr>
        <p:spPr bwMode="auto">
          <a:xfrm>
            <a:off x="7956550" y="5748338"/>
            <a:ext cx="85725" cy="3175"/>
          </a:xfrm>
          <a:prstGeom prst="line">
            <a:avLst/>
          </a:prstGeom>
          <a:noFill/>
          <a:ln w="0">
            <a:solidFill>
              <a:srgbClr val="000000"/>
            </a:solidFill>
            <a:round/>
            <a:headEnd/>
            <a:tailEnd/>
          </a:ln>
        </p:spPr>
        <p:txBody>
          <a:bodyPr/>
          <a:lstStyle/>
          <a:p>
            <a:endParaRPr lang="en-CA"/>
          </a:p>
        </p:txBody>
      </p:sp>
      <p:sp>
        <p:nvSpPr>
          <p:cNvPr id="28428" name="Line 835"/>
          <p:cNvSpPr>
            <a:spLocks noChangeShapeType="1"/>
          </p:cNvSpPr>
          <p:nvPr/>
        </p:nvSpPr>
        <p:spPr bwMode="auto">
          <a:xfrm>
            <a:off x="8070850" y="5748338"/>
            <a:ext cx="87313" cy="3175"/>
          </a:xfrm>
          <a:prstGeom prst="line">
            <a:avLst/>
          </a:prstGeom>
          <a:noFill/>
          <a:ln w="0">
            <a:solidFill>
              <a:srgbClr val="000000"/>
            </a:solidFill>
            <a:round/>
            <a:headEnd/>
            <a:tailEnd/>
          </a:ln>
        </p:spPr>
        <p:txBody>
          <a:bodyPr/>
          <a:lstStyle/>
          <a:p>
            <a:endParaRPr lang="en-CA"/>
          </a:p>
        </p:txBody>
      </p:sp>
      <p:sp>
        <p:nvSpPr>
          <p:cNvPr id="28429" name="Line 836"/>
          <p:cNvSpPr>
            <a:spLocks noChangeShapeType="1"/>
          </p:cNvSpPr>
          <p:nvPr/>
        </p:nvSpPr>
        <p:spPr bwMode="auto">
          <a:xfrm>
            <a:off x="8186738" y="5748338"/>
            <a:ext cx="85725" cy="3175"/>
          </a:xfrm>
          <a:prstGeom prst="line">
            <a:avLst/>
          </a:prstGeom>
          <a:noFill/>
          <a:ln w="0">
            <a:solidFill>
              <a:srgbClr val="000000"/>
            </a:solidFill>
            <a:round/>
            <a:headEnd/>
            <a:tailEnd/>
          </a:ln>
        </p:spPr>
        <p:txBody>
          <a:bodyPr/>
          <a:lstStyle/>
          <a:p>
            <a:endParaRPr lang="en-CA"/>
          </a:p>
        </p:txBody>
      </p:sp>
      <p:sp>
        <p:nvSpPr>
          <p:cNvPr id="28430" name="Line 837"/>
          <p:cNvSpPr>
            <a:spLocks noChangeShapeType="1"/>
          </p:cNvSpPr>
          <p:nvPr/>
        </p:nvSpPr>
        <p:spPr bwMode="auto">
          <a:xfrm>
            <a:off x="8301038" y="5748338"/>
            <a:ext cx="57150" cy="3175"/>
          </a:xfrm>
          <a:prstGeom prst="line">
            <a:avLst/>
          </a:prstGeom>
          <a:noFill/>
          <a:ln w="0">
            <a:solidFill>
              <a:srgbClr val="000000"/>
            </a:solidFill>
            <a:round/>
            <a:headEnd/>
            <a:tailEnd/>
          </a:ln>
        </p:spPr>
        <p:txBody>
          <a:bodyPr/>
          <a:lstStyle/>
          <a:p>
            <a:endParaRPr lang="en-CA"/>
          </a:p>
        </p:txBody>
      </p:sp>
      <p:sp>
        <p:nvSpPr>
          <p:cNvPr id="28431" name="Line 838"/>
          <p:cNvSpPr>
            <a:spLocks noChangeShapeType="1"/>
          </p:cNvSpPr>
          <p:nvPr/>
        </p:nvSpPr>
        <p:spPr bwMode="auto">
          <a:xfrm>
            <a:off x="5465763" y="5419725"/>
            <a:ext cx="82550" cy="1588"/>
          </a:xfrm>
          <a:prstGeom prst="line">
            <a:avLst/>
          </a:prstGeom>
          <a:noFill/>
          <a:ln w="0">
            <a:solidFill>
              <a:srgbClr val="000000"/>
            </a:solidFill>
            <a:round/>
            <a:headEnd/>
            <a:tailEnd/>
          </a:ln>
        </p:spPr>
        <p:txBody>
          <a:bodyPr/>
          <a:lstStyle/>
          <a:p>
            <a:endParaRPr lang="en-CA"/>
          </a:p>
        </p:txBody>
      </p:sp>
      <p:sp>
        <p:nvSpPr>
          <p:cNvPr id="28432" name="Line 839"/>
          <p:cNvSpPr>
            <a:spLocks noChangeShapeType="1"/>
          </p:cNvSpPr>
          <p:nvPr/>
        </p:nvSpPr>
        <p:spPr bwMode="auto">
          <a:xfrm>
            <a:off x="5580063" y="5419725"/>
            <a:ext cx="85725" cy="1588"/>
          </a:xfrm>
          <a:prstGeom prst="line">
            <a:avLst/>
          </a:prstGeom>
          <a:noFill/>
          <a:ln w="0">
            <a:solidFill>
              <a:srgbClr val="000000"/>
            </a:solidFill>
            <a:round/>
            <a:headEnd/>
            <a:tailEnd/>
          </a:ln>
        </p:spPr>
        <p:txBody>
          <a:bodyPr/>
          <a:lstStyle/>
          <a:p>
            <a:endParaRPr lang="en-CA"/>
          </a:p>
        </p:txBody>
      </p:sp>
      <p:sp>
        <p:nvSpPr>
          <p:cNvPr id="28433" name="Line 840"/>
          <p:cNvSpPr>
            <a:spLocks noChangeShapeType="1"/>
          </p:cNvSpPr>
          <p:nvPr/>
        </p:nvSpPr>
        <p:spPr bwMode="auto">
          <a:xfrm>
            <a:off x="5694363" y="5419725"/>
            <a:ext cx="85725" cy="1588"/>
          </a:xfrm>
          <a:prstGeom prst="line">
            <a:avLst/>
          </a:prstGeom>
          <a:noFill/>
          <a:ln w="0">
            <a:solidFill>
              <a:srgbClr val="000000"/>
            </a:solidFill>
            <a:round/>
            <a:headEnd/>
            <a:tailEnd/>
          </a:ln>
        </p:spPr>
        <p:txBody>
          <a:bodyPr/>
          <a:lstStyle/>
          <a:p>
            <a:endParaRPr lang="en-CA"/>
          </a:p>
        </p:txBody>
      </p:sp>
      <p:sp>
        <p:nvSpPr>
          <p:cNvPr id="28434" name="Line 841"/>
          <p:cNvSpPr>
            <a:spLocks noChangeShapeType="1"/>
          </p:cNvSpPr>
          <p:nvPr/>
        </p:nvSpPr>
        <p:spPr bwMode="auto">
          <a:xfrm>
            <a:off x="5808663" y="5419725"/>
            <a:ext cx="85725" cy="1588"/>
          </a:xfrm>
          <a:prstGeom prst="line">
            <a:avLst/>
          </a:prstGeom>
          <a:noFill/>
          <a:ln w="0">
            <a:solidFill>
              <a:srgbClr val="000000"/>
            </a:solidFill>
            <a:round/>
            <a:headEnd/>
            <a:tailEnd/>
          </a:ln>
        </p:spPr>
        <p:txBody>
          <a:bodyPr/>
          <a:lstStyle/>
          <a:p>
            <a:endParaRPr lang="en-CA"/>
          </a:p>
        </p:txBody>
      </p:sp>
      <p:sp>
        <p:nvSpPr>
          <p:cNvPr id="28435" name="Line 842"/>
          <p:cNvSpPr>
            <a:spLocks noChangeShapeType="1"/>
          </p:cNvSpPr>
          <p:nvPr/>
        </p:nvSpPr>
        <p:spPr bwMode="auto">
          <a:xfrm>
            <a:off x="5926138" y="5419725"/>
            <a:ext cx="85725" cy="1588"/>
          </a:xfrm>
          <a:prstGeom prst="line">
            <a:avLst/>
          </a:prstGeom>
          <a:noFill/>
          <a:ln w="0">
            <a:solidFill>
              <a:srgbClr val="000000"/>
            </a:solidFill>
            <a:round/>
            <a:headEnd/>
            <a:tailEnd/>
          </a:ln>
        </p:spPr>
        <p:txBody>
          <a:bodyPr/>
          <a:lstStyle/>
          <a:p>
            <a:endParaRPr lang="en-CA"/>
          </a:p>
        </p:txBody>
      </p:sp>
      <p:sp>
        <p:nvSpPr>
          <p:cNvPr id="28436" name="Line 843"/>
          <p:cNvSpPr>
            <a:spLocks noChangeShapeType="1"/>
          </p:cNvSpPr>
          <p:nvPr/>
        </p:nvSpPr>
        <p:spPr bwMode="auto">
          <a:xfrm>
            <a:off x="6040438" y="5419725"/>
            <a:ext cx="85725" cy="1588"/>
          </a:xfrm>
          <a:prstGeom prst="line">
            <a:avLst/>
          </a:prstGeom>
          <a:noFill/>
          <a:ln w="0">
            <a:solidFill>
              <a:srgbClr val="000000"/>
            </a:solidFill>
            <a:round/>
            <a:headEnd/>
            <a:tailEnd/>
          </a:ln>
        </p:spPr>
        <p:txBody>
          <a:bodyPr/>
          <a:lstStyle/>
          <a:p>
            <a:endParaRPr lang="en-CA"/>
          </a:p>
        </p:txBody>
      </p:sp>
      <p:sp>
        <p:nvSpPr>
          <p:cNvPr id="28437" name="Line 844"/>
          <p:cNvSpPr>
            <a:spLocks noChangeShapeType="1"/>
          </p:cNvSpPr>
          <p:nvPr/>
        </p:nvSpPr>
        <p:spPr bwMode="auto">
          <a:xfrm>
            <a:off x="6154738" y="5419725"/>
            <a:ext cx="85725" cy="1588"/>
          </a:xfrm>
          <a:prstGeom prst="line">
            <a:avLst/>
          </a:prstGeom>
          <a:noFill/>
          <a:ln w="0">
            <a:solidFill>
              <a:srgbClr val="000000"/>
            </a:solidFill>
            <a:round/>
            <a:headEnd/>
            <a:tailEnd/>
          </a:ln>
        </p:spPr>
        <p:txBody>
          <a:bodyPr/>
          <a:lstStyle/>
          <a:p>
            <a:endParaRPr lang="en-CA"/>
          </a:p>
        </p:txBody>
      </p:sp>
      <p:sp>
        <p:nvSpPr>
          <p:cNvPr id="28438" name="Line 845"/>
          <p:cNvSpPr>
            <a:spLocks noChangeShapeType="1"/>
          </p:cNvSpPr>
          <p:nvPr/>
        </p:nvSpPr>
        <p:spPr bwMode="auto">
          <a:xfrm>
            <a:off x="6269038" y="5419725"/>
            <a:ext cx="85725" cy="1588"/>
          </a:xfrm>
          <a:prstGeom prst="line">
            <a:avLst/>
          </a:prstGeom>
          <a:noFill/>
          <a:ln w="0">
            <a:solidFill>
              <a:srgbClr val="000000"/>
            </a:solidFill>
            <a:round/>
            <a:headEnd/>
            <a:tailEnd/>
          </a:ln>
        </p:spPr>
        <p:txBody>
          <a:bodyPr/>
          <a:lstStyle/>
          <a:p>
            <a:endParaRPr lang="en-CA"/>
          </a:p>
        </p:txBody>
      </p:sp>
      <p:sp>
        <p:nvSpPr>
          <p:cNvPr id="28439" name="Line 846"/>
          <p:cNvSpPr>
            <a:spLocks noChangeShapeType="1"/>
          </p:cNvSpPr>
          <p:nvPr/>
        </p:nvSpPr>
        <p:spPr bwMode="auto">
          <a:xfrm>
            <a:off x="6386513" y="5419725"/>
            <a:ext cx="85725" cy="1588"/>
          </a:xfrm>
          <a:prstGeom prst="line">
            <a:avLst/>
          </a:prstGeom>
          <a:noFill/>
          <a:ln w="0">
            <a:solidFill>
              <a:srgbClr val="000000"/>
            </a:solidFill>
            <a:round/>
            <a:headEnd/>
            <a:tailEnd/>
          </a:ln>
        </p:spPr>
        <p:txBody>
          <a:bodyPr/>
          <a:lstStyle/>
          <a:p>
            <a:endParaRPr lang="en-CA"/>
          </a:p>
        </p:txBody>
      </p:sp>
      <p:sp>
        <p:nvSpPr>
          <p:cNvPr id="28440" name="Line 847"/>
          <p:cNvSpPr>
            <a:spLocks noChangeShapeType="1"/>
          </p:cNvSpPr>
          <p:nvPr/>
        </p:nvSpPr>
        <p:spPr bwMode="auto">
          <a:xfrm>
            <a:off x="6500813" y="5419725"/>
            <a:ext cx="85725" cy="1588"/>
          </a:xfrm>
          <a:prstGeom prst="line">
            <a:avLst/>
          </a:prstGeom>
          <a:noFill/>
          <a:ln w="0">
            <a:solidFill>
              <a:srgbClr val="000000"/>
            </a:solidFill>
            <a:round/>
            <a:headEnd/>
            <a:tailEnd/>
          </a:ln>
        </p:spPr>
        <p:txBody>
          <a:bodyPr/>
          <a:lstStyle/>
          <a:p>
            <a:endParaRPr lang="en-CA"/>
          </a:p>
        </p:txBody>
      </p:sp>
      <p:sp>
        <p:nvSpPr>
          <p:cNvPr id="28441" name="Line 848"/>
          <p:cNvSpPr>
            <a:spLocks noChangeShapeType="1"/>
          </p:cNvSpPr>
          <p:nvPr/>
        </p:nvSpPr>
        <p:spPr bwMode="auto">
          <a:xfrm>
            <a:off x="6615113" y="5419725"/>
            <a:ext cx="85725" cy="1588"/>
          </a:xfrm>
          <a:prstGeom prst="line">
            <a:avLst/>
          </a:prstGeom>
          <a:noFill/>
          <a:ln w="0">
            <a:solidFill>
              <a:srgbClr val="000000"/>
            </a:solidFill>
            <a:round/>
            <a:headEnd/>
            <a:tailEnd/>
          </a:ln>
        </p:spPr>
        <p:txBody>
          <a:bodyPr/>
          <a:lstStyle/>
          <a:p>
            <a:endParaRPr lang="en-CA"/>
          </a:p>
        </p:txBody>
      </p:sp>
      <p:sp>
        <p:nvSpPr>
          <p:cNvPr id="28442" name="Line 849"/>
          <p:cNvSpPr>
            <a:spLocks noChangeShapeType="1"/>
          </p:cNvSpPr>
          <p:nvPr/>
        </p:nvSpPr>
        <p:spPr bwMode="auto">
          <a:xfrm>
            <a:off x="6732588" y="5419725"/>
            <a:ext cx="85725" cy="1588"/>
          </a:xfrm>
          <a:prstGeom prst="line">
            <a:avLst/>
          </a:prstGeom>
          <a:noFill/>
          <a:ln w="0">
            <a:solidFill>
              <a:srgbClr val="000000"/>
            </a:solidFill>
            <a:round/>
            <a:headEnd/>
            <a:tailEnd/>
          </a:ln>
        </p:spPr>
        <p:txBody>
          <a:bodyPr/>
          <a:lstStyle/>
          <a:p>
            <a:endParaRPr lang="en-CA"/>
          </a:p>
        </p:txBody>
      </p:sp>
      <p:sp>
        <p:nvSpPr>
          <p:cNvPr id="28443" name="Line 850"/>
          <p:cNvSpPr>
            <a:spLocks noChangeShapeType="1"/>
          </p:cNvSpPr>
          <p:nvPr/>
        </p:nvSpPr>
        <p:spPr bwMode="auto">
          <a:xfrm>
            <a:off x="6846888" y="5419725"/>
            <a:ext cx="85725" cy="1588"/>
          </a:xfrm>
          <a:prstGeom prst="line">
            <a:avLst/>
          </a:prstGeom>
          <a:noFill/>
          <a:ln w="0">
            <a:solidFill>
              <a:srgbClr val="000000"/>
            </a:solidFill>
            <a:round/>
            <a:headEnd/>
            <a:tailEnd/>
          </a:ln>
        </p:spPr>
        <p:txBody>
          <a:bodyPr/>
          <a:lstStyle/>
          <a:p>
            <a:endParaRPr lang="en-CA"/>
          </a:p>
        </p:txBody>
      </p:sp>
      <p:sp>
        <p:nvSpPr>
          <p:cNvPr id="28444" name="Line 851"/>
          <p:cNvSpPr>
            <a:spLocks noChangeShapeType="1"/>
          </p:cNvSpPr>
          <p:nvPr/>
        </p:nvSpPr>
        <p:spPr bwMode="auto">
          <a:xfrm>
            <a:off x="6961188" y="5419725"/>
            <a:ext cx="85725" cy="1588"/>
          </a:xfrm>
          <a:prstGeom prst="line">
            <a:avLst/>
          </a:prstGeom>
          <a:noFill/>
          <a:ln w="0">
            <a:solidFill>
              <a:srgbClr val="000000"/>
            </a:solidFill>
            <a:round/>
            <a:headEnd/>
            <a:tailEnd/>
          </a:ln>
        </p:spPr>
        <p:txBody>
          <a:bodyPr/>
          <a:lstStyle/>
          <a:p>
            <a:endParaRPr lang="en-CA"/>
          </a:p>
        </p:txBody>
      </p:sp>
      <p:sp>
        <p:nvSpPr>
          <p:cNvPr id="28445" name="Line 852"/>
          <p:cNvSpPr>
            <a:spLocks noChangeShapeType="1"/>
          </p:cNvSpPr>
          <p:nvPr/>
        </p:nvSpPr>
        <p:spPr bwMode="auto">
          <a:xfrm>
            <a:off x="7077075" y="5419725"/>
            <a:ext cx="85725" cy="1588"/>
          </a:xfrm>
          <a:prstGeom prst="line">
            <a:avLst/>
          </a:prstGeom>
          <a:noFill/>
          <a:ln w="0">
            <a:solidFill>
              <a:srgbClr val="000000"/>
            </a:solidFill>
            <a:round/>
            <a:headEnd/>
            <a:tailEnd/>
          </a:ln>
        </p:spPr>
        <p:txBody>
          <a:bodyPr/>
          <a:lstStyle/>
          <a:p>
            <a:endParaRPr lang="en-CA"/>
          </a:p>
        </p:txBody>
      </p:sp>
      <p:sp>
        <p:nvSpPr>
          <p:cNvPr id="28446" name="Line 853"/>
          <p:cNvSpPr>
            <a:spLocks noChangeShapeType="1"/>
          </p:cNvSpPr>
          <p:nvPr/>
        </p:nvSpPr>
        <p:spPr bwMode="auto">
          <a:xfrm>
            <a:off x="7192963" y="5419725"/>
            <a:ext cx="85725" cy="1588"/>
          </a:xfrm>
          <a:prstGeom prst="line">
            <a:avLst/>
          </a:prstGeom>
          <a:noFill/>
          <a:ln w="0">
            <a:solidFill>
              <a:srgbClr val="000000"/>
            </a:solidFill>
            <a:round/>
            <a:headEnd/>
            <a:tailEnd/>
          </a:ln>
        </p:spPr>
        <p:txBody>
          <a:bodyPr/>
          <a:lstStyle/>
          <a:p>
            <a:endParaRPr lang="en-CA"/>
          </a:p>
        </p:txBody>
      </p:sp>
      <p:sp>
        <p:nvSpPr>
          <p:cNvPr id="28447" name="Line 854"/>
          <p:cNvSpPr>
            <a:spLocks noChangeShapeType="1"/>
          </p:cNvSpPr>
          <p:nvPr/>
        </p:nvSpPr>
        <p:spPr bwMode="auto">
          <a:xfrm>
            <a:off x="7307263" y="5419725"/>
            <a:ext cx="85725" cy="1588"/>
          </a:xfrm>
          <a:prstGeom prst="line">
            <a:avLst/>
          </a:prstGeom>
          <a:noFill/>
          <a:ln w="0">
            <a:solidFill>
              <a:srgbClr val="000000"/>
            </a:solidFill>
            <a:round/>
            <a:headEnd/>
            <a:tailEnd/>
          </a:ln>
        </p:spPr>
        <p:txBody>
          <a:bodyPr/>
          <a:lstStyle/>
          <a:p>
            <a:endParaRPr lang="en-CA"/>
          </a:p>
        </p:txBody>
      </p:sp>
      <p:sp>
        <p:nvSpPr>
          <p:cNvPr id="28448" name="Line 855"/>
          <p:cNvSpPr>
            <a:spLocks noChangeShapeType="1"/>
          </p:cNvSpPr>
          <p:nvPr/>
        </p:nvSpPr>
        <p:spPr bwMode="auto">
          <a:xfrm>
            <a:off x="7423150" y="5419725"/>
            <a:ext cx="85725" cy="1588"/>
          </a:xfrm>
          <a:prstGeom prst="line">
            <a:avLst/>
          </a:prstGeom>
          <a:noFill/>
          <a:ln w="0">
            <a:solidFill>
              <a:srgbClr val="000000"/>
            </a:solidFill>
            <a:round/>
            <a:headEnd/>
            <a:tailEnd/>
          </a:ln>
        </p:spPr>
        <p:txBody>
          <a:bodyPr/>
          <a:lstStyle/>
          <a:p>
            <a:endParaRPr lang="en-CA"/>
          </a:p>
        </p:txBody>
      </p:sp>
      <p:sp>
        <p:nvSpPr>
          <p:cNvPr id="28449" name="Line 856"/>
          <p:cNvSpPr>
            <a:spLocks noChangeShapeType="1"/>
          </p:cNvSpPr>
          <p:nvPr/>
        </p:nvSpPr>
        <p:spPr bwMode="auto">
          <a:xfrm>
            <a:off x="7539038" y="5419725"/>
            <a:ext cx="84137" cy="1588"/>
          </a:xfrm>
          <a:prstGeom prst="line">
            <a:avLst/>
          </a:prstGeom>
          <a:noFill/>
          <a:ln w="0">
            <a:solidFill>
              <a:srgbClr val="000000"/>
            </a:solidFill>
            <a:round/>
            <a:headEnd/>
            <a:tailEnd/>
          </a:ln>
        </p:spPr>
        <p:txBody>
          <a:bodyPr/>
          <a:lstStyle/>
          <a:p>
            <a:endParaRPr lang="en-CA"/>
          </a:p>
        </p:txBody>
      </p:sp>
      <p:sp>
        <p:nvSpPr>
          <p:cNvPr id="28450" name="Line 857"/>
          <p:cNvSpPr>
            <a:spLocks noChangeShapeType="1"/>
          </p:cNvSpPr>
          <p:nvPr/>
        </p:nvSpPr>
        <p:spPr bwMode="auto">
          <a:xfrm>
            <a:off x="7653338" y="5419725"/>
            <a:ext cx="85725" cy="1588"/>
          </a:xfrm>
          <a:prstGeom prst="line">
            <a:avLst/>
          </a:prstGeom>
          <a:noFill/>
          <a:ln w="0">
            <a:solidFill>
              <a:srgbClr val="000000"/>
            </a:solidFill>
            <a:round/>
            <a:headEnd/>
            <a:tailEnd/>
          </a:ln>
        </p:spPr>
        <p:txBody>
          <a:bodyPr/>
          <a:lstStyle/>
          <a:p>
            <a:endParaRPr lang="en-CA"/>
          </a:p>
        </p:txBody>
      </p:sp>
      <p:sp>
        <p:nvSpPr>
          <p:cNvPr id="28451" name="Line 858"/>
          <p:cNvSpPr>
            <a:spLocks noChangeShapeType="1"/>
          </p:cNvSpPr>
          <p:nvPr/>
        </p:nvSpPr>
        <p:spPr bwMode="auto">
          <a:xfrm>
            <a:off x="7769225" y="5419725"/>
            <a:ext cx="85725" cy="1588"/>
          </a:xfrm>
          <a:prstGeom prst="line">
            <a:avLst/>
          </a:prstGeom>
          <a:noFill/>
          <a:ln w="0">
            <a:solidFill>
              <a:srgbClr val="000000"/>
            </a:solidFill>
            <a:round/>
            <a:headEnd/>
            <a:tailEnd/>
          </a:ln>
        </p:spPr>
        <p:txBody>
          <a:bodyPr/>
          <a:lstStyle/>
          <a:p>
            <a:endParaRPr lang="en-CA"/>
          </a:p>
        </p:txBody>
      </p:sp>
      <p:sp>
        <p:nvSpPr>
          <p:cNvPr id="28452" name="Line 859"/>
          <p:cNvSpPr>
            <a:spLocks noChangeShapeType="1"/>
          </p:cNvSpPr>
          <p:nvPr/>
        </p:nvSpPr>
        <p:spPr bwMode="auto">
          <a:xfrm>
            <a:off x="7883525" y="5419725"/>
            <a:ext cx="85725" cy="1588"/>
          </a:xfrm>
          <a:prstGeom prst="line">
            <a:avLst/>
          </a:prstGeom>
          <a:noFill/>
          <a:ln w="0">
            <a:solidFill>
              <a:srgbClr val="000000"/>
            </a:solidFill>
            <a:round/>
            <a:headEnd/>
            <a:tailEnd/>
          </a:ln>
        </p:spPr>
        <p:txBody>
          <a:bodyPr/>
          <a:lstStyle/>
          <a:p>
            <a:endParaRPr lang="en-CA"/>
          </a:p>
        </p:txBody>
      </p:sp>
      <p:sp>
        <p:nvSpPr>
          <p:cNvPr id="28453" name="Line 860"/>
          <p:cNvSpPr>
            <a:spLocks noChangeShapeType="1"/>
          </p:cNvSpPr>
          <p:nvPr/>
        </p:nvSpPr>
        <p:spPr bwMode="auto">
          <a:xfrm>
            <a:off x="7999413" y="5419725"/>
            <a:ext cx="85725" cy="1588"/>
          </a:xfrm>
          <a:prstGeom prst="line">
            <a:avLst/>
          </a:prstGeom>
          <a:noFill/>
          <a:ln w="0">
            <a:solidFill>
              <a:srgbClr val="000000"/>
            </a:solidFill>
            <a:round/>
            <a:headEnd/>
            <a:tailEnd/>
          </a:ln>
        </p:spPr>
        <p:txBody>
          <a:bodyPr/>
          <a:lstStyle/>
          <a:p>
            <a:endParaRPr lang="en-CA"/>
          </a:p>
        </p:txBody>
      </p:sp>
      <p:sp>
        <p:nvSpPr>
          <p:cNvPr id="28454" name="Line 861"/>
          <p:cNvSpPr>
            <a:spLocks noChangeShapeType="1"/>
          </p:cNvSpPr>
          <p:nvPr/>
        </p:nvSpPr>
        <p:spPr bwMode="auto">
          <a:xfrm>
            <a:off x="8115300" y="5419725"/>
            <a:ext cx="85725" cy="1588"/>
          </a:xfrm>
          <a:prstGeom prst="line">
            <a:avLst/>
          </a:prstGeom>
          <a:noFill/>
          <a:ln w="0">
            <a:solidFill>
              <a:srgbClr val="000000"/>
            </a:solidFill>
            <a:round/>
            <a:headEnd/>
            <a:tailEnd/>
          </a:ln>
        </p:spPr>
        <p:txBody>
          <a:bodyPr/>
          <a:lstStyle/>
          <a:p>
            <a:endParaRPr lang="en-CA"/>
          </a:p>
        </p:txBody>
      </p:sp>
      <p:sp>
        <p:nvSpPr>
          <p:cNvPr id="28455" name="Line 862"/>
          <p:cNvSpPr>
            <a:spLocks noChangeShapeType="1"/>
          </p:cNvSpPr>
          <p:nvPr/>
        </p:nvSpPr>
        <p:spPr bwMode="auto">
          <a:xfrm>
            <a:off x="8229600" y="5419725"/>
            <a:ext cx="85725" cy="1588"/>
          </a:xfrm>
          <a:prstGeom prst="line">
            <a:avLst/>
          </a:prstGeom>
          <a:noFill/>
          <a:ln w="0">
            <a:solidFill>
              <a:srgbClr val="000000"/>
            </a:solidFill>
            <a:round/>
            <a:headEnd/>
            <a:tailEnd/>
          </a:ln>
        </p:spPr>
        <p:txBody>
          <a:bodyPr/>
          <a:lstStyle/>
          <a:p>
            <a:endParaRPr lang="en-CA"/>
          </a:p>
        </p:txBody>
      </p:sp>
      <p:sp>
        <p:nvSpPr>
          <p:cNvPr id="28456" name="Line 863"/>
          <p:cNvSpPr>
            <a:spLocks noChangeShapeType="1"/>
          </p:cNvSpPr>
          <p:nvPr/>
        </p:nvSpPr>
        <p:spPr bwMode="auto">
          <a:xfrm>
            <a:off x="8343900" y="5419725"/>
            <a:ext cx="42863" cy="1588"/>
          </a:xfrm>
          <a:prstGeom prst="line">
            <a:avLst/>
          </a:prstGeom>
          <a:noFill/>
          <a:ln w="0">
            <a:solidFill>
              <a:srgbClr val="000000"/>
            </a:solidFill>
            <a:round/>
            <a:headEnd/>
            <a:tailEnd/>
          </a:ln>
        </p:spPr>
        <p:txBody>
          <a:bodyPr/>
          <a:lstStyle/>
          <a:p>
            <a:endParaRPr lang="en-CA"/>
          </a:p>
        </p:txBody>
      </p:sp>
      <p:sp>
        <p:nvSpPr>
          <p:cNvPr id="28457" name="Line 864"/>
          <p:cNvSpPr>
            <a:spLocks noChangeShapeType="1"/>
          </p:cNvSpPr>
          <p:nvPr/>
        </p:nvSpPr>
        <p:spPr bwMode="auto">
          <a:xfrm>
            <a:off x="5408613" y="2697163"/>
            <a:ext cx="85725" cy="1587"/>
          </a:xfrm>
          <a:prstGeom prst="line">
            <a:avLst/>
          </a:prstGeom>
          <a:noFill/>
          <a:ln w="0">
            <a:solidFill>
              <a:srgbClr val="000000"/>
            </a:solidFill>
            <a:round/>
            <a:headEnd/>
            <a:tailEnd/>
          </a:ln>
        </p:spPr>
        <p:txBody>
          <a:bodyPr/>
          <a:lstStyle/>
          <a:p>
            <a:endParaRPr lang="en-CA"/>
          </a:p>
        </p:txBody>
      </p:sp>
      <p:sp>
        <p:nvSpPr>
          <p:cNvPr id="28458" name="Line 865"/>
          <p:cNvSpPr>
            <a:spLocks noChangeShapeType="1"/>
          </p:cNvSpPr>
          <p:nvPr/>
        </p:nvSpPr>
        <p:spPr bwMode="auto">
          <a:xfrm>
            <a:off x="5522913" y="2697163"/>
            <a:ext cx="85725" cy="1587"/>
          </a:xfrm>
          <a:prstGeom prst="line">
            <a:avLst/>
          </a:prstGeom>
          <a:noFill/>
          <a:ln w="0">
            <a:solidFill>
              <a:srgbClr val="000000"/>
            </a:solidFill>
            <a:round/>
            <a:headEnd/>
            <a:tailEnd/>
          </a:ln>
        </p:spPr>
        <p:txBody>
          <a:bodyPr/>
          <a:lstStyle/>
          <a:p>
            <a:endParaRPr lang="en-CA"/>
          </a:p>
        </p:txBody>
      </p:sp>
      <p:sp>
        <p:nvSpPr>
          <p:cNvPr id="28459" name="Line 866"/>
          <p:cNvSpPr>
            <a:spLocks noChangeShapeType="1"/>
          </p:cNvSpPr>
          <p:nvPr/>
        </p:nvSpPr>
        <p:spPr bwMode="auto">
          <a:xfrm>
            <a:off x="5637213" y="2697163"/>
            <a:ext cx="85725" cy="1587"/>
          </a:xfrm>
          <a:prstGeom prst="line">
            <a:avLst/>
          </a:prstGeom>
          <a:noFill/>
          <a:ln w="0">
            <a:solidFill>
              <a:srgbClr val="000000"/>
            </a:solidFill>
            <a:round/>
            <a:headEnd/>
            <a:tailEnd/>
          </a:ln>
        </p:spPr>
        <p:txBody>
          <a:bodyPr/>
          <a:lstStyle/>
          <a:p>
            <a:endParaRPr lang="en-CA"/>
          </a:p>
        </p:txBody>
      </p:sp>
      <p:sp>
        <p:nvSpPr>
          <p:cNvPr id="28460" name="Line 867"/>
          <p:cNvSpPr>
            <a:spLocks noChangeShapeType="1"/>
          </p:cNvSpPr>
          <p:nvPr/>
        </p:nvSpPr>
        <p:spPr bwMode="auto">
          <a:xfrm>
            <a:off x="5754688" y="2697163"/>
            <a:ext cx="85725" cy="1587"/>
          </a:xfrm>
          <a:prstGeom prst="line">
            <a:avLst/>
          </a:prstGeom>
          <a:noFill/>
          <a:ln w="0">
            <a:solidFill>
              <a:srgbClr val="000000"/>
            </a:solidFill>
            <a:round/>
            <a:headEnd/>
            <a:tailEnd/>
          </a:ln>
        </p:spPr>
        <p:txBody>
          <a:bodyPr/>
          <a:lstStyle/>
          <a:p>
            <a:endParaRPr lang="en-CA"/>
          </a:p>
        </p:txBody>
      </p:sp>
      <p:sp>
        <p:nvSpPr>
          <p:cNvPr id="28461" name="Line 868"/>
          <p:cNvSpPr>
            <a:spLocks noChangeShapeType="1"/>
          </p:cNvSpPr>
          <p:nvPr/>
        </p:nvSpPr>
        <p:spPr bwMode="auto">
          <a:xfrm>
            <a:off x="5868988" y="2697163"/>
            <a:ext cx="85725" cy="1587"/>
          </a:xfrm>
          <a:prstGeom prst="line">
            <a:avLst/>
          </a:prstGeom>
          <a:noFill/>
          <a:ln w="0">
            <a:solidFill>
              <a:srgbClr val="000000"/>
            </a:solidFill>
            <a:round/>
            <a:headEnd/>
            <a:tailEnd/>
          </a:ln>
        </p:spPr>
        <p:txBody>
          <a:bodyPr/>
          <a:lstStyle/>
          <a:p>
            <a:endParaRPr lang="en-CA"/>
          </a:p>
        </p:txBody>
      </p:sp>
      <p:sp>
        <p:nvSpPr>
          <p:cNvPr id="28462" name="Line 869"/>
          <p:cNvSpPr>
            <a:spLocks noChangeShapeType="1"/>
          </p:cNvSpPr>
          <p:nvPr/>
        </p:nvSpPr>
        <p:spPr bwMode="auto">
          <a:xfrm>
            <a:off x="5983288" y="2697163"/>
            <a:ext cx="85725" cy="1587"/>
          </a:xfrm>
          <a:prstGeom prst="line">
            <a:avLst/>
          </a:prstGeom>
          <a:noFill/>
          <a:ln w="0">
            <a:solidFill>
              <a:srgbClr val="000000"/>
            </a:solidFill>
            <a:round/>
            <a:headEnd/>
            <a:tailEnd/>
          </a:ln>
        </p:spPr>
        <p:txBody>
          <a:bodyPr/>
          <a:lstStyle/>
          <a:p>
            <a:endParaRPr lang="en-CA"/>
          </a:p>
        </p:txBody>
      </p:sp>
      <p:sp>
        <p:nvSpPr>
          <p:cNvPr id="28463" name="Line 870"/>
          <p:cNvSpPr>
            <a:spLocks noChangeShapeType="1"/>
          </p:cNvSpPr>
          <p:nvPr/>
        </p:nvSpPr>
        <p:spPr bwMode="auto">
          <a:xfrm>
            <a:off x="6100763" y="2697163"/>
            <a:ext cx="82550" cy="1587"/>
          </a:xfrm>
          <a:prstGeom prst="line">
            <a:avLst/>
          </a:prstGeom>
          <a:noFill/>
          <a:ln w="0">
            <a:solidFill>
              <a:srgbClr val="000000"/>
            </a:solidFill>
            <a:round/>
            <a:headEnd/>
            <a:tailEnd/>
          </a:ln>
        </p:spPr>
        <p:txBody>
          <a:bodyPr/>
          <a:lstStyle/>
          <a:p>
            <a:endParaRPr lang="en-CA"/>
          </a:p>
        </p:txBody>
      </p:sp>
      <p:sp>
        <p:nvSpPr>
          <p:cNvPr id="28464" name="Line 871"/>
          <p:cNvSpPr>
            <a:spLocks noChangeShapeType="1"/>
          </p:cNvSpPr>
          <p:nvPr/>
        </p:nvSpPr>
        <p:spPr bwMode="auto">
          <a:xfrm>
            <a:off x="6215063" y="2697163"/>
            <a:ext cx="85725" cy="1587"/>
          </a:xfrm>
          <a:prstGeom prst="line">
            <a:avLst/>
          </a:prstGeom>
          <a:noFill/>
          <a:ln w="0">
            <a:solidFill>
              <a:srgbClr val="000000"/>
            </a:solidFill>
            <a:round/>
            <a:headEnd/>
            <a:tailEnd/>
          </a:ln>
        </p:spPr>
        <p:txBody>
          <a:bodyPr/>
          <a:lstStyle/>
          <a:p>
            <a:endParaRPr lang="en-CA"/>
          </a:p>
        </p:txBody>
      </p:sp>
      <p:sp>
        <p:nvSpPr>
          <p:cNvPr id="28465" name="Line 872"/>
          <p:cNvSpPr>
            <a:spLocks noChangeShapeType="1"/>
          </p:cNvSpPr>
          <p:nvPr/>
        </p:nvSpPr>
        <p:spPr bwMode="auto">
          <a:xfrm>
            <a:off x="6329363" y="2697163"/>
            <a:ext cx="85725" cy="1587"/>
          </a:xfrm>
          <a:prstGeom prst="line">
            <a:avLst/>
          </a:prstGeom>
          <a:noFill/>
          <a:ln w="0">
            <a:solidFill>
              <a:srgbClr val="000000"/>
            </a:solidFill>
            <a:round/>
            <a:headEnd/>
            <a:tailEnd/>
          </a:ln>
        </p:spPr>
        <p:txBody>
          <a:bodyPr/>
          <a:lstStyle/>
          <a:p>
            <a:endParaRPr lang="en-CA"/>
          </a:p>
        </p:txBody>
      </p:sp>
      <p:sp>
        <p:nvSpPr>
          <p:cNvPr id="28466" name="Line 873"/>
          <p:cNvSpPr>
            <a:spLocks noChangeShapeType="1"/>
          </p:cNvSpPr>
          <p:nvPr/>
        </p:nvSpPr>
        <p:spPr bwMode="auto">
          <a:xfrm>
            <a:off x="6443663" y="2697163"/>
            <a:ext cx="85725" cy="1587"/>
          </a:xfrm>
          <a:prstGeom prst="line">
            <a:avLst/>
          </a:prstGeom>
          <a:noFill/>
          <a:ln w="0">
            <a:solidFill>
              <a:srgbClr val="000000"/>
            </a:solidFill>
            <a:round/>
            <a:headEnd/>
            <a:tailEnd/>
          </a:ln>
        </p:spPr>
        <p:txBody>
          <a:bodyPr/>
          <a:lstStyle/>
          <a:p>
            <a:endParaRPr lang="en-CA"/>
          </a:p>
        </p:txBody>
      </p:sp>
      <p:sp>
        <p:nvSpPr>
          <p:cNvPr id="28467" name="Line 874"/>
          <p:cNvSpPr>
            <a:spLocks noChangeShapeType="1"/>
          </p:cNvSpPr>
          <p:nvPr/>
        </p:nvSpPr>
        <p:spPr bwMode="auto">
          <a:xfrm>
            <a:off x="6561138" y="2697163"/>
            <a:ext cx="85725" cy="1587"/>
          </a:xfrm>
          <a:prstGeom prst="line">
            <a:avLst/>
          </a:prstGeom>
          <a:noFill/>
          <a:ln w="0">
            <a:solidFill>
              <a:srgbClr val="000000"/>
            </a:solidFill>
            <a:round/>
            <a:headEnd/>
            <a:tailEnd/>
          </a:ln>
        </p:spPr>
        <p:txBody>
          <a:bodyPr/>
          <a:lstStyle/>
          <a:p>
            <a:endParaRPr lang="en-CA"/>
          </a:p>
        </p:txBody>
      </p:sp>
      <p:sp>
        <p:nvSpPr>
          <p:cNvPr id="28468" name="Line 875"/>
          <p:cNvSpPr>
            <a:spLocks noChangeShapeType="1"/>
          </p:cNvSpPr>
          <p:nvPr/>
        </p:nvSpPr>
        <p:spPr bwMode="auto">
          <a:xfrm>
            <a:off x="6672263" y="2697163"/>
            <a:ext cx="88900" cy="1587"/>
          </a:xfrm>
          <a:prstGeom prst="line">
            <a:avLst/>
          </a:prstGeom>
          <a:noFill/>
          <a:ln w="0">
            <a:solidFill>
              <a:srgbClr val="000000"/>
            </a:solidFill>
            <a:round/>
            <a:headEnd/>
            <a:tailEnd/>
          </a:ln>
        </p:spPr>
        <p:txBody>
          <a:bodyPr/>
          <a:lstStyle/>
          <a:p>
            <a:endParaRPr lang="en-CA"/>
          </a:p>
        </p:txBody>
      </p:sp>
      <p:sp>
        <p:nvSpPr>
          <p:cNvPr id="28469" name="Line 876"/>
          <p:cNvSpPr>
            <a:spLocks noChangeShapeType="1"/>
          </p:cNvSpPr>
          <p:nvPr/>
        </p:nvSpPr>
        <p:spPr bwMode="auto">
          <a:xfrm>
            <a:off x="6788150" y="2697163"/>
            <a:ext cx="87313" cy="1587"/>
          </a:xfrm>
          <a:prstGeom prst="line">
            <a:avLst/>
          </a:prstGeom>
          <a:noFill/>
          <a:ln w="0">
            <a:solidFill>
              <a:srgbClr val="000000"/>
            </a:solidFill>
            <a:round/>
            <a:headEnd/>
            <a:tailEnd/>
          </a:ln>
        </p:spPr>
        <p:txBody>
          <a:bodyPr/>
          <a:lstStyle/>
          <a:p>
            <a:endParaRPr lang="en-CA"/>
          </a:p>
        </p:txBody>
      </p:sp>
      <p:sp>
        <p:nvSpPr>
          <p:cNvPr id="28470" name="Line 877"/>
          <p:cNvSpPr>
            <a:spLocks noChangeShapeType="1"/>
          </p:cNvSpPr>
          <p:nvPr/>
        </p:nvSpPr>
        <p:spPr bwMode="auto">
          <a:xfrm>
            <a:off x="6904038" y="2697163"/>
            <a:ext cx="85725" cy="1587"/>
          </a:xfrm>
          <a:prstGeom prst="line">
            <a:avLst/>
          </a:prstGeom>
          <a:noFill/>
          <a:ln w="0">
            <a:solidFill>
              <a:srgbClr val="000000"/>
            </a:solidFill>
            <a:round/>
            <a:headEnd/>
            <a:tailEnd/>
          </a:ln>
        </p:spPr>
        <p:txBody>
          <a:bodyPr/>
          <a:lstStyle/>
          <a:p>
            <a:endParaRPr lang="en-CA"/>
          </a:p>
        </p:txBody>
      </p:sp>
      <p:sp>
        <p:nvSpPr>
          <p:cNvPr id="28471" name="Line 878"/>
          <p:cNvSpPr>
            <a:spLocks noChangeShapeType="1"/>
          </p:cNvSpPr>
          <p:nvPr/>
        </p:nvSpPr>
        <p:spPr bwMode="auto">
          <a:xfrm>
            <a:off x="7018338" y="2697163"/>
            <a:ext cx="88900" cy="1587"/>
          </a:xfrm>
          <a:prstGeom prst="line">
            <a:avLst/>
          </a:prstGeom>
          <a:noFill/>
          <a:ln w="0">
            <a:solidFill>
              <a:srgbClr val="000000"/>
            </a:solidFill>
            <a:round/>
            <a:headEnd/>
            <a:tailEnd/>
          </a:ln>
        </p:spPr>
        <p:txBody>
          <a:bodyPr/>
          <a:lstStyle/>
          <a:p>
            <a:endParaRPr lang="en-CA"/>
          </a:p>
        </p:txBody>
      </p:sp>
      <p:sp>
        <p:nvSpPr>
          <p:cNvPr id="28472" name="Line 879"/>
          <p:cNvSpPr>
            <a:spLocks noChangeShapeType="1"/>
          </p:cNvSpPr>
          <p:nvPr/>
        </p:nvSpPr>
        <p:spPr bwMode="auto">
          <a:xfrm>
            <a:off x="7134225" y="2697163"/>
            <a:ext cx="87313" cy="1587"/>
          </a:xfrm>
          <a:prstGeom prst="line">
            <a:avLst/>
          </a:prstGeom>
          <a:noFill/>
          <a:ln w="0">
            <a:solidFill>
              <a:srgbClr val="000000"/>
            </a:solidFill>
            <a:round/>
            <a:headEnd/>
            <a:tailEnd/>
          </a:ln>
        </p:spPr>
        <p:txBody>
          <a:bodyPr/>
          <a:lstStyle/>
          <a:p>
            <a:endParaRPr lang="en-CA"/>
          </a:p>
        </p:txBody>
      </p:sp>
      <p:sp>
        <p:nvSpPr>
          <p:cNvPr id="28473" name="Line 880"/>
          <p:cNvSpPr>
            <a:spLocks noChangeShapeType="1"/>
          </p:cNvSpPr>
          <p:nvPr/>
        </p:nvSpPr>
        <p:spPr bwMode="auto">
          <a:xfrm>
            <a:off x="7248525" y="2697163"/>
            <a:ext cx="87313" cy="1587"/>
          </a:xfrm>
          <a:prstGeom prst="line">
            <a:avLst/>
          </a:prstGeom>
          <a:noFill/>
          <a:ln w="0">
            <a:solidFill>
              <a:srgbClr val="000000"/>
            </a:solidFill>
            <a:round/>
            <a:headEnd/>
            <a:tailEnd/>
          </a:ln>
        </p:spPr>
        <p:txBody>
          <a:bodyPr/>
          <a:lstStyle/>
          <a:p>
            <a:endParaRPr lang="en-CA"/>
          </a:p>
        </p:txBody>
      </p:sp>
      <p:sp>
        <p:nvSpPr>
          <p:cNvPr id="28474" name="Line 881"/>
          <p:cNvSpPr>
            <a:spLocks noChangeShapeType="1"/>
          </p:cNvSpPr>
          <p:nvPr/>
        </p:nvSpPr>
        <p:spPr bwMode="auto">
          <a:xfrm>
            <a:off x="7364413" y="2697163"/>
            <a:ext cx="88900" cy="1587"/>
          </a:xfrm>
          <a:prstGeom prst="line">
            <a:avLst/>
          </a:prstGeom>
          <a:noFill/>
          <a:ln w="0">
            <a:solidFill>
              <a:srgbClr val="000000"/>
            </a:solidFill>
            <a:round/>
            <a:headEnd/>
            <a:tailEnd/>
          </a:ln>
        </p:spPr>
        <p:txBody>
          <a:bodyPr/>
          <a:lstStyle/>
          <a:p>
            <a:endParaRPr lang="en-CA"/>
          </a:p>
        </p:txBody>
      </p:sp>
      <p:sp>
        <p:nvSpPr>
          <p:cNvPr id="28475" name="Line 882"/>
          <p:cNvSpPr>
            <a:spLocks noChangeShapeType="1"/>
          </p:cNvSpPr>
          <p:nvPr/>
        </p:nvSpPr>
        <p:spPr bwMode="auto">
          <a:xfrm>
            <a:off x="7480300" y="2697163"/>
            <a:ext cx="87313" cy="1587"/>
          </a:xfrm>
          <a:prstGeom prst="line">
            <a:avLst/>
          </a:prstGeom>
          <a:noFill/>
          <a:ln w="0">
            <a:solidFill>
              <a:srgbClr val="000000"/>
            </a:solidFill>
            <a:round/>
            <a:headEnd/>
            <a:tailEnd/>
          </a:ln>
        </p:spPr>
        <p:txBody>
          <a:bodyPr/>
          <a:lstStyle/>
          <a:p>
            <a:endParaRPr lang="en-CA"/>
          </a:p>
        </p:txBody>
      </p:sp>
      <p:sp>
        <p:nvSpPr>
          <p:cNvPr id="28476" name="Line 883"/>
          <p:cNvSpPr>
            <a:spLocks noChangeShapeType="1"/>
          </p:cNvSpPr>
          <p:nvPr/>
        </p:nvSpPr>
        <p:spPr bwMode="auto">
          <a:xfrm>
            <a:off x="7594600" y="2697163"/>
            <a:ext cx="87313" cy="1587"/>
          </a:xfrm>
          <a:prstGeom prst="line">
            <a:avLst/>
          </a:prstGeom>
          <a:noFill/>
          <a:ln w="0">
            <a:solidFill>
              <a:srgbClr val="000000"/>
            </a:solidFill>
            <a:round/>
            <a:headEnd/>
            <a:tailEnd/>
          </a:ln>
        </p:spPr>
        <p:txBody>
          <a:bodyPr/>
          <a:lstStyle/>
          <a:p>
            <a:endParaRPr lang="en-CA"/>
          </a:p>
        </p:txBody>
      </p:sp>
      <p:sp>
        <p:nvSpPr>
          <p:cNvPr id="28477" name="Line 884"/>
          <p:cNvSpPr>
            <a:spLocks noChangeShapeType="1"/>
          </p:cNvSpPr>
          <p:nvPr/>
        </p:nvSpPr>
        <p:spPr bwMode="auto">
          <a:xfrm>
            <a:off x="7708900" y="2697163"/>
            <a:ext cx="88900" cy="1587"/>
          </a:xfrm>
          <a:prstGeom prst="line">
            <a:avLst/>
          </a:prstGeom>
          <a:noFill/>
          <a:ln w="0">
            <a:solidFill>
              <a:srgbClr val="000000"/>
            </a:solidFill>
            <a:round/>
            <a:headEnd/>
            <a:tailEnd/>
          </a:ln>
        </p:spPr>
        <p:txBody>
          <a:bodyPr/>
          <a:lstStyle/>
          <a:p>
            <a:endParaRPr lang="en-CA"/>
          </a:p>
        </p:txBody>
      </p:sp>
      <p:sp>
        <p:nvSpPr>
          <p:cNvPr id="28478" name="Line 885"/>
          <p:cNvSpPr>
            <a:spLocks noChangeShapeType="1"/>
          </p:cNvSpPr>
          <p:nvPr/>
        </p:nvSpPr>
        <p:spPr bwMode="auto">
          <a:xfrm>
            <a:off x="7826375" y="2697163"/>
            <a:ext cx="87313" cy="1587"/>
          </a:xfrm>
          <a:prstGeom prst="line">
            <a:avLst/>
          </a:prstGeom>
          <a:noFill/>
          <a:ln w="0">
            <a:solidFill>
              <a:srgbClr val="000000"/>
            </a:solidFill>
            <a:round/>
            <a:headEnd/>
            <a:tailEnd/>
          </a:ln>
        </p:spPr>
        <p:txBody>
          <a:bodyPr/>
          <a:lstStyle/>
          <a:p>
            <a:endParaRPr lang="en-CA"/>
          </a:p>
        </p:txBody>
      </p:sp>
      <p:sp>
        <p:nvSpPr>
          <p:cNvPr id="28479" name="Line 886"/>
          <p:cNvSpPr>
            <a:spLocks noChangeShapeType="1"/>
          </p:cNvSpPr>
          <p:nvPr/>
        </p:nvSpPr>
        <p:spPr bwMode="auto">
          <a:xfrm>
            <a:off x="7940675" y="2697163"/>
            <a:ext cx="87313" cy="1587"/>
          </a:xfrm>
          <a:prstGeom prst="line">
            <a:avLst/>
          </a:prstGeom>
          <a:noFill/>
          <a:ln w="0">
            <a:solidFill>
              <a:srgbClr val="000000"/>
            </a:solidFill>
            <a:round/>
            <a:headEnd/>
            <a:tailEnd/>
          </a:ln>
        </p:spPr>
        <p:txBody>
          <a:bodyPr/>
          <a:lstStyle/>
          <a:p>
            <a:endParaRPr lang="en-CA"/>
          </a:p>
        </p:txBody>
      </p:sp>
      <p:sp>
        <p:nvSpPr>
          <p:cNvPr id="28480" name="Line 887"/>
          <p:cNvSpPr>
            <a:spLocks noChangeShapeType="1"/>
          </p:cNvSpPr>
          <p:nvPr/>
        </p:nvSpPr>
        <p:spPr bwMode="auto">
          <a:xfrm>
            <a:off x="8054975" y="2697163"/>
            <a:ext cx="88900" cy="1587"/>
          </a:xfrm>
          <a:prstGeom prst="line">
            <a:avLst/>
          </a:prstGeom>
          <a:noFill/>
          <a:ln w="0">
            <a:solidFill>
              <a:srgbClr val="000000"/>
            </a:solidFill>
            <a:round/>
            <a:headEnd/>
            <a:tailEnd/>
          </a:ln>
        </p:spPr>
        <p:txBody>
          <a:bodyPr/>
          <a:lstStyle/>
          <a:p>
            <a:endParaRPr lang="en-CA"/>
          </a:p>
        </p:txBody>
      </p:sp>
      <p:sp>
        <p:nvSpPr>
          <p:cNvPr id="28481" name="Line 888"/>
          <p:cNvSpPr>
            <a:spLocks noChangeShapeType="1"/>
          </p:cNvSpPr>
          <p:nvPr/>
        </p:nvSpPr>
        <p:spPr bwMode="auto">
          <a:xfrm>
            <a:off x="8172450" y="2697163"/>
            <a:ext cx="85725" cy="1587"/>
          </a:xfrm>
          <a:prstGeom prst="line">
            <a:avLst/>
          </a:prstGeom>
          <a:noFill/>
          <a:ln w="0">
            <a:solidFill>
              <a:srgbClr val="000000"/>
            </a:solidFill>
            <a:round/>
            <a:headEnd/>
            <a:tailEnd/>
          </a:ln>
        </p:spPr>
        <p:txBody>
          <a:bodyPr/>
          <a:lstStyle/>
          <a:p>
            <a:endParaRPr lang="en-CA"/>
          </a:p>
        </p:txBody>
      </p:sp>
      <p:sp>
        <p:nvSpPr>
          <p:cNvPr id="28482" name="Line 889"/>
          <p:cNvSpPr>
            <a:spLocks noChangeShapeType="1"/>
          </p:cNvSpPr>
          <p:nvPr/>
        </p:nvSpPr>
        <p:spPr bwMode="auto">
          <a:xfrm>
            <a:off x="5434013" y="2381250"/>
            <a:ext cx="88900" cy="3175"/>
          </a:xfrm>
          <a:prstGeom prst="line">
            <a:avLst/>
          </a:prstGeom>
          <a:noFill/>
          <a:ln w="0">
            <a:solidFill>
              <a:srgbClr val="000000"/>
            </a:solidFill>
            <a:round/>
            <a:headEnd/>
            <a:tailEnd/>
          </a:ln>
        </p:spPr>
        <p:txBody>
          <a:bodyPr/>
          <a:lstStyle/>
          <a:p>
            <a:endParaRPr lang="en-CA"/>
          </a:p>
        </p:txBody>
      </p:sp>
      <p:sp>
        <p:nvSpPr>
          <p:cNvPr id="28483" name="Line 890"/>
          <p:cNvSpPr>
            <a:spLocks noChangeShapeType="1"/>
          </p:cNvSpPr>
          <p:nvPr/>
        </p:nvSpPr>
        <p:spPr bwMode="auto">
          <a:xfrm>
            <a:off x="5548313" y="2381250"/>
            <a:ext cx="88900" cy="3175"/>
          </a:xfrm>
          <a:prstGeom prst="line">
            <a:avLst/>
          </a:prstGeom>
          <a:noFill/>
          <a:ln w="0">
            <a:solidFill>
              <a:srgbClr val="000000"/>
            </a:solidFill>
            <a:round/>
            <a:headEnd/>
            <a:tailEnd/>
          </a:ln>
        </p:spPr>
        <p:txBody>
          <a:bodyPr/>
          <a:lstStyle/>
          <a:p>
            <a:endParaRPr lang="en-CA"/>
          </a:p>
        </p:txBody>
      </p:sp>
      <p:sp>
        <p:nvSpPr>
          <p:cNvPr id="28484" name="Line 891"/>
          <p:cNvSpPr>
            <a:spLocks noChangeShapeType="1"/>
          </p:cNvSpPr>
          <p:nvPr/>
        </p:nvSpPr>
        <p:spPr bwMode="auto">
          <a:xfrm>
            <a:off x="5665788" y="2381250"/>
            <a:ext cx="88900" cy="3175"/>
          </a:xfrm>
          <a:prstGeom prst="line">
            <a:avLst/>
          </a:prstGeom>
          <a:noFill/>
          <a:ln w="0">
            <a:solidFill>
              <a:srgbClr val="000000"/>
            </a:solidFill>
            <a:round/>
            <a:headEnd/>
            <a:tailEnd/>
          </a:ln>
        </p:spPr>
        <p:txBody>
          <a:bodyPr/>
          <a:lstStyle/>
          <a:p>
            <a:endParaRPr lang="en-CA"/>
          </a:p>
        </p:txBody>
      </p:sp>
      <p:sp>
        <p:nvSpPr>
          <p:cNvPr id="28485" name="Line 892"/>
          <p:cNvSpPr>
            <a:spLocks noChangeShapeType="1"/>
          </p:cNvSpPr>
          <p:nvPr/>
        </p:nvSpPr>
        <p:spPr bwMode="auto">
          <a:xfrm>
            <a:off x="5780088" y="2381250"/>
            <a:ext cx="88900" cy="3175"/>
          </a:xfrm>
          <a:prstGeom prst="line">
            <a:avLst/>
          </a:prstGeom>
          <a:noFill/>
          <a:ln w="0">
            <a:solidFill>
              <a:srgbClr val="000000"/>
            </a:solidFill>
            <a:round/>
            <a:headEnd/>
            <a:tailEnd/>
          </a:ln>
        </p:spPr>
        <p:txBody>
          <a:bodyPr/>
          <a:lstStyle/>
          <a:p>
            <a:endParaRPr lang="en-CA"/>
          </a:p>
        </p:txBody>
      </p:sp>
      <p:sp>
        <p:nvSpPr>
          <p:cNvPr id="28486" name="Line 893"/>
          <p:cNvSpPr>
            <a:spLocks noChangeShapeType="1"/>
          </p:cNvSpPr>
          <p:nvPr/>
        </p:nvSpPr>
        <p:spPr bwMode="auto">
          <a:xfrm>
            <a:off x="5894388" y="2381250"/>
            <a:ext cx="88900" cy="3175"/>
          </a:xfrm>
          <a:prstGeom prst="line">
            <a:avLst/>
          </a:prstGeom>
          <a:noFill/>
          <a:ln w="0">
            <a:solidFill>
              <a:srgbClr val="000000"/>
            </a:solidFill>
            <a:round/>
            <a:headEnd/>
            <a:tailEnd/>
          </a:ln>
        </p:spPr>
        <p:txBody>
          <a:bodyPr/>
          <a:lstStyle/>
          <a:p>
            <a:endParaRPr lang="en-CA"/>
          </a:p>
        </p:txBody>
      </p:sp>
      <p:sp>
        <p:nvSpPr>
          <p:cNvPr id="28487" name="Line 894"/>
          <p:cNvSpPr>
            <a:spLocks noChangeShapeType="1"/>
          </p:cNvSpPr>
          <p:nvPr/>
        </p:nvSpPr>
        <p:spPr bwMode="auto">
          <a:xfrm>
            <a:off x="6011863" y="2381250"/>
            <a:ext cx="88900" cy="3175"/>
          </a:xfrm>
          <a:prstGeom prst="line">
            <a:avLst/>
          </a:prstGeom>
          <a:noFill/>
          <a:ln w="0">
            <a:solidFill>
              <a:srgbClr val="000000"/>
            </a:solidFill>
            <a:round/>
            <a:headEnd/>
            <a:tailEnd/>
          </a:ln>
        </p:spPr>
        <p:txBody>
          <a:bodyPr/>
          <a:lstStyle/>
          <a:p>
            <a:endParaRPr lang="en-CA"/>
          </a:p>
        </p:txBody>
      </p:sp>
      <p:sp>
        <p:nvSpPr>
          <p:cNvPr id="28488" name="Line 895"/>
          <p:cNvSpPr>
            <a:spLocks noChangeShapeType="1"/>
          </p:cNvSpPr>
          <p:nvPr/>
        </p:nvSpPr>
        <p:spPr bwMode="auto">
          <a:xfrm>
            <a:off x="6126163" y="2381250"/>
            <a:ext cx="88900" cy="3175"/>
          </a:xfrm>
          <a:prstGeom prst="line">
            <a:avLst/>
          </a:prstGeom>
          <a:noFill/>
          <a:ln w="0">
            <a:solidFill>
              <a:srgbClr val="000000"/>
            </a:solidFill>
            <a:round/>
            <a:headEnd/>
            <a:tailEnd/>
          </a:ln>
        </p:spPr>
        <p:txBody>
          <a:bodyPr/>
          <a:lstStyle/>
          <a:p>
            <a:endParaRPr lang="en-CA"/>
          </a:p>
        </p:txBody>
      </p:sp>
      <p:sp>
        <p:nvSpPr>
          <p:cNvPr id="28489" name="Line 896"/>
          <p:cNvSpPr>
            <a:spLocks noChangeShapeType="1"/>
          </p:cNvSpPr>
          <p:nvPr/>
        </p:nvSpPr>
        <p:spPr bwMode="auto">
          <a:xfrm>
            <a:off x="6240463" y="2381250"/>
            <a:ext cx="88900" cy="3175"/>
          </a:xfrm>
          <a:prstGeom prst="line">
            <a:avLst/>
          </a:prstGeom>
          <a:noFill/>
          <a:ln w="0">
            <a:solidFill>
              <a:srgbClr val="000000"/>
            </a:solidFill>
            <a:round/>
            <a:headEnd/>
            <a:tailEnd/>
          </a:ln>
        </p:spPr>
        <p:txBody>
          <a:bodyPr/>
          <a:lstStyle/>
          <a:p>
            <a:endParaRPr lang="en-CA"/>
          </a:p>
        </p:txBody>
      </p:sp>
      <p:sp>
        <p:nvSpPr>
          <p:cNvPr id="28490" name="Line 897"/>
          <p:cNvSpPr>
            <a:spLocks noChangeShapeType="1"/>
          </p:cNvSpPr>
          <p:nvPr/>
        </p:nvSpPr>
        <p:spPr bwMode="auto">
          <a:xfrm>
            <a:off x="6354763" y="2381250"/>
            <a:ext cx="88900" cy="3175"/>
          </a:xfrm>
          <a:prstGeom prst="line">
            <a:avLst/>
          </a:prstGeom>
          <a:noFill/>
          <a:ln w="0">
            <a:solidFill>
              <a:srgbClr val="000000"/>
            </a:solidFill>
            <a:round/>
            <a:headEnd/>
            <a:tailEnd/>
          </a:ln>
        </p:spPr>
        <p:txBody>
          <a:bodyPr/>
          <a:lstStyle/>
          <a:p>
            <a:endParaRPr lang="en-CA"/>
          </a:p>
        </p:txBody>
      </p:sp>
      <p:sp>
        <p:nvSpPr>
          <p:cNvPr id="28491" name="Line 898"/>
          <p:cNvSpPr>
            <a:spLocks noChangeShapeType="1"/>
          </p:cNvSpPr>
          <p:nvPr/>
        </p:nvSpPr>
        <p:spPr bwMode="auto">
          <a:xfrm>
            <a:off x="6472238" y="2381250"/>
            <a:ext cx="88900" cy="3175"/>
          </a:xfrm>
          <a:prstGeom prst="line">
            <a:avLst/>
          </a:prstGeom>
          <a:noFill/>
          <a:ln w="0">
            <a:solidFill>
              <a:srgbClr val="000000"/>
            </a:solidFill>
            <a:round/>
            <a:headEnd/>
            <a:tailEnd/>
          </a:ln>
        </p:spPr>
        <p:txBody>
          <a:bodyPr/>
          <a:lstStyle/>
          <a:p>
            <a:endParaRPr lang="en-CA"/>
          </a:p>
        </p:txBody>
      </p:sp>
      <p:sp>
        <p:nvSpPr>
          <p:cNvPr id="28492" name="Line 899"/>
          <p:cNvSpPr>
            <a:spLocks noChangeShapeType="1"/>
          </p:cNvSpPr>
          <p:nvPr/>
        </p:nvSpPr>
        <p:spPr bwMode="auto">
          <a:xfrm>
            <a:off x="6586538" y="2381250"/>
            <a:ext cx="85725" cy="3175"/>
          </a:xfrm>
          <a:prstGeom prst="line">
            <a:avLst/>
          </a:prstGeom>
          <a:noFill/>
          <a:ln w="0">
            <a:solidFill>
              <a:srgbClr val="000000"/>
            </a:solidFill>
            <a:round/>
            <a:headEnd/>
            <a:tailEnd/>
          </a:ln>
        </p:spPr>
        <p:txBody>
          <a:bodyPr/>
          <a:lstStyle/>
          <a:p>
            <a:endParaRPr lang="en-CA"/>
          </a:p>
        </p:txBody>
      </p:sp>
      <p:sp>
        <p:nvSpPr>
          <p:cNvPr id="28493" name="Line 900"/>
          <p:cNvSpPr>
            <a:spLocks noChangeShapeType="1"/>
          </p:cNvSpPr>
          <p:nvPr/>
        </p:nvSpPr>
        <p:spPr bwMode="auto">
          <a:xfrm>
            <a:off x="6700838" y="2381250"/>
            <a:ext cx="87312" cy="3175"/>
          </a:xfrm>
          <a:prstGeom prst="line">
            <a:avLst/>
          </a:prstGeom>
          <a:noFill/>
          <a:ln w="0">
            <a:solidFill>
              <a:srgbClr val="000000"/>
            </a:solidFill>
            <a:round/>
            <a:headEnd/>
            <a:tailEnd/>
          </a:ln>
        </p:spPr>
        <p:txBody>
          <a:bodyPr/>
          <a:lstStyle/>
          <a:p>
            <a:endParaRPr lang="en-CA"/>
          </a:p>
        </p:txBody>
      </p:sp>
      <p:sp>
        <p:nvSpPr>
          <p:cNvPr id="28494" name="Line 901"/>
          <p:cNvSpPr>
            <a:spLocks noChangeShapeType="1"/>
          </p:cNvSpPr>
          <p:nvPr/>
        </p:nvSpPr>
        <p:spPr bwMode="auto">
          <a:xfrm>
            <a:off x="6818313" y="2381250"/>
            <a:ext cx="85725" cy="3175"/>
          </a:xfrm>
          <a:prstGeom prst="line">
            <a:avLst/>
          </a:prstGeom>
          <a:noFill/>
          <a:ln w="0">
            <a:solidFill>
              <a:srgbClr val="000000"/>
            </a:solidFill>
            <a:round/>
            <a:headEnd/>
            <a:tailEnd/>
          </a:ln>
        </p:spPr>
        <p:txBody>
          <a:bodyPr/>
          <a:lstStyle/>
          <a:p>
            <a:endParaRPr lang="en-CA"/>
          </a:p>
        </p:txBody>
      </p:sp>
      <p:sp>
        <p:nvSpPr>
          <p:cNvPr id="28495" name="Line 902"/>
          <p:cNvSpPr>
            <a:spLocks noChangeShapeType="1"/>
          </p:cNvSpPr>
          <p:nvPr/>
        </p:nvSpPr>
        <p:spPr bwMode="auto">
          <a:xfrm>
            <a:off x="6932613" y="2381250"/>
            <a:ext cx="85725" cy="3175"/>
          </a:xfrm>
          <a:prstGeom prst="line">
            <a:avLst/>
          </a:prstGeom>
          <a:noFill/>
          <a:ln w="0">
            <a:solidFill>
              <a:srgbClr val="000000"/>
            </a:solidFill>
            <a:round/>
            <a:headEnd/>
            <a:tailEnd/>
          </a:ln>
        </p:spPr>
        <p:txBody>
          <a:bodyPr/>
          <a:lstStyle/>
          <a:p>
            <a:endParaRPr lang="en-CA"/>
          </a:p>
        </p:txBody>
      </p:sp>
      <p:sp>
        <p:nvSpPr>
          <p:cNvPr id="28496" name="Line 903"/>
          <p:cNvSpPr>
            <a:spLocks noChangeShapeType="1"/>
          </p:cNvSpPr>
          <p:nvPr/>
        </p:nvSpPr>
        <p:spPr bwMode="auto">
          <a:xfrm>
            <a:off x="7046913" y="2381250"/>
            <a:ext cx="87312" cy="3175"/>
          </a:xfrm>
          <a:prstGeom prst="line">
            <a:avLst/>
          </a:prstGeom>
          <a:noFill/>
          <a:ln w="0">
            <a:solidFill>
              <a:srgbClr val="000000"/>
            </a:solidFill>
            <a:round/>
            <a:headEnd/>
            <a:tailEnd/>
          </a:ln>
        </p:spPr>
        <p:txBody>
          <a:bodyPr/>
          <a:lstStyle/>
          <a:p>
            <a:endParaRPr lang="en-CA"/>
          </a:p>
        </p:txBody>
      </p:sp>
      <p:sp>
        <p:nvSpPr>
          <p:cNvPr id="28497" name="Line 904"/>
          <p:cNvSpPr>
            <a:spLocks noChangeShapeType="1"/>
          </p:cNvSpPr>
          <p:nvPr/>
        </p:nvSpPr>
        <p:spPr bwMode="auto">
          <a:xfrm>
            <a:off x="7162800" y="2381250"/>
            <a:ext cx="85725" cy="3175"/>
          </a:xfrm>
          <a:prstGeom prst="line">
            <a:avLst/>
          </a:prstGeom>
          <a:noFill/>
          <a:ln w="0">
            <a:solidFill>
              <a:srgbClr val="000000"/>
            </a:solidFill>
            <a:round/>
            <a:headEnd/>
            <a:tailEnd/>
          </a:ln>
        </p:spPr>
        <p:txBody>
          <a:bodyPr/>
          <a:lstStyle/>
          <a:p>
            <a:endParaRPr lang="en-CA"/>
          </a:p>
        </p:txBody>
      </p:sp>
      <p:sp>
        <p:nvSpPr>
          <p:cNvPr id="28498" name="Line 905"/>
          <p:cNvSpPr>
            <a:spLocks noChangeShapeType="1"/>
          </p:cNvSpPr>
          <p:nvPr/>
        </p:nvSpPr>
        <p:spPr bwMode="auto">
          <a:xfrm>
            <a:off x="7278688" y="2381250"/>
            <a:ext cx="85725" cy="3175"/>
          </a:xfrm>
          <a:prstGeom prst="line">
            <a:avLst/>
          </a:prstGeom>
          <a:noFill/>
          <a:ln w="0">
            <a:solidFill>
              <a:srgbClr val="000000"/>
            </a:solidFill>
            <a:round/>
            <a:headEnd/>
            <a:tailEnd/>
          </a:ln>
        </p:spPr>
        <p:txBody>
          <a:bodyPr/>
          <a:lstStyle/>
          <a:p>
            <a:endParaRPr lang="en-CA"/>
          </a:p>
        </p:txBody>
      </p:sp>
      <p:sp>
        <p:nvSpPr>
          <p:cNvPr id="28499" name="Line 906"/>
          <p:cNvSpPr>
            <a:spLocks noChangeShapeType="1"/>
          </p:cNvSpPr>
          <p:nvPr/>
        </p:nvSpPr>
        <p:spPr bwMode="auto">
          <a:xfrm>
            <a:off x="7392988" y="2381250"/>
            <a:ext cx="87312" cy="3175"/>
          </a:xfrm>
          <a:prstGeom prst="line">
            <a:avLst/>
          </a:prstGeom>
          <a:noFill/>
          <a:ln w="0">
            <a:solidFill>
              <a:srgbClr val="000000"/>
            </a:solidFill>
            <a:round/>
            <a:headEnd/>
            <a:tailEnd/>
          </a:ln>
        </p:spPr>
        <p:txBody>
          <a:bodyPr/>
          <a:lstStyle/>
          <a:p>
            <a:endParaRPr lang="en-CA"/>
          </a:p>
        </p:txBody>
      </p:sp>
      <p:sp>
        <p:nvSpPr>
          <p:cNvPr id="28500" name="Line 907"/>
          <p:cNvSpPr>
            <a:spLocks noChangeShapeType="1"/>
          </p:cNvSpPr>
          <p:nvPr/>
        </p:nvSpPr>
        <p:spPr bwMode="auto">
          <a:xfrm>
            <a:off x="7508875" y="2381250"/>
            <a:ext cx="85725" cy="3175"/>
          </a:xfrm>
          <a:prstGeom prst="line">
            <a:avLst/>
          </a:prstGeom>
          <a:noFill/>
          <a:ln w="0">
            <a:solidFill>
              <a:srgbClr val="000000"/>
            </a:solidFill>
            <a:round/>
            <a:headEnd/>
            <a:tailEnd/>
          </a:ln>
        </p:spPr>
        <p:txBody>
          <a:bodyPr/>
          <a:lstStyle/>
          <a:p>
            <a:endParaRPr lang="en-CA"/>
          </a:p>
        </p:txBody>
      </p:sp>
      <p:sp>
        <p:nvSpPr>
          <p:cNvPr id="28501" name="Line 908"/>
          <p:cNvSpPr>
            <a:spLocks noChangeShapeType="1"/>
          </p:cNvSpPr>
          <p:nvPr/>
        </p:nvSpPr>
        <p:spPr bwMode="auto">
          <a:xfrm>
            <a:off x="7623175" y="2381250"/>
            <a:ext cx="85725" cy="3175"/>
          </a:xfrm>
          <a:prstGeom prst="line">
            <a:avLst/>
          </a:prstGeom>
          <a:noFill/>
          <a:ln w="0">
            <a:solidFill>
              <a:srgbClr val="000000"/>
            </a:solidFill>
            <a:round/>
            <a:headEnd/>
            <a:tailEnd/>
          </a:ln>
        </p:spPr>
        <p:txBody>
          <a:bodyPr/>
          <a:lstStyle/>
          <a:p>
            <a:endParaRPr lang="en-CA"/>
          </a:p>
        </p:txBody>
      </p:sp>
      <p:sp>
        <p:nvSpPr>
          <p:cNvPr id="28502" name="Line 909"/>
          <p:cNvSpPr>
            <a:spLocks noChangeShapeType="1"/>
          </p:cNvSpPr>
          <p:nvPr/>
        </p:nvSpPr>
        <p:spPr bwMode="auto">
          <a:xfrm>
            <a:off x="7739063" y="2381250"/>
            <a:ext cx="87312" cy="3175"/>
          </a:xfrm>
          <a:prstGeom prst="line">
            <a:avLst/>
          </a:prstGeom>
          <a:noFill/>
          <a:ln w="0">
            <a:solidFill>
              <a:srgbClr val="000000"/>
            </a:solidFill>
            <a:round/>
            <a:headEnd/>
            <a:tailEnd/>
          </a:ln>
        </p:spPr>
        <p:txBody>
          <a:bodyPr/>
          <a:lstStyle/>
          <a:p>
            <a:endParaRPr lang="en-CA"/>
          </a:p>
        </p:txBody>
      </p:sp>
      <p:sp>
        <p:nvSpPr>
          <p:cNvPr id="28503" name="Line 910"/>
          <p:cNvSpPr>
            <a:spLocks noChangeShapeType="1"/>
          </p:cNvSpPr>
          <p:nvPr/>
        </p:nvSpPr>
        <p:spPr bwMode="auto">
          <a:xfrm>
            <a:off x="7854950" y="2381250"/>
            <a:ext cx="85725" cy="3175"/>
          </a:xfrm>
          <a:prstGeom prst="line">
            <a:avLst/>
          </a:prstGeom>
          <a:noFill/>
          <a:ln w="0">
            <a:solidFill>
              <a:srgbClr val="000000"/>
            </a:solidFill>
            <a:round/>
            <a:headEnd/>
            <a:tailEnd/>
          </a:ln>
        </p:spPr>
        <p:txBody>
          <a:bodyPr/>
          <a:lstStyle/>
          <a:p>
            <a:endParaRPr lang="en-CA"/>
          </a:p>
        </p:txBody>
      </p:sp>
      <p:sp>
        <p:nvSpPr>
          <p:cNvPr id="28504" name="Line 911"/>
          <p:cNvSpPr>
            <a:spLocks noChangeShapeType="1"/>
          </p:cNvSpPr>
          <p:nvPr/>
        </p:nvSpPr>
        <p:spPr bwMode="auto">
          <a:xfrm>
            <a:off x="7969250" y="2381250"/>
            <a:ext cx="85725" cy="3175"/>
          </a:xfrm>
          <a:prstGeom prst="line">
            <a:avLst/>
          </a:prstGeom>
          <a:noFill/>
          <a:ln w="0">
            <a:solidFill>
              <a:srgbClr val="000000"/>
            </a:solidFill>
            <a:round/>
            <a:headEnd/>
            <a:tailEnd/>
          </a:ln>
        </p:spPr>
        <p:txBody>
          <a:bodyPr/>
          <a:lstStyle/>
          <a:p>
            <a:endParaRPr lang="en-CA"/>
          </a:p>
        </p:txBody>
      </p:sp>
      <p:sp>
        <p:nvSpPr>
          <p:cNvPr id="28505" name="Line 912"/>
          <p:cNvSpPr>
            <a:spLocks noChangeShapeType="1"/>
          </p:cNvSpPr>
          <p:nvPr/>
        </p:nvSpPr>
        <p:spPr bwMode="auto">
          <a:xfrm>
            <a:off x="8085138" y="2381250"/>
            <a:ext cx="87312" cy="3175"/>
          </a:xfrm>
          <a:prstGeom prst="line">
            <a:avLst/>
          </a:prstGeom>
          <a:noFill/>
          <a:ln w="0">
            <a:solidFill>
              <a:srgbClr val="000000"/>
            </a:solidFill>
            <a:round/>
            <a:headEnd/>
            <a:tailEnd/>
          </a:ln>
        </p:spPr>
        <p:txBody>
          <a:bodyPr/>
          <a:lstStyle/>
          <a:p>
            <a:endParaRPr lang="en-CA"/>
          </a:p>
        </p:txBody>
      </p:sp>
      <p:sp>
        <p:nvSpPr>
          <p:cNvPr id="28506" name="Line 913"/>
          <p:cNvSpPr>
            <a:spLocks noChangeShapeType="1"/>
          </p:cNvSpPr>
          <p:nvPr/>
        </p:nvSpPr>
        <p:spPr bwMode="auto">
          <a:xfrm>
            <a:off x="8201025" y="2381250"/>
            <a:ext cx="85725" cy="3175"/>
          </a:xfrm>
          <a:prstGeom prst="line">
            <a:avLst/>
          </a:prstGeom>
          <a:noFill/>
          <a:ln w="0">
            <a:solidFill>
              <a:srgbClr val="000000"/>
            </a:solidFill>
            <a:round/>
            <a:headEnd/>
            <a:tailEnd/>
          </a:ln>
        </p:spPr>
        <p:txBody>
          <a:bodyPr/>
          <a:lstStyle/>
          <a:p>
            <a:endParaRPr lang="en-CA"/>
          </a:p>
        </p:txBody>
      </p:sp>
      <p:sp>
        <p:nvSpPr>
          <p:cNvPr id="28507" name="Line 914"/>
          <p:cNvSpPr>
            <a:spLocks noChangeShapeType="1"/>
          </p:cNvSpPr>
          <p:nvPr/>
        </p:nvSpPr>
        <p:spPr bwMode="auto">
          <a:xfrm>
            <a:off x="5548313" y="4102100"/>
            <a:ext cx="492125" cy="3175"/>
          </a:xfrm>
          <a:prstGeom prst="line">
            <a:avLst/>
          </a:prstGeom>
          <a:noFill/>
          <a:ln w="9525">
            <a:solidFill>
              <a:srgbClr val="000000"/>
            </a:solidFill>
            <a:round/>
            <a:headEnd/>
            <a:tailEnd/>
          </a:ln>
        </p:spPr>
        <p:txBody>
          <a:bodyPr/>
          <a:lstStyle/>
          <a:p>
            <a:endParaRPr lang="en-CA"/>
          </a:p>
        </p:txBody>
      </p:sp>
      <p:sp>
        <p:nvSpPr>
          <p:cNvPr id="28508" name="Freeform 915"/>
          <p:cNvSpPr>
            <a:spLocks/>
          </p:cNvSpPr>
          <p:nvPr/>
        </p:nvSpPr>
        <p:spPr bwMode="auto">
          <a:xfrm>
            <a:off x="5969000" y="4084638"/>
            <a:ext cx="71438" cy="38100"/>
          </a:xfrm>
          <a:custGeom>
            <a:avLst/>
            <a:gdLst>
              <a:gd name="T0" fmla="*/ 0 w 61"/>
              <a:gd name="T1" fmla="*/ 0 h 30"/>
              <a:gd name="T2" fmla="*/ 2147483647 w 61"/>
              <a:gd name="T3" fmla="*/ 2147483647 h 30"/>
              <a:gd name="T4" fmla="*/ 0 w 61"/>
              <a:gd name="T5" fmla="*/ 2147483647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0"/>
                </a:moveTo>
                <a:lnTo>
                  <a:pt x="61" y="15"/>
                </a:lnTo>
                <a:lnTo>
                  <a:pt x="0" y="30"/>
                </a:lnTo>
              </a:path>
            </a:pathLst>
          </a:custGeom>
          <a:noFill/>
          <a:ln w="9525">
            <a:solidFill>
              <a:srgbClr val="000000"/>
            </a:solidFill>
            <a:round/>
            <a:headEnd/>
            <a:tailEnd/>
          </a:ln>
        </p:spPr>
        <p:txBody>
          <a:bodyPr/>
          <a:lstStyle/>
          <a:p>
            <a:endParaRPr lang="en-CA"/>
          </a:p>
        </p:txBody>
      </p:sp>
      <p:sp>
        <p:nvSpPr>
          <p:cNvPr id="28509" name="Freeform 916"/>
          <p:cNvSpPr>
            <a:spLocks/>
          </p:cNvSpPr>
          <p:nvPr/>
        </p:nvSpPr>
        <p:spPr bwMode="auto">
          <a:xfrm>
            <a:off x="2486025" y="4675188"/>
            <a:ext cx="58738" cy="166687"/>
          </a:xfrm>
          <a:custGeom>
            <a:avLst/>
            <a:gdLst>
              <a:gd name="T0" fmla="*/ 2147483647 w 49"/>
              <a:gd name="T1" fmla="*/ 2147483647 h 135"/>
              <a:gd name="T2" fmla="*/ 2147483647 w 49"/>
              <a:gd name="T3" fmla="*/ 2147483647 h 135"/>
              <a:gd name="T4" fmla="*/ 0 w 49"/>
              <a:gd name="T5" fmla="*/ 2147483647 h 135"/>
              <a:gd name="T6" fmla="*/ 0 w 49"/>
              <a:gd name="T7" fmla="*/ 2147483647 h 135"/>
              <a:gd name="T8" fmla="*/ 2147483647 w 49"/>
              <a:gd name="T9" fmla="*/ 2147483647 h 135"/>
              <a:gd name="T10" fmla="*/ 2147483647 w 49"/>
              <a:gd name="T11" fmla="*/ 2147483647 h 135"/>
              <a:gd name="T12" fmla="*/ 2147483647 w 49"/>
              <a:gd name="T13" fmla="*/ 2147483647 h 135"/>
              <a:gd name="T14" fmla="*/ 2147483647 w 49"/>
              <a:gd name="T15" fmla="*/ 2147483647 h 135"/>
              <a:gd name="T16" fmla="*/ 2147483647 w 49"/>
              <a:gd name="T17" fmla="*/ 2147483647 h 135"/>
              <a:gd name="T18" fmla="*/ 2147483647 w 49"/>
              <a:gd name="T19" fmla="*/ 0 h 135"/>
              <a:gd name="T20" fmla="*/ 2147483647 w 49"/>
              <a:gd name="T21" fmla="*/ 0 h 135"/>
              <a:gd name="T22" fmla="*/ 2147483647 w 49"/>
              <a:gd name="T23" fmla="*/ 2147483647 h 135"/>
              <a:gd name="T24" fmla="*/ 2147483647 w 49"/>
              <a:gd name="T25" fmla="*/ 2147483647 h 135"/>
              <a:gd name="T26" fmla="*/ 2147483647 w 49"/>
              <a:gd name="T27" fmla="*/ 2147483647 h 135"/>
              <a:gd name="T28" fmla="*/ 2147483647 w 49"/>
              <a:gd name="T29" fmla="*/ 2147483647 h 135"/>
              <a:gd name="T30" fmla="*/ 2147483647 w 49"/>
              <a:gd name="T31" fmla="*/ 2147483647 h 135"/>
              <a:gd name="T32" fmla="*/ 2147483647 w 49"/>
              <a:gd name="T33" fmla="*/ 2147483647 h 135"/>
              <a:gd name="T34" fmla="*/ 2147483647 w 49"/>
              <a:gd name="T35" fmla="*/ 2147483647 h 135"/>
              <a:gd name="T36" fmla="*/ 2147483647 w 49"/>
              <a:gd name="T37" fmla="*/ 2147483647 h 135"/>
              <a:gd name="T38" fmla="*/ 2147483647 w 49"/>
              <a:gd name="T39" fmla="*/ 2147483647 h 135"/>
              <a:gd name="T40" fmla="*/ 2147483647 w 49"/>
              <a:gd name="T41" fmla="*/ 2147483647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5"/>
              <a:gd name="T65" fmla="*/ 49 w 49"/>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5">
                <a:moveTo>
                  <a:pt x="11" y="135"/>
                </a:moveTo>
                <a:lnTo>
                  <a:pt x="2" y="110"/>
                </a:lnTo>
                <a:lnTo>
                  <a:pt x="0" y="85"/>
                </a:lnTo>
                <a:lnTo>
                  <a:pt x="0" y="68"/>
                </a:lnTo>
                <a:lnTo>
                  <a:pt x="3" y="53"/>
                </a:lnTo>
                <a:lnTo>
                  <a:pt x="9" y="38"/>
                </a:lnTo>
                <a:lnTo>
                  <a:pt x="19" y="25"/>
                </a:lnTo>
                <a:lnTo>
                  <a:pt x="22" y="17"/>
                </a:lnTo>
                <a:lnTo>
                  <a:pt x="30" y="10"/>
                </a:lnTo>
                <a:lnTo>
                  <a:pt x="38" y="0"/>
                </a:lnTo>
                <a:lnTo>
                  <a:pt x="49" y="0"/>
                </a:lnTo>
                <a:lnTo>
                  <a:pt x="43" y="6"/>
                </a:lnTo>
                <a:lnTo>
                  <a:pt x="38" y="15"/>
                </a:lnTo>
                <a:lnTo>
                  <a:pt x="30" y="25"/>
                </a:lnTo>
                <a:lnTo>
                  <a:pt x="22" y="40"/>
                </a:lnTo>
                <a:lnTo>
                  <a:pt x="17" y="55"/>
                </a:lnTo>
                <a:lnTo>
                  <a:pt x="13" y="72"/>
                </a:lnTo>
                <a:lnTo>
                  <a:pt x="11" y="87"/>
                </a:lnTo>
                <a:lnTo>
                  <a:pt x="15" y="110"/>
                </a:lnTo>
                <a:lnTo>
                  <a:pt x="21" y="135"/>
                </a:lnTo>
                <a:lnTo>
                  <a:pt x="11" y="135"/>
                </a:lnTo>
                <a:close/>
              </a:path>
            </a:pathLst>
          </a:custGeom>
          <a:solidFill>
            <a:srgbClr val="000000"/>
          </a:solidFill>
          <a:ln w="0">
            <a:solidFill>
              <a:srgbClr val="000000"/>
            </a:solidFill>
            <a:round/>
            <a:headEnd/>
            <a:tailEnd/>
          </a:ln>
        </p:spPr>
        <p:txBody>
          <a:bodyPr/>
          <a:lstStyle/>
          <a:p>
            <a:endParaRPr lang="en-CA"/>
          </a:p>
        </p:txBody>
      </p:sp>
      <p:sp>
        <p:nvSpPr>
          <p:cNvPr id="28510" name="Freeform 917"/>
          <p:cNvSpPr>
            <a:spLocks noEditPoints="1"/>
          </p:cNvSpPr>
          <p:nvPr/>
        </p:nvSpPr>
        <p:spPr bwMode="auto">
          <a:xfrm>
            <a:off x="2598738" y="4714875"/>
            <a:ext cx="80962" cy="55563"/>
          </a:xfrm>
          <a:custGeom>
            <a:avLst/>
            <a:gdLst>
              <a:gd name="T0" fmla="*/ 2147483647 w 69"/>
              <a:gd name="T1" fmla="*/ 2147483647 h 44"/>
              <a:gd name="T2" fmla="*/ 0 w 69"/>
              <a:gd name="T3" fmla="*/ 2147483647 h 44"/>
              <a:gd name="T4" fmla="*/ 0 w 69"/>
              <a:gd name="T5" fmla="*/ 0 h 44"/>
              <a:gd name="T6" fmla="*/ 2147483647 w 69"/>
              <a:gd name="T7" fmla="*/ 0 h 44"/>
              <a:gd name="T8" fmla="*/ 2147483647 w 69"/>
              <a:gd name="T9" fmla="*/ 2147483647 h 44"/>
              <a:gd name="T10" fmla="*/ 2147483647 w 69"/>
              <a:gd name="T11" fmla="*/ 2147483647 h 44"/>
              <a:gd name="T12" fmla="*/ 0 w 69"/>
              <a:gd name="T13" fmla="*/ 2147483647 h 44"/>
              <a:gd name="T14" fmla="*/ 0 w 69"/>
              <a:gd name="T15" fmla="*/ 2147483647 h 44"/>
              <a:gd name="T16" fmla="*/ 2147483647 w 69"/>
              <a:gd name="T17" fmla="*/ 2147483647 h 44"/>
              <a:gd name="T18" fmla="*/ 2147483647 w 69"/>
              <a:gd name="T19" fmla="*/ 214748364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4"/>
              <a:gd name="T32" fmla="*/ 69 w 6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4">
                <a:moveTo>
                  <a:pt x="69" y="12"/>
                </a:moveTo>
                <a:lnTo>
                  <a:pt x="0" y="12"/>
                </a:lnTo>
                <a:lnTo>
                  <a:pt x="0" y="0"/>
                </a:lnTo>
                <a:lnTo>
                  <a:pt x="69" y="0"/>
                </a:lnTo>
                <a:lnTo>
                  <a:pt x="69" y="12"/>
                </a:lnTo>
                <a:close/>
                <a:moveTo>
                  <a:pt x="69" y="44"/>
                </a:moveTo>
                <a:lnTo>
                  <a:pt x="0" y="44"/>
                </a:lnTo>
                <a:lnTo>
                  <a:pt x="0" y="31"/>
                </a:lnTo>
                <a:lnTo>
                  <a:pt x="69" y="31"/>
                </a:lnTo>
                <a:lnTo>
                  <a:pt x="69" y="44"/>
                </a:lnTo>
                <a:close/>
              </a:path>
            </a:pathLst>
          </a:custGeom>
          <a:solidFill>
            <a:srgbClr val="000000"/>
          </a:solidFill>
          <a:ln w="0">
            <a:solidFill>
              <a:srgbClr val="000000"/>
            </a:solidFill>
            <a:round/>
            <a:headEnd/>
            <a:tailEnd/>
          </a:ln>
        </p:spPr>
        <p:txBody>
          <a:bodyPr/>
          <a:lstStyle/>
          <a:p>
            <a:endParaRPr lang="en-CA"/>
          </a:p>
        </p:txBody>
      </p:sp>
      <p:sp>
        <p:nvSpPr>
          <p:cNvPr id="28511" name="Freeform 918"/>
          <p:cNvSpPr>
            <a:spLocks/>
          </p:cNvSpPr>
          <p:nvPr/>
        </p:nvSpPr>
        <p:spPr bwMode="auto">
          <a:xfrm>
            <a:off x="2744788" y="4675188"/>
            <a:ext cx="106362" cy="131762"/>
          </a:xfrm>
          <a:custGeom>
            <a:avLst/>
            <a:gdLst>
              <a:gd name="T0" fmla="*/ 0 w 90"/>
              <a:gd name="T1" fmla="*/ 2147483647 h 106"/>
              <a:gd name="T2" fmla="*/ 2147483647 w 90"/>
              <a:gd name="T3" fmla="*/ 0 h 106"/>
              <a:gd name="T4" fmla="*/ 2147483647 w 90"/>
              <a:gd name="T5" fmla="*/ 0 h 106"/>
              <a:gd name="T6" fmla="*/ 2147483647 w 90"/>
              <a:gd name="T7" fmla="*/ 2147483647 h 106"/>
              <a:gd name="T8" fmla="*/ 2147483647 w 90"/>
              <a:gd name="T9" fmla="*/ 2147483647 h 106"/>
              <a:gd name="T10" fmla="*/ 2147483647 w 90"/>
              <a:gd name="T11" fmla="*/ 2147483647 h 106"/>
              <a:gd name="T12" fmla="*/ 2147483647 w 90"/>
              <a:gd name="T13" fmla="*/ 2147483647 h 106"/>
              <a:gd name="T14" fmla="*/ 2147483647 w 90"/>
              <a:gd name="T15" fmla="*/ 2147483647 h 106"/>
              <a:gd name="T16" fmla="*/ 2147483647 w 90"/>
              <a:gd name="T17" fmla="*/ 2147483647 h 106"/>
              <a:gd name="T18" fmla="*/ 2147483647 w 90"/>
              <a:gd name="T19" fmla="*/ 2147483647 h 106"/>
              <a:gd name="T20" fmla="*/ 0 w 90"/>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12" name="Freeform 919"/>
          <p:cNvSpPr>
            <a:spLocks/>
          </p:cNvSpPr>
          <p:nvPr/>
        </p:nvSpPr>
        <p:spPr bwMode="auto">
          <a:xfrm>
            <a:off x="2863850" y="4673600"/>
            <a:ext cx="103188" cy="1365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0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2147483647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0 w 87"/>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1" y="82"/>
                </a:lnTo>
                <a:lnTo>
                  <a:pt x="15" y="87"/>
                </a:lnTo>
                <a:lnTo>
                  <a:pt x="19" y="91"/>
                </a:lnTo>
                <a:lnTo>
                  <a:pt x="24" y="95"/>
                </a:lnTo>
                <a:lnTo>
                  <a:pt x="32" y="97"/>
                </a:lnTo>
                <a:lnTo>
                  <a:pt x="40" y="97"/>
                </a:lnTo>
                <a:lnTo>
                  <a:pt x="49" y="97"/>
                </a:lnTo>
                <a:lnTo>
                  <a:pt x="55" y="95"/>
                </a:lnTo>
                <a:lnTo>
                  <a:pt x="60" y="91"/>
                </a:lnTo>
                <a:lnTo>
                  <a:pt x="64" y="87"/>
                </a:lnTo>
                <a:lnTo>
                  <a:pt x="68" y="84"/>
                </a:lnTo>
                <a:lnTo>
                  <a:pt x="68" y="80"/>
                </a:lnTo>
                <a:lnTo>
                  <a:pt x="68" y="74"/>
                </a:lnTo>
                <a:lnTo>
                  <a:pt x="64" y="70"/>
                </a:lnTo>
                <a:lnTo>
                  <a:pt x="60" y="66"/>
                </a:lnTo>
                <a:lnTo>
                  <a:pt x="53" y="63"/>
                </a:lnTo>
                <a:lnTo>
                  <a:pt x="43" y="59"/>
                </a:lnTo>
                <a:lnTo>
                  <a:pt x="36" y="55"/>
                </a:lnTo>
                <a:lnTo>
                  <a:pt x="30" y="53"/>
                </a:lnTo>
                <a:lnTo>
                  <a:pt x="26" y="51"/>
                </a:lnTo>
                <a:lnTo>
                  <a:pt x="19" y="46"/>
                </a:lnTo>
                <a:lnTo>
                  <a:pt x="15" y="40"/>
                </a:lnTo>
                <a:lnTo>
                  <a:pt x="13" y="34"/>
                </a:lnTo>
                <a:lnTo>
                  <a:pt x="11" y="29"/>
                </a:lnTo>
                <a:lnTo>
                  <a:pt x="13" y="21"/>
                </a:lnTo>
                <a:lnTo>
                  <a:pt x="17" y="13"/>
                </a:lnTo>
                <a:lnTo>
                  <a:pt x="21" y="8"/>
                </a:lnTo>
                <a:lnTo>
                  <a:pt x="28" y="4"/>
                </a:lnTo>
                <a:lnTo>
                  <a:pt x="38" y="0"/>
                </a:lnTo>
                <a:lnTo>
                  <a:pt x="49" y="0"/>
                </a:lnTo>
                <a:lnTo>
                  <a:pt x="57" y="0"/>
                </a:lnTo>
                <a:lnTo>
                  <a:pt x="64" y="2"/>
                </a:lnTo>
                <a:lnTo>
                  <a:pt x="70" y="4"/>
                </a:lnTo>
                <a:lnTo>
                  <a:pt x="76" y="8"/>
                </a:lnTo>
                <a:lnTo>
                  <a:pt x="79" y="12"/>
                </a:lnTo>
                <a:lnTo>
                  <a:pt x="83" y="15"/>
                </a:lnTo>
                <a:lnTo>
                  <a:pt x="85" y="23"/>
                </a:lnTo>
                <a:lnTo>
                  <a:pt x="87" y="31"/>
                </a:lnTo>
                <a:lnTo>
                  <a:pt x="87" y="32"/>
                </a:lnTo>
                <a:lnTo>
                  <a:pt x="74" y="34"/>
                </a:lnTo>
                <a:lnTo>
                  <a:pt x="74" y="29"/>
                </a:lnTo>
                <a:lnTo>
                  <a:pt x="74" y="27"/>
                </a:lnTo>
                <a:lnTo>
                  <a:pt x="72" y="23"/>
                </a:lnTo>
                <a:lnTo>
                  <a:pt x="68" y="19"/>
                </a:lnTo>
                <a:lnTo>
                  <a:pt x="64" y="15"/>
                </a:lnTo>
                <a:lnTo>
                  <a:pt x="60" y="13"/>
                </a:lnTo>
                <a:lnTo>
                  <a:pt x="55" y="13"/>
                </a:lnTo>
                <a:lnTo>
                  <a:pt x="47" y="12"/>
                </a:lnTo>
                <a:lnTo>
                  <a:pt x="40" y="13"/>
                </a:lnTo>
                <a:lnTo>
                  <a:pt x="34" y="15"/>
                </a:lnTo>
                <a:lnTo>
                  <a:pt x="28" y="17"/>
                </a:lnTo>
                <a:lnTo>
                  <a:pt x="26" y="21"/>
                </a:lnTo>
                <a:lnTo>
                  <a:pt x="24" y="23"/>
                </a:lnTo>
                <a:lnTo>
                  <a:pt x="24" y="29"/>
                </a:lnTo>
                <a:lnTo>
                  <a:pt x="24" y="31"/>
                </a:lnTo>
                <a:lnTo>
                  <a:pt x="26" y="34"/>
                </a:lnTo>
                <a:lnTo>
                  <a:pt x="28" y="38"/>
                </a:lnTo>
                <a:lnTo>
                  <a:pt x="34" y="40"/>
                </a:lnTo>
                <a:lnTo>
                  <a:pt x="38" y="42"/>
                </a:lnTo>
                <a:lnTo>
                  <a:pt x="43" y="46"/>
                </a:lnTo>
                <a:lnTo>
                  <a:pt x="53" y="49"/>
                </a:lnTo>
                <a:lnTo>
                  <a:pt x="59" y="51"/>
                </a:lnTo>
                <a:lnTo>
                  <a:pt x="64" y="55"/>
                </a:lnTo>
                <a:lnTo>
                  <a:pt x="68" y="57"/>
                </a:lnTo>
                <a:lnTo>
                  <a:pt x="74" y="61"/>
                </a:lnTo>
                <a:lnTo>
                  <a:pt x="77" y="66"/>
                </a:lnTo>
                <a:lnTo>
                  <a:pt x="79" y="72"/>
                </a:lnTo>
                <a:lnTo>
                  <a:pt x="81" y="78"/>
                </a:lnTo>
                <a:lnTo>
                  <a:pt x="79" y="87"/>
                </a:lnTo>
                <a:lnTo>
                  <a:pt x="76" y="95"/>
                </a:lnTo>
                <a:lnTo>
                  <a:pt x="70" y="101"/>
                </a:lnTo>
                <a:lnTo>
                  <a:pt x="60"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8513" name="Freeform 920"/>
          <p:cNvSpPr>
            <a:spLocks/>
          </p:cNvSpPr>
          <p:nvPr/>
        </p:nvSpPr>
        <p:spPr bwMode="auto">
          <a:xfrm>
            <a:off x="2990850" y="4675188"/>
            <a:ext cx="101600"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14" name="Freeform 921"/>
          <p:cNvSpPr>
            <a:spLocks/>
          </p:cNvSpPr>
          <p:nvPr/>
        </p:nvSpPr>
        <p:spPr bwMode="auto">
          <a:xfrm>
            <a:off x="3140075" y="4673600"/>
            <a:ext cx="76200" cy="71438"/>
          </a:xfrm>
          <a:custGeom>
            <a:avLst/>
            <a:gdLst>
              <a:gd name="T0" fmla="*/ 2147483647 w 62"/>
              <a:gd name="T1" fmla="*/ 2147483647 h 59"/>
              <a:gd name="T2" fmla="*/ 0 w 62"/>
              <a:gd name="T3" fmla="*/ 2147483647 h 59"/>
              <a:gd name="T4" fmla="*/ 2147483647 w 62"/>
              <a:gd name="T5" fmla="*/ 0 h 59"/>
              <a:gd name="T6" fmla="*/ 2147483647 w 62"/>
              <a:gd name="T7" fmla="*/ 0 h 59"/>
              <a:gd name="T8" fmla="*/ 2147483647 w 62"/>
              <a:gd name="T9" fmla="*/ 2147483647 h 59"/>
              <a:gd name="T10" fmla="*/ 2147483647 w 62"/>
              <a:gd name="T11" fmla="*/ 2147483647 h 59"/>
              <a:gd name="T12" fmla="*/ 2147483647 w 62"/>
              <a:gd name="T13" fmla="*/ 2147483647 h 59"/>
              <a:gd name="T14" fmla="*/ 2147483647 w 62"/>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15" name="Freeform 922"/>
          <p:cNvSpPr>
            <a:spLocks/>
          </p:cNvSpPr>
          <p:nvPr/>
        </p:nvSpPr>
        <p:spPr bwMode="auto">
          <a:xfrm>
            <a:off x="3270250" y="4675188"/>
            <a:ext cx="109538" cy="131762"/>
          </a:xfrm>
          <a:custGeom>
            <a:avLst/>
            <a:gdLst>
              <a:gd name="T0" fmla="*/ 0 w 91"/>
              <a:gd name="T1" fmla="*/ 2147483647 h 106"/>
              <a:gd name="T2" fmla="*/ 2147483647 w 91"/>
              <a:gd name="T3" fmla="*/ 0 h 106"/>
              <a:gd name="T4" fmla="*/ 2147483647 w 91"/>
              <a:gd name="T5" fmla="*/ 0 h 106"/>
              <a:gd name="T6" fmla="*/ 2147483647 w 91"/>
              <a:gd name="T7" fmla="*/ 2147483647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0 w 91"/>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6"/>
              <a:gd name="T35" fmla="*/ 91 w 9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6">
                <a:moveTo>
                  <a:pt x="0" y="106"/>
                </a:moveTo>
                <a:lnTo>
                  <a:pt x="22" y="0"/>
                </a:lnTo>
                <a:lnTo>
                  <a:pt x="91"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16" name="Freeform 923"/>
          <p:cNvSpPr>
            <a:spLocks/>
          </p:cNvSpPr>
          <p:nvPr/>
        </p:nvSpPr>
        <p:spPr bwMode="auto">
          <a:xfrm>
            <a:off x="3389313" y="4673600"/>
            <a:ext cx="104775" cy="1365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0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2147483647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0 w 87"/>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3" y="82"/>
                </a:lnTo>
                <a:lnTo>
                  <a:pt x="15" y="87"/>
                </a:lnTo>
                <a:lnTo>
                  <a:pt x="19" y="91"/>
                </a:lnTo>
                <a:lnTo>
                  <a:pt x="25" y="95"/>
                </a:lnTo>
                <a:lnTo>
                  <a:pt x="32" y="97"/>
                </a:lnTo>
                <a:lnTo>
                  <a:pt x="42" y="97"/>
                </a:lnTo>
                <a:lnTo>
                  <a:pt x="49" y="97"/>
                </a:lnTo>
                <a:lnTo>
                  <a:pt x="57" y="95"/>
                </a:lnTo>
                <a:lnTo>
                  <a:pt x="61" y="91"/>
                </a:lnTo>
                <a:lnTo>
                  <a:pt x="66" y="87"/>
                </a:lnTo>
                <a:lnTo>
                  <a:pt x="68" y="84"/>
                </a:lnTo>
                <a:lnTo>
                  <a:pt x="68" y="80"/>
                </a:lnTo>
                <a:lnTo>
                  <a:pt x="68" y="74"/>
                </a:lnTo>
                <a:lnTo>
                  <a:pt x="64" y="70"/>
                </a:lnTo>
                <a:lnTo>
                  <a:pt x="61" y="66"/>
                </a:lnTo>
                <a:lnTo>
                  <a:pt x="55" y="63"/>
                </a:lnTo>
                <a:lnTo>
                  <a:pt x="44" y="59"/>
                </a:lnTo>
                <a:lnTo>
                  <a:pt x="36" y="55"/>
                </a:lnTo>
                <a:lnTo>
                  <a:pt x="30" y="53"/>
                </a:lnTo>
                <a:lnTo>
                  <a:pt x="26" y="51"/>
                </a:lnTo>
                <a:lnTo>
                  <a:pt x="21" y="46"/>
                </a:lnTo>
                <a:lnTo>
                  <a:pt x="15" y="40"/>
                </a:lnTo>
                <a:lnTo>
                  <a:pt x="13" y="34"/>
                </a:lnTo>
                <a:lnTo>
                  <a:pt x="11" y="29"/>
                </a:lnTo>
                <a:lnTo>
                  <a:pt x="13" y="21"/>
                </a:lnTo>
                <a:lnTo>
                  <a:pt x="17" y="13"/>
                </a:lnTo>
                <a:lnTo>
                  <a:pt x="23" y="8"/>
                </a:lnTo>
                <a:lnTo>
                  <a:pt x="30" y="4"/>
                </a:lnTo>
                <a:lnTo>
                  <a:pt x="38" y="0"/>
                </a:lnTo>
                <a:lnTo>
                  <a:pt x="49" y="0"/>
                </a:lnTo>
                <a:lnTo>
                  <a:pt x="57" y="0"/>
                </a:lnTo>
                <a:lnTo>
                  <a:pt x="64" y="2"/>
                </a:lnTo>
                <a:lnTo>
                  <a:pt x="70" y="4"/>
                </a:lnTo>
                <a:lnTo>
                  <a:pt x="76" y="8"/>
                </a:lnTo>
                <a:lnTo>
                  <a:pt x="80" y="12"/>
                </a:lnTo>
                <a:lnTo>
                  <a:pt x="83" y="15"/>
                </a:lnTo>
                <a:lnTo>
                  <a:pt x="87" y="23"/>
                </a:lnTo>
                <a:lnTo>
                  <a:pt x="87" y="31"/>
                </a:lnTo>
                <a:lnTo>
                  <a:pt x="87" y="32"/>
                </a:lnTo>
                <a:lnTo>
                  <a:pt x="76" y="34"/>
                </a:lnTo>
                <a:lnTo>
                  <a:pt x="74" y="29"/>
                </a:lnTo>
                <a:lnTo>
                  <a:pt x="74" y="27"/>
                </a:lnTo>
                <a:lnTo>
                  <a:pt x="72" y="23"/>
                </a:lnTo>
                <a:lnTo>
                  <a:pt x="70" y="19"/>
                </a:lnTo>
                <a:lnTo>
                  <a:pt x="66" y="15"/>
                </a:lnTo>
                <a:lnTo>
                  <a:pt x="61" y="13"/>
                </a:lnTo>
                <a:lnTo>
                  <a:pt x="55" y="13"/>
                </a:lnTo>
                <a:lnTo>
                  <a:pt x="49" y="12"/>
                </a:lnTo>
                <a:lnTo>
                  <a:pt x="42" y="13"/>
                </a:lnTo>
                <a:lnTo>
                  <a:pt x="34" y="15"/>
                </a:lnTo>
                <a:lnTo>
                  <a:pt x="30" y="17"/>
                </a:lnTo>
                <a:lnTo>
                  <a:pt x="26" y="21"/>
                </a:lnTo>
                <a:lnTo>
                  <a:pt x="25" y="23"/>
                </a:lnTo>
                <a:lnTo>
                  <a:pt x="25" y="29"/>
                </a:lnTo>
                <a:lnTo>
                  <a:pt x="25" y="31"/>
                </a:lnTo>
                <a:lnTo>
                  <a:pt x="26" y="34"/>
                </a:lnTo>
                <a:lnTo>
                  <a:pt x="30" y="38"/>
                </a:lnTo>
                <a:lnTo>
                  <a:pt x="34" y="40"/>
                </a:lnTo>
                <a:lnTo>
                  <a:pt x="38" y="42"/>
                </a:lnTo>
                <a:lnTo>
                  <a:pt x="44" y="46"/>
                </a:lnTo>
                <a:lnTo>
                  <a:pt x="53" y="49"/>
                </a:lnTo>
                <a:lnTo>
                  <a:pt x="59" y="51"/>
                </a:lnTo>
                <a:lnTo>
                  <a:pt x="64" y="55"/>
                </a:lnTo>
                <a:lnTo>
                  <a:pt x="68" y="57"/>
                </a:lnTo>
                <a:lnTo>
                  <a:pt x="74" y="61"/>
                </a:lnTo>
                <a:lnTo>
                  <a:pt x="78" y="66"/>
                </a:lnTo>
                <a:lnTo>
                  <a:pt x="80" y="72"/>
                </a:lnTo>
                <a:lnTo>
                  <a:pt x="81" y="78"/>
                </a:lnTo>
                <a:lnTo>
                  <a:pt x="80" y="87"/>
                </a:lnTo>
                <a:lnTo>
                  <a:pt x="76" y="95"/>
                </a:lnTo>
                <a:lnTo>
                  <a:pt x="70" y="101"/>
                </a:lnTo>
                <a:lnTo>
                  <a:pt x="61"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8517" name="Freeform 924"/>
          <p:cNvSpPr>
            <a:spLocks/>
          </p:cNvSpPr>
          <p:nvPr/>
        </p:nvSpPr>
        <p:spPr bwMode="auto">
          <a:xfrm>
            <a:off x="3517900" y="4675188"/>
            <a:ext cx="103188"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4" y="0"/>
                </a:lnTo>
                <a:lnTo>
                  <a:pt x="87" y="0"/>
                </a:lnTo>
                <a:lnTo>
                  <a:pt x="85"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18" name="Freeform 925"/>
          <p:cNvSpPr>
            <a:spLocks/>
          </p:cNvSpPr>
          <p:nvPr/>
        </p:nvSpPr>
        <p:spPr bwMode="auto">
          <a:xfrm>
            <a:off x="3668713" y="4673600"/>
            <a:ext cx="76200" cy="71438"/>
          </a:xfrm>
          <a:custGeom>
            <a:avLst/>
            <a:gdLst>
              <a:gd name="T0" fmla="*/ 2147483647 w 64"/>
              <a:gd name="T1" fmla="*/ 2147483647 h 59"/>
              <a:gd name="T2" fmla="*/ 0 w 64"/>
              <a:gd name="T3" fmla="*/ 2147483647 h 59"/>
              <a:gd name="T4" fmla="*/ 2147483647 w 64"/>
              <a:gd name="T5" fmla="*/ 0 h 59"/>
              <a:gd name="T6" fmla="*/ 2147483647 w 64"/>
              <a:gd name="T7" fmla="*/ 0 h 59"/>
              <a:gd name="T8" fmla="*/ 2147483647 w 64"/>
              <a:gd name="T9" fmla="*/ 2147483647 h 59"/>
              <a:gd name="T10" fmla="*/ 2147483647 w 64"/>
              <a:gd name="T11" fmla="*/ 2147483647 h 59"/>
              <a:gd name="T12" fmla="*/ 2147483647 w 64"/>
              <a:gd name="T13" fmla="*/ 2147483647 h 59"/>
              <a:gd name="T14" fmla="*/ 2147483647 w 64"/>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9"/>
              <a:gd name="T26" fmla="*/ 64 w 64"/>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9">
                <a:moveTo>
                  <a:pt x="13" y="59"/>
                </a:moveTo>
                <a:lnTo>
                  <a:pt x="0" y="59"/>
                </a:lnTo>
                <a:lnTo>
                  <a:pt x="26" y="0"/>
                </a:lnTo>
                <a:lnTo>
                  <a:pt x="38" y="0"/>
                </a:lnTo>
                <a:lnTo>
                  <a:pt x="64"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19" name="Freeform 926"/>
          <p:cNvSpPr>
            <a:spLocks/>
          </p:cNvSpPr>
          <p:nvPr/>
        </p:nvSpPr>
        <p:spPr bwMode="auto">
          <a:xfrm>
            <a:off x="3749675" y="4789488"/>
            <a:ext cx="19050" cy="17462"/>
          </a:xfrm>
          <a:custGeom>
            <a:avLst/>
            <a:gdLst>
              <a:gd name="T0" fmla="*/ 0 w 15"/>
              <a:gd name="T1" fmla="*/ 2147483647 h 13"/>
              <a:gd name="T2" fmla="*/ 2147483647 w 15"/>
              <a:gd name="T3" fmla="*/ 0 h 13"/>
              <a:gd name="T4" fmla="*/ 2147483647 w 15"/>
              <a:gd name="T5" fmla="*/ 0 h 13"/>
              <a:gd name="T6" fmla="*/ 2147483647 w 15"/>
              <a:gd name="T7" fmla="*/ 2147483647 h 13"/>
              <a:gd name="T8" fmla="*/ 0 w 15"/>
              <a:gd name="T9" fmla="*/ 2147483647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13"/>
                </a:moveTo>
                <a:lnTo>
                  <a:pt x="4" y="0"/>
                </a:lnTo>
                <a:lnTo>
                  <a:pt x="15"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8520" name="Freeform 927"/>
          <p:cNvSpPr>
            <a:spLocks/>
          </p:cNvSpPr>
          <p:nvPr/>
        </p:nvSpPr>
        <p:spPr bwMode="auto">
          <a:xfrm>
            <a:off x="3798888" y="4789488"/>
            <a:ext cx="19050" cy="17462"/>
          </a:xfrm>
          <a:custGeom>
            <a:avLst/>
            <a:gdLst>
              <a:gd name="T0" fmla="*/ 0 w 17"/>
              <a:gd name="T1" fmla="*/ 2147483647 h 13"/>
              <a:gd name="T2" fmla="*/ 2147483647 w 17"/>
              <a:gd name="T3" fmla="*/ 0 h 13"/>
              <a:gd name="T4" fmla="*/ 2147483647 w 17"/>
              <a:gd name="T5" fmla="*/ 0 h 13"/>
              <a:gd name="T6" fmla="*/ 2147483647 w 17"/>
              <a:gd name="T7" fmla="*/ 2147483647 h 13"/>
              <a:gd name="T8" fmla="*/ 0 w 17"/>
              <a:gd name="T9" fmla="*/ 2147483647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3" y="0"/>
                </a:lnTo>
                <a:lnTo>
                  <a:pt x="17"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8521" name="Freeform 928"/>
          <p:cNvSpPr>
            <a:spLocks/>
          </p:cNvSpPr>
          <p:nvPr/>
        </p:nvSpPr>
        <p:spPr bwMode="auto">
          <a:xfrm>
            <a:off x="3903663" y="4673600"/>
            <a:ext cx="77787" cy="71438"/>
          </a:xfrm>
          <a:custGeom>
            <a:avLst/>
            <a:gdLst>
              <a:gd name="T0" fmla="*/ 2147483647 w 62"/>
              <a:gd name="T1" fmla="*/ 2147483647 h 59"/>
              <a:gd name="T2" fmla="*/ 0 w 62"/>
              <a:gd name="T3" fmla="*/ 2147483647 h 59"/>
              <a:gd name="T4" fmla="*/ 2147483647 w 62"/>
              <a:gd name="T5" fmla="*/ 0 h 59"/>
              <a:gd name="T6" fmla="*/ 2147483647 w 62"/>
              <a:gd name="T7" fmla="*/ 0 h 59"/>
              <a:gd name="T8" fmla="*/ 2147483647 w 62"/>
              <a:gd name="T9" fmla="*/ 2147483647 h 59"/>
              <a:gd name="T10" fmla="*/ 2147483647 w 62"/>
              <a:gd name="T11" fmla="*/ 2147483647 h 59"/>
              <a:gd name="T12" fmla="*/ 2147483647 w 62"/>
              <a:gd name="T13" fmla="*/ 2147483647 h 59"/>
              <a:gd name="T14" fmla="*/ 2147483647 w 62"/>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49"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22" name="Freeform 929"/>
          <p:cNvSpPr>
            <a:spLocks/>
          </p:cNvSpPr>
          <p:nvPr/>
        </p:nvSpPr>
        <p:spPr bwMode="auto">
          <a:xfrm>
            <a:off x="4033838" y="4675188"/>
            <a:ext cx="109537" cy="131762"/>
          </a:xfrm>
          <a:custGeom>
            <a:avLst/>
            <a:gdLst>
              <a:gd name="T0" fmla="*/ 0 w 90"/>
              <a:gd name="T1" fmla="*/ 2147483647 h 106"/>
              <a:gd name="T2" fmla="*/ 2147483647 w 90"/>
              <a:gd name="T3" fmla="*/ 0 h 106"/>
              <a:gd name="T4" fmla="*/ 2147483647 w 90"/>
              <a:gd name="T5" fmla="*/ 0 h 106"/>
              <a:gd name="T6" fmla="*/ 2147483647 w 90"/>
              <a:gd name="T7" fmla="*/ 2147483647 h 106"/>
              <a:gd name="T8" fmla="*/ 2147483647 w 90"/>
              <a:gd name="T9" fmla="*/ 2147483647 h 106"/>
              <a:gd name="T10" fmla="*/ 2147483647 w 90"/>
              <a:gd name="T11" fmla="*/ 2147483647 h 106"/>
              <a:gd name="T12" fmla="*/ 2147483647 w 90"/>
              <a:gd name="T13" fmla="*/ 2147483647 h 106"/>
              <a:gd name="T14" fmla="*/ 2147483647 w 90"/>
              <a:gd name="T15" fmla="*/ 2147483647 h 106"/>
              <a:gd name="T16" fmla="*/ 2147483647 w 90"/>
              <a:gd name="T17" fmla="*/ 2147483647 h 106"/>
              <a:gd name="T18" fmla="*/ 2147483647 w 90"/>
              <a:gd name="T19" fmla="*/ 2147483647 h 106"/>
              <a:gd name="T20" fmla="*/ 0 w 90"/>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4"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23" name="Freeform 930"/>
          <p:cNvSpPr>
            <a:spLocks/>
          </p:cNvSpPr>
          <p:nvPr/>
        </p:nvSpPr>
        <p:spPr bwMode="auto">
          <a:xfrm>
            <a:off x="4152900" y="4673600"/>
            <a:ext cx="104775" cy="136525"/>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2147483647 w 89"/>
              <a:gd name="T13" fmla="*/ 2147483647 h 110"/>
              <a:gd name="T14" fmla="*/ 2147483647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0 h 110"/>
              <a:gd name="T32" fmla="*/ 2147483647 w 89"/>
              <a:gd name="T33" fmla="*/ 0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110"/>
              <a:gd name="T128" fmla="*/ 89 w 89"/>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110">
                <a:moveTo>
                  <a:pt x="0" y="74"/>
                </a:moveTo>
                <a:lnTo>
                  <a:pt x="13" y="72"/>
                </a:lnTo>
                <a:lnTo>
                  <a:pt x="13" y="76"/>
                </a:lnTo>
                <a:lnTo>
                  <a:pt x="13" y="82"/>
                </a:lnTo>
                <a:lnTo>
                  <a:pt x="17" y="87"/>
                </a:lnTo>
                <a:lnTo>
                  <a:pt x="21" y="91"/>
                </a:lnTo>
                <a:lnTo>
                  <a:pt x="27" y="95"/>
                </a:lnTo>
                <a:lnTo>
                  <a:pt x="34" y="97"/>
                </a:lnTo>
                <a:lnTo>
                  <a:pt x="42" y="97"/>
                </a:lnTo>
                <a:lnTo>
                  <a:pt x="51" y="97"/>
                </a:lnTo>
                <a:lnTo>
                  <a:pt x="57" y="95"/>
                </a:lnTo>
                <a:lnTo>
                  <a:pt x="63" y="91"/>
                </a:lnTo>
                <a:lnTo>
                  <a:pt x="66" y="87"/>
                </a:lnTo>
                <a:lnTo>
                  <a:pt x="70" y="84"/>
                </a:lnTo>
                <a:lnTo>
                  <a:pt x="70" y="80"/>
                </a:lnTo>
                <a:lnTo>
                  <a:pt x="68" y="74"/>
                </a:lnTo>
                <a:lnTo>
                  <a:pt x="66" y="70"/>
                </a:lnTo>
                <a:lnTo>
                  <a:pt x="63" y="66"/>
                </a:lnTo>
                <a:lnTo>
                  <a:pt x="55" y="63"/>
                </a:lnTo>
                <a:lnTo>
                  <a:pt x="45" y="59"/>
                </a:lnTo>
                <a:lnTo>
                  <a:pt x="38" y="55"/>
                </a:lnTo>
                <a:lnTo>
                  <a:pt x="32" y="53"/>
                </a:lnTo>
                <a:lnTo>
                  <a:pt x="28" y="51"/>
                </a:lnTo>
                <a:lnTo>
                  <a:pt x="21" y="46"/>
                </a:lnTo>
                <a:lnTo>
                  <a:pt x="17" y="40"/>
                </a:lnTo>
                <a:lnTo>
                  <a:pt x="15" y="34"/>
                </a:lnTo>
                <a:lnTo>
                  <a:pt x="13" y="29"/>
                </a:lnTo>
                <a:lnTo>
                  <a:pt x="15" y="21"/>
                </a:lnTo>
                <a:lnTo>
                  <a:pt x="17" y="13"/>
                </a:lnTo>
                <a:lnTo>
                  <a:pt x="23" y="8"/>
                </a:lnTo>
                <a:lnTo>
                  <a:pt x="30" y="4"/>
                </a:lnTo>
                <a:lnTo>
                  <a:pt x="40" y="0"/>
                </a:lnTo>
                <a:lnTo>
                  <a:pt x="51" y="0"/>
                </a:lnTo>
                <a:lnTo>
                  <a:pt x="59" y="0"/>
                </a:lnTo>
                <a:lnTo>
                  <a:pt x="66" y="2"/>
                </a:lnTo>
                <a:lnTo>
                  <a:pt x="72" y="4"/>
                </a:lnTo>
                <a:lnTo>
                  <a:pt x="78" y="8"/>
                </a:lnTo>
                <a:lnTo>
                  <a:pt x="81" y="12"/>
                </a:lnTo>
                <a:lnTo>
                  <a:pt x="85" y="15"/>
                </a:lnTo>
                <a:lnTo>
                  <a:pt x="87" y="23"/>
                </a:lnTo>
                <a:lnTo>
                  <a:pt x="89" y="31"/>
                </a:lnTo>
                <a:lnTo>
                  <a:pt x="89" y="32"/>
                </a:lnTo>
                <a:lnTo>
                  <a:pt x="76" y="34"/>
                </a:lnTo>
                <a:lnTo>
                  <a:pt x="76" y="29"/>
                </a:lnTo>
                <a:lnTo>
                  <a:pt x="76" y="27"/>
                </a:lnTo>
                <a:lnTo>
                  <a:pt x="74" y="23"/>
                </a:lnTo>
                <a:lnTo>
                  <a:pt x="70" y="19"/>
                </a:lnTo>
                <a:lnTo>
                  <a:pt x="66" y="15"/>
                </a:lnTo>
                <a:lnTo>
                  <a:pt x="63" y="13"/>
                </a:lnTo>
                <a:lnTo>
                  <a:pt x="57" y="13"/>
                </a:lnTo>
                <a:lnTo>
                  <a:pt x="49" y="12"/>
                </a:lnTo>
                <a:lnTo>
                  <a:pt x="42" y="13"/>
                </a:lnTo>
                <a:lnTo>
                  <a:pt x="36" y="15"/>
                </a:lnTo>
                <a:lnTo>
                  <a:pt x="30" y="17"/>
                </a:lnTo>
                <a:lnTo>
                  <a:pt x="28" y="21"/>
                </a:lnTo>
                <a:lnTo>
                  <a:pt x="27" y="23"/>
                </a:lnTo>
                <a:lnTo>
                  <a:pt x="27" y="29"/>
                </a:lnTo>
                <a:lnTo>
                  <a:pt x="27" y="31"/>
                </a:lnTo>
                <a:lnTo>
                  <a:pt x="28" y="34"/>
                </a:lnTo>
                <a:lnTo>
                  <a:pt x="30" y="38"/>
                </a:lnTo>
                <a:lnTo>
                  <a:pt x="36" y="40"/>
                </a:lnTo>
                <a:lnTo>
                  <a:pt x="40" y="42"/>
                </a:lnTo>
                <a:lnTo>
                  <a:pt x="45" y="46"/>
                </a:lnTo>
                <a:lnTo>
                  <a:pt x="55" y="49"/>
                </a:lnTo>
                <a:lnTo>
                  <a:pt x="61" y="51"/>
                </a:lnTo>
                <a:lnTo>
                  <a:pt x="66" y="55"/>
                </a:lnTo>
                <a:lnTo>
                  <a:pt x="70" y="57"/>
                </a:lnTo>
                <a:lnTo>
                  <a:pt x="76" y="61"/>
                </a:lnTo>
                <a:lnTo>
                  <a:pt x="80" y="66"/>
                </a:lnTo>
                <a:lnTo>
                  <a:pt x="81" y="72"/>
                </a:lnTo>
                <a:lnTo>
                  <a:pt x="83" y="78"/>
                </a:lnTo>
                <a:lnTo>
                  <a:pt x="81" y="87"/>
                </a:lnTo>
                <a:lnTo>
                  <a:pt x="78" y="95"/>
                </a:lnTo>
                <a:lnTo>
                  <a:pt x="72" y="101"/>
                </a:lnTo>
                <a:lnTo>
                  <a:pt x="63" y="106"/>
                </a:lnTo>
                <a:lnTo>
                  <a:pt x="53" y="108"/>
                </a:lnTo>
                <a:lnTo>
                  <a:pt x="42" y="110"/>
                </a:lnTo>
                <a:lnTo>
                  <a:pt x="30" y="108"/>
                </a:lnTo>
                <a:lnTo>
                  <a:pt x="21" y="106"/>
                </a:lnTo>
                <a:lnTo>
                  <a:pt x="13" y="102"/>
                </a:lnTo>
                <a:lnTo>
                  <a:pt x="8" y="97"/>
                </a:lnTo>
                <a:lnTo>
                  <a:pt x="4" y="91"/>
                </a:lnTo>
                <a:lnTo>
                  <a:pt x="2" y="84"/>
                </a:lnTo>
                <a:lnTo>
                  <a:pt x="0" y="74"/>
                </a:lnTo>
                <a:close/>
              </a:path>
            </a:pathLst>
          </a:custGeom>
          <a:solidFill>
            <a:srgbClr val="000000"/>
          </a:solidFill>
          <a:ln w="0">
            <a:solidFill>
              <a:srgbClr val="000000"/>
            </a:solidFill>
            <a:round/>
            <a:headEnd/>
            <a:tailEnd/>
          </a:ln>
        </p:spPr>
        <p:txBody>
          <a:bodyPr/>
          <a:lstStyle/>
          <a:p>
            <a:endParaRPr lang="en-CA"/>
          </a:p>
        </p:txBody>
      </p:sp>
      <p:sp>
        <p:nvSpPr>
          <p:cNvPr id="28524" name="Freeform 931"/>
          <p:cNvSpPr>
            <a:spLocks/>
          </p:cNvSpPr>
          <p:nvPr/>
        </p:nvSpPr>
        <p:spPr bwMode="auto">
          <a:xfrm>
            <a:off x="4279900" y="4675188"/>
            <a:ext cx="104775"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25" name="Freeform 932"/>
          <p:cNvSpPr>
            <a:spLocks/>
          </p:cNvSpPr>
          <p:nvPr/>
        </p:nvSpPr>
        <p:spPr bwMode="auto">
          <a:xfrm>
            <a:off x="4460875" y="4675188"/>
            <a:ext cx="58738" cy="166687"/>
          </a:xfrm>
          <a:custGeom>
            <a:avLst/>
            <a:gdLst>
              <a:gd name="T0" fmla="*/ 2147483647 w 50"/>
              <a:gd name="T1" fmla="*/ 0 h 135"/>
              <a:gd name="T2" fmla="*/ 2147483647 w 50"/>
              <a:gd name="T3" fmla="*/ 2147483647 h 135"/>
              <a:gd name="T4" fmla="*/ 2147483647 w 50"/>
              <a:gd name="T5" fmla="*/ 2147483647 h 135"/>
              <a:gd name="T6" fmla="*/ 2147483647 w 50"/>
              <a:gd name="T7" fmla="*/ 2147483647 h 135"/>
              <a:gd name="T8" fmla="*/ 2147483647 w 50"/>
              <a:gd name="T9" fmla="*/ 2147483647 h 135"/>
              <a:gd name="T10" fmla="*/ 2147483647 w 50"/>
              <a:gd name="T11" fmla="*/ 2147483647 h 135"/>
              <a:gd name="T12" fmla="*/ 2147483647 w 50"/>
              <a:gd name="T13" fmla="*/ 2147483647 h 135"/>
              <a:gd name="T14" fmla="*/ 2147483647 w 50"/>
              <a:gd name="T15" fmla="*/ 2147483647 h 135"/>
              <a:gd name="T16" fmla="*/ 2147483647 w 50"/>
              <a:gd name="T17" fmla="*/ 2147483647 h 135"/>
              <a:gd name="T18" fmla="*/ 2147483647 w 50"/>
              <a:gd name="T19" fmla="*/ 2147483647 h 135"/>
              <a:gd name="T20" fmla="*/ 0 w 50"/>
              <a:gd name="T21" fmla="*/ 2147483647 h 135"/>
              <a:gd name="T22" fmla="*/ 2147483647 w 50"/>
              <a:gd name="T23" fmla="*/ 2147483647 h 135"/>
              <a:gd name="T24" fmla="*/ 2147483647 w 50"/>
              <a:gd name="T25" fmla="*/ 2147483647 h 135"/>
              <a:gd name="T26" fmla="*/ 2147483647 w 50"/>
              <a:gd name="T27" fmla="*/ 2147483647 h 135"/>
              <a:gd name="T28" fmla="*/ 2147483647 w 50"/>
              <a:gd name="T29" fmla="*/ 2147483647 h 135"/>
              <a:gd name="T30" fmla="*/ 2147483647 w 50"/>
              <a:gd name="T31" fmla="*/ 2147483647 h 135"/>
              <a:gd name="T32" fmla="*/ 2147483647 w 50"/>
              <a:gd name="T33" fmla="*/ 2147483647 h 135"/>
              <a:gd name="T34" fmla="*/ 2147483647 w 50"/>
              <a:gd name="T35" fmla="*/ 2147483647 h 135"/>
              <a:gd name="T36" fmla="*/ 2147483647 w 50"/>
              <a:gd name="T37" fmla="*/ 2147483647 h 135"/>
              <a:gd name="T38" fmla="*/ 2147483647 w 50"/>
              <a:gd name="T39" fmla="*/ 0 h 135"/>
              <a:gd name="T40" fmla="*/ 2147483647 w 50"/>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35"/>
              <a:gd name="T65" fmla="*/ 50 w 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35">
                <a:moveTo>
                  <a:pt x="38" y="0"/>
                </a:moveTo>
                <a:lnTo>
                  <a:pt x="48" y="25"/>
                </a:lnTo>
                <a:lnTo>
                  <a:pt x="50" y="49"/>
                </a:lnTo>
                <a:lnTo>
                  <a:pt x="48" y="66"/>
                </a:lnTo>
                <a:lnTo>
                  <a:pt x="46" y="82"/>
                </a:lnTo>
                <a:lnTo>
                  <a:pt x="40" y="97"/>
                </a:lnTo>
                <a:lnTo>
                  <a:pt x="31" y="110"/>
                </a:lnTo>
                <a:lnTo>
                  <a:pt x="25" y="117"/>
                </a:lnTo>
                <a:lnTo>
                  <a:pt x="19" y="125"/>
                </a:lnTo>
                <a:lnTo>
                  <a:pt x="10" y="135"/>
                </a:lnTo>
                <a:lnTo>
                  <a:pt x="0" y="135"/>
                </a:lnTo>
                <a:lnTo>
                  <a:pt x="6" y="129"/>
                </a:lnTo>
                <a:lnTo>
                  <a:pt x="12" y="119"/>
                </a:lnTo>
                <a:lnTo>
                  <a:pt x="17" y="110"/>
                </a:lnTo>
                <a:lnTo>
                  <a:pt x="27" y="95"/>
                </a:lnTo>
                <a:lnTo>
                  <a:pt x="33" y="80"/>
                </a:lnTo>
                <a:lnTo>
                  <a:pt x="36" y="63"/>
                </a:lnTo>
                <a:lnTo>
                  <a:pt x="36" y="47"/>
                </a:lnTo>
                <a:lnTo>
                  <a:pt x="34" y="25"/>
                </a:lnTo>
                <a:lnTo>
                  <a:pt x="27" y="0"/>
                </a:lnTo>
                <a:lnTo>
                  <a:pt x="38" y="0"/>
                </a:lnTo>
                <a:close/>
              </a:path>
            </a:pathLst>
          </a:custGeom>
          <a:solidFill>
            <a:srgbClr val="000000"/>
          </a:solidFill>
          <a:ln w="0">
            <a:solidFill>
              <a:srgbClr val="000000"/>
            </a:solidFill>
            <a:round/>
            <a:headEnd/>
            <a:tailEnd/>
          </a:ln>
        </p:spPr>
        <p:txBody>
          <a:bodyPr/>
          <a:lstStyle/>
          <a:p>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5" name="Date Placeholder 3"/>
          <p:cNvSpPr>
            <a:spLocks noGrp="1"/>
          </p:cNvSpPr>
          <p:nvPr>
            <p:ph type="dt" sz="quarter" idx="10"/>
          </p:nvPr>
        </p:nvSpPr>
        <p:spPr>
          <a:noFill/>
        </p:spPr>
        <p:txBody>
          <a:bodyPr/>
          <a:lstStyle/>
          <a:p>
            <a:fld id="{307131EA-5EB3-4A14-A462-2BA2F1CE1D7B}" type="datetime1">
              <a:rPr lang="en-US"/>
              <a:pPr/>
              <a:t>1/14/2013</a:t>
            </a:fld>
            <a:endParaRPr lang="en-US"/>
          </a:p>
        </p:txBody>
      </p:sp>
      <p:sp>
        <p:nvSpPr>
          <p:cNvPr id="5146" name="Footer Placeholder 4"/>
          <p:cNvSpPr>
            <a:spLocks noGrp="1"/>
          </p:cNvSpPr>
          <p:nvPr>
            <p:ph type="ftr" sz="quarter" idx="11"/>
          </p:nvPr>
        </p:nvSpPr>
        <p:spPr>
          <a:noFill/>
        </p:spPr>
        <p:txBody>
          <a:bodyPr/>
          <a:lstStyle/>
          <a:p>
            <a:r>
              <a:rPr lang="en-US"/>
              <a:t>CPSC503 Winter 2012</a:t>
            </a:r>
          </a:p>
        </p:txBody>
      </p:sp>
      <p:sp>
        <p:nvSpPr>
          <p:cNvPr id="5147" name="Slide Number Placeholder 5"/>
          <p:cNvSpPr>
            <a:spLocks noGrp="1"/>
          </p:cNvSpPr>
          <p:nvPr>
            <p:ph type="sldNum" sz="quarter" idx="12"/>
          </p:nvPr>
        </p:nvSpPr>
        <p:spPr>
          <a:noFill/>
        </p:spPr>
        <p:txBody>
          <a:bodyPr/>
          <a:lstStyle/>
          <a:p>
            <a:fld id="{3F2BA954-B8BE-4E5D-87DF-81151B9D0D48}" type="slidenum">
              <a:rPr lang="en-US" smtClean="0"/>
              <a:pPr/>
              <a:t>8</a:t>
            </a:fld>
            <a:endParaRPr lang="en-US" smtClean="0"/>
          </a:p>
        </p:txBody>
      </p:sp>
      <p:sp>
        <p:nvSpPr>
          <p:cNvPr id="5148" name="Rectangle 2"/>
          <p:cNvSpPr>
            <a:spLocks noGrp="1" noChangeArrowheads="1"/>
          </p:cNvSpPr>
          <p:nvPr>
            <p:ph type="title"/>
          </p:nvPr>
        </p:nvSpPr>
        <p:spPr>
          <a:xfrm>
            <a:off x="0" y="0"/>
            <a:ext cx="8839200" cy="773113"/>
          </a:xfrm>
        </p:spPr>
        <p:txBody>
          <a:bodyPr/>
          <a:lstStyle/>
          <a:p>
            <a:pPr eaLnBrk="1" hangingPunct="1"/>
            <a:r>
              <a:rPr lang="en-US" smtClean="0"/>
              <a:t>Intersection (</a:t>
            </a:r>
            <a:r>
              <a:rPr lang="en-US" smtClean="0">
                <a:solidFill>
                  <a:srgbClr val="7030A0"/>
                </a:solidFill>
              </a:rPr>
              <a:t>FST1</a:t>
            </a:r>
            <a:r>
              <a:rPr lang="en-US" smtClean="0"/>
              <a:t>, </a:t>
            </a:r>
            <a:r>
              <a:rPr lang="en-US" smtClean="0">
                <a:solidFill>
                  <a:srgbClr val="00B050"/>
                </a:solidFill>
              </a:rPr>
              <a:t>FST2</a:t>
            </a:r>
            <a:r>
              <a:rPr lang="en-US" smtClean="0"/>
              <a:t>) </a:t>
            </a:r>
            <a:r>
              <a:rPr lang="en-US" smtClean="0">
                <a:solidFill>
                  <a:schemeClr val="tx1"/>
                </a:solidFill>
              </a:rPr>
              <a:t>= FST3 </a:t>
            </a:r>
          </a:p>
        </p:txBody>
      </p:sp>
      <p:sp>
        <p:nvSpPr>
          <p:cNvPr id="5149" name="Rectangle 4"/>
          <p:cNvSpPr>
            <a:spLocks noChangeArrowheads="1"/>
          </p:cNvSpPr>
          <p:nvPr/>
        </p:nvSpPr>
        <p:spPr bwMode="auto">
          <a:xfrm>
            <a:off x="0" y="2897188"/>
            <a:ext cx="9144000" cy="182245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For all </a:t>
            </a:r>
            <a:r>
              <a:rPr lang="en-US" sz="2800">
                <a:latin typeface="Comic Sans MS" pitchFamily="66" charset="0"/>
              </a:rPr>
              <a:t>i,j,n,m,a,b</a:t>
            </a:r>
            <a:r>
              <a:rPr lang="en-US" sz="2800" b="1">
                <a:latin typeface="Comic Sans MS" pitchFamily="66" charset="0"/>
              </a:rPr>
              <a:t> </a:t>
            </a:r>
            <a:r>
              <a:rPr lang="el-GR" sz="2800" b="1">
                <a:latin typeface="Comic Sans MS" pitchFamily="66" charset="0"/>
              </a:rPr>
              <a:t>δ</a:t>
            </a:r>
            <a:r>
              <a:rPr lang="en-US" sz="2800" b="1" baseline="-25000">
                <a:latin typeface="Comic Sans MS" pitchFamily="66" charset="0"/>
              </a:rPr>
              <a:t>3</a:t>
            </a: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r>
              <a:rPr lang="en-US" sz="2800" b="1">
                <a:latin typeface="Comic Sans MS" pitchFamily="66" charset="0"/>
              </a:rPr>
              <a:t>), a:b) = (</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r>
              <a:rPr lang="en-US" sz="2800" b="1">
                <a:latin typeface="Comic Sans MS" pitchFamily="66" charset="0"/>
              </a:rPr>
              <a:t>) iff</a:t>
            </a:r>
          </a:p>
          <a:p>
            <a:pPr marL="742950" lvl="1" indent="-285750">
              <a:spcBef>
                <a:spcPct val="20000"/>
              </a:spcBef>
              <a:buFontTx/>
              <a:buChar char="–"/>
            </a:pPr>
            <a:r>
              <a:rPr lang="el-GR" sz="2800" b="1">
                <a:solidFill>
                  <a:srgbClr val="7030A0"/>
                </a:solidFill>
                <a:latin typeface="Comic Sans MS" pitchFamily="66" charset="0"/>
              </a:rPr>
              <a:t>δ</a:t>
            </a:r>
            <a:r>
              <a:rPr lang="el-GR" sz="2800" b="1" baseline="-25000">
                <a:solidFill>
                  <a:srgbClr val="7030A0"/>
                </a:solidFill>
                <a:latin typeface="Comic Sans MS" pitchFamily="66" charset="0"/>
              </a:rPr>
              <a:t>1</a:t>
            </a: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r>
              <a:rPr lang="en-US" sz="2800" b="1">
                <a:latin typeface="Comic Sans MS" pitchFamily="66" charset="0"/>
              </a:rPr>
              <a:t>, a:b) = </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r>
              <a:rPr lang="en-US" sz="2800" b="1">
                <a:latin typeface="Comic Sans MS" pitchFamily="66" charset="0"/>
              </a:rPr>
              <a:t> AND</a:t>
            </a:r>
          </a:p>
          <a:p>
            <a:pPr marL="742950" lvl="1" indent="-285750">
              <a:spcBef>
                <a:spcPct val="20000"/>
              </a:spcBef>
              <a:buFontTx/>
              <a:buChar char="–"/>
            </a:pPr>
            <a:r>
              <a:rPr lang="el-GR" sz="2800" b="1">
                <a:solidFill>
                  <a:srgbClr val="00B050"/>
                </a:solidFill>
                <a:latin typeface="Comic Sans MS" pitchFamily="66" charset="0"/>
              </a:rPr>
              <a:t>δ</a:t>
            </a:r>
            <a:r>
              <a:rPr lang="el-GR" sz="2800" b="1" baseline="-25000">
                <a:solidFill>
                  <a:srgbClr val="00B050"/>
                </a:solidFill>
                <a:latin typeface="Comic Sans MS" pitchFamily="66" charset="0"/>
              </a:rPr>
              <a:t>2</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r>
              <a:rPr lang="en-US" sz="2800" b="1">
                <a:latin typeface="Comic Sans MS" pitchFamily="66" charset="0"/>
              </a:rPr>
              <a:t>, a:b) = </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endParaRPr lang="el-GR" sz="2800" b="1" baseline="-25000">
              <a:solidFill>
                <a:srgbClr val="00B050"/>
              </a:solidFill>
              <a:latin typeface="Comic Sans MS" pitchFamily="66" charset="0"/>
            </a:endParaRPr>
          </a:p>
          <a:p>
            <a:pPr marL="342900" indent="-342900">
              <a:spcBef>
                <a:spcPct val="20000"/>
              </a:spcBef>
              <a:buFontTx/>
              <a:buChar char="•"/>
            </a:pPr>
            <a:endParaRPr lang="en-US" sz="2800" b="1">
              <a:latin typeface="Comic Sans MS" pitchFamily="66" charset="0"/>
            </a:endParaRPr>
          </a:p>
        </p:txBody>
      </p:sp>
      <p:sp>
        <p:nvSpPr>
          <p:cNvPr id="5150" name="Rectangle 5"/>
          <p:cNvSpPr>
            <a:spLocks noGrp="1" noChangeArrowheads="1"/>
          </p:cNvSpPr>
          <p:nvPr>
            <p:ph type="body" idx="1"/>
          </p:nvPr>
        </p:nvSpPr>
        <p:spPr>
          <a:xfrm>
            <a:off x="322263" y="849313"/>
            <a:ext cx="7772400" cy="1970087"/>
          </a:xfrm>
        </p:spPr>
        <p:txBody>
          <a:bodyPr/>
          <a:lstStyle/>
          <a:p>
            <a:pPr eaLnBrk="1" hangingPunct="1"/>
            <a:r>
              <a:rPr lang="en-US" smtClean="0"/>
              <a:t>States of </a:t>
            </a:r>
            <a:r>
              <a:rPr lang="en-US" smtClean="0">
                <a:solidFill>
                  <a:srgbClr val="7030A0"/>
                </a:solidFill>
              </a:rPr>
              <a:t>FST1</a:t>
            </a:r>
            <a:r>
              <a:rPr lang="en-US" smtClean="0"/>
              <a:t> and </a:t>
            </a:r>
            <a:r>
              <a:rPr lang="en-US" smtClean="0">
                <a:solidFill>
                  <a:srgbClr val="00B050"/>
                </a:solidFill>
              </a:rPr>
              <a:t>FST2</a:t>
            </a:r>
            <a:r>
              <a:rPr lang="en-US" smtClean="0"/>
              <a:t> : </a:t>
            </a:r>
            <a:r>
              <a:rPr lang="en-US" smtClean="0">
                <a:solidFill>
                  <a:srgbClr val="7030A0"/>
                </a:solidFill>
              </a:rPr>
              <a:t>Q</a:t>
            </a:r>
            <a:r>
              <a:rPr lang="en-US" baseline="-25000" smtClean="0">
                <a:solidFill>
                  <a:srgbClr val="7030A0"/>
                </a:solidFill>
              </a:rPr>
              <a:t>1</a:t>
            </a:r>
            <a:r>
              <a:rPr lang="en-US" baseline="-25000" smtClean="0"/>
              <a:t> </a:t>
            </a:r>
            <a:r>
              <a:rPr lang="en-US" smtClean="0"/>
              <a:t>and </a:t>
            </a:r>
            <a:r>
              <a:rPr lang="en-US" smtClean="0">
                <a:solidFill>
                  <a:srgbClr val="00B050"/>
                </a:solidFill>
              </a:rPr>
              <a:t>Q</a:t>
            </a:r>
            <a:r>
              <a:rPr lang="en-US" baseline="-25000" smtClean="0">
                <a:solidFill>
                  <a:srgbClr val="00B050"/>
                </a:solidFill>
              </a:rPr>
              <a:t>2</a:t>
            </a:r>
          </a:p>
          <a:p>
            <a:pPr eaLnBrk="1" hangingPunct="1"/>
            <a:r>
              <a:rPr lang="en-US" smtClean="0">
                <a:solidFill>
                  <a:schemeClr val="accent2"/>
                </a:solidFill>
              </a:rPr>
              <a:t>States of intersection: </a:t>
            </a:r>
            <a:r>
              <a:rPr lang="en-US" smtClean="0"/>
              <a:t>(</a:t>
            </a:r>
            <a:r>
              <a:rPr lang="en-US" smtClean="0">
                <a:solidFill>
                  <a:srgbClr val="7030A0"/>
                </a:solidFill>
              </a:rPr>
              <a:t>Q</a:t>
            </a:r>
            <a:r>
              <a:rPr lang="en-US" baseline="-25000" smtClean="0">
                <a:solidFill>
                  <a:srgbClr val="7030A0"/>
                </a:solidFill>
              </a:rPr>
              <a:t>1</a:t>
            </a:r>
            <a:r>
              <a:rPr lang="en-US" baseline="-25000" smtClean="0"/>
              <a:t> </a:t>
            </a:r>
            <a:r>
              <a:rPr lang="en-US" smtClean="0"/>
              <a:t>x </a:t>
            </a:r>
            <a:r>
              <a:rPr lang="en-US" smtClean="0">
                <a:solidFill>
                  <a:srgbClr val="00B050"/>
                </a:solidFill>
              </a:rPr>
              <a:t>Q</a:t>
            </a:r>
            <a:r>
              <a:rPr lang="en-US" baseline="-25000" smtClean="0">
                <a:solidFill>
                  <a:srgbClr val="00B050"/>
                </a:solidFill>
              </a:rPr>
              <a:t>2</a:t>
            </a:r>
            <a:r>
              <a:rPr lang="en-US" smtClean="0"/>
              <a:t>)</a:t>
            </a:r>
          </a:p>
          <a:p>
            <a:pPr eaLnBrk="1" hangingPunct="1"/>
            <a:r>
              <a:rPr lang="en-US" smtClean="0"/>
              <a:t>Transitions of FST1 and FST2 :</a:t>
            </a:r>
            <a:r>
              <a:rPr lang="en-US" smtClean="0">
                <a:solidFill>
                  <a:schemeClr val="accent2"/>
                </a:solidFill>
              </a:rPr>
              <a:t> </a:t>
            </a:r>
            <a:r>
              <a:rPr lang="el-GR" smtClean="0">
                <a:solidFill>
                  <a:srgbClr val="7030A0"/>
                </a:solidFill>
              </a:rPr>
              <a:t>δ</a:t>
            </a:r>
            <a:r>
              <a:rPr lang="en-US" baseline="-25000" smtClean="0">
                <a:solidFill>
                  <a:srgbClr val="7030A0"/>
                </a:solidFill>
              </a:rPr>
              <a:t>1</a:t>
            </a:r>
            <a:r>
              <a:rPr lang="en-US" baseline="-25000" smtClean="0"/>
              <a:t>, </a:t>
            </a:r>
            <a:r>
              <a:rPr lang="el-GR" smtClean="0">
                <a:solidFill>
                  <a:srgbClr val="00B050"/>
                </a:solidFill>
              </a:rPr>
              <a:t>δ</a:t>
            </a:r>
            <a:r>
              <a:rPr lang="en-US" baseline="-25000" smtClean="0">
                <a:solidFill>
                  <a:srgbClr val="00B050"/>
                </a:solidFill>
              </a:rPr>
              <a:t>2</a:t>
            </a:r>
          </a:p>
          <a:p>
            <a:pPr eaLnBrk="1" hangingPunct="1"/>
            <a:r>
              <a:rPr lang="en-US" smtClean="0">
                <a:solidFill>
                  <a:schemeClr val="accent2"/>
                </a:solidFill>
              </a:rPr>
              <a:t>Transitions of intersection : </a:t>
            </a:r>
            <a:r>
              <a:rPr lang="el-GR" smtClean="0"/>
              <a:t>δ</a:t>
            </a:r>
            <a:r>
              <a:rPr lang="en-US" baseline="-25000" smtClean="0"/>
              <a:t>3</a:t>
            </a:r>
          </a:p>
        </p:txBody>
      </p:sp>
      <p:sp>
        <p:nvSpPr>
          <p:cNvPr id="5151" name="Oval 8"/>
          <p:cNvSpPr>
            <a:spLocks noChangeArrowheads="1"/>
          </p:cNvSpPr>
          <p:nvPr/>
        </p:nvSpPr>
        <p:spPr bwMode="auto">
          <a:xfrm>
            <a:off x="485775" y="5275263"/>
            <a:ext cx="1277938" cy="658812"/>
          </a:xfrm>
          <a:prstGeom prst="ellipse">
            <a:avLst/>
          </a:prstGeom>
          <a:noFill/>
          <a:ln w="9525">
            <a:solidFill>
              <a:schemeClr val="tx1"/>
            </a:solidFill>
            <a:round/>
            <a:headEnd/>
            <a:tailEnd/>
          </a:ln>
        </p:spPr>
        <p:txBody>
          <a:bodyPr wrap="none" anchor="ctr"/>
          <a:lstStyle/>
          <a:p>
            <a:endParaRPr lang="en-US"/>
          </a:p>
        </p:txBody>
      </p:sp>
      <p:cxnSp>
        <p:nvCxnSpPr>
          <p:cNvPr id="5152" name="AutoShape 10"/>
          <p:cNvCxnSpPr>
            <a:cxnSpLocks noChangeShapeType="1"/>
          </p:cNvCxnSpPr>
          <p:nvPr/>
        </p:nvCxnSpPr>
        <p:spPr bwMode="auto">
          <a:xfrm rot="5400000" flipV="1">
            <a:off x="1667669" y="4814094"/>
            <a:ext cx="84137" cy="1108075"/>
          </a:xfrm>
          <a:prstGeom prst="curvedConnector3">
            <a:avLst>
              <a:gd name="adj1" fmla="val -530190"/>
            </a:avLst>
          </a:prstGeom>
          <a:noFill/>
          <a:ln w="9525">
            <a:solidFill>
              <a:schemeClr val="tx1"/>
            </a:solidFill>
            <a:round/>
            <a:headEnd/>
            <a:tailEnd type="triangle" w="med" len="med"/>
          </a:ln>
        </p:spPr>
      </p:cxnSp>
      <p:sp>
        <p:nvSpPr>
          <p:cNvPr id="5153" name="Text Box 12"/>
          <p:cNvSpPr txBox="1">
            <a:spLocks noChangeArrowheads="1"/>
          </p:cNvSpPr>
          <p:nvPr/>
        </p:nvSpPr>
        <p:spPr bwMode="auto">
          <a:xfrm>
            <a:off x="5103813" y="5554663"/>
            <a:ext cx="515937" cy="457200"/>
          </a:xfrm>
          <a:prstGeom prst="rect">
            <a:avLst/>
          </a:prstGeom>
          <a:noFill/>
          <a:ln w="9525">
            <a:noFill/>
            <a:miter lim="800000"/>
            <a:headEnd/>
            <a:tailEnd/>
          </a:ln>
        </p:spPr>
        <p:txBody>
          <a:bodyPr>
            <a:spAutoFit/>
          </a:bodyPr>
          <a:lstStyle/>
          <a:p>
            <a:endParaRPr lang="en-US" sz="2400" b="1">
              <a:latin typeface="Comic Sans MS" pitchFamily="66" charset="0"/>
            </a:endParaRPr>
          </a:p>
        </p:txBody>
      </p:sp>
      <p:sp>
        <p:nvSpPr>
          <p:cNvPr id="5154" name="Text Box 14"/>
          <p:cNvSpPr txBox="1">
            <a:spLocks noChangeArrowheads="1"/>
          </p:cNvSpPr>
          <p:nvPr/>
        </p:nvSpPr>
        <p:spPr bwMode="auto">
          <a:xfrm>
            <a:off x="1308100" y="4643438"/>
            <a:ext cx="909638"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sp>
        <p:nvSpPr>
          <p:cNvPr id="5155" name="Oval 15"/>
          <p:cNvSpPr>
            <a:spLocks noChangeArrowheads="1"/>
          </p:cNvSpPr>
          <p:nvPr/>
        </p:nvSpPr>
        <p:spPr bwMode="auto">
          <a:xfrm>
            <a:off x="2066925" y="5249863"/>
            <a:ext cx="1366838" cy="658812"/>
          </a:xfrm>
          <a:prstGeom prst="ellipse">
            <a:avLst/>
          </a:prstGeom>
          <a:noFill/>
          <a:ln w="9525">
            <a:solidFill>
              <a:schemeClr val="tx1"/>
            </a:solidFill>
            <a:round/>
            <a:headEnd/>
            <a:tailEnd/>
          </a:ln>
        </p:spPr>
        <p:txBody>
          <a:bodyPr wrap="none" anchor="ctr"/>
          <a:lstStyle/>
          <a:p>
            <a:endParaRPr lang="en-US"/>
          </a:p>
        </p:txBody>
      </p:sp>
      <p:sp>
        <p:nvSpPr>
          <p:cNvPr id="5156" name="Rectangle 16"/>
          <p:cNvSpPr>
            <a:spLocks noChangeArrowheads="1"/>
          </p:cNvSpPr>
          <p:nvPr/>
        </p:nvSpPr>
        <p:spPr bwMode="auto">
          <a:xfrm>
            <a:off x="398463" y="5249863"/>
            <a:ext cx="1593850" cy="682625"/>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r>
              <a:rPr lang="en-US" sz="2800" b="1">
                <a:latin typeface="Comic Sans MS" pitchFamily="66" charset="0"/>
              </a:rPr>
              <a:t>)</a:t>
            </a:r>
          </a:p>
        </p:txBody>
      </p:sp>
      <p:sp>
        <p:nvSpPr>
          <p:cNvPr id="5157" name="Rectangle 17"/>
          <p:cNvSpPr>
            <a:spLocks noChangeArrowheads="1"/>
          </p:cNvSpPr>
          <p:nvPr/>
        </p:nvSpPr>
        <p:spPr bwMode="auto">
          <a:xfrm>
            <a:off x="1990725" y="5249863"/>
            <a:ext cx="1670050" cy="608012"/>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r>
              <a:rPr lang="en-US" sz="2800" b="1">
                <a:latin typeface="Comic Sans MS" pitchFamily="66" charset="0"/>
              </a:rPr>
              <a:t>)</a:t>
            </a:r>
          </a:p>
        </p:txBody>
      </p:sp>
      <p:sp>
        <p:nvSpPr>
          <p:cNvPr id="5158" name="Oval 19"/>
          <p:cNvSpPr>
            <a:spLocks noChangeArrowheads="1"/>
          </p:cNvSpPr>
          <p:nvPr/>
        </p:nvSpPr>
        <p:spPr bwMode="auto">
          <a:xfrm>
            <a:off x="5937250" y="4364038"/>
            <a:ext cx="835025" cy="658812"/>
          </a:xfrm>
          <a:prstGeom prst="ellipse">
            <a:avLst/>
          </a:prstGeom>
          <a:noFill/>
          <a:ln w="9525">
            <a:solidFill>
              <a:schemeClr val="tx1"/>
            </a:solidFill>
            <a:round/>
            <a:headEnd/>
            <a:tailEnd/>
          </a:ln>
        </p:spPr>
        <p:txBody>
          <a:bodyPr wrap="none" anchor="ctr"/>
          <a:lstStyle/>
          <a:p>
            <a:endParaRPr lang="en-US"/>
          </a:p>
        </p:txBody>
      </p:sp>
      <p:cxnSp>
        <p:nvCxnSpPr>
          <p:cNvPr id="5159" name="AutoShape 20"/>
          <p:cNvCxnSpPr>
            <a:cxnSpLocks noChangeShapeType="1"/>
          </p:cNvCxnSpPr>
          <p:nvPr/>
        </p:nvCxnSpPr>
        <p:spPr bwMode="auto">
          <a:xfrm rot="5400000" flipV="1">
            <a:off x="6981032" y="3902869"/>
            <a:ext cx="84137" cy="1108075"/>
          </a:xfrm>
          <a:prstGeom prst="curvedConnector3">
            <a:avLst>
              <a:gd name="adj1" fmla="val -271699"/>
            </a:avLst>
          </a:prstGeom>
          <a:noFill/>
          <a:ln w="9525">
            <a:solidFill>
              <a:schemeClr val="tx1"/>
            </a:solidFill>
            <a:round/>
            <a:headEnd/>
            <a:tailEnd type="triangle" w="med" len="med"/>
          </a:ln>
        </p:spPr>
      </p:cxnSp>
      <p:sp>
        <p:nvSpPr>
          <p:cNvPr id="5160" name="Text Box 21"/>
          <p:cNvSpPr txBox="1">
            <a:spLocks noChangeArrowheads="1"/>
          </p:cNvSpPr>
          <p:nvPr/>
        </p:nvSpPr>
        <p:spPr bwMode="auto">
          <a:xfrm>
            <a:off x="6621463" y="3732213"/>
            <a:ext cx="909637"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sp>
        <p:nvSpPr>
          <p:cNvPr id="5161" name="Oval 22"/>
          <p:cNvSpPr>
            <a:spLocks noChangeArrowheads="1"/>
          </p:cNvSpPr>
          <p:nvPr/>
        </p:nvSpPr>
        <p:spPr bwMode="auto">
          <a:xfrm>
            <a:off x="7607300" y="4338638"/>
            <a:ext cx="682625" cy="658812"/>
          </a:xfrm>
          <a:prstGeom prst="ellipse">
            <a:avLst/>
          </a:prstGeom>
          <a:noFill/>
          <a:ln w="9525">
            <a:solidFill>
              <a:schemeClr val="tx1"/>
            </a:solidFill>
            <a:round/>
            <a:headEnd/>
            <a:tailEnd/>
          </a:ln>
        </p:spPr>
        <p:txBody>
          <a:bodyPr wrap="none" anchor="ctr"/>
          <a:lstStyle/>
          <a:p>
            <a:endParaRPr lang="en-US"/>
          </a:p>
        </p:txBody>
      </p:sp>
      <p:sp>
        <p:nvSpPr>
          <p:cNvPr id="5162" name="Rectangle 23"/>
          <p:cNvSpPr>
            <a:spLocks noChangeArrowheads="1"/>
          </p:cNvSpPr>
          <p:nvPr/>
        </p:nvSpPr>
        <p:spPr bwMode="auto">
          <a:xfrm>
            <a:off x="6013450" y="4338638"/>
            <a:ext cx="911225" cy="530225"/>
          </a:xfrm>
          <a:prstGeom prst="rect">
            <a:avLst/>
          </a:prstGeom>
          <a:noFill/>
          <a:ln w="9525">
            <a:noFill/>
            <a:miter lim="800000"/>
            <a:headEnd/>
            <a:tailEnd/>
          </a:ln>
        </p:spPr>
        <p:txBody>
          <a:bodyPr/>
          <a:lstStyle/>
          <a:p>
            <a:pPr marL="342900" indent="-342900">
              <a:spcBef>
                <a:spcPct val="20000"/>
              </a:spcBef>
            </a:pP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endParaRPr lang="en-US" sz="2800" b="1">
              <a:solidFill>
                <a:srgbClr val="7030A0"/>
              </a:solidFill>
              <a:latin typeface="Comic Sans MS" pitchFamily="66" charset="0"/>
            </a:endParaRPr>
          </a:p>
        </p:txBody>
      </p:sp>
      <p:sp>
        <p:nvSpPr>
          <p:cNvPr id="5163" name="Rectangle 24"/>
          <p:cNvSpPr>
            <a:spLocks noChangeArrowheads="1"/>
          </p:cNvSpPr>
          <p:nvPr/>
        </p:nvSpPr>
        <p:spPr bwMode="auto">
          <a:xfrm>
            <a:off x="7607300" y="4340225"/>
            <a:ext cx="835025" cy="608013"/>
          </a:xfrm>
          <a:prstGeom prst="rect">
            <a:avLst/>
          </a:prstGeom>
          <a:noFill/>
          <a:ln w="9525">
            <a:noFill/>
            <a:miter lim="800000"/>
            <a:headEnd/>
            <a:tailEnd/>
          </a:ln>
        </p:spPr>
        <p:txBody>
          <a:bodyPr/>
          <a:lstStyle/>
          <a:p>
            <a:pPr marL="342900" indent="-342900">
              <a:spcBef>
                <a:spcPct val="20000"/>
              </a:spcBef>
            </a:pP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endParaRPr lang="en-US" sz="2800" b="1">
              <a:solidFill>
                <a:srgbClr val="7030A0"/>
              </a:solidFill>
              <a:latin typeface="Comic Sans MS" pitchFamily="66" charset="0"/>
            </a:endParaRPr>
          </a:p>
        </p:txBody>
      </p:sp>
      <p:sp>
        <p:nvSpPr>
          <p:cNvPr id="5164" name="Oval 25"/>
          <p:cNvSpPr>
            <a:spLocks noChangeArrowheads="1"/>
          </p:cNvSpPr>
          <p:nvPr/>
        </p:nvSpPr>
        <p:spPr bwMode="auto">
          <a:xfrm>
            <a:off x="6088063" y="5578475"/>
            <a:ext cx="835025" cy="658813"/>
          </a:xfrm>
          <a:prstGeom prst="ellipse">
            <a:avLst/>
          </a:prstGeom>
          <a:noFill/>
          <a:ln w="9525">
            <a:solidFill>
              <a:schemeClr val="tx1"/>
            </a:solidFill>
            <a:round/>
            <a:headEnd/>
            <a:tailEnd/>
          </a:ln>
        </p:spPr>
        <p:txBody>
          <a:bodyPr wrap="none" anchor="ctr"/>
          <a:lstStyle/>
          <a:p>
            <a:endParaRPr lang="en-US"/>
          </a:p>
        </p:txBody>
      </p:sp>
      <p:cxnSp>
        <p:nvCxnSpPr>
          <p:cNvPr id="5165" name="AutoShape 26"/>
          <p:cNvCxnSpPr>
            <a:cxnSpLocks noChangeShapeType="1"/>
          </p:cNvCxnSpPr>
          <p:nvPr/>
        </p:nvCxnSpPr>
        <p:spPr bwMode="auto">
          <a:xfrm rot="5400000" flipV="1">
            <a:off x="7131844" y="5117306"/>
            <a:ext cx="84138" cy="1108075"/>
          </a:xfrm>
          <a:prstGeom prst="curvedConnector3">
            <a:avLst>
              <a:gd name="adj1" fmla="val -271699"/>
            </a:avLst>
          </a:prstGeom>
          <a:noFill/>
          <a:ln w="9525">
            <a:solidFill>
              <a:schemeClr val="tx1"/>
            </a:solidFill>
            <a:round/>
            <a:headEnd/>
            <a:tailEnd type="triangle" w="med" len="med"/>
          </a:ln>
        </p:spPr>
      </p:cxnSp>
      <p:sp>
        <p:nvSpPr>
          <p:cNvPr id="5166" name="Text Box 27"/>
          <p:cNvSpPr txBox="1">
            <a:spLocks noChangeArrowheads="1"/>
          </p:cNvSpPr>
          <p:nvPr/>
        </p:nvSpPr>
        <p:spPr bwMode="auto">
          <a:xfrm>
            <a:off x="6772275" y="4946650"/>
            <a:ext cx="909638"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sp>
        <p:nvSpPr>
          <p:cNvPr id="5167" name="Oval 28"/>
          <p:cNvSpPr>
            <a:spLocks noChangeArrowheads="1"/>
          </p:cNvSpPr>
          <p:nvPr/>
        </p:nvSpPr>
        <p:spPr bwMode="auto">
          <a:xfrm>
            <a:off x="7758113" y="5553075"/>
            <a:ext cx="682625" cy="658813"/>
          </a:xfrm>
          <a:prstGeom prst="ellipse">
            <a:avLst/>
          </a:prstGeom>
          <a:noFill/>
          <a:ln w="9525">
            <a:solidFill>
              <a:schemeClr val="tx1"/>
            </a:solidFill>
            <a:round/>
            <a:headEnd/>
            <a:tailEnd/>
          </a:ln>
        </p:spPr>
        <p:txBody>
          <a:bodyPr wrap="none" anchor="ctr"/>
          <a:lstStyle/>
          <a:p>
            <a:endParaRPr lang="en-US"/>
          </a:p>
        </p:txBody>
      </p:sp>
      <p:sp>
        <p:nvSpPr>
          <p:cNvPr id="5168" name="Rectangle 29"/>
          <p:cNvSpPr>
            <a:spLocks noChangeArrowheads="1"/>
          </p:cNvSpPr>
          <p:nvPr/>
        </p:nvSpPr>
        <p:spPr bwMode="auto">
          <a:xfrm>
            <a:off x="6164263" y="5553075"/>
            <a:ext cx="911225" cy="530225"/>
          </a:xfrm>
          <a:prstGeom prst="rect">
            <a:avLst/>
          </a:prstGeom>
          <a:noFill/>
          <a:ln w="9525">
            <a:noFill/>
            <a:miter lim="800000"/>
            <a:headEnd/>
            <a:tailEnd/>
          </a:ln>
        </p:spPr>
        <p:txBody>
          <a:bodyPr/>
          <a:lstStyle/>
          <a:p>
            <a:pPr marL="342900" indent="-342900">
              <a:spcBef>
                <a:spcPct val="20000"/>
              </a:spcBef>
            </a:pP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endParaRPr lang="en-US" sz="2800" b="1">
              <a:solidFill>
                <a:srgbClr val="00B050"/>
              </a:solidFill>
              <a:latin typeface="Comic Sans MS" pitchFamily="66" charset="0"/>
            </a:endParaRPr>
          </a:p>
        </p:txBody>
      </p:sp>
      <p:sp>
        <p:nvSpPr>
          <p:cNvPr id="5169" name="Rectangle 30"/>
          <p:cNvSpPr>
            <a:spLocks noChangeArrowheads="1"/>
          </p:cNvSpPr>
          <p:nvPr/>
        </p:nvSpPr>
        <p:spPr bwMode="auto">
          <a:xfrm>
            <a:off x="7758113" y="5554663"/>
            <a:ext cx="835025" cy="608012"/>
          </a:xfrm>
          <a:prstGeom prst="rect">
            <a:avLst/>
          </a:prstGeom>
          <a:noFill/>
          <a:ln w="9525">
            <a:noFill/>
            <a:miter lim="800000"/>
            <a:headEnd/>
            <a:tailEnd/>
          </a:ln>
        </p:spPr>
        <p:txBody>
          <a:bodyPr/>
          <a:lstStyle/>
          <a:p>
            <a:pPr marL="342900" indent="-342900">
              <a:spcBef>
                <a:spcPct val="20000"/>
              </a:spcBef>
            </a:pP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endParaRPr lang="en-US" sz="2800" b="1">
              <a:solidFill>
                <a:srgbClr val="00B050"/>
              </a:solidFill>
              <a:latin typeface="Comic Sans MS" pitchFamily="66" charset="0"/>
            </a:endParaRPr>
          </a:p>
        </p:txBody>
      </p:sp>
      <p:sp>
        <p:nvSpPr>
          <p:cNvPr id="5170" name="Text Box 31"/>
          <p:cNvSpPr txBox="1">
            <a:spLocks noChangeArrowheads="1"/>
          </p:cNvSpPr>
          <p:nvPr/>
        </p:nvSpPr>
        <p:spPr bwMode="auto">
          <a:xfrm>
            <a:off x="1308100" y="4643438"/>
            <a:ext cx="909638"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sp>
        <p:nvSpPr>
          <p:cNvPr id="5171" name="Text Box 33"/>
          <p:cNvSpPr txBox="1">
            <a:spLocks noChangeArrowheads="1"/>
          </p:cNvSpPr>
          <p:nvPr/>
        </p:nvSpPr>
        <p:spPr bwMode="auto">
          <a:xfrm>
            <a:off x="4268788" y="5249863"/>
            <a:ext cx="909637" cy="641350"/>
          </a:xfrm>
          <a:prstGeom prst="rect">
            <a:avLst/>
          </a:prstGeom>
          <a:noFill/>
          <a:ln w="9525">
            <a:noFill/>
            <a:miter lim="800000"/>
            <a:headEnd/>
            <a:tailEnd/>
          </a:ln>
        </p:spPr>
        <p:txBody>
          <a:bodyPr>
            <a:spAutoFit/>
          </a:bodyPr>
          <a:lstStyle/>
          <a:p>
            <a:r>
              <a:rPr lang="en-US" sz="3600" b="1">
                <a:latin typeface="Comic Sans MS" pitchFamily="66" charset="0"/>
                <a:sym typeface="Wingdings" pitchFamily="2" charset="2"/>
              </a:rPr>
              <a:t></a:t>
            </a:r>
            <a:endParaRPr lang="en-US" sz="3600" b="1">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Date Placeholder 3"/>
          <p:cNvSpPr>
            <a:spLocks noGrp="1"/>
          </p:cNvSpPr>
          <p:nvPr>
            <p:ph type="dt" sz="quarter" idx="10"/>
          </p:nvPr>
        </p:nvSpPr>
        <p:spPr>
          <a:noFill/>
        </p:spPr>
        <p:txBody>
          <a:bodyPr/>
          <a:lstStyle/>
          <a:p>
            <a:fld id="{BF8EFBD6-9461-418F-B82E-5FC0A2EBAF73}" type="datetime1">
              <a:rPr lang="en-US"/>
              <a:pPr/>
              <a:t>1/14/2013</a:t>
            </a:fld>
            <a:endParaRPr lang="en-US"/>
          </a:p>
        </p:txBody>
      </p:sp>
      <p:sp>
        <p:nvSpPr>
          <p:cNvPr id="6160" name="Footer Placeholder 4"/>
          <p:cNvSpPr>
            <a:spLocks noGrp="1"/>
          </p:cNvSpPr>
          <p:nvPr>
            <p:ph type="ftr" sz="quarter" idx="11"/>
          </p:nvPr>
        </p:nvSpPr>
        <p:spPr>
          <a:noFill/>
        </p:spPr>
        <p:txBody>
          <a:bodyPr/>
          <a:lstStyle/>
          <a:p>
            <a:r>
              <a:rPr lang="en-US"/>
              <a:t>CPSC503 Winter 2012</a:t>
            </a:r>
          </a:p>
        </p:txBody>
      </p:sp>
      <p:sp>
        <p:nvSpPr>
          <p:cNvPr id="6161" name="Slide Number Placeholder 5"/>
          <p:cNvSpPr>
            <a:spLocks noGrp="1"/>
          </p:cNvSpPr>
          <p:nvPr>
            <p:ph type="sldNum" sz="quarter" idx="12"/>
          </p:nvPr>
        </p:nvSpPr>
        <p:spPr>
          <a:noFill/>
        </p:spPr>
        <p:txBody>
          <a:bodyPr/>
          <a:lstStyle/>
          <a:p>
            <a:fld id="{838E72A8-9B8E-4E16-AA2D-99DD1FD46ADB}" type="slidenum">
              <a:rPr lang="en-US" smtClean="0"/>
              <a:pPr/>
              <a:t>9</a:t>
            </a:fld>
            <a:endParaRPr lang="en-US" smtClean="0"/>
          </a:p>
        </p:txBody>
      </p:sp>
      <p:sp>
        <p:nvSpPr>
          <p:cNvPr id="6162" name="Rectangle 2"/>
          <p:cNvSpPr>
            <a:spLocks noGrp="1" noChangeArrowheads="1"/>
          </p:cNvSpPr>
          <p:nvPr>
            <p:ph type="title"/>
          </p:nvPr>
        </p:nvSpPr>
        <p:spPr>
          <a:xfrm>
            <a:off x="0" y="0"/>
            <a:ext cx="9051925" cy="773113"/>
          </a:xfrm>
        </p:spPr>
        <p:txBody>
          <a:bodyPr/>
          <a:lstStyle/>
          <a:p>
            <a:pPr eaLnBrk="1" hangingPunct="1"/>
            <a:r>
              <a:rPr lang="en-US" smtClean="0">
                <a:solidFill>
                  <a:schemeClr val="tx1"/>
                </a:solidFill>
              </a:rPr>
              <a:t>Composition</a:t>
            </a:r>
            <a:r>
              <a:rPr lang="en-US" smtClean="0"/>
              <a:t>(</a:t>
            </a:r>
            <a:r>
              <a:rPr lang="en-US" smtClean="0">
                <a:solidFill>
                  <a:srgbClr val="7030A0"/>
                </a:solidFill>
              </a:rPr>
              <a:t>FST1</a:t>
            </a:r>
            <a:r>
              <a:rPr lang="en-US" smtClean="0"/>
              <a:t>, </a:t>
            </a:r>
            <a:r>
              <a:rPr lang="en-US" smtClean="0">
                <a:solidFill>
                  <a:srgbClr val="00B050"/>
                </a:solidFill>
              </a:rPr>
              <a:t>FST2</a:t>
            </a:r>
            <a:r>
              <a:rPr lang="en-US" smtClean="0"/>
              <a:t>)</a:t>
            </a:r>
            <a:r>
              <a:rPr lang="en-US" smtClean="0">
                <a:solidFill>
                  <a:schemeClr val="tx1"/>
                </a:solidFill>
              </a:rPr>
              <a:t> = FST3</a:t>
            </a:r>
            <a:r>
              <a:rPr lang="en-US" smtClean="0"/>
              <a:t> </a:t>
            </a:r>
          </a:p>
        </p:txBody>
      </p:sp>
      <p:sp>
        <p:nvSpPr>
          <p:cNvPr id="6163" name="Rectangle 4"/>
          <p:cNvSpPr>
            <a:spLocks noGrp="1" noChangeArrowheads="1"/>
          </p:cNvSpPr>
          <p:nvPr>
            <p:ph type="body" idx="1"/>
          </p:nvPr>
        </p:nvSpPr>
        <p:spPr>
          <a:xfrm>
            <a:off x="625475" y="849313"/>
            <a:ext cx="7772400" cy="2047875"/>
          </a:xfrm>
        </p:spPr>
        <p:txBody>
          <a:bodyPr/>
          <a:lstStyle/>
          <a:p>
            <a:pPr eaLnBrk="1" hangingPunct="1">
              <a:lnSpc>
                <a:spcPct val="90000"/>
              </a:lnSpc>
            </a:pPr>
            <a:r>
              <a:rPr lang="en-US" smtClean="0"/>
              <a:t>States of </a:t>
            </a:r>
            <a:r>
              <a:rPr lang="en-US" smtClean="0">
                <a:solidFill>
                  <a:srgbClr val="7030A0"/>
                </a:solidFill>
              </a:rPr>
              <a:t>FST1 </a:t>
            </a:r>
            <a:r>
              <a:rPr lang="en-US" smtClean="0"/>
              <a:t>and </a:t>
            </a:r>
            <a:r>
              <a:rPr lang="en-US" smtClean="0">
                <a:solidFill>
                  <a:srgbClr val="00B050"/>
                </a:solidFill>
              </a:rPr>
              <a:t>FST2 </a:t>
            </a:r>
            <a:r>
              <a:rPr lang="en-US" smtClean="0"/>
              <a:t>: Q</a:t>
            </a:r>
            <a:r>
              <a:rPr lang="en-US" baseline="-25000" smtClean="0"/>
              <a:t>1 </a:t>
            </a:r>
            <a:r>
              <a:rPr lang="en-US" smtClean="0"/>
              <a:t>and </a:t>
            </a:r>
            <a:r>
              <a:rPr lang="en-US" smtClean="0">
                <a:solidFill>
                  <a:srgbClr val="00B050"/>
                </a:solidFill>
              </a:rPr>
              <a:t>Q</a:t>
            </a:r>
            <a:r>
              <a:rPr lang="en-US" baseline="-25000" smtClean="0">
                <a:solidFill>
                  <a:srgbClr val="00B050"/>
                </a:solidFill>
              </a:rPr>
              <a:t>2</a:t>
            </a:r>
          </a:p>
          <a:p>
            <a:pPr eaLnBrk="1" hangingPunct="1">
              <a:lnSpc>
                <a:spcPct val="90000"/>
              </a:lnSpc>
            </a:pPr>
            <a:r>
              <a:rPr lang="en-US" smtClean="0">
                <a:solidFill>
                  <a:schemeClr val="accent2"/>
                </a:solidFill>
              </a:rPr>
              <a:t>States of composition : </a:t>
            </a:r>
            <a:r>
              <a:rPr lang="en-US" smtClean="0">
                <a:solidFill>
                  <a:srgbClr val="7030A0"/>
                </a:solidFill>
              </a:rPr>
              <a:t>Q</a:t>
            </a:r>
            <a:r>
              <a:rPr lang="en-US" baseline="-25000" smtClean="0">
                <a:solidFill>
                  <a:srgbClr val="7030A0"/>
                </a:solidFill>
              </a:rPr>
              <a:t>1</a:t>
            </a:r>
            <a:r>
              <a:rPr lang="en-US" baseline="-25000" smtClean="0"/>
              <a:t> </a:t>
            </a:r>
            <a:r>
              <a:rPr lang="en-US" smtClean="0"/>
              <a:t>x </a:t>
            </a:r>
            <a:r>
              <a:rPr lang="en-US" smtClean="0">
                <a:solidFill>
                  <a:srgbClr val="00B050"/>
                </a:solidFill>
              </a:rPr>
              <a:t>Q</a:t>
            </a:r>
            <a:r>
              <a:rPr lang="en-US" baseline="-25000" smtClean="0">
                <a:solidFill>
                  <a:srgbClr val="00B050"/>
                </a:solidFill>
              </a:rPr>
              <a:t>2</a:t>
            </a:r>
            <a:endParaRPr lang="en-US" smtClean="0">
              <a:solidFill>
                <a:srgbClr val="00B050"/>
              </a:solidFill>
            </a:endParaRPr>
          </a:p>
          <a:p>
            <a:pPr eaLnBrk="1" hangingPunct="1">
              <a:lnSpc>
                <a:spcPct val="90000"/>
              </a:lnSpc>
            </a:pPr>
            <a:r>
              <a:rPr lang="en-US" smtClean="0"/>
              <a:t>Transitions of FST1 and FST2 :</a:t>
            </a:r>
            <a:r>
              <a:rPr lang="en-US" smtClean="0">
                <a:solidFill>
                  <a:schemeClr val="accent2"/>
                </a:solidFill>
              </a:rPr>
              <a:t> </a:t>
            </a:r>
            <a:r>
              <a:rPr lang="el-GR" smtClean="0">
                <a:solidFill>
                  <a:srgbClr val="7030A0"/>
                </a:solidFill>
              </a:rPr>
              <a:t>δ</a:t>
            </a:r>
            <a:r>
              <a:rPr lang="en-US" baseline="-25000" smtClean="0">
                <a:solidFill>
                  <a:srgbClr val="7030A0"/>
                </a:solidFill>
              </a:rPr>
              <a:t>1</a:t>
            </a:r>
            <a:r>
              <a:rPr lang="en-US" baseline="-25000" smtClean="0"/>
              <a:t>, </a:t>
            </a:r>
            <a:r>
              <a:rPr lang="el-GR" smtClean="0">
                <a:solidFill>
                  <a:srgbClr val="00B050"/>
                </a:solidFill>
              </a:rPr>
              <a:t>δ</a:t>
            </a:r>
            <a:r>
              <a:rPr lang="en-US" baseline="-25000" smtClean="0">
                <a:solidFill>
                  <a:srgbClr val="00B050"/>
                </a:solidFill>
              </a:rPr>
              <a:t>2</a:t>
            </a:r>
          </a:p>
          <a:p>
            <a:pPr eaLnBrk="1" hangingPunct="1">
              <a:lnSpc>
                <a:spcPct val="90000"/>
              </a:lnSpc>
            </a:pPr>
            <a:r>
              <a:rPr lang="en-US" smtClean="0">
                <a:solidFill>
                  <a:schemeClr val="accent2"/>
                </a:solidFill>
              </a:rPr>
              <a:t>Transitions of composition : </a:t>
            </a:r>
            <a:r>
              <a:rPr lang="el-GR" smtClean="0"/>
              <a:t>δ</a:t>
            </a:r>
            <a:r>
              <a:rPr lang="en-US" baseline="-25000" smtClean="0"/>
              <a:t>3</a:t>
            </a:r>
          </a:p>
        </p:txBody>
      </p:sp>
      <p:sp>
        <p:nvSpPr>
          <p:cNvPr id="6164" name="Rectangle 5"/>
          <p:cNvSpPr>
            <a:spLocks noChangeArrowheads="1"/>
          </p:cNvSpPr>
          <p:nvPr/>
        </p:nvSpPr>
        <p:spPr bwMode="auto">
          <a:xfrm>
            <a:off x="0" y="2897188"/>
            <a:ext cx="8821738" cy="182245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For all </a:t>
            </a:r>
            <a:r>
              <a:rPr lang="en-US" sz="2800">
                <a:latin typeface="Comic Sans MS" pitchFamily="66" charset="0"/>
              </a:rPr>
              <a:t>i,j,n,m,a,b</a:t>
            </a:r>
            <a:r>
              <a:rPr lang="en-US" sz="2800" b="1">
                <a:latin typeface="Comic Sans MS" pitchFamily="66" charset="0"/>
              </a:rPr>
              <a:t> </a:t>
            </a:r>
            <a:r>
              <a:rPr lang="el-GR" sz="2800" b="1">
                <a:latin typeface="Comic Sans MS" pitchFamily="66" charset="0"/>
              </a:rPr>
              <a:t>δ</a:t>
            </a:r>
            <a:r>
              <a:rPr lang="en-US" sz="2800" b="1" baseline="-25000">
                <a:latin typeface="Comic Sans MS" pitchFamily="66" charset="0"/>
              </a:rPr>
              <a:t>3</a:t>
            </a: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r>
              <a:rPr lang="en-US" sz="2800" b="1">
                <a:latin typeface="Comic Sans MS" pitchFamily="66" charset="0"/>
              </a:rPr>
              <a:t>), a:b) = (</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r>
              <a:rPr lang="en-US" sz="2800" b="1">
                <a:latin typeface="Comic Sans MS" pitchFamily="66" charset="0"/>
              </a:rPr>
              <a:t>) iff</a:t>
            </a:r>
          </a:p>
          <a:p>
            <a:pPr marL="742950" lvl="1" indent="-285750">
              <a:spcBef>
                <a:spcPct val="20000"/>
              </a:spcBef>
              <a:buFontTx/>
              <a:buChar char="–"/>
            </a:pPr>
            <a:r>
              <a:rPr lang="en-US" sz="2800" b="1">
                <a:latin typeface="Comic Sans MS" pitchFamily="66" charset="0"/>
              </a:rPr>
              <a:t>There exists </a:t>
            </a:r>
            <a:r>
              <a:rPr lang="en-US" sz="2800" b="1">
                <a:solidFill>
                  <a:schemeClr val="accent2"/>
                </a:solidFill>
                <a:latin typeface="Comic Sans MS" pitchFamily="66" charset="0"/>
              </a:rPr>
              <a:t>c</a:t>
            </a:r>
            <a:r>
              <a:rPr lang="en-US" sz="2800" b="1">
                <a:latin typeface="Comic Sans MS" pitchFamily="66" charset="0"/>
              </a:rPr>
              <a:t> such that</a:t>
            </a:r>
          </a:p>
          <a:p>
            <a:pPr marL="742950" lvl="1" indent="-285750">
              <a:spcBef>
                <a:spcPct val="20000"/>
              </a:spcBef>
              <a:buFontTx/>
              <a:buChar char="–"/>
            </a:pPr>
            <a:r>
              <a:rPr lang="el-GR" sz="2800" b="1">
                <a:latin typeface="Comic Sans MS" pitchFamily="66" charset="0"/>
              </a:rPr>
              <a:t>δ</a:t>
            </a:r>
            <a:r>
              <a:rPr lang="el-GR" sz="2800" b="1" baseline="-25000">
                <a:latin typeface="Comic Sans MS" pitchFamily="66" charset="0"/>
              </a:rPr>
              <a:t>1</a:t>
            </a: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r>
              <a:rPr lang="en-US" sz="2800" b="1">
                <a:latin typeface="Comic Sans MS" pitchFamily="66" charset="0"/>
              </a:rPr>
              <a:t>, a:c) = </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r>
              <a:rPr lang="en-US" sz="2800" b="1">
                <a:latin typeface="Comic Sans MS" pitchFamily="66" charset="0"/>
              </a:rPr>
              <a:t> AND</a:t>
            </a:r>
          </a:p>
          <a:p>
            <a:pPr marL="742950" lvl="1" indent="-285750">
              <a:spcBef>
                <a:spcPct val="20000"/>
              </a:spcBef>
              <a:buFontTx/>
              <a:buChar char="–"/>
            </a:pPr>
            <a:r>
              <a:rPr lang="el-GR" sz="2800" b="1">
                <a:latin typeface="Comic Sans MS" pitchFamily="66" charset="0"/>
              </a:rPr>
              <a:t>δ</a:t>
            </a:r>
            <a:r>
              <a:rPr lang="el-GR" sz="2800" b="1" baseline="-25000">
                <a:latin typeface="Comic Sans MS" pitchFamily="66" charset="0"/>
              </a:rPr>
              <a:t>2</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r>
              <a:rPr lang="en-US" sz="2800" b="1">
                <a:latin typeface="Comic Sans MS" pitchFamily="66" charset="0"/>
              </a:rPr>
              <a:t>, c:b) = </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endParaRPr lang="el-GR" sz="2800" b="1" baseline="-25000">
              <a:solidFill>
                <a:srgbClr val="00B050"/>
              </a:solidFill>
              <a:latin typeface="Comic Sans MS" pitchFamily="66" charset="0"/>
            </a:endParaRPr>
          </a:p>
          <a:p>
            <a:pPr marL="342900" indent="-342900">
              <a:spcBef>
                <a:spcPct val="20000"/>
              </a:spcBef>
              <a:buFontTx/>
              <a:buChar char="•"/>
            </a:pPr>
            <a:endParaRPr lang="en-US" sz="2800" b="1">
              <a:latin typeface="Comic Sans MS" pitchFamily="66" charset="0"/>
            </a:endParaRPr>
          </a:p>
        </p:txBody>
      </p:sp>
      <p:sp>
        <p:nvSpPr>
          <p:cNvPr id="6165" name="Oval 6"/>
          <p:cNvSpPr>
            <a:spLocks noChangeArrowheads="1"/>
          </p:cNvSpPr>
          <p:nvPr/>
        </p:nvSpPr>
        <p:spPr bwMode="auto">
          <a:xfrm>
            <a:off x="334963" y="5654675"/>
            <a:ext cx="1277937" cy="658813"/>
          </a:xfrm>
          <a:prstGeom prst="ellipse">
            <a:avLst/>
          </a:prstGeom>
          <a:noFill/>
          <a:ln w="9525">
            <a:solidFill>
              <a:schemeClr val="tx1"/>
            </a:solidFill>
            <a:round/>
            <a:headEnd/>
            <a:tailEnd/>
          </a:ln>
        </p:spPr>
        <p:txBody>
          <a:bodyPr wrap="none" anchor="ctr"/>
          <a:lstStyle/>
          <a:p>
            <a:endParaRPr lang="en-US"/>
          </a:p>
        </p:txBody>
      </p:sp>
      <p:cxnSp>
        <p:nvCxnSpPr>
          <p:cNvPr id="6166" name="AutoShape 7"/>
          <p:cNvCxnSpPr>
            <a:cxnSpLocks noChangeShapeType="1"/>
          </p:cNvCxnSpPr>
          <p:nvPr/>
        </p:nvCxnSpPr>
        <p:spPr bwMode="auto">
          <a:xfrm rot="5400000" flipV="1">
            <a:off x="1516857" y="5193506"/>
            <a:ext cx="84138" cy="1108075"/>
          </a:xfrm>
          <a:prstGeom prst="curvedConnector3">
            <a:avLst>
              <a:gd name="adj1" fmla="val -530190"/>
            </a:avLst>
          </a:prstGeom>
          <a:noFill/>
          <a:ln w="9525">
            <a:solidFill>
              <a:schemeClr val="tx1"/>
            </a:solidFill>
            <a:round/>
            <a:headEnd/>
            <a:tailEnd type="triangle" w="med" len="med"/>
          </a:ln>
        </p:spPr>
      </p:cxnSp>
      <p:sp>
        <p:nvSpPr>
          <p:cNvPr id="6167" name="Text Box 8"/>
          <p:cNvSpPr txBox="1">
            <a:spLocks noChangeArrowheads="1"/>
          </p:cNvSpPr>
          <p:nvPr/>
        </p:nvSpPr>
        <p:spPr bwMode="auto">
          <a:xfrm>
            <a:off x="1157288" y="5022850"/>
            <a:ext cx="909637"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sp>
        <p:nvSpPr>
          <p:cNvPr id="6168" name="Oval 9"/>
          <p:cNvSpPr>
            <a:spLocks noChangeArrowheads="1"/>
          </p:cNvSpPr>
          <p:nvPr/>
        </p:nvSpPr>
        <p:spPr bwMode="auto">
          <a:xfrm>
            <a:off x="1916113" y="5629275"/>
            <a:ext cx="1366837" cy="658813"/>
          </a:xfrm>
          <a:prstGeom prst="ellipse">
            <a:avLst/>
          </a:prstGeom>
          <a:noFill/>
          <a:ln w="9525">
            <a:solidFill>
              <a:schemeClr val="tx1"/>
            </a:solidFill>
            <a:round/>
            <a:headEnd/>
            <a:tailEnd/>
          </a:ln>
        </p:spPr>
        <p:txBody>
          <a:bodyPr wrap="none" anchor="ctr"/>
          <a:lstStyle/>
          <a:p>
            <a:endParaRPr lang="en-US"/>
          </a:p>
        </p:txBody>
      </p:sp>
      <p:sp>
        <p:nvSpPr>
          <p:cNvPr id="6169" name="Rectangle 10"/>
          <p:cNvSpPr>
            <a:spLocks noChangeArrowheads="1"/>
          </p:cNvSpPr>
          <p:nvPr/>
        </p:nvSpPr>
        <p:spPr bwMode="auto">
          <a:xfrm>
            <a:off x="247650" y="5629275"/>
            <a:ext cx="1593850" cy="682625"/>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r>
              <a:rPr lang="en-US" sz="2800" b="1">
                <a:latin typeface="Comic Sans MS" pitchFamily="66" charset="0"/>
              </a:rPr>
              <a:t>)</a:t>
            </a:r>
          </a:p>
        </p:txBody>
      </p:sp>
      <p:sp>
        <p:nvSpPr>
          <p:cNvPr id="6170" name="Rectangle 11"/>
          <p:cNvSpPr>
            <a:spLocks noChangeArrowheads="1"/>
          </p:cNvSpPr>
          <p:nvPr/>
        </p:nvSpPr>
        <p:spPr bwMode="auto">
          <a:xfrm>
            <a:off x="1839913" y="5629275"/>
            <a:ext cx="1670050" cy="608013"/>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r>
              <a:rPr lang="en-US" sz="2800" b="1">
                <a:latin typeface="Comic Sans MS" pitchFamily="66" charset="0"/>
              </a:rPr>
              <a:t>)</a:t>
            </a:r>
          </a:p>
        </p:txBody>
      </p:sp>
      <p:sp>
        <p:nvSpPr>
          <p:cNvPr id="6171" name="Text Box 12"/>
          <p:cNvSpPr txBox="1">
            <a:spLocks noChangeArrowheads="1"/>
          </p:cNvSpPr>
          <p:nvPr/>
        </p:nvSpPr>
        <p:spPr bwMode="auto">
          <a:xfrm>
            <a:off x="1157288" y="5022850"/>
            <a:ext cx="909637"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sp>
        <p:nvSpPr>
          <p:cNvPr id="6172" name="Oval 13"/>
          <p:cNvSpPr>
            <a:spLocks noChangeArrowheads="1"/>
          </p:cNvSpPr>
          <p:nvPr/>
        </p:nvSpPr>
        <p:spPr bwMode="auto">
          <a:xfrm>
            <a:off x="5937250" y="4364038"/>
            <a:ext cx="835025" cy="658812"/>
          </a:xfrm>
          <a:prstGeom prst="ellipse">
            <a:avLst/>
          </a:prstGeom>
          <a:noFill/>
          <a:ln w="9525">
            <a:solidFill>
              <a:schemeClr val="tx1"/>
            </a:solidFill>
            <a:round/>
            <a:headEnd/>
            <a:tailEnd/>
          </a:ln>
        </p:spPr>
        <p:txBody>
          <a:bodyPr wrap="none" anchor="ctr"/>
          <a:lstStyle/>
          <a:p>
            <a:endParaRPr lang="en-US"/>
          </a:p>
        </p:txBody>
      </p:sp>
      <p:cxnSp>
        <p:nvCxnSpPr>
          <p:cNvPr id="6173" name="AutoShape 14"/>
          <p:cNvCxnSpPr>
            <a:cxnSpLocks noChangeShapeType="1"/>
          </p:cNvCxnSpPr>
          <p:nvPr/>
        </p:nvCxnSpPr>
        <p:spPr bwMode="auto">
          <a:xfrm rot="5400000" flipV="1">
            <a:off x="6981032" y="3902869"/>
            <a:ext cx="84137" cy="1108075"/>
          </a:xfrm>
          <a:prstGeom prst="curvedConnector3">
            <a:avLst>
              <a:gd name="adj1" fmla="val -271699"/>
            </a:avLst>
          </a:prstGeom>
          <a:noFill/>
          <a:ln w="9525">
            <a:solidFill>
              <a:schemeClr val="tx1"/>
            </a:solidFill>
            <a:round/>
            <a:headEnd/>
            <a:tailEnd type="triangle" w="med" len="med"/>
          </a:ln>
        </p:spPr>
      </p:cxnSp>
      <p:sp>
        <p:nvSpPr>
          <p:cNvPr id="6174" name="Text Box 15"/>
          <p:cNvSpPr txBox="1">
            <a:spLocks noChangeArrowheads="1"/>
          </p:cNvSpPr>
          <p:nvPr/>
        </p:nvSpPr>
        <p:spPr bwMode="auto">
          <a:xfrm>
            <a:off x="6621463" y="3732213"/>
            <a:ext cx="909637" cy="457200"/>
          </a:xfrm>
          <a:prstGeom prst="rect">
            <a:avLst/>
          </a:prstGeom>
          <a:noFill/>
          <a:ln w="9525">
            <a:noFill/>
            <a:miter lim="800000"/>
            <a:headEnd/>
            <a:tailEnd/>
          </a:ln>
        </p:spPr>
        <p:txBody>
          <a:bodyPr>
            <a:spAutoFit/>
          </a:bodyPr>
          <a:lstStyle/>
          <a:p>
            <a:r>
              <a:rPr lang="en-US" sz="2400" b="1">
                <a:latin typeface="Comic Sans MS" pitchFamily="66" charset="0"/>
              </a:rPr>
              <a:t>a:</a:t>
            </a:r>
            <a:r>
              <a:rPr lang="en-US" sz="2400" b="1">
                <a:solidFill>
                  <a:schemeClr val="accent2"/>
                </a:solidFill>
                <a:latin typeface="Comic Sans MS" pitchFamily="66" charset="0"/>
              </a:rPr>
              <a:t>c</a:t>
            </a:r>
          </a:p>
        </p:txBody>
      </p:sp>
      <p:sp>
        <p:nvSpPr>
          <p:cNvPr id="6175" name="Oval 16"/>
          <p:cNvSpPr>
            <a:spLocks noChangeArrowheads="1"/>
          </p:cNvSpPr>
          <p:nvPr/>
        </p:nvSpPr>
        <p:spPr bwMode="auto">
          <a:xfrm>
            <a:off x="7607300" y="4338638"/>
            <a:ext cx="682625" cy="658812"/>
          </a:xfrm>
          <a:prstGeom prst="ellipse">
            <a:avLst/>
          </a:prstGeom>
          <a:noFill/>
          <a:ln w="9525">
            <a:solidFill>
              <a:schemeClr val="tx1"/>
            </a:solidFill>
            <a:round/>
            <a:headEnd/>
            <a:tailEnd/>
          </a:ln>
        </p:spPr>
        <p:txBody>
          <a:bodyPr wrap="none" anchor="ctr"/>
          <a:lstStyle/>
          <a:p>
            <a:endParaRPr lang="en-US"/>
          </a:p>
        </p:txBody>
      </p:sp>
      <p:sp>
        <p:nvSpPr>
          <p:cNvPr id="6176" name="Rectangle 17"/>
          <p:cNvSpPr>
            <a:spLocks noChangeArrowheads="1"/>
          </p:cNvSpPr>
          <p:nvPr/>
        </p:nvSpPr>
        <p:spPr bwMode="auto">
          <a:xfrm>
            <a:off x="6013450" y="4338638"/>
            <a:ext cx="911225" cy="530225"/>
          </a:xfrm>
          <a:prstGeom prst="rect">
            <a:avLst/>
          </a:prstGeom>
          <a:noFill/>
          <a:ln w="9525">
            <a:noFill/>
            <a:miter lim="800000"/>
            <a:headEnd/>
            <a:tailEnd/>
          </a:ln>
        </p:spPr>
        <p:txBody>
          <a:bodyPr/>
          <a:lstStyle/>
          <a:p>
            <a:pPr marL="342900" indent="-342900">
              <a:spcBef>
                <a:spcPct val="20000"/>
              </a:spcBef>
            </a:pP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endParaRPr lang="en-US" sz="2800" b="1">
              <a:solidFill>
                <a:srgbClr val="7030A0"/>
              </a:solidFill>
              <a:latin typeface="Comic Sans MS" pitchFamily="66" charset="0"/>
            </a:endParaRPr>
          </a:p>
        </p:txBody>
      </p:sp>
      <p:sp>
        <p:nvSpPr>
          <p:cNvPr id="6177" name="Rectangle 18"/>
          <p:cNvSpPr>
            <a:spLocks noChangeArrowheads="1"/>
          </p:cNvSpPr>
          <p:nvPr/>
        </p:nvSpPr>
        <p:spPr bwMode="auto">
          <a:xfrm>
            <a:off x="7607300" y="4340225"/>
            <a:ext cx="835025" cy="608013"/>
          </a:xfrm>
          <a:prstGeom prst="rect">
            <a:avLst/>
          </a:prstGeom>
          <a:noFill/>
          <a:ln w="9525">
            <a:noFill/>
            <a:miter lim="800000"/>
            <a:headEnd/>
            <a:tailEnd/>
          </a:ln>
        </p:spPr>
        <p:txBody>
          <a:bodyPr/>
          <a:lstStyle/>
          <a:p>
            <a:pPr marL="342900" indent="-342900">
              <a:spcBef>
                <a:spcPct val="20000"/>
              </a:spcBef>
            </a:pP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endParaRPr lang="en-US" sz="2800" b="1">
              <a:solidFill>
                <a:srgbClr val="7030A0"/>
              </a:solidFill>
              <a:latin typeface="Comic Sans MS" pitchFamily="66" charset="0"/>
            </a:endParaRPr>
          </a:p>
        </p:txBody>
      </p:sp>
      <p:sp>
        <p:nvSpPr>
          <p:cNvPr id="6178" name="Oval 19"/>
          <p:cNvSpPr>
            <a:spLocks noChangeArrowheads="1"/>
          </p:cNvSpPr>
          <p:nvPr/>
        </p:nvSpPr>
        <p:spPr bwMode="auto">
          <a:xfrm>
            <a:off x="6088063" y="5578475"/>
            <a:ext cx="835025" cy="658813"/>
          </a:xfrm>
          <a:prstGeom prst="ellipse">
            <a:avLst/>
          </a:prstGeom>
          <a:noFill/>
          <a:ln w="9525">
            <a:solidFill>
              <a:schemeClr val="tx1"/>
            </a:solidFill>
            <a:round/>
            <a:headEnd/>
            <a:tailEnd/>
          </a:ln>
        </p:spPr>
        <p:txBody>
          <a:bodyPr wrap="none" anchor="ctr"/>
          <a:lstStyle/>
          <a:p>
            <a:endParaRPr lang="en-US"/>
          </a:p>
        </p:txBody>
      </p:sp>
      <p:cxnSp>
        <p:nvCxnSpPr>
          <p:cNvPr id="6179" name="AutoShape 20"/>
          <p:cNvCxnSpPr>
            <a:cxnSpLocks noChangeShapeType="1"/>
          </p:cNvCxnSpPr>
          <p:nvPr/>
        </p:nvCxnSpPr>
        <p:spPr bwMode="auto">
          <a:xfrm rot="5400000" flipV="1">
            <a:off x="7131844" y="5117306"/>
            <a:ext cx="84138" cy="1108075"/>
          </a:xfrm>
          <a:prstGeom prst="curvedConnector3">
            <a:avLst>
              <a:gd name="adj1" fmla="val -271699"/>
            </a:avLst>
          </a:prstGeom>
          <a:noFill/>
          <a:ln w="9525">
            <a:solidFill>
              <a:schemeClr val="tx1"/>
            </a:solidFill>
            <a:round/>
            <a:headEnd/>
            <a:tailEnd type="triangle" w="med" len="med"/>
          </a:ln>
        </p:spPr>
      </p:cxnSp>
      <p:sp>
        <p:nvSpPr>
          <p:cNvPr id="6180" name="Text Box 21"/>
          <p:cNvSpPr txBox="1">
            <a:spLocks noChangeArrowheads="1"/>
          </p:cNvSpPr>
          <p:nvPr/>
        </p:nvSpPr>
        <p:spPr bwMode="auto">
          <a:xfrm>
            <a:off x="6772275" y="4946650"/>
            <a:ext cx="909638" cy="457200"/>
          </a:xfrm>
          <a:prstGeom prst="rect">
            <a:avLst/>
          </a:prstGeom>
          <a:noFill/>
          <a:ln w="9525">
            <a:noFill/>
            <a:miter lim="800000"/>
            <a:headEnd/>
            <a:tailEnd/>
          </a:ln>
        </p:spPr>
        <p:txBody>
          <a:bodyPr>
            <a:spAutoFit/>
          </a:bodyPr>
          <a:lstStyle/>
          <a:p>
            <a:r>
              <a:rPr lang="en-US" sz="2400" b="1">
                <a:solidFill>
                  <a:schemeClr val="accent2"/>
                </a:solidFill>
                <a:latin typeface="Comic Sans MS" pitchFamily="66" charset="0"/>
              </a:rPr>
              <a:t>c</a:t>
            </a:r>
            <a:r>
              <a:rPr lang="en-US" sz="2400" b="1">
                <a:latin typeface="Comic Sans MS" pitchFamily="66" charset="0"/>
              </a:rPr>
              <a:t>:b</a:t>
            </a:r>
          </a:p>
        </p:txBody>
      </p:sp>
      <p:sp>
        <p:nvSpPr>
          <p:cNvPr id="6181" name="Oval 22"/>
          <p:cNvSpPr>
            <a:spLocks noChangeArrowheads="1"/>
          </p:cNvSpPr>
          <p:nvPr/>
        </p:nvSpPr>
        <p:spPr bwMode="auto">
          <a:xfrm>
            <a:off x="7758113" y="5553075"/>
            <a:ext cx="682625" cy="658813"/>
          </a:xfrm>
          <a:prstGeom prst="ellipse">
            <a:avLst/>
          </a:prstGeom>
          <a:noFill/>
          <a:ln w="9525">
            <a:solidFill>
              <a:schemeClr val="tx1"/>
            </a:solidFill>
            <a:round/>
            <a:headEnd/>
            <a:tailEnd/>
          </a:ln>
        </p:spPr>
        <p:txBody>
          <a:bodyPr wrap="none" anchor="ctr"/>
          <a:lstStyle/>
          <a:p>
            <a:endParaRPr lang="en-US"/>
          </a:p>
        </p:txBody>
      </p:sp>
      <p:sp>
        <p:nvSpPr>
          <p:cNvPr id="6182" name="Rectangle 23"/>
          <p:cNvSpPr>
            <a:spLocks noChangeArrowheads="1"/>
          </p:cNvSpPr>
          <p:nvPr/>
        </p:nvSpPr>
        <p:spPr bwMode="auto">
          <a:xfrm>
            <a:off x="6164263" y="5553075"/>
            <a:ext cx="911225" cy="530225"/>
          </a:xfrm>
          <a:prstGeom prst="rect">
            <a:avLst/>
          </a:prstGeom>
          <a:noFill/>
          <a:ln w="9525">
            <a:noFill/>
            <a:miter lim="800000"/>
            <a:headEnd/>
            <a:tailEnd/>
          </a:ln>
        </p:spPr>
        <p:txBody>
          <a:bodyPr/>
          <a:lstStyle/>
          <a:p>
            <a:pPr marL="342900" indent="-342900">
              <a:spcBef>
                <a:spcPct val="20000"/>
              </a:spcBef>
            </a:pP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endParaRPr lang="en-US" sz="2800" b="1">
              <a:solidFill>
                <a:srgbClr val="00B050"/>
              </a:solidFill>
              <a:latin typeface="Comic Sans MS" pitchFamily="66" charset="0"/>
            </a:endParaRPr>
          </a:p>
        </p:txBody>
      </p:sp>
      <p:sp>
        <p:nvSpPr>
          <p:cNvPr id="6183" name="Rectangle 24"/>
          <p:cNvSpPr>
            <a:spLocks noChangeArrowheads="1"/>
          </p:cNvSpPr>
          <p:nvPr/>
        </p:nvSpPr>
        <p:spPr bwMode="auto">
          <a:xfrm>
            <a:off x="7758113" y="5554663"/>
            <a:ext cx="835025" cy="608012"/>
          </a:xfrm>
          <a:prstGeom prst="rect">
            <a:avLst/>
          </a:prstGeom>
          <a:noFill/>
          <a:ln w="9525">
            <a:noFill/>
            <a:miter lim="800000"/>
            <a:headEnd/>
            <a:tailEnd/>
          </a:ln>
        </p:spPr>
        <p:txBody>
          <a:bodyPr/>
          <a:lstStyle/>
          <a:p>
            <a:pPr marL="342900" indent="-342900">
              <a:spcBef>
                <a:spcPct val="20000"/>
              </a:spcBef>
            </a:pP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endParaRPr lang="en-US" sz="2800" b="1">
              <a:solidFill>
                <a:srgbClr val="00B050"/>
              </a:solidFill>
              <a:latin typeface="Comic Sans MS" pitchFamily="66" charset="0"/>
            </a:endParaRPr>
          </a:p>
        </p:txBody>
      </p:sp>
      <p:sp>
        <p:nvSpPr>
          <p:cNvPr id="6184" name="Text Box 25"/>
          <p:cNvSpPr txBox="1">
            <a:spLocks noChangeArrowheads="1"/>
          </p:cNvSpPr>
          <p:nvPr/>
        </p:nvSpPr>
        <p:spPr bwMode="auto">
          <a:xfrm>
            <a:off x="4419600" y="5249863"/>
            <a:ext cx="682625" cy="641350"/>
          </a:xfrm>
          <a:prstGeom prst="rect">
            <a:avLst/>
          </a:prstGeom>
          <a:noFill/>
          <a:ln w="9525">
            <a:noFill/>
            <a:miter lim="800000"/>
            <a:headEnd/>
            <a:tailEnd/>
          </a:ln>
        </p:spPr>
        <p:txBody>
          <a:bodyPr>
            <a:spAutoFit/>
          </a:bodyPr>
          <a:lstStyle/>
          <a:p>
            <a:r>
              <a:rPr lang="en-US" sz="3600" b="1">
                <a:latin typeface="Comic Sans MS" pitchFamily="66" charset="0"/>
                <a:sym typeface="Wingdings" pitchFamily="2" charset="2"/>
              </a:rPr>
              <a:t></a:t>
            </a:r>
            <a:endParaRPr lang="en-US" sz="3600" b="1">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24057</TotalTime>
  <Words>3974</Words>
  <Application>Microsoft Office PowerPoint</Application>
  <PresentationFormat>On-screen Show (4:3)</PresentationFormat>
  <Paragraphs>734</Paragraphs>
  <Slides>48</Slides>
  <Notes>45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5832 Template</vt:lpstr>
      <vt:lpstr>Equation</vt:lpstr>
      <vt:lpstr>CPSC 503 Computational Linguistics</vt:lpstr>
      <vt:lpstr>Today Jan 15</vt:lpstr>
      <vt:lpstr>Slide 3</vt:lpstr>
      <vt:lpstr>Computational tasks in Morphology</vt:lpstr>
      <vt:lpstr>Where are we?</vt:lpstr>
      <vt:lpstr>Final Scheme: Part 1</vt:lpstr>
      <vt:lpstr>Final Scheme: Part 2</vt:lpstr>
      <vt:lpstr>Intersection (FST1, FST2) = FST3 </vt:lpstr>
      <vt:lpstr>Composition(FST1, FST2) = FST3 </vt:lpstr>
      <vt:lpstr>FSTs in Practice</vt:lpstr>
      <vt:lpstr>Other important applications of FST in NLP</vt:lpstr>
      <vt:lpstr>Computational tasks in Morphology</vt:lpstr>
      <vt:lpstr>Stemmer</vt:lpstr>
      <vt:lpstr>Stemming mainly used in Information Retrieval</vt:lpstr>
      <vt:lpstr>Porter as an FST</vt:lpstr>
      <vt:lpstr>Today Jan 15</vt:lpstr>
      <vt:lpstr>Knowledge-Formalisms Map (including probabilistic formalisms)</vt:lpstr>
      <vt:lpstr>Background knowledge</vt:lpstr>
      <vt:lpstr>Spelling: the problem(s)</vt:lpstr>
      <vt:lpstr>Spelling: Data</vt:lpstr>
      <vt:lpstr>Noisy Channel</vt:lpstr>
      <vt:lpstr>Slide 22</vt:lpstr>
      <vt:lpstr>Problem</vt:lpstr>
      <vt:lpstr>Solution</vt:lpstr>
      <vt:lpstr>Estimate of prior P(w) (Easy)</vt:lpstr>
      <vt:lpstr>Estimate of P(O|w) is feasible (Kernighan et. al ’90)  </vt:lpstr>
      <vt:lpstr>Estimate P(error type) </vt:lpstr>
      <vt:lpstr>Corpus: Example </vt:lpstr>
      <vt:lpstr>Final Method single error</vt:lpstr>
      <vt:lpstr>Example: collect all the wi that could have generated “acress” by one error. </vt:lpstr>
      <vt:lpstr>Example: O = acress</vt:lpstr>
      <vt:lpstr>Evaluation “correct” system</vt:lpstr>
      <vt:lpstr>Corpora: issues to remember</vt:lpstr>
      <vt:lpstr>Multiple Spelling Errors</vt:lpstr>
      <vt:lpstr>Final Method multiple errors</vt:lpstr>
      <vt:lpstr>Spelling: the problem(s)</vt:lpstr>
      <vt:lpstr>Real Word Spelling Errors (20-40%)</vt:lpstr>
      <vt:lpstr>More sophisticated approach</vt:lpstr>
      <vt:lpstr>Want to play  with  Spelling Correction: minimal noisy channel model implementation</vt:lpstr>
      <vt:lpstr>Today Jan 15</vt:lpstr>
      <vt:lpstr>Minimum Edit Distance</vt:lpstr>
      <vt:lpstr>Minimum Edit Distance Algorithm</vt:lpstr>
      <vt:lpstr>Minimum Edit Distance Algorithm Details</vt:lpstr>
      <vt:lpstr>Minimum Edit Distance Algorithm Details</vt:lpstr>
      <vt:lpstr>Min edit distance and alignment</vt:lpstr>
      <vt:lpstr>Min edit distance and alignment</vt:lpstr>
      <vt:lpstr>Next Time: Key Transition</vt:lpstr>
      <vt:lpstr>Next Time</vt:lpstr>
    </vt:vector>
  </TitlesOfParts>
  <Company>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 5832 Natural Language Processing</dc:title>
  <dc:creator>Jim Martin</dc:creator>
  <cp:lastModifiedBy>carenini</cp:lastModifiedBy>
  <cp:revision>234</cp:revision>
  <dcterms:created xsi:type="dcterms:W3CDTF">2003-01-21T20:11:16Z</dcterms:created>
  <dcterms:modified xsi:type="dcterms:W3CDTF">2013-01-15T07:11:46Z</dcterms:modified>
</cp:coreProperties>
</file>