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388" r:id="rId4"/>
    <p:sldId id="384" r:id="rId5"/>
    <p:sldId id="387" r:id="rId6"/>
    <p:sldId id="365" r:id="rId7"/>
    <p:sldId id="348" r:id="rId8"/>
    <p:sldId id="366" r:id="rId9"/>
    <p:sldId id="371" r:id="rId10"/>
    <p:sldId id="368" r:id="rId11"/>
    <p:sldId id="386" r:id="rId12"/>
    <p:sldId id="341" r:id="rId13"/>
    <p:sldId id="321" r:id="rId14"/>
    <p:sldId id="323" r:id="rId15"/>
    <p:sldId id="322" r:id="rId16"/>
    <p:sldId id="325" r:id="rId17"/>
    <p:sldId id="326" r:id="rId18"/>
    <p:sldId id="327" r:id="rId19"/>
    <p:sldId id="328" r:id="rId20"/>
    <p:sldId id="329" r:id="rId21"/>
    <p:sldId id="337" r:id="rId22"/>
    <p:sldId id="338" r:id="rId23"/>
    <p:sldId id="356" r:id="rId24"/>
    <p:sldId id="330" r:id="rId25"/>
    <p:sldId id="331" r:id="rId26"/>
    <p:sldId id="332" r:id="rId27"/>
    <p:sldId id="333" r:id="rId28"/>
    <p:sldId id="353" r:id="rId29"/>
    <p:sldId id="373" r:id="rId30"/>
    <p:sldId id="335" r:id="rId31"/>
    <p:sldId id="354" r:id="rId32"/>
    <p:sldId id="381" r:id="rId33"/>
    <p:sldId id="380" r:id="rId34"/>
    <p:sldId id="355" r:id="rId35"/>
    <p:sldId id="382" r:id="rId36"/>
    <p:sldId id="376" r:id="rId37"/>
    <p:sldId id="377" r:id="rId38"/>
    <p:sldId id="378" r:id="rId39"/>
    <p:sldId id="336" r:id="rId40"/>
    <p:sldId id="390" r:id="rId41"/>
    <p:sldId id="389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9078" autoAdjust="0"/>
  </p:normalViewPr>
  <p:slideViewPr>
    <p:cSldViewPr>
      <p:cViewPr>
        <p:scale>
          <a:sx n="75" d="100"/>
          <a:sy n="75" d="100"/>
        </p:scale>
        <p:origin x="-1020" y="-78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72"/>
      </p:cViewPr>
      <p:guideLst>
        <p:guide orient="horz" pos="2924"/>
        <p:guide pos="220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[NP He ] [VP reckons ] [NP the current account deficit ] [VP will narrow ] [PP to ] [NP only # 1.8 billion ] [PP in ] [NP September ]</a:t>
            </a:r>
          </a:p>
          <a:p>
            <a:r>
              <a:rPr lang="en-US" smtClean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E5754-B15D-4D71-980E-395316365ED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Finite-state methods are particularly useful in dealing with the lexicon (words)</a:t>
            </a:r>
          </a:p>
          <a:p>
            <a:pPr eaLnBrk="1" hangingPunct="1"/>
            <a:r>
              <a:rPr lang="en-US" smtClean="0"/>
              <a:t>So we’ll switch to talking about some facts about words and then come back to computational methods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one come up with a word and say what the stem is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Un-happy</a:t>
            </a:r>
          </a:p>
          <a:p>
            <a:pPr eaLnBrk="1" hangingPunct="1"/>
            <a:r>
              <a:rPr lang="en-US" smtClean="0"/>
              <a:t>unbeliveably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Morphology is the study of the ways that words are built up from smaller meaningful units called </a:t>
            </a:r>
            <a:r>
              <a:rPr lang="en-US" smtClean="0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have in mind familiar notions like</a:t>
            </a:r>
          </a:p>
          <a:p>
            <a:pPr eaLnBrk="1" hangingPunct="1"/>
            <a:r>
              <a:rPr lang="en-US" smtClean="0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 smtClean="0"/>
              <a:t>large degree on the word class of the stem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More complex than inflection for a number of reasons</a:t>
            </a:r>
          </a:p>
          <a:p>
            <a:pPr eaLnBrk="1" hangingPunct="1"/>
            <a:r>
              <a:rPr lang="en-US" smtClean="0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 smtClean="0"/>
              <a:t>workerwriter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- al can also be V-&gt; 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B4E96-D7CA-41BB-894E-F81F6087EEA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Finite-state methods are particularly useful in dealing with the lexicon (words)</a:t>
            </a:r>
          </a:p>
          <a:p>
            <a:pPr eaLnBrk="1" hangingPunct="1"/>
            <a:r>
              <a:rPr lang="en-US" smtClean="0"/>
              <a:t>So we’ll switch to talking about some facts about words and then come back to computational methods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Goal: recognize whether a string is an English word</a:t>
            </a:r>
          </a:p>
          <a:p>
            <a:pPr eaLnBrk="1" hangingPunct="1"/>
            <a:r>
              <a:rPr lang="en-US" smtClean="0"/>
              <a:t>First we’ll capture… </a:t>
            </a:r>
          </a:p>
          <a:p>
            <a:pPr eaLnBrk="1" hangingPunct="1"/>
            <a:r>
              <a:rPr lang="en-US" smtClean="0"/>
              <a:t>We could list all of them and just perform a linear search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problem with this idea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Reg nouns</a:t>
            </a:r>
          </a:p>
          <a:p>
            <a:pPr eaLnBrk="1" hangingPunct="1"/>
            <a:r>
              <a:rPr lang="en-US" smtClean="0"/>
              <a:t>	ending in –s, -z, -sh, -ch, -x   -&gt; es  (kiss, waltz, bush, rich, box)</a:t>
            </a:r>
          </a:p>
          <a:p>
            <a:pPr eaLnBrk="1" hangingPunct="1"/>
            <a:r>
              <a:rPr lang="en-US" smtClean="0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We expand each arc with the morphemes that make up the set…</a:t>
            </a:r>
          </a:p>
          <a:p>
            <a:pPr eaLnBrk="1" hangingPunct="1"/>
            <a:r>
              <a:rPr lang="en-US" smtClean="0"/>
              <a:t>The resulting FSA is defined at the level of words</a:t>
            </a:r>
          </a:p>
          <a:p>
            <a:pPr eaLnBrk="1" hangingPunct="1"/>
            <a:r>
              <a:rPr lang="en-US" smtClean="0"/>
              <a:t>This incorrectly accept foxs we will see later on how to deal with this</a:t>
            </a:r>
          </a:p>
          <a:p>
            <a:pPr eaLnBrk="1" hangingPunct="1"/>
            <a:r>
              <a:rPr lang="en-US" smtClean="0"/>
              <a:t>SPELLING CHANGES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FSA for a small portion fragment of English derivational morphology</a:t>
            </a:r>
          </a:p>
          <a:p>
            <a:pPr eaLnBrk="1" hangingPunct="1"/>
            <a:r>
              <a:rPr lang="en-US" smtClean="0"/>
              <a:t>It gives an idea of its extreme complexity!</a:t>
            </a:r>
          </a:p>
          <a:p>
            <a:pPr eaLnBrk="1" hangingPunct="1"/>
            <a:r>
              <a:rPr lang="en-US" smtClean="0"/>
              <a:t>(there are exceptions to many of these constraints!)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lie +N +PL  or lie +V +3SG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 smtClean="0"/>
              <a:t>This this+Pron+NomObl+3P+Sg I</a:t>
            </a:r>
          </a:p>
          <a:p>
            <a:pPr eaLnBrk="1" hangingPunct="1"/>
            <a:r>
              <a:rPr lang="en-US" smtClean="0"/>
              <a:t>s be+Verb+Pres+3sg </a:t>
            </a:r>
          </a:p>
          <a:p>
            <a:pPr eaLnBrk="1" hangingPunct="1"/>
            <a:r>
              <a:rPr lang="en-US" smtClean="0"/>
              <a:t>only only+Adj </a:t>
            </a:r>
          </a:p>
          <a:p>
            <a:pPr eaLnBrk="1" hangingPunct="1"/>
            <a:r>
              <a:rPr lang="en-US" smtClean="0"/>
              <a:t>Ambiguous stemming:</a:t>
            </a:r>
          </a:p>
          <a:p>
            <a:pPr eaLnBrk="1" hangingPunct="1"/>
            <a:r>
              <a:rPr lang="en-US" smtClean="0"/>
              <a:t>Organization -&gt; organ / organize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FST key technology throughout NLP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 modelling English morphology can tell you whether a string is or is not an English word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mentions relater (you do not need to be concerned about that)</a:t>
            </a:r>
          </a:p>
          <a:p>
            <a:pPr eaLnBrk="1" hangingPunct="1"/>
            <a:r>
              <a:rPr lang="en-US" smtClean="0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FSTs for the morphology of a natural language may have 10</a:t>
            </a:r>
            <a:r>
              <a:rPr lang="en-US" baseline="30000" smtClean="0"/>
              <a:t>5</a:t>
            </a:r>
            <a:r>
              <a:rPr lang="en-US" smtClean="0"/>
              <a:t> – 10</a:t>
            </a:r>
            <a:r>
              <a:rPr lang="en-US" baseline="30000" smtClean="0"/>
              <a:t>7</a:t>
            </a:r>
            <a:r>
              <a:rPr lang="en-US" smtClean="0"/>
              <a:t> states and arcs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Or the opposite !</a:t>
            </a:r>
          </a:p>
          <a:p>
            <a:pPr eaLnBrk="1" hangingPunct="1"/>
            <a:r>
              <a:rPr lang="en-US" b="1" i="1" smtClean="0"/>
              <a:t>[Mhori 97] p-subsequential transducers </a:t>
            </a:r>
            <a:r>
              <a:rPr lang="en-US" smtClean="0"/>
              <a:t>were introduced, which allow emission of up to </a:t>
            </a:r>
            <a:r>
              <a:rPr lang="en-US" i="1" smtClean="0"/>
              <a:t>p </a:t>
            </a:r>
            <a:r>
              <a:rPr lang="en-US" smtClean="0"/>
              <a:t>final</a:t>
            </a:r>
          </a:p>
          <a:p>
            <a:pPr eaLnBrk="1" hangingPunct="1"/>
            <a:r>
              <a:rPr lang="en-US" smtClean="0"/>
              <a:t>output strings.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82E18-9F39-4FF6-820E-AAB3FC7FFC5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Right lexical tape</a:t>
            </a:r>
          </a:p>
          <a:p>
            <a:pPr eaLnBrk="1" hangingPunct="1"/>
            <a:r>
              <a:rPr lang="en-US" smtClean="0"/>
              <a:t>Left surface tape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common in English?</a:t>
            </a:r>
          </a:p>
          <a:p>
            <a:pPr eaLnBrk="1" hangingPunct="1"/>
            <a:r>
              <a:rPr lang="en-US" smtClean="0"/>
              <a:t>Foxes  N/V</a:t>
            </a:r>
          </a:p>
          <a:p>
            <a:pPr eaLnBrk="1" hangingPunct="1"/>
            <a:r>
              <a:rPr lang="en-US" smtClean="0"/>
              <a:t>Barks N/V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 number 2 you need multiple output tapes</a:t>
            </a:r>
          </a:p>
          <a:p>
            <a:pPr eaLnBrk="1" hangingPunct="1"/>
            <a:r>
              <a:rPr lang="en-US" smtClean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1FBDA-46DA-4AA3-84D2-FFD7E677988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Why derivational?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Both adjectives… ambiguity cannot be solved by looking at part-of-speech of neighbors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Morpophonemic</a:t>
            </a:r>
          </a:p>
          <a:p>
            <a:pPr eaLnBrk="1" hangingPunct="1"/>
            <a:r>
              <a:rPr lang="en-US" smtClean="0"/>
              <a:t>Leaves, which is also ambiguous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Now whenever FST-1 adds a suffix it also adds a ^ </a:t>
            </a:r>
          </a:p>
          <a:p>
            <a:pPr eaLnBrk="1" hangingPunct="1"/>
            <a:r>
              <a:rPr lang="en-US" smtClean="0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 smtClean="0"/>
              <a:t>So to handle irregular spelling changes we’ll add intermediate tapes with intermediate symbols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z="1400" smtClean="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 smtClean="0"/>
              <a:t>handle the spelling changes to the surface tape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^ morpheme boundary symbol</a:t>
            </a:r>
          </a:p>
          <a:p>
            <a:pPr eaLnBrk="1" hangingPunct="1"/>
            <a:r>
              <a:rPr lang="en-US" smtClean="0"/>
              <a:t># word boundary symbol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Any feasible pair that is not in the transducer</a:t>
            </a:r>
          </a:p>
          <a:p>
            <a:pPr eaLnBrk="1" hangingPunct="1"/>
            <a:r>
              <a:rPr lang="en-US" smtClean="0"/>
              <a:t>Just to show you how complex they are</a:t>
            </a:r>
          </a:p>
          <a:p>
            <a:pPr eaLnBrk="1" hangingPunct="1"/>
            <a:r>
              <a:rPr lang="en-US" smtClean="0"/>
              <a:t>There is a typo</a:t>
            </a:r>
          </a:p>
          <a:p>
            <a:pPr eaLnBrk="1" hangingPunct="1"/>
            <a:r>
              <a:rPr lang="en-US" smtClean="0"/>
              <a:t>Try kiss#?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next two lectures will learn about</a:t>
            </a:r>
          </a:p>
          <a:p>
            <a:pPr eaLnBrk="1" hangingPunct="1"/>
            <a:r>
              <a:rPr lang="en-US" sz="1400" smtClean="0"/>
              <a:t>   </a:t>
            </a:r>
            <a:r>
              <a:rPr lang="en-US" sz="1600" smtClean="0"/>
              <a:t>Finite state automata (and Regular Expressions)</a:t>
            </a:r>
          </a:p>
          <a:p>
            <a:pPr lvl="1" eaLnBrk="1" hangingPunct="1"/>
            <a:r>
              <a:rPr lang="en-US" sz="1600" smtClean="0"/>
              <a:t>Finite state transducers</a:t>
            </a:r>
          </a:p>
          <a:p>
            <a:pPr lvl="1" eaLnBrk="1" hangingPunct="1"/>
            <a:r>
              <a:rPr lang="en-US" sz="1600" smtClean="0"/>
              <a:t>English morphology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does not do anything if the rule does not apply</a:t>
            </a:r>
          </a:p>
          <a:p>
            <a:pPr eaLnBrk="1" hangingPunct="1"/>
            <a:r>
              <a:rPr lang="en-US" smtClean="0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 smtClean="0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A6B4E-4D56-4329-9A40-CD6E216FCE6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Only sequences accepted by both transducers are accepted!</a:t>
            </a:r>
          </a:p>
          <a:p>
            <a:pPr eaLnBrk="1" hangingPunct="1"/>
            <a:r>
              <a:rPr lang="en-US" smtClean="0"/>
              <a:t>Initial if both states are initial</a:t>
            </a:r>
          </a:p>
          <a:p>
            <a:pPr eaLnBrk="1" hangingPunct="1"/>
            <a:r>
              <a:rPr lang="en-US" smtClean="0"/>
              <a:t>Accept if both states are accept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EDECE-7000-4519-8442-CBF30C4538D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Create a set of new states that correspond to each pair of states from the original machines (</a:t>
            </a:r>
            <a:r>
              <a:rPr lang="en-US" dirty="0" smtClean="0">
                <a:solidFill>
                  <a:schemeClr val="accent1"/>
                </a:solidFill>
              </a:rPr>
              <a:t>New states are called (</a:t>
            </a:r>
            <a:r>
              <a:rPr lang="en-US" dirty="0" err="1" smtClean="0">
                <a:solidFill>
                  <a:schemeClr val="accent1"/>
                </a:solidFill>
              </a:rPr>
              <a:t>x,y</a:t>
            </a:r>
            <a:r>
              <a:rPr lang="en-US" dirty="0" smtClean="0">
                <a:solidFill>
                  <a:schemeClr val="accent1"/>
                </a:solidFill>
              </a:rPr>
              <a:t>), where x is a state from M1, and y is a state from M2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Create a new FST transition table for the new machine according to the following intuition…</a:t>
            </a:r>
          </a:p>
          <a:p>
            <a:pPr eaLnBrk="1" hangingPunct="1"/>
            <a:r>
              <a:rPr lang="en-US" dirty="0" smtClean="0"/>
              <a:t>There should be a transition between two related states in the new machine if it’s </a:t>
            </a:r>
          </a:p>
          <a:p>
            <a:pPr eaLnBrk="1" hangingPunct="1"/>
            <a:r>
              <a:rPr lang="en-US" dirty="0" smtClean="0"/>
              <a:t>the case that the output for a transition from a state from M1, is the same as the </a:t>
            </a:r>
          </a:p>
          <a:p>
            <a:pPr eaLnBrk="1" hangingPunct="1"/>
            <a:r>
              <a:rPr lang="en-US" dirty="0" smtClean="0"/>
              <a:t>input to a transition from M2 or…</a:t>
            </a:r>
          </a:p>
          <a:p>
            <a:pPr eaLnBrk="1" hangingPunct="1"/>
            <a:r>
              <a:rPr lang="en-US" dirty="0" smtClean="0"/>
              <a:t>Initial if </a:t>
            </a:r>
            <a:r>
              <a:rPr lang="en-US" dirty="0" err="1" smtClean="0"/>
              <a:t>Xa</a:t>
            </a:r>
            <a:r>
              <a:rPr lang="en-US" dirty="0" smtClean="0"/>
              <a:t> is initial</a:t>
            </a:r>
          </a:p>
          <a:p>
            <a:pPr eaLnBrk="1" hangingPunct="1"/>
            <a:r>
              <a:rPr lang="en-US" dirty="0" smtClean="0"/>
              <a:t>Accept if </a:t>
            </a:r>
            <a:r>
              <a:rPr lang="en-US" dirty="0" err="1" smtClean="0"/>
              <a:t>Yb</a:t>
            </a:r>
            <a:r>
              <a:rPr lang="en-US" dirty="0" smtClean="0"/>
              <a:t> is accept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A5E78-DDC0-42FA-A519-A309B3768AA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Run with moderate </a:t>
            </a:r>
            <a:r>
              <a:rPr lang="en-US" b="1" smtClean="0"/>
              <a:t>complexity</a:t>
            </a:r>
            <a:r>
              <a:rPr lang="en-US" smtClean="0"/>
              <a:t> if deterministic and minimal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6DA95-B254-4808-9EE3-709FF548F87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English has orthographic spaces and punctuation but languages like Chinese or Japanese don’t…</a:t>
            </a:r>
          </a:p>
          <a:p>
            <a:pPr eaLnBrk="1" hangingPunct="1"/>
            <a:r>
              <a:rPr lang="en-US" smtClean="0"/>
              <a:t>maxmatch “ the table down there”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AFA58-FC51-4650-A794-32475EF7CB9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participle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Form: en+ large +ment +s </a:t>
            </a:r>
          </a:p>
          <a:p>
            <a:pPr eaLnBrk="1" hangingPunct="1"/>
            <a:r>
              <a:rPr lang="en-US" smtClean="0"/>
              <a:t>Gloss: VR1+ AJ +NR25 +PL </a:t>
            </a:r>
          </a:p>
          <a:p>
            <a:pPr eaLnBrk="1" hangingPunct="1"/>
            <a:r>
              <a:rPr lang="en-US" smtClean="0"/>
              <a:t>Cat: PREFIX ROOT SUFFIX INFL </a:t>
            </a:r>
          </a:p>
          <a:p>
            <a:pPr eaLnBrk="1" hangingPunct="1"/>
            <a:r>
              <a:rPr lang="en-US" smtClean="0"/>
              <a:t>Feat: [fromcat: AJ [lexcat: AJ [fromcat: V [fromcat: N tocat: V aform: !POS] tocat: N tocat: N finite: !-] number: !SG] number: SG reg: +]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7A76-D20F-445C-80C5-6D1C94B2A51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practical work, therefore, the new Snowball stemmer is recommended. The Porter stemmer is appropriate to IR research work involving stemming where the experiments need to be exactly repeatable. </a:t>
            </a:r>
          </a:p>
          <a:p>
            <a:pPr eaLnBrk="1" hangingPunct="1"/>
            <a:r>
              <a:rPr lang="en-US" smtClean="0"/>
              <a:t>Does not require a big lexicon!</a:t>
            </a:r>
          </a:p>
          <a:p>
            <a:pPr eaLnBrk="1" hangingPunct="1"/>
            <a:r>
              <a:rPr lang="en-US" smtClean="0"/>
              <a:t>The Porter algorithm consists of seven simple sets of rules. Applied in order.</a:t>
            </a:r>
          </a:p>
          <a:p>
            <a:pPr eaLnBrk="1" hangingPunct="1"/>
            <a:r>
              <a:rPr lang="en-US" smtClean="0"/>
              <a:t>In each step if more than one of the rules applies, only the one</a:t>
            </a:r>
          </a:p>
          <a:p>
            <a:pPr eaLnBrk="1" hangingPunct="1"/>
            <a:r>
              <a:rPr lang="en-US" smtClean="0"/>
              <a:t>With the longest match suffix is followed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Handles both inflectional and derivational suffixes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is it?</a:t>
            </a:r>
          </a:p>
          <a:p>
            <a:pPr eaLnBrk="1" hangingPunct="1"/>
            <a:r>
              <a:rPr lang="en-US" smtClean="0"/>
              <a:t>Is it D or ND?</a:t>
            </a:r>
          </a:p>
          <a:p>
            <a:pPr eaLnBrk="1" hangingPunct="1"/>
            <a:r>
              <a:rPr lang="en-US" smtClean="0"/>
              <a:t>Are ND more powerful?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NDFSA</a:t>
            </a:r>
            <a:endParaRPr lang="en-US" sz="800" smtClean="0"/>
          </a:p>
          <a:p>
            <a:pPr eaLnBrk="1" hangingPunct="1"/>
            <a:r>
              <a:rPr lang="en-US" sz="800" smtClean="0"/>
              <a:t>- Transition can lead to multiple states</a:t>
            </a:r>
            <a:br>
              <a:rPr lang="en-US" sz="800" smtClean="0"/>
            </a:br>
            <a:r>
              <a:rPr lang="en-US" sz="800" smtClean="0"/>
              <a:t>- Explore one alternative at the time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2C3AC-7B95-45D9-B62A-1BA7DE38F90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way less stems than words!</a:t>
            </a:r>
          </a:p>
          <a:p>
            <a:pPr eaLnBrk="1" hangingPunct="1"/>
            <a:r>
              <a:rPr lang="en-US" smtClean="0"/>
              <a:t>Works with new words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74D75-9CCE-4DFC-BC20-12D84E6CA39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NSERC  http://www.nserc-crsng.gc.ca/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AF4B-0791-4A6A-829D-32C66C5E6604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6CAB1-69E7-49A6-8533-55A3473EC26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Def. Notation to specify a set of strings</a:t>
            </a:r>
          </a:p>
          <a:p>
            <a:pPr eaLnBrk="1" hangingPunct="1"/>
            <a:r>
              <a:rPr lang="en-US" smtClean="0"/>
              <a:t>. any character (when used without a \)</a:t>
            </a:r>
          </a:p>
          <a:p>
            <a:pPr eaLnBrk="1" hangingPunct="1"/>
            <a:r>
              <a:rPr lang="en-US" smtClean="0"/>
              <a:t>Searching and acting on what you find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FSAs and their close relatives are at the core of what we’ll be doing all semester.</a:t>
            </a:r>
          </a:p>
          <a:p>
            <a:pPr eaLnBrk="1" hangingPunct="1"/>
            <a:r>
              <a:rPr lang="en-US" smtClean="0"/>
              <a:t>Reg Exp notation to specify a set of strings</a:t>
            </a:r>
          </a:p>
          <a:p>
            <a:pPr eaLnBrk="1" hangingPunct="1"/>
            <a:r>
              <a:rPr lang="en-US" smtClean="0"/>
              <a:t>Besides implementing regular expression FSA have a wide variety of uses….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smtClean="0"/>
              <a:t>They both specify regular languages</a:t>
            </a:r>
          </a:p>
          <a:p>
            <a:pPr eaLnBrk="1" hangingPunct="1"/>
            <a:r>
              <a:rPr lang="en-US" smtClean="0"/>
              <a:t>0 is regular</a:t>
            </a:r>
          </a:p>
          <a:p>
            <a:pPr eaLnBrk="1" hangingPunct="1"/>
            <a:r>
              <a:rPr lang="en-US" smtClean="0"/>
              <a:t>Each element of alphabet is a regular language</a:t>
            </a:r>
          </a:p>
          <a:p>
            <a:pPr eaLnBrk="1" hangingPunct="1"/>
            <a:r>
              <a:rPr lang="en-US" smtClean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smtClean="0"/>
              <a:t>Kleene closure of L1 is regular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The process we just went through was based on </a:t>
            </a:r>
            <a:r>
              <a:rPr lang="en-US" sz="1400" smtClean="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 smtClean="0"/>
              <a:t>Matching strings that we should not have matched (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re, o</a:t>
            </a:r>
            <a:r>
              <a:rPr lang="en-US" sz="1400" smtClean="0">
                <a:solidFill>
                  <a:srgbClr val="A50021"/>
                </a:solidFill>
              </a:rPr>
              <a:t>the</a:t>
            </a:r>
            <a:r>
              <a:rPr lang="en-US" sz="1400" smtClean="0"/>
              <a:t>r)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 smtClean="0"/>
              <a:t>Not matching things that we should have matched (The)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 smtClean="0"/>
              <a:t>Reducing the error rate for an application often involves two </a:t>
            </a:r>
            <a:r>
              <a:rPr lang="en-US" sz="1400" smtClean="0">
                <a:solidFill>
                  <a:srgbClr val="3333FF"/>
                </a:solidFill>
              </a:rPr>
              <a:t>antagonistic</a:t>
            </a:r>
            <a:r>
              <a:rPr lang="en-US" sz="1400" smtClean="0"/>
              <a:t> efforts: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accuracy</a:t>
            </a:r>
            <a:r>
              <a:rPr lang="en-US" sz="1400" smtClean="0"/>
              <a:t> (minimizing false positives)</a:t>
            </a:r>
          </a:p>
          <a:p>
            <a:pPr lvl="1" eaLnBrk="1" hangingPunct="1"/>
            <a:r>
              <a:rPr lang="en-US" sz="1400" smtClean="0">
                <a:solidFill>
                  <a:schemeClr val="accent2"/>
                </a:solidFill>
              </a:rPr>
              <a:t>Increasing coverage</a:t>
            </a:r>
            <a:r>
              <a:rPr lang="en-US" sz="1400" smtClean="0"/>
              <a:t> (minimizing false negatives).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9E8DC-625B-4062-9480-EE947EB78D30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90-78DE-4EA3-AD89-9A9C2B07DCB8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4642E-DF2A-4AF5-93CC-28A71CD730D2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A291-266E-4DE7-984D-2418C67C9325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FC6A4-FC23-4F4D-908E-15E79463C561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4C17-B96A-4ECD-9A49-588407EE7056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B8B3-4214-420A-A7EB-651629BBD94B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F4FA-5ADD-4E97-8026-C9AF295F648A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3348-7200-49B5-8D89-A5DF4A19A991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ECBD-99A0-4DCA-AEDF-69D104128CC9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1B975-7C15-40EB-81EB-A8EE6E37F50D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165C-BAF7-496D-AD55-6A1A27160681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12A8-C05B-4772-A0EA-392E8F18CEA8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868D-5B2E-430D-9AA6-D8C2026D8B84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0FDE6B5-B2A2-4618-9A5F-20293FFC2A62}" type="datetime1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2012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0959A1-05AD-474C-8EBB-E8E5D295387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Lecture 2</a:t>
            </a:r>
          </a:p>
          <a:p>
            <a:pPr eaLnBrk="1" hangingPunct="1"/>
            <a:r>
              <a:rPr lang="en-US" smtClean="0"/>
              <a:t>Giuseppe Carenini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DCD877-5531-468E-B9F2-26F87D87F3DD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Second Usage of </a:t>
            </a:r>
            <a:r>
              <a:rPr lang="en-US" dirty="0" err="1" smtClean="0"/>
              <a:t>RegExp</a:t>
            </a:r>
            <a:r>
              <a:rPr lang="en-US" dirty="0" smtClean="0"/>
              <a:t>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 smtClean="0"/>
              <a:t>   Find me all instances of the determiner “</a:t>
            </a:r>
            <a:r>
              <a:rPr lang="en-US" sz="3200" dirty="0" smtClean="0">
                <a:solidFill>
                  <a:srgbClr val="3333FF"/>
                </a:solidFill>
              </a:rPr>
              <a:t>the</a:t>
            </a:r>
            <a:r>
              <a:rPr lang="en-US" sz="3200" dirty="0" smtClean="0"/>
              <a:t>” in an English text. </a:t>
            </a:r>
          </a:p>
          <a:p>
            <a:pPr marL="914400" lvl="1" indent="-457200" eaLnBrk="1" hangingPunct="1"/>
            <a:r>
              <a:rPr lang="en-US" dirty="0" smtClean="0"/>
              <a:t>To count them</a:t>
            </a:r>
          </a:p>
          <a:p>
            <a:pPr marL="914400" lvl="1" indent="-457200" eaLnBrk="1" hangingPunct="1"/>
            <a:r>
              <a:rPr lang="en-US" dirty="0" smtClean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 smtClean="0"/>
              <a:t>You try: </a:t>
            </a:r>
            <a:r>
              <a:rPr lang="en-US" sz="3200" dirty="0" smtClean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 smtClean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 smtClean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smtClean="0"/>
              <a:t>Example The CoNLL corpora provide chunk structures, which are encoded as flat trees. </a:t>
            </a:r>
          </a:p>
          <a:p>
            <a:r>
              <a:rPr lang="en-US" smtClean="0"/>
              <a:t>The CoNLL 2000 Corpus includes </a:t>
            </a:r>
            <a:r>
              <a:rPr lang="en-US" smtClean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smtClean="0"/>
              <a:t>The CoNLL 2002 Corpus includes </a:t>
            </a:r>
            <a:r>
              <a:rPr lang="en-US" smtClean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http://</a:t>
            </a:r>
            <a:r>
              <a:rPr lang="en-US" smtClean="0">
                <a:solidFill>
                  <a:schemeClr val="accent2"/>
                </a:solidFill>
              </a:rPr>
              <a:t>nltk</a:t>
            </a:r>
            <a:r>
              <a:rPr lang="en-US" smtClean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BB07B1-C3BB-4E6B-8A72-F35E16795623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FA3C67-4485-47DB-AF1B-99FED1CF47B7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C769F-837C-4624-9EB1-288B60F77DC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8679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8681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8684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8685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4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F31889-332C-4D30-86F1-27D5BF90D31F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 smtClean="0"/>
              <a:t>We can usefully divide morphemes into two classes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Stems</a:t>
            </a:r>
            <a:r>
              <a:rPr lang="en-US" smtClean="0"/>
              <a:t>: The core meaning bearing units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Affixes</a:t>
            </a:r>
            <a:r>
              <a:rPr lang="en-US" smtClean="0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548AC3-0168-491C-B9D0-1B6BA1E9CAF6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smtClean="0"/>
              <a:t>For now word classes: </a:t>
            </a:r>
            <a:r>
              <a:rPr lang="en-US" sz="3200" smtClean="0">
                <a:solidFill>
                  <a:schemeClr val="accent2"/>
                </a:solidFill>
              </a:rPr>
              <a:t>nouns</a:t>
            </a:r>
            <a:r>
              <a:rPr lang="en-US" sz="3200" smtClean="0"/>
              <a:t>, </a:t>
            </a:r>
            <a:r>
              <a:rPr lang="en-US" sz="3200" smtClean="0">
                <a:solidFill>
                  <a:schemeClr val="accent2"/>
                </a:solidFill>
              </a:rPr>
              <a:t>verbs, adjectives </a:t>
            </a:r>
            <a:r>
              <a:rPr lang="en-US" sz="3200" smtClean="0"/>
              <a:t>and</a:t>
            </a:r>
            <a:r>
              <a:rPr lang="en-US" sz="3200" smtClean="0">
                <a:solidFill>
                  <a:schemeClr val="accent2"/>
                </a:solidFill>
              </a:rPr>
              <a:t> adverbs</a:t>
            </a:r>
            <a:r>
              <a:rPr lang="en-US" sz="3200" smtClean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We’ll go into the gory details in Ch 5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smtClean="0"/>
              <a:t>Word class determines to a large degree the way that stems and affixes combine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1275A5-5C0A-4C09-9C10-0365A24BA0A8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We can also divide morphology up into two broad classes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 smtClean="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C9A779E-7466-493D-8360-E871FB91F8B2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resulting word: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 smtClean="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F657CD-A854-4C51-A3E7-C392F71F92A1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Nouns</a:t>
            </a:r>
            <a:r>
              <a:rPr lang="en-US" smtClean="0"/>
              <a:t> are simple (not really)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plural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Verbs</a:t>
            </a:r>
            <a:r>
              <a:rPr lang="en-US" smtClean="0"/>
              <a:t> are only slightly more complex</a:t>
            </a:r>
          </a:p>
          <a:p>
            <a:pPr lvl="1" eaLnBrk="1" hangingPunct="1"/>
            <a:r>
              <a:rPr lang="en-US" smtClean="0"/>
              <a:t>Markers appropriate to the </a:t>
            </a:r>
            <a:r>
              <a:rPr lang="en-US" smtClean="0">
                <a:solidFill>
                  <a:schemeClr val="accent2"/>
                </a:solidFill>
              </a:rPr>
              <a:t>tense</a:t>
            </a:r>
            <a:r>
              <a:rPr lang="en-US" smtClean="0"/>
              <a:t> of the verb and to the </a:t>
            </a:r>
            <a:r>
              <a:rPr lang="en-US" smtClean="0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 smtClean="0"/>
              <a:t>Markers for </a:t>
            </a:r>
            <a:r>
              <a:rPr lang="en-US" smtClean="0">
                <a:solidFill>
                  <a:schemeClr val="accent2"/>
                </a:solidFill>
              </a:rPr>
              <a:t>comparative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8C4A46-B2CC-4921-8A6C-47CA0E5935D6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Some words misbehave (refuse to follow the rules)</a:t>
            </a:r>
          </a:p>
          <a:p>
            <a:pPr lvl="1" eaLnBrk="1" hangingPunct="1"/>
            <a:r>
              <a:rPr lang="en-US" smtClean="0"/>
              <a:t>Mouse/mice, goose/geese, ox/oxen</a:t>
            </a:r>
          </a:p>
          <a:p>
            <a:pPr lvl="1" eaLnBrk="1" hangingPunct="1"/>
            <a:r>
              <a:rPr lang="en-US" smtClean="0"/>
              <a:t>Go/went, fly/flew</a:t>
            </a:r>
          </a:p>
          <a:p>
            <a:pPr eaLnBrk="1" hangingPunct="1"/>
            <a:r>
              <a:rPr lang="en-US" smtClean="0"/>
              <a:t>Regulars…</a:t>
            </a:r>
          </a:p>
          <a:p>
            <a:pPr lvl="1" eaLnBrk="1" hangingPunct="1"/>
            <a:r>
              <a:rPr lang="en-US" smtClean="0"/>
              <a:t>Walk, walks, walking, walked, walked</a:t>
            </a:r>
          </a:p>
          <a:p>
            <a:pPr eaLnBrk="1" hangingPunct="1"/>
            <a:r>
              <a:rPr lang="en-US" smtClean="0"/>
              <a:t>Irregulars</a:t>
            </a:r>
          </a:p>
          <a:p>
            <a:pPr lvl="1" eaLnBrk="1" hangingPunct="1"/>
            <a:r>
              <a:rPr lang="en-US" smtClean="0"/>
              <a:t>Eat, eats, eating, </a:t>
            </a:r>
            <a:r>
              <a:rPr lang="en-US" smtClean="0">
                <a:solidFill>
                  <a:srgbClr val="A50021"/>
                </a:solidFill>
              </a:rPr>
              <a:t>ate, eaten</a:t>
            </a:r>
            <a:endParaRPr lang="en-US" smtClean="0"/>
          </a:p>
          <a:p>
            <a:pPr lvl="1" eaLnBrk="1" hangingPunct="1"/>
            <a:r>
              <a:rPr lang="en-US" smtClean="0"/>
              <a:t>Catch, catches, catching, </a:t>
            </a:r>
            <a:r>
              <a:rPr lang="en-US" smtClean="0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 smtClean="0"/>
              <a:t>Cut, cuts, cutting, </a:t>
            </a:r>
            <a:r>
              <a:rPr lang="en-US" smtClean="0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E453CC-1161-4F05-B5DA-16DD1A820299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Derivational morphology is the messy stuff that no one ever taught you.</a:t>
            </a:r>
          </a:p>
          <a:p>
            <a:pPr lvl="1" eaLnBrk="1" hangingPunct="1"/>
            <a:r>
              <a:rPr lang="en-US" sz="2800" smtClean="0"/>
              <a:t>Changes of word class </a:t>
            </a:r>
          </a:p>
          <a:p>
            <a:pPr lvl="1" eaLnBrk="1" hangingPunct="1"/>
            <a:r>
              <a:rPr lang="en-US" sz="2800" smtClean="0"/>
              <a:t>Less Productive ( -ant V -&gt; N only with V of Latin origin!)</a:t>
            </a:r>
          </a:p>
          <a:p>
            <a:pPr lvl="1"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EBA7D6-97C4-45E4-83E2-2D8C783D4886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Today Jan 10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Questionnaire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Start:</a:t>
            </a:r>
            <a:r>
              <a:rPr lang="en-US" sz="3200" dirty="0" smtClean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E2CCBC-E78B-4157-A652-68B16C0D1F0A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Verb/Adj to Noun</a:t>
            </a:r>
          </a:p>
          <a:p>
            <a:pPr eaLnBrk="1" hangingPunct="1"/>
            <a:endParaRPr lang="en-US" sz="2400" smtClean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/>
                <a:gridCol w="2509838"/>
                <a:gridCol w="2509837"/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A2B4600-41FD-425F-ACFF-75DD3260F06F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Noun/Verb to Adj</a:t>
            </a:r>
          </a:p>
          <a:p>
            <a:pPr eaLnBrk="1" hangingPunct="1"/>
            <a:endParaRPr lang="en-US" sz="2400" smtClean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/>
                <a:gridCol w="2384425"/>
                <a:gridCol w="2382838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1BE24A-9C78-471A-89A4-B3BAE2A97744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paths are possible…</a:t>
            </a:r>
          </a:p>
          <a:p>
            <a:pPr eaLnBrk="1" hangingPunct="1"/>
            <a:r>
              <a:rPr lang="en-US" smtClean="0"/>
              <a:t>Start with </a:t>
            </a:r>
            <a:r>
              <a:rPr lang="en-US" smtClean="0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 smtClean="0"/>
              <a:t>Computer -&gt; computerize -&gt; computerization</a:t>
            </a:r>
          </a:p>
          <a:p>
            <a:pPr lvl="1" eaLnBrk="1" hangingPunct="1"/>
            <a:r>
              <a:rPr lang="en-US" smtClean="0"/>
              <a:t>Computation -&gt; computational</a:t>
            </a:r>
          </a:p>
          <a:p>
            <a:pPr lvl="1" eaLnBrk="1" hangingPunct="1"/>
            <a:r>
              <a:rPr lang="en-US" smtClean="0"/>
              <a:t>Computer -&gt; computerize -&gt; computerizable</a:t>
            </a:r>
          </a:p>
          <a:p>
            <a:pPr lvl="1" eaLnBrk="1" hangingPunct="1"/>
            <a:r>
              <a:rPr lang="en-US" smtClean="0"/>
              <a:t>Compute -&gt; computee</a:t>
            </a:r>
          </a:p>
          <a:p>
            <a:pPr lvl="1" eaLnBrk="1" hangingPunct="1"/>
            <a:endParaRPr lang="en-US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83E8E6-E4C9-4839-9785-23929410C887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9E4D0-4FA1-48FF-8584-972A1A0162F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37897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10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B20D5D1-4F19-4F9E-9613-E7E6AF28A65A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/>
              <a:t>GOAL1: recognize whether a string is an English word</a:t>
            </a:r>
          </a:p>
          <a:p>
            <a:pPr marL="533400" indent="-533400" eaLnBrk="1" hangingPunct="1"/>
            <a:endParaRPr lang="en-US" sz="3200" smtClean="0"/>
          </a:p>
          <a:p>
            <a:pPr marL="533400" indent="-533400" eaLnBrk="1" hangingPunct="1"/>
            <a:r>
              <a:rPr lang="en-US" sz="3200" smtClean="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First we’ll capture the </a:t>
            </a:r>
            <a:r>
              <a:rPr lang="en-US" sz="2800" smtClean="0">
                <a:solidFill>
                  <a:schemeClr val="accent2"/>
                </a:solidFill>
              </a:rPr>
              <a:t>morphotactics </a:t>
            </a:r>
            <a:r>
              <a:rPr lang="en-US" sz="2800" smtClean="0"/>
              <a:t>(the</a:t>
            </a:r>
            <a:r>
              <a:rPr lang="en-US" sz="2800" smtClean="0">
                <a:solidFill>
                  <a:schemeClr val="tx2"/>
                </a:solidFill>
              </a:rPr>
              <a:t> rules governing the ordering of affixes in a language)</a:t>
            </a:r>
            <a:endParaRPr lang="en-US" sz="28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 smtClean="0"/>
              <a:t>Then we’ll add in the actual </a:t>
            </a:r>
            <a:r>
              <a:rPr lang="en-US" sz="2800" smtClean="0">
                <a:solidFill>
                  <a:schemeClr val="accent2"/>
                </a:solidFill>
              </a:rPr>
              <a:t>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5A5F32-D7F5-486B-AEA8-E21A166B3337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C89786-4799-45FA-A431-987FCD125550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in –s, -z, -sh, -ch, -x   -&gt; es  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–y preceded by a consonant change the –y to -i </a:t>
            </a:r>
          </a:p>
          <a:p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EE35C0-25E9-414A-8352-2E79C5C242CC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3905AB-16CD-4DD3-A237-B0A2CFBEFD77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 smtClean="0"/>
              <a:t>Recognition is usually not quite what we need. </a:t>
            </a:r>
          </a:p>
          <a:p>
            <a:pPr lvl="1" eaLnBrk="1" hangingPunct="1"/>
            <a:r>
              <a:rPr lang="en-US" smtClean="0"/>
              <a:t>Usually given a word we need to find: the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(</a:t>
            </a:r>
            <a:r>
              <a:rPr lang="en-US" smtClean="0">
                <a:solidFill>
                  <a:schemeClr val="accent2"/>
                </a:solidFill>
              </a:rPr>
              <a:t>parsing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Or we have a </a:t>
            </a:r>
            <a:r>
              <a:rPr lang="en-US" smtClean="0">
                <a:solidFill>
                  <a:schemeClr val="accent2"/>
                </a:solidFill>
              </a:rPr>
              <a:t>stem</a:t>
            </a:r>
            <a:r>
              <a:rPr lang="en-US" smtClean="0"/>
              <a:t> and its </a:t>
            </a:r>
            <a:r>
              <a:rPr lang="en-US" smtClean="0">
                <a:solidFill>
                  <a:schemeClr val="accent2"/>
                </a:solidFill>
              </a:rPr>
              <a:t>class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morphological features</a:t>
            </a:r>
            <a:r>
              <a:rPr lang="en-US" smtClean="0"/>
              <a:t> and we want to produce the word (</a:t>
            </a:r>
            <a:r>
              <a:rPr lang="en-US" smtClean="0">
                <a:solidFill>
                  <a:schemeClr val="accent2"/>
                </a:solidFill>
              </a:rPr>
              <a:t>production/generation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Examples (parsing)</a:t>
            </a:r>
          </a:p>
          <a:p>
            <a:pPr lvl="1" eaLnBrk="1" hangingPunct="1"/>
            <a:r>
              <a:rPr lang="en-US" smtClean="0"/>
              <a:t>From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 smtClean="0"/>
              <a:t> to “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 smtClean="0"/>
              <a:t>From 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 smtClean="0"/>
              <a:t>to</a:t>
            </a:r>
            <a:r>
              <a:rPr lang="en-US" smtClean="0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3FD7393-16FA-4337-AB19-C4CA6FCF4811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1BC0B8-69B3-4382-891B-A13EF8A9BA2D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10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0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0A5C1-D8ED-43E4-834E-F8F0884CDCCE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300" y="241410"/>
          <a:ext cx="8803830" cy="5919810"/>
        </p:xfrm>
        <a:graphic>
          <a:graphicData uri="http://schemas.openxmlformats.org/drawingml/2006/table">
            <a:tbl>
              <a:tblPr/>
              <a:tblGrid>
                <a:gridCol w="863913"/>
                <a:gridCol w="882213"/>
                <a:gridCol w="882213"/>
                <a:gridCol w="882213"/>
                <a:gridCol w="882213"/>
                <a:gridCol w="919885"/>
                <a:gridCol w="844541"/>
                <a:gridCol w="882213"/>
                <a:gridCol w="882213"/>
                <a:gridCol w="882213"/>
              </a:tblGrid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machines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Regular Expressions &amp; Finite State Automata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Finite State Transducers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Hidden-Markov Models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Probability, Bayesian Statistics and Information Theory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Conditional Probability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Programming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Java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Bayesian Networks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Python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Entropy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Dynamic Programming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Machine Learning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Supervised Classification (e.g., Decision Trees)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Algorithms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Linguistics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Graphical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Linear Alg.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Richer Formalisms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Context-Free Grammar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First-Order Logics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76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AE70AD-62C8-4A37-824E-9F470A508390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FSA cannot help….</a:t>
            </a:r>
          </a:p>
          <a:p>
            <a:pPr eaLnBrk="1" hangingPunct="1"/>
            <a:r>
              <a:rPr lang="en-US" sz="3200" smtClean="0"/>
              <a:t>The simple story</a:t>
            </a:r>
          </a:p>
          <a:p>
            <a:pPr lvl="1" eaLnBrk="1" hangingPunct="1"/>
            <a:r>
              <a:rPr lang="en-US" sz="2800" smtClean="0"/>
              <a:t>Add another tape</a:t>
            </a:r>
          </a:p>
          <a:p>
            <a:pPr lvl="1" eaLnBrk="1" hangingPunct="1"/>
            <a:r>
              <a:rPr lang="en-US" sz="2800" smtClean="0"/>
              <a:t>Add extra symbols to the transitions</a:t>
            </a:r>
          </a:p>
          <a:p>
            <a:pPr lvl="1" eaLnBrk="1" hangingPunct="1"/>
            <a:endParaRPr lang="en-US" sz="2800" smtClean="0"/>
          </a:p>
          <a:p>
            <a:pPr lvl="1" eaLnBrk="1" hangingPunct="1"/>
            <a:r>
              <a:rPr lang="en-US" sz="2800" smtClean="0"/>
              <a:t>On one tape we read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 smtClean="0"/>
              <a:t>”, on the other we write “</a:t>
            </a:r>
            <a:r>
              <a:rPr lang="en-US" sz="2800" smtClean="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EE865CD-B1FC-4762-8E9E-552161127282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5D402E0-5282-4DDB-A3D3-D1E724C21761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(Simplified) FST formal definition</a:t>
            </a:r>
            <a:br>
              <a:rPr lang="en-US" smtClean="0"/>
            </a:br>
            <a:r>
              <a:rPr lang="en-US" sz="2800" smtClean="0"/>
              <a:t>(you can skip 3.4.1 unless you want to work on FST)</a:t>
            </a:r>
            <a:endParaRPr lang="en-US" smtClean="0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>
                <a:latin typeface="Comic Sans MS" pitchFamily="66" charset="0"/>
              </a:rPr>
              <a:t>: a finite</a:t>
            </a:r>
            <a:r>
              <a:rPr lang="en-US" sz="3200" b="1">
                <a:latin typeface="Comic Sans MS" pitchFamily="66" charset="0"/>
              </a:rPr>
              <a:t> </a:t>
            </a:r>
            <a:r>
              <a:rPr lang="en-US" sz="2800" b="1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>
                <a:latin typeface="Comic Sans MS" pitchFamily="66" charset="0"/>
              </a:rPr>
              <a:t>: input and an output alphabets (which may include </a:t>
            </a:r>
            <a:r>
              <a:rPr lang="el-GR" sz="2800">
                <a:latin typeface="Comic Sans MS" pitchFamily="66" charset="0"/>
              </a:rPr>
              <a:t>ε</a:t>
            </a:r>
            <a:r>
              <a:rPr lang="en-US" sz="2800">
                <a:latin typeface="Comic Sans MS" pitchFamily="66" charset="0"/>
              </a:rPr>
              <a:t>)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>
                <a:latin typeface="Comic Sans MS" pitchFamily="66" charset="0"/>
              </a:rPr>
              <a:t>: a finite alphabet of complex symbols i:o, i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I and oO 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>
                <a:latin typeface="Comic Sans MS" pitchFamily="66" charset="0"/>
              </a:rPr>
              <a:t>:</a:t>
            </a:r>
            <a:r>
              <a:rPr lang="en-US" sz="2800" b="1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>
                <a:latin typeface="Comic Sans MS" pitchFamily="66" charset="0"/>
              </a:rPr>
              <a:t>: a set of accept/final states (F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A transition relation  </a:t>
            </a:r>
            <a:r>
              <a:rPr lang="el-GR" sz="2800" b="1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>
                <a:latin typeface="Comic Sans MS" pitchFamily="66" charset="0"/>
              </a:rPr>
              <a:t> that maps Qx</a:t>
            </a:r>
            <a:r>
              <a:rPr lang="el-GR" sz="2800" b="1">
                <a:latin typeface="Comic Sans MS" pitchFamily="66" charset="0"/>
              </a:rPr>
              <a:t>Σ</a:t>
            </a:r>
            <a:r>
              <a:rPr lang="en-US" sz="2800" b="1">
                <a:latin typeface="Comic Sans MS" pitchFamily="66" charset="0"/>
              </a:rPr>
              <a:t> to 2</a:t>
            </a:r>
            <a:r>
              <a:rPr lang="en-US" sz="2800" b="1" baseline="30000">
                <a:latin typeface="Comic Sans MS" pitchFamily="66" charset="0"/>
              </a:rPr>
              <a:t>Q</a:t>
            </a:r>
            <a:endParaRPr lang="el-GR" sz="2800" b="1" baseline="300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266D74-D721-4991-91BF-C84B791012D6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F554E1-9D18-4230-B57D-4CEEDE3EDB96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c:c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one tape and write a </a:t>
            </a:r>
            <a:r>
              <a:rPr lang="en-US" sz="2400" smtClean="0">
                <a:solidFill>
                  <a:schemeClr val="accent2"/>
                </a:solidFill>
              </a:rPr>
              <a:t>c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</a:t>
            </a:r>
            <a:r>
              <a:rPr lang="en-US" sz="2400" smtClean="0"/>
              <a:t> (or vice versa)</a:t>
            </a:r>
            <a:endParaRPr lang="el-GR" sz="2400" smtClean="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1B53E66C-7954-4319-88DF-B9F011166A09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9D041D4-A5D5-4344-AEDD-F10CB57A8014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Transitions (as a translator):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l:l</a:t>
            </a:r>
            <a:r>
              <a:rPr lang="en-US" sz="2400" smtClean="0"/>
              <a:t> means read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one tape and write an </a:t>
            </a:r>
            <a:r>
              <a:rPr lang="en-US" sz="2400" smtClean="0">
                <a:solidFill>
                  <a:schemeClr val="accent2"/>
                </a:solidFill>
              </a:rPr>
              <a:t>l</a:t>
            </a:r>
            <a:r>
              <a:rPr lang="en-US" sz="2400" smtClean="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+N:</a:t>
            </a:r>
            <a:r>
              <a:rPr lang="el-GR" sz="2400" smtClean="0">
                <a:solidFill>
                  <a:schemeClr val="accent2"/>
                </a:solidFill>
              </a:rPr>
              <a:t>ε</a:t>
            </a:r>
            <a:r>
              <a:rPr lang="en-US" sz="2400" smtClean="0"/>
              <a:t> means read a </a:t>
            </a:r>
            <a:r>
              <a:rPr lang="en-US" sz="2400" smtClean="0">
                <a:solidFill>
                  <a:schemeClr val="accent2"/>
                </a:solidFill>
              </a:rPr>
              <a:t>+N</a:t>
            </a:r>
            <a:r>
              <a:rPr lang="en-US" sz="2400" smtClean="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+PL:s</a:t>
            </a:r>
            <a:r>
              <a:rPr lang="en-US" sz="2400" smtClean="0"/>
              <a:t> means read </a:t>
            </a:r>
            <a:r>
              <a:rPr lang="en-US" sz="2400" smtClean="0">
                <a:solidFill>
                  <a:schemeClr val="accent2"/>
                </a:solidFill>
              </a:rPr>
              <a:t>+PL</a:t>
            </a:r>
            <a:r>
              <a:rPr lang="en-US" sz="2400" smtClean="0"/>
              <a:t> and write an </a:t>
            </a:r>
            <a:r>
              <a:rPr lang="en-US" sz="2400" smtClean="0">
                <a:solidFill>
                  <a:schemeClr val="accent2"/>
                </a:solidFill>
              </a:rPr>
              <a:t>s </a:t>
            </a:r>
            <a:r>
              <a:rPr lang="en-US" sz="2400" smtClean="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…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8BC39C7B-5BC6-4083-AD81-8614CB6FC11D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Examples </a:t>
            </a:r>
            <a:br>
              <a:rPr lang="en-US" sz="3200" smtClean="0"/>
            </a:br>
            <a:r>
              <a:rPr lang="en-US" sz="3200" smtClean="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8C4CFEEA-6CE6-40E9-8C4E-1FF2D427854C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2C4AFE-D8FA-4ABF-879D-3F8A5779BA43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60" y="274594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Time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775" y="3884370"/>
            <a:ext cx="8305800" cy="129357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Noisy Channel – Spelling Checker</a:t>
            </a:r>
          </a:p>
          <a:p>
            <a:pPr eaLnBrk="1" hangingPunct="1"/>
            <a:r>
              <a:rPr lang="en-US" sz="3200" dirty="0" smtClean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will be out today (due </a:t>
            </a:r>
            <a:r>
              <a:rPr lang="en-US" sz="28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Jan 17)</a:t>
            </a:r>
            <a:endParaRPr lang="en-US" sz="2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1880" y="1379835"/>
            <a:ext cx="8305800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36F494-C5FB-4FC0-8343-3F3764CB0C06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Jan 10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Start: </a:t>
            </a:r>
            <a:r>
              <a:rPr lang="en-US" sz="3200" dirty="0" smtClean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7B1C95-27EF-4F35-9FFA-B8870F77095E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2B9C57-8888-4D06-A487-A4178AD5879A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 smtClean="0"/>
              <a:t>FST: inflectional morphology of </a:t>
            </a:r>
            <a:r>
              <a:rPr lang="en-US" sz="4400" smtClean="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E070AC-0790-40D5-B05D-6C0D1E997AD3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 smtClean="0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Ambiguity: </a:t>
            </a:r>
            <a:r>
              <a:rPr lang="en-US" sz="3200" smtClean="0"/>
              <a:t>one word can correspond to multiple structures </a:t>
            </a:r>
            <a:r>
              <a:rPr lang="en-US" smtClean="0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smtClean="0">
                <a:solidFill>
                  <a:schemeClr val="accent2"/>
                </a:solidFill>
              </a:rPr>
              <a:t>Spelling changes:</a:t>
            </a:r>
            <a:r>
              <a:rPr lang="en-US" sz="3200" smtClean="0"/>
              <a:t> may occur when two morphemes are combined</a:t>
            </a:r>
            <a:endParaRPr lang="en-US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e.g. butterfly + -s -&gt; butterfl</a:t>
            </a:r>
            <a:r>
              <a:rPr lang="en-US" smtClean="0">
                <a:solidFill>
                  <a:schemeClr val="accent2"/>
                </a:solidFill>
              </a:rPr>
              <a:t>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7CBA59-2A1A-4CB8-B56F-017C9AA4D861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 smtClean="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486400" y="2667000"/>
            <a:ext cx="3273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Then Part-of-speech tagging</a:t>
            </a:r>
          </a:p>
          <a:p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to choose…… look at the neighboring words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DB52DD-AC70-4DE8-982C-FBF5DFF7BF47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A595F-AF0D-4F8D-A274-97F340DD219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Ambiguity: more complex example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5738"/>
            <a:ext cx="88392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What’s the right parse for </a:t>
            </a:r>
            <a:r>
              <a:rPr lang="en-US" sz="3200" smtClean="0">
                <a:solidFill>
                  <a:schemeClr val="accent2"/>
                </a:solidFill>
              </a:rPr>
              <a:t>Unionizable?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Union-ize-able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Un-ion-ize-able</a:t>
            </a:r>
          </a:p>
          <a:p>
            <a:pPr eaLnBrk="1" hangingPunct="1"/>
            <a:r>
              <a:rPr lang="en-US" sz="3200" smtClean="0"/>
              <a:t>Each would represent a valid path through an FST for derivational morphology.</a:t>
            </a:r>
          </a:p>
          <a:p>
            <a:pPr eaLnBrk="1" hangingPunct="1"/>
            <a:r>
              <a:rPr lang="en-US" sz="3200" smtClean="0"/>
              <a:t>Both Adj……</a:t>
            </a:r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A7CA95-6A30-43BA-8A98-52E6041AC40A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When morphemes are combined inflectionally the spelling at the boundaries may change</a:t>
            </a:r>
            <a:r>
              <a:rPr lang="en-US" sz="2400" smtClean="0"/>
              <a:t> </a:t>
            </a:r>
            <a:endParaRPr lang="en-US" sz="2400" smtClean="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78E2E7-8125-473C-B0E1-311560F453FD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smtClean="0"/>
              <a:t>Add intermediate tape </a:t>
            </a:r>
          </a:p>
          <a:p>
            <a:pPr eaLnBrk="1" hangingPunct="1"/>
            <a:r>
              <a:rPr lang="en-US" sz="3200" smtClean="0"/>
              <a:t>Use the output of one tape machine as the input to the next</a:t>
            </a:r>
          </a:p>
          <a:p>
            <a:pPr eaLnBrk="1" hangingPunct="1"/>
            <a:r>
              <a:rPr lang="en-US" sz="3200" smtClean="0"/>
              <a:t>Add intermediate symbols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^</a:t>
            </a:r>
            <a:r>
              <a:rPr lang="en-US" sz="2800" smtClean="0"/>
              <a:t> morpheme boundary</a:t>
            </a:r>
          </a:p>
          <a:p>
            <a:pPr lvl="1" eaLnBrk="1" hangingPunct="1"/>
            <a:r>
              <a:rPr lang="en-US" sz="2800" smtClean="0">
                <a:solidFill>
                  <a:schemeClr val="accent2"/>
                </a:solidFill>
              </a:rPr>
              <a:t>#</a:t>
            </a:r>
            <a:r>
              <a:rPr lang="en-US" sz="2800" smtClean="0"/>
              <a:t> word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D240B7-02C7-41A9-B3F3-B1B0D27E76F3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 smtClean="0"/>
              <a:t>FST-1 translates between the lexical and the intermediate level </a:t>
            </a:r>
          </a:p>
          <a:p>
            <a:pPr eaLnBrk="1" hangingPunct="1"/>
            <a:r>
              <a:rPr lang="en-US" smtClean="0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BFB8D6-4302-4F16-9B7C-94F2C6CB94B3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FST-1 for inflectional morphology of plural </a:t>
            </a:r>
            <a:r>
              <a:rPr lang="en-US" sz="2400" smtClean="0"/>
              <a:t>(Lexical &lt;-&gt; Intermediate )</a:t>
            </a:r>
          </a:p>
        </p:txBody>
      </p:sp>
      <p:sp>
        <p:nvSpPr>
          <p:cNvPr id="21510" name="Text Box 263"/>
          <p:cNvSpPr txBox="1">
            <a:spLocks noChangeArrowheads="1"/>
          </p:cNvSpPr>
          <p:nvPr/>
        </p:nvSpPr>
        <p:spPr bwMode="auto">
          <a:xfrm>
            <a:off x="322263" y="1303338"/>
            <a:ext cx="179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</a:t>
            </a:r>
          </a:p>
          <a:p>
            <a:r>
              <a:rPr lang="en-US" sz="2000" i="1">
                <a:latin typeface="Comic Sans MS" pitchFamily="66" charset="0"/>
              </a:rPr>
              <a:t>regular-nouns</a:t>
            </a:r>
          </a:p>
        </p:txBody>
      </p:sp>
      <p:sp>
        <p:nvSpPr>
          <p:cNvPr id="21511" name="Text Box 264"/>
          <p:cNvSpPr txBox="1">
            <a:spLocks noChangeArrowheads="1"/>
          </p:cNvSpPr>
          <p:nvPr/>
        </p:nvSpPr>
        <p:spPr bwMode="auto">
          <a:xfrm>
            <a:off x="3048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21512" name="Freeform 2"/>
          <p:cNvSpPr>
            <a:spLocks/>
          </p:cNvSpPr>
          <p:nvPr/>
        </p:nvSpPr>
        <p:spPr bwMode="auto">
          <a:xfrm>
            <a:off x="1122363" y="3252788"/>
            <a:ext cx="4559300" cy="3189287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Freeform 3"/>
          <p:cNvSpPr>
            <a:spLocks/>
          </p:cNvSpPr>
          <p:nvPr/>
        </p:nvSpPr>
        <p:spPr bwMode="auto">
          <a:xfrm>
            <a:off x="2057400" y="1303338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4"/>
          <p:cNvSpPr>
            <a:spLocks noChangeAspect="1" noChangeArrowheads="1" noTextEdit="1"/>
          </p:cNvSpPr>
          <p:nvPr/>
        </p:nvSpPr>
        <p:spPr bwMode="auto">
          <a:xfrm>
            <a:off x="838200" y="1455738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Freeform 6"/>
          <p:cNvSpPr>
            <a:spLocks/>
          </p:cNvSpPr>
          <p:nvPr/>
        </p:nvSpPr>
        <p:spPr bwMode="auto">
          <a:xfrm>
            <a:off x="1165225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Freeform 7"/>
          <p:cNvSpPr>
            <a:spLocks/>
          </p:cNvSpPr>
          <p:nvPr/>
        </p:nvSpPr>
        <p:spPr bwMode="auto">
          <a:xfrm>
            <a:off x="32512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Freeform 8"/>
          <p:cNvSpPr>
            <a:spLocks/>
          </p:cNvSpPr>
          <p:nvPr/>
        </p:nvSpPr>
        <p:spPr bwMode="auto">
          <a:xfrm>
            <a:off x="7913688" y="21605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Freeform 9"/>
          <p:cNvSpPr>
            <a:spLocks/>
          </p:cNvSpPr>
          <p:nvPr/>
        </p:nvSpPr>
        <p:spPr bwMode="auto">
          <a:xfrm>
            <a:off x="4987925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Freeform 10"/>
          <p:cNvSpPr>
            <a:spLocks/>
          </p:cNvSpPr>
          <p:nvPr/>
        </p:nvSpPr>
        <p:spPr bwMode="auto">
          <a:xfrm>
            <a:off x="4479925" y="3397250"/>
            <a:ext cx="234950" cy="236538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0" name="Freeform 11"/>
          <p:cNvSpPr>
            <a:spLocks/>
          </p:cNvSpPr>
          <p:nvPr/>
        </p:nvSpPr>
        <p:spPr bwMode="auto">
          <a:xfrm>
            <a:off x="417353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Freeform 12"/>
          <p:cNvSpPr>
            <a:spLocks/>
          </p:cNvSpPr>
          <p:nvPr/>
        </p:nvSpPr>
        <p:spPr bwMode="auto">
          <a:xfrm>
            <a:off x="3654425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Freeform 13"/>
          <p:cNvSpPr>
            <a:spLocks/>
          </p:cNvSpPr>
          <p:nvPr/>
        </p:nvSpPr>
        <p:spPr bwMode="auto">
          <a:xfrm>
            <a:off x="2816225" y="3187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Freeform 14"/>
          <p:cNvSpPr>
            <a:spLocks/>
          </p:cNvSpPr>
          <p:nvPr/>
        </p:nvSpPr>
        <p:spPr bwMode="auto">
          <a:xfrm>
            <a:off x="458628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Freeform 15"/>
          <p:cNvSpPr>
            <a:spLocks/>
          </p:cNvSpPr>
          <p:nvPr/>
        </p:nvSpPr>
        <p:spPr bwMode="auto">
          <a:xfrm>
            <a:off x="4056063" y="3397250"/>
            <a:ext cx="233362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Freeform 16"/>
          <p:cNvSpPr>
            <a:spLocks/>
          </p:cNvSpPr>
          <p:nvPr/>
        </p:nvSpPr>
        <p:spPr bwMode="auto">
          <a:xfrm>
            <a:off x="2636838" y="203993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Freeform 17"/>
          <p:cNvSpPr>
            <a:spLocks/>
          </p:cNvSpPr>
          <p:nvPr/>
        </p:nvSpPr>
        <p:spPr bwMode="auto">
          <a:xfrm>
            <a:off x="3684588" y="21605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Freeform 18"/>
          <p:cNvSpPr>
            <a:spLocks/>
          </p:cNvSpPr>
          <p:nvPr/>
        </p:nvSpPr>
        <p:spPr bwMode="auto">
          <a:xfrm>
            <a:off x="2913063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Freeform 19"/>
          <p:cNvSpPr>
            <a:spLocks/>
          </p:cNvSpPr>
          <p:nvPr/>
        </p:nvSpPr>
        <p:spPr bwMode="auto">
          <a:xfrm>
            <a:off x="5457825" y="21272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Freeform 20"/>
          <p:cNvSpPr>
            <a:spLocks noEditPoints="1"/>
          </p:cNvSpPr>
          <p:nvPr/>
        </p:nvSpPr>
        <p:spPr bwMode="auto">
          <a:xfrm>
            <a:off x="3355975" y="2020888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0" name="Freeform 21"/>
          <p:cNvSpPr>
            <a:spLocks/>
          </p:cNvSpPr>
          <p:nvPr/>
        </p:nvSpPr>
        <p:spPr bwMode="auto">
          <a:xfrm>
            <a:off x="4175125" y="1947863"/>
            <a:ext cx="74613" cy="163512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1" name="Freeform 22"/>
          <p:cNvSpPr>
            <a:spLocks/>
          </p:cNvSpPr>
          <p:nvPr/>
        </p:nvSpPr>
        <p:spPr bwMode="auto">
          <a:xfrm>
            <a:off x="3644900" y="2601913"/>
            <a:ext cx="233363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Freeform 23"/>
          <p:cNvSpPr>
            <a:spLocks/>
          </p:cNvSpPr>
          <p:nvPr/>
        </p:nvSpPr>
        <p:spPr bwMode="auto">
          <a:xfrm>
            <a:off x="3028950" y="2592388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Freeform 24"/>
          <p:cNvSpPr>
            <a:spLocks noEditPoints="1"/>
          </p:cNvSpPr>
          <p:nvPr/>
        </p:nvSpPr>
        <p:spPr bwMode="auto">
          <a:xfrm>
            <a:off x="2527300" y="2443163"/>
            <a:ext cx="115888" cy="166687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Freeform 25"/>
          <p:cNvSpPr>
            <a:spLocks noEditPoints="1"/>
          </p:cNvSpPr>
          <p:nvPr/>
        </p:nvSpPr>
        <p:spPr bwMode="auto">
          <a:xfrm>
            <a:off x="3355975" y="2463800"/>
            <a:ext cx="123825" cy="122238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Freeform 26"/>
          <p:cNvSpPr>
            <a:spLocks noEditPoints="1"/>
          </p:cNvSpPr>
          <p:nvPr/>
        </p:nvSpPr>
        <p:spPr bwMode="auto">
          <a:xfrm>
            <a:off x="4116388" y="2359025"/>
            <a:ext cx="115887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6" name="Freeform 27"/>
          <p:cNvSpPr>
            <a:spLocks/>
          </p:cNvSpPr>
          <p:nvPr/>
        </p:nvSpPr>
        <p:spPr bwMode="auto">
          <a:xfrm>
            <a:off x="4375150" y="2892425"/>
            <a:ext cx="242888" cy="49213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7" name="Freeform 28"/>
          <p:cNvSpPr>
            <a:spLocks/>
          </p:cNvSpPr>
          <p:nvPr/>
        </p:nvSpPr>
        <p:spPr bwMode="auto">
          <a:xfrm>
            <a:off x="4510088" y="2867025"/>
            <a:ext cx="107950" cy="65088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Freeform 29"/>
          <p:cNvSpPr>
            <a:spLocks/>
          </p:cNvSpPr>
          <p:nvPr/>
        </p:nvSpPr>
        <p:spPr bwMode="auto">
          <a:xfrm>
            <a:off x="4764088" y="2898775"/>
            <a:ext cx="277812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9" name="Freeform 30"/>
          <p:cNvSpPr>
            <a:spLocks/>
          </p:cNvSpPr>
          <p:nvPr/>
        </p:nvSpPr>
        <p:spPr bwMode="auto">
          <a:xfrm>
            <a:off x="4930775" y="2867025"/>
            <a:ext cx="111125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0" name="Freeform 31"/>
          <p:cNvSpPr>
            <a:spLocks/>
          </p:cNvSpPr>
          <p:nvPr/>
        </p:nvSpPr>
        <p:spPr bwMode="auto">
          <a:xfrm>
            <a:off x="4103688" y="2738438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1" name="Freeform 32"/>
          <p:cNvSpPr>
            <a:spLocks/>
          </p:cNvSpPr>
          <p:nvPr/>
        </p:nvSpPr>
        <p:spPr bwMode="auto">
          <a:xfrm>
            <a:off x="5205413" y="2733675"/>
            <a:ext cx="115887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Freeform 33"/>
          <p:cNvSpPr>
            <a:spLocks/>
          </p:cNvSpPr>
          <p:nvPr/>
        </p:nvSpPr>
        <p:spPr bwMode="auto">
          <a:xfrm>
            <a:off x="49149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Freeform 34"/>
          <p:cNvSpPr>
            <a:spLocks/>
          </p:cNvSpPr>
          <p:nvPr/>
        </p:nvSpPr>
        <p:spPr bwMode="auto">
          <a:xfrm>
            <a:off x="5297488" y="3397250"/>
            <a:ext cx="231775" cy="236538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>
            <a:off x="3475038" y="351790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Freeform 36"/>
          <p:cNvSpPr>
            <a:spLocks/>
          </p:cNvSpPr>
          <p:nvPr/>
        </p:nvSpPr>
        <p:spPr bwMode="auto">
          <a:xfrm>
            <a:off x="354806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6" name="Line 37"/>
          <p:cNvSpPr>
            <a:spLocks noChangeShapeType="1"/>
          </p:cNvSpPr>
          <p:nvPr/>
        </p:nvSpPr>
        <p:spPr bwMode="auto">
          <a:xfrm>
            <a:off x="3908425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Freeform 38"/>
          <p:cNvSpPr>
            <a:spLocks/>
          </p:cNvSpPr>
          <p:nvPr/>
        </p:nvSpPr>
        <p:spPr bwMode="auto">
          <a:xfrm>
            <a:off x="3970338" y="34782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39"/>
          <p:cNvSpPr>
            <a:spLocks noChangeShapeType="1"/>
          </p:cNvSpPr>
          <p:nvPr/>
        </p:nvSpPr>
        <p:spPr bwMode="auto">
          <a:xfrm>
            <a:off x="4289425" y="3503613"/>
            <a:ext cx="1698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Freeform 40"/>
          <p:cNvSpPr>
            <a:spLocks/>
          </p:cNvSpPr>
          <p:nvPr/>
        </p:nvSpPr>
        <p:spPr bwMode="auto">
          <a:xfrm>
            <a:off x="435292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0" name="Line 41"/>
          <p:cNvSpPr>
            <a:spLocks noChangeShapeType="1"/>
          </p:cNvSpPr>
          <p:nvPr/>
        </p:nvSpPr>
        <p:spPr bwMode="auto">
          <a:xfrm>
            <a:off x="4735513" y="3517900"/>
            <a:ext cx="16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1" name="Freeform 42"/>
          <p:cNvSpPr>
            <a:spLocks/>
          </p:cNvSpPr>
          <p:nvPr/>
        </p:nvSpPr>
        <p:spPr bwMode="auto">
          <a:xfrm>
            <a:off x="479901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2" name="Line 43"/>
          <p:cNvSpPr>
            <a:spLocks noChangeShapeType="1"/>
          </p:cNvSpPr>
          <p:nvPr/>
        </p:nvSpPr>
        <p:spPr bwMode="auto">
          <a:xfrm>
            <a:off x="5148263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3" name="Freeform 44"/>
          <p:cNvSpPr>
            <a:spLocks/>
          </p:cNvSpPr>
          <p:nvPr/>
        </p:nvSpPr>
        <p:spPr bwMode="auto">
          <a:xfrm>
            <a:off x="521017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4" name="Freeform 45"/>
          <p:cNvSpPr>
            <a:spLocks noEditPoints="1"/>
          </p:cNvSpPr>
          <p:nvPr/>
        </p:nvSpPr>
        <p:spPr bwMode="auto">
          <a:xfrm>
            <a:off x="2454275" y="28987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5" name="Freeform 46"/>
          <p:cNvSpPr>
            <a:spLocks noEditPoints="1"/>
          </p:cNvSpPr>
          <p:nvPr/>
        </p:nvSpPr>
        <p:spPr bwMode="auto">
          <a:xfrm>
            <a:off x="3205163" y="3205163"/>
            <a:ext cx="114300" cy="122237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6" name="Freeform 47"/>
          <p:cNvSpPr>
            <a:spLocks/>
          </p:cNvSpPr>
          <p:nvPr/>
        </p:nvSpPr>
        <p:spPr bwMode="auto">
          <a:xfrm>
            <a:off x="3563938" y="3248025"/>
            <a:ext cx="74612" cy="119063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7" name="Freeform 48"/>
          <p:cNvSpPr>
            <a:spLocks noEditPoints="1"/>
          </p:cNvSpPr>
          <p:nvPr/>
        </p:nvSpPr>
        <p:spPr bwMode="auto">
          <a:xfrm>
            <a:off x="3883025" y="3205163"/>
            <a:ext cx="117475" cy="166687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8" name="Freeform 49"/>
          <p:cNvSpPr>
            <a:spLocks/>
          </p:cNvSpPr>
          <p:nvPr/>
        </p:nvSpPr>
        <p:spPr bwMode="auto">
          <a:xfrm>
            <a:off x="4303713" y="3251200"/>
            <a:ext cx="119062" cy="115888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9" name="Freeform 50"/>
          <p:cNvSpPr>
            <a:spLocks noEditPoints="1"/>
          </p:cNvSpPr>
          <p:nvPr/>
        </p:nvSpPr>
        <p:spPr bwMode="auto">
          <a:xfrm>
            <a:off x="4741863" y="32480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0" name="Freeform 51"/>
          <p:cNvSpPr>
            <a:spLocks/>
          </p:cNvSpPr>
          <p:nvPr/>
        </p:nvSpPr>
        <p:spPr bwMode="auto">
          <a:xfrm>
            <a:off x="5227638" y="3248025"/>
            <a:ext cx="71437" cy="119063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1" name="Freeform 52"/>
          <p:cNvSpPr>
            <a:spLocks/>
          </p:cNvSpPr>
          <p:nvPr/>
        </p:nvSpPr>
        <p:spPr bwMode="auto">
          <a:xfrm>
            <a:off x="5662613" y="3048000"/>
            <a:ext cx="109537" cy="163513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2" name="Freeform 53"/>
          <p:cNvSpPr>
            <a:spLocks/>
          </p:cNvSpPr>
          <p:nvPr/>
        </p:nvSpPr>
        <p:spPr bwMode="auto">
          <a:xfrm>
            <a:off x="7958138" y="2200275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3" name="Line 54"/>
          <p:cNvSpPr>
            <a:spLocks noChangeShapeType="1"/>
          </p:cNvSpPr>
          <p:nvPr/>
        </p:nvSpPr>
        <p:spPr bwMode="auto">
          <a:xfrm>
            <a:off x="922338" y="2252663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4" name="Freeform 55"/>
          <p:cNvSpPr>
            <a:spLocks/>
          </p:cNvSpPr>
          <p:nvPr/>
        </p:nvSpPr>
        <p:spPr bwMode="auto">
          <a:xfrm>
            <a:off x="1038225" y="222726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5" name="Freeform 56"/>
          <p:cNvSpPr>
            <a:spLocks/>
          </p:cNvSpPr>
          <p:nvPr/>
        </p:nvSpPr>
        <p:spPr bwMode="auto">
          <a:xfrm>
            <a:off x="2903538" y="166211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6" name="Freeform 57"/>
          <p:cNvSpPr>
            <a:spLocks/>
          </p:cNvSpPr>
          <p:nvPr/>
        </p:nvSpPr>
        <p:spPr bwMode="auto">
          <a:xfrm>
            <a:off x="3644900" y="1662113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7" name="Freeform 58"/>
          <p:cNvSpPr>
            <a:spLocks/>
          </p:cNvSpPr>
          <p:nvPr/>
        </p:nvSpPr>
        <p:spPr bwMode="auto">
          <a:xfrm>
            <a:off x="3122613" y="1755775"/>
            <a:ext cx="531812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8" name="Freeform 59"/>
          <p:cNvSpPr>
            <a:spLocks/>
          </p:cNvSpPr>
          <p:nvPr/>
        </p:nvSpPr>
        <p:spPr bwMode="auto">
          <a:xfrm>
            <a:off x="3548063" y="1730375"/>
            <a:ext cx="106362" cy="52388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9" name="Freeform 60"/>
          <p:cNvSpPr>
            <a:spLocks noEditPoints="1"/>
          </p:cNvSpPr>
          <p:nvPr/>
        </p:nvSpPr>
        <p:spPr bwMode="auto">
          <a:xfrm>
            <a:off x="3321050" y="1641475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0" name="Freeform 61"/>
          <p:cNvSpPr>
            <a:spLocks/>
          </p:cNvSpPr>
          <p:nvPr/>
        </p:nvSpPr>
        <p:spPr bwMode="auto">
          <a:xfrm>
            <a:off x="4197350" y="1665288"/>
            <a:ext cx="122238" cy="119062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1" name="Freeform 62"/>
          <p:cNvSpPr>
            <a:spLocks/>
          </p:cNvSpPr>
          <p:nvPr/>
        </p:nvSpPr>
        <p:spPr bwMode="auto">
          <a:xfrm>
            <a:off x="5680075" y="2092325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2" name="Freeform 63"/>
          <p:cNvSpPr>
            <a:spLocks/>
          </p:cNvSpPr>
          <p:nvPr/>
        </p:nvSpPr>
        <p:spPr bwMode="auto">
          <a:xfrm>
            <a:off x="6650038" y="2141538"/>
            <a:ext cx="109537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3" name="Freeform 64"/>
          <p:cNvSpPr>
            <a:spLocks/>
          </p:cNvSpPr>
          <p:nvPr/>
        </p:nvSpPr>
        <p:spPr bwMode="auto">
          <a:xfrm>
            <a:off x="6737350" y="21272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4" name="Freeform 65"/>
          <p:cNvSpPr>
            <a:spLocks/>
          </p:cNvSpPr>
          <p:nvPr/>
        </p:nvSpPr>
        <p:spPr bwMode="auto">
          <a:xfrm>
            <a:off x="6977063" y="2111375"/>
            <a:ext cx="942975" cy="106363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5" name="Freeform 67"/>
          <p:cNvSpPr>
            <a:spLocks/>
          </p:cNvSpPr>
          <p:nvPr/>
        </p:nvSpPr>
        <p:spPr bwMode="auto">
          <a:xfrm>
            <a:off x="6977063" y="2279650"/>
            <a:ext cx="942975" cy="109538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6" name="Freeform 68"/>
          <p:cNvSpPr>
            <a:spLocks/>
          </p:cNvSpPr>
          <p:nvPr/>
        </p:nvSpPr>
        <p:spPr bwMode="auto">
          <a:xfrm>
            <a:off x="7812088" y="2279650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7" name="Freeform 69"/>
          <p:cNvSpPr>
            <a:spLocks/>
          </p:cNvSpPr>
          <p:nvPr/>
        </p:nvSpPr>
        <p:spPr bwMode="auto">
          <a:xfrm>
            <a:off x="2667000" y="3643313"/>
            <a:ext cx="236538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8" name="Freeform 70"/>
          <p:cNvSpPr>
            <a:spLocks/>
          </p:cNvSpPr>
          <p:nvPr/>
        </p:nvSpPr>
        <p:spPr bwMode="auto">
          <a:xfrm>
            <a:off x="2879725" y="3854450"/>
            <a:ext cx="446088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9" name="Freeform 71"/>
          <p:cNvSpPr>
            <a:spLocks/>
          </p:cNvSpPr>
          <p:nvPr/>
        </p:nvSpPr>
        <p:spPr bwMode="auto">
          <a:xfrm>
            <a:off x="3219450" y="3990975"/>
            <a:ext cx="106363" cy="52388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0" name="Freeform 72"/>
          <p:cNvSpPr>
            <a:spLocks/>
          </p:cNvSpPr>
          <p:nvPr/>
        </p:nvSpPr>
        <p:spPr bwMode="auto">
          <a:xfrm>
            <a:off x="2820988" y="4122738"/>
            <a:ext cx="109537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1" name="Freeform 73"/>
          <p:cNvSpPr>
            <a:spLocks/>
          </p:cNvSpPr>
          <p:nvPr/>
        </p:nvSpPr>
        <p:spPr bwMode="auto">
          <a:xfrm>
            <a:off x="2679700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2" name="Freeform 74"/>
          <p:cNvSpPr>
            <a:spLocks/>
          </p:cNvSpPr>
          <p:nvPr/>
        </p:nvSpPr>
        <p:spPr bwMode="auto">
          <a:xfrm>
            <a:off x="2511425" y="4451350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3" name="Freeform 75"/>
          <p:cNvSpPr>
            <a:spLocks/>
          </p:cNvSpPr>
          <p:nvPr/>
        </p:nvSpPr>
        <p:spPr bwMode="auto">
          <a:xfrm>
            <a:off x="33353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4" name="Freeform 76"/>
          <p:cNvSpPr>
            <a:spLocks noEditPoints="1"/>
          </p:cNvSpPr>
          <p:nvPr/>
        </p:nvSpPr>
        <p:spPr bwMode="auto">
          <a:xfrm>
            <a:off x="2474913" y="3389313"/>
            <a:ext cx="115887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5" name="Freeform 77"/>
          <p:cNvSpPr>
            <a:spLocks noEditPoints="1"/>
          </p:cNvSpPr>
          <p:nvPr/>
        </p:nvSpPr>
        <p:spPr bwMode="auto">
          <a:xfrm>
            <a:off x="3113088" y="3779838"/>
            <a:ext cx="122237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6" name="Freeform 78"/>
          <p:cNvSpPr>
            <a:spLocks/>
          </p:cNvSpPr>
          <p:nvPr/>
        </p:nvSpPr>
        <p:spPr bwMode="auto">
          <a:xfrm>
            <a:off x="2351088" y="3876675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7" name="Freeform 79"/>
          <p:cNvSpPr>
            <a:spLocks/>
          </p:cNvSpPr>
          <p:nvPr/>
        </p:nvSpPr>
        <p:spPr bwMode="auto">
          <a:xfrm>
            <a:off x="2967038" y="43322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8" name="Freeform 80"/>
          <p:cNvSpPr>
            <a:spLocks/>
          </p:cNvSpPr>
          <p:nvPr/>
        </p:nvSpPr>
        <p:spPr bwMode="auto">
          <a:xfrm>
            <a:off x="2078038" y="3454400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9" name="Freeform 81"/>
          <p:cNvSpPr>
            <a:spLocks noEditPoints="1"/>
          </p:cNvSpPr>
          <p:nvPr/>
        </p:nvSpPr>
        <p:spPr bwMode="auto">
          <a:xfrm>
            <a:off x="4784725" y="4632325"/>
            <a:ext cx="112713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0" name="Freeform 82"/>
          <p:cNvSpPr>
            <a:spLocks/>
          </p:cNvSpPr>
          <p:nvPr/>
        </p:nvSpPr>
        <p:spPr bwMode="auto">
          <a:xfrm>
            <a:off x="4003675" y="3919538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1" name="Freeform 83"/>
          <p:cNvSpPr>
            <a:spLocks/>
          </p:cNvSpPr>
          <p:nvPr/>
        </p:nvSpPr>
        <p:spPr bwMode="auto">
          <a:xfrm>
            <a:off x="46180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2" name="Freeform 84"/>
          <p:cNvSpPr>
            <a:spLocks noEditPoints="1"/>
          </p:cNvSpPr>
          <p:nvPr/>
        </p:nvSpPr>
        <p:spPr bwMode="auto">
          <a:xfrm>
            <a:off x="3714750" y="388143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3" name="Freeform 85"/>
          <p:cNvSpPr>
            <a:spLocks/>
          </p:cNvSpPr>
          <p:nvPr/>
        </p:nvSpPr>
        <p:spPr bwMode="auto">
          <a:xfrm>
            <a:off x="4368800" y="3881438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4" name="Freeform 86"/>
          <p:cNvSpPr>
            <a:spLocks noEditPoints="1"/>
          </p:cNvSpPr>
          <p:nvPr/>
        </p:nvSpPr>
        <p:spPr bwMode="auto">
          <a:xfrm>
            <a:off x="4987925" y="3881438"/>
            <a:ext cx="109538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5" name="Line 87"/>
          <p:cNvSpPr>
            <a:spLocks noChangeShapeType="1"/>
          </p:cNvSpPr>
          <p:nvPr/>
        </p:nvSpPr>
        <p:spPr bwMode="auto">
          <a:xfrm>
            <a:off x="3586163" y="4043363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6" name="Freeform 88"/>
          <p:cNvSpPr>
            <a:spLocks/>
          </p:cNvSpPr>
          <p:nvPr/>
        </p:nvSpPr>
        <p:spPr bwMode="auto">
          <a:xfrm>
            <a:off x="3913188" y="40163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7" name="Line 89"/>
          <p:cNvSpPr>
            <a:spLocks noChangeShapeType="1"/>
          </p:cNvSpPr>
          <p:nvPr/>
        </p:nvSpPr>
        <p:spPr bwMode="auto">
          <a:xfrm>
            <a:off x="4241800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8" name="Freeform 90"/>
          <p:cNvSpPr>
            <a:spLocks/>
          </p:cNvSpPr>
          <p:nvPr/>
        </p:nvSpPr>
        <p:spPr bwMode="auto">
          <a:xfrm>
            <a:off x="4529138" y="40036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9" name="Freeform 91"/>
          <p:cNvSpPr>
            <a:spLocks/>
          </p:cNvSpPr>
          <p:nvPr/>
        </p:nvSpPr>
        <p:spPr bwMode="auto">
          <a:xfrm>
            <a:off x="5200650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0" name="Line 92"/>
          <p:cNvSpPr>
            <a:spLocks noChangeShapeType="1"/>
          </p:cNvSpPr>
          <p:nvPr/>
        </p:nvSpPr>
        <p:spPr bwMode="auto">
          <a:xfrm>
            <a:off x="4833938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1" name="Freeform 93"/>
          <p:cNvSpPr>
            <a:spLocks/>
          </p:cNvSpPr>
          <p:nvPr/>
        </p:nvSpPr>
        <p:spPr bwMode="auto">
          <a:xfrm>
            <a:off x="5121275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2" name="Freeform 94"/>
          <p:cNvSpPr>
            <a:spLocks/>
          </p:cNvSpPr>
          <p:nvPr/>
        </p:nvSpPr>
        <p:spPr bwMode="auto">
          <a:xfrm>
            <a:off x="5859463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3" name="Line 95"/>
          <p:cNvSpPr>
            <a:spLocks noChangeShapeType="1"/>
          </p:cNvSpPr>
          <p:nvPr/>
        </p:nvSpPr>
        <p:spPr bwMode="auto">
          <a:xfrm>
            <a:off x="5440363" y="40306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4" name="Freeform 96"/>
          <p:cNvSpPr>
            <a:spLocks/>
          </p:cNvSpPr>
          <p:nvPr/>
        </p:nvSpPr>
        <p:spPr bwMode="auto">
          <a:xfrm>
            <a:off x="5746750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5" name="Freeform 97"/>
          <p:cNvSpPr>
            <a:spLocks/>
          </p:cNvSpPr>
          <p:nvPr/>
        </p:nvSpPr>
        <p:spPr bwMode="auto">
          <a:xfrm>
            <a:off x="3644900" y="4341813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6" name="Freeform 98"/>
          <p:cNvSpPr>
            <a:spLocks/>
          </p:cNvSpPr>
          <p:nvPr/>
        </p:nvSpPr>
        <p:spPr bwMode="auto">
          <a:xfrm>
            <a:off x="4256088" y="4341813"/>
            <a:ext cx="236537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7" name="Line 99"/>
          <p:cNvSpPr>
            <a:spLocks noChangeShapeType="1"/>
          </p:cNvSpPr>
          <p:nvPr/>
        </p:nvSpPr>
        <p:spPr bwMode="auto">
          <a:xfrm>
            <a:off x="3224213" y="4465638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8" name="Freeform 100"/>
          <p:cNvSpPr>
            <a:spLocks/>
          </p:cNvSpPr>
          <p:nvPr/>
        </p:nvSpPr>
        <p:spPr bwMode="auto">
          <a:xfrm>
            <a:off x="3554413" y="4438650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9" name="Line 101"/>
          <p:cNvSpPr>
            <a:spLocks noChangeShapeType="1"/>
          </p:cNvSpPr>
          <p:nvPr/>
        </p:nvSpPr>
        <p:spPr bwMode="auto">
          <a:xfrm>
            <a:off x="3879850" y="445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0" name="Freeform 102"/>
          <p:cNvSpPr>
            <a:spLocks/>
          </p:cNvSpPr>
          <p:nvPr/>
        </p:nvSpPr>
        <p:spPr bwMode="auto">
          <a:xfrm>
            <a:off x="4167188" y="4429125"/>
            <a:ext cx="104775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1" name="Freeform 103"/>
          <p:cNvSpPr>
            <a:spLocks noEditPoints="1"/>
          </p:cNvSpPr>
          <p:nvPr/>
        </p:nvSpPr>
        <p:spPr bwMode="auto">
          <a:xfrm>
            <a:off x="3351213" y="4310063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2" name="Freeform 104"/>
          <p:cNvSpPr>
            <a:spLocks noEditPoints="1"/>
          </p:cNvSpPr>
          <p:nvPr/>
        </p:nvSpPr>
        <p:spPr bwMode="auto">
          <a:xfrm>
            <a:off x="4014788" y="4310063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3" name="Freeform 105"/>
          <p:cNvSpPr>
            <a:spLocks noEditPoints="1"/>
          </p:cNvSpPr>
          <p:nvPr/>
        </p:nvSpPr>
        <p:spPr bwMode="auto">
          <a:xfrm>
            <a:off x="4635500" y="4310063"/>
            <a:ext cx="115888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4" name="Freeform 106"/>
          <p:cNvSpPr>
            <a:spLocks/>
          </p:cNvSpPr>
          <p:nvPr/>
        </p:nvSpPr>
        <p:spPr bwMode="auto">
          <a:xfrm>
            <a:off x="4506913" y="4178300"/>
            <a:ext cx="774700" cy="287338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5" name="Freeform 107"/>
          <p:cNvSpPr>
            <a:spLocks/>
          </p:cNvSpPr>
          <p:nvPr/>
        </p:nvSpPr>
        <p:spPr bwMode="auto">
          <a:xfrm>
            <a:off x="5187950" y="4178300"/>
            <a:ext cx="93663" cy="96838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6" name="Freeform 108"/>
          <p:cNvSpPr>
            <a:spLocks/>
          </p:cNvSpPr>
          <p:nvPr/>
        </p:nvSpPr>
        <p:spPr bwMode="auto">
          <a:xfrm>
            <a:off x="3325813" y="47132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7" name="Freeform 109"/>
          <p:cNvSpPr>
            <a:spLocks/>
          </p:cNvSpPr>
          <p:nvPr/>
        </p:nvSpPr>
        <p:spPr bwMode="auto">
          <a:xfrm>
            <a:off x="3940175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8" name="Line 110"/>
          <p:cNvSpPr>
            <a:spLocks noChangeShapeType="1"/>
          </p:cNvSpPr>
          <p:nvPr/>
        </p:nvSpPr>
        <p:spPr bwMode="auto">
          <a:xfrm>
            <a:off x="2905125" y="4837113"/>
            <a:ext cx="436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9" name="Freeform 111"/>
          <p:cNvSpPr>
            <a:spLocks/>
          </p:cNvSpPr>
          <p:nvPr/>
        </p:nvSpPr>
        <p:spPr bwMode="auto">
          <a:xfrm>
            <a:off x="3235325" y="4810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0" name="Line 112"/>
          <p:cNvSpPr>
            <a:spLocks noChangeShapeType="1"/>
          </p:cNvSpPr>
          <p:nvPr/>
        </p:nvSpPr>
        <p:spPr bwMode="auto">
          <a:xfrm>
            <a:off x="3563938" y="482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1" name="Freeform 113"/>
          <p:cNvSpPr>
            <a:spLocks/>
          </p:cNvSpPr>
          <p:nvPr/>
        </p:nvSpPr>
        <p:spPr bwMode="auto">
          <a:xfrm>
            <a:off x="3851275" y="47974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2" name="Freeform 114"/>
          <p:cNvSpPr>
            <a:spLocks noEditPoints="1"/>
          </p:cNvSpPr>
          <p:nvPr/>
        </p:nvSpPr>
        <p:spPr bwMode="auto">
          <a:xfrm>
            <a:off x="3036888" y="4678363"/>
            <a:ext cx="120650" cy="122237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3" name="Freeform 115"/>
          <p:cNvSpPr>
            <a:spLocks/>
          </p:cNvSpPr>
          <p:nvPr/>
        </p:nvSpPr>
        <p:spPr bwMode="auto">
          <a:xfrm>
            <a:off x="3705225" y="4681538"/>
            <a:ext cx="107950" cy="119062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4" name="Freeform 116"/>
          <p:cNvSpPr>
            <a:spLocks/>
          </p:cNvSpPr>
          <p:nvPr/>
        </p:nvSpPr>
        <p:spPr bwMode="auto">
          <a:xfrm>
            <a:off x="4303713" y="4678363"/>
            <a:ext cx="111125" cy="122237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5" name="Freeform 117"/>
          <p:cNvSpPr>
            <a:spLocks/>
          </p:cNvSpPr>
          <p:nvPr/>
        </p:nvSpPr>
        <p:spPr bwMode="auto">
          <a:xfrm>
            <a:off x="4565650" y="472440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6" name="Line 118"/>
          <p:cNvSpPr>
            <a:spLocks noChangeShapeType="1"/>
          </p:cNvSpPr>
          <p:nvPr/>
        </p:nvSpPr>
        <p:spPr bwMode="auto">
          <a:xfrm>
            <a:off x="4179888" y="4824413"/>
            <a:ext cx="388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7" name="Freeform 119"/>
          <p:cNvSpPr>
            <a:spLocks/>
          </p:cNvSpPr>
          <p:nvPr/>
        </p:nvSpPr>
        <p:spPr bwMode="auto">
          <a:xfrm>
            <a:off x="4465638" y="4797425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8" name="Freeform 120"/>
          <p:cNvSpPr>
            <a:spLocks/>
          </p:cNvSpPr>
          <p:nvPr/>
        </p:nvSpPr>
        <p:spPr bwMode="auto">
          <a:xfrm>
            <a:off x="4816475" y="4168775"/>
            <a:ext cx="536575" cy="668338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9" name="Freeform 121"/>
          <p:cNvSpPr>
            <a:spLocks/>
          </p:cNvSpPr>
          <p:nvPr/>
        </p:nvSpPr>
        <p:spPr bwMode="auto">
          <a:xfrm>
            <a:off x="5294313" y="4168775"/>
            <a:ext cx="58737" cy="109538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0" name="Freeform 122"/>
          <p:cNvSpPr>
            <a:spLocks/>
          </p:cNvSpPr>
          <p:nvPr/>
        </p:nvSpPr>
        <p:spPr bwMode="auto">
          <a:xfrm>
            <a:off x="2524125" y="4083050"/>
            <a:ext cx="446088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1" name="Freeform 123"/>
          <p:cNvSpPr>
            <a:spLocks/>
          </p:cNvSpPr>
          <p:nvPr/>
        </p:nvSpPr>
        <p:spPr bwMode="auto">
          <a:xfrm>
            <a:off x="2863850" y="4359275"/>
            <a:ext cx="106363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2" name="Freeform 124"/>
          <p:cNvSpPr>
            <a:spLocks/>
          </p:cNvSpPr>
          <p:nvPr/>
        </p:nvSpPr>
        <p:spPr bwMode="auto">
          <a:xfrm>
            <a:off x="2627313" y="5040313"/>
            <a:ext cx="233362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3" name="Freeform 125"/>
          <p:cNvSpPr>
            <a:spLocks/>
          </p:cNvSpPr>
          <p:nvPr/>
        </p:nvSpPr>
        <p:spPr bwMode="auto">
          <a:xfrm>
            <a:off x="2836863" y="5253038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4" name="Freeform 126"/>
          <p:cNvSpPr>
            <a:spLocks/>
          </p:cNvSpPr>
          <p:nvPr/>
        </p:nvSpPr>
        <p:spPr bwMode="auto">
          <a:xfrm>
            <a:off x="3175000" y="5389563"/>
            <a:ext cx="106363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5" name="Freeform 127"/>
          <p:cNvSpPr>
            <a:spLocks/>
          </p:cNvSpPr>
          <p:nvPr/>
        </p:nvSpPr>
        <p:spPr bwMode="auto">
          <a:xfrm>
            <a:off x="2779713" y="5522913"/>
            <a:ext cx="106362" cy="163512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6" name="Freeform 128"/>
          <p:cNvSpPr>
            <a:spLocks/>
          </p:cNvSpPr>
          <p:nvPr/>
        </p:nvSpPr>
        <p:spPr bwMode="auto">
          <a:xfrm>
            <a:off x="2636838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7" name="Freeform 129"/>
          <p:cNvSpPr>
            <a:spLocks/>
          </p:cNvSpPr>
          <p:nvPr/>
        </p:nvSpPr>
        <p:spPr bwMode="auto">
          <a:xfrm>
            <a:off x="3292475" y="5314950"/>
            <a:ext cx="236538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8" name="Freeform 130"/>
          <p:cNvSpPr>
            <a:spLocks/>
          </p:cNvSpPr>
          <p:nvPr/>
        </p:nvSpPr>
        <p:spPr bwMode="auto">
          <a:xfrm>
            <a:off x="22240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9" name="Freeform 131"/>
          <p:cNvSpPr>
            <a:spLocks/>
          </p:cNvSpPr>
          <p:nvPr/>
        </p:nvSpPr>
        <p:spPr bwMode="auto">
          <a:xfrm>
            <a:off x="2922588" y="573087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0" name="Freeform 132"/>
          <p:cNvSpPr>
            <a:spLocks noEditPoints="1"/>
          </p:cNvSpPr>
          <p:nvPr/>
        </p:nvSpPr>
        <p:spPr bwMode="auto">
          <a:xfrm>
            <a:off x="4741863" y="603091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1" name="Freeform 133"/>
          <p:cNvSpPr>
            <a:spLocks/>
          </p:cNvSpPr>
          <p:nvPr/>
        </p:nvSpPr>
        <p:spPr bwMode="auto">
          <a:xfrm>
            <a:off x="396081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2" name="Freeform 134"/>
          <p:cNvSpPr>
            <a:spLocks/>
          </p:cNvSpPr>
          <p:nvPr/>
        </p:nvSpPr>
        <p:spPr bwMode="auto">
          <a:xfrm>
            <a:off x="457676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3" name="Freeform 135"/>
          <p:cNvSpPr>
            <a:spLocks/>
          </p:cNvSpPr>
          <p:nvPr/>
        </p:nvSpPr>
        <p:spPr bwMode="auto">
          <a:xfrm>
            <a:off x="4325938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4" name="Freeform 136"/>
          <p:cNvSpPr>
            <a:spLocks noEditPoints="1"/>
          </p:cNvSpPr>
          <p:nvPr/>
        </p:nvSpPr>
        <p:spPr bwMode="auto">
          <a:xfrm>
            <a:off x="4945063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5" name="Line 137"/>
          <p:cNvSpPr>
            <a:spLocks noChangeShapeType="1"/>
          </p:cNvSpPr>
          <p:nvPr/>
        </p:nvSpPr>
        <p:spPr bwMode="auto">
          <a:xfrm>
            <a:off x="3541713" y="543877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6" name="Freeform 138"/>
          <p:cNvSpPr>
            <a:spLocks/>
          </p:cNvSpPr>
          <p:nvPr/>
        </p:nvSpPr>
        <p:spPr bwMode="auto">
          <a:xfrm>
            <a:off x="3870325" y="5411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7" name="Line 139"/>
          <p:cNvSpPr>
            <a:spLocks noChangeShapeType="1"/>
          </p:cNvSpPr>
          <p:nvPr/>
        </p:nvSpPr>
        <p:spPr bwMode="auto">
          <a:xfrm>
            <a:off x="4200525" y="5429250"/>
            <a:ext cx="390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8" name="Freeform 140"/>
          <p:cNvSpPr>
            <a:spLocks/>
          </p:cNvSpPr>
          <p:nvPr/>
        </p:nvSpPr>
        <p:spPr bwMode="auto">
          <a:xfrm>
            <a:off x="4484688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9" name="Freeform 141"/>
          <p:cNvSpPr>
            <a:spLocks/>
          </p:cNvSpPr>
          <p:nvPr/>
        </p:nvSpPr>
        <p:spPr bwMode="auto">
          <a:xfrm>
            <a:off x="51577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0" name="Line 142"/>
          <p:cNvSpPr>
            <a:spLocks noChangeShapeType="1"/>
          </p:cNvSpPr>
          <p:nvPr/>
        </p:nvSpPr>
        <p:spPr bwMode="auto">
          <a:xfrm>
            <a:off x="4791075" y="542925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1" name="Freeform 143"/>
          <p:cNvSpPr>
            <a:spLocks/>
          </p:cNvSpPr>
          <p:nvPr/>
        </p:nvSpPr>
        <p:spPr bwMode="auto">
          <a:xfrm>
            <a:off x="5078413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360045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421640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4" name="Line 147"/>
          <p:cNvSpPr>
            <a:spLocks noChangeShapeType="1"/>
          </p:cNvSpPr>
          <p:nvPr/>
        </p:nvSpPr>
        <p:spPr bwMode="auto">
          <a:xfrm>
            <a:off x="3182938" y="58642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3511550" y="583723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6" name="Line 149"/>
          <p:cNvSpPr>
            <a:spLocks noChangeShapeType="1"/>
          </p:cNvSpPr>
          <p:nvPr/>
        </p:nvSpPr>
        <p:spPr bwMode="auto">
          <a:xfrm>
            <a:off x="3840163" y="5854700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7" name="Freeform 150"/>
          <p:cNvSpPr>
            <a:spLocks/>
          </p:cNvSpPr>
          <p:nvPr/>
        </p:nvSpPr>
        <p:spPr bwMode="auto">
          <a:xfrm>
            <a:off x="4125913" y="582771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8" name="Freeform 151"/>
          <p:cNvSpPr>
            <a:spLocks noEditPoints="1"/>
          </p:cNvSpPr>
          <p:nvPr/>
        </p:nvSpPr>
        <p:spPr bwMode="auto">
          <a:xfrm>
            <a:off x="3308350" y="5708650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9" name="Freeform 152"/>
          <p:cNvSpPr>
            <a:spLocks noEditPoints="1"/>
          </p:cNvSpPr>
          <p:nvPr/>
        </p:nvSpPr>
        <p:spPr bwMode="auto">
          <a:xfrm>
            <a:off x="3970338" y="57086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0" name="Freeform 153"/>
          <p:cNvSpPr>
            <a:spLocks noEditPoints="1"/>
          </p:cNvSpPr>
          <p:nvPr/>
        </p:nvSpPr>
        <p:spPr bwMode="auto">
          <a:xfrm>
            <a:off x="4595813" y="5708650"/>
            <a:ext cx="114300" cy="163513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1" name="Freeform 154"/>
          <p:cNvSpPr>
            <a:spLocks/>
          </p:cNvSpPr>
          <p:nvPr/>
        </p:nvSpPr>
        <p:spPr bwMode="auto">
          <a:xfrm>
            <a:off x="4465638" y="5580063"/>
            <a:ext cx="771525" cy="284162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2" name="Freeform 155"/>
          <p:cNvSpPr>
            <a:spLocks/>
          </p:cNvSpPr>
          <p:nvPr/>
        </p:nvSpPr>
        <p:spPr bwMode="auto">
          <a:xfrm>
            <a:off x="5143500" y="5580063"/>
            <a:ext cx="93663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3" name="Freeform 156"/>
          <p:cNvSpPr>
            <a:spLocks/>
          </p:cNvSpPr>
          <p:nvPr/>
        </p:nvSpPr>
        <p:spPr bwMode="auto">
          <a:xfrm>
            <a:off x="328136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4" name="Freeform 157"/>
          <p:cNvSpPr>
            <a:spLocks/>
          </p:cNvSpPr>
          <p:nvPr/>
        </p:nvSpPr>
        <p:spPr bwMode="auto">
          <a:xfrm>
            <a:off x="389731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5" name="Line 158"/>
          <p:cNvSpPr>
            <a:spLocks noChangeShapeType="1"/>
          </p:cNvSpPr>
          <p:nvPr/>
        </p:nvSpPr>
        <p:spPr bwMode="auto">
          <a:xfrm>
            <a:off x="2863850" y="6234113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6" name="Freeform 159"/>
          <p:cNvSpPr>
            <a:spLocks/>
          </p:cNvSpPr>
          <p:nvPr/>
        </p:nvSpPr>
        <p:spPr bwMode="auto">
          <a:xfrm>
            <a:off x="3192463" y="62087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7" name="Line 160"/>
          <p:cNvSpPr>
            <a:spLocks noChangeShapeType="1"/>
          </p:cNvSpPr>
          <p:nvPr/>
        </p:nvSpPr>
        <p:spPr bwMode="auto">
          <a:xfrm>
            <a:off x="3521075" y="6223000"/>
            <a:ext cx="392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8" name="Freeform 161"/>
          <p:cNvSpPr>
            <a:spLocks/>
          </p:cNvSpPr>
          <p:nvPr/>
        </p:nvSpPr>
        <p:spPr bwMode="auto">
          <a:xfrm>
            <a:off x="380682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9" name="Freeform 162"/>
          <p:cNvSpPr>
            <a:spLocks/>
          </p:cNvSpPr>
          <p:nvPr/>
        </p:nvSpPr>
        <p:spPr bwMode="auto">
          <a:xfrm>
            <a:off x="4522788" y="6121400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0" name="Line 163"/>
          <p:cNvSpPr>
            <a:spLocks noChangeShapeType="1"/>
          </p:cNvSpPr>
          <p:nvPr/>
        </p:nvSpPr>
        <p:spPr bwMode="auto">
          <a:xfrm>
            <a:off x="4135438" y="622300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1" name="Freeform 164"/>
          <p:cNvSpPr>
            <a:spLocks/>
          </p:cNvSpPr>
          <p:nvPr/>
        </p:nvSpPr>
        <p:spPr bwMode="auto">
          <a:xfrm>
            <a:off x="442277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2" name="Freeform 165"/>
          <p:cNvSpPr>
            <a:spLocks/>
          </p:cNvSpPr>
          <p:nvPr/>
        </p:nvSpPr>
        <p:spPr bwMode="auto">
          <a:xfrm>
            <a:off x="4772025" y="5565775"/>
            <a:ext cx="541338" cy="668338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3" name="Freeform 166"/>
          <p:cNvSpPr>
            <a:spLocks/>
          </p:cNvSpPr>
          <p:nvPr/>
        </p:nvSpPr>
        <p:spPr bwMode="auto">
          <a:xfrm>
            <a:off x="5249863" y="5565775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4" name="Freeform 167"/>
          <p:cNvSpPr>
            <a:spLocks noEditPoints="1"/>
          </p:cNvSpPr>
          <p:nvPr/>
        </p:nvSpPr>
        <p:spPr bwMode="auto">
          <a:xfrm>
            <a:off x="2943225" y="5176838"/>
            <a:ext cx="122238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5" name="Freeform 168"/>
          <p:cNvSpPr>
            <a:spLocks noEditPoints="1"/>
          </p:cNvSpPr>
          <p:nvPr/>
        </p:nvSpPr>
        <p:spPr bwMode="auto">
          <a:xfrm>
            <a:off x="3092450" y="5181600"/>
            <a:ext cx="30163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6" name="Freeform 169"/>
          <p:cNvSpPr>
            <a:spLocks noEditPoints="1"/>
          </p:cNvSpPr>
          <p:nvPr/>
        </p:nvSpPr>
        <p:spPr bwMode="auto">
          <a:xfrm>
            <a:off x="3152775" y="5176838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7" name="Freeform 170"/>
          <p:cNvSpPr>
            <a:spLocks noEditPoints="1"/>
          </p:cNvSpPr>
          <p:nvPr/>
        </p:nvSpPr>
        <p:spPr bwMode="auto">
          <a:xfrm>
            <a:off x="3598863" y="5273675"/>
            <a:ext cx="120650" cy="122238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8" name="Freeform 171"/>
          <p:cNvSpPr>
            <a:spLocks noEditPoints="1"/>
          </p:cNvSpPr>
          <p:nvPr/>
        </p:nvSpPr>
        <p:spPr bwMode="auto">
          <a:xfrm>
            <a:off x="3751263" y="5275263"/>
            <a:ext cx="30162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9" name="Freeform 172"/>
          <p:cNvSpPr>
            <a:spLocks noEditPoints="1"/>
          </p:cNvSpPr>
          <p:nvPr/>
        </p:nvSpPr>
        <p:spPr bwMode="auto">
          <a:xfrm>
            <a:off x="3806825" y="5273675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0" name="Line 173"/>
          <p:cNvSpPr>
            <a:spLocks noChangeShapeType="1"/>
          </p:cNvSpPr>
          <p:nvPr/>
        </p:nvSpPr>
        <p:spPr bwMode="auto">
          <a:xfrm flipV="1">
            <a:off x="5395913" y="5280025"/>
            <a:ext cx="500062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1" name="Freeform 175"/>
          <p:cNvSpPr>
            <a:spLocks/>
          </p:cNvSpPr>
          <p:nvPr/>
        </p:nvSpPr>
        <p:spPr bwMode="auto">
          <a:xfrm>
            <a:off x="2259013" y="5903913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2" name="Freeform 176"/>
          <p:cNvSpPr>
            <a:spLocks/>
          </p:cNvSpPr>
          <p:nvPr/>
        </p:nvSpPr>
        <p:spPr bwMode="auto">
          <a:xfrm>
            <a:off x="1981200" y="50323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3" name="Freeform 177"/>
          <p:cNvSpPr>
            <a:spLocks noEditPoints="1"/>
          </p:cNvSpPr>
          <p:nvPr/>
        </p:nvSpPr>
        <p:spPr bwMode="auto">
          <a:xfrm>
            <a:off x="2244725" y="4703763"/>
            <a:ext cx="115888" cy="169862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4" name="Freeform 178"/>
          <p:cNvSpPr>
            <a:spLocks/>
          </p:cNvSpPr>
          <p:nvPr/>
        </p:nvSpPr>
        <p:spPr bwMode="auto">
          <a:xfrm>
            <a:off x="4187825" y="6097588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5" name="Freeform 179"/>
          <p:cNvSpPr>
            <a:spLocks noEditPoints="1"/>
          </p:cNvSpPr>
          <p:nvPr/>
        </p:nvSpPr>
        <p:spPr bwMode="auto">
          <a:xfrm>
            <a:off x="4333875" y="6102350"/>
            <a:ext cx="28575" cy="119063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6" name="Freeform 180"/>
          <p:cNvSpPr>
            <a:spLocks/>
          </p:cNvSpPr>
          <p:nvPr/>
        </p:nvSpPr>
        <p:spPr bwMode="auto">
          <a:xfrm>
            <a:off x="4392613" y="609758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7" name="Freeform 181"/>
          <p:cNvSpPr>
            <a:spLocks/>
          </p:cNvSpPr>
          <p:nvPr/>
        </p:nvSpPr>
        <p:spPr bwMode="auto">
          <a:xfrm>
            <a:off x="4445000" y="2676525"/>
            <a:ext cx="106363" cy="163513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8" name="Freeform 182"/>
          <p:cNvSpPr>
            <a:spLocks/>
          </p:cNvSpPr>
          <p:nvPr/>
        </p:nvSpPr>
        <p:spPr bwMode="auto">
          <a:xfrm>
            <a:off x="5534025" y="2151063"/>
            <a:ext cx="295275" cy="1366837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9" name="Freeform 183"/>
          <p:cNvSpPr>
            <a:spLocks/>
          </p:cNvSpPr>
          <p:nvPr/>
        </p:nvSpPr>
        <p:spPr bwMode="auto">
          <a:xfrm>
            <a:off x="5670550" y="2151063"/>
            <a:ext cx="52388" cy="109537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0" name="Freeform 184"/>
          <p:cNvSpPr>
            <a:spLocks/>
          </p:cNvSpPr>
          <p:nvPr/>
        </p:nvSpPr>
        <p:spPr bwMode="auto">
          <a:xfrm>
            <a:off x="5151438" y="2349500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1" name="Freeform 185"/>
          <p:cNvSpPr>
            <a:spLocks/>
          </p:cNvSpPr>
          <p:nvPr/>
        </p:nvSpPr>
        <p:spPr bwMode="auto">
          <a:xfrm>
            <a:off x="5578475" y="2349500"/>
            <a:ext cx="53975" cy="106363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2" name="Freeform 186"/>
          <p:cNvSpPr>
            <a:spLocks/>
          </p:cNvSpPr>
          <p:nvPr/>
        </p:nvSpPr>
        <p:spPr bwMode="auto">
          <a:xfrm>
            <a:off x="1014413" y="2339975"/>
            <a:ext cx="1612900" cy="3836988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3" name="Freeform 187"/>
          <p:cNvSpPr>
            <a:spLocks/>
          </p:cNvSpPr>
          <p:nvPr/>
        </p:nvSpPr>
        <p:spPr bwMode="auto">
          <a:xfrm>
            <a:off x="2520950" y="6111875"/>
            <a:ext cx="106363" cy="65088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4" name="Freeform 188"/>
          <p:cNvSpPr>
            <a:spLocks/>
          </p:cNvSpPr>
          <p:nvPr/>
        </p:nvSpPr>
        <p:spPr bwMode="auto">
          <a:xfrm>
            <a:off x="1312863" y="2359025"/>
            <a:ext cx="1314450" cy="2757488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5" name="Freeform 189"/>
          <p:cNvSpPr>
            <a:spLocks/>
          </p:cNvSpPr>
          <p:nvPr/>
        </p:nvSpPr>
        <p:spPr bwMode="auto">
          <a:xfrm>
            <a:off x="2524125" y="5037138"/>
            <a:ext cx="103188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6" name="Freeform 190"/>
          <p:cNvSpPr>
            <a:spLocks/>
          </p:cNvSpPr>
          <p:nvPr/>
        </p:nvSpPr>
        <p:spPr bwMode="auto">
          <a:xfrm>
            <a:off x="1365250" y="2287588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7" name="Freeform 191"/>
          <p:cNvSpPr>
            <a:spLocks/>
          </p:cNvSpPr>
          <p:nvPr/>
        </p:nvSpPr>
        <p:spPr bwMode="auto">
          <a:xfrm>
            <a:off x="2586038" y="3629025"/>
            <a:ext cx="106362" cy="77788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8" name="Freeform 192"/>
          <p:cNvSpPr>
            <a:spLocks/>
          </p:cNvSpPr>
          <p:nvPr/>
        </p:nvSpPr>
        <p:spPr bwMode="auto">
          <a:xfrm>
            <a:off x="1338263" y="2373313"/>
            <a:ext cx="1366837" cy="2414587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9" name="Freeform 193"/>
          <p:cNvSpPr>
            <a:spLocks/>
          </p:cNvSpPr>
          <p:nvPr/>
        </p:nvSpPr>
        <p:spPr bwMode="auto">
          <a:xfrm>
            <a:off x="2613025" y="4691063"/>
            <a:ext cx="92075" cy="96837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0" name="Freeform 194"/>
          <p:cNvSpPr>
            <a:spLocks/>
          </p:cNvSpPr>
          <p:nvPr/>
        </p:nvSpPr>
        <p:spPr bwMode="auto">
          <a:xfrm>
            <a:off x="1338263" y="2339975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1" name="Freeform 195"/>
          <p:cNvSpPr>
            <a:spLocks/>
          </p:cNvSpPr>
          <p:nvPr/>
        </p:nvSpPr>
        <p:spPr bwMode="auto">
          <a:xfrm>
            <a:off x="2311400" y="3816350"/>
            <a:ext cx="96838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2" name="Freeform 196"/>
          <p:cNvSpPr>
            <a:spLocks/>
          </p:cNvSpPr>
          <p:nvPr/>
        </p:nvSpPr>
        <p:spPr bwMode="auto">
          <a:xfrm>
            <a:off x="1390650" y="2330450"/>
            <a:ext cx="1406525" cy="909638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3" name="Freeform 197"/>
          <p:cNvSpPr>
            <a:spLocks/>
          </p:cNvSpPr>
          <p:nvPr/>
        </p:nvSpPr>
        <p:spPr bwMode="auto">
          <a:xfrm>
            <a:off x="2692400" y="3168650"/>
            <a:ext cx="104775" cy="71438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4" name="Freeform 198"/>
          <p:cNvSpPr>
            <a:spLocks/>
          </p:cNvSpPr>
          <p:nvPr/>
        </p:nvSpPr>
        <p:spPr bwMode="auto">
          <a:xfrm>
            <a:off x="3033713" y="3348038"/>
            <a:ext cx="230187" cy="160337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5" name="Freeform 199"/>
          <p:cNvSpPr>
            <a:spLocks/>
          </p:cNvSpPr>
          <p:nvPr/>
        </p:nvSpPr>
        <p:spPr bwMode="auto">
          <a:xfrm>
            <a:off x="3171825" y="3411538"/>
            <a:ext cx="92075" cy="96837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6" name="Freeform 200"/>
          <p:cNvSpPr>
            <a:spLocks/>
          </p:cNvSpPr>
          <p:nvPr/>
        </p:nvSpPr>
        <p:spPr bwMode="auto">
          <a:xfrm>
            <a:off x="6096000" y="2393950"/>
            <a:ext cx="1981200" cy="2840038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7" name="Freeform 201"/>
          <p:cNvSpPr>
            <a:spLocks/>
          </p:cNvSpPr>
          <p:nvPr/>
        </p:nvSpPr>
        <p:spPr bwMode="auto">
          <a:xfrm>
            <a:off x="7999413" y="2393950"/>
            <a:ext cx="77787" cy="106363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8" name="Freeform 202"/>
          <p:cNvSpPr>
            <a:spLocks/>
          </p:cNvSpPr>
          <p:nvPr/>
        </p:nvSpPr>
        <p:spPr bwMode="auto">
          <a:xfrm>
            <a:off x="6081713" y="2403475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9" name="Freeform 203"/>
          <p:cNvSpPr>
            <a:spLocks/>
          </p:cNvSpPr>
          <p:nvPr/>
        </p:nvSpPr>
        <p:spPr bwMode="auto">
          <a:xfrm>
            <a:off x="7888288" y="2403475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0" name="Freeform 204"/>
          <p:cNvSpPr>
            <a:spLocks/>
          </p:cNvSpPr>
          <p:nvPr/>
        </p:nvSpPr>
        <p:spPr bwMode="auto">
          <a:xfrm>
            <a:off x="2408238" y="5508625"/>
            <a:ext cx="519112" cy="328613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1" name="Freeform 205"/>
          <p:cNvSpPr>
            <a:spLocks/>
          </p:cNvSpPr>
          <p:nvPr/>
        </p:nvSpPr>
        <p:spPr bwMode="auto">
          <a:xfrm>
            <a:off x="2820988" y="5762625"/>
            <a:ext cx="106362" cy="74613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2" name="Freeform 206"/>
          <p:cNvSpPr>
            <a:spLocks/>
          </p:cNvSpPr>
          <p:nvPr/>
        </p:nvSpPr>
        <p:spPr bwMode="auto">
          <a:xfrm>
            <a:off x="3825875" y="2805113"/>
            <a:ext cx="361950" cy="169862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3" name="Freeform 207"/>
          <p:cNvSpPr>
            <a:spLocks/>
          </p:cNvSpPr>
          <p:nvPr/>
        </p:nvSpPr>
        <p:spPr bwMode="auto">
          <a:xfrm>
            <a:off x="4081463" y="2946400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4" name="Freeform 208"/>
          <p:cNvSpPr>
            <a:spLocks/>
          </p:cNvSpPr>
          <p:nvPr/>
        </p:nvSpPr>
        <p:spPr bwMode="auto">
          <a:xfrm>
            <a:off x="3867150" y="2243138"/>
            <a:ext cx="1579563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5" name="Freeform 209"/>
          <p:cNvSpPr>
            <a:spLocks/>
          </p:cNvSpPr>
          <p:nvPr/>
        </p:nvSpPr>
        <p:spPr bwMode="auto">
          <a:xfrm>
            <a:off x="5340350" y="22336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6" name="Freeform 210"/>
          <p:cNvSpPr>
            <a:spLocks/>
          </p:cNvSpPr>
          <p:nvPr/>
        </p:nvSpPr>
        <p:spPr bwMode="auto">
          <a:xfrm>
            <a:off x="1377950" y="2278063"/>
            <a:ext cx="1655763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7" name="Freeform 211"/>
          <p:cNvSpPr>
            <a:spLocks/>
          </p:cNvSpPr>
          <p:nvPr/>
        </p:nvSpPr>
        <p:spPr bwMode="auto">
          <a:xfrm>
            <a:off x="2922588" y="2636838"/>
            <a:ext cx="111125" cy="52387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8" name="Freeform 212"/>
          <p:cNvSpPr>
            <a:spLocks/>
          </p:cNvSpPr>
          <p:nvPr/>
        </p:nvSpPr>
        <p:spPr bwMode="auto">
          <a:xfrm>
            <a:off x="3241675" y="2586038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9" name="Freeform 213"/>
          <p:cNvSpPr>
            <a:spLocks/>
          </p:cNvSpPr>
          <p:nvPr/>
        </p:nvSpPr>
        <p:spPr bwMode="auto">
          <a:xfrm>
            <a:off x="3544888" y="2586038"/>
            <a:ext cx="100012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0" name="Freeform 214"/>
          <p:cNvSpPr>
            <a:spLocks/>
          </p:cNvSpPr>
          <p:nvPr/>
        </p:nvSpPr>
        <p:spPr bwMode="auto">
          <a:xfrm>
            <a:off x="3554413" y="6124575"/>
            <a:ext cx="111125" cy="119063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1" name="Freeform 215"/>
          <p:cNvSpPr>
            <a:spLocks noEditPoints="1"/>
          </p:cNvSpPr>
          <p:nvPr/>
        </p:nvSpPr>
        <p:spPr bwMode="auto">
          <a:xfrm>
            <a:off x="3700463" y="6124575"/>
            <a:ext cx="31750" cy="115888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2" name="Freeform 216"/>
          <p:cNvSpPr>
            <a:spLocks/>
          </p:cNvSpPr>
          <p:nvPr/>
        </p:nvSpPr>
        <p:spPr bwMode="auto">
          <a:xfrm>
            <a:off x="3800475" y="6134100"/>
            <a:ext cx="82550" cy="106363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3" name="Freeform 217"/>
          <p:cNvSpPr>
            <a:spLocks/>
          </p:cNvSpPr>
          <p:nvPr/>
        </p:nvSpPr>
        <p:spPr bwMode="auto">
          <a:xfrm>
            <a:off x="5380038" y="5129213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4" name="Freeform 218"/>
          <p:cNvSpPr>
            <a:spLocks/>
          </p:cNvSpPr>
          <p:nvPr/>
        </p:nvSpPr>
        <p:spPr bwMode="auto">
          <a:xfrm>
            <a:off x="5519738" y="5102225"/>
            <a:ext cx="130175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5" name="Freeform 221"/>
          <p:cNvSpPr>
            <a:spLocks/>
          </p:cNvSpPr>
          <p:nvPr/>
        </p:nvSpPr>
        <p:spPr bwMode="auto">
          <a:xfrm>
            <a:off x="5403850" y="3867150"/>
            <a:ext cx="112713" cy="115888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6" name="Freeform 222"/>
          <p:cNvSpPr>
            <a:spLocks/>
          </p:cNvSpPr>
          <p:nvPr/>
        </p:nvSpPr>
        <p:spPr bwMode="auto">
          <a:xfrm>
            <a:off x="5543550" y="3841750"/>
            <a:ext cx="128588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7" name="Freeform 223"/>
          <p:cNvSpPr>
            <a:spLocks noEditPoints="1"/>
          </p:cNvSpPr>
          <p:nvPr/>
        </p:nvSpPr>
        <p:spPr bwMode="auto">
          <a:xfrm>
            <a:off x="5710238" y="38862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8" name="Freeform 224"/>
          <p:cNvSpPr>
            <a:spLocks/>
          </p:cNvSpPr>
          <p:nvPr/>
        </p:nvSpPr>
        <p:spPr bwMode="auto">
          <a:xfrm>
            <a:off x="5781675" y="3906838"/>
            <a:ext cx="84138" cy="109537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9" name="Freeform 225"/>
          <p:cNvSpPr>
            <a:spLocks/>
          </p:cNvSpPr>
          <p:nvPr/>
        </p:nvSpPr>
        <p:spPr bwMode="auto">
          <a:xfrm>
            <a:off x="6121400" y="1951038"/>
            <a:ext cx="115888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0" name="Freeform 226"/>
          <p:cNvSpPr>
            <a:spLocks/>
          </p:cNvSpPr>
          <p:nvPr/>
        </p:nvSpPr>
        <p:spPr bwMode="auto">
          <a:xfrm>
            <a:off x="6261100" y="1924050"/>
            <a:ext cx="134938" cy="163513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1" name="Freeform 227"/>
          <p:cNvSpPr>
            <a:spLocks noEditPoints="1"/>
          </p:cNvSpPr>
          <p:nvPr/>
        </p:nvSpPr>
        <p:spPr bwMode="auto">
          <a:xfrm>
            <a:off x="6430963" y="19685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2" name="Freeform 228"/>
          <p:cNvSpPr>
            <a:spLocks/>
          </p:cNvSpPr>
          <p:nvPr/>
        </p:nvSpPr>
        <p:spPr bwMode="auto">
          <a:xfrm>
            <a:off x="6524625" y="200025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3" name="Freeform 229"/>
          <p:cNvSpPr>
            <a:spLocks noEditPoints="1"/>
          </p:cNvSpPr>
          <p:nvPr/>
        </p:nvSpPr>
        <p:spPr bwMode="auto">
          <a:xfrm>
            <a:off x="4860925" y="2720975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4" name="Freeform 230"/>
          <p:cNvSpPr>
            <a:spLocks/>
          </p:cNvSpPr>
          <p:nvPr/>
        </p:nvSpPr>
        <p:spPr bwMode="auto">
          <a:xfrm>
            <a:off x="1365250" y="2151063"/>
            <a:ext cx="1527175" cy="61912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5" name="Freeform 231"/>
          <p:cNvSpPr>
            <a:spLocks/>
          </p:cNvSpPr>
          <p:nvPr/>
        </p:nvSpPr>
        <p:spPr bwMode="auto">
          <a:xfrm>
            <a:off x="2784475" y="2166938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6" name="Freeform 232"/>
          <p:cNvSpPr>
            <a:spLocks/>
          </p:cNvSpPr>
          <p:nvPr/>
        </p:nvSpPr>
        <p:spPr bwMode="auto">
          <a:xfrm>
            <a:off x="3125788" y="2146300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7" name="Freeform 233"/>
          <p:cNvSpPr>
            <a:spLocks/>
          </p:cNvSpPr>
          <p:nvPr/>
        </p:nvSpPr>
        <p:spPr bwMode="auto">
          <a:xfrm>
            <a:off x="3568700" y="2141538"/>
            <a:ext cx="109538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8" name="Freeform 234"/>
          <p:cNvSpPr>
            <a:spLocks/>
          </p:cNvSpPr>
          <p:nvPr/>
        </p:nvSpPr>
        <p:spPr bwMode="auto">
          <a:xfrm>
            <a:off x="3910013" y="2114550"/>
            <a:ext cx="1560512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9" name="Freeform 235"/>
          <p:cNvSpPr>
            <a:spLocks/>
          </p:cNvSpPr>
          <p:nvPr/>
        </p:nvSpPr>
        <p:spPr bwMode="auto">
          <a:xfrm>
            <a:off x="5360988" y="2144713"/>
            <a:ext cx="109537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0" name="Freeform 236"/>
          <p:cNvSpPr>
            <a:spLocks/>
          </p:cNvSpPr>
          <p:nvPr/>
        </p:nvSpPr>
        <p:spPr bwMode="auto">
          <a:xfrm>
            <a:off x="1338263" y="1747838"/>
            <a:ext cx="1554162" cy="423862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1" name="Freeform 237"/>
          <p:cNvSpPr>
            <a:spLocks/>
          </p:cNvSpPr>
          <p:nvPr/>
        </p:nvSpPr>
        <p:spPr bwMode="auto">
          <a:xfrm>
            <a:off x="2786063" y="17287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2" name="Freeform 238"/>
          <p:cNvSpPr>
            <a:spLocks/>
          </p:cNvSpPr>
          <p:nvPr/>
        </p:nvSpPr>
        <p:spPr bwMode="auto">
          <a:xfrm>
            <a:off x="3879850" y="1757363"/>
            <a:ext cx="1716088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3" name="Freeform 239"/>
          <p:cNvSpPr>
            <a:spLocks/>
          </p:cNvSpPr>
          <p:nvPr/>
        </p:nvSpPr>
        <p:spPr bwMode="auto">
          <a:xfrm>
            <a:off x="5489575" y="2071688"/>
            <a:ext cx="106363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4" name="Freeform 240"/>
          <p:cNvSpPr>
            <a:spLocks/>
          </p:cNvSpPr>
          <p:nvPr/>
        </p:nvSpPr>
        <p:spPr bwMode="auto">
          <a:xfrm>
            <a:off x="1241425" y="2384425"/>
            <a:ext cx="982663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5" name="Freeform 241"/>
          <p:cNvSpPr>
            <a:spLocks/>
          </p:cNvSpPr>
          <p:nvPr/>
        </p:nvSpPr>
        <p:spPr bwMode="auto">
          <a:xfrm>
            <a:off x="2125663" y="5287963"/>
            <a:ext cx="98425" cy="84137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6" name="Freeform 242"/>
          <p:cNvSpPr>
            <a:spLocks/>
          </p:cNvSpPr>
          <p:nvPr/>
        </p:nvSpPr>
        <p:spPr bwMode="auto">
          <a:xfrm>
            <a:off x="7032625" y="2476500"/>
            <a:ext cx="112713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7" name="Freeform 243"/>
          <p:cNvSpPr>
            <a:spLocks/>
          </p:cNvSpPr>
          <p:nvPr/>
        </p:nvSpPr>
        <p:spPr bwMode="auto">
          <a:xfrm>
            <a:off x="7162800" y="2446338"/>
            <a:ext cx="131763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8" name="Freeform 244"/>
          <p:cNvSpPr>
            <a:spLocks/>
          </p:cNvSpPr>
          <p:nvPr/>
        </p:nvSpPr>
        <p:spPr bwMode="auto">
          <a:xfrm>
            <a:off x="7315200" y="2446338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9" name="Freeform 245"/>
          <p:cNvSpPr>
            <a:spLocks noEditPoints="1"/>
          </p:cNvSpPr>
          <p:nvPr/>
        </p:nvSpPr>
        <p:spPr bwMode="auto">
          <a:xfrm>
            <a:off x="7504113" y="2493963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0" name="Freeform 247"/>
          <p:cNvSpPr>
            <a:spLocks/>
          </p:cNvSpPr>
          <p:nvPr/>
        </p:nvSpPr>
        <p:spPr bwMode="auto">
          <a:xfrm>
            <a:off x="6369050" y="3240088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1" name="Freeform 248"/>
          <p:cNvSpPr>
            <a:spLocks/>
          </p:cNvSpPr>
          <p:nvPr/>
        </p:nvSpPr>
        <p:spPr bwMode="auto">
          <a:xfrm>
            <a:off x="6497638" y="3213100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2" name="Freeform 249"/>
          <p:cNvSpPr>
            <a:spLocks/>
          </p:cNvSpPr>
          <p:nvPr/>
        </p:nvSpPr>
        <p:spPr bwMode="auto">
          <a:xfrm>
            <a:off x="6650038" y="3213100"/>
            <a:ext cx="153987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3" name="Freeform 250"/>
          <p:cNvSpPr>
            <a:spLocks noEditPoints="1"/>
          </p:cNvSpPr>
          <p:nvPr/>
        </p:nvSpPr>
        <p:spPr bwMode="auto">
          <a:xfrm>
            <a:off x="6838950" y="3260725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4" name="Freeform 257"/>
          <p:cNvSpPr>
            <a:spLocks/>
          </p:cNvSpPr>
          <p:nvPr/>
        </p:nvSpPr>
        <p:spPr bwMode="auto">
          <a:xfrm>
            <a:off x="6121400" y="4441825"/>
            <a:ext cx="115888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5" name="Freeform 258"/>
          <p:cNvSpPr>
            <a:spLocks noEditPoints="1"/>
          </p:cNvSpPr>
          <p:nvPr/>
        </p:nvSpPr>
        <p:spPr bwMode="auto">
          <a:xfrm>
            <a:off x="6261100" y="4416425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6" name="Freeform 259"/>
          <p:cNvSpPr>
            <a:spLocks/>
          </p:cNvSpPr>
          <p:nvPr/>
        </p:nvSpPr>
        <p:spPr bwMode="auto">
          <a:xfrm>
            <a:off x="6415088" y="4416425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7" name="Freeform 260"/>
          <p:cNvSpPr>
            <a:spLocks noEditPoints="1"/>
          </p:cNvSpPr>
          <p:nvPr/>
        </p:nvSpPr>
        <p:spPr bwMode="auto">
          <a:xfrm>
            <a:off x="6556375" y="4457700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8" name="Freeform 262"/>
          <p:cNvSpPr>
            <a:spLocks/>
          </p:cNvSpPr>
          <p:nvPr/>
        </p:nvSpPr>
        <p:spPr bwMode="auto">
          <a:xfrm>
            <a:off x="2503488" y="1555750"/>
            <a:ext cx="77787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9" name="Text Box 265"/>
          <p:cNvSpPr txBox="1">
            <a:spLocks noChangeArrowheads="1"/>
          </p:cNvSpPr>
          <p:nvPr/>
        </p:nvSpPr>
        <p:spPr bwMode="auto">
          <a:xfrm>
            <a:off x="2786063" y="59197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21760" name="Text Box 267"/>
          <p:cNvSpPr txBox="1">
            <a:spLocks noChangeArrowheads="1"/>
          </p:cNvSpPr>
          <p:nvPr/>
        </p:nvSpPr>
        <p:spPr bwMode="auto">
          <a:xfrm>
            <a:off x="6934200" y="165576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+PL:^s#</a:t>
            </a:r>
          </a:p>
        </p:txBody>
      </p:sp>
      <p:sp>
        <p:nvSpPr>
          <p:cNvPr id="21761" name="Rectangle 280"/>
          <p:cNvSpPr>
            <a:spLocks noChangeArrowheads="1"/>
          </p:cNvSpPr>
          <p:nvPr/>
        </p:nvSpPr>
        <p:spPr bwMode="auto">
          <a:xfrm>
            <a:off x="6096000" y="5494338"/>
            <a:ext cx="3048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62" name="Text Box 281"/>
          <p:cNvSpPr txBox="1">
            <a:spLocks noChangeArrowheads="1"/>
          </p:cNvSpPr>
          <p:nvPr/>
        </p:nvSpPr>
        <p:spPr bwMode="auto">
          <a:xfrm>
            <a:off x="7467600" y="2370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3" name="Text Box 282"/>
          <p:cNvSpPr txBox="1">
            <a:spLocks noChangeArrowheads="1"/>
          </p:cNvSpPr>
          <p:nvPr/>
        </p:nvSpPr>
        <p:spPr bwMode="auto">
          <a:xfrm>
            <a:off x="6858000" y="3132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4" name="Text Box 283"/>
          <p:cNvSpPr txBox="1">
            <a:spLocks noChangeArrowheads="1"/>
          </p:cNvSpPr>
          <p:nvPr/>
        </p:nvSpPr>
        <p:spPr bwMode="auto">
          <a:xfrm>
            <a:off x="6553200" y="43513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5" name="Line 284"/>
          <p:cNvSpPr>
            <a:spLocks noChangeShapeType="1"/>
          </p:cNvSpPr>
          <p:nvPr/>
        </p:nvSpPr>
        <p:spPr bwMode="auto">
          <a:xfrm flipV="1">
            <a:off x="8839200" y="1836738"/>
            <a:ext cx="0" cy="3657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6" name="Line 285"/>
          <p:cNvSpPr>
            <a:spLocks noChangeShapeType="1"/>
          </p:cNvSpPr>
          <p:nvPr/>
        </p:nvSpPr>
        <p:spPr bwMode="auto">
          <a:xfrm flipH="1">
            <a:off x="8153400" y="1836738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67" name="Freeform 144"/>
          <p:cNvSpPr>
            <a:spLocks/>
          </p:cNvSpPr>
          <p:nvPr/>
        </p:nvSpPr>
        <p:spPr bwMode="auto">
          <a:xfrm>
            <a:off x="5878513" y="51165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8" name="Freeform 174"/>
          <p:cNvSpPr>
            <a:spLocks/>
          </p:cNvSpPr>
          <p:nvPr/>
        </p:nvSpPr>
        <p:spPr bwMode="auto">
          <a:xfrm>
            <a:off x="5786438" y="5280025"/>
            <a:ext cx="109537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9" name="Freeform 219"/>
          <p:cNvSpPr>
            <a:spLocks noEditPoints="1"/>
          </p:cNvSpPr>
          <p:nvPr/>
        </p:nvSpPr>
        <p:spPr bwMode="auto">
          <a:xfrm>
            <a:off x="5689600" y="51466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0" name="Freeform 220"/>
          <p:cNvSpPr>
            <a:spLocks/>
          </p:cNvSpPr>
          <p:nvPr/>
        </p:nvSpPr>
        <p:spPr bwMode="auto">
          <a:xfrm>
            <a:off x="5792788" y="5159375"/>
            <a:ext cx="85725" cy="106363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1" name="Freeform 268"/>
          <p:cNvSpPr>
            <a:spLocks/>
          </p:cNvSpPr>
          <p:nvPr/>
        </p:nvSpPr>
        <p:spPr bwMode="auto">
          <a:xfrm>
            <a:off x="6400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2" name="Freeform 269"/>
          <p:cNvSpPr>
            <a:spLocks/>
          </p:cNvSpPr>
          <p:nvPr/>
        </p:nvSpPr>
        <p:spPr bwMode="auto">
          <a:xfrm>
            <a:off x="7239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3" name="Freeform 270"/>
          <p:cNvSpPr>
            <a:spLocks/>
          </p:cNvSpPr>
          <p:nvPr/>
        </p:nvSpPr>
        <p:spPr bwMode="auto">
          <a:xfrm>
            <a:off x="8001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4" name="Freeform 271"/>
          <p:cNvSpPr>
            <a:spLocks/>
          </p:cNvSpPr>
          <p:nvPr/>
        </p:nvSpPr>
        <p:spPr bwMode="auto">
          <a:xfrm>
            <a:off x="65532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5" name="Freeform 272"/>
          <p:cNvSpPr>
            <a:spLocks/>
          </p:cNvSpPr>
          <p:nvPr/>
        </p:nvSpPr>
        <p:spPr bwMode="auto">
          <a:xfrm>
            <a:off x="7391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6" name="Freeform 273"/>
          <p:cNvSpPr>
            <a:spLocks/>
          </p:cNvSpPr>
          <p:nvPr/>
        </p:nvSpPr>
        <p:spPr bwMode="auto">
          <a:xfrm>
            <a:off x="8686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7" name="Freeform 274"/>
          <p:cNvSpPr>
            <a:spLocks/>
          </p:cNvSpPr>
          <p:nvPr/>
        </p:nvSpPr>
        <p:spPr bwMode="auto">
          <a:xfrm>
            <a:off x="8153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8" name="Text Box 275"/>
          <p:cNvSpPr txBox="1">
            <a:spLocks noChangeArrowheads="1"/>
          </p:cNvSpPr>
          <p:nvPr/>
        </p:nvSpPr>
        <p:spPr bwMode="auto">
          <a:xfrm>
            <a:off x="6248400" y="6027738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+PL:^</a:t>
            </a:r>
          </a:p>
        </p:txBody>
      </p:sp>
      <p:sp>
        <p:nvSpPr>
          <p:cNvPr id="21779" name="Text Box 276"/>
          <p:cNvSpPr txBox="1">
            <a:spLocks noChangeArrowheads="1"/>
          </p:cNvSpPr>
          <p:nvPr/>
        </p:nvSpPr>
        <p:spPr bwMode="auto">
          <a:xfrm>
            <a:off x="7391400" y="59515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:s</a:t>
            </a:r>
          </a:p>
        </p:txBody>
      </p:sp>
      <p:sp>
        <p:nvSpPr>
          <p:cNvPr id="21780" name="Text Box 279"/>
          <p:cNvSpPr txBox="1">
            <a:spLocks noChangeArrowheads="1"/>
          </p:cNvSpPr>
          <p:nvPr/>
        </p:nvSpPr>
        <p:spPr bwMode="auto">
          <a:xfrm>
            <a:off x="8229600" y="5978525"/>
            <a:ext cx="74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C7DB1D-5F1D-421D-AF53-7774488BB43B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BC923A-1BC8-4364-8914-61892FCD4B84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823E1-7542-4EFE-B769-236330B9CCB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3200" smtClean="0"/>
              <a:t>(including probabilistic formalisms)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smtClean="0"/>
              <a:t>Logical formalisms (First-Order Logics</a:t>
            </a:r>
            <a:r>
              <a:rPr lang="en-US" sz="2400" smtClean="0"/>
              <a:t>, </a:t>
            </a:r>
            <a:r>
              <a:rPr lang="en-US" sz="2400" b="0" i="1" smtClean="0">
                <a:solidFill>
                  <a:schemeClr val="accent2"/>
                </a:solidFill>
              </a:rPr>
              <a:t>Prob. Logics</a:t>
            </a:r>
            <a:r>
              <a:rPr lang="en-US" sz="2400" smtClean="0"/>
              <a:t>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Rule systems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(e.g.,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>
              <a:latin typeface="Comic Sans MS" pitchFamily="66" charset="0"/>
            </a:endParaRPr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3581400" y="1752600"/>
            <a:ext cx="4572000" cy="1524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State Machines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(Finite State Automata,Finite State Transducers,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>
                <a:latin typeface="Comic Sans MS" pitchFamily="66" charset="0"/>
              </a:rPr>
              <a:t>)</a:t>
            </a:r>
          </a:p>
        </p:txBody>
      </p:sp>
      <p:sp>
        <p:nvSpPr>
          <p:cNvPr id="2060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1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065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6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7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8" name="Line 14"/>
          <p:cNvSpPr>
            <a:spLocks noChangeShapeType="1"/>
          </p:cNvSpPr>
          <p:nvPr/>
        </p:nvSpPr>
        <p:spPr bwMode="auto">
          <a:xfrm flipH="1">
            <a:off x="16764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69" name="Line 15"/>
          <p:cNvSpPr>
            <a:spLocks noChangeShapeType="1"/>
          </p:cNvSpPr>
          <p:nvPr/>
        </p:nvSpPr>
        <p:spPr bwMode="auto">
          <a:xfrm flipH="1">
            <a:off x="22098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0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1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2" name="Rectangle 18"/>
          <p:cNvSpPr>
            <a:spLocks noChangeArrowheads="1"/>
          </p:cNvSpPr>
          <p:nvPr/>
        </p:nvSpPr>
        <p:spPr bwMode="auto">
          <a:xfrm>
            <a:off x="4343400" y="5562600"/>
            <a:ext cx="3671888" cy="706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073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74" name="Line 20"/>
          <p:cNvSpPr>
            <a:spLocks noChangeShapeType="1"/>
          </p:cNvSpPr>
          <p:nvPr/>
        </p:nvSpPr>
        <p:spPr bwMode="auto">
          <a:xfrm flipH="1">
            <a:off x="15240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4CBEE9E-B449-4B8F-8762-5BA26E6DF85E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FST-2 for E-insertion</a:t>
            </a:r>
            <a:br>
              <a:rPr lang="en-US" smtClean="0"/>
            </a:br>
            <a:r>
              <a:rPr lang="en-US" sz="2800" smtClean="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E-insertion</a:t>
            </a:r>
            <a:r>
              <a:rPr lang="en-US" b="0" smtClean="0"/>
              <a:t>: when –s is added to a word, -e is inserted if word ends in </a:t>
            </a:r>
            <a:r>
              <a:rPr lang="en-US" b="0" smtClean="0">
                <a:solidFill>
                  <a:schemeClr val="accent2"/>
                </a:solidFill>
              </a:rPr>
              <a:t>–s</a:t>
            </a:r>
            <a:r>
              <a:rPr lang="en-US" b="0" smtClean="0"/>
              <a:t>, </a:t>
            </a:r>
            <a:r>
              <a:rPr lang="en-US" b="0" smtClean="0">
                <a:solidFill>
                  <a:schemeClr val="accent2"/>
                </a:solidFill>
              </a:rPr>
              <a:t>-z</a:t>
            </a:r>
            <a:r>
              <a:rPr lang="en-US" b="0" smtClean="0"/>
              <a:t>, -sh, -ch, </a:t>
            </a:r>
            <a:r>
              <a:rPr lang="en-US" b="0" smtClean="0">
                <a:solidFill>
                  <a:schemeClr val="accent2"/>
                </a:solidFill>
              </a:rPr>
              <a:t>-x</a:t>
            </a:r>
            <a:r>
              <a:rPr lang="en-US" b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…as in </a:t>
            </a:r>
            <a:r>
              <a:rPr lang="en-US" smtClean="0">
                <a:solidFill>
                  <a:schemeClr val="accent2"/>
                </a:solidFill>
                <a:latin typeface="Courier New" pitchFamily="49" charset="0"/>
              </a:rPr>
              <a:t>fox^s#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ACB4C8-718A-44AB-86A1-620B5DA84DA3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C64752-C9A5-42A4-AD16-C54540787D97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969896-4D1B-4DDF-8140-4CB3FC2849BF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C93B31A-C170-44CC-B317-46A9EC981C85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679EFA-94B8-4051-A282-EF4126C6313F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5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5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D014D-F089-4BE9-B4E2-84C8FF3701A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73113"/>
          </a:xfrm>
        </p:spPr>
        <p:txBody>
          <a:bodyPr/>
          <a:lstStyle/>
          <a:p>
            <a:pPr eaLnBrk="1" hangingPunct="1"/>
            <a:r>
              <a:rPr lang="en-US" smtClean="0"/>
              <a:t>Intersection 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 </a:t>
            </a:r>
            <a:r>
              <a:rPr lang="en-US" smtClean="0">
                <a:solidFill>
                  <a:schemeClr val="tx1"/>
                </a:solidFill>
              </a:rPr>
              <a:t>= FST3 </a:t>
            </a:r>
          </a:p>
        </p:txBody>
      </p:sp>
      <p:sp>
        <p:nvSpPr>
          <p:cNvPr id="5149" name="Rectangle 4"/>
          <p:cNvSpPr>
            <a:spLocks noChangeArrowheads="1"/>
          </p:cNvSpPr>
          <p:nvPr/>
        </p:nvSpPr>
        <p:spPr bwMode="auto">
          <a:xfrm>
            <a:off x="0" y="2897188"/>
            <a:ext cx="914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For all </a:t>
            </a:r>
            <a:r>
              <a:rPr lang="en-US" sz="2800">
                <a:latin typeface="Comic Sans MS" pitchFamily="66" charset="0"/>
              </a:rPr>
              <a:t>i,j,n,m,a,b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l-GR" sz="2800" b="1">
                <a:latin typeface="Comic Sans MS" pitchFamily="66" charset="0"/>
              </a:rPr>
              <a:t>δ</a:t>
            </a:r>
            <a:r>
              <a:rPr lang="en-US" sz="2800" b="1" baseline="-25000">
                <a:latin typeface="Comic Sans MS" pitchFamily="66" charset="0"/>
              </a:rPr>
              <a:t>3</a:t>
            </a:r>
            <a:r>
              <a:rPr lang="en-US" sz="2800" b="1">
                <a:latin typeface="Comic Sans MS" pitchFamily="66" charset="0"/>
              </a:rPr>
              <a:t>((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), a:b) = 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 iff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solidFill>
                  <a:srgbClr val="7030A0"/>
                </a:solidFill>
                <a:latin typeface="Comic Sans MS" pitchFamily="66" charset="0"/>
              </a:rPr>
              <a:t>δ</a:t>
            </a:r>
            <a:r>
              <a:rPr lang="el-GR" sz="2800" b="1" baseline="-2500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 a:b) = 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l-GR" sz="2800" b="1" baseline="-2500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, a:b) =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5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263" y="849313"/>
            <a:ext cx="7772400" cy="1970087"/>
          </a:xfrm>
        </p:spPr>
        <p:txBody>
          <a:bodyPr/>
          <a:lstStyle/>
          <a:p>
            <a:pPr eaLnBrk="1" hangingPunct="1"/>
            <a:r>
              <a:rPr lang="en-US" smtClean="0"/>
              <a:t>States of 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 and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 : 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States of intersection: </a:t>
            </a:r>
            <a:r>
              <a:rPr lang="en-US" smtClean="0"/>
              <a:t>(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x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Transitions of FST1 and FST2 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l-GR" smtClean="0">
                <a:solidFill>
                  <a:srgbClr val="7030A0"/>
                </a:solidFill>
              </a:rPr>
              <a:t>δ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, </a:t>
            </a:r>
            <a:r>
              <a:rPr lang="el-GR" smtClean="0">
                <a:solidFill>
                  <a:srgbClr val="00B050"/>
                </a:solidFill>
              </a:rPr>
              <a:t>δ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Transitions of intersection : </a:t>
            </a:r>
            <a:r>
              <a:rPr lang="el-GR" smtClean="0"/>
              <a:t>δ</a:t>
            </a:r>
            <a:r>
              <a:rPr lang="en-US" baseline="-25000" smtClean="0"/>
              <a:t>3</a:t>
            </a:r>
          </a:p>
        </p:txBody>
      </p:sp>
      <p:sp>
        <p:nvSpPr>
          <p:cNvPr id="5151" name="Oval 8"/>
          <p:cNvSpPr>
            <a:spLocks noChangeArrowheads="1"/>
          </p:cNvSpPr>
          <p:nvPr/>
        </p:nvSpPr>
        <p:spPr bwMode="auto">
          <a:xfrm>
            <a:off x="485775" y="5275263"/>
            <a:ext cx="1277938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2" name="AutoShape 10"/>
          <p:cNvCxnSpPr>
            <a:cxnSpLocks noChangeShapeType="1"/>
          </p:cNvCxnSpPr>
          <p:nvPr/>
        </p:nvCxnSpPr>
        <p:spPr bwMode="auto">
          <a:xfrm rot="5400000" flipV="1">
            <a:off x="1667669" y="4814094"/>
            <a:ext cx="84137" cy="1108075"/>
          </a:xfrm>
          <a:prstGeom prst="curvedConnector3">
            <a:avLst>
              <a:gd name="adj1" fmla="val -53019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53" name="Text Box 12"/>
          <p:cNvSpPr txBox="1">
            <a:spLocks noChangeArrowheads="1"/>
          </p:cNvSpPr>
          <p:nvPr/>
        </p:nvSpPr>
        <p:spPr bwMode="auto">
          <a:xfrm>
            <a:off x="5103813" y="5554663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Comic Sans MS" pitchFamily="66" charset="0"/>
            </a:endParaRPr>
          </a:p>
        </p:txBody>
      </p:sp>
      <p:sp>
        <p:nvSpPr>
          <p:cNvPr id="5154" name="Text Box 14"/>
          <p:cNvSpPr txBox="1">
            <a:spLocks noChangeArrowheads="1"/>
          </p:cNvSpPr>
          <p:nvPr/>
        </p:nvSpPr>
        <p:spPr bwMode="auto">
          <a:xfrm>
            <a:off x="1308100" y="4643438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55" name="Oval 15"/>
          <p:cNvSpPr>
            <a:spLocks noChangeArrowheads="1"/>
          </p:cNvSpPr>
          <p:nvPr/>
        </p:nvSpPr>
        <p:spPr bwMode="auto">
          <a:xfrm>
            <a:off x="2066925" y="5249863"/>
            <a:ext cx="1366838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16"/>
          <p:cNvSpPr>
            <a:spLocks noChangeArrowheads="1"/>
          </p:cNvSpPr>
          <p:nvPr/>
        </p:nvSpPr>
        <p:spPr bwMode="auto">
          <a:xfrm>
            <a:off x="398463" y="5249863"/>
            <a:ext cx="15938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5157" name="Rectangle 17"/>
          <p:cNvSpPr>
            <a:spLocks noChangeArrowheads="1"/>
          </p:cNvSpPr>
          <p:nvPr/>
        </p:nvSpPr>
        <p:spPr bwMode="auto">
          <a:xfrm>
            <a:off x="1990725" y="5249863"/>
            <a:ext cx="16700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5158" name="Oval 19"/>
          <p:cNvSpPr>
            <a:spLocks noChangeArrowheads="1"/>
          </p:cNvSpPr>
          <p:nvPr/>
        </p:nvSpPr>
        <p:spPr bwMode="auto">
          <a:xfrm>
            <a:off x="5937250" y="4364038"/>
            <a:ext cx="8350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9" name="AutoShape 20"/>
          <p:cNvCxnSpPr>
            <a:cxnSpLocks noChangeShapeType="1"/>
          </p:cNvCxnSpPr>
          <p:nvPr/>
        </p:nvCxnSpPr>
        <p:spPr bwMode="auto">
          <a:xfrm rot="5400000" flipV="1">
            <a:off x="6981032" y="3902869"/>
            <a:ext cx="84137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0" name="Text Box 21"/>
          <p:cNvSpPr txBox="1">
            <a:spLocks noChangeArrowheads="1"/>
          </p:cNvSpPr>
          <p:nvPr/>
        </p:nvSpPr>
        <p:spPr bwMode="auto">
          <a:xfrm>
            <a:off x="6621463" y="3732213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61" name="Oval 22"/>
          <p:cNvSpPr>
            <a:spLocks noChangeArrowheads="1"/>
          </p:cNvSpPr>
          <p:nvPr/>
        </p:nvSpPr>
        <p:spPr bwMode="auto">
          <a:xfrm>
            <a:off x="7607300" y="4338638"/>
            <a:ext cx="6826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Rectangle 23"/>
          <p:cNvSpPr>
            <a:spLocks noChangeArrowheads="1"/>
          </p:cNvSpPr>
          <p:nvPr/>
        </p:nvSpPr>
        <p:spPr bwMode="auto">
          <a:xfrm>
            <a:off x="6013450" y="4338638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63" name="Rectangle 24"/>
          <p:cNvSpPr>
            <a:spLocks noChangeArrowheads="1"/>
          </p:cNvSpPr>
          <p:nvPr/>
        </p:nvSpPr>
        <p:spPr bwMode="auto">
          <a:xfrm>
            <a:off x="7607300" y="4340225"/>
            <a:ext cx="8350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64" name="Oval 25"/>
          <p:cNvSpPr>
            <a:spLocks noChangeArrowheads="1"/>
          </p:cNvSpPr>
          <p:nvPr/>
        </p:nvSpPr>
        <p:spPr bwMode="auto">
          <a:xfrm>
            <a:off x="6088063" y="5578475"/>
            <a:ext cx="8350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65" name="AutoShape 26"/>
          <p:cNvCxnSpPr>
            <a:cxnSpLocks noChangeShapeType="1"/>
          </p:cNvCxnSpPr>
          <p:nvPr/>
        </p:nvCxnSpPr>
        <p:spPr bwMode="auto">
          <a:xfrm rot="5400000" flipV="1">
            <a:off x="7131844" y="5117306"/>
            <a:ext cx="84138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6" name="Text Box 27"/>
          <p:cNvSpPr txBox="1">
            <a:spLocks noChangeArrowheads="1"/>
          </p:cNvSpPr>
          <p:nvPr/>
        </p:nvSpPr>
        <p:spPr bwMode="auto">
          <a:xfrm>
            <a:off x="6772275" y="4946650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67" name="Oval 28"/>
          <p:cNvSpPr>
            <a:spLocks noChangeArrowheads="1"/>
          </p:cNvSpPr>
          <p:nvPr/>
        </p:nvSpPr>
        <p:spPr bwMode="auto">
          <a:xfrm>
            <a:off x="7758113" y="5553075"/>
            <a:ext cx="6826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Rectangle 29"/>
          <p:cNvSpPr>
            <a:spLocks noChangeArrowheads="1"/>
          </p:cNvSpPr>
          <p:nvPr/>
        </p:nvSpPr>
        <p:spPr bwMode="auto">
          <a:xfrm>
            <a:off x="6164263" y="5553075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169" name="Rectangle 30"/>
          <p:cNvSpPr>
            <a:spLocks noChangeArrowheads="1"/>
          </p:cNvSpPr>
          <p:nvPr/>
        </p:nvSpPr>
        <p:spPr bwMode="auto">
          <a:xfrm>
            <a:off x="7758113" y="5554663"/>
            <a:ext cx="835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170" name="Text Box 31"/>
          <p:cNvSpPr txBox="1">
            <a:spLocks noChangeArrowheads="1"/>
          </p:cNvSpPr>
          <p:nvPr/>
        </p:nvSpPr>
        <p:spPr bwMode="auto">
          <a:xfrm>
            <a:off x="1308100" y="4643438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5171" name="Text Box 33"/>
          <p:cNvSpPr txBox="1">
            <a:spLocks noChangeArrowheads="1"/>
          </p:cNvSpPr>
          <p:nvPr/>
        </p:nvSpPr>
        <p:spPr bwMode="auto">
          <a:xfrm>
            <a:off x="4268788" y="5249863"/>
            <a:ext cx="909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sym typeface="Wingdings" pitchFamily="2" charset="2"/>
              </a:rPr>
              <a:t></a:t>
            </a:r>
            <a:endParaRPr 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B2BFFE-EBB4-4A89-976A-81B7F38FB22E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61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6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1A27A9-CF2A-4731-9823-7831744A4C5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51925" cy="77311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Composition</a:t>
            </a:r>
            <a:r>
              <a:rPr lang="en-US" smtClean="0"/>
              <a:t>(</a:t>
            </a:r>
            <a:r>
              <a:rPr lang="en-US" smtClean="0">
                <a:solidFill>
                  <a:srgbClr val="7030A0"/>
                </a:solidFill>
              </a:rPr>
              <a:t>FST1</a:t>
            </a:r>
            <a:r>
              <a:rPr lang="en-US" smtClean="0"/>
              <a:t>, </a:t>
            </a:r>
            <a:r>
              <a:rPr lang="en-US" smtClean="0">
                <a:solidFill>
                  <a:srgbClr val="00B050"/>
                </a:solidFill>
              </a:rPr>
              <a:t>FST2</a:t>
            </a:r>
            <a:r>
              <a:rPr lang="en-US" smtClean="0"/>
              <a:t>)</a:t>
            </a:r>
            <a:r>
              <a:rPr lang="en-US" smtClean="0">
                <a:solidFill>
                  <a:schemeClr val="tx1"/>
                </a:solidFill>
              </a:rPr>
              <a:t> = FST3</a:t>
            </a:r>
            <a:r>
              <a:rPr lang="en-US" smtClean="0"/>
              <a:t> </a:t>
            </a:r>
          </a:p>
        </p:txBody>
      </p:sp>
      <p:sp>
        <p:nvSpPr>
          <p:cNvPr id="61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5475" y="849313"/>
            <a:ext cx="7772400" cy="204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States of </a:t>
            </a:r>
            <a:r>
              <a:rPr lang="en-US" smtClean="0">
                <a:solidFill>
                  <a:srgbClr val="7030A0"/>
                </a:solidFill>
              </a:rPr>
              <a:t>FST1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FST2 </a:t>
            </a:r>
            <a:r>
              <a:rPr lang="en-US" smtClean="0"/>
              <a:t>: Q</a:t>
            </a:r>
            <a:r>
              <a:rPr lang="en-US" baseline="-25000" smtClean="0"/>
              <a:t>1 </a:t>
            </a:r>
            <a:r>
              <a:rPr lang="en-US" smtClean="0"/>
              <a:t>and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States of composition : </a:t>
            </a:r>
            <a:r>
              <a:rPr lang="en-US" smtClean="0">
                <a:solidFill>
                  <a:srgbClr val="7030A0"/>
                </a:solidFill>
              </a:rPr>
              <a:t>Q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 </a:t>
            </a:r>
            <a:r>
              <a:rPr lang="en-US" smtClean="0"/>
              <a:t>x </a:t>
            </a:r>
            <a:r>
              <a:rPr lang="en-US" smtClean="0">
                <a:solidFill>
                  <a:srgbClr val="00B050"/>
                </a:solidFill>
              </a:rPr>
              <a:t>Q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  <a:endParaRPr lang="en-US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Transitions of FST1 and FST2 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l-GR" smtClean="0">
                <a:solidFill>
                  <a:srgbClr val="7030A0"/>
                </a:solidFill>
              </a:rPr>
              <a:t>δ</a:t>
            </a:r>
            <a:r>
              <a:rPr lang="en-US" baseline="-25000" smtClean="0">
                <a:solidFill>
                  <a:srgbClr val="7030A0"/>
                </a:solidFill>
              </a:rPr>
              <a:t>1</a:t>
            </a:r>
            <a:r>
              <a:rPr lang="en-US" baseline="-25000" smtClean="0"/>
              <a:t>, </a:t>
            </a:r>
            <a:r>
              <a:rPr lang="el-GR" smtClean="0">
                <a:solidFill>
                  <a:srgbClr val="00B050"/>
                </a:solidFill>
              </a:rPr>
              <a:t>δ</a:t>
            </a:r>
            <a:r>
              <a:rPr lang="en-US" baseline="-25000" smtClean="0">
                <a:solidFill>
                  <a:srgbClr val="00B05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Transitions of composition : </a:t>
            </a:r>
            <a:r>
              <a:rPr lang="el-GR" smtClean="0"/>
              <a:t>δ</a:t>
            </a:r>
            <a:r>
              <a:rPr lang="en-US" baseline="-25000" smtClean="0"/>
              <a:t>3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2897188"/>
            <a:ext cx="88217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For all </a:t>
            </a:r>
            <a:r>
              <a:rPr lang="en-US" sz="2800">
                <a:latin typeface="Comic Sans MS" pitchFamily="66" charset="0"/>
              </a:rPr>
              <a:t>i,j,n,m,a,b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l-GR" sz="2800" b="1">
                <a:latin typeface="Comic Sans MS" pitchFamily="66" charset="0"/>
              </a:rPr>
              <a:t>δ</a:t>
            </a:r>
            <a:r>
              <a:rPr lang="en-US" sz="2800" b="1" baseline="-25000">
                <a:latin typeface="Comic Sans MS" pitchFamily="66" charset="0"/>
              </a:rPr>
              <a:t>3</a:t>
            </a:r>
            <a:r>
              <a:rPr lang="en-US" sz="2800" b="1">
                <a:latin typeface="Comic Sans MS" pitchFamily="66" charset="0"/>
              </a:rPr>
              <a:t>((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), a:b) = 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 iff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latin typeface="Comic Sans MS" pitchFamily="66" charset="0"/>
              </a:rPr>
              <a:t>There exists 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2800" b="1">
                <a:latin typeface="Comic Sans MS" pitchFamily="66" charset="0"/>
              </a:rPr>
              <a:t> such that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latin typeface="Comic Sans MS" pitchFamily="66" charset="0"/>
              </a:rPr>
              <a:t>δ</a:t>
            </a:r>
            <a:r>
              <a:rPr lang="el-GR" sz="2800" b="1" baseline="-25000">
                <a:latin typeface="Comic Sans MS" pitchFamily="66" charset="0"/>
              </a:rPr>
              <a:t>1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 a:c) = 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 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l-GR" sz="2800" b="1">
                <a:latin typeface="Comic Sans MS" pitchFamily="66" charset="0"/>
              </a:rPr>
              <a:t>δ</a:t>
            </a:r>
            <a:r>
              <a:rPr lang="el-GR" sz="2800" b="1" baseline="-25000">
                <a:latin typeface="Comic Sans MS" pitchFamily="66" charset="0"/>
              </a:rPr>
              <a:t>2</a:t>
            </a: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, c:b) = 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l-GR" sz="2800" b="1" baseline="-25000">
              <a:solidFill>
                <a:srgbClr val="00B05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334963" y="5654675"/>
            <a:ext cx="1277937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66" name="AutoShape 7"/>
          <p:cNvCxnSpPr>
            <a:cxnSpLocks noChangeShapeType="1"/>
          </p:cNvCxnSpPr>
          <p:nvPr/>
        </p:nvCxnSpPr>
        <p:spPr bwMode="auto">
          <a:xfrm rot="5400000" flipV="1">
            <a:off x="1516857" y="5193506"/>
            <a:ext cx="84138" cy="1108075"/>
          </a:xfrm>
          <a:prstGeom prst="curvedConnector3">
            <a:avLst>
              <a:gd name="adj1" fmla="val -53019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7" name="Text Box 8"/>
          <p:cNvSpPr txBox="1">
            <a:spLocks noChangeArrowheads="1"/>
          </p:cNvSpPr>
          <p:nvPr/>
        </p:nvSpPr>
        <p:spPr bwMode="auto">
          <a:xfrm>
            <a:off x="1157288" y="502285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1916113" y="5629275"/>
            <a:ext cx="1366837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10"/>
          <p:cNvSpPr>
            <a:spLocks noChangeArrowheads="1"/>
          </p:cNvSpPr>
          <p:nvPr/>
        </p:nvSpPr>
        <p:spPr bwMode="auto">
          <a:xfrm>
            <a:off x="247650" y="5629275"/>
            <a:ext cx="15938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1839913" y="5629275"/>
            <a:ext cx="16700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(</a:t>
            </a: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r>
              <a:rPr lang="en-US" sz="2800" b="1">
                <a:latin typeface="Comic Sans MS" pitchFamily="66" charset="0"/>
              </a:rPr>
              <a:t>,</a:t>
            </a: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r>
              <a:rPr lang="en-US" sz="2800" b="1">
                <a:latin typeface="Comic Sans MS" pitchFamily="66" charset="0"/>
              </a:rPr>
              <a:t>)</a:t>
            </a:r>
          </a:p>
        </p:txBody>
      </p:sp>
      <p:sp>
        <p:nvSpPr>
          <p:cNvPr id="6171" name="Text Box 12"/>
          <p:cNvSpPr txBox="1">
            <a:spLocks noChangeArrowheads="1"/>
          </p:cNvSpPr>
          <p:nvPr/>
        </p:nvSpPr>
        <p:spPr bwMode="auto">
          <a:xfrm>
            <a:off x="1157288" y="502285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a:b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5937250" y="4364038"/>
            <a:ext cx="8350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73" name="AutoShape 14"/>
          <p:cNvCxnSpPr>
            <a:cxnSpLocks noChangeShapeType="1"/>
          </p:cNvCxnSpPr>
          <p:nvPr/>
        </p:nvCxnSpPr>
        <p:spPr bwMode="auto">
          <a:xfrm rot="5400000" flipV="1">
            <a:off x="6981032" y="3902869"/>
            <a:ext cx="84137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4" name="Text Box 15"/>
          <p:cNvSpPr txBox="1">
            <a:spLocks noChangeArrowheads="1"/>
          </p:cNvSpPr>
          <p:nvPr/>
        </p:nvSpPr>
        <p:spPr bwMode="auto">
          <a:xfrm>
            <a:off x="6621463" y="3732213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a: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7607300" y="4338638"/>
            <a:ext cx="682625" cy="658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Rectangle 17"/>
          <p:cNvSpPr>
            <a:spLocks noChangeArrowheads="1"/>
          </p:cNvSpPr>
          <p:nvPr/>
        </p:nvSpPr>
        <p:spPr bwMode="auto">
          <a:xfrm>
            <a:off x="6013450" y="4338638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1i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177" name="Rectangle 18"/>
          <p:cNvSpPr>
            <a:spLocks noChangeArrowheads="1"/>
          </p:cNvSpPr>
          <p:nvPr/>
        </p:nvSpPr>
        <p:spPr bwMode="auto">
          <a:xfrm>
            <a:off x="7607300" y="4340225"/>
            <a:ext cx="8350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7030A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7030A0"/>
                </a:solidFill>
                <a:latin typeface="Comic Sans MS" pitchFamily="66" charset="0"/>
              </a:rPr>
              <a:t>1n</a:t>
            </a:r>
            <a:endParaRPr lang="en-US" sz="2800" b="1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6088063" y="5578475"/>
            <a:ext cx="8350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79" name="AutoShape 20"/>
          <p:cNvCxnSpPr>
            <a:cxnSpLocks noChangeShapeType="1"/>
          </p:cNvCxnSpPr>
          <p:nvPr/>
        </p:nvCxnSpPr>
        <p:spPr bwMode="auto">
          <a:xfrm rot="5400000" flipV="1">
            <a:off x="7131844" y="5117306"/>
            <a:ext cx="84138" cy="1108075"/>
          </a:xfrm>
          <a:prstGeom prst="curvedConnector3">
            <a:avLst>
              <a:gd name="adj1" fmla="val -2716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80" name="Text Box 21"/>
          <p:cNvSpPr txBox="1">
            <a:spLocks noChangeArrowheads="1"/>
          </p:cNvSpPr>
          <p:nvPr/>
        </p:nvSpPr>
        <p:spPr bwMode="auto">
          <a:xfrm>
            <a:off x="6772275" y="4946650"/>
            <a:ext cx="90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en-US" sz="2400" b="1">
                <a:latin typeface="Comic Sans MS" pitchFamily="66" charset="0"/>
              </a:rPr>
              <a:t>:b</a:t>
            </a:r>
          </a:p>
        </p:txBody>
      </p:sp>
      <p:sp>
        <p:nvSpPr>
          <p:cNvPr id="6181" name="Oval 22"/>
          <p:cNvSpPr>
            <a:spLocks noChangeArrowheads="1"/>
          </p:cNvSpPr>
          <p:nvPr/>
        </p:nvSpPr>
        <p:spPr bwMode="auto">
          <a:xfrm>
            <a:off x="7758113" y="5553075"/>
            <a:ext cx="682625" cy="658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Rectangle 23"/>
          <p:cNvSpPr>
            <a:spLocks noChangeArrowheads="1"/>
          </p:cNvSpPr>
          <p:nvPr/>
        </p:nvSpPr>
        <p:spPr bwMode="auto">
          <a:xfrm>
            <a:off x="6164263" y="5553075"/>
            <a:ext cx="911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2j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183" name="Rectangle 24"/>
          <p:cNvSpPr>
            <a:spLocks noChangeArrowheads="1"/>
          </p:cNvSpPr>
          <p:nvPr/>
        </p:nvSpPr>
        <p:spPr bwMode="auto">
          <a:xfrm>
            <a:off x="7758113" y="5554663"/>
            <a:ext cx="835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Comic Sans MS" pitchFamily="66" charset="0"/>
              </a:rPr>
              <a:t>q</a:t>
            </a:r>
            <a:r>
              <a:rPr lang="en-US" sz="2800" b="1" baseline="-25000">
                <a:solidFill>
                  <a:srgbClr val="00B050"/>
                </a:solidFill>
                <a:latin typeface="Comic Sans MS" pitchFamily="66" charset="0"/>
              </a:rPr>
              <a:t>2m</a:t>
            </a:r>
            <a:endParaRPr lang="en-US" sz="2800" b="1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184" name="Text Box 25"/>
          <p:cNvSpPr txBox="1">
            <a:spLocks noChangeArrowheads="1"/>
          </p:cNvSpPr>
          <p:nvPr/>
        </p:nvSpPr>
        <p:spPr bwMode="auto">
          <a:xfrm>
            <a:off x="4419600" y="5249863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  <a:sym typeface="Wingdings" pitchFamily="2" charset="2"/>
              </a:rPr>
              <a:t></a:t>
            </a:r>
            <a:endParaRPr lang="en-US" sz="3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25DDD9-16A9-4874-98E2-B192F0828B4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3BA40-471C-4A66-9484-A7BDA312465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FSTs in Practice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24863" cy="2959100"/>
          </a:xfrm>
        </p:spPr>
        <p:txBody>
          <a:bodyPr/>
          <a:lstStyle/>
          <a:p>
            <a:pPr eaLnBrk="1" hangingPunct="1"/>
            <a:r>
              <a:rPr lang="en-US" smtClean="0"/>
              <a:t>Install an FST package…… </a:t>
            </a:r>
            <a:r>
              <a:rPr lang="en-US" smtClean="0">
                <a:solidFill>
                  <a:schemeClr val="accent2"/>
                </a:solidFill>
              </a:rPr>
              <a:t>(pointers)</a:t>
            </a:r>
          </a:p>
          <a:p>
            <a:pPr eaLnBrk="1" hangingPunct="1"/>
            <a:r>
              <a:rPr lang="en-US" smtClean="0"/>
              <a:t>Describe your “formal language” (e.g, lexicon, morphotactic and rules) in a RegExp-like notation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</a:p>
          <a:p>
            <a:pPr eaLnBrk="1" hangingPunct="1"/>
            <a:r>
              <a:rPr lang="en-US" smtClean="0"/>
              <a:t>Your specification is compiled in a single FST  </a:t>
            </a:r>
          </a:p>
          <a:p>
            <a:pPr eaLnBrk="1" hangingPunct="1">
              <a:buFontTx/>
              <a:buNone/>
            </a:pPr>
            <a:r>
              <a:rPr lang="en-US" smtClean="0"/>
              <a:t>Ref: “Finite State Morphology” (Beesley and Karttunen, 2003, CSLI Publications) </a:t>
            </a:r>
            <a:r>
              <a:rPr lang="en-US" smtClean="0">
                <a:solidFill>
                  <a:schemeClr val="accent2"/>
                </a:solidFill>
              </a:rPr>
              <a:t>(pointer)</a:t>
            </a:r>
            <a:endParaRPr lang="en-US" smtClean="0"/>
          </a:p>
          <a:p>
            <a:pPr eaLnBrk="1" hangingPunct="1"/>
            <a:endParaRPr lang="el-GR" baseline="-25000" smtClean="0"/>
          </a:p>
          <a:p>
            <a:pPr eaLnBrk="1" hangingPunct="1"/>
            <a:endParaRPr lang="en-US" smtClean="0"/>
          </a:p>
        </p:txBody>
      </p:sp>
      <p:sp>
        <p:nvSpPr>
          <p:cNvPr id="15376" name="Rectangle 4"/>
          <p:cNvSpPr>
            <a:spLocks noChangeArrowheads="1"/>
          </p:cNvSpPr>
          <p:nvPr/>
        </p:nvSpPr>
        <p:spPr bwMode="auto">
          <a:xfrm>
            <a:off x="0" y="3960813"/>
            <a:ext cx="9144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Complexity/Coverage:</a:t>
            </a:r>
            <a:r>
              <a:rPr lang="en-US" sz="2800" b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FSTs for the morphology of a natural language may have 10</a:t>
            </a:r>
            <a:r>
              <a:rPr lang="en-US" sz="2800" b="1" baseline="30000">
                <a:latin typeface="Comic Sans MS" pitchFamily="66" charset="0"/>
              </a:rPr>
              <a:t>5</a:t>
            </a:r>
            <a:r>
              <a:rPr lang="en-US" sz="2800" b="1">
                <a:latin typeface="Comic Sans MS" pitchFamily="66" charset="0"/>
              </a:rPr>
              <a:t> – 10</a:t>
            </a:r>
            <a:r>
              <a:rPr lang="en-US" sz="2800" b="1" baseline="30000">
                <a:latin typeface="Comic Sans MS" pitchFamily="66" charset="0"/>
              </a:rPr>
              <a:t>7</a:t>
            </a:r>
            <a:r>
              <a:rPr lang="en-US" sz="2800" b="1">
                <a:latin typeface="Comic Sans MS" pitchFamily="66" charset="0"/>
              </a:rPr>
              <a:t> states and arcs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Spanish (1996)  </a:t>
            </a:r>
            <a:r>
              <a:rPr lang="en-US" sz="2400" b="1">
                <a:latin typeface="Comic Sans MS" pitchFamily="66" charset="0"/>
              </a:rPr>
              <a:t>46x10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3.4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Arabic (2002?) </a:t>
            </a:r>
            <a:r>
              <a:rPr lang="en-US" sz="2400" b="1">
                <a:latin typeface="Comic Sans MS" pitchFamily="66" charset="0"/>
              </a:rPr>
              <a:t>131x10</a:t>
            </a:r>
            <a:r>
              <a:rPr lang="en-US" sz="2400" b="1" baseline="30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stems; 7.7 x 10</a:t>
            </a:r>
            <a:r>
              <a:rPr lang="en-US" sz="2400" b="1" baseline="30000">
                <a:latin typeface="Comic Sans MS" pitchFamily="66" charset="0"/>
              </a:rPr>
              <a:t>6</a:t>
            </a:r>
            <a:r>
              <a:rPr lang="en-US" sz="2800" b="1" baseline="30000"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word forms</a:t>
            </a:r>
            <a:endParaRPr lang="en-US" sz="2800" b="1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l-GR" sz="2800" b="1" baseline="-2500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ABC591-2F9F-4891-8660-867E8342859D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549890-B7C4-4431-8B7B-AAEB1FAB63D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651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important applications of FST in NLP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455738"/>
            <a:ext cx="8728075" cy="4932362"/>
          </a:xfrm>
        </p:spPr>
        <p:txBody>
          <a:bodyPr/>
          <a:lstStyle/>
          <a:p>
            <a:pPr eaLnBrk="1" hangingPunct="1">
              <a:spcAft>
                <a:spcPct val="40000"/>
              </a:spcAft>
              <a:buFontTx/>
              <a:buNone/>
            </a:pPr>
            <a:r>
              <a:rPr lang="en-US" smtClean="0"/>
              <a:t>From</a:t>
            </a:r>
            <a:r>
              <a:rPr lang="en-US" smtClean="0">
                <a:solidFill>
                  <a:schemeClr val="accent2"/>
                </a:solidFill>
              </a:rPr>
              <a:t> segmenting words into morphemes </a:t>
            </a:r>
            <a:r>
              <a:rPr lang="en-US" smtClean="0"/>
              <a:t>to…</a:t>
            </a:r>
          </a:p>
          <a:p>
            <a:pPr eaLnBrk="1" hangingPunct="1">
              <a:spcAft>
                <a:spcPct val="40000"/>
              </a:spcAft>
            </a:pPr>
            <a:r>
              <a:rPr lang="en-US" smtClean="0">
                <a:solidFill>
                  <a:schemeClr val="accent2"/>
                </a:solidFill>
              </a:rPr>
              <a:t>Tokenization</a:t>
            </a:r>
            <a:r>
              <a:rPr lang="en-US" smtClean="0"/>
              <a:t>: 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mtClean="0"/>
              <a:t>finding word boundaries in text (</a:t>
            </a:r>
            <a:r>
              <a:rPr lang="en-US" smtClean="0">
                <a:solidFill>
                  <a:schemeClr val="accent2"/>
                </a:solidFill>
              </a:rPr>
              <a:t>?!</a:t>
            </a:r>
            <a:r>
              <a:rPr lang="en-US" smtClean="0"/>
              <a:t>) …</a:t>
            </a:r>
            <a:r>
              <a:rPr lang="en-US" i="1" smtClean="0"/>
              <a:t>maxmatch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mtClean="0"/>
              <a:t>Finding sentence boundaries: punctuation… but </a:t>
            </a:r>
            <a:r>
              <a:rPr lang="en-US" smtClean="0">
                <a:solidFill>
                  <a:schemeClr val="accent2"/>
                </a:solidFill>
              </a:rPr>
              <a:t>.</a:t>
            </a:r>
            <a:r>
              <a:rPr lang="en-US" smtClean="0"/>
              <a:t> is ambiguous look at example in Fig. 3.22</a:t>
            </a:r>
          </a:p>
          <a:p>
            <a:pPr eaLnBrk="1" hangingPunct="1">
              <a:spcAft>
                <a:spcPct val="40000"/>
              </a:spcAft>
            </a:pPr>
            <a:r>
              <a:rPr lang="en-US" smtClean="0">
                <a:solidFill>
                  <a:schemeClr val="accent2"/>
                </a:solidFill>
              </a:rPr>
              <a:t>Shallow syntactic parsing: </a:t>
            </a:r>
            <a:r>
              <a:rPr lang="en-US" smtClean="0"/>
              <a:t>e.g., find only noun phrases </a:t>
            </a:r>
          </a:p>
          <a:p>
            <a:pPr eaLnBrk="1" hangingPunct="1">
              <a:spcAft>
                <a:spcPct val="40000"/>
              </a:spcAft>
            </a:pPr>
            <a:r>
              <a:rPr lang="en-US" smtClean="0">
                <a:solidFill>
                  <a:schemeClr val="accent2"/>
                </a:solidFill>
              </a:rPr>
              <a:t>Phonological Rules</a:t>
            </a:r>
            <a:r>
              <a:rPr lang="en-US" smtClean="0"/>
              <a:t>…… (Chpt. 11)</a:t>
            </a:r>
          </a:p>
          <a:p>
            <a:pPr eaLnBrk="1" hangingPunct="1">
              <a:spcAft>
                <a:spcPct val="40000"/>
              </a:spcAft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A38F579-44FC-4932-80F1-81769E01200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9A968-4ACE-490E-A31F-FFE271ECFF5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Computational tasks in Morphology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Recognition</a:t>
            </a:r>
            <a:r>
              <a:rPr lang="en-US" sz="3200" smtClean="0"/>
              <a:t>: recognize whether a string is an English word (FSA)</a:t>
            </a:r>
          </a:p>
          <a:p>
            <a:pPr marL="533400" indent="-533400" eaLnBrk="1" hangingPunct="1"/>
            <a:r>
              <a:rPr lang="en-US" sz="3200" smtClean="0">
                <a:solidFill>
                  <a:schemeClr val="accent2"/>
                </a:solidFill>
              </a:rPr>
              <a:t>Parsing/Generation</a:t>
            </a:r>
            <a:r>
              <a:rPr lang="en-US" sz="3200" smtClean="0"/>
              <a:t>: </a:t>
            </a:r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28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1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1004888" y="4187825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bought</a:t>
            </a:r>
          </a:p>
        </p:txBody>
      </p:sp>
      <p:sp>
        <p:nvSpPr>
          <p:cNvPr id="30736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8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39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0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328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+PAST-PART</a:t>
            </a:r>
          </a:p>
        </p:txBody>
      </p:sp>
      <p:sp>
        <p:nvSpPr>
          <p:cNvPr id="30741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buy +V +PAST</a:t>
            </a:r>
          </a:p>
        </p:txBody>
      </p:sp>
      <p:sp>
        <p:nvSpPr>
          <p:cNvPr id="276499" name="Rectangle 19"/>
          <p:cNvSpPr>
            <a:spLocks noChangeArrowheads="1"/>
          </p:cNvSpPr>
          <p:nvPr/>
        </p:nvSpPr>
        <p:spPr bwMode="auto">
          <a:xfrm>
            <a:off x="381000" y="4800600"/>
            <a:ext cx="2900363" cy="601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u="sng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30743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30744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6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748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30749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30750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utoUpdateAnimBg="0"/>
      <p:bldP spid="27649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B6277B-9701-4847-B297-A61F79CBBBDF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981200"/>
            <a:ext cx="57912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Automata </a:t>
            </a:r>
            <a:r>
              <a:rPr lang="en-US" sz="28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AB7F6D7-D995-408A-8309-4BC3F674D84A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0225E-461B-475E-A016-DADDE0D1240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65100"/>
            <a:ext cx="7772400" cy="608013"/>
          </a:xfrm>
        </p:spPr>
        <p:txBody>
          <a:bodyPr/>
          <a:lstStyle/>
          <a:p>
            <a:pPr eaLnBrk="1" hangingPunct="1"/>
            <a:r>
              <a:rPr lang="fi-FI" sz="3600" smtClean="0"/>
              <a:t>Stemmer</a:t>
            </a:r>
            <a:endParaRPr lang="en-GB" sz="360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696913"/>
            <a:ext cx="8575675" cy="5160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E.g. the </a:t>
            </a:r>
            <a:r>
              <a:rPr lang="fi-FI" smtClean="0">
                <a:solidFill>
                  <a:schemeClr val="accent2"/>
                </a:solidFill>
              </a:rPr>
              <a:t>Porter algorithm, </a:t>
            </a:r>
            <a:r>
              <a:rPr lang="fi-FI" smtClean="0"/>
              <a:t>which is based on a series of sets of simple cascaded rewrite rules: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(condition) S1-&gt;S2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ATIONAL </a:t>
            </a:r>
            <a:r>
              <a:rPr lang="fi-FI" sz="2000" smtClean="0">
                <a:sym typeface="Symbol" pitchFamily="18" charset="2"/>
              </a:rPr>
              <a:t> ATE (relational  relate)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>
                <a:sym typeface="Symbol" pitchFamily="18" charset="2"/>
              </a:rPr>
              <a:t>(*v*) ING   if stem contains vowel (motoring  motor)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Cascade of rules applied to:</a:t>
            </a:r>
            <a:r>
              <a:rPr lang="en-US" sz="2400" smtClean="0">
                <a:solidFill>
                  <a:schemeClr val="accent2"/>
                </a:solidFill>
              </a:rPr>
              <a:t> computerization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ization -&gt; -ize </a:t>
            </a:r>
            <a:r>
              <a:rPr lang="en-US" smtClean="0">
                <a:solidFill>
                  <a:schemeClr val="accent2"/>
                </a:solidFill>
              </a:rPr>
              <a:t>computerize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ize -&gt; </a:t>
            </a:r>
            <a:r>
              <a:rPr lang="el-GR" smtClean="0"/>
              <a:t>ε</a:t>
            </a:r>
            <a:r>
              <a:rPr lang="en-US" smtClean="0"/>
              <a:t>  </a:t>
            </a:r>
            <a:r>
              <a:rPr lang="en-US" smtClean="0">
                <a:solidFill>
                  <a:schemeClr val="accent2"/>
                </a:solidFill>
              </a:rPr>
              <a:t>computer</a:t>
            </a:r>
            <a:endParaRPr lang="fi-FI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Errors occur: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>
                <a:sym typeface="Symbol" pitchFamily="18" charset="2"/>
              </a:rPr>
              <a:t>organization  organ, university  universe</a:t>
            </a:r>
            <a:endParaRPr lang="en-GB" smtClean="0">
              <a:sym typeface="Symbol" pitchFamily="18" charset="2"/>
            </a:endParaRP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Code freely available in most languages: Python, Java,…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DF178A-18A2-4032-B04B-E1C62E12D924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B25FE-06A9-4A5F-8391-CDD2F037DAA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Stemming mainly used in Information Retrieval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3505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the documents to be indexed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Run a stemmer on users queries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smtClean="0"/>
              <a:t>Compute similarity between queries and documents (based on stems they contain)</a:t>
            </a:r>
            <a:endParaRPr lang="en-US" sz="3600" smtClean="0"/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381000" y="5638800"/>
            <a:ext cx="8153400" cy="5318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Seems to work especially well with smaller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432DFB9-CEC9-469E-B2A7-79148918CC7E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C6C79-7FCC-4EDA-BDE2-854ED268B7A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Porter as an FST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original exposition of the Porter stemmer did not describe it as a transducer but…</a:t>
            </a:r>
          </a:p>
          <a:p>
            <a:pPr lvl="1" eaLnBrk="1" hangingPunct="1"/>
            <a:r>
              <a:rPr lang="en-US" sz="2800" smtClean="0"/>
              <a:t>Each stage is a separate transducer</a:t>
            </a:r>
          </a:p>
          <a:p>
            <a:pPr lvl="1" eaLnBrk="1" hangingPunct="1"/>
            <a:r>
              <a:rPr lang="en-US" sz="2800" smtClean="0"/>
              <a:t>The stages can be composed to get one big transducer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2000"/>
          </a:xfrm>
          <a:solidFill>
            <a:srgbClr val="DDDDDD"/>
          </a:solidFill>
        </p:spPr>
        <p:txBody>
          <a:bodyPr/>
          <a:lstStyle/>
          <a:p>
            <a:r>
              <a:rPr lang="en-US" smtClean="0"/>
              <a:t>NLP research at UBC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TOPICS</a:t>
            </a:r>
          </a:p>
          <a:p>
            <a:r>
              <a:rPr lang="en-US" smtClean="0"/>
              <a:t>Generation and Summarization of Evaluative Text (e.g., customer reviews)</a:t>
            </a:r>
          </a:p>
          <a:p>
            <a:r>
              <a:rPr lang="en-US" smtClean="0"/>
              <a:t>Summarization of conversations (emails, blogs, meetings)</a:t>
            </a:r>
          </a:p>
          <a:p>
            <a:r>
              <a:rPr lang="en-US" smtClean="0"/>
              <a:t>Subjectivity Detection, Domain Adaptation, Rhetorical Parsing</a:t>
            </a:r>
          </a:p>
          <a:p>
            <a:endParaRPr lang="en-US" sz="1000" smtClean="0"/>
          </a:p>
          <a:p>
            <a:pP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PEOPLE: </a:t>
            </a:r>
            <a:r>
              <a:rPr lang="en-US" smtClean="0"/>
              <a:t>G. Carenini &amp; R. Ng (Profs), G. Murray (Postdoc) + Students</a:t>
            </a:r>
          </a:p>
          <a:p>
            <a:pPr>
              <a:buFontTx/>
              <a:buNone/>
            </a:pPr>
            <a:endParaRPr lang="en-US" sz="1000" smtClean="0"/>
          </a:p>
          <a:p>
            <a:pP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SUPPORT: </a:t>
            </a:r>
            <a:r>
              <a:rPr lang="en-US" smtClean="0"/>
              <a:t>NSERC, Google, BObjects(now SAP), </a:t>
            </a:r>
            <a:endParaRPr lang="en-US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COLLABORATIONS:</a:t>
            </a:r>
            <a:r>
              <a:rPr lang="en-US" smtClean="0"/>
              <a:t> MSResearch</a:t>
            </a:r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5832E6-AACE-4D21-8960-6E6E981BB1AC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E14E1C-9069-43D6-9C2F-664636AC13A9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33600" y="7620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chemeClr val="accent2"/>
                </a:solidFill>
                <a:latin typeface="Century Gothic" pitchFamily="34" charset="0"/>
                <a:ea typeface="+mj-ea"/>
                <a:cs typeface="+mj-cs"/>
              </a:rPr>
              <a:t>http://people.cs.ubc.ca/~rjoty/Webpage/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D96154-40C0-48F9-9F41-727449F2AD52}" type="datetime1">
              <a:rPr lang="en-US"/>
              <a:pPr/>
              <a:t>1/10/2013</a:t>
            </a:fld>
            <a:endParaRPr lang="en-US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004A72-EFF4-4081-90E5-C9AD32236AC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641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Read handout</a:t>
            </a:r>
          </a:p>
          <a:p>
            <a:pPr lvl="1" eaLnBrk="1" hangingPunct="1"/>
            <a:r>
              <a:rPr lang="en-US" sz="2800" dirty="0" smtClean="0"/>
              <a:t>Probability</a:t>
            </a:r>
          </a:p>
          <a:p>
            <a:pPr lvl="1" eaLnBrk="1" hangingPunct="1"/>
            <a:r>
              <a:rPr lang="en-US" sz="2800" dirty="0" smtClean="0"/>
              <a:t>Stats</a:t>
            </a:r>
          </a:p>
          <a:p>
            <a:pPr lvl="1" eaLnBrk="1" hangingPunct="1"/>
            <a:r>
              <a:rPr lang="en-US" sz="2800" dirty="0" smtClean="0"/>
              <a:t>Information theory</a:t>
            </a:r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Next Lecture:</a:t>
            </a:r>
            <a:r>
              <a:rPr lang="en-US" sz="3200" dirty="0" smtClean="0"/>
              <a:t> </a:t>
            </a:r>
          </a:p>
          <a:p>
            <a:pPr lvl="1" eaLnBrk="1" hangingPunct="1"/>
            <a:r>
              <a:rPr lang="en-US" sz="2800" dirty="0" smtClean="0"/>
              <a:t>(if not finished today) finish </a:t>
            </a:r>
            <a:r>
              <a:rPr lang="en-US" sz="2800" dirty="0" err="1" smtClean="0"/>
              <a:t>Chpt</a:t>
            </a:r>
            <a:r>
              <a:rPr lang="en-US" sz="2800" dirty="0" smtClean="0"/>
              <a:t> 3, 3.10-11</a:t>
            </a:r>
          </a:p>
          <a:p>
            <a:pPr lvl="1" eaLnBrk="1" hangingPunct="1"/>
            <a:r>
              <a:rPr lang="en-US" sz="2800" dirty="0" smtClean="0"/>
              <a:t>Start Probabilistic Models for NLP </a:t>
            </a:r>
            <a:r>
              <a:rPr lang="en-US" dirty="0" smtClean="0"/>
              <a:t>(</a:t>
            </a:r>
            <a:r>
              <a:rPr lang="en-US" dirty="0" err="1" smtClean="0"/>
              <a:t>Chpt</a:t>
            </a:r>
            <a:r>
              <a:rPr lang="en-US" dirty="0" smtClean="0"/>
              <a:t>. 4, 4.1 – 4.2 and 5.9!)</a:t>
            </a:r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489B28-3AF1-495E-A9C6-90B1088CC890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 smtClean="0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09" name="Group 169"/>
          <p:cNvGrpSpPr>
            <a:grpSpLocks/>
          </p:cNvGrpSpPr>
          <p:nvPr/>
        </p:nvGrpSpPr>
        <p:grpSpPr bwMode="auto">
          <a:xfrm>
            <a:off x="1992313" y="5629275"/>
            <a:ext cx="4954587" cy="390525"/>
            <a:chOff x="1159" y="3388"/>
            <a:chExt cx="3662" cy="238"/>
          </a:xfrm>
        </p:grpSpPr>
        <p:sp>
          <p:nvSpPr>
            <p:cNvPr id="3149" name="Text Box 4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50" name="Text Box 4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51" name="Text Box 4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52" name="Text Box 5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53" name="Text Box 5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54" name="Text Box 5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55" name="Text Box 5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29" name="Group 176"/>
          <p:cNvGrpSpPr>
            <a:grpSpLocks/>
          </p:cNvGrpSpPr>
          <p:nvPr/>
        </p:nvGrpSpPr>
        <p:grpSpPr bwMode="auto">
          <a:xfrm>
            <a:off x="1992313" y="4414838"/>
            <a:ext cx="4954587" cy="390525"/>
            <a:chOff x="1159" y="3388"/>
            <a:chExt cx="3662" cy="238"/>
          </a:xfrm>
        </p:grpSpPr>
        <p:sp>
          <p:nvSpPr>
            <p:cNvPr id="3142" name="Text Box 17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43" name="Text Box 17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44" name="Text Box 17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45" name="Text Box 18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46" name="Text Box 18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47" name="Text Box 18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48" name="Text Box 18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1B0F52-3064-4B32-9C1B-A90EC67C4748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EA92B0-2BA4-468C-B659-2DE9D0D4F75A}" type="datetime1">
              <a:rPr lang="en-US"/>
              <a:pPr/>
              <a:t>1/11/2013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2012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 smtClean="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114800"/>
            <a:ext cx="2971800" cy="1905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Many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Linguistic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19606</TotalTime>
  <Words>4603</Words>
  <Application>Microsoft Office PowerPoint</Application>
  <PresentationFormat>On-screen Show (4:3)</PresentationFormat>
  <Paragraphs>1110</Paragraphs>
  <Slides>64</Slides>
  <Notes>63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5832 Template</vt:lpstr>
      <vt:lpstr>CPSC 503 Computational Linguistics</vt:lpstr>
      <vt:lpstr>Today Jan 10</vt:lpstr>
      <vt:lpstr>Slide 3</vt:lpstr>
      <vt:lpstr>Today Jan 10</vt:lpstr>
      <vt:lpstr>Knowledge-Formalisms Map (including probabilistic formalisms)</vt:lpstr>
      <vt:lpstr>Today</vt:lpstr>
      <vt:lpstr>??</vt:lpstr>
      <vt:lpstr>??</vt:lpstr>
      <vt:lpstr>Fundamental Relations</vt:lpstr>
      <vt:lpstr>Second Usage of RegExp: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Next Time</vt:lpstr>
      <vt:lpstr>Examples</vt:lpstr>
      <vt:lpstr>FST: inflectional morphology of plural</vt:lpstr>
      <vt:lpstr>Computational Morphology: Problems/Challenges</vt:lpstr>
      <vt:lpstr>Deal with Morphological Ambiguity</vt:lpstr>
      <vt:lpstr>Ambiguity: more complex example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Example</vt:lpstr>
      <vt:lpstr>FST-2 for E-insertion (Intermediate &lt;-&gt; Surface)</vt:lpstr>
      <vt:lpstr>Examples</vt:lpstr>
      <vt:lpstr>Where are we?</vt:lpstr>
      <vt:lpstr>Final Scheme: Part 1</vt:lpstr>
      <vt:lpstr>Final Scheme: Part 2</vt:lpstr>
      <vt:lpstr>Intersection (FST1, FST2) = FST3 </vt:lpstr>
      <vt:lpstr>Composition(FST1, FST2) = FST3 </vt:lpstr>
      <vt:lpstr>FSTs in Practice</vt:lpstr>
      <vt:lpstr>Other important applications of FST in NLP</vt:lpstr>
      <vt:lpstr>Computational tasks in Morphology</vt:lpstr>
      <vt:lpstr>Stemmer</vt:lpstr>
      <vt:lpstr>Stemming mainly used in Information Retrieval</vt:lpstr>
      <vt:lpstr>Porter as an FST</vt:lpstr>
      <vt:lpstr>NLP research at UBC</vt:lpstr>
      <vt:lpstr>Next Time</vt:lpstr>
    </vt:vector>
  </TitlesOfParts>
  <Company>University of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carenini</cp:lastModifiedBy>
  <cp:revision>177</cp:revision>
  <dcterms:created xsi:type="dcterms:W3CDTF">2003-01-18T03:56:53Z</dcterms:created>
  <dcterms:modified xsi:type="dcterms:W3CDTF">2013-01-11T18:21:07Z</dcterms:modified>
</cp:coreProperties>
</file>