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48" r:id="rId4"/>
    <p:sldId id="324" r:id="rId5"/>
    <p:sldId id="287" r:id="rId6"/>
    <p:sldId id="325" r:id="rId7"/>
    <p:sldId id="347" r:id="rId8"/>
    <p:sldId id="285" r:id="rId9"/>
    <p:sldId id="326" r:id="rId10"/>
    <p:sldId id="327" r:id="rId11"/>
    <p:sldId id="328" r:id="rId12"/>
    <p:sldId id="330" r:id="rId13"/>
    <p:sldId id="331" r:id="rId14"/>
    <p:sldId id="335" r:id="rId15"/>
    <p:sldId id="346" r:id="rId16"/>
    <p:sldId id="336" r:id="rId17"/>
    <p:sldId id="318" r:id="rId18"/>
    <p:sldId id="319" r:id="rId19"/>
    <p:sldId id="341" r:id="rId20"/>
    <p:sldId id="342" r:id="rId21"/>
    <p:sldId id="340" r:id="rId22"/>
    <p:sldId id="352" r:id="rId23"/>
    <p:sldId id="308" r:id="rId24"/>
    <p:sldId id="349" r:id="rId25"/>
    <p:sldId id="297" r:id="rId26"/>
    <p:sldId id="311" r:id="rId27"/>
    <p:sldId id="307" r:id="rId28"/>
    <p:sldId id="295" r:id="rId29"/>
    <p:sldId id="299" r:id="rId30"/>
    <p:sldId id="354" r:id="rId31"/>
    <p:sldId id="310" r:id="rId32"/>
    <p:sldId id="296" r:id="rId33"/>
    <p:sldId id="351" r:id="rId34"/>
    <p:sldId id="350" r:id="rId35"/>
    <p:sldId id="283" r:id="rId36"/>
    <p:sldId id="35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99"/>
    <a:srgbClr val="663300"/>
    <a:srgbClr val="CCFFFF"/>
    <a:srgbClr val="CC0066"/>
    <a:srgbClr val="FF9900"/>
    <a:srgbClr val="33CC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249" autoAdjust="0"/>
  </p:normalViewPr>
  <p:slideViewPr>
    <p:cSldViewPr>
      <p:cViewPr>
        <p:scale>
          <a:sx n="75" d="100"/>
          <a:sy n="75" d="100"/>
        </p:scale>
        <p:origin x="-10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32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7.xml"/><Relationship Id="rId7" Type="http://schemas.openxmlformats.org/officeDocument/2006/relationships/slide" Target="slides/slide22.xml"/><Relationship Id="rId2" Type="http://schemas.openxmlformats.org/officeDocument/2006/relationships/slide" Target="slides/slide13.xml"/><Relationship Id="rId1" Type="http://schemas.openxmlformats.org/officeDocument/2006/relationships/slide" Target="slides/slide6.xml"/><Relationship Id="rId6" Type="http://schemas.openxmlformats.org/officeDocument/2006/relationships/slide" Target="slides/slide20.xml"/><Relationship Id="rId5" Type="http://schemas.openxmlformats.org/officeDocument/2006/relationships/slide" Target="slides/slide19.xml"/><Relationship Id="rId4" Type="http://schemas.openxmlformats.org/officeDocument/2006/relationships/slide" Target="slides/slide18.xml"/><Relationship Id="rId9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F49B84-5A1C-49A7-83CD-B3D5F821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80D35B-9E99-44EC-9F14-5DA44DB5C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web.princeton.edu/perl/webwn?o2=&amp;o0=1&amp;o7=&amp;o5=&amp;o1=1&amp;o6=&amp;o4=&amp;o3=&amp;s=duck&amp;i=4&amp;h=00000000" TargetMode="External"/><Relationship Id="rId13" Type="http://schemas.openxmlformats.org/officeDocument/2006/relationships/hyperlink" Target="http://wordnetweb.princeton.edu/perl/webwn?o2=&amp;o0=1&amp;o7=&amp;o5=&amp;o1=1&amp;o6=&amp;o4=&amp;o3=&amp;s=duck&amp;i=7&amp;h=00000000" TargetMode="External"/><Relationship Id="rId18" Type="http://schemas.openxmlformats.org/officeDocument/2006/relationships/hyperlink" Target="http://wordnetweb.princeton.edu/perl/webwn?o2=&amp;o0=1&amp;o7=&amp;o5=&amp;o1=1&amp;o6=&amp;o4=&amp;o3=&amp;s=circumvent" TargetMode="External"/><Relationship Id="rId3" Type="http://schemas.openxmlformats.org/officeDocument/2006/relationships/hyperlink" Target="http://wordnetweb.princeton.edu/perl/webwn?o2=&amp;o0=1&amp;o7=&amp;o5=&amp;o1=1&amp;o6=&amp;o4=&amp;o3=&amp;s=duck&amp;i=0&amp;h=00000000" TargetMode="External"/><Relationship Id="rId21" Type="http://schemas.openxmlformats.org/officeDocument/2006/relationships/hyperlink" Target="http://wordnetweb.princeton.edu/perl/webwn?o2=&amp;o0=1&amp;o7=&amp;o5=&amp;o1=1&amp;o6=&amp;o4=&amp;o3=&amp;s=skirt" TargetMode="External"/><Relationship Id="rId7" Type="http://schemas.openxmlformats.org/officeDocument/2006/relationships/hyperlink" Target="http://wordnetweb.princeton.edu/perl/webwn?o2=&amp;o0=1&amp;o7=&amp;o5=&amp;o1=1&amp;o6=&amp;o4=&amp;o3=&amp;s=duck&amp;i=3&amp;h=00000000" TargetMode="External"/><Relationship Id="rId12" Type="http://schemas.openxmlformats.org/officeDocument/2006/relationships/hyperlink" Target="http://wordnetweb.princeton.edu/perl/webwn?o2=&amp;o0=1&amp;o7=&amp;o5=&amp;o1=1&amp;o6=&amp;o4=&amp;o3=&amp;s=douse" TargetMode="External"/><Relationship Id="rId17" Type="http://schemas.openxmlformats.org/officeDocument/2006/relationships/hyperlink" Target="http://wordnetweb.princeton.edu/perl/webwn?o2=&amp;o0=1&amp;o7=&amp;o5=&amp;o1=1&amp;o6=&amp;o4=&amp;o3=&amp;s=put+off" TargetMode="External"/><Relationship Id="rId2" Type="http://schemas.openxmlformats.org/officeDocument/2006/relationships/slide" Target="../slides/slide19.xml"/><Relationship Id="rId16" Type="http://schemas.openxmlformats.org/officeDocument/2006/relationships/hyperlink" Target="http://wordnetweb.princeton.edu/perl/webwn?o2=&amp;o0=1&amp;o7=&amp;o5=&amp;o1=1&amp;o6=&amp;o4=&amp;o3=&amp;s=evade" TargetMode="External"/><Relationship Id="rId20" Type="http://schemas.openxmlformats.org/officeDocument/2006/relationships/hyperlink" Target="http://wordnetweb.princeton.edu/perl/webwn?o2=&amp;o0=1&amp;o7=&amp;o5=&amp;o1=1&amp;o6=&amp;o4=&amp;o3=&amp;s=elude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web.princeton.edu/perl/webwn?o2=&amp;o0=1&amp;o7=&amp;o5=&amp;o1=1&amp;o6=&amp;o4=&amp;o3=&amp;s=duck&amp;i=2&amp;h=00000000" TargetMode="External"/><Relationship Id="rId11" Type="http://schemas.openxmlformats.org/officeDocument/2006/relationships/hyperlink" Target="http://wordnetweb.princeton.edu/perl/webwn?o2=&amp;o0=1&amp;o7=&amp;o5=&amp;o1=1&amp;o6=&amp;o4=&amp;o3=&amp;s=dip" TargetMode="External"/><Relationship Id="rId5" Type="http://schemas.openxmlformats.org/officeDocument/2006/relationships/hyperlink" Target="http://wordnetweb.princeton.edu/perl/webwn?o2=&amp;o0=1&amp;o7=&amp;o5=&amp;o1=1&amp;o6=&amp;o4=&amp;o3=&amp;s=duck's+egg" TargetMode="External"/><Relationship Id="rId15" Type="http://schemas.openxmlformats.org/officeDocument/2006/relationships/hyperlink" Target="http://wordnetweb.princeton.edu/perl/webwn?o2=&amp;o0=1&amp;o7=&amp;o5=&amp;o1=1&amp;o6=&amp;o4=&amp;o3=&amp;s=fudge" TargetMode="External"/><Relationship Id="rId23" Type="http://schemas.openxmlformats.org/officeDocument/2006/relationships/hyperlink" Target="http://wordnetweb.princeton.edu/perl/webwn?o2=&amp;o0=1&amp;o7=&amp;o5=&amp;o1=1&amp;o6=&amp;o4=&amp;o3=&amp;s=sidestep" TargetMode="External"/><Relationship Id="rId10" Type="http://schemas.openxmlformats.org/officeDocument/2006/relationships/hyperlink" Target="http://wordnetweb.princeton.edu/perl/webwn?o2=&amp;o0=1&amp;o7=&amp;o5=&amp;o1=1&amp;o6=&amp;o4=&amp;o3=&amp;s=duck&amp;i=6&amp;h=00000000" TargetMode="External"/><Relationship Id="rId19" Type="http://schemas.openxmlformats.org/officeDocument/2006/relationships/hyperlink" Target="http://wordnetweb.princeton.edu/perl/webwn?o2=&amp;o0=1&amp;o7=&amp;o5=&amp;o1=1&amp;o6=&amp;o4=&amp;o3=&amp;s=parry" TargetMode="External"/><Relationship Id="rId4" Type="http://schemas.openxmlformats.org/officeDocument/2006/relationships/hyperlink" Target="http://wordnetweb.princeton.edu/perl/webwn?o2=&amp;o0=1&amp;o7=&amp;o5=&amp;o1=1&amp;o6=&amp;o4=&amp;o3=&amp;s=duck&amp;i=1&amp;h=00000000" TargetMode="External"/><Relationship Id="rId9" Type="http://schemas.openxmlformats.org/officeDocument/2006/relationships/hyperlink" Target="http://wordnetweb.princeton.edu/perl/webwn?o2=&amp;o0=1&amp;o7=&amp;o5=&amp;o1=1&amp;o6=&amp;o4=&amp;o3=&amp;s=duck&amp;i=5&amp;h=00000000" TargetMode="External"/><Relationship Id="rId14" Type="http://schemas.openxmlformats.org/officeDocument/2006/relationships/hyperlink" Target="http://wordnetweb.princeton.edu/perl/webwn?o2=&amp;o0=1&amp;o7=&amp;o5=&amp;o1=1&amp;o6=&amp;o4=&amp;o3=&amp;s=hedge" TargetMode="External"/><Relationship Id="rId22" Type="http://schemas.openxmlformats.org/officeDocument/2006/relationships/hyperlink" Target="http://wordnetweb.princeton.edu/perl/webwn?o2=&amp;o0=1&amp;o7=&amp;o5=&amp;o1=1&amp;o6=&amp;o4=&amp;o3=&amp;s=dodg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new-york-times-nick-bilton-on-siri-2012-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businessinsider.com/siri-review-2012-10" TargetMode="External"/><Relationship Id="rId5" Type="http://schemas.openxmlformats.org/officeDocument/2006/relationships/hyperlink" Target="http://www.businessinsider.com/siri-on-the-iphone-5-2012-9" TargetMode="External"/><Relationship Id="rId4" Type="http://schemas.openxmlformats.org/officeDocument/2006/relationships/hyperlink" Target="http://www.businessinsider.com/i-wish-i-could-take-siri-off-my-phone-2012-4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9B37F-57B1-4C26-97EA-F76FA148583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1623C-BC6A-4CCC-A0FC-94F19258B22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Inflectional and derivational</a:t>
            </a:r>
          </a:p>
          <a:p>
            <a:pPr eaLnBrk="1" hangingPunct="1"/>
            <a:r>
              <a:rPr lang="en-US" dirty="0" smtClean="0"/>
              <a:t>Tense: the category that encodes the time of an event with reference to the moment of speaking</a:t>
            </a:r>
          </a:p>
          <a:p>
            <a:pPr eaLnBrk="1" hangingPunct="1"/>
            <a:r>
              <a:rPr lang="en-US" dirty="0" smtClean="0"/>
              <a:t>Others? Compounding: happy hour(</a:t>
            </a:r>
            <a:r>
              <a:rPr lang="en-US" dirty="0" err="1" smtClean="0"/>
              <a:t>Adj+N</a:t>
            </a:r>
            <a:r>
              <a:rPr lang="en-US" dirty="0" smtClean="0"/>
              <a:t>), bookcase (N+N), overload (</a:t>
            </a:r>
            <a:r>
              <a:rPr lang="en-US" dirty="0" err="1" smtClean="0"/>
              <a:t>Prep+N</a:t>
            </a:r>
            <a:r>
              <a:rPr lang="en-US" dirty="0" smtClean="0"/>
              <a:t>), washcloth (V+N)</a:t>
            </a:r>
          </a:p>
          <a:p>
            <a:pPr eaLnBrk="1" hangingPunct="1"/>
            <a:r>
              <a:rPr lang="en-US" dirty="0" smtClean="0"/>
              <a:t>Adjectives derived from nouns and verbs computation-al, manage-able</a:t>
            </a:r>
          </a:p>
          <a:p>
            <a:pPr eaLnBrk="1" hangingPunct="1"/>
            <a:r>
              <a:rPr lang="en-US" dirty="0" smtClean="0"/>
              <a:t>Act  </a:t>
            </a:r>
            <a:r>
              <a:rPr lang="en-US" dirty="0" err="1" smtClean="0"/>
              <a:t>act</a:t>
            </a:r>
            <a:r>
              <a:rPr lang="en-US" dirty="0" smtClean="0"/>
              <a:t>-</a:t>
            </a:r>
            <a:r>
              <a:rPr lang="en-US" dirty="0" err="1" smtClean="0"/>
              <a:t>ive</a:t>
            </a:r>
            <a:r>
              <a:rPr lang="en-US" dirty="0" smtClean="0"/>
              <a:t> act-</a:t>
            </a:r>
            <a:r>
              <a:rPr lang="en-US" dirty="0" err="1" smtClean="0"/>
              <a:t>ive</a:t>
            </a:r>
            <a:r>
              <a:rPr lang="en-US" dirty="0" smtClean="0"/>
              <a:t>-ate re- act-</a:t>
            </a:r>
            <a:r>
              <a:rPr lang="en-US" dirty="0" err="1" smtClean="0"/>
              <a:t>ive</a:t>
            </a:r>
            <a:r>
              <a:rPr lang="en-US" dirty="0" smtClean="0"/>
              <a:t>-ate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Free (boy) and bound (-s) morphemes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can usefully divide morphemes into two classes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Stems</a:t>
            </a:r>
            <a:r>
              <a:rPr lang="en-US" dirty="0" smtClean="0"/>
              <a:t>: The core meaning bearing units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Affixes</a:t>
            </a:r>
            <a:r>
              <a:rPr lang="en-US" dirty="0" smtClean="0"/>
              <a:t>: Bits and pieces that adhere to stems to change their meanings and grammatical functions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1400" dirty="0" smtClean="0"/>
              <a:t>Inflectional morphology: The resulting word</a:t>
            </a:r>
          </a:p>
          <a:p>
            <a:pPr lvl="1" eaLnBrk="1" hangingPunct="1"/>
            <a:r>
              <a:rPr lang="en-US" sz="1400" dirty="0" smtClean="0">
                <a:solidFill>
                  <a:schemeClr val="tx2"/>
                </a:solidFill>
              </a:rPr>
              <a:t>Has the same word class as the original</a:t>
            </a:r>
          </a:p>
          <a:p>
            <a:pPr lvl="1" eaLnBrk="1" hangingPunct="1"/>
            <a:r>
              <a:rPr lang="en-US" sz="1400" dirty="0" smtClean="0">
                <a:solidFill>
                  <a:schemeClr val="tx2"/>
                </a:solidFill>
              </a:rPr>
              <a:t>Serves a grammatical/semantic purpose different from the original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1400" dirty="0" smtClean="0"/>
              <a:t>Derivational morphology is the messy stuff that no one ever taught you.</a:t>
            </a:r>
          </a:p>
          <a:p>
            <a:pPr lvl="1" eaLnBrk="1" hangingPunct="1"/>
            <a:r>
              <a:rPr lang="en-US" sz="1400" dirty="0" smtClean="0"/>
              <a:t>Changes of word class </a:t>
            </a:r>
          </a:p>
          <a:p>
            <a:pPr lvl="1" eaLnBrk="1" hangingPunct="1"/>
            <a:r>
              <a:rPr lang="en-US" sz="1400" dirty="0" smtClean="0"/>
              <a:t>Less Productive ( -ant V -&gt; N only with V of Latin origin!)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6E00D-5E4E-42CF-B60B-81BD9794FCB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Sentence formation how symbols of the language can be grouped and ordered together</a:t>
            </a:r>
          </a:p>
          <a:p>
            <a:pPr eaLnBrk="1" hangingPunct="1"/>
            <a:r>
              <a:rPr lang="en-US" smtClean="0"/>
              <a:t>Part of speech: whether a word is a noun, verb or an adjective</a:t>
            </a:r>
          </a:p>
          <a:p>
            <a:pPr eaLnBrk="1" hangingPunct="1"/>
            <a:r>
              <a:rPr lang="en-US" smtClean="0"/>
              <a:t>Based on Meaning/Inflection/Distribution</a:t>
            </a:r>
          </a:p>
          <a:p>
            <a:pPr eaLnBrk="1" hangingPunct="1"/>
            <a:r>
              <a:rPr lang="en-US" smtClean="0"/>
              <a:t>Constituency: groups of words behave as a single unit or </a:t>
            </a:r>
          </a:p>
          <a:p>
            <a:pPr eaLnBrk="1" hangingPunct="1"/>
            <a:r>
              <a:rPr lang="en-US" smtClean="0"/>
              <a:t>Based on:</a:t>
            </a:r>
          </a:p>
          <a:p>
            <a:pPr eaLnBrk="1" hangingPunct="1"/>
            <a:r>
              <a:rPr lang="en-US" smtClean="0"/>
              <a:t>&lt;Substitution Test (they, it, do so)&gt; </a:t>
            </a:r>
          </a:p>
          <a:p>
            <a:pPr eaLnBrk="1" hangingPunct="1"/>
            <a:r>
              <a:rPr lang="en-US" smtClean="0"/>
              <a:t>&lt;Movement Test&gt;</a:t>
            </a:r>
          </a:p>
          <a:p>
            <a:pPr eaLnBrk="1" hangingPunct="1"/>
            <a:r>
              <a:rPr lang="en-US" smtClean="0"/>
              <a:t>&lt;Coordination Test&gt;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Words/phrases order (English SVO)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0149A-9AD3-4CDB-BEBC-C7DDAD52BF6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the meaning of a phrase is related to the meaning of its parts</a:t>
            </a:r>
          </a:p>
          <a:p>
            <a:pPr eaLnBrk="1" hangingPunct="1"/>
            <a:r>
              <a:rPr lang="en-US" smtClean="0"/>
              <a:t>What sorts of meaning structures and meaning relations obtain in natural language</a:t>
            </a:r>
          </a:p>
          <a:p>
            <a:pPr eaLnBrk="1" hangingPunct="1"/>
            <a:r>
              <a:rPr lang="en-US" smtClean="0"/>
              <a:t>Semantic relations among words</a:t>
            </a:r>
          </a:p>
          <a:p>
            <a:pPr eaLnBrk="1" hangingPunct="1"/>
            <a:r>
              <a:rPr lang="en-US" smtClean="0"/>
              <a:t>Link linguistic inputs to a non-linguistic representation of the world</a:t>
            </a:r>
          </a:p>
          <a:p>
            <a:pPr eaLnBrk="1" hangingPunct="1"/>
            <a:r>
              <a:rPr lang="en-US" smtClean="0"/>
              <a:t>First-Order Logics</a:t>
            </a:r>
          </a:p>
          <a:p>
            <a:pPr eaLnBrk="1" hangingPunct="1"/>
            <a:r>
              <a:rPr lang="en-US" smtClean="0"/>
              <a:t>Symbol structures that corresponds to objects and relations among objects in some world being represented</a:t>
            </a:r>
          </a:p>
          <a:p>
            <a:pPr eaLnBrk="1" hangingPunct="1"/>
            <a:r>
              <a:rPr lang="en-US" smtClean="0"/>
              <a:t>…Representation for a particular state of affairs in some world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788B-CA4F-43E7-B66D-DB7DEA89288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Part of the meaning of a sentence does not come from the parts of the sentence itself or</a:t>
            </a:r>
          </a:p>
          <a:p>
            <a:pPr eaLnBrk="1" hangingPunct="1"/>
            <a:r>
              <a:rPr lang="en-US" dirty="0" smtClean="0"/>
              <a:t>the way they are combined. Study of language used in context</a:t>
            </a:r>
          </a:p>
          <a:p>
            <a:pPr eaLnBrk="1" hangingPunct="1"/>
            <a:r>
              <a:rPr lang="en-US" dirty="0" smtClean="0"/>
              <a:t>It comes from world knowledge or from inferences based on tacit conversational rules</a:t>
            </a:r>
          </a:p>
          <a:p>
            <a:pPr eaLnBrk="1" hangingPunct="1"/>
            <a:r>
              <a:rPr lang="en-US" dirty="0" smtClean="0"/>
              <a:t>Context: beliefs, attitudes, physical environment, previous discourse/dialog</a:t>
            </a:r>
          </a:p>
          <a:p>
            <a:pPr eaLnBrk="1" hangingPunct="1"/>
            <a:r>
              <a:rPr lang="en-US" dirty="0" smtClean="0"/>
              <a:t>Belief</a:t>
            </a:r>
          </a:p>
          <a:p>
            <a:pPr eaLnBrk="1" hangingPunct="1"/>
            <a:r>
              <a:rPr lang="en-US" dirty="0" smtClean="0"/>
              <a:t>(1)</a:t>
            </a:r>
          </a:p>
          <a:p>
            <a:pPr eaLnBrk="1" hangingPunct="1"/>
            <a:r>
              <a:rPr lang="en-US" dirty="0" smtClean="0"/>
              <a:t>Physical environment: We are watching someone performing an action</a:t>
            </a:r>
          </a:p>
          <a:p>
            <a:pPr eaLnBrk="1" hangingPunct="1"/>
            <a:r>
              <a:rPr lang="en-US" dirty="0" smtClean="0"/>
              <a:t>Previous </a:t>
            </a:r>
            <a:r>
              <a:rPr lang="en-US" dirty="0" err="1" smtClean="0"/>
              <a:t>Discourse”Mary</a:t>
            </a:r>
            <a:r>
              <a:rPr lang="en-US" dirty="0" smtClean="0"/>
              <a:t> has been trying this exercise for a week.”</a:t>
            </a:r>
          </a:p>
          <a:p>
            <a:pPr eaLnBrk="1" hangingPunct="1"/>
            <a:r>
              <a:rPr lang="en-US" dirty="0" smtClean="0"/>
              <a:t>(2)</a:t>
            </a:r>
          </a:p>
          <a:p>
            <a:pPr eaLnBrk="1" hangingPunct="1"/>
            <a:r>
              <a:rPr lang="en-US" dirty="0" smtClean="0"/>
              <a:t>According to previous discourse could be either the judge or the prisoner</a:t>
            </a:r>
          </a:p>
          <a:p>
            <a:pPr eaLnBrk="1" hangingPunct="1"/>
            <a:r>
              <a:rPr lang="en-US" dirty="0" smtClean="0"/>
              <a:t>(3)</a:t>
            </a:r>
          </a:p>
          <a:p>
            <a:pPr eaLnBrk="1" hangingPunct="1"/>
            <a:r>
              <a:rPr lang="en-US" dirty="0" smtClean="0"/>
              <a:t>It is never interpreted as a Y/N question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F159B-01E5-45A2-AB5F-E2B0EC02090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Natural language Processing / Computational Linguistics  we’ll use these two term interchangeably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put, computational linguistics is the scientific study of language from a computational perspective. </a:t>
            </a:r>
          </a:p>
          <a:p>
            <a:pPr eaLnBrk="1" hangingPunct="1"/>
            <a:r>
              <a:rPr lang="en-US" smtClean="0"/>
              <a:t>Computational linguists are interested in providing computational models of various kinds of linguistic phenomena. </a:t>
            </a:r>
          </a:p>
          <a:p>
            <a:pPr eaLnBrk="1" hangingPunct="1"/>
            <a:r>
              <a:rPr lang="en-US" smtClean="0"/>
              <a:t>These models may be "knowledge-based" ("hand-crafted") or "data-driven" ("statistical" or "empirical"). </a:t>
            </a:r>
          </a:p>
          <a:p>
            <a:pPr eaLnBrk="1" hangingPunct="1"/>
            <a:r>
              <a:rPr lang="en-US" smtClean="0"/>
              <a:t>Work in computational linguistics is in some cases motivated from a scientific perspective in that one is trying to</a:t>
            </a:r>
          </a:p>
          <a:p>
            <a:pPr eaLnBrk="1" hangingPunct="1"/>
            <a:r>
              <a:rPr lang="en-US" smtClean="0"/>
              <a:t>provide a computational explanation for a particular linguistic or psycholinguistic phenomenon; and in other cases</a:t>
            </a:r>
          </a:p>
          <a:p>
            <a:pPr eaLnBrk="1" hangingPunct="1"/>
            <a:r>
              <a:rPr lang="en-US" smtClean="0"/>
              <a:t>the motivation may be more purely technological in that one wants to provide a working component of a speech or </a:t>
            </a:r>
          </a:p>
          <a:p>
            <a:pPr eaLnBrk="1" hangingPunct="1"/>
            <a:r>
              <a:rPr lang="en-US" smtClean="0"/>
              <a:t>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98A36-71C9-47C0-9A94-16514C536EC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to represent the linguistic knowledge….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9753A-D4B4-4850-A1A5-FA86340BB79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to represent the linguistic knowledge….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Takes as input a noun and returns singular form of the noun and whether it was in singular or plural form</a:t>
            </a:r>
          </a:p>
          <a:p>
            <a:pPr eaLnBrk="1" hangingPunct="1"/>
            <a:r>
              <a:rPr lang="en-US" smtClean="0"/>
              <a:t>Takes the singular form and a morpho-feature for number (sing. Or pl.) and return the corresponding word</a:t>
            </a:r>
          </a:p>
          <a:p>
            <a:pPr eaLnBrk="1" hangingPunct="1"/>
            <a:r>
              <a:rPr lang="en-US" smtClean="0"/>
              <a:t>Possible application? If you want to search in a text for</a:t>
            </a:r>
          </a:p>
          <a:p>
            <a:pPr eaLnBrk="1" hangingPunct="1"/>
            <a:r>
              <a:rPr lang="en-US" smtClean="0"/>
              <a:t>We will se how this can be dome efficiently for all word types (not only nouns) and all possible inflections (not just plural)</a:t>
            </a:r>
          </a:p>
          <a:p>
            <a:pPr eaLnBrk="1" hangingPunct="1"/>
            <a:r>
              <a:rPr lang="en-US" smtClean="0"/>
              <a:t>Key Concept #2: Parsing taking some input and producing some structure for it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3E1D3-A51C-4BD2-BB0F-80C80FBBE2C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</a:t>
            </a:r>
          </a:p>
          <a:p>
            <a:pPr eaLnBrk="1" hangingPunct="1"/>
            <a:r>
              <a:rPr lang="en-US" smtClean="0"/>
              <a:t>Formal models that consists of states, transitions among states and input/output representations</a:t>
            </a:r>
          </a:p>
          <a:p>
            <a:pPr eaLnBrk="1" hangingPunct="1"/>
            <a:r>
              <a:rPr lang="en-US" smtClean="0"/>
              <a:t>Non probabilistic no uncertainty</a:t>
            </a:r>
          </a:p>
          <a:p>
            <a:pPr eaLnBrk="1" hangingPunct="1"/>
            <a:r>
              <a:rPr lang="en-US" smtClean="0"/>
              <a:t>We will go back to this throughout the course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81149-FD76-4D90-A34A-6ABB7997993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of the algorithms that we’ll study will turn out to be </a:t>
            </a:r>
            <a:r>
              <a:rPr lang="en-US" smtClean="0">
                <a:solidFill>
                  <a:schemeClr val="accent2"/>
                </a:solidFill>
              </a:rPr>
              <a:t>transducers</a:t>
            </a:r>
            <a:r>
              <a:rPr lang="en-US" smtClean="0"/>
              <a:t>; </a:t>
            </a:r>
          </a:p>
          <a:p>
            <a:pPr eaLnBrk="1" hangingPunct="1"/>
            <a:r>
              <a:rPr lang="en-US" smtClean="0"/>
              <a:t>algorithms that take one kind of structure as input and output another.</a:t>
            </a:r>
          </a:p>
          <a:p>
            <a:pPr eaLnBrk="1" hangingPunct="1"/>
            <a:r>
              <a:rPr lang="en-US" smtClean="0"/>
              <a:t>Take one kind of structure (including language) …. Output another (including language)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States represent pairings of partially processed inputs with partially constructed answers</a:t>
            </a:r>
          </a:p>
          <a:p>
            <a:pPr eaLnBrk="1" hangingPunct="1"/>
            <a:r>
              <a:rPr lang="en-US" smtClean="0"/>
              <a:t>Goals are exhausted inputs paired with complete answers that satisfy some criteria.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As with most interesting problems the spaces are normally too large to exhaustively explore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Don’t do the same work over and over.</a:t>
            </a:r>
          </a:p>
          <a:p>
            <a:pPr eaLnBrk="1" hangingPunct="1"/>
            <a:r>
              <a:rPr lang="en-US" smtClean="0">
                <a:solidFill>
                  <a:srgbClr val="FF9900"/>
                </a:solidFill>
              </a:rPr>
              <a:t>Avoid this by building and making use of solutions to sub-problems that must be invariant across all parts of the space.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7ADF5-F504-4121-9CD6-D5D309ED72A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Duck is also semantically ambiguous</a:t>
            </a:r>
          </a:p>
          <a:p>
            <a:pPr eaLnBrk="1" hangingPunct="1"/>
            <a:r>
              <a:rPr lang="en-US" dirty="0" smtClean="0"/>
              <a:t>Find the most likely interpretation in the given context</a:t>
            </a:r>
          </a:p>
          <a:p>
            <a:r>
              <a:rPr lang="en-US" b="1" dirty="0" smtClean="0"/>
              <a:t>Noun</a:t>
            </a:r>
          </a:p>
          <a:p>
            <a:r>
              <a:rPr lang="en-US" dirty="0" smtClean="0">
                <a:hlinkClick r:id="rId3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 (small wild or domesticated web-footed broad-billed swimming bird usually having a depressed body and short legs) </a:t>
            </a:r>
          </a:p>
          <a:p>
            <a:r>
              <a:rPr lang="en-US" dirty="0" smtClean="0">
                <a:hlinkClick r:id="rId4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duck's egg</a:t>
            </a:r>
            <a:r>
              <a:rPr lang="en-US" dirty="0" smtClean="0"/>
              <a:t> ((cricket) a score of nothing by a batsman) </a:t>
            </a:r>
          </a:p>
          <a:p>
            <a:r>
              <a:rPr lang="en-US" dirty="0" smtClean="0">
                <a:hlinkClick r:id="rId6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 (flesh of a duck (domestic or wild)) </a:t>
            </a:r>
          </a:p>
          <a:p>
            <a:r>
              <a:rPr lang="en-US" dirty="0" smtClean="0">
                <a:hlinkClick r:id="rId7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 (a heavy cotton fabric of plain weave; used for clothing and tents) </a:t>
            </a:r>
          </a:p>
          <a:p>
            <a:r>
              <a:rPr lang="en-US" b="1" dirty="0" smtClean="0"/>
              <a:t>Verb</a:t>
            </a:r>
          </a:p>
          <a:p>
            <a:r>
              <a:rPr lang="en-US" dirty="0" smtClean="0">
                <a:hlinkClick r:id="rId8"/>
              </a:rPr>
              <a:t>S:</a:t>
            </a:r>
            <a:r>
              <a:rPr lang="en-US" dirty="0" smtClean="0"/>
              <a:t> (v) </a:t>
            </a:r>
            <a:r>
              <a:rPr lang="en-US" b="1" dirty="0" smtClean="0"/>
              <a:t>duck</a:t>
            </a:r>
            <a:r>
              <a:rPr lang="en-US" dirty="0" smtClean="0"/>
              <a:t> (to move (the head or body) quickly downwards or away) </a:t>
            </a:r>
            <a:r>
              <a:rPr lang="en-US" i="1" dirty="0" smtClean="0"/>
              <a:t>"Before he could duck, another stone struck him"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S:</a:t>
            </a:r>
            <a:r>
              <a:rPr lang="en-US" dirty="0" smtClean="0"/>
              <a:t> (v) </a:t>
            </a:r>
            <a:r>
              <a:rPr lang="en-US" b="1" dirty="0" smtClean="0"/>
              <a:t>duck</a:t>
            </a:r>
            <a:r>
              <a:rPr lang="en-US" dirty="0" smtClean="0"/>
              <a:t> (submerge or plunge suddenly) </a:t>
            </a:r>
          </a:p>
          <a:p>
            <a:r>
              <a:rPr lang="en-US" dirty="0" smtClean="0">
                <a:hlinkClick r:id="rId10"/>
              </a:rPr>
              <a:t>S:</a:t>
            </a:r>
            <a:r>
              <a:rPr lang="en-US" dirty="0" smtClean="0"/>
              <a:t> (v) </a:t>
            </a:r>
            <a:r>
              <a:rPr lang="en-US" dirty="0" smtClean="0">
                <a:hlinkClick r:id="rId11"/>
              </a:rPr>
              <a:t>dip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douse</a:t>
            </a:r>
            <a:r>
              <a:rPr lang="en-US" dirty="0" smtClean="0"/>
              <a:t>, </a:t>
            </a:r>
            <a:r>
              <a:rPr lang="en-US" b="1" dirty="0" smtClean="0"/>
              <a:t>duck</a:t>
            </a:r>
            <a:r>
              <a:rPr lang="en-US" dirty="0" smtClean="0"/>
              <a:t> (dip into a liquid) </a:t>
            </a:r>
            <a:r>
              <a:rPr lang="en-US" i="1" dirty="0" smtClean="0"/>
              <a:t>"He dipped into the pool"</a:t>
            </a:r>
            <a:endParaRPr lang="en-US" dirty="0" smtClean="0"/>
          </a:p>
          <a:p>
            <a:r>
              <a:rPr lang="en-US" dirty="0" smtClean="0">
                <a:hlinkClick r:id="rId13"/>
              </a:rPr>
              <a:t>S:</a:t>
            </a:r>
            <a:r>
              <a:rPr lang="en-US" dirty="0" smtClean="0"/>
              <a:t> (v) </a:t>
            </a:r>
            <a:r>
              <a:rPr lang="en-US" dirty="0" smtClean="0">
                <a:hlinkClick r:id="rId14"/>
              </a:rPr>
              <a:t>hedge</a:t>
            </a:r>
            <a:r>
              <a:rPr lang="en-US" dirty="0" smtClean="0"/>
              <a:t>, </a:t>
            </a:r>
            <a:r>
              <a:rPr lang="en-US" dirty="0" smtClean="0">
                <a:hlinkClick r:id="rId15"/>
              </a:rPr>
              <a:t>fudge</a:t>
            </a:r>
            <a:r>
              <a:rPr lang="en-US" dirty="0" smtClean="0"/>
              <a:t>, </a:t>
            </a:r>
            <a:r>
              <a:rPr lang="en-US" dirty="0" smtClean="0">
                <a:hlinkClick r:id="rId16"/>
              </a:rPr>
              <a:t>evade</a:t>
            </a:r>
            <a:r>
              <a:rPr lang="en-US" dirty="0" smtClean="0"/>
              <a:t>, </a:t>
            </a:r>
            <a:r>
              <a:rPr lang="en-US" dirty="0" smtClean="0">
                <a:hlinkClick r:id="rId17"/>
              </a:rPr>
              <a:t>put off</a:t>
            </a:r>
            <a:r>
              <a:rPr lang="en-US" dirty="0" smtClean="0"/>
              <a:t>, </a:t>
            </a:r>
            <a:r>
              <a:rPr lang="en-US" dirty="0" smtClean="0">
                <a:hlinkClick r:id="rId18"/>
              </a:rPr>
              <a:t>circumvent</a:t>
            </a:r>
            <a:r>
              <a:rPr lang="en-US" dirty="0" smtClean="0"/>
              <a:t>, </a:t>
            </a:r>
            <a:r>
              <a:rPr lang="en-US" dirty="0" smtClean="0">
                <a:hlinkClick r:id="rId19"/>
              </a:rPr>
              <a:t>parry</a:t>
            </a:r>
            <a:r>
              <a:rPr lang="en-US" dirty="0" smtClean="0"/>
              <a:t>, </a:t>
            </a:r>
            <a:r>
              <a:rPr lang="en-US" dirty="0" smtClean="0">
                <a:hlinkClick r:id="rId20"/>
              </a:rPr>
              <a:t>elude</a:t>
            </a:r>
            <a:r>
              <a:rPr lang="en-US" dirty="0" smtClean="0"/>
              <a:t>, </a:t>
            </a:r>
            <a:r>
              <a:rPr lang="en-US" dirty="0" smtClean="0">
                <a:hlinkClick r:id="rId21"/>
              </a:rPr>
              <a:t>skirt</a:t>
            </a:r>
            <a:r>
              <a:rPr lang="en-US" dirty="0" smtClean="0"/>
              <a:t>, </a:t>
            </a:r>
            <a:r>
              <a:rPr lang="en-US" dirty="0" smtClean="0">
                <a:hlinkClick r:id="rId22"/>
              </a:rPr>
              <a:t>dodge</a:t>
            </a:r>
            <a:r>
              <a:rPr lang="en-US" dirty="0" smtClean="0"/>
              <a:t>, </a:t>
            </a:r>
            <a:r>
              <a:rPr lang="en-US" b="1" dirty="0" smtClean="0"/>
              <a:t>duck</a:t>
            </a:r>
            <a:r>
              <a:rPr lang="en-US" dirty="0" smtClean="0"/>
              <a:t>, </a:t>
            </a:r>
            <a:r>
              <a:rPr lang="en-US" dirty="0" smtClean="0">
                <a:hlinkClick r:id="rId23"/>
              </a:rPr>
              <a:t>sidestep</a:t>
            </a:r>
            <a:r>
              <a:rPr lang="en-US" dirty="0" smtClean="0"/>
              <a:t> (avoid or try to avoid fulfilling, answering, or performing (duties, questions, or issues)) </a:t>
            </a:r>
            <a:r>
              <a:rPr lang="en-US" i="1" dirty="0" smtClean="0"/>
              <a:t>"He dodged the issue"; "she skirted the problem"; "They tend to evade their responsibilities"; "he evaded the questions skillfully"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D9467-A429-46A0-9F78-348FC4E5A1E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Duck is also semantically ambiguous </a:t>
            </a:r>
          </a:p>
          <a:p>
            <a:pPr eaLnBrk="1" hangingPunct="1"/>
            <a:r>
              <a:rPr lang="en-US" smtClean="0"/>
              <a:t>N (bird vs. cotton fabric)</a:t>
            </a:r>
          </a:p>
          <a:p>
            <a:pPr eaLnBrk="1" hangingPunct="1"/>
            <a:r>
              <a:rPr lang="en-US" smtClean="0"/>
              <a:t>V (plunge under water, lower the head or body suddently)</a:t>
            </a:r>
          </a:p>
          <a:p>
            <a:pPr eaLnBrk="1" hangingPunct="1"/>
            <a:r>
              <a:rPr lang="en-US" smtClean="0"/>
              <a:t>Find the most likely interpretation in the given context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A22DD-E4EA-4D8A-8E74-2B7FE12047E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So that probabilities can be assigned to possible alternative interpretations</a:t>
            </a:r>
          </a:p>
          <a:p>
            <a:pPr eaLnBrk="1" hangingPunct="1"/>
            <a:r>
              <a:rPr lang="en-US" smtClean="0"/>
              <a:t>(learn them)</a:t>
            </a:r>
          </a:p>
          <a:p>
            <a:pPr eaLnBrk="1" hangingPunct="1"/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Finding the best state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/>
              <a:t>Viterbi-Algorithm</a:t>
            </a:r>
            <a:endParaRPr lang="de-DE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0D3EC-72E2-4134-90E5-D6BE3168049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 - This is the master plan</a:t>
            </a:r>
          </a:p>
          <a:p>
            <a:pPr eaLnBrk="1" hangingPunct="1"/>
            <a:r>
              <a:rPr lang="en-US" smtClean="0"/>
              <a:t>Markov Models used for part-of-speech and dialog</a:t>
            </a:r>
          </a:p>
          <a:p>
            <a:pPr eaLnBrk="1" hangingPunct="1"/>
            <a:r>
              <a:rPr lang="en-US" smtClean="0"/>
              <a:t>Syntax is the study of formal relationship between words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words are clustered into classes (that determine how they group and behave)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they group with they neighbors into phrases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CA52-32AF-4E38-A547-63064CD5813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Can be exploited for learning our models and algorithms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be the input of an infinite number of applications:</a:t>
            </a:r>
          </a:p>
          <a:p>
            <a:pPr eaLnBrk="1" hangingPunct="1"/>
            <a:r>
              <a:rPr lang="en-US" smtClean="0"/>
              <a:t>Robots, decision-systems, videogames…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00644-721E-476C-94B1-52B8CEDFD60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Introductions?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C6DC8-DADB-4622-8ADC-A2CCDFA77FA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language with powerful text processing primitives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4FF03-36BA-4E66-9AA0-21EFC91D33B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what semantics was?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77FCB-E9BD-4CAB-9D33-CBA57045949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E6647-F791-440A-8B30-2A17FBA45B6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instructor reserves the right to adjust this grading scheme during the term, if necessary </a:t>
            </a:r>
          </a:p>
          <a:p>
            <a:pPr eaLnBrk="1" hangingPunct="1"/>
            <a:r>
              <a:rPr lang="en-US" smtClean="0"/>
              <a:t>?Assignments hands-on experience with algorithms?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D0333-C626-4EC9-A6B3-3FB0AEEDAB3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will be a research-oriented project. </a:t>
            </a:r>
          </a:p>
          <a:p>
            <a:pPr eaLnBrk="1" hangingPunct="1"/>
            <a:r>
              <a:rPr lang="en-US" smtClean="0"/>
              <a:t>Critical review of a research project: read 2-3 papers, try to improve on the solution proposed using a more</a:t>
            </a:r>
          </a:p>
          <a:p>
            <a:pPr eaLnBrk="1" hangingPunct="1"/>
            <a:r>
              <a:rPr lang="en-US" smtClean="0"/>
              <a:t>effective technique, combining multiple techniques. Propose a different solution.</a:t>
            </a:r>
          </a:p>
          <a:p>
            <a:pPr eaLnBrk="1" hangingPunct="1"/>
            <a:r>
              <a:rPr lang="en-US" smtClean="0"/>
              <a:t>I’ll prepare a list of possible topics / papers.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2068C-4FC7-44B7-9174-90AD698F895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Natural language Processing / Computational Linguistics  we’ll use these two term interchangeably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put, computational linguistics is the scientific study of language from a computational perspective. </a:t>
            </a:r>
          </a:p>
          <a:p>
            <a:pPr eaLnBrk="1" hangingPunct="1"/>
            <a:r>
              <a:rPr lang="en-US" smtClean="0"/>
              <a:t>Computational linguists are interested in providing computational models of various kinds of linguistic phenomena. </a:t>
            </a:r>
          </a:p>
          <a:p>
            <a:pPr eaLnBrk="1" hangingPunct="1"/>
            <a:r>
              <a:rPr lang="en-US" smtClean="0"/>
              <a:t>These models may be "knowledge-based" ("hand-crafted") or "data-driven" ("statistical" or "empirical"). </a:t>
            </a:r>
          </a:p>
          <a:p>
            <a:pPr eaLnBrk="1" hangingPunct="1"/>
            <a:r>
              <a:rPr lang="en-US" smtClean="0"/>
              <a:t>Work in computational linguistics is in some cases motivated from a scientific perspective in that one is trying to</a:t>
            </a:r>
          </a:p>
          <a:p>
            <a:pPr eaLnBrk="1" hangingPunct="1"/>
            <a:r>
              <a:rPr lang="en-US" smtClean="0"/>
              <a:t>provide a computational explanation for a particular linguistic or psycholinguistic phenomenon; and in other cases</a:t>
            </a:r>
          </a:p>
          <a:p>
            <a:pPr eaLnBrk="1" hangingPunct="1"/>
            <a:r>
              <a:rPr lang="en-US" smtClean="0"/>
              <a:t>the motivation may be more purely technological in that one wants to provide a working component of a speech or </a:t>
            </a:r>
          </a:p>
          <a:p>
            <a:pPr eaLnBrk="1" hangingPunct="1"/>
            <a:r>
              <a:rPr lang="en-US" smtClean="0"/>
              <a:t>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D0333-C626-4EC9-A6B3-3FB0AEEDAB3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will be a research-oriented project. </a:t>
            </a:r>
          </a:p>
          <a:p>
            <a:pPr eaLnBrk="1" hangingPunct="1"/>
            <a:r>
              <a:rPr lang="en-US" smtClean="0"/>
              <a:t>Critical review of a research project: read 2-3 papers, try to improve on the solution proposed using a more</a:t>
            </a:r>
          </a:p>
          <a:p>
            <a:pPr eaLnBrk="1" hangingPunct="1"/>
            <a:r>
              <a:rPr lang="en-US" smtClean="0"/>
              <a:t>effective technique, combining multiple techniques. Propose a different solution.</a:t>
            </a:r>
          </a:p>
          <a:p>
            <a:pPr eaLnBrk="1" hangingPunct="1"/>
            <a:r>
              <a:rPr lang="en-US" smtClean="0"/>
              <a:t>I’ll prepare a list of possible topics / papers.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8C1C1-1341-4986-A47C-A9DB88B242D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you cannot wait until the next class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8F872-2ECE-4820-B91D-8D1D50AD7AB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7586D-712F-4193-8207-5DEBDA31E3F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Introductions?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BFF5B-DA76-4113-A877-EE1CDC2D23F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625BD-CA0E-4462-BFCF-6EF87EFD28C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460FF-75F5-42AC-A162-362544C2DCE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involving human languages</a:t>
            </a:r>
          </a:p>
          <a:p>
            <a:pPr eaLnBrk="1" hangingPunct="1"/>
            <a:r>
              <a:rPr lang="en-US" smtClean="0"/>
              <a:t>In the sense that the computer needs to model some aspects of natural language</a:t>
            </a:r>
          </a:p>
          <a:p>
            <a:pPr eaLnBrk="1" hangingPunct="1"/>
            <a:r>
              <a:rPr lang="en-US" smtClean="0"/>
              <a:t>Write on board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Little application: spelling checkers, grammar and style checkers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79789-EA02-4F1E-9AA3-539958741AC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Useful Tasks - Applications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Mix of research and deployed techniques/tasks</a:t>
            </a:r>
          </a:p>
          <a:p>
            <a:pPr eaLnBrk="1" hangingPunct="1"/>
            <a:r>
              <a:rPr lang="en-US" dirty="0" smtClean="0"/>
              <a:t>Extract meaning from fluent speech via automatic acquisition and exploitation of salient words, </a:t>
            </a:r>
          </a:p>
          <a:p>
            <a:pPr eaLnBrk="1" hangingPunct="1"/>
            <a:r>
              <a:rPr lang="en-US" dirty="0" smtClean="0"/>
              <a:t>phrases and grammar fragment from a corpus </a:t>
            </a:r>
          </a:p>
          <a:p>
            <a:pPr eaLnBrk="1" hangingPunct="1"/>
            <a:r>
              <a:rPr lang="en-US" dirty="0" smtClean="0"/>
              <a:t>Speech, language and dialog techniques… Evaluated on live customer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Another generation: generate weather reports in multiple languages</a:t>
            </a:r>
          </a:p>
          <a:p>
            <a:pPr eaLnBrk="1" hangingPunct="1"/>
            <a:endParaRPr lang="en-US" dirty="0" smtClean="0"/>
          </a:p>
          <a:p>
            <a:r>
              <a:rPr lang="en-CA" b="1" dirty="0" smtClean="0"/>
              <a:t>SHOCK: </a:t>
            </a:r>
            <a:r>
              <a:rPr lang="en-CA" b="1" dirty="0" err="1" smtClean="0"/>
              <a:t>Siri</a:t>
            </a:r>
            <a:r>
              <a:rPr lang="en-CA" b="1" dirty="0" smtClean="0"/>
              <a:t> Isn't A Totally Useless Hunk Of Junk From Apple</a:t>
            </a:r>
          </a:p>
          <a:p>
            <a:r>
              <a:rPr lang="en-CA" dirty="0" smtClean="0"/>
              <a:t>It turns out Apple's voice-based assistant software, </a:t>
            </a:r>
            <a:r>
              <a:rPr lang="en-CA" dirty="0" err="1" smtClean="0"/>
              <a:t>Siri</a:t>
            </a:r>
            <a:r>
              <a:rPr lang="en-CA" dirty="0" smtClean="0"/>
              <a:t>, isn't completely useless.</a:t>
            </a:r>
          </a:p>
          <a:p>
            <a:r>
              <a:rPr lang="en-CA" dirty="0" err="1" smtClean="0"/>
              <a:t>Siri</a:t>
            </a:r>
            <a:r>
              <a:rPr lang="en-CA" dirty="0" smtClean="0"/>
              <a:t>, which Apple used heavily to market the </a:t>
            </a:r>
            <a:r>
              <a:rPr lang="en-CA" dirty="0" err="1" smtClean="0"/>
              <a:t>iPhone</a:t>
            </a:r>
            <a:r>
              <a:rPr lang="en-CA" dirty="0" smtClean="0"/>
              <a:t> 4S, has been regularly </a:t>
            </a:r>
            <a:r>
              <a:rPr lang="en-CA" dirty="0" smtClean="0">
                <a:hlinkClick r:id="rId3"/>
              </a:rPr>
              <a:t>trashed by the tech press</a:t>
            </a:r>
            <a:r>
              <a:rPr lang="en-CA" dirty="0" smtClean="0"/>
              <a:t>, and </a:t>
            </a:r>
            <a:r>
              <a:rPr lang="en-CA" dirty="0" smtClean="0">
                <a:hlinkClick r:id="rId4"/>
              </a:rPr>
              <a:t>normal people</a:t>
            </a:r>
            <a:r>
              <a:rPr lang="en-CA" dirty="0" smtClean="0"/>
              <a:t>, since it was released.</a:t>
            </a:r>
          </a:p>
          <a:p>
            <a:r>
              <a:rPr lang="en-CA" dirty="0" smtClean="0"/>
              <a:t>And when I first got the </a:t>
            </a:r>
            <a:r>
              <a:rPr lang="en-CA" dirty="0" err="1" smtClean="0"/>
              <a:t>iPhone</a:t>
            </a:r>
            <a:r>
              <a:rPr lang="en-CA" dirty="0" smtClean="0"/>
              <a:t>, </a:t>
            </a:r>
            <a:r>
              <a:rPr lang="en-CA" dirty="0" smtClean="0">
                <a:hlinkClick r:id="rId5"/>
              </a:rPr>
              <a:t>I too, was let down by </a:t>
            </a:r>
            <a:r>
              <a:rPr lang="en-CA" dirty="0" err="1" smtClean="0">
                <a:hlinkClick r:id="rId5"/>
              </a:rPr>
              <a:t>Siri</a:t>
            </a:r>
            <a:r>
              <a:rPr lang="en-CA" dirty="0" smtClean="0"/>
              <a:t>. The crazy lady didn't even know where I lived! She thought I was in New York, Texas, not New York, New York. She's since fixed that problem and can now tell me the weather in New York, New York when I ask.</a:t>
            </a:r>
          </a:p>
          <a:p>
            <a:r>
              <a:rPr lang="en-CA" dirty="0" smtClean="0"/>
              <a:t>However, after a month using </a:t>
            </a:r>
            <a:r>
              <a:rPr lang="en-CA" dirty="0" err="1" smtClean="0"/>
              <a:t>Siri</a:t>
            </a:r>
            <a:r>
              <a:rPr lang="en-CA" dirty="0" smtClean="0"/>
              <a:t>, I can say that it's not a complete and utter hunk of junk. It's actually useful, but it's definitely not for normal people, and Apple's decision to market </a:t>
            </a:r>
            <a:r>
              <a:rPr lang="en-CA" dirty="0" err="1" smtClean="0"/>
              <a:t>Siri</a:t>
            </a:r>
            <a:r>
              <a:rPr lang="en-CA" dirty="0" smtClean="0"/>
              <a:t> as much as it did is a little suspect.</a:t>
            </a:r>
          </a:p>
          <a:p>
            <a:r>
              <a:rPr lang="en-CA" dirty="0" smtClean="0"/>
              <a:t>I ride my bike to and from work, so having a hands free option to send and receive text messages is great. If I get a text, I can squeeze on the </a:t>
            </a:r>
            <a:r>
              <a:rPr lang="en-CA" dirty="0" err="1" smtClean="0"/>
              <a:t>mic</a:t>
            </a:r>
            <a:r>
              <a:rPr lang="en-CA" dirty="0" smtClean="0"/>
              <a:t> of Apple's Ear Pods and say, "Read me my unread messages." </a:t>
            </a:r>
            <a:r>
              <a:rPr lang="en-CA" dirty="0" err="1" smtClean="0"/>
              <a:t>Siri</a:t>
            </a:r>
            <a:r>
              <a:rPr lang="en-CA" dirty="0" smtClean="0"/>
              <a:t> reads the message and gives me an opportunity to reply to the message.</a:t>
            </a:r>
          </a:p>
          <a:p>
            <a:r>
              <a:rPr lang="en-CA" dirty="0" smtClean="0"/>
              <a:t>Or, if I'm riding my bike and I remember something, like, buying toothpaste, I can say, "Remind me to buy toothpaste when I get home," and </a:t>
            </a:r>
            <a:r>
              <a:rPr lang="en-CA" dirty="0" err="1" smtClean="0"/>
              <a:t>Siri</a:t>
            </a:r>
            <a:r>
              <a:rPr lang="en-CA" dirty="0" smtClean="0"/>
              <a:t> will set up a reminder.</a:t>
            </a:r>
          </a:p>
          <a:p>
            <a:r>
              <a:rPr lang="en-CA" dirty="0" smtClean="0"/>
              <a:t>On Wednesday night, I was riding home and passed a bar that had the Giants-Tigers game on. I asked </a:t>
            </a:r>
            <a:r>
              <a:rPr lang="en-CA" dirty="0" err="1" smtClean="0"/>
              <a:t>Siri</a:t>
            </a:r>
            <a:r>
              <a:rPr lang="en-CA" dirty="0" smtClean="0"/>
              <a:t>, "What's the score of the game?" She told me, "5-0." I was stunned since Justin </a:t>
            </a:r>
            <a:r>
              <a:rPr lang="en-CA" dirty="0" err="1" smtClean="0"/>
              <a:t>Verlander</a:t>
            </a:r>
            <a:r>
              <a:rPr lang="en-CA" dirty="0" smtClean="0"/>
              <a:t> was supposed to be untouchable. I asked what inning, she told me the fifth.</a:t>
            </a:r>
          </a:p>
          <a:p>
            <a:r>
              <a:rPr lang="en-CA" dirty="0" err="1" smtClean="0"/>
              <a:t>Siri</a:t>
            </a:r>
            <a:r>
              <a:rPr lang="en-CA" dirty="0" smtClean="0"/>
              <a:t> also works well if I'm driving. I can ask her for directions some place and she'll get them. Or, I can have her send or receive text messages.</a:t>
            </a:r>
          </a:p>
          <a:p>
            <a:r>
              <a:rPr lang="en-CA" dirty="0" smtClean="0"/>
              <a:t>That said, </a:t>
            </a:r>
            <a:r>
              <a:rPr lang="en-CA" dirty="0" err="1" smtClean="0"/>
              <a:t>Siri</a:t>
            </a:r>
            <a:r>
              <a:rPr lang="en-CA" dirty="0" smtClean="0"/>
              <a:t> can be very fickle. She can take a long time to come up with an answer. She can just conk out and deliver no results. She can rattle of a long list of options when you ask for directions, which is not all that helpful.</a:t>
            </a:r>
          </a:p>
          <a:p>
            <a:r>
              <a:rPr lang="en-CA" dirty="0" smtClean="0"/>
              <a:t>And, I personally don't think </a:t>
            </a:r>
            <a:r>
              <a:rPr lang="en-CA" dirty="0" err="1" smtClean="0"/>
              <a:t>Siri</a:t>
            </a:r>
            <a:r>
              <a:rPr lang="en-CA" dirty="0" smtClean="0"/>
              <a:t> is simple technology that a normal person would immediately feel comfortable using. Right now, </a:t>
            </a:r>
            <a:r>
              <a:rPr lang="en-CA" dirty="0" err="1" smtClean="0"/>
              <a:t>Siri</a:t>
            </a:r>
            <a:r>
              <a:rPr lang="en-CA" dirty="0" smtClean="0"/>
              <a:t> is a nice thing to have, but if it went away tomorrow, I wouldn't be all that upset. The way Apple pitched it, as a must have, revolutionary technology was a mistake. That's why people hated it. Apple over promised and under delivered.</a:t>
            </a:r>
          </a:p>
          <a:p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Read more: </a:t>
            </a:r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6"/>
              </a:rPr>
              <a:t>http://www.businessinsider.com/siri-review-2012-10#ixzz2HJdHCJWR</a:t>
            </a:r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endParaRPr lang="en-CA" sz="1200" u="none" strike="noStrik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1F0DC-07E9-40E4-8C4D-B9CAD9DE20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Speech can be added to most of the above…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Named entities are phrases that contain the names of persons, organizations, locations, times and quantities. Example: </a:t>
            </a:r>
          </a:p>
          <a:p>
            <a:pPr eaLnBrk="1" hangingPunct="1"/>
            <a:r>
              <a:rPr lang="en-US" smtClean="0"/>
              <a:t>[ORG </a:t>
            </a:r>
            <a:r>
              <a:rPr lang="en-US" smtClean="0">
                <a:solidFill>
                  <a:srgbClr val="0000FF"/>
                </a:solidFill>
              </a:rPr>
              <a:t>U.N.</a:t>
            </a:r>
            <a:r>
              <a:rPr lang="en-US" smtClean="0"/>
              <a:t> ] official [PER </a:t>
            </a:r>
            <a:r>
              <a:rPr lang="en-US" smtClean="0">
                <a:solidFill>
                  <a:srgbClr val="FF0000"/>
                </a:solidFill>
              </a:rPr>
              <a:t>Ekeus</a:t>
            </a:r>
            <a:r>
              <a:rPr lang="en-US" smtClean="0"/>
              <a:t> ] heads for [LOC </a:t>
            </a:r>
            <a:r>
              <a:rPr lang="en-US" smtClean="0">
                <a:solidFill>
                  <a:srgbClr val="00FF00"/>
                </a:solidFill>
              </a:rPr>
              <a:t>Baghdad</a:t>
            </a:r>
            <a:r>
              <a:rPr lang="en-US" smtClean="0"/>
              <a:t> ] </a:t>
            </a:r>
          </a:p>
          <a:p>
            <a:pPr eaLnBrk="1" hangingPunct="1"/>
            <a:r>
              <a:rPr lang="en-US" smtClean="0"/>
              <a:t>Named Entity Recognition (NER) is a subtask of Information Extraction.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E62C6-6751-4E1E-B8EE-CB26CB7A1EB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Natural language Processing / Computational Linguistics  we’ll use these two term interchangeably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put, computational linguistics is the scientific study of language from a computational perspective. </a:t>
            </a:r>
          </a:p>
          <a:p>
            <a:pPr eaLnBrk="1" hangingPunct="1"/>
            <a:r>
              <a:rPr lang="en-US" smtClean="0"/>
              <a:t>Computational linguists are interested in providing computational models of various kinds of linguistic phenomena. </a:t>
            </a:r>
          </a:p>
          <a:p>
            <a:pPr eaLnBrk="1" hangingPunct="1"/>
            <a:r>
              <a:rPr lang="en-US" smtClean="0"/>
              <a:t>These models may be "knowledge-based" ("hand-crafted") or "data-driven" ("statistical" or "empirical"). </a:t>
            </a:r>
          </a:p>
          <a:p>
            <a:pPr eaLnBrk="1" hangingPunct="1"/>
            <a:r>
              <a:rPr lang="en-US" smtClean="0"/>
              <a:t>Work in computational linguistics is in some cases motivated from a scientific perspective in that one is trying to</a:t>
            </a:r>
          </a:p>
          <a:p>
            <a:pPr eaLnBrk="1" hangingPunct="1"/>
            <a:r>
              <a:rPr lang="en-US" smtClean="0"/>
              <a:t>provide a computational explanation for a particular linguistic or psycholinguistic phenomenon; and in other cases</a:t>
            </a:r>
          </a:p>
          <a:p>
            <a:pPr eaLnBrk="1" hangingPunct="1"/>
            <a:r>
              <a:rPr lang="en-US" smtClean="0"/>
              <a:t>the motivation may be more purely technological in that one wants to provide a working component of a speech or </a:t>
            </a:r>
          </a:p>
          <a:p>
            <a:pPr eaLnBrk="1" hangingPunct="1"/>
            <a:r>
              <a:rPr lang="en-US" smtClean="0"/>
              <a:t>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B2952-87C0-4DB2-B9C4-B6C8035C5D8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5647D-3CEC-49F8-9970-DB1681FB02D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Linguistics part of Comp. Ling. 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Phonetics studies the physical nature of speech sounds: their articulation, acoustic properties and perceptual characteristics</a:t>
            </a:r>
          </a:p>
          <a:p>
            <a:pPr eaLnBrk="1" hangingPunct="1"/>
            <a:r>
              <a:rPr lang="en-US" smtClean="0"/>
              <a:t>Phonology: what is the inventory of basic sounds (phonemes) in the language and what combinations are possible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5179-DC04-4C62-9D24-E44B3175C91D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ABF7D-D148-4D65-9BF9-B32FFF81A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5388B-53D8-42F0-9904-4B7D9802DEB8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E6063-7853-49AB-A279-B44DB0E4B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426B4-DAD4-464A-8423-2B66C4C2BF10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1D1D-11BE-4EF1-86F0-9B15BFA5D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2D78-95FC-4725-AF85-996620B1C8F6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3854-D1EE-4E10-960B-AD1A332F2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DB98-6C66-4FB4-AC76-C020FA6D106D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77DE-8ED9-4FDE-BEC3-62F7799D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BB5D-ABC7-479F-A700-3B91B2D7B92C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ED6F-94D7-4285-9CA6-91B75894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5FBD-BC02-4280-8D1D-64DB6EA5E2F7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889A5-8B68-4C5B-8BF4-7C82D1FF3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5B488-CD79-43C8-8907-1D6EF3A44736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9C38-050D-4417-8BC4-C8C8E78CF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FD57-83DC-445B-B79C-67B59D80E200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59A8-F900-40AF-BB02-92A9D48FC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6CE8-F218-4EF2-B6E6-1E459D876B7D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19D01-18F3-4A03-9BA4-1B084E34E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61BF-30E0-4F30-8BA9-FE5052089024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BF8C-3725-4F06-B260-3A99C209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F1BB-9889-4256-976C-DC33CE81260C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60F8-B30C-4E28-B2FB-C1FD51967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FD6F101-6D39-4D79-B8F0-18AAFB37D3D6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CPSC 503 – Winter 2012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089A18-B969-44AE-B2C9-34B875859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C1C225-695D-46F0-BA08-12F6C1F5E1BF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  <a:endParaRPr lang="en-US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D9729-BF35-470D-9BB1-D47455602BF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Computational Linguistics</a:t>
            </a:r>
            <a:br>
              <a:rPr lang="en-US" smtClean="0"/>
            </a:br>
            <a:r>
              <a:rPr lang="en-US" sz="3200" smtClean="0"/>
              <a:t>Natural Language Processing</a:t>
            </a:r>
            <a:br>
              <a:rPr lang="en-US" sz="3200" smtClean="0"/>
            </a:br>
            <a:r>
              <a:rPr lang="en-US" sz="3200" smtClean="0"/>
              <a:t>Human Language Technology</a:t>
            </a:r>
            <a:br>
              <a:rPr lang="en-US" sz="3200" smtClean="0"/>
            </a:br>
            <a:r>
              <a:rPr lang="en-US" sz="3200" smtClean="0"/>
              <a:t>……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434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Course Overview- Lecture 1 </a:t>
            </a:r>
            <a:r>
              <a:rPr lang="en-US" dirty="0" smtClean="0"/>
              <a:t>– 2012-13</a:t>
            </a:r>
            <a:endParaRPr lang="en-US" dirty="0" smtClean="0"/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75B37A-D99E-43F7-9C94-B0BDA7C6EBDA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FB099-CCC7-4A77-A14A-28101E5FCE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Morphology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Def.</a:t>
            </a:r>
            <a:r>
              <a:rPr lang="en-US" dirty="0" smtClean="0"/>
              <a:t> The study of how words are formed from minimal meaning-bearing units (</a:t>
            </a:r>
            <a:r>
              <a:rPr lang="en-US" dirty="0" smtClean="0">
                <a:solidFill>
                  <a:schemeClr val="accent2"/>
                </a:solidFill>
              </a:rPr>
              <a:t>morphemes</a:t>
            </a:r>
            <a:r>
              <a:rPr lang="en-US" dirty="0" smtClean="0"/>
              <a:t>)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Examples: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Plural</a:t>
            </a:r>
            <a:r>
              <a:rPr lang="en-US" sz="3200">
                <a:latin typeface="Comic Sans MS" pitchFamily="66" charset="0"/>
              </a:rPr>
              <a:t>: cat-s, fox-es, fish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Tense</a:t>
            </a:r>
            <a:r>
              <a:rPr lang="en-US" sz="3200">
                <a:latin typeface="Comic Sans MS" pitchFamily="66" charset="0"/>
              </a:rPr>
              <a:t>: walk-s, walk-ed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Nominalization</a:t>
            </a:r>
            <a:r>
              <a:rPr lang="en-US" sz="3200">
                <a:latin typeface="Comic Sans MS" pitchFamily="66" charset="0"/>
              </a:rPr>
              <a:t>: kill-er, fuzz-iness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Compounding</a:t>
            </a:r>
            <a:r>
              <a:rPr lang="en-US" sz="3200">
                <a:latin typeface="Comic Sans MS" pitchFamily="66" charset="0"/>
              </a:rPr>
              <a:t>: book-case,over-load,wash-cloth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4EBCE7A-C778-4705-A5BB-5088A073129E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23B06-70DD-4400-A62F-A9EC79F2C9C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Def.</a:t>
            </a:r>
            <a:r>
              <a:rPr lang="en-US" dirty="0" smtClean="0"/>
              <a:t> The study of how sentences are formed by </a:t>
            </a:r>
            <a:r>
              <a:rPr lang="en-US" dirty="0" smtClean="0">
                <a:solidFill>
                  <a:schemeClr val="accent6"/>
                </a:solidFill>
              </a:rPr>
              <a:t>grouping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ordering</a:t>
            </a:r>
            <a:r>
              <a:rPr lang="en-US" dirty="0" smtClean="0"/>
              <a:t> words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1066800" y="36576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Example: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Ming and Sue prefer morning flights</a:t>
            </a:r>
          </a:p>
          <a:p>
            <a:pPr marL="342900" indent="-342900">
              <a:spcBef>
                <a:spcPct val="20000"/>
              </a:spcBef>
            </a:pPr>
            <a:endParaRPr lang="en-US" sz="32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990600" y="4267200"/>
            <a:ext cx="27432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5105400" y="4267200"/>
            <a:ext cx="30480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762000" y="4114800"/>
            <a:ext cx="7772400" cy="914400"/>
          </a:xfrm>
          <a:prstGeom prst="rect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457200" y="5257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* Ming Sue flights morning and prefer </a:t>
            </a:r>
          </a:p>
          <a:p>
            <a:pPr marL="342900" indent="-342900">
              <a:spcBef>
                <a:spcPct val="20000"/>
              </a:spcBef>
            </a:pPr>
            <a:endParaRPr lang="en-US" sz="32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3810000" y="4191000"/>
            <a:ext cx="4495800" cy="762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152400" y="28956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Based on: </a:t>
            </a:r>
            <a:r>
              <a:rPr lang="en-US" sz="2400">
                <a:latin typeface="Arial" charset="0"/>
              </a:rPr>
              <a:t>Substitution / Movement / Coordination Tests</a:t>
            </a:r>
          </a:p>
          <a:p>
            <a:pPr marL="342900" indent="-342900">
              <a:spcBef>
                <a:spcPct val="20000"/>
              </a:spcBef>
            </a:pPr>
            <a:endParaRPr lang="en-US" sz="2400" b="1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  <p:bldP spid="141317" grpId="0" animBg="1"/>
      <p:bldP spid="141318" grpId="0" animBg="1"/>
      <p:bldP spid="141319" grpId="0" animBg="1" autoUpdateAnimBg="0"/>
      <p:bldP spid="141327" grpId="0" autoUpdateAnimBg="0"/>
      <p:bldP spid="141332" grpId="0" animBg="1"/>
      <p:bldP spid="14133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AFB928F-DA7E-42FA-81D6-B19282079F16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D41D0-CE06-4245-8FCF-235D3809427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7630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Def.</a:t>
            </a:r>
            <a:r>
              <a:rPr lang="en-US" smtClean="0"/>
              <a:t> The study of the meaning of words, intermediate constituents and sentences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228600" y="2286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Examples:</a:t>
            </a:r>
            <a:r>
              <a:rPr lang="en-US" sz="3200" b="1">
                <a:latin typeface="Comic Sans MS" pitchFamily="66" charset="0"/>
              </a:rPr>
              <a:t>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2819400" y="26670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 sz="3200">
              <a:latin typeface="Comic Sans MS" pitchFamily="66" charset="0"/>
            </a:endParaRPr>
          </a:p>
        </p:txBody>
      </p:sp>
      <p:graphicFrame>
        <p:nvGraphicFramePr>
          <p:cNvPr id="145422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990600" y="3733800"/>
          <a:ext cx="6477000" cy="1497013"/>
        </p:xfrm>
        <a:graphic>
          <a:graphicData uri="http://schemas.openxmlformats.org/presentationml/2006/ole">
            <p:oleObj spid="_x0000_s1026" name="Equation" r:id="rId4" imgW="2857320" imgH="660240" progId="Equation.3">
              <p:embed/>
            </p:oleObj>
          </a:graphicData>
        </a:graphic>
      </p:graphicFrame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4114800" y="49530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? “Mary ‘s car is old” ?</a:t>
            </a:r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609600" y="32766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Sentences:</a:t>
            </a:r>
            <a:r>
              <a:rPr lang="en-US" sz="2800">
                <a:latin typeface="Comic Sans MS" pitchFamily="66" charset="0"/>
              </a:rPr>
              <a:t> “Mary has a new car”</a:t>
            </a:r>
          </a:p>
        </p:txBody>
      </p:sp>
      <p:sp>
        <p:nvSpPr>
          <p:cNvPr id="1036" name="Rectangle 17"/>
          <p:cNvSpPr>
            <a:spLocks noChangeArrowheads="1"/>
          </p:cNvSpPr>
          <p:nvPr/>
        </p:nvSpPr>
        <p:spPr bwMode="auto">
          <a:xfrm>
            <a:off x="609600" y="2819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Words:</a:t>
            </a:r>
            <a:r>
              <a:rPr lang="en-US" sz="2800">
                <a:latin typeface="Comic Sans MS" pitchFamily="66" charset="0"/>
              </a:rPr>
              <a:t> “purchase” vs. “buy”, “hot” vs. “cold”</a:t>
            </a:r>
          </a:p>
        </p:txBody>
      </p:sp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0" y="5486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…Symbolic structure that corresponds to objects and relations in some world being represented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D121EF-240A-4D80-9D20-D222484A9E23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D4598-0477-4BCA-8D85-8A0110DD4A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 </a:t>
            </a:r>
            <a:br>
              <a:rPr lang="en-US" smtClean="0"/>
            </a:br>
            <a:r>
              <a:rPr lang="en-US" sz="3600" smtClean="0"/>
              <a:t>(including Discourse and Dialogue)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8763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Def1.</a:t>
            </a:r>
            <a:r>
              <a:rPr lang="en-US" smtClean="0"/>
              <a:t> The study of the meaning of a sentence that comes from context-of-use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52400" y="2438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Examples: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“</a:t>
            </a:r>
            <a:r>
              <a:rPr lang="en-US" sz="2800">
                <a:latin typeface="Comic Sans MS" pitchFamily="66" charset="0"/>
              </a:rPr>
              <a:t>Yesterday, she did much better”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“The judge denied the prisoner’s request because he was cautious/dangerous”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“Can you pass me the salt?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2819400" y="30480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 sz="3200">
              <a:latin typeface="Comic Sans MS" pitchFamily="66" charset="0"/>
            </a:endParaRP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381000" y="4953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Def2.</a:t>
            </a:r>
            <a:r>
              <a:rPr lang="en-US" sz="3200">
                <a:latin typeface="Comic Sans MS" pitchFamily="66" charset="0"/>
              </a:rPr>
              <a:t> The study of how language is used to achieve goals </a:t>
            </a:r>
            <a:r>
              <a:rPr lang="en-US" sz="2800">
                <a:latin typeface="Comic Sans MS" pitchFamily="66" charset="0"/>
              </a:rPr>
              <a:t>(e.g., convince someone to quit smoking)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utoUpdateAnimBg="0"/>
      <p:bldP spid="1474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CE05D02-EBD5-4B15-BD51-A9568E910C97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F42E2-9F0E-4E3E-875E-7AD85D599F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What is it?</a:t>
            </a:r>
          </a:p>
          <a:p>
            <a:pPr lvl="1" eaLnBrk="1" hangingPunct="1"/>
            <a:r>
              <a:rPr lang="en-US" sz="3600" smtClean="0"/>
              <a:t>We’re going to study </a:t>
            </a:r>
            <a:r>
              <a:rPr lang="en-US" sz="3600" u="sng" smtClean="0">
                <a:solidFill>
                  <a:schemeClr val="accent2"/>
                </a:solidFill>
              </a:rPr>
              <a:t>formalisms</a:t>
            </a:r>
            <a:r>
              <a:rPr lang="en-US" sz="3600" u="sng" smtClean="0"/>
              <a:t>, </a:t>
            </a:r>
            <a:r>
              <a:rPr lang="en-US" sz="3600" u="sng" smtClean="0">
                <a:solidFill>
                  <a:schemeClr val="accent2"/>
                </a:solidFill>
              </a:rPr>
              <a:t>models and algorithms</a:t>
            </a:r>
            <a:r>
              <a:rPr lang="en-US" sz="3600" smtClean="0"/>
              <a:t> to allow computers to perform </a:t>
            </a:r>
            <a:r>
              <a:rPr lang="en-US" sz="3600" smtClean="0">
                <a:solidFill>
                  <a:schemeClr val="accent2"/>
                </a:solidFill>
              </a:rPr>
              <a:t>useful tasks</a:t>
            </a:r>
            <a:r>
              <a:rPr lang="en-US" sz="3600" smtClean="0"/>
              <a:t> involving </a:t>
            </a:r>
            <a:r>
              <a:rPr lang="en-US" sz="3600" smtClean="0">
                <a:solidFill>
                  <a:schemeClr val="accent2"/>
                </a:solidFill>
              </a:rPr>
              <a:t>knowledge about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accent2"/>
                </a:solidFill>
              </a:rPr>
              <a:t>human languages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FACA1E9-E00C-41A3-BCEC-30A235EA3625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ED74A-ECCD-42D7-AE7A-60D21430E5E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Formalisms, Models and Algorithms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467600" cy="28194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Formalisms </a:t>
            </a:r>
            <a:r>
              <a:rPr lang="en-US" sz="2800" dirty="0" smtClean="0"/>
              <a:t>allow us to create </a:t>
            </a:r>
            <a:r>
              <a:rPr lang="en-US" sz="2800" dirty="0" smtClean="0">
                <a:solidFill>
                  <a:schemeClr val="accent2"/>
                </a:solidFill>
              </a:rPr>
              <a:t>models</a:t>
            </a:r>
            <a:r>
              <a:rPr lang="en-US" sz="2800" dirty="0" smtClean="0"/>
              <a:t> of the various kinds of linguistic and non-linguistic knowledge.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Algorithms</a:t>
            </a:r>
            <a:r>
              <a:rPr lang="en-US" sz="2800" dirty="0" smtClean="0"/>
              <a:t> are then used to manipulate representations to create the structures that are needed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3400" y="4572000"/>
            <a:ext cx="7924800" cy="1524000"/>
            <a:chOff x="336" y="2880"/>
            <a:chExt cx="4992" cy="960"/>
          </a:xfrm>
        </p:grpSpPr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36" y="3216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latin typeface="Comic Sans MS" pitchFamily="66" charset="0"/>
                </a:rPr>
                <a:t>Input structure</a:t>
              </a:r>
            </a:p>
          </p:txBody>
        </p:sp>
        <p:sp>
          <p:nvSpPr>
            <p:cNvPr id="16393" name="Rectangle 4"/>
            <p:cNvSpPr>
              <a:spLocks noChangeArrowheads="1"/>
            </p:cNvSpPr>
            <p:nvPr/>
          </p:nvSpPr>
          <p:spPr bwMode="auto">
            <a:xfrm>
              <a:off x="2304" y="2880"/>
              <a:ext cx="1008" cy="33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>
                  <a:latin typeface="Comic Sans MS" pitchFamily="66" charset="0"/>
                </a:rPr>
                <a:t>Model</a:t>
              </a:r>
            </a:p>
          </p:txBody>
        </p:sp>
        <p:sp>
          <p:nvSpPr>
            <p:cNvPr id="16394" name="Rectangle 5"/>
            <p:cNvSpPr>
              <a:spLocks noChangeArrowheads="1"/>
            </p:cNvSpPr>
            <p:nvPr/>
          </p:nvSpPr>
          <p:spPr bwMode="auto">
            <a:xfrm>
              <a:off x="2160" y="3456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>
                  <a:latin typeface="Comic Sans MS" pitchFamily="66" charset="0"/>
                </a:rPr>
                <a:t>Algorithm</a:t>
              </a:r>
            </a:p>
          </p:txBody>
        </p:sp>
        <p:sp>
          <p:nvSpPr>
            <p:cNvPr id="16395" name="Oval 6"/>
            <p:cNvSpPr>
              <a:spLocks noChangeArrowheads="1"/>
            </p:cNvSpPr>
            <p:nvPr/>
          </p:nvSpPr>
          <p:spPr bwMode="auto">
            <a:xfrm>
              <a:off x="2064" y="3408"/>
              <a:ext cx="1536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>
              <a:off x="2784" y="32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9"/>
            <p:cNvSpPr>
              <a:spLocks noChangeArrowheads="1"/>
            </p:cNvSpPr>
            <p:nvPr/>
          </p:nvSpPr>
          <p:spPr bwMode="auto">
            <a:xfrm>
              <a:off x="3936" y="3264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latin typeface="Comic Sans MS" pitchFamily="66" charset="0"/>
                </a:rPr>
                <a:t>Output structure</a:t>
              </a:r>
            </a:p>
          </p:txBody>
        </p:sp>
        <p:sp>
          <p:nvSpPr>
            <p:cNvPr id="16398" name="Line 10"/>
            <p:cNvSpPr>
              <a:spLocks noChangeShapeType="1"/>
            </p:cNvSpPr>
            <p:nvPr/>
          </p:nvSpPr>
          <p:spPr bwMode="auto">
            <a:xfrm>
              <a:off x="1536" y="355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1"/>
            <p:cNvSpPr>
              <a:spLocks noChangeShapeType="1"/>
            </p:cNvSpPr>
            <p:nvPr/>
          </p:nvSpPr>
          <p:spPr bwMode="auto">
            <a:xfrm>
              <a:off x="3648" y="36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1D0EBD-6739-4D96-A9DD-B346923C2C73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5BC6F4-D276-43F8-B9A1-8AD901879E4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Simple Example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Formalism </a:t>
            </a:r>
            <a:r>
              <a:rPr lang="en-US" dirty="0" smtClean="0"/>
              <a:t>: Finite State Transducer (FST)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Model </a:t>
            </a:r>
            <a:r>
              <a:rPr lang="en-US" dirty="0" smtClean="0"/>
              <a:t>:  Morphology of Plural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Reg</a:t>
            </a:r>
            <a:r>
              <a:rPr lang="en-US" sz="2400" dirty="0" smtClean="0"/>
              <a:t>-nouns (</a:t>
            </a:r>
            <a:r>
              <a:rPr lang="en-US" sz="2400" i="1" dirty="0" smtClean="0"/>
              <a:t>cat, dog, fox</a:t>
            </a:r>
            <a:r>
              <a:rPr lang="en-US" sz="2400" dirty="0" smtClean="0"/>
              <a:t>…): plural </a:t>
            </a:r>
            <a:r>
              <a:rPr lang="en-US" sz="2400" i="1" dirty="0" smtClean="0"/>
              <a:t>-s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Irreg</a:t>
            </a:r>
            <a:r>
              <a:rPr lang="en-US" sz="2400" dirty="0" smtClean="0"/>
              <a:t>-nouns (</a:t>
            </a:r>
            <a:r>
              <a:rPr lang="en-US" sz="2400" i="1" dirty="0" smtClean="0"/>
              <a:t>goose, mouse,</a:t>
            </a:r>
            <a:r>
              <a:rPr lang="en-US" sz="2400" dirty="0" smtClean="0"/>
              <a:t>…): plural (</a:t>
            </a:r>
            <a:r>
              <a:rPr lang="en-US" sz="2400" i="1" dirty="0" smtClean="0"/>
              <a:t>geese, mice</a:t>
            </a:r>
            <a:r>
              <a:rPr lang="en-US" sz="2400" dirty="0" smtClean="0"/>
              <a:t>,…)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Spelling rules: </a:t>
            </a:r>
            <a:r>
              <a:rPr lang="en-US" sz="2400" dirty="0" err="1" smtClean="0"/>
              <a:t>fox+s</a:t>
            </a:r>
            <a:r>
              <a:rPr lang="en-US" sz="2400" dirty="0" smtClean="0"/>
              <a:t> -&gt; foxes 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57200" y="3505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Comic Sans MS" pitchFamily="66" charset="0"/>
              </a:rPr>
              <a:t>Algorithms</a:t>
            </a:r>
            <a:r>
              <a:rPr lang="en-US" sz="3200" dirty="0">
                <a:latin typeface="Comic Sans MS" pitchFamily="66" charset="0"/>
              </a:rPr>
              <a:t>:  Morphological Parsing and Generation (of plural)</a:t>
            </a:r>
            <a:endParaRPr lang="en-US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9600" y="4648200"/>
            <a:ext cx="8153400" cy="1905000"/>
            <a:chOff x="384" y="2880"/>
            <a:chExt cx="5136" cy="1200"/>
          </a:xfrm>
        </p:grpSpPr>
        <p:sp>
          <p:nvSpPr>
            <p:cNvPr id="17417" name="Rectangle 5"/>
            <p:cNvSpPr>
              <a:spLocks noChangeArrowheads="1"/>
            </p:cNvSpPr>
            <p:nvPr/>
          </p:nvSpPr>
          <p:spPr bwMode="auto">
            <a:xfrm>
              <a:off x="384" y="3216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663300"/>
                  </a:solidFill>
                  <a:latin typeface="Comic Sans MS" pitchFamily="66" charset="0"/>
                </a:rPr>
                <a:t>foxes</a:t>
              </a:r>
            </a:p>
          </p:txBody>
        </p:sp>
        <p:sp>
          <p:nvSpPr>
            <p:cNvPr id="17418" name="Rectangle 7"/>
            <p:cNvSpPr>
              <a:spLocks noChangeArrowheads="1"/>
            </p:cNvSpPr>
            <p:nvPr/>
          </p:nvSpPr>
          <p:spPr bwMode="auto">
            <a:xfrm>
              <a:off x="432" y="2976"/>
              <a:ext cx="7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33CC33"/>
                  </a:solidFill>
                  <a:latin typeface="Comic Sans MS" pitchFamily="66" charset="0"/>
                </a:rPr>
                <a:t>cat</a:t>
              </a:r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auto">
            <a:xfrm>
              <a:off x="2304" y="2880"/>
              <a:ext cx="960" cy="28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Model</a:t>
              </a:r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2064" y="3456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Algorithm</a:t>
              </a:r>
            </a:p>
          </p:txBody>
        </p:sp>
        <p:sp>
          <p:nvSpPr>
            <p:cNvPr id="17421" name="Oval 12"/>
            <p:cNvSpPr>
              <a:spLocks noChangeArrowheads="1"/>
            </p:cNvSpPr>
            <p:nvPr/>
          </p:nvSpPr>
          <p:spPr bwMode="auto">
            <a:xfrm>
              <a:off x="1872" y="3360"/>
              <a:ext cx="1728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2736" y="316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984" y="2976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33CC33"/>
                  </a:solidFill>
                  <a:latin typeface="Comic Sans MS" pitchFamily="66" charset="0"/>
                </a:rPr>
                <a:t>cat +SG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984" y="3504"/>
              <a:ext cx="14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CC0066"/>
                  </a:solidFill>
                  <a:latin typeface="Comic Sans MS" pitchFamily="66" charset="0"/>
                </a:rPr>
                <a:t>mouse +PL</a:t>
              </a:r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84" y="3408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CC0066"/>
                  </a:solidFill>
                  <a:latin typeface="Comic Sans MS" pitchFamily="66" charset="0"/>
                </a:rPr>
                <a:t>mice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3984" y="3264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663300"/>
                  </a:solidFill>
                  <a:latin typeface="Comic Sans MS" pitchFamily="66" charset="0"/>
                </a:rPr>
                <a:t>fox +PL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84" y="3600"/>
              <a:ext cx="8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FF9900"/>
                  </a:solidFill>
                  <a:latin typeface="Comic Sans MS" pitchFamily="66" charset="0"/>
                </a:rPr>
                <a:t>goose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3984" y="3696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FF9900"/>
                  </a:solidFill>
                  <a:latin typeface="Comic Sans MS" pitchFamily="66" charset="0"/>
                </a:rPr>
                <a:t>goose +SG</a:t>
              </a:r>
            </a:p>
          </p:txBody>
        </p:sp>
        <p:sp>
          <p:nvSpPr>
            <p:cNvPr id="17429" name="Line 22"/>
            <p:cNvSpPr>
              <a:spLocks noChangeShapeType="1"/>
            </p:cNvSpPr>
            <p:nvPr/>
          </p:nvSpPr>
          <p:spPr bwMode="auto">
            <a:xfrm>
              <a:off x="912" y="3120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4"/>
            <p:cNvSpPr>
              <a:spLocks noChangeShapeType="1"/>
            </p:cNvSpPr>
            <p:nvPr/>
          </p:nvSpPr>
          <p:spPr bwMode="auto">
            <a:xfrm flipV="1">
              <a:off x="3600" y="345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6"/>
            <p:cNvSpPr>
              <a:spLocks noChangeShapeType="1"/>
            </p:cNvSpPr>
            <p:nvPr/>
          </p:nvSpPr>
          <p:spPr bwMode="auto">
            <a:xfrm>
              <a:off x="3600" y="36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8"/>
            <p:cNvSpPr>
              <a:spLocks noChangeShapeType="1"/>
            </p:cNvSpPr>
            <p:nvPr/>
          </p:nvSpPr>
          <p:spPr bwMode="auto">
            <a:xfrm>
              <a:off x="3504" y="3744"/>
              <a:ext cx="5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9"/>
            <p:cNvSpPr>
              <a:spLocks noChangeShapeType="1"/>
            </p:cNvSpPr>
            <p:nvPr/>
          </p:nvSpPr>
          <p:spPr bwMode="auto">
            <a:xfrm>
              <a:off x="1056" y="3408"/>
              <a:ext cx="81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30"/>
            <p:cNvSpPr>
              <a:spLocks noChangeShapeType="1"/>
            </p:cNvSpPr>
            <p:nvPr/>
          </p:nvSpPr>
          <p:spPr bwMode="auto">
            <a:xfrm>
              <a:off x="1056" y="3600"/>
              <a:ext cx="81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 flipV="1">
              <a:off x="1056" y="3744"/>
              <a:ext cx="8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 flipV="1">
              <a:off x="3456" y="3216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CC0572-C969-495A-9AC0-AB4247ADAD8D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F9CD0A-6EDB-4C45-A644-507D1072349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Knowledge-Formalisms Map</a:t>
            </a:r>
            <a:br>
              <a:rPr lang="en-US" sz="4000" smtClean="0"/>
            </a:br>
            <a:r>
              <a:rPr lang="en-US" sz="3200" smtClean="0"/>
              <a:t>(no ambiguity / no uncertainty)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4495800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4318000" y="3454400"/>
            <a:ext cx="4597400" cy="914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(e.g., Context-Free Grammars)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4267200" y="1752600"/>
            <a:ext cx="38862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(FiniteStateAutomata,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FiniteStateTransducers)</a:t>
            </a: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 flipH="1" flipV="1">
            <a:off x="25146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Morphology</a:t>
            </a: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Syntax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Semantics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1981200" y="3048000"/>
            <a:ext cx="2438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 flipH="1" flipV="1">
            <a:off x="2209800" y="40386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>
            <a:off x="2743200" y="487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09800" y="2286000"/>
            <a:ext cx="2209800" cy="2895600"/>
            <a:chOff x="1392" y="1440"/>
            <a:chExt cx="1392" cy="1824"/>
          </a:xfrm>
        </p:grpSpPr>
        <p:sp>
          <p:nvSpPr>
            <p:cNvPr id="18452" name="Line 9"/>
            <p:cNvSpPr>
              <a:spLocks noChangeShapeType="1"/>
            </p:cNvSpPr>
            <p:nvPr/>
          </p:nvSpPr>
          <p:spPr bwMode="auto">
            <a:xfrm flipH="1">
              <a:off x="1392" y="1440"/>
              <a:ext cx="129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0"/>
            <p:cNvSpPr>
              <a:spLocks noChangeShapeType="1"/>
            </p:cNvSpPr>
            <p:nvPr/>
          </p:nvSpPr>
          <p:spPr bwMode="auto">
            <a:xfrm flipH="1">
              <a:off x="1728" y="1440"/>
              <a:ext cx="96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6"/>
            <p:cNvSpPr>
              <a:spLocks noChangeShapeType="1"/>
            </p:cNvSpPr>
            <p:nvPr/>
          </p:nvSpPr>
          <p:spPr bwMode="auto">
            <a:xfrm flipH="1">
              <a:off x="1392" y="2496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19"/>
            <p:cNvSpPr>
              <a:spLocks noChangeShapeType="1"/>
            </p:cNvSpPr>
            <p:nvPr/>
          </p:nvSpPr>
          <p:spPr bwMode="auto">
            <a:xfrm flipH="1">
              <a:off x="1680" y="2496"/>
              <a:ext cx="110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4876800" y="5562600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AI planners </a:t>
            </a:r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 flipH="1" flipV="1">
            <a:off x="27432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62B89B-7898-4FBB-9250-DD66E74DBA73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341D4-EC67-4BC2-A2CD-B51756DF6A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Transducers</a:t>
            </a:r>
            <a:r>
              <a:rPr lang="en-US" smtClean="0"/>
              <a:t>: take one kind of structure as input and output another.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914400" y="45720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State-space search</a:t>
            </a:r>
            <a:r>
              <a:rPr lang="en-US" sz="3200">
                <a:latin typeface="Comic Sans MS" pitchFamily="66" charset="0"/>
              </a:rPr>
              <a:t> with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dynamic programming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66" charset="0"/>
              </a:rPr>
              <a:t>Need to deal with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ambiguity</a:t>
            </a:r>
            <a:r>
              <a:rPr lang="en-US" sz="3200">
                <a:latin typeface="Comic Sans MS" pitchFamily="66" charset="0"/>
              </a:rPr>
              <a:t>.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2667000"/>
            <a:ext cx="7239000" cy="838200"/>
            <a:chOff x="480" y="1680"/>
            <a:chExt cx="4560" cy="528"/>
          </a:xfrm>
        </p:grpSpPr>
        <p:sp>
          <p:nvSpPr>
            <p:cNvPr id="19470" name="Rectangle 5"/>
            <p:cNvSpPr>
              <a:spLocks noChangeArrowheads="1"/>
            </p:cNvSpPr>
            <p:nvPr/>
          </p:nvSpPr>
          <p:spPr bwMode="auto">
            <a:xfrm>
              <a:off x="480" y="1824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Text</a:t>
              </a:r>
            </a:p>
          </p:txBody>
        </p:sp>
        <p:sp>
          <p:nvSpPr>
            <p:cNvPr id="19471" name="Rectangle 6"/>
            <p:cNvSpPr>
              <a:spLocks noChangeArrowheads="1"/>
            </p:cNvSpPr>
            <p:nvPr/>
          </p:nvSpPr>
          <p:spPr bwMode="auto">
            <a:xfrm>
              <a:off x="1344" y="1680"/>
              <a:ext cx="13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Morphological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Structure</a:t>
              </a:r>
            </a:p>
          </p:txBody>
        </p:sp>
        <p:sp>
          <p:nvSpPr>
            <p:cNvPr id="19472" name="Rectangle 7"/>
            <p:cNvSpPr>
              <a:spLocks noChangeArrowheads="1"/>
            </p:cNvSpPr>
            <p:nvPr/>
          </p:nvSpPr>
          <p:spPr bwMode="auto">
            <a:xfrm>
              <a:off x="2928" y="1680"/>
              <a:ext cx="105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Syntactic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Structure</a:t>
              </a:r>
            </a:p>
          </p:txBody>
        </p:sp>
        <p:sp>
          <p:nvSpPr>
            <p:cNvPr id="19473" name="Rectangle 8"/>
            <p:cNvSpPr>
              <a:spLocks noChangeArrowheads="1"/>
            </p:cNvSpPr>
            <p:nvPr/>
          </p:nvSpPr>
          <p:spPr bwMode="auto">
            <a:xfrm>
              <a:off x="4464" y="1728"/>
              <a:ext cx="57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… …</a:t>
              </a:r>
            </a:p>
          </p:txBody>
        </p:sp>
        <p:sp>
          <p:nvSpPr>
            <p:cNvPr id="19474" name="Line 9"/>
            <p:cNvSpPr>
              <a:spLocks noChangeShapeType="1"/>
            </p:cNvSpPr>
            <p:nvPr/>
          </p:nvSpPr>
          <p:spPr bwMode="auto">
            <a:xfrm>
              <a:off x="1056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1"/>
            <p:cNvSpPr>
              <a:spLocks noChangeShapeType="1"/>
            </p:cNvSpPr>
            <p:nvPr/>
          </p:nvSpPr>
          <p:spPr bwMode="auto">
            <a:xfrm>
              <a:off x="3984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52600" y="3429000"/>
            <a:ext cx="5562600" cy="1028700"/>
            <a:chOff x="1104" y="2160"/>
            <a:chExt cx="3504" cy="648"/>
          </a:xfrm>
        </p:grpSpPr>
        <p:sp>
          <p:nvSpPr>
            <p:cNvPr id="19466" name="Line 12"/>
            <p:cNvSpPr>
              <a:spLocks noChangeShapeType="1"/>
            </p:cNvSpPr>
            <p:nvPr/>
          </p:nvSpPr>
          <p:spPr bwMode="auto">
            <a:xfrm>
              <a:off x="1200" y="2400"/>
              <a:ext cx="3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3"/>
            <p:cNvSpPr>
              <a:spLocks noChangeShapeType="1"/>
            </p:cNvSpPr>
            <p:nvPr/>
          </p:nvSpPr>
          <p:spPr bwMode="auto">
            <a:xfrm>
              <a:off x="1104" y="2592"/>
              <a:ext cx="3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Text Box 14"/>
            <p:cNvSpPr txBox="1">
              <a:spLocks noChangeArrowheads="1"/>
            </p:cNvSpPr>
            <p:nvPr/>
          </p:nvSpPr>
          <p:spPr bwMode="auto">
            <a:xfrm>
              <a:off x="2352" y="2160"/>
              <a:ext cx="7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/>
                <a:t>parsing</a:t>
              </a:r>
            </a:p>
          </p:txBody>
        </p:sp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2296" y="2520"/>
              <a:ext cx="9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/>
                <a:t>generation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BE85F1-6826-4DF6-A83A-BEF880FA57EE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2847DB-8DBD-4D9D-A972-6B05568D8D3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Ambiguity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What is it? When for some input there are multiple alternative interpretations</a:t>
            </a:r>
            <a:r>
              <a:rPr lang="en-US" sz="4000" dirty="0" smtClean="0"/>
              <a:t> 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762000" y="28956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Example: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2514600" y="2819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“</a:t>
            </a: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I made her duck”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304800" y="3505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omic Sans MS" pitchFamily="66" charset="0"/>
              </a:rPr>
              <a:t>How many interpretations</a:t>
            </a:r>
            <a:r>
              <a:rPr lang="en-US" sz="4000" dirty="0">
                <a:latin typeface="Comic Sans MS" pitchFamily="66" charset="0"/>
              </a:rPr>
              <a:t> ?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304800" y="419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duck</a:t>
            </a:r>
            <a:r>
              <a:rPr lang="en-US" sz="2400" dirty="0">
                <a:latin typeface="Comic Sans MS" pitchFamily="66" charset="0"/>
              </a:rPr>
              <a:t> : verb (…., ….) / noun (bird, cotton fabric)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her</a:t>
            </a:r>
            <a:r>
              <a:rPr lang="en-US" sz="2400" dirty="0">
                <a:latin typeface="Comic Sans MS" pitchFamily="66" charset="0"/>
              </a:rPr>
              <a:t> : dative pronoun/ possessive adjective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make</a:t>
            </a:r>
            <a:r>
              <a:rPr lang="en-US" sz="2400" dirty="0">
                <a:latin typeface="Comic Sans MS" pitchFamily="66" charset="0"/>
              </a:rPr>
              <a:t> : create / cook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make</a:t>
            </a:r>
            <a:r>
              <a:rPr lang="en-US" sz="2400" dirty="0">
                <a:latin typeface="Comic Sans MS" pitchFamily="66" charset="0"/>
              </a:rPr>
              <a:t> : transitive (single direct obj.) / </a:t>
            </a:r>
            <a:r>
              <a:rPr lang="en-US" sz="2400" dirty="0" err="1">
                <a:latin typeface="Comic Sans MS" pitchFamily="66" charset="0"/>
              </a:rPr>
              <a:t>ditransitive</a:t>
            </a:r>
            <a:r>
              <a:rPr lang="en-US" sz="2400" dirty="0">
                <a:latin typeface="Comic Sans MS" pitchFamily="66" charset="0"/>
              </a:rPr>
              <a:t> (two </a:t>
            </a:r>
            <a:r>
              <a:rPr lang="en-US" sz="2400" dirty="0" err="1">
                <a:latin typeface="Comic Sans MS" pitchFamily="66" charset="0"/>
              </a:rPr>
              <a:t>objs</a:t>
            </a:r>
            <a:r>
              <a:rPr lang="en-US" sz="2400" dirty="0">
                <a:latin typeface="Comic Sans MS" pitchFamily="66" charset="0"/>
              </a:rPr>
              <a:t>) / cause (direct obj. + verb)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F2922D-DE4A-4E2F-93F6-AAB8C8CD8254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Jan 8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of the field</a:t>
            </a:r>
          </a:p>
          <a:p>
            <a:pPr eaLnBrk="1" hangingPunct="1"/>
            <a:r>
              <a:rPr lang="en-US" dirty="0" smtClean="0"/>
              <a:t>Overview of course </a:t>
            </a:r>
          </a:p>
          <a:p>
            <a:pPr lvl="1" eaLnBrk="1" hangingPunct="1"/>
            <a:r>
              <a:rPr lang="en-US" dirty="0" smtClean="0"/>
              <a:t>Background knowledge</a:t>
            </a:r>
          </a:p>
          <a:p>
            <a:pPr lvl="1" eaLnBrk="1" hangingPunct="1"/>
            <a:r>
              <a:rPr lang="en-US" dirty="0" smtClean="0"/>
              <a:t>Topics</a:t>
            </a:r>
          </a:p>
          <a:p>
            <a:pPr lvl="1" eaLnBrk="1" hangingPunct="1"/>
            <a:r>
              <a:rPr lang="en-US" dirty="0" smtClean="0"/>
              <a:t>Activities and Grading</a:t>
            </a:r>
          </a:p>
          <a:p>
            <a:pPr lvl="1" eaLnBrk="1" hangingPunct="1"/>
            <a:r>
              <a:rPr lang="en-US" dirty="0" smtClean="0"/>
              <a:t>Administrative Stuff</a:t>
            </a:r>
          </a:p>
          <a:p>
            <a:pPr eaLnBrk="1" hangingPunct="1"/>
            <a:r>
              <a:rPr lang="en-US" dirty="0" smtClean="0"/>
              <a:t>Introductions </a:t>
            </a:r>
            <a:r>
              <a:rPr lang="en-US" sz="2800" i="1" dirty="0" smtClean="0"/>
              <a:t>(if time left)</a:t>
            </a:r>
            <a:endParaRPr lang="en-US" i="1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1C7BF8-1547-489D-B130-6C3AB024D716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00A81-BF99-482F-8ED7-FEC5E6B6FFD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Some Key Disambiguation Tasks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20574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duck</a:t>
            </a:r>
            <a:r>
              <a:rPr lang="en-US" sz="2800">
                <a:latin typeface="Comic Sans MS" pitchFamily="66" charset="0"/>
              </a:rPr>
              <a:t> : verb / noun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800" b="1">
              <a:latin typeface="Comic Sans MS" pitchFamily="66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make</a:t>
            </a:r>
            <a:r>
              <a:rPr lang="en-US" sz="2800">
                <a:latin typeface="Comic Sans MS" pitchFamily="66" charset="0"/>
              </a:rPr>
              <a:t> : create / cook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Comic Sans MS" pitchFamily="66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her</a:t>
            </a:r>
            <a:r>
              <a:rPr lang="en-US" sz="2800">
                <a:latin typeface="Comic Sans MS" pitchFamily="66" charset="0"/>
              </a:rPr>
              <a:t> : dative pronoun / possessive adjective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800" b="1">
              <a:latin typeface="Comic Sans MS" pitchFamily="66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make</a:t>
            </a:r>
            <a:r>
              <a:rPr lang="en-US" sz="2800">
                <a:latin typeface="Comic Sans MS" pitchFamily="66" charset="0"/>
              </a:rPr>
              <a:t> : transitive (single direct obj.) / ditransitive (two objs) / cause (direct obj. + verb)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4572000" y="1828800"/>
            <a:ext cx="32766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Part-of-speech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tagging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6172200" y="4419600"/>
            <a:ext cx="2819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Syntactic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Disambiguation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5194300" y="2870200"/>
            <a:ext cx="33528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Word Sense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Disambiguation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3962400" y="23622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H="1">
            <a:off x="4419600" y="3276600"/>
            <a:ext cx="762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6019800" y="5334000"/>
            <a:ext cx="381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H="1" flipV="1">
            <a:off x="5257800" y="4267200"/>
            <a:ext cx="9144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915AD39-810F-4368-A02F-C58940FF5DA0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BF2CF-07BD-4B9F-B4C3-61558EF43E9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Implications of ambiguity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Need </a:t>
            </a:r>
            <a:r>
              <a:rPr lang="en-US" dirty="0" smtClean="0">
                <a:solidFill>
                  <a:schemeClr val="accent2"/>
                </a:solidFill>
              </a:rPr>
              <a:t>probabilistic</a:t>
            </a:r>
            <a:r>
              <a:rPr lang="en-US" dirty="0" smtClean="0"/>
              <a:t> formalisms/models and corresponding algorithms (e.g., Markov Models and </a:t>
            </a:r>
            <a:r>
              <a:rPr lang="en-US" dirty="0" err="1" smtClean="0"/>
              <a:t>Viterbi</a:t>
            </a:r>
            <a:r>
              <a:rPr lang="en-US" dirty="0" smtClean="0"/>
              <a:t> algorithm)</a:t>
            </a:r>
          </a:p>
          <a:p>
            <a:pPr eaLnBrk="1" hangingPunct="1"/>
            <a:r>
              <a:rPr lang="en-US" dirty="0" smtClean="0"/>
              <a:t>Need </a:t>
            </a:r>
            <a:r>
              <a:rPr lang="en-US" dirty="0" smtClean="0">
                <a:solidFill>
                  <a:schemeClr val="accent2"/>
                </a:solidFill>
              </a:rPr>
              <a:t>machine learning</a:t>
            </a:r>
            <a:r>
              <a:rPr lang="en-US" dirty="0" smtClean="0"/>
              <a:t> techniques to learn such models: for instance </a:t>
            </a:r>
            <a:r>
              <a:rPr lang="en-US" dirty="0" smtClean="0">
                <a:solidFill>
                  <a:schemeClr val="accent2"/>
                </a:solidFill>
              </a:rPr>
              <a:t>classifiers</a:t>
            </a:r>
            <a:r>
              <a:rPr lang="en-US" dirty="0" smtClean="0"/>
              <a:t> (e.g., Support Vector Machines) and </a:t>
            </a:r>
            <a:r>
              <a:rPr lang="en-US" dirty="0" smtClean="0">
                <a:solidFill>
                  <a:schemeClr val="accent2"/>
                </a:solidFill>
              </a:rPr>
              <a:t>Expectation Maximization (EM)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4E4C7DC-7FA0-43CC-8918-579A88AA9154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9690E-C3CF-4F39-AEFA-FB28CAE5D29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3200" smtClean="0"/>
              <a:t>(including probabilistic formalisms)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4572000"/>
            <a:ext cx="47244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Logical formalisms (First-Order Logics, </a:t>
            </a:r>
            <a:r>
              <a:rPr lang="en-US" sz="2400" i="1" smtClean="0">
                <a:solidFill>
                  <a:schemeClr val="accent2"/>
                </a:solidFill>
              </a:rPr>
              <a:t>Prob. Logics</a:t>
            </a:r>
            <a:r>
              <a:rPr lang="en-US" sz="2400" smtClean="0"/>
              <a:t>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3124200" y="3352800"/>
            <a:ext cx="5029200" cy="965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Rule systems 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(e.g., </a:t>
            </a: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(Prob.)</a:t>
            </a:r>
            <a:r>
              <a:rPr lang="en-US" sz="2000">
                <a:latin typeface="Comic Sans MS" pitchFamily="66" charset="0"/>
              </a:rPr>
              <a:t> Context-Free Grammars)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3581400" y="1752600"/>
            <a:ext cx="4572000" cy="1524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State Machines 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(Finite State Automata,Finite State Transducers, </a:t>
            </a: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  <a:r>
              <a:rPr lang="en-US" sz="2000">
                <a:latin typeface="Comic Sans MS" pitchFamily="66" charset="0"/>
              </a:rPr>
              <a:t>)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 flipH="1" flipV="1">
            <a:off x="19812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Morphology</a:t>
            </a:r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1524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Syntax</a:t>
            </a:r>
          </a:p>
        </p:txBody>
      </p:sp>
      <p:sp>
        <p:nvSpPr>
          <p:cNvPr id="23564" name="Rectangle 9"/>
          <p:cNvSpPr>
            <a:spLocks noChangeArrowheads="1"/>
          </p:cNvSpPr>
          <p:nvPr/>
        </p:nvSpPr>
        <p:spPr bwMode="auto">
          <a:xfrm>
            <a:off x="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23565" name="Rectangle 10"/>
          <p:cNvSpPr>
            <a:spLocks noChangeArrowheads="1"/>
          </p:cNvSpPr>
          <p:nvPr/>
        </p:nvSpPr>
        <p:spPr bwMode="auto">
          <a:xfrm>
            <a:off x="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Semantics</a:t>
            </a:r>
          </a:p>
        </p:txBody>
      </p:sp>
      <p:sp>
        <p:nvSpPr>
          <p:cNvPr id="23566" name="Line 11"/>
          <p:cNvSpPr>
            <a:spLocks noChangeShapeType="1"/>
          </p:cNvSpPr>
          <p:nvPr/>
        </p:nvSpPr>
        <p:spPr bwMode="auto">
          <a:xfrm flipH="1" flipV="1">
            <a:off x="1447800" y="3048000"/>
            <a:ext cx="1981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2"/>
          <p:cNvSpPr>
            <a:spLocks noChangeShapeType="1"/>
          </p:cNvSpPr>
          <p:nvPr/>
        </p:nvSpPr>
        <p:spPr bwMode="auto">
          <a:xfrm flipH="1" flipV="1">
            <a:off x="1676400" y="4038600"/>
            <a:ext cx="1828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3"/>
          <p:cNvSpPr>
            <a:spLocks noChangeShapeType="1"/>
          </p:cNvSpPr>
          <p:nvPr/>
        </p:nvSpPr>
        <p:spPr bwMode="auto">
          <a:xfrm flipH="1">
            <a:off x="2209800" y="4876800"/>
            <a:ext cx="1295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4"/>
          <p:cNvSpPr>
            <a:spLocks noChangeShapeType="1"/>
          </p:cNvSpPr>
          <p:nvPr/>
        </p:nvSpPr>
        <p:spPr bwMode="auto">
          <a:xfrm flipH="1">
            <a:off x="1676400" y="22860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5"/>
          <p:cNvSpPr>
            <a:spLocks noChangeShapeType="1"/>
          </p:cNvSpPr>
          <p:nvPr/>
        </p:nvSpPr>
        <p:spPr bwMode="auto">
          <a:xfrm flipH="1">
            <a:off x="2209800" y="22860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 flipH="1">
            <a:off x="16764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 flipH="1">
            <a:off x="21336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Rectangle 18"/>
          <p:cNvSpPr>
            <a:spLocks noChangeArrowheads="1"/>
          </p:cNvSpPr>
          <p:nvPr/>
        </p:nvSpPr>
        <p:spPr bwMode="auto">
          <a:xfrm>
            <a:off x="4329113" y="5694363"/>
            <a:ext cx="3671887" cy="7064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AI planners </a:t>
            </a: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(MDP Markov Decision Processes)</a:t>
            </a:r>
          </a:p>
        </p:txBody>
      </p:sp>
      <p:sp>
        <p:nvSpPr>
          <p:cNvPr id="23574" name="Line 19"/>
          <p:cNvSpPr>
            <a:spLocks noChangeShapeType="1"/>
          </p:cNvSpPr>
          <p:nvPr/>
        </p:nvSpPr>
        <p:spPr bwMode="auto">
          <a:xfrm flipH="1" flipV="1">
            <a:off x="22098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0"/>
          <p:cNvSpPr>
            <a:spLocks noChangeShapeType="1"/>
          </p:cNvSpPr>
          <p:nvPr/>
        </p:nvSpPr>
        <p:spPr bwMode="auto">
          <a:xfrm flipH="1">
            <a:off x="1524000" y="22860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8229600" y="2057400"/>
            <a:ext cx="914400" cy="4038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wordArtVert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mic Sans MS" pitchFamily="66" charset="0"/>
              </a:rPr>
              <a:t>Machine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D54D369-9AA9-4159-B543-8545E41FBCB1}" type="datetime1">
              <a:rPr lang="en-US" smtClean="0"/>
              <a:pPr/>
              <a:t>1/8/2013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BFCCB7-FE99-4386-84EE-DD5EAA4B5EE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Why NLP Feasible/Useful Now?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Some trends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dirty="0" smtClean="0"/>
              <a:t>Human-computer communication is increasingly becoming the bottleneck of many applications </a:t>
            </a:r>
            <a:r>
              <a:rPr lang="en-US" sz="2400" dirty="0" smtClean="0"/>
              <a:t>(Decision-support systems, Robots, Videogames):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Conversational agents </a:t>
            </a:r>
            <a:r>
              <a:rPr lang="en-US" dirty="0" smtClean="0"/>
              <a:t>may address this problem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The Web! </a:t>
            </a:r>
            <a:r>
              <a:rPr lang="en-US" dirty="0" smtClean="0"/>
              <a:t>An enormous amount of knowledge is now available in machine readable form as natural language text…. And more and more has been annotated (for syntax, semantics, pragmatics)….. </a:t>
            </a:r>
            <a:r>
              <a:rPr lang="en-US" i="1" dirty="0" smtClean="0"/>
              <a:t>user tags, </a:t>
            </a:r>
            <a:r>
              <a:rPr lang="en-US" i="1" dirty="0" err="1" smtClean="0"/>
              <a:t>hashtags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6326A8-31A3-482D-B039-2E215245794E}" type="datetime1">
              <a:rPr lang="en-US" smtClean="0"/>
              <a:pPr/>
              <a:t>1/8/2013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CF7E7-3C5F-45B5-9B06-AADAC39098B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Jan8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the field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Overview of course </a:t>
            </a:r>
          </a:p>
          <a:p>
            <a:pPr lvl="1" eaLnBrk="1" hangingPunct="1"/>
            <a:r>
              <a:rPr lang="en-US" smtClean="0"/>
              <a:t>Background knowledge</a:t>
            </a:r>
          </a:p>
          <a:p>
            <a:pPr lvl="1" eaLnBrk="1" hangingPunct="1"/>
            <a:r>
              <a:rPr lang="en-US" smtClean="0"/>
              <a:t>Topics </a:t>
            </a:r>
          </a:p>
          <a:p>
            <a:pPr lvl="1" eaLnBrk="1" hangingPunct="1"/>
            <a:r>
              <a:rPr lang="en-US" smtClean="0"/>
              <a:t>Activities and Grading</a:t>
            </a:r>
          </a:p>
          <a:p>
            <a:pPr lvl="1" eaLnBrk="1" hangingPunct="1"/>
            <a:r>
              <a:rPr lang="en-US" smtClean="0"/>
              <a:t>Administrative Stuff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Introductions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D27B14-7E5E-4F6A-A1EB-CCD8A9396949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7562B-D37A-420F-9675-75352C0A263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7086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Background Knowledge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458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Regular Expressions and Finite State Automata (D and ND)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Basic concepts in probability and information theory: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Conditional probability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Bayes</a:t>
            </a:r>
            <a:r>
              <a:rPr lang="en-US" dirty="0" smtClean="0"/>
              <a:t>’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Entropy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First Order Logics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supervised Machine </a:t>
            </a:r>
            <a:r>
              <a:rPr lang="en-US" dirty="0" smtClean="0"/>
              <a:t>Learning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Linear Algebra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Programming! (Java/Python)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 dirty="0" smtClean="0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5257800" y="3352800"/>
            <a:ext cx="3276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Assignment-1 !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867400" y="762000"/>
            <a:ext cx="3276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Questionnaire</a:t>
            </a:r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493B70F-2777-40AC-BF92-FB86F72A2FD7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FB0AE9-27AB-48DF-B8D9-5188551E819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Course Topics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We’ll be intermingling discussions of: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Linguistic topics</a:t>
            </a:r>
            <a:r>
              <a:rPr lang="en-US" sz="2400" dirty="0" smtClean="0"/>
              <a:t> (Knowledge about Language)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E.g., Semantics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Computational techniques</a:t>
            </a:r>
            <a:r>
              <a:rPr lang="en-US" sz="2400" dirty="0" smtClean="0"/>
              <a:t> (Formalisms, Models and algorithms)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E.g., Prob. Context-free grammars, specific grammars and parsing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Applications</a:t>
            </a:r>
            <a:r>
              <a:rPr lang="en-US" sz="2400" dirty="0" smtClean="0"/>
              <a:t> (Useful Tasks)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E.g.,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/>
              <a:t>No Speech, no machine translation </a:t>
            </a:r>
            <a:r>
              <a:rPr lang="en-US" sz="2800" dirty="0" smtClean="0">
                <a:sym typeface="Wingdings" pitchFamily="2" charset="2"/>
              </a:rPr>
              <a:t></a:t>
            </a:r>
            <a:endParaRPr lang="en-US" sz="28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7543800" y="52578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2A9E85B-B8D8-4646-9E67-BB35C11F4AC1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F038A2-B6FB-4BAF-9597-D1D5F3FFF2A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English?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The examples in this class are for the most part all English.</a:t>
            </a:r>
          </a:p>
          <a:p>
            <a:pPr lvl="1" eaLnBrk="1" hangingPunct="1"/>
            <a:r>
              <a:rPr lang="en-US" dirty="0" smtClean="0"/>
              <a:t>Only because it happens to be what we share.</a:t>
            </a:r>
          </a:p>
          <a:p>
            <a:pPr eaLnBrk="1" hangingPunct="1"/>
            <a:r>
              <a:rPr lang="en-US" dirty="0" smtClean="0"/>
              <a:t>Projects on other languages are welcome.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304800" y="37338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8B0809-F53C-4192-8322-5294620FC62B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281A2F-ABA8-4168-BD6D-65434D10833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Activities and </a:t>
            </a:r>
            <a:r>
              <a:rPr lang="en-US" dirty="0" smtClean="0"/>
              <a:t>(tentative) Grading</a:t>
            </a:r>
            <a:endParaRPr lang="en-US" dirty="0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Speech and Language Processing by </a:t>
            </a:r>
            <a:r>
              <a:rPr lang="en-US" dirty="0" err="1" smtClean="0">
                <a:solidFill>
                  <a:schemeClr val="accent2"/>
                </a:solidFill>
              </a:rPr>
              <a:t>Jurafsky</a:t>
            </a:r>
            <a:r>
              <a:rPr lang="en-US" dirty="0" smtClean="0">
                <a:solidFill>
                  <a:schemeClr val="accent2"/>
                </a:solidFill>
              </a:rPr>
              <a:t> and Martin, Prentice-Hall (</a:t>
            </a:r>
            <a:r>
              <a:rPr lang="en-US" b="1" dirty="0" smtClean="0">
                <a:solidFill>
                  <a:srgbClr val="00B050"/>
                </a:solidFill>
              </a:rPr>
              <a:t>second Edition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~15 Lectures (participation 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3-4 assignments (15%)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X? Student Presentations on selected readings (10%)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Readings: Critical summary and Questions(10%)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		(55%)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Proposal: 1-2 pages write-up &amp; Presentation (5%)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Update Presentation (5%)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Final Presentation and 8-10 pages report </a:t>
            </a:r>
            <a:r>
              <a:rPr lang="en-US" sz="2400" dirty="0" smtClean="0"/>
              <a:t>(45%)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A1921A4-9C2B-41AB-A85E-C21DDEDCF625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C4CA7-3776-42C7-A0DC-9B149BCD095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1143000"/>
          </a:xfrm>
        </p:spPr>
        <p:txBody>
          <a:bodyPr/>
          <a:lstStyle/>
          <a:p>
            <a:pPr eaLnBrk="1" hangingPunct="1"/>
            <a:r>
              <a:rPr lang="en-US" smtClean="0"/>
              <a:t>Final Research Oriented Project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“small” contribution to open NLP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Read several papers about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Either improve on the proposed solution (e.g., using more effective technique)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Or propose new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Or perform a more informative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Write report discussing results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Present results to class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These can be done in groups (max 2?).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List of possible topics on course Webpage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ahead in the book to get a feel for various areas of NLP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8458200" y="6096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22F6E9-583B-4155-AD35-8FE091D3DFAB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E9073-FAA4-45D5-AB76-B2C14DBB853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What is it?</a:t>
            </a:r>
          </a:p>
          <a:p>
            <a:pPr lvl="1" eaLnBrk="1" hangingPunct="1"/>
            <a:r>
              <a:rPr lang="en-US" sz="3600" smtClean="0"/>
              <a:t>We’re going to study </a:t>
            </a:r>
            <a:r>
              <a:rPr lang="en-US" sz="3600" smtClean="0">
                <a:solidFill>
                  <a:schemeClr val="accent2"/>
                </a:solidFill>
              </a:rPr>
              <a:t>formalisms</a:t>
            </a:r>
            <a:r>
              <a:rPr lang="en-US" sz="3600" smtClean="0"/>
              <a:t>, </a:t>
            </a:r>
            <a:r>
              <a:rPr lang="en-US" sz="3600" smtClean="0">
                <a:solidFill>
                  <a:schemeClr val="accent2"/>
                </a:solidFill>
              </a:rPr>
              <a:t>models and algorithms</a:t>
            </a:r>
            <a:r>
              <a:rPr lang="en-US" sz="3600" smtClean="0"/>
              <a:t> to allow computers to perform </a:t>
            </a:r>
            <a:r>
              <a:rPr lang="en-US" sz="3600" smtClean="0">
                <a:solidFill>
                  <a:schemeClr val="accent2"/>
                </a:solidFill>
              </a:rPr>
              <a:t>useful tasks</a:t>
            </a:r>
            <a:r>
              <a:rPr lang="en-US" sz="3600" smtClean="0"/>
              <a:t> involving </a:t>
            </a:r>
            <a:r>
              <a:rPr lang="en-US" sz="3600" smtClean="0">
                <a:solidFill>
                  <a:schemeClr val="accent2"/>
                </a:solidFill>
              </a:rPr>
              <a:t>knowledge about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accent2"/>
                </a:solidFill>
              </a:rPr>
              <a:t>human languages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8F68CF-0444-4659-9F37-5C35E3C4ED45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C4CA7-3776-42C7-A0DC-9B149BCD095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NEW: Final Pedagogical Project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“small” contribution to NLP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Select an </a:t>
            </a:r>
            <a:r>
              <a:rPr lang="en-US" sz="2400" b="1" dirty="0" smtClean="0"/>
              <a:t>advanced topic </a:t>
            </a:r>
            <a:r>
              <a:rPr lang="en-US" sz="2400" dirty="0" smtClean="0"/>
              <a:t>that was not covered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Read several educational materials about it (e.g., textbook </a:t>
            </a:r>
            <a:r>
              <a:rPr lang="en-US" sz="2400" dirty="0" err="1" smtClean="0"/>
              <a:t>chp</a:t>
            </a:r>
            <a:r>
              <a:rPr lang="en-US" sz="2400" dirty="0" smtClean="0"/>
              <a:t>., tutorials,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 ….)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Select readings for the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Summarize those papers and prepare a lecture about your topic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Develop an assignment to test the learning goals and  work out the solution.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These can be done in groups (max 2?)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List of possible topics (coming soon)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8458200" y="6096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0DFB5E7-C68D-47BA-BDF4-E071932C7227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029C9-F7A7-4A89-87AA-81E323AD020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Communication: UBC Connect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Link on course Web page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Assignments posted there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Questions about assignments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Questions about readings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….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81E5DE-58D1-41D1-83E9-7F52AC0DC6FC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E03F8-17E2-480D-8669-3ABB9FEAA97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441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Course Web Page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The course web page can be found at.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http://people.cs.ubc.ca/~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carenini/TEACHING/CPSC503-12/503-12.html</a:t>
            </a:r>
            <a:endParaRPr lang="en-US" sz="2000" u="sng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It has (will have) the syllabus, lecture notes, assignments, announcements, etc.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You should check it often for new stuff.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"/>
            <a:ext cx="4495799" cy="250693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5268C6-3865-41DF-984F-038154F0F911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BF02AB-9552-402F-8185-A267130D7DD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8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the field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Overview of course 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Background knowledge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Topics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Activities and Grading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Administrative Stuff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Introductions </a:t>
            </a:r>
            <a:r>
              <a:rPr lang="en-US" sz="2800" i="1" smtClean="0">
                <a:solidFill>
                  <a:schemeClr val="accent2"/>
                </a:solidFill>
              </a:rPr>
              <a:t>(if time left)</a:t>
            </a:r>
            <a:endParaRPr lang="en-US" i="1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D49517-0E1A-4E5E-A4C1-6D0F33C1391F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6273E-123E-4ABA-9B80-750E617BE55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smtClean="0"/>
              <a:t>Your Name</a:t>
            </a:r>
          </a:p>
          <a:p>
            <a:pPr eaLnBrk="1" hangingPunct="1"/>
            <a:r>
              <a:rPr lang="en-US" smtClean="0"/>
              <a:t>Previous experience in NLP?</a:t>
            </a:r>
          </a:p>
          <a:p>
            <a:pPr eaLnBrk="1" hangingPunct="1"/>
            <a:r>
              <a:rPr lang="en-US" smtClean="0"/>
              <a:t>Why are you interested in NLP?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Are you thinking of NLP as your main research area? If not, what else do you want to specialize in….</a:t>
            </a:r>
          </a:p>
          <a:p>
            <a:pPr eaLnBrk="1" hangingPunct="1"/>
            <a:r>
              <a:rPr lang="en-US" smtClean="0"/>
              <a:t>Anything else…………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301522-41E9-460C-B9A7-0E4F2D50B44F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CF010-471C-4895-8895-04C4B9EF6D6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Next Time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96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Read Chapter 1 (including 1.6 brief history ) and 2 of textbook </a:t>
            </a:r>
          </a:p>
          <a:p>
            <a:pPr eaLnBrk="1" hangingPunct="1"/>
            <a:r>
              <a:rPr lang="en-US" dirty="0" smtClean="0"/>
              <a:t>Chapter 2 is </a:t>
            </a:r>
            <a:r>
              <a:rPr lang="en-US" dirty="0" smtClean="0">
                <a:solidFill>
                  <a:schemeClr val="accent2"/>
                </a:solidFill>
              </a:rPr>
              <a:t>background knowledge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will start  </a:t>
            </a:r>
            <a:r>
              <a:rPr lang="en-US" dirty="0" smtClean="0">
                <a:solidFill>
                  <a:schemeClr val="accent2"/>
                </a:solidFill>
              </a:rPr>
              <a:t>Chapter 3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Assignment </a:t>
            </a:r>
            <a:r>
              <a:rPr lang="en-US" dirty="0" smtClean="0"/>
              <a:t>1 will be out by this Tue15 – due Tue22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01A5E2-64F9-4903-B7E8-D56F08A97EB6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503 – Winter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377DE-8ED9-4FDE-BEC3-62F7799D18A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4953000" cy="71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7912AD-24DE-477A-9189-AC609E6DBE11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820D34-65BD-4F65-93E3-75AB2A34E79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Useful Tasks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ideas?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907C07-17FC-4459-A2BE-D85C9153730B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46A7C-61BB-49D6-BB63-9489ACB405A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Sample Useful Tasks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Conversational agents:</a:t>
            </a:r>
            <a:r>
              <a:rPr lang="en-US" sz="2800" dirty="0" smtClean="0"/>
              <a:t> AT&amp;T “How may I help you?” technology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Apple SIRI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Summarization:</a:t>
            </a:r>
            <a:r>
              <a:rPr lang="en-US" sz="2800" dirty="0" smtClean="0"/>
              <a:t> ”Please summarize my discussion with Sue about 503” “What people say about the new Nikon 5000?”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Generation:</a:t>
            </a:r>
            <a:r>
              <a:rPr lang="en-US" sz="2800" dirty="0" smtClean="0"/>
              <a:t> an automatic commentator of a soccer game (e.g., from output of a vision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059A5A-557E-43C1-BDED-056C7BE44C2D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BF0C9-F1C9-48A9-B1DD-F3FCFBBB861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Sample Useful Tasks (cont’)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3152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Web-based question answering :</a:t>
            </a:r>
            <a:r>
              <a:rPr lang="en-US" sz="2800" dirty="0" smtClean="0"/>
              <a:t> “Was 1991 an El Nino year? ….Was it the first one after 1982?” “Why was it so intense?” </a:t>
            </a:r>
          </a:p>
          <a:p>
            <a:pPr eaLnBrk="1" hangingPunct="1"/>
            <a:r>
              <a:rPr lang="en-US" sz="2800" dirty="0" smtClean="0">
                <a:solidFill>
                  <a:schemeClr val="accent6"/>
                </a:solidFill>
              </a:rPr>
              <a:t>IBM Watson Jeopardy</a:t>
            </a:r>
            <a:r>
              <a:rPr lang="en-US" sz="2800" i="1" dirty="0" smtClean="0"/>
              <a:t> (now medicine!)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Document Classification:</a:t>
            </a:r>
            <a:r>
              <a:rPr lang="en-US" sz="2800" dirty="0" smtClean="0"/>
              <a:t> spam detection, news filtering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4267200"/>
            <a:ext cx="929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 dirty="0" smtClean="0">
                <a:latin typeface="Comic Sans MS" pitchFamily="66" charset="0"/>
              </a:rPr>
              <a:t>…not </a:t>
            </a:r>
            <a:r>
              <a:rPr lang="en-US" sz="2800" i="1" dirty="0">
                <a:latin typeface="Comic Sans MS" pitchFamily="66" charset="0"/>
              </a:rPr>
              <a:t>in </a:t>
            </a:r>
            <a:r>
              <a:rPr lang="en-US" sz="2800" i="1" dirty="0" smtClean="0">
                <a:latin typeface="Comic Sans MS" pitchFamily="66" charset="0"/>
              </a:rPr>
              <a:t>503 </a:t>
            </a:r>
            <a:r>
              <a:rPr lang="en-US" sz="2800" i="1" dirty="0" smtClean="0">
                <a:latin typeface="Comic Sans MS" pitchFamily="66" charset="0"/>
                <a:sym typeface="Wingdings" pitchFamily="2" charset="2"/>
              </a:rPr>
              <a:t> but possible topics for a project </a:t>
            </a:r>
            <a:endParaRPr lang="en-US" sz="2800" i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Speech: </a:t>
            </a:r>
            <a:r>
              <a:rPr lang="en-US" sz="2800" dirty="0">
                <a:latin typeface="Comic Sans MS" pitchFamily="66" charset="0"/>
              </a:rPr>
              <a:t>speech recognition and transcription, text to speech synthesis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Machine Translation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8610600" y="38862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E1D40B-AB54-4B89-BF11-933FD3F4B967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1C1771-BF8A-4B06-A52C-90AE52295B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What is it?</a:t>
            </a:r>
          </a:p>
          <a:p>
            <a:pPr lvl="1" eaLnBrk="1" hangingPunct="1"/>
            <a:r>
              <a:rPr lang="en-US" sz="3600" smtClean="0"/>
              <a:t>We’re going to study </a:t>
            </a:r>
            <a:r>
              <a:rPr lang="en-US" sz="3600" smtClean="0">
                <a:solidFill>
                  <a:schemeClr val="accent2"/>
                </a:solidFill>
              </a:rPr>
              <a:t>formalisms</a:t>
            </a:r>
            <a:r>
              <a:rPr lang="en-US" sz="3600" smtClean="0"/>
              <a:t>, </a:t>
            </a:r>
            <a:r>
              <a:rPr lang="en-US" sz="3600" smtClean="0">
                <a:solidFill>
                  <a:schemeClr val="accent2"/>
                </a:solidFill>
              </a:rPr>
              <a:t>models and algorithms</a:t>
            </a:r>
            <a:r>
              <a:rPr lang="en-US" sz="3600" smtClean="0"/>
              <a:t> to allow computers to perform </a:t>
            </a:r>
            <a:r>
              <a:rPr lang="en-US" sz="3600" smtClean="0">
                <a:solidFill>
                  <a:schemeClr val="accent2"/>
                </a:solidFill>
              </a:rPr>
              <a:t>useful tasks</a:t>
            </a:r>
            <a:r>
              <a:rPr lang="en-US" sz="3600" smtClean="0"/>
              <a:t> involving </a:t>
            </a:r>
            <a:r>
              <a:rPr lang="en-US" sz="3600" u="sng" smtClean="0">
                <a:solidFill>
                  <a:schemeClr val="accent2"/>
                </a:solidFill>
              </a:rPr>
              <a:t>knowledge about</a:t>
            </a:r>
            <a:r>
              <a:rPr lang="en-US" sz="3600" u="sng" smtClean="0"/>
              <a:t> </a:t>
            </a:r>
            <a:r>
              <a:rPr lang="en-US" sz="3600" u="sng" smtClean="0">
                <a:solidFill>
                  <a:schemeClr val="accent2"/>
                </a:solidFill>
              </a:rPr>
              <a:t>human languages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B2EEBF-2150-49F9-B989-F7A0DE36911C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CD9E3-0D5C-43D1-BADA-FD2520D5D41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about Language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66" charset="0"/>
              </a:rPr>
              <a:t>Any ideas?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979CF98-C483-4A8F-AD3E-75D6C596588A}" type="datetime1">
              <a:rPr lang="en-US" smtClean="0"/>
              <a:pPr/>
              <a:t>1/7/2013</a:t>
            </a:fld>
            <a:endParaRPr lang="en-US" smtClean="0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33027-E491-4BA6-BE91-0F63E45D1D6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about Language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Phonetics and Phonology</a:t>
            </a:r>
            <a:r>
              <a:rPr lang="en-US" smtClean="0"/>
              <a:t> (sounds)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Morphology</a:t>
            </a:r>
            <a:r>
              <a:rPr lang="en-US" smtClean="0"/>
              <a:t> (structure of words)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Syntax</a:t>
            </a:r>
            <a:r>
              <a:rPr lang="en-US" smtClean="0"/>
              <a:t> (structure of sentences)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Semantics</a:t>
            </a:r>
            <a:r>
              <a:rPr lang="en-US" smtClean="0"/>
              <a:t> (meaning)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Pragmatics</a:t>
            </a:r>
            <a:r>
              <a:rPr lang="en-US" smtClean="0"/>
              <a:t> (language use)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Discourse and Dialogue</a:t>
            </a:r>
            <a:r>
              <a:rPr lang="en-US" smtClean="0"/>
              <a:t> (units larger than single utterance)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-5582">
  <a:themeElements>
    <a:clrScheme name="AI-558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I-558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-558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-558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AI-5582</Template>
  <TotalTime>41256</TotalTime>
  <Words>4166</Words>
  <Application>Microsoft Office PowerPoint</Application>
  <PresentationFormat>On-screen Show (4:3)</PresentationFormat>
  <Paragraphs>587</Paragraphs>
  <Slides>36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AI-5582</vt:lpstr>
      <vt:lpstr>Equation</vt:lpstr>
      <vt:lpstr>CPSC 503  Computational Linguistics Natural Language Processing Human Language Technology ……</vt:lpstr>
      <vt:lpstr>Today Jan 8</vt:lpstr>
      <vt:lpstr>Natural Language Processing</vt:lpstr>
      <vt:lpstr>Sample Useful Tasks</vt:lpstr>
      <vt:lpstr>Sample Useful Tasks</vt:lpstr>
      <vt:lpstr>Sample Useful Tasks (cont’)</vt:lpstr>
      <vt:lpstr>Natural Language Processing</vt:lpstr>
      <vt:lpstr>Knowledge about Language</vt:lpstr>
      <vt:lpstr>Knowledge about Language</vt:lpstr>
      <vt:lpstr>Morphology</vt:lpstr>
      <vt:lpstr>Syntax</vt:lpstr>
      <vt:lpstr>Semantics</vt:lpstr>
      <vt:lpstr>Pragmatics  (including Discourse and Dialogue)</vt:lpstr>
      <vt:lpstr>Natural Language Processing</vt:lpstr>
      <vt:lpstr>Formalisms, Models and Algorithms</vt:lpstr>
      <vt:lpstr>Simple Example</vt:lpstr>
      <vt:lpstr>Knowledge-Formalisms Map (no ambiguity / no uncertainty)</vt:lpstr>
      <vt:lpstr>Algorithms</vt:lpstr>
      <vt:lpstr>Ambiguity</vt:lpstr>
      <vt:lpstr>Some Key Disambiguation Tasks</vt:lpstr>
      <vt:lpstr>Implications of ambiguity</vt:lpstr>
      <vt:lpstr>Knowledge-Formalisms Map (including probabilistic formalisms)</vt:lpstr>
      <vt:lpstr>Why NLP Feasible/Useful Now?</vt:lpstr>
      <vt:lpstr>Today Jan8</vt:lpstr>
      <vt:lpstr>Background Knowledge</vt:lpstr>
      <vt:lpstr>Course Topics</vt:lpstr>
      <vt:lpstr>Just English?</vt:lpstr>
      <vt:lpstr>Activities and (tentative) Grading</vt:lpstr>
      <vt:lpstr>Final Research Oriented Project</vt:lpstr>
      <vt:lpstr>NEW: Final Pedagogical Project</vt:lpstr>
      <vt:lpstr>Communication: UBC Connect</vt:lpstr>
      <vt:lpstr>Course Web Page</vt:lpstr>
      <vt:lpstr>Today Jan 8</vt:lpstr>
      <vt:lpstr>Introductions</vt:lpstr>
      <vt:lpstr>Next Time</vt:lpstr>
      <vt:lpstr>Slide 36</vt:lpstr>
    </vt:vector>
  </TitlesOfParts>
  <Company>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5832 Natural Language Processing</dc:title>
  <dc:creator>Jim Martin</dc:creator>
  <cp:lastModifiedBy>carenini</cp:lastModifiedBy>
  <cp:revision>235</cp:revision>
  <dcterms:created xsi:type="dcterms:W3CDTF">2003-01-13T03:30:47Z</dcterms:created>
  <dcterms:modified xsi:type="dcterms:W3CDTF">2013-01-08T17:25:43Z</dcterms:modified>
</cp:coreProperties>
</file>