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76" r:id="rId3"/>
    <p:sldMasterId id="2147483688" r:id="rId4"/>
    <p:sldMasterId id="2147483700" r:id="rId5"/>
  </p:sldMasterIdLst>
  <p:notesMasterIdLst>
    <p:notesMasterId r:id="rId57"/>
  </p:notesMasterIdLst>
  <p:handoutMasterIdLst>
    <p:handoutMasterId r:id="rId58"/>
  </p:handoutMasterIdLst>
  <p:sldIdLst>
    <p:sldId id="330" r:id="rId6"/>
    <p:sldId id="342" r:id="rId7"/>
    <p:sldId id="339" r:id="rId8"/>
    <p:sldId id="340" r:id="rId9"/>
    <p:sldId id="341" r:id="rId10"/>
    <p:sldId id="395" r:id="rId11"/>
    <p:sldId id="388" r:id="rId12"/>
    <p:sldId id="343" r:id="rId13"/>
    <p:sldId id="344" r:id="rId14"/>
    <p:sldId id="347" r:id="rId15"/>
    <p:sldId id="346" r:id="rId16"/>
    <p:sldId id="349" r:id="rId17"/>
    <p:sldId id="350" r:id="rId18"/>
    <p:sldId id="351" r:id="rId19"/>
    <p:sldId id="352" r:id="rId20"/>
    <p:sldId id="396" r:id="rId21"/>
    <p:sldId id="361" r:id="rId22"/>
    <p:sldId id="354" r:id="rId23"/>
    <p:sldId id="355" r:id="rId24"/>
    <p:sldId id="363" r:id="rId25"/>
    <p:sldId id="356" r:id="rId26"/>
    <p:sldId id="389" r:id="rId27"/>
    <p:sldId id="365" r:id="rId28"/>
    <p:sldId id="358" r:id="rId29"/>
    <p:sldId id="366" r:id="rId30"/>
    <p:sldId id="359" r:id="rId31"/>
    <p:sldId id="367" r:id="rId32"/>
    <p:sldId id="390" r:id="rId33"/>
    <p:sldId id="392" r:id="rId34"/>
    <p:sldId id="376" r:id="rId35"/>
    <p:sldId id="393" r:id="rId36"/>
    <p:sldId id="378" r:id="rId37"/>
    <p:sldId id="379" r:id="rId38"/>
    <p:sldId id="380" r:id="rId39"/>
    <p:sldId id="381" r:id="rId40"/>
    <p:sldId id="382" r:id="rId41"/>
    <p:sldId id="383" r:id="rId42"/>
    <p:sldId id="384" r:id="rId43"/>
    <p:sldId id="385" r:id="rId44"/>
    <p:sldId id="386" r:id="rId45"/>
    <p:sldId id="387" r:id="rId46"/>
    <p:sldId id="397" r:id="rId47"/>
    <p:sldId id="391" r:id="rId48"/>
    <p:sldId id="369" r:id="rId49"/>
    <p:sldId id="370" r:id="rId50"/>
    <p:sldId id="371" r:id="rId51"/>
    <p:sldId id="372" r:id="rId52"/>
    <p:sldId id="373" r:id="rId53"/>
    <p:sldId id="374" r:id="rId54"/>
    <p:sldId id="377" r:id="rId55"/>
    <p:sldId id="337"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82594" autoAdjust="0"/>
  </p:normalViewPr>
  <p:slideViewPr>
    <p:cSldViewPr>
      <p:cViewPr>
        <p:scale>
          <a:sx n="69" d="100"/>
          <a:sy n="69" d="100"/>
        </p:scale>
        <p:origin x="-930" y="27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3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6.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577F56C-C0E6-441B-B0C6-FCA1448F4889}" type="datetimeFigureOut">
              <a:rPr lang="en-US"/>
              <a:pPr>
                <a:defRPr/>
              </a:pPr>
              <a:t>10/20/2011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1B5A273-CBF6-4F9D-B654-CC32B9985E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cs.cmu.edu/afs/cs/project/jair/pub/volume4/kaelbling96a-html/node62.html#Condon92"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cs.cmu.edu/afs/cs/project/jair/pub/volume4/kaelbling96a-html/node62.html#Rust96" TargetMode="External"/><Relationship Id="rId5" Type="http://schemas.openxmlformats.org/officeDocument/2006/relationships/hyperlink" Target="http://www.cs.cmu.edu/afs/cs/project/jair/pub/volume4/kaelbling96a-html/node62.html#Puterman78" TargetMode="External"/><Relationship Id="rId4" Type="http://schemas.openxmlformats.org/officeDocument/2006/relationships/hyperlink" Target="http://www.cs.cmu.edu/afs/cs/project/jair/pub/volume4/kaelbling96a-html/node62.html#Littman95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12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8E2823-24E0-49BC-843F-7C94A4392B4C}" type="slidenum">
              <a:rPr lang="en-US">
                <a:solidFill>
                  <a:prstClr val="black"/>
                </a:solidFill>
              </a:rPr>
              <a:pPr/>
              <a:t>14</a:t>
            </a:fld>
            <a:endParaRPr lang="en-US">
              <a:solidFill>
                <a:prstClr val="black"/>
              </a:solidFill>
            </a:endParaRPr>
          </a:p>
        </p:txBody>
      </p:sp>
      <p:sp>
        <p:nvSpPr>
          <p:cNvPr id="34819"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4820"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4675123-E6D8-4C83-BE59-74215794992B}" type="slidenum">
              <a:rPr lang="en-US">
                <a:solidFill>
                  <a:prstClr val="black"/>
                </a:solidFill>
              </a:rPr>
              <a:pPr/>
              <a:t>15</a:t>
            </a:fld>
            <a:endParaRPr lang="en-US">
              <a:solidFill>
                <a:prstClr val="black"/>
              </a:solidFill>
            </a:endParaRPr>
          </a:p>
        </p:txBody>
      </p:sp>
      <p:sp>
        <p:nvSpPr>
          <p:cNvPr id="35843"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5844"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4675123-E6D8-4C83-BE59-74215794992B}" type="slidenum">
              <a:rPr lang="en-US">
                <a:solidFill>
                  <a:prstClr val="black"/>
                </a:solidFill>
              </a:rPr>
              <a:pPr/>
              <a:t>16</a:t>
            </a:fld>
            <a:endParaRPr lang="en-US">
              <a:solidFill>
                <a:prstClr val="black"/>
              </a:solidFill>
            </a:endParaRPr>
          </a:p>
        </p:txBody>
      </p:sp>
      <p:sp>
        <p:nvSpPr>
          <p:cNvPr id="35843"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5844"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D1E31DC-976F-4937-A23B-A462526D3992}" type="slidenum">
              <a:rPr lang="en-US" smtClean="0"/>
              <a:pPr/>
              <a:t>17</a:t>
            </a:fld>
            <a:endParaRPr lang="en-US" smtClean="0"/>
          </a:p>
        </p:txBody>
      </p:sp>
      <p:sp>
        <p:nvSpPr>
          <p:cNvPr id="33795"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33796" name="Text Box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b="1" dirty="0" smtClean="0"/>
              <a:t>forget the proper sequence of tasks</a:t>
            </a:r>
            <a:r>
              <a:rPr lang="en-US" dirty="0" smtClean="0"/>
              <a:t> that need to be completed</a:t>
            </a:r>
          </a:p>
          <a:p>
            <a:pPr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t> </a:t>
            </a:r>
            <a:r>
              <a:rPr lang="en-US" b="1" dirty="0" smtClean="0"/>
              <a:t>they lose track of the steps</a:t>
            </a:r>
            <a:r>
              <a:rPr lang="en-US" dirty="0" smtClean="0"/>
              <a:t> that they have already completed. </a:t>
            </a:r>
          </a:p>
          <a:p>
            <a:pPr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At any stage of the process</a:t>
            </a:r>
          </a:p>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The agent </a:t>
            </a:r>
            <a:r>
              <a:rPr lang="en-GB" dirty="0" smtClean="0">
                <a:solidFill>
                  <a:schemeClr val="accent2"/>
                </a:solidFill>
              </a:rPr>
              <a:t>decides which action to perform</a:t>
            </a:r>
          </a:p>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The </a:t>
            </a:r>
            <a:r>
              <a:rPr lang="en-GB" dirty="0" smtClean="0">
                <a:solidFill>
                  <a:schemeClr val="accent2"/>
                </a:solidFill>
              </a:rPr>
              <a:t>new state</a:t>
            </a:r>
            <a:r>
              <a:rPr lang="en-GB" dirty="0" smtClean="0"/>
              <a:t> of the world depends on the </a:t>
            </a:r>
            <a:r>
              <a:rPr lang="en-GB" dirty="0" smtClean="0">
                <a:solidFill>
                  <a:schemeClr val="accent2"/>
                </a:solidFill>
              </a:rPr>
              <a:t>previous state(s)</a:t>
            </a:r>
            <a:r>
              <a:rPr lang="en-GB" dirty="0" smtClean="0"/>
              <a:t> as well as the </a:t>
            </a:r>
            <a:r>
              <a:rPr lang="en-GB" dirty="0" smtClean="0">
                <a:solidFill>
                  <a:schemeClr val="accent2"/>
                </a:solidFill>
              </a:rPr>
              <a:t>action(s) performed</a:t>
            </a:r>
          </a:p>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The agent receives </a:t>
            </a:r>
            <a:r>
              <a:rPr lang="en-GB" dirty="0" smtClean="0">
                <a:solidFill>
                  <a:schemeClr val="accent2"/>
                </a:solidFill>
              </a:rPr>
              <a:t>rewards</a:t>
            </a:r>
            <a:r>
              <a:rPr lang="en-GB" dirty="0" smtClean="0"/>
              <a:t> or punishments at various points in the process</a:t>
            </a:r>
          </a:p>
          <a:p>
            <a:pPr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Aim: </a:t>
            </a:r>
            <a:r>
              <a:rPr lang="en-GB" b="1" dirty="0" smtClean="0"/>
              <a:t>maximize the reward received</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18</a:t>
            </a:fld>
            <a:endParaRPr lang="en-US">
              <a:solidFill>
                <a:prstClr val="black"/>
              </a:solidFill>
            </a:endParaRPr>
          </a:p>
        </p:txBody>
      </p:sp>
      <p:sp>
        <p:nvSpPr>
          <p:cNvPr id="3789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7892"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A0D65D-2443-4ADD-AF81-AE6D47209314}" type="slidenum">
              <a:rPr lang="en-US">
                <a:solidFill>
                  <a:prstClr val="black"/>
                </a:solidFill>
              </a:rPr>
              <a:pPr/>
              <a:t>19</a:t>
            </a:fld>
            <a:endParaRPr lang="en-US">
              <a:solidFill>
                <a:prstClr val="black"/>
              </a:solidFill>
            </a:endParaRPr>
          </a:p>
        </p:txBody>
      </p:sp>
      <p:sp>
        <p:nvSpPr>
          <p:cNvPr id="38915"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8916"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7F7A6A1-E237-4011-A30F-29BBD20806DE}" type="slidenum">
              <a:rPr lang="en-US" smtClean="0"/>
              <a:pPr/>
              <a:t>20</a:t>
            </a:fld>
            <a:endParaRPr lang="en-US" smtClean="0"/>
          </a:p>
        </p:txBody>
      </p:sp>
      <p:sp>
        <p:nvSpPr>
          <p:cNvPr id="35843"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35844"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3BF8034-3F45-4B0D-89A3-2609CE9983A8}" type="slidenum">
              <a:rPr lang="en-US">
                <a:solidFill>
                  <a:prstClr val="black"/>
                </a:solidFill>
              </a:rPr>
              <a:pPr/>
              <a:t>21</a:t>
            </a:fld>
            <a:endParaRPr lang="en-US">
              <a:solidFill>
                <a:prstClr val="black"/>
              </a:solidFill>
            </a:endParaRPr>
          </a:p>
        </p:txBody>
      </p:sp>
      <p:sp>
        <p:nvSpPr>
          <p:cNvPr id="39939"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9940" name="Text Box 3"/>
          <p:cNvSpPr>
            <a:spLocks noGrp="1" noChangeArrowheads="1"/>
          </p:cNvSpPr>
          <p:nvPr>
            <p:ph type="body"/>
          </p:nvPr>
        </p:nvSpPr>
        <p:spPr>
          <a:xfrm>
            <a:off x="913260" y="4343713"/>
            <a:ext cx="5031482" cy="4113862"/>
          </a:xfrm>
          <a:noFill/>
          <a:ln/>
        </p:spPr>
        <p:txBody>
          <a:bodyPr lIns="94834" tIns="47417" rIns="94834" bIns="47417"/>
          <a:lstStyle/>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Yes, with probability 0.8</a:t>
            </a:r>
            <a:r>
              <a:rPr lang="en-GB" baseline="30000" dirty="0" smtClean="0"/>
              <a:t>5</a:t>
            </a:r>
            <a:r>
              <a:rPr lang="en-GB" dirty="0" smtClean="0"/>
              <a:t>=0.3278</a:t>
            </a:r>
          </a:p>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GB" dirty="0" smtClean="0"/>
              <a:t>yes, going the other way around with prob. 0.1</a:t>
            </a:r>
            <a:r>
              <a:rPr lang="en-GB" baseline="30000" dirty="0" smtClean="0"/>
              <a:t>4 </a:t>
            </a:r>
            <a:r>
              <a:rPr lang="en-GB" dirty="0" smtClean="0"/>
              <a:t>x 0.8</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0E7DBD8-0BBA-4D43-A8F3-C3EBF835FB97}" type="slidenum">
              <a:rPr lang="en-US" smtClean="0"/>
              <a:pPr/>
              <a:t>23</a:t>
            </a:fld>
            <a:endParaRPr lang="en-US" smtClean="0"/>
          </a:p>
        </p:txBody>
      </p:sp>
      <p:sp>
        <p:nvSpPr>
          <p:cNvPr id="3789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37892" name="Text Box 3"/>
          <p:cNvSpPr>
            <a:spLocks noGrp="1" noChangeArrowheads="1"/>
          </p:cNvSpPr>
          <p:nvPr>
            <p:ph type="body"/>
          </p:nvPr>
        </p:nvSpPr>
        <p:spPr>
          <a:xfrm>
            <a:off x="913260" y="4343713"/>
            <a:ext cx="5031482" cy="4113862"/>
          </a:xfrm>
          <a:noFill/>
          <a:ln/>
        </p:spPr>
        <p:txBody>
          <a:bodyPr lIns="94834" tIns="47417" rIns="94834" bIns="47417"/>
          <a:lstStyle/>
          <a:p>
            <a:pPr marL="342900" indent="-342900">
              <a:spcBef>
                <a:spcPct val="20000"/>
              </a:spcBef>
              <a:buFontTx/>
              <a:buChar char="•"/>
            </a:pPr>
            <a:r>
              <a:rPr lang="en-US" sz="1200" dirty="0" smtClean="0">
                <a:solidFill>
                  <a:srgbClr val="000000"/>
                </a:solidFill>
                <a:latin typeface="Arial Unicode MS" pitchFamily="34" charset="-128"/>
              </a:rPr>
              <a:t>So what is the best sequence of actions for our Robot?</a:t>
            </a:r>
          </a:p>
          <a:p>
            <a:pPr marL="342900" indent="-342900">
              <a:spcBef>
                <a:spcPct val="20000"/>
              </a:spcBef>
              <a:buFontTx/>
              <a:buChar char="•"/>
            </a:pPr>
            <a:r>
              <a:rPr lang="en-US" sz="1200" dirty="0" smtClean="0">
                <a:solidFill>
                  <a:srgbClr val="000000"/>
                </a:solidFill>
                <a:latin typeface="Arial Unicode MS" pitchFamily="34" charset="-128"/>
              </a:rPr>
              <a:t>There is no best sequence of actions!</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Minimizes cost</a:t>
            </a:r>
          </a:p>
          <a:p>
            <a:pPr defTabSz="449336" eaLnBrk="1" hangingPunct="1">
              <a:buFontTx/>
              <a:buChar char="•"/>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sz="1000" dirty="0" smtClean="0"/>
              <a:t>(you do not know how the world will be when you’ll need to make the decision)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67AABBE-651A-4311-A406-C43798D19C9A}" type="slidenum">
              <a:rPr lang="en-US">
                <a:solidFill>
                  <a:prstClr val="black"/>
                </a:solidFill>
              </a:rPr>
              <a:pPr/>
              <a:t>24</a:t>
            </a:fld>
            <a:endParaRPr lang="en-US">
              <a:solidFill>
                <a:prstClr val="black"/>
              </a:solidFill>
            </a:endParaRPr>
          </a:p>
        </p:txBody>
      </p:sp>
      <p:sp>
        <p:nvSpPr>
          <p:cNvPr id="41987"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41988" name="Text Box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Minimizes cost</a:t>
            </a:r>
          </a:p>
          <a:p>
            <a:pPr defTabSz="449336" eaLnBrk="1" hangingPunct="1">
              <a:buFontTx/>
              <a:buChar char="•"/>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sz="1000" dirty="0" smtClean="0"/>
              <a:t>(you do not know how the world will be when you’ll need to make the decision)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75846B6-617C-48E1-AB52-B9985641B045}" type="slidenum">
              <a:rPr lang="en-US" smtClean="0"/>
              <a:pPr/>
              <a:t>25</a:t>
            </a:fld>
            <a:endParaRPr lang="en-US" smtClean="0"/>
          </a:p>
        </p:txBody>
      </p:sp>
      <p:sp>
        <p:nvSpPr>
          <p:cNvPr id="38915"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38916" name="Text Box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latin typeface="Arial Unicode MS" pitchFamily="34" charset="-128"/>
              </a:rPr>
              <a:t>Because of the stochastic nature of the environment, </a:t>
            </a:r>
            <a:endParaRPr lang="en-US" dirty="0" smtClean="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7A1BBB3-213B-42D3-B72C-F3991AA8A8D1}" type="slidenum">
              <a:rPr lang="en-US">
                <a:solidFill>
                  <a:prstClr val="black"/>
                </a:solidFill>
              </a:rPr>
              <a:pPr/>
              <a:t>26</a:t>
            </a:fld>
            <a:endParaRPr lang="en-US">
              <a:solidFill>
                <a:prstClr val="black"/>
              </a:solidFill>
            </a:endParaRPr>
          </a:p>
        </p:txBody>
      </p:sp>
      <p:sp>
        <p:nvSpPr>
          <p:cNvPr id="4301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43012" name="Text Box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Minimizes cost</a:t>
            </a:r>
          </a:p>
          <a:p>
            <a:pPr defTabSz="449336" eaLnBrk="1" hangingPunct="1">
              <a:buFontTx/>
              <a:buChar char="•"/>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sz="1000" dirty="0" smtClean="0"/>
              <a:t>(you do not know how the world will be when you’ll need to make the decision)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33A6D38-5D95-4C24-9D67-6DE043B7059D}" type="slidenum">
              <a:rPr lang="en-US" smtClean="0"/>
              <a:pPr/>
              <a:t>27</a:t>
            </a:fld>
            <a:endParaRPr lang="en-US" smtClean="0"/>
          </a:p>
        </p:txBody>
      </p:sp>
      <p:sp>
        <p:nvSpPr>
          <p:cNvPr id="39939"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39940" name="Text Box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latin typeface="Arial Unicode MS" pitchFamily="34" charset="-128"/>
              </a:rPr>
              <a:t>Because of the stochastic nature of the environment, </a:t>
            </a:r>
            <a:endParaRPr lang="en-US" dirty="0" smtClean="0">
              <a:ea typeface="Arial Unicode MS" pitchFamily="34" charset="-128"/>
              <a:cs typeface="Arial Unicode MS" pitchFamily="34" charset="-128"/>
            </a:endParaRP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Minimizes cost</a:t>
            </a:r>
          </a:p>
          <a:p>
            <a:pPr defTabSz="449336" eaLnBrk="1" hangingPunct="1">
              <a:buFontTx/>
              <a:buChar char="•"/>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sz="1000" dirty="0" smtClean="0"/>
              <a:t>(you do not know how the world will be when you’ll need to make the decision)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29</a:t>
            </a:fld>
            <a:endParaRPr lang="en-US">
              <a:solidFill>
                <a:prstClr val="black"/>
              </a:solidFill>
            </a:endParaRPr>
          </a:p>
        </p:txBody>
      </p:sp>
      <p:sp>
        <p:nvSpPr>
          <p:cNvPr id="31747"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CA" sz="2800" b="1" dirty="0" smtClean="0">
              <a:solidFill>
                <a:prstClr val="black"/>
              </a:solidFill>
              <a:latin typeface="Times New Roman" pitchFamily="18" charset="0"/>
            </a:endParaRPr>
          </a:p>
        </p:txBody>
      </p:sp>
      <p:sp>
        <p:nvSpPr>
          <p:cNvPr id="31748"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30</a:t>
            </a:fld>
            <a:endParaRPr lang="en-US">
              <a:solidFill>
                <a:prstClr val="black"/>
              </a:solidFill>
            </a:endParaRPr>
          </a:p>
        </p:txBody>
      </p:sp>
      <p:sp>
        <p:nvSpPr>
          <p:cNvPr id="3277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CA" sz="2800" b="1" dirty="0" smtClean="0">
              <a:solidFill>
                <a:prstClr val="black"/>
              </a:solidFill>
              <a:latin typeface="Times New Roman" pitchFamily="18" charset="0"/>
            </a:endParaRPr>
          </a:p>
        </p:txBody>
      </p:sp>
      <p:sp>
        <p:nvSpPr>
          <p:cNvPr id="32772"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31</a:t>
            </a:fld>
            <a:endParaRPr lang="en-US">
              <a:solidFill>
                <a:prstClr val="black"/>
              </a:solidFill>
            </a:endParaRPr>
          </a:p>
        </p:txBody>
      </p:sp>
      <p:sp>
        <p:nvSpPr>
          <p:cNvPr id="3277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CA" sz="2800" b="1" dirty="0" smtClean="0">
              <a:solidFill>
                <a:prstClr val="black"/>
              </a:solidFill>
              <a:latin typeface="Times New Roman" pitchFamily="18" charset="0"/>
            </a:endParaRPr>
          </a:p>
        </p:txBody>
      </p:sp>
      <p:sp>
        <p:nvSpPr>
          <p:cNvPr id="32772"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32</a:t>
            </a:fld>
            <a:endParaRPr lang="en-GB" smtClean="0">
              <a:solidFill>
                <a:prstClr val="white"/>
              </a:solidFill>
            </a:endParaRPr>
          </a:p>
        </p:txBody>
      </p:sp>
      <p:sp>
        <p:nvSpPr>
          <p:cNvPr id="126979"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fld id="{65FB20B4-0B9B-4588-B1A3-EFADC048BE5E}" type="slidenum">
              <a:rPr lang="en-GB" smtClean="0">
                <a:solidFill>
                  <a:prstClr val="white"/>
                </a:solidFill>
              </a:rPr>
              <a:pPr/>
              <a:t>33</a:t>
            </a:fld>
            <a:endParaRPr lang="en-GB" smtClean="0">
              <a:solidFill>
                <a:prstClr val="white"/>
              </a:solidFill>
            </a:endParaRPr>
          </a:p>
        </p:txBody>
      </p:sp>
      <p:sp>
        <p:nvSpPr>
          <p:cNvPr id="128003"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28004"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35</a:t>
            </a:fld>
            <a:endParaRPr lang="en-GB" smtClean="0">
              <a:solidFill>
                <a:prstClr val="white"/>
              </a:solidFill>
            </a:endParaRPr>
          </a:p>
        </p:txBody>
      </p:sp>
      <p:sp>
        <p:nvSpPr>
          <p:cNvPr id="129027"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36</a:t>
            </a:fld>
            <a:endParaRPr lang="en-GB" smtClean="0">
              <a:solidFill>
                <a:prstClr val="white"/>
              </a:solidFill>
            </a:endParaRPr>
          </a:p>
        </p:txBody>
      </p:sp>
      <p:sp>
        <p:nvSpPr>
          <p:cNvPr id="129027"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37</a:t>
            </a:fld>
            <a:endParaRPr lang="en-GB" smtClean="0">
              <a:solidFill>
                <a:prstClr val="white"/>
              </a:solidFill>
            </a:endParaRPr>
          </a:p>
        </p:txBody>
      </p:sp>
      <p:sp>
        <p:nvSpPr>
          <p:cNvPr id="129027"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38</a:t>
            </a:fld>
            <a:endParaRPr lang="en-GB" smtClean="0">
              <a:solidFill>
                <a:prstClr val="white"/>
              </a:solidFill>
            </a:endParaRPr>
          </a:p>
        </p:txBody>
      </p:sp>
      <p:sp>
        <p:nvSpPr>
          <p:cNvPr id="131075"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39</a:t>
            </a:fld>
            <a:endParaRPr lang="en-GB" smtClean="0">
              <a:solidFill>
                <a:prstClr val="white"/>
              </a:solidFill>
            </a:endParaRPr>
          </a:p>
        </p:txBody>
      </p:sp>
      <p:sp>
        <p:nvSpPr>
          <p:cNvPr id="131075"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40</a:t>
            </a:fld>
            <a:endParaRPr lang="en-GB" smtClean="0">
              <a:solidFill>
                <a:prstClr val="white"/>
              </a:solidFill>
            </a:endParaRPr>
          </a:p>
        </p:txBody>
      </p:sp>
      <p:sp>
        <p:nvSpPr>
          <p:cNvPr id="129027"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fld id="{211958F5-7B5B-4FA0-8A58-F15B8760FAD0}" type="slidenum">
              <a:rPr lang="en-GB" smtClean="0">
                <a:solidFill>
                  <a:prstClr val="white"/>
                </a:solidFill>
              </a:rPr>
              <a:pPr/>
              <a:t>41</a:t>
            </a:fld>
            <a:endParaRPr lang="en-GB" smtClean="0">
              <a:solidFill>
                <a:prstClr val="white"/>
              </a:solidFill>
            </a:endParaRPr>
          </a:p>
        </p:txBody>
      </p:sp>
      <p:sp>
        <p:nvSpPr>
          <p:cNvPr id="132099" name="Text Box 2"/>
          <p:cNvSpPr txBox="1">
            <a:spLocks noChangeArrowheads="1"/>
          </p:cNvSpPr>
          <p:nvPr/>
        </p:nvSpPr>
        <p:spPr bwMode="auto">
          <a:xfrm>
            <a:off x="1156396" y="686405"/>
            <a:ext cx="4549675" cy="3429000"/>
          </a:xfrm>
          <a:prstGeom prst="rect">
            <a:avLst/>
          </a:prstGeom>
          <a:solidFill>
            <a:srgbClr val="FFFFFF"/>
          </a:solidFill>
          <a:ln w="9360">
            <a:solidFill>
              <a:srgbClr val="000000"/>
            </a:solidFill>
            <a:miter lim="800000"/>
            <a:headEnd/>
            <a:tailEnd/>
          </a:ln>
        </p:spPr>
        <p:txBody>
          <a:bodyPr wrap="none" lIns="86493" tIns="43247" rIns="86493" bIns="43247" anchor="ctr"/>
          <a:lstStyle/>
          <a:p>
            <a:pPr defTabSz="432465">
              <a:lnSpc>
                <a:spcPct val="90000"/>
              </a:lnSpc>
              <a:buClr>
                <a:srgbClr val="000000"/>
              </a:buClr>
              <a:buSzPct val="100000"/>
            </a:pPr>
            <a:endParaRPr lang="en-CA" sz="2600" dirty="0">
              <a:solidFill>
                <a:prstClr val="white"/>
              </a:solidFill>
              <a:latin typeface="Times New Roman" pitchFamily="18" charset="0"/>
              <a:ea typeface="Arial Unicode MS" pitchFamily="34" charset="-128"/>
              <a:cs typeface="Arial Unicode MS" pitchFamily="34" charset="-128"/>
            </a:endParaRPr>
          </a:p>
        </p:txBody>
      </p:sp>
      <p:sp>
        <p:nvSpPr>
          <p:cNvPr id="132100" name="Rectangle 3"/>
          <p:cNvSpPr>
            <a:spLocks noGrp="1" noChangeArrowheads="1"/>
          </p:cNvSpPr>
          <p:nvPr>
            <p:ph type="body"/>
          </p:nvPr>
        </p:nvSpPr>
        <p:spPr>
          <a:xfrm>
            <a:off x="912317" y="4343704"/>
            <a:ext cx="5033367" cy="4113892"/>
          </a:xfrm>
          <a:noFill/>
          <a:ln/>
        </p:spPr>
        <p:txBody>
          <a:bodyPr/>
          <a:lstStyle/>
          <a:p>
            <a:pPr eaLnBrk="1" hangingPunct="1">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Computational Complexity</a:t>
            </a:r>
          </a:p>
          <a:p>
            <a:r>
              <a:rPr lang="en-CA" dirty="0" smtClean="0"/>
              <a:t>Value iteration works by producing successive approximations of the optimal value function. Each iteration can be performed in O(|A||S|</a:t>
            </a:r>
            <a:r>
              <a:rPr lang="en-CA" baseline="30000" dirty="0" smtClean="0"/>
              <a:t>2</a:t>
            </a:r>
            <a:r>
              <a:rPr lang="en-CA" dirty="0" smtClean="0"/>
              <a:t>) steps, or faster if there is </a:t>
            </a:r>
            <a:r>
              <a:rPr lang="en-CA" dirty="0" err="1" smtClean="0"/>
              <a:t>sparsity</a:t>
            </a:r>
            <a:r>
              <a:rPr lang="en-CA" dirty="0" smtClean="0"/>
              <a:t> in the transition function. However, the number of iterations required can grow exponentially in the discount factor [</a:t>
            </a:r>
            <a:r>
              <a:rPr lang="en-CA" dirty="0" smtClean="0">
                <a:hlinkClick r:id="rId3"/>
              </a:rPr>
              <a:t>27</a:t>
            </a:r>
            <a:r>
              <a:rPr lang="en-CA" dirty="0" smtClean="0"/>
              <a:t>]; as the discount factor approaches 1, the decisions must be based on results that happen farther and farther into the future. In practice, policy iteration converges in fewer iterations than value iteration, although the per-iteration costs of </a:t>
            </a:r>
            <a:r>
              <a:rPr lang="en-CA" dirty="0" smtClean="0"/>
              <a:t>O(|A||S|</a:t>
            </a:r>
            <a:r>
              <a:rPr lang="en-CA" baseline="30000" dirty="0" smtClean="0"/>
              <a:t>2 + </a:t>
            </a:r>
            <a:r>
              <a:rPr lang="en-CA" dirty="0" smtClean="0"/>
              <a:t>|S|</a:t>
            </a:r>
            <a:r>
              <a:rPr lang="en-CA" baseline="30000" dirty="0" smtClean="0"/>
              <a:t>3 </a:t>
            </a:r>
            <a:r>
              <a:rPr lang="en-CA" dirty="0" smtClean="0"/>
              <a:t>) </a:t>
            </a:r>
            <a:r>
              <a:rPr lang="en-CA" dirty="0" smtClean="0"/>
              <a:t>can be prohibitive. There is no known tight worst-case bound available for policy iteration [</a:t>
            </a:r>
            <a:r>
              <a:rPr lang="en-CA" dirty="0" smtClean="0">
                <a:hlinkClick r:id="rId4"/>
              </a:rPr>
              <a:t>66</a:t>
            </a:r>
            <a:r>
              <a:rPr lang="en-CA" dirty="0" smtClean="0"/>
              <a:t>]. Modified policy iteration [</a:t>
            </a:r>
            <a:r>
              <a:rPr lang="en-CA" dirty="0" smtClean="0">
                <a:hlinkClick r:id="rId5"/>
              </a:rPr>
              <a:t>91</a:t>
            </a:r>
            <a:r>
              <a:rPr lang="en-CA" dirty="0" smtClean="0"/>
              <a:t>] seeks a trade-off between cheap and effective iterations and is preferred by some </a:t>
            </a:r>
            <a:r>
              <a:rPr lang="en-CA" dirty="0" err="1" smtClean="0"/>
              <a:t>practictioners</a:t>
            </a:r>
            <a:r>
              <a:rPr lang="en-CA" dirty="0" smtClean="0"/>
              <a:t> [</a:t>
            </a:r>
            <a:r>
              <a:rPr lang="en-CA" dirty="0" smtClean="0">
                <a:hlinkClick r:id="rId6"/>
              </a:rPr>
              <a:t>96</a:t>
            </a:r>
            <a:r>
              <a:rPr lang="en-CA" dirty="0" smtClean="0"/>
              <a:t>]. </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43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44</a:t>
            </a:fld>
            <a:endParaRPr lang="en-US" smtClean="0"/>
          </a:p>
        </p:txBody>
      </p:sp>
      <p:sp>
        <p:nvSpPr>
          <p:cNvPr id="41987"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41988"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EF3899A-EEDF-4D38-A5D9-77521FAF6F36}" type="slidenum">
              <a:rPr lang="en-US">
                <a:solidFill>
                  <a:prstClr val="black"/>
                </a:solidFill>
              </a:rPr>
              <a:pPr/>
              <a:t>8</a:t>
            </a:fld>
            <a:endParaRPr lang="en-US">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45</a:t>
            </a:fld>
            <a:endParaRPr lang="en-US" smtClean="0"/>
          </a:p>
        </p:txBody>
      </p:sp>
      <p:sp>
        <p:nvSpPr>
          <p:cNvPr id="4301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43012" name="Text Box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t>The cost of taking a step is so high that the agent heads straight </a:t>
            </a:r>
          </a:p>
          <a:p>
            <a:pPr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t>into the nearest terminal state, even if this is (2,4) (reward -1)</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A12B4F2-E359-434C-AB3C-25D601C2CAC4}" type="slidenum">
              <a:rPr lang="en-US" smtClean="0"/>
              <a:pPr/>
              <a:t>46</a:t>
            </a:fld>
            <a:endParaRPr lang="en-US" smtClean="0"/>
          </a:p>
        </p:txBody>
      </p:sp>
      <p:sp>
        <p:nvSpPr>
          <p:cNvPr id="44035"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44036"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E8A659-215A-43EE-80E5-8A33266F461F}" type="slidenum">
              <a:rPr lang="en-US" smtClean="0"/>
              <a:pPr/>
              <a:t>47</a:t>
            </a:fld>
            <a:endParaRPr lang="en-US" smtClean="0"/>
          </a:p>
        </p:txBody>
      </p:sp>
      <p:sp>
        <p:nvSpPr>
          <p:cNvPr id="45059"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45060"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09F883-A5E9-4E94-8F17-40D217D35AA2}" type="slidenum">
              <a:rPr lang="en-US" smtClean="0"/>
              <a:pPr/>
              <a:t>48</a:t>
            </a:fld>
            <a:endParaRPr lang="en-US" smtClean="0"/>
          </a:p>
        </p:txBody>
      </p:sp>
      <p:sp>
        <p:nvSpPr>
          <p:cNvPr id="46083"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46084"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49</a:t>
            </a:fld>
            <a:endParaRPr lang="en-US" smtClean="0"/>
          </a:p>
        </p:txBody>
      </p:sp>
      <p:sp>
        <p:nvSpPr>
          <p:cNvPr id="47107"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a:p>
        </p:txBody>
      </p:sp>
      <p:sp>
        <p:nvSpPr>
          <p:cNvPr id="47108" name="Text Box 3"/>
          <p:cNvSpPr>
            <a:spLocks noGrp="1" noChangeArrowheads="1"/>
          </p:cNvSpPr>
          <p:nvPr>
            <p:ph type="body"/>
          </p:nvPr>
        </p:nvSpPr>
        <p:spPr>
          <a:xfrm>
            <a:off x="913260" y="4343713"/>
            <a:ext cx="5031482" cy="4113862"/>
          </a:xfrm>
          <a:noFill/>
          <a:ln/>
        </p:spPr>
        <p:txBody>
          <a:bodyPr lIns="94834" tIns="47417" rIns="94834" bIns="47417"/>
          <a:lstStyle/>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sz="1000" dirty="0" smtClean="0"/>
              <a:t>it is basically rewarded for sticking around</a:t>
            </a:r>
          </a:p>
          <a:p>
            <a:pPr marL="730171" lvl="1" indent="-280835"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sz="1000" dirty="0" smtClean="0"/>
              <a:t>The only actions that need to be specified are the ones in states that are adjacent to the terminal states: take the agent away from them</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51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09594"/>
            <a:fld id="{BFD9695B-680D-4360-97A2-B5C440FB723B}" type="slidenum">
              <a:rPr lang="en-US">
                <a:solidFill>
                  <a:prstClr val="black"/>
                </a:solidFill>
              </a:rPr>
              <a:pPr defTabSz="909594"/>
              <a:t>9</a:t>
            </a:fld>
            <a:endParaRPr lang="en-US"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221548" indent="-221548" eaLnBrk="1" hangingPunct="1"/>
            <a:r>
              <a:rPr lang="en-US" dirty="0" smtClean="0"/>
              <a:t>R&amp;R Sys  Representation and reasoning Systems</a:t>
            </a:r>
          </a:p>
          <a:p>
            <a:pPr marL="221548" indent="-221548" eaLnBrk="1" hangingPunct="1"/>
            <a:r>
              <a:rPr lang="en-US" dirty="0" smtClean="0"/>
              <a:t>Each cell is a R&amp;R system</a:t>
            </a:r>
          </a:p>
          <a:p>
            <a:pPr marL="221548" indent="-221548" eaLnBrk="1" hangingPunct="1"/>
            <a:r>
              <a:rPr lang="en-US" dirty="0" smtClean="0"/>
              <a:t>STRIPS  actions preconditions and effects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5944135-5B23-4F83-A4C1-B916F1DA5731}" type="slidenum">
              <a:rPr lang="en-US">
                <a:solidFill>
                  <a:prstClr val="black"/>
                </a:solidFill>
              </a:rPr>
              <a:pPr/>
              <a:t>10</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11</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069A205-DB6F-4AD9-91AE-7C562314C3E3}" type="slidenum">
              <a:rPr lang="en-US">
                <a:solidFill>
                  <a:prstClr val="black"/>
                </a:solidFill>
              </a:rPr>
              <a:pPr/>
              <a:t>12</a:t>
            </a:fld>
            <a:endParaRPr lang="en-US">
              <a:solidFill>
                <a:prstClr val="black"/>
              </a:solidFill>
            </a:endParaRPr>
          </a:p>
        </p:txBody>
      </p:sp>
      <p:sp>
        <p:nvSpPr>
          <p:cNvPr id="32771"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2772" name="Rectangle 3"/>
          <p:cNvSpPr>
            <a:spLocks noGrp="1" noChangeArrowheads="1"/>
          </p:cNvSpPr>
          <p:nvPr>
            <p:ph type="body"/>
          </p:nvPr>
        </p:nvSpPr>
        <p:spPr>
          <a:xfrm>
            <a:off x="913260" y="4343713"/>
            <a:ext cx="5031482" cy="4113862"/>
          </a:xfrm>
          <a:noFill/>
          <a:ln/>
        </p:spPr>
        <p:txBody>
          <a:bodyPr lIns="94834" tIns="47417" rIns="94834" bIns="47417"/>
          <a:lstStyle/>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Helper of a senior</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Monitoring system (of a plant)</a:t>
            </a: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pPr>
            <a:r>
              <a:rPr lang="en-US" dirty="0" smtClean="0">
                <a:ea typeface="Arial Unicode MS" pitchFamily="34" charset="-128"/>
                <a:cs typeface="Arial Unicode MS" pitchFamily="34" charset="-128"/>
              </a:rPr>
              <a:t>Treatment of a chronic disease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BF3586B-88C8-4D5E-BA7F-3E8869339F54}" type="slidenum">
              <a:rPr lang="en-US">
                <a:solidFill>
                  <a:prstClr val="black"/>
                </a:solidFill>
              </a:rPr>
              <a:pPr/>
              <a:t>13</a:t>
            </a:fld>
            <a:endParaRPr lang="en-US">
              <a:solidFill>
                <a:prstClr val="black"/>
              </a:solidFill>
            </a:endParaRPr>
          </a:p>
        </p:txBody>
      </p:sp>
      <p:sp>
        <p:nvSpPr>
          <p:cNvPr id="33795" name="Text Box 2"/>
          <p:cNvSpPr txBox="1">
            <a:spLocks noChangeArrowheads="1"/>
          </p:cNvSpPr>
          <p:nvPr/>
        </p:nvSpPr>
        <p:spPr bwMode="auto">
          <a:xfrm>
            <a:off x="1155966" y="686426"/>
            <a:ext cx="4550737" cy="3429000"/>
          </a:xfrm>
          <a:prstGeom prst="rect">
            <a:avLst/>
          </a:prstGeom>
          <a:solidFill>
            <a:srgbClr val="FFFFFF"/>
          </a:solidFill>
          <a:ln w="9360">
            <a:solidFill>
              <a:srgbClr val="000000"/>
            </a:solidFill>
            <a:miter lim="800000"/>
            <a:headEnd/>
            <a:tailEnd/>
          </a:ln>
        </p:spPr>
        <p:txBody>
          <a:bodyPr wrap="none" lIns="89867" tIns="44934" rIns="89867" bIns="44934" anchor="ctr"/>
          <a:lstStyle/>
          <a:p>
            <a:endParaRPr lang="en-US" sz="2800" b="1" dirty="0" smtClean="0">
              <a:solidFill>
                <a:prstClr val="black"/>
              </a:solidFill>
              <a:latin typeface="Times New Roman" pitchFamily="18" charset="0"/>
            </a:endParaRPr>
          </a:p>
        </p:txBody>
      </p:sp>
      <p:sp>
        <p:nvSpPr>
          <p:cNvPr id="31748" name="Text Box 3"/>
          <p:cNvSpPr>
            <a:spLocks noGrp="1" noChangeArrowheads="1"/>
          </p:cNvSpPr>
          <p:nvPr>
            <p:ph type="body"/>
          </p:nvPr>
        </p:nvSpPr>
        <p:spPr>
          <a:xfrm>
            <a:off x="913260" y="4343713"/>
            <a:ext cx="5031482" cy="4113862"/>
          </a:xfrm>
          <a:ln/>
        </p:spPr>
        <p:txBody>
          <a:bodyPr lIns="94834" tIns="47417" rIns="94834" bIns="47417"/>
          <a:lstStyle/>
          <a:p>
            <a:pPr marL="224668" indent="-224668"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defRPr/>
            </a:pPr>
            <a:r>
              <a:rPr lang="en-GB" sz="1400" dirty="0" smtClean="0">
                <a:latin typeface="Arial Unicode MS" pitchFamily="34" charset="-128"/>
              </a:rPr>
              <a:t>depends on the sequence of states involved in a decision process (</a:t>
            </a:r>
            <a:r>
              <a:rPr lang="en-GB" sz="1400" i="1" dirty="0" smtClean="0">
                <a:latin typeface="Arial Unicode MS" pitchFamily="34" charset="-128"/>
              </a:rPr>
              <a:t>environment history</a:t>
            </a:r>
            <a:r>
              <a:rPr lang="en-GB" sz="1400" dirty="0" smtClean="0">
                <a:latin typeface="Arial Unicode MS" pitchFamily="34" charset="-128"/>
              </a:rPr>
              <a:t>), rather than a single </a:t>
            </a:r>
            <a:r>
              <a:rPr lang="en-GB" sz="1400" dirty="0" smtClean="0">
                <a:solidFill>
                  <a:schemeClr val="accent2">
                    <a:lumMod val="75000"/>
                  </a:schemeClr>
                </a:solidFill>
                <a:latin typeface="Arial Unicode MS" pitchFamily="34" charset="-128"/>
              </a:rPr>
              <a:t>final</a:t>
            </a:r>
            <a:r>
              <a:rPr lang="en-GB" sz="1400" dirty="0" smtClean="0">
                <a:latin typeface="Arial Unicode MS" pitchFamily="34" charset="-128"/>
              </a:rPr>
              <a:t> state</a:t>
            </a:r>
          </a:p>
          <a:p>
            <a:pPr marL="2022013" lvl="4" indent="-224668"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defRPr/>
            </a:pPr>
            <a:endParaRPr lang="en-GB" sz="1400" i="1" dirty="0" smtClean="0">
              <a:solidFill>
                <a:srgbClr val="CC3399"/>
              </a:solidFill>
            </a:endParaRPr>
          </a:p>
          <a:p>
            <a:pPr marL="2022013" lvl="4" indent="-224668"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defRPr/>
            </a:pPr>
            <a:endParaRPr lang="en-GB" sz="1400" i="1" dirty="0" smtClean="0">
              <a:solidFill>
                <a:srgbClr val="CC3399"/>
              </a:solidFill>
            </a:endParaRPr>
          </a:p>
          <a:p>
            <a:pPr marL="2022013" lvl="4" indent="-224668"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defRPr/>
            </a:pPr>
            <a:r>
              <a:rPr lang="en-GB" sz="1400" i="1" dirty="0" smtClean="0">
                <a:solidFill>
                  <a:srgbClr val="CC3399"/>
                </a:solidFill>
              </a:rPr>
              <a:t>P(S</a:t>
            </a:r>
            <a:r>
              <a:rPr lang="en-GB" sz="1400" i="1" baseline="-25000" dirty="0" smtClean="0">
                <a:solidFill>
                  <a:srgbClr val="CC3399"/>
                </a:solidFill>
              </a:rPr>
              <a:t>t+1</a:t>
            </a:r>
            <a:r>
              <a:rPr lang="en-GB" sz="1400" i="1" dirty="0" smtClean="0">
                <a:solidFill>
                  <a:srgbClr val="CC3399"/>
                </a:solidFill>
              </a:rPr>
              <a:t>|S</a:t>
            </a:r>
            <a:r>
              <a:rPr lang="en-GB" sz="1400" i="1" baseline="-25000" dirty="0" smtClean="0">
                <a:solidFill>
                  <a:srgbClr val="CC3399"/>
                </a:solidFill>
              </a:rPr>
              <a:t>0</a:t>
            </a:r>
            <a:r>
              <a:rPr lang="en-GB" sz="1400" i="1" dirty="0" smtClean="0">
                <a:solidFill>
                  <a:srgbClr val="CC3399"/>
                </a:solidFill>
              </a:rPr>
              <a:t>, A</a:t>
            </a:r>
            <a:r>
              <a:rPr lang="en-GB" sz="1400" i="1" baseline="-25000" dirty="0" smtClean="0">
                <a:solidFill>
                  <a:srgbClr val="CC3399"/>
                </a:solidFill>
              </a:rPr>
              <a:t>0</a:t>
            </a:r>
            <a:r>
              <a:rPr lang="en-GB" sz="1400" i="1" dirty="0" smtClean="0">
                <a:solidFill>
                  <a:srgbClr val="CC3399"/>
                </a:solidFill>
              </a:rPr>
              <a:t>,...,S</a:t>
            </a:r>
            <a:r>
              <a:rPr lang="en-GB" sz="1400" i="1" baseline="-25000" dirty="0" smtClean="0">
                <a:solidFill>
                  <a:srgbClr val="CC3399"/>
                </a:solidFill>
              </a:rPr>
              <a:t>t</a:t>
            </a:r>
            <a:r>
              <a:rPr lang="en-GB" sz="1400" i="1" dirty="0" smtClean="0">
                <a:solidFill>
                  <a:srgbClr val="CC3399"/>
                </a:solidFill>
              </a:rPr>
              <a:t>, A</a:t>
            </a:r>
            <a:r>
              <a:rPr lang="en-GB" sz="1400" i="1" baseline="-25000" dirty="0" smtClean="0">
                <a:solidFill>
                  <a:srgbClr val="CC3399"/>
                </a:solidFill>
              </a:rPr>
              <a:t>t</a:t>
            </a:r>
            <a:r>
              <a:rPr lang="en-GB" sz="1400" i="1" dirty="0" smtClean="0">
                <a:solidFill>
                  <a:srgbClr val="CC3399"/>
                </a:solidFill>
              </a:rPr>
              <a:t>) = P(S</a:t>
            </a:r>
            <a:r>
              <a:rPr lang="en-GB" sz="1400" i="1" baseline="-25000" dirty="0" smtClean="0">
                <a:solidFill>
                  <a:srgbClr val="CC3399"/>
                </a:solidFill>
              </a:rPr>
              <a:t>t+1</a:t>
            </a:r>
            <a:r>
              <a:rPr lang="en-GB" sz="1400" i="1" dirty="0" smtClean="0">
                <a:solidFill>
                  <a:srgbClr val="CC3399"/>
                </a:solidFill>
              </a:rPr>
              <a:t>|S</a:t>
            </a:r>
            <a:r>
              <a:rPr lang="en-GB" sz="1400" i="1" baseline="-25000" dirty="0" smtClean="0">
                <a:solidFill>
                  <a:srgbClr val="CC3399"/>
                </a:solidFill>
              </a:rPr>
              <a:t>t</a:t>
            </a:r>
            <a:r>
              <a:rPr lang="en-GB" sz="1400" i="1" dirty="0" smtClean="0">
                <a:solidFill>
                  <a:srgbClr val="CC3399"/>
                </a:solidFill>
              </a:rPr>
              <a:t>, A</a:t>
            </a:r>
            <a:r>
              <a:rPr lang="en-GB" sz="1400" i="1" baseline="-25000" dirty="0" smtClean="0">
                <a:solidFill>
                  <a:srgbClr val="CC3399"/>
                </a:solidFill>
              </a:rPr>
              <a:t>t</a:t>
            </a:r>
            <a:r>
              <a:rPr lang="en-GB" sz="1400" i="1" dirty="0" smtClean="0">
                <a:solidFill>
                  <a:srgbClr val="CC3399"/>
                </a:solidFill>
              </a:rPr>
              <a:t>) </a:t>
            </a:r>
          </a:p>
          <a:p>
            <a:pPr marL="2022013" lvl="4" indent="-224668" defTabSz="449336" eaLnBrk="1" hangingPunct="1">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defRPr/>
            </a:pPr>
            <a:endParaRPr lang="en-GB" sz="1400" i="1" dirty="0" smtClean="0">
              <a:solidFill>
                <a:srgbClr val="CC3399"/>
              </a:solidFill>
            </a:endParaRPr>
          </a:p>
          <a:p>
            <a:pPr defTabSz="449336" eaLnBrk="1" hangingPunct="1">
              <a:spcBef>
                <a:spcPts val="442"/>
              </a:spcBef>
              <a:tabLst>
                <a:tab pos="0" algn="l"/>
                <a:tab pos="449336" algn="l"/>
                <a:tab pos="898672" algn="l"/>
                <a:tab pos="1348008" algn="l"/>
                <a:tab pos="1797345" algn="l"/>
                <a:tab pos="2246681" algn="l"/>
                <a:tab pos="2696017" algn="l"/>
                <a:tab pos="3145353" algn="l"/>
                <a:tab pos="3594689" algn="l"/>
                <a:tab pos="4044025" algn="l"/>
                <a:tab pos="4493362" algn="l"/>
                <a:tab pos="4942698" algn="l"/>
                <a:tab pos="5392034" algn="l"/>
                <a:tab pos="5841370" algn="l"/>
                <a:tab pos="6290706" algn="l"/>
                <a:tab pos="6740042" algn="l"/>
                <a:tab pos="7189379" algn="l"/>
                <a:tab pos="7638715" algn="l"/>
                <a:tab pos="8088051" algn="l"/>
                <a:tab pos="8537387" algn="l"/>
                <a:tab pos="8986723" algn="l"/>
              </a:tabLst>
              <a:defRPr/>
            </a:pPr>
            <a:r>
              <a:rPr lang="en-GB" sz="1000" dirty="0" smtClean="0">
                <a:solidFill>
                  <a:srgbClr val="CC3399"/>
                </a:solidFill>
              </a:rPr>
              <a:t>if</a:t>
            </a:r>
            <a:r>
              <a:rPr lang="en-GB" sz="1000" i="1" dirty="0" smtClean="0">
                <a:solidFill>
                  <a:srgbClr val="CC3399"/>
                </a:solidFill>
              </a:rPr>
              <a:t> P(</a:t>
            </a:r>
            <a:r>
              <a:rPr lang="en-GB" sz="1000" i="1" dirty="0" err="1" smtClean="0">
                <a:solidFill>
                  <a:srgbClr val="CC3399"/>
                </a:solidFill>
              </a:rPr>
              <a:t>s’|s</a:t>
            </a:r>
            <a:r>
              <a:rPr lang="en-GB" sz="1000" i="1" dirty="0" smtClean="0">
                <a:solidFill>
                  <a:srgbClr val="CC3399"/>
                </a:solidFill>
              </a:rPr>
              <a:t> , a)</a:t>
            </a:r>
            <a:r>
              <a:rPr lang="en-GB" sz="1000" dirty="0" smtClean="0">
                <a:solidFill>
                  <a:srgbClr val="CC3399"/>
                </a:solidFill>
              </a:rPr>
              <a:t> is the same at each point in time</a:t>
            </a:r>
            <a:r>
              <a:rPr lang="en-GB" sz="1000" i="1" dirty="0" smtClean="0">
                <a:solidFill>
                  <a:srgbClr val="CC3399"/>
                </a:solidFill>
              </a:rPr>
              <a:t>, </a:t>
            </a:r>
            <a:r>
              <a:rPr lang="en-GB" sz="1000" dirty="0" smtClean="0">
                <a:solidFill>
                  <a:srgbClr val="CC3399"/>
                </a:solidFill>
              </a:rPr>
              <a:t>where  </a:t>
            </a:r>
            <a:r>
              <a:rPr lang="en-GB" sz="1000" i="1" dirty="0" smtClean="0">
                <a:solidFill>
                  <a:srgbClr val="CC3399"/>
                </a:solidFill>
              </a:rPr>
              <a:t>P(</a:t>
            </a:r>
            <a:r>
              <a:rPr lang="en-GB" sz="1000" i="1" dirty="0" err="1" smtClean="0">
                <a:solidFill>
                  <a:srgbClr val="CC3399"/>
                </a:solidFill>
              </a:rPr>
              <a:t>s’|s</a:t>
            </a:r>
            <a:r>
              <a:rPr lang="en-GB" sz="1000" i="1" dirty="0" smtClean="0">
                <a:solidFill>
                  <a:srgbClr val="CC3399"/>
                </a:solidFill>
              </a:rPr>
              <a:t> , a)</a:t>
            </a:r>
            <a:r>
              <a:rPr lang="en-GB" sz="1000" dirty="0" smtClean="0">
                <a:solidFill>
                  <a:srgbClr val="CC3399"/>
                </a:solidFill>
              </a:rPr>
              <a:t> the probability that the agent will be in state </a:t>
            </a:r>
            <a:r>
              <a:rPr lang="en-GB" sz="1000" i="1" dirty="0" smtClean="0">
                <a:solidFill>
                  <a:srgbClr val="CC3399"/>
                </a:solidFill>
              </a:rPr>
              <a:t>s’</a:t>
            </a:r>
            <a:r>
              <a:rPr lang="en-GB" sz="1000" dirty="0" smtClean="0">
                <a:solidFill>
                  <a:srgbClr val="CC3399"/>
                </a:solidFill>
              </a:rPr>
              <a:t> after doing action </a:t>
            </a:r>
            <a:r>
              <a:rPr lang="en-GB" sz="1000" i="1" dirty="0" smtClean="0">
                <a:solidFill>
                  <a:srgbClr val="CC3399"/>
                </a:solidFill>
              </a:rPr>
              <a:t>a</a:t>
            </a:r>
            <a:r>
              <a:rPr lang="en-GB" sz="1000" dirty="0" smtClean="0">
                <a:solidFill>
                  <a:srgbClr val="CC3399"/>
                </a:solidFill>
              </a:rPr>
              <a:t> in state </a:t>
            </a:r>
            <a:r>
              <a:rPr lang="en-GB" sz="1000" i="1" dirty="0" smtClean="0">
                <a:solidFill>
                  <a:srgbClr val="CC3399"/>
                </a:solidFill>
              </a:rPr>
              <a:t>s</a:t>
            </a:r>
            <a:endParaRPr lang="en-US" sz="1000" i="1" dirty="0" smtClean="0">
              <a:solidFill>
                <a:srgbClr val="CC339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E804956-B5D3-41CC-A9AB-4EA34904AA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EA0EA-E3AC-44A3-9723-0A16FCB09CF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190A56E-58CB-4F87-B050-D984227BB8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078F213-84DD-4510-A461-04A941BC857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C4C9E6D-A8EF-45E5-94D7-98C4ED195DE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EF0266-5E17-4502-9605-2C11C448DE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r>
              <a:rPr lang="en-US">
                <a:solidFill>
                  <a:srgbClr val="000000"/>
                </a:solidFill>
              </a:rPr>
              <a:t>Slide </a:t>
            </a:r>
            <a:fld id="{52AEE1FE-00B2-47EB-BB2D-F8A2CF59F9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1018ED4-5DC5-461F-A4F4-AC0DC97630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6FBCCD3-4D07-46E1-96F6-7350E84F88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E6809B5-C586-4748-9754-F20A57CBEA3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52BF32E-CD11-42CC-B944-8DCA95F507B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8009EAD-9800-461A-AA86-7391297F3F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C24714D-DBFF-4826-B5B3-E018BC64B8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C79D1CD-6465-4370-9D97-AD61BE7CD7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9119776-4A4A-40E4-8308-AF03883E1D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D63A66-9CC7-460C-BAD0-E72E07F16F5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2978558-0955-45DA-962D-B321573FA2D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5FA356A-FC1B-4BD7-ABD4-E2DBF0C31C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23D6664-2E84-462C-9CE1-72964BE3A6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1F0A438-F24F-4639-B731-5FBD5890E59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71504F7-6AB1-4E9A-9A3C-6B162EB3747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5676E11-226A-4486-9CBB-2F61455328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401B5A9-F433-43C1-93A7-BCA995E5BC0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003D9145-5259-4013-A461-50C0FAFE1421}"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88D88DC7-E978-4890-82C6-A131E8179EA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F58F5798-F393-49DB-AC1E-4BF70C766A9E}"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068FCE8B-AA97-4804-A4D3-846D80BE0730}"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8E32FA9E-D9F5-4870-BC29-C1CAA488E708}"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A35446A7-8AD3-4A06-A7A0-135F8C16C411}"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A0302762-50D2-4C2B-AED7-859AE569F4D1}"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7EDC6F63-8090-433A-B074-E09D53C26C83}"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52BE6356-6E4C-449B-BEC5-4A22108182F1}"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F9C5694-296E-45EA-B2BB-96B4B4B39CDE}"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D6ECF895-E157-4F36-B870-BA6DD5C8D484}"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9E78CB19-CB3D-40AF-AE05-28E33329395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4800" y="1219200"/>
            <a:ext cx="8455025" cy="4492625"/>
          </a:xfrm>
        </p:spPr>
        <p:txBody>
          <a:bodyPr/>
          <a:lstStyle/>
          <a:p>
            <a:pPr lvl="0"/>
            <a:endParaRPr lang="en-CA"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85C7579E-4D7E-4EC8-9612-ADC87113665A}"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4FFF1536-3EF6-4529-A435-D226ADFD3FA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12</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Times New Roman" pitchFamily="18" charset="0"/>
              <a:ea typeface="Arial Unicode MS" pitchFamily="34" charset="-128"/>
              <a:cs typeface="Arial Unicode MS"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502, Lecture 12</a:t>
            </a:r>
            <a:endParaRPr lang="en-US">
              <a:solidFill>
                <a:srgbClr val="000000"/>
              </a:solidFill>
              <a:ea typeface="Arial Unicode MS" pitchFamily="34" charset="-128"/>
              <a:cs typeface="Arial Unicode MS"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9A6D8EB-BADF-4068-8358-30255040E4CD}"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 502, Lecture 12</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r>
              <a:rPr lang="en-US" smtClean="0">
                <a:solidFill>
                  <a:srgbClr val="000000"/>
                </a:solidFill>
              </a:rPr>
              <a:t>CPSC 502, Lecture 12</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r>
              <a:rPr lang="en-US">
                <a:solidFill>
                  <a:srgbClr val="000000"/>
                </a:solidFill>
              </a:rPr>
              <a:t>Slide </a:t>
            </a:r>
            <a:fld id="{84B5B4C7-8DC4-425F-AB71-1EF3AC6058BE}"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4275"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defTabSz="457200">
              <a:buClr>
                <a:srgbClr val="000000"/>
              </a:buClr>
              <a:buSzPct val="100000"/>
              <a:buFont typeface="Times New Roman" pitchFamily="18" charset="0"/>
              <a:buNone/>
              <a:defRPr/>
            </a:pPr>
            <a:fld id="{C3F274DE-30BF-4545-96D7-12F5FD3A4113}"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mlDrawing" Target="../drawings/vmlDrawing10.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vmlDrawing" Target="../drawings/vmlDrawing11.v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mlDrawing" Target="../drawings/vmlDrawing12.v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9.xml"/><Relationship Id="rId1" Type="http://schemas.openxmlformats.org/officeDocument/2006/relationships/vmlDrawing" Target="../drawings/vmlDrawing14.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vmlDrawing" Target="../drawings/vmlDrawing15.vml"/><Relationship Id="rId5"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vmlDrawing" Target="../drawings/vmlDrawing16.v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vmlDrawing" Target="../drawings/vmlDrawing17.v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vmlDrawing" Target="../drawings/vmlDrawing18.v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9.xml"/><Relationship Id="rId1" Type="http://schemas.openxmlformats.org/officeDocument/2006/relationships/vmlDrawing" Target="../drawings/vmlDrawing19.v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vmlDrawing" Target="../drawings/vmlDrawing20.v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vmlDrawing" Target="../drawings/vmlDrawing21.v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vmlDrawing" Target="../drawings/vmlDrawing22.v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0.xml"/><Relationship Id="rId1" Type="http://schemas.openxmlformats.org/officeDocument/2006/relationships/vmlDrawing" Target="../drawings/vmlDrawing23.v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0.xml"/><Relationship Id="rId1" Type="http://schemas.openxmlformats.org/officeDocument/2006/relationships/vmlDrawing" Target="../drawings/vmlDrawing24.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0.xml"/><Relationship Id="rId1" Type="http://schemas.openxmlformats.org/officeDocument/2006/relationships/vmlDrawing" Target="../drawings/vmlDrawing25.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1.xml"/><Relationship Id="rId1" Type="http://schemas.openxmlformats.org/officeDocument/2006/relationships/vmlDrawing" Target="../drawings/vmlDrawing26.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1.xml"/><Relationship Id="rId1" Type="http://schemas.openxmlformats.org/officeDocument/2006/relationships/vmlDrawing" Target="../drawings/vmlDrawing27.vml"/><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1.xml"/><Relationship Id="rId1" Type="http://schemas.openxmlformats.org/officeDocument/2006/relationships/vmlDrawing" Target="../drawings/vmlDrawing28.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1.xml"/><Relationship Id="rId1" Type="http://schemas.openxmlformats.org/officeDocument/2006/relationships/vmlDrawing" Target="../drawings/vmlDrawing29.vml"/><Relationship Id="rId6" Type="http://schemas.openxmlformats.org/officeDocument/2006/relationships/image" Target="../media/image23.png"/><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1.xml"/><Relationship Id="rId1" Type="http://schemas.openxmlformats.org/officeDocument/2006/relationships/vmlDrawing" Target="../drawings/vmlDrawing30.vml"/><Relationship Id="rId6" Type="http://schemas.openxmlformats.org/officeDocument/2006/relationships/oleObject" Target="../embeddings/oleObject13.bin"/><Relationship Id="rId5" Type="http://schemas.openxmlformats.org/officeDocument/2006/relationships/image" Target="../media/image23.png"/><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1.xml"/><Relationship Id="rId1" Type="http://schemas.openxmlformats.org/officeDocument/2006/relationships/vmlDrawing" Target="../drawings/vmlDrawing31.v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1.xml"/><Relationship Id="rId1" Type="http://schemas.openxmlformats.org/officeDocument/2006/relationships/vmlDrawing" Target="../drawings/vmlDrawing32.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1.xml"/><Relationship Id="rId1" Type="http://schemas.openxmlformats.org/officeDocument/2006/relationships/vmlDrawing" Target="../drawings/vmlDrawing33.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1.xml"/><Relationship Id="rId1" Type="http://schemas.openxmlformats.org/officeDocument/2006/relationships/vmlDrawing" Target="../drawings/vmlDrawing34.v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9.xml"/><Relationship Id="rId1" Type="http://schemas.openxmlformats.org/officeDocument/2006/relationships/vmlDrawing" Target="../drawings/vmlDrawing35.v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9.xml"/><Relationship Id="rId1" Type="http://schemas.openxmlformats.org/officeDocument/2006/relationships/vmlDrawing" Target="../drawings/vmlDrawing36.v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9.xml"/><Relationship Id="rId1" Type="http://schemas.openxmlformats.org/officeDocument/2006/relationships/vmlDrawing" Target="../drawings/vmlDrawing37.vml"/><Relationship Id="rId5" Type="http://schemas.openxmlformats.org/officeDocument/2006/relationships/image" Target="../media/image35.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9.xml"/><Relationship Id="rId1" Type="http://schemas.openxmlformats.org/officeDocument/2006/relationships/vmlDrawing" Target="../drawings/vmlDrawing38.vml"/><Relationship Id="rId5" Type="http://schemas.openxmlformats.org/officeDocument/2006/relationships/image" Target="../media/image35.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9.xml"/><Relationship Id="rId1" Type="http://schemas.openxmlformats.org/officeDocument/2006/relationships/vmlDrawing" Target="../drawings/vmlDrawing39.v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9.xml"/><Relationship Id="rId1" Type="http://schemas.openxmlformats.org/officeDocument/2006/relationships/vmlDrawing" Target="../drawings/vmlDrawing40.v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hyperlink" Target="http://web.engr.oregonstate.edu/~tgd/" TargetMode="Externa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hyperlink" Target="http://www.aispace.org/exercises.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12</a:t>
            </a:r>
            <a:endParaRPr lang="en-US" dirty="0"/>
          </a:p>
        </p:txBody>
      </p:sp>
      <p:sp>
        <p:nvSpPr>
          <p:cNvPr id="5" name="Slide Number Placeholder 3"/>
          <p:cNvSpPr>
            <a:spLocks noGrp="1"/>
          </p:cNvSpPr>
          <p:nvPr>
            <p:ph type="sldNum" sz="quarter" idx="12"/>
          </p:nvPr>
        </p:nvSpPr>
        <p:spPr/>
        <p:txBody>
          <a:bodyPr/>
          <a:lstStyle/>
          <a:p>
            <a:pPr>
              <a:defRPr/>
            </a:pPr>
            <a:r>
              <a:rPr lang="en-US" dirty="0"/>
              <a:t>Slide </a:t>
            </a:r>
            <a:fld id="{BADA445A-B75B-4898-B85A-F2754651B68A}" type="slidenum">
              <a:rPr lang="en-US"/>
              <a:pPr>
                <a:defRPr/>
              </a:pPr>
              <a:t>1</a:t>
            </a:fld>
            <a:endParaRPr lang="en-US" dirty="0"/>
          </a:p>
        </p:txBody>
      </p:sp>
      <p:sp>
        <p:nvSpPr>
          <p:cNvPr id="1029" name="Rectangle 2"/>
          <p:cNvSpPr>
            <a:spLocks noChangeArrowheads="1"/>
          </p:cNvSpPr>
          <p:nvPr/>
        </p:nvSpPr>
        <p:spPr bwMode="auto">
          <a:xfrm>
            <a:off x="0" y="908050"/>
            <a:ext cx="8763000" cy="4247317"/>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sz="2800" b="1" dirty="0">
                <a:latin typeface="Arial Unicode MS" pitchFamily="34" charset="-128"/>
              </a:rPr>
              <a:t>Computer Science </a:t>
            </a:r>
            <a:r>
              <a:rPr lang="en-US" sz="2800" b="1" dirty="0" smtClean="0">
                <a:latin typeface="Arial Unicode MS" pitchFamily="34" charset="-128"/>
              </a:rPr>
              <a:t>cpsc502, </a:t>
            </a:r>
            <a:r>
              <a:rPr lang="en-US" sz="2800" b="1" dirty="0">
                <a:latin typeface="Arial Unicode MS" pitchFamily="34" charset="-128"/>
              </a:rPr>
              <a:t>Lecture </a:t>
            </a:r>
            <a:r>
              <a:rPr lang="en-US" sz="2800" b="1" dirty="0" smtClean="0">
                <a:latin typeface="Arial Unicode MS" pitchFamily="34" charset="-128"/>
              </a:rPr>
              <a:t>12</a:t>
            </a:r>
            <a:endParaRPr lang="en-US" sz="2800"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Oct, 20, 2011</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07B00C40-4871-45BD-B041-CBE95BC8374A}" type="slidenum">
              <a:rPr lang="en-US">
                <a:solidFill>
                  <a:srgbClr val="000000"/>
                </a:solidFill>
              </a:rPr>
              <a:pPr>
                <a:defRPr/>
              </a:pPr>
              <a:t>10</a:t>
            </a:fld>
            <a:endParaRPr lang="en-US">
              <a:solidFill>
                <a:srgbClr val="000000"/>
              </a:solidFill>
            </a:endParaRPr>
          </a:p>
        </p:txBody>
      </p:sp>
      <p:sp>
        <p:nvSpPr>
          <p:cNvPr id="4135" name="Rectangle 2"/>
          <p:cNvSpPr>
            <a:spLocks noGrp="1" noChangeArrowheads="1"/>
          </p:cNvSpPr>
          <p:nvPr>
            <p:ph type="title"/>
          </p:nvPr>
        </p:nvSpPr>
        <p:spPr/>
        <p:txBody>
          <a:bodyPr/>
          <a:lstStyle/>
          <a:p>
            <a:pPr eaLnBrk="1" hangingPunct="1"/>
            <a:r>
              <a:rPr lang="en-US" smtClean="0"/>
              <a:t>Recap: Markov Models</a:t>
            </a:r>
          </a:p>
        </p:txBody>
      </p:sp>
      <p:pic>
        <p:nvPicPr>
          <p:cNvPr id="4136" name="Picture 4"/>
          <p:cNvPicPr>
            <a:picLocks noChangeAspect="1" noChangeArrowheads="1"/>
          </p:cNvPicPr>
          <p:nvPr/>
        </p:nvPicPr>
        <p:blipFill>
          <a:blip r:embed="rId4" cstate="print"/>
          <a:srcRect/>
          <a:stretch>
            <a:fillRect/>
          </a:stretch>
        </p:blipFill>
        <p:spPr bwMode="auto">
          <a:xfrm>
            <a:off x="611188" y="1341438"/>
            <a:ext cx="3889375" cy="427037"/>
          </a:xfrm>
          <a:prstGeom prst="rect">
            <a:avLst/>
          </a:prstGeom>
          <a:noFill/>
          <a:ln w="9525" algn="ctr">
            <a:noFill/>
            <a:miter lim="800000"/>
            <a:headEnd/>
            <a:tailEnd/>
          </a:ln>
        </p:spPr>
      </p:pic>
      <p:pic>
        <p:nvPicPr>
          <p:cNvPr id="4137" name="Picture 5"/>
          <p:cNvPicPr>
            <a:picLocks noChangeAspect="1" noChangeArrowheads="1"/>
          </p:cNvPicPr>
          <p:nvPr/>
        </p:nvPicPr>
        <p:blipFill>
          <a:blip r:embed="rId5" cstate="print"/>
          <a:srcRect/>
          <a:stretch>
            <a:fillRect/>
          </a:stretch>
        </p:blipFill>
        <p:spPr bwMode="auto">
          <a:xfrm>
            <a:off x="755650" y="2636838"/>
            <a:ext cx="4103688" cy="1250950"/>
          </a:xfrm>
          <a:prstGeom prst="rect">
            <a:avLst/>
          </a:prstGeom>
          <a:noFill/>
          <a:ln w="9525" algn="ctr">
            <a:noFill/>
            <a:miter lim="800000"/>
            <a:headEnd/>
            <a:tailEnd/>
          </a:ln>
        </p:spPr>
      </p:pic>
      <p:pic>
        <p:nvPicPr>
          <p:cNvPr id="4138" name="Picture 7"/>
          <p:cNvPicPr>
            <a:picLocks noChangeAspect="1" noChangeArrowheads="1"/>
          </p:cNvPicPr>
          <p:nvPr/>
        </p:nvPicPr>
        <p:blipFill>
          <a:blip r:embed="rId6" cstate="print"/>
          <a:srcRect/>
          <a:stretch>
            <a:fillRect/>
          </a:stretch>
        </p:blipFill>
        <p:spPr bwMode="auto">
          <a:xfrm>
            <a:off x="665163" y="4597400"/>
            <a:ext cx="4986337" cy="1423988"/>
          </a:xfrm>
          <a:prstGeom prst="rect">
            <a:avLst/>
          </a:prstGeom>
          <a:noFill/>
          <a:ln w="9525" algn="ctr">
            <a:noFill/>
            <a:miter lim="800000"/>
            <a:headEnd/>
            <a:tailEnd/>
          </a:ln>
        </p:spPr>
      </p:pic>
      <p:sp>
        <p:nvSpPr>
          <p:cNvPr id="9" name="Footer Placeholder 8"/>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11</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3098"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Markov Models </a:t>
            </a:r>
            <a:endParaRPr lang="en-US" sz="3200" b="1" i="1" baseline="30000" dirty="0" smtClean="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smtClean="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noFill/>
          <a:ln w="12700">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11" name="Rectangle 21"/>
          <p:cNvSpPr>
            <a:spLocks noChangeArrowheads="1"/>
          </p:cNvSpPr>
          <p:nvPr/>
        </p:nvSpPr>
        <p:spPr bwMode="auto">
          <a:xfrm>
            <a:off x="5472112" y="3657600"/>
            <a:ext cx="3671888" cy="914400"/>
          </a:xfrm>
          <a:prstGeom prst="rect">
            <a:avLst/>
          </a:prstGeom>
          <a:noFill/>
          <a:ln w="12700">
            <a:solidFill>
              <a:schemeClr val="accent2"/>
            </a:solidFill>
            <a:miter lim="800000"/>
            <a:headEnd/>
            <a:tailEnd/>
          </a:ln>
        </p:spPr>
        <p:txBody>
          <a:bodyPr/>
          <a:lstStyle/>
          <a:p>
            <a:pPr marL="342900" indent="-342900" algn="ctr">
              <a:lnSpc>
                <a:spcPct val="75000"/>
              </a:lnSpc>
              <a:spcBef>
                <a:spcPct val="20000"/>
              </a:spcBef>
            </a:pPr>
            <a:r>
              <a:rPr lang="en-US" sz="2400" dirty="0" smtClean="0">
                <a:solidFill>
                  <a:srgbClr val="000000"/>
                </a:solidFill>
                <a:latin typeface="Arial Unicode MS" pitchFamily="34" charset="-128"/>
              </a:rPr>
              <a:t>Partially Observable Markov Decision Processes (POMDPs)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solidFill>
                  <a:srgbClr val="000000"/>
                </a:solidFill>
              </a:rPr>
              <a:t>Slide </a:t>
            </a:r>
            <a:fld id="{FB212A97-8279-47FE-A5FA-B919B015EA05}" type="slidenum">
              <a:rPr lang="en-US">
                <a:solidFill>
                  <a:srgbClr val="000000"/>
                </a:solidFill>
              </a:rPr>
              <a:pPr>
                <a:defRPr/>
              </a:pPr>
              <a:t>12</a:t>
            </a:fld>
            <a:endParaRPr lang="en-US">
              <a:solidFill>
                <a:srgbClr val="000000"/>
              </a:solidFill>
            </a:endParaRPr>
          </a:p>
        </p:txBody>
      </p:sp>
      <p:sp>
        <p:nvSpPr>
          <p:cNvPr id="892931" name="Rectangle 3"/>
          <p:cNvSpPr>
            <a:spLocks noChangeArrowheads="1"/>
          </p:cNvSpPr>
          <p:nvPr/>
        </p:nvSpPr>
        <p:spPr bwMode="auto">
          <a:xfrm>
            <a:off x="358775" y="2571750"/>
            <a:ext cx="8785225" cy="3535363"/>
          </a:xfrm>
          <a:prstGeom prst="rect">
            <a:avLst/>
          </a:prstGeom>
          <a:noFill/>
          <a:ln w="9525">
            <a:noFill/>
            <a:round/>
            <a:headEnd/>
            <a:tailEnd/>
          </a:ln>
        </p:spPr>
        <p:txBody>
          <a:bodyPr lIns="90000" tIns="46800" rIns="90000" bIns="46800"/>
          <a:lstStyle/>
          <a:p>
            <a:pPr marL="342900" indent="-342900">
              <a:spcBef>
                <a:spcPct val="20000"/>
              </a:spcBef>
            </a:pPr>
            <a:r>
              <a:rPr lang="en-GB" sz="2800" b="1" smtClean="0">
                <a:solidFill>
                  <a:srgbClr val="3333CC"/>
                </a:solidFill>
                <a:latin typeface="Arial Unicode MS" pitchFamily="34" charset="-128"/>
              </a:rPr>
              <a:t>Infinite horizon problems</a:t>
            </a:r>
            <a:r>
              <a:rPr lang="en-GB" sz="2800" smtClean="0">
                <a:solidFill>
                  <a:srgbClr val="000000"/>
                </a:solidFill>
                <a:latin typeface="Arial Unicode MS" pitchFamily="34" charset="-128"/>
              </a:rPr>
              <a:t>: process does not stop</a:t>
            </a:r>
          </a:p>
          <a:p>
            <a:pPr marL="342900" indent="-342900">
              <a:spcBef>
                <a:spcPct val="20000"/>
              </a:spcBef>
            </a:pPr>
            <a:endParaRPr lang="en-GB" sz="2800" smtClean="0">
              <a:solidFill>
                <a:srgbClr val="000000"/>
              </a:solidFill>
              <a:latin typeface="Arial Unicode MS" pitchFamily="34" charset="-128"/>
            </a:endParaRPr>
          </a:p>
          <a:p>
            <a:pPr marL="342900" indent="-342900">
              <a:spcBef>
                <a:spcPct val="20000"/>
              </a:spcBef>
            </a:pPr>
            <a:r>
              <a:rPr lang="en-GB" sz="2800" b="1" smtClean="0">
                <a:solidFill>
                  <a:srgbClr val="3333CC"/>
                </a:solidFill>
                <a:latin typeface="Arial Unicode MS" pitchFamily="34" charset="-128"/>
              </a:rPr>
              <a:t>Indefinite horizon problem: </a:t>
            </a:r>
            <a:r>
              <a:rPr lang="en-GB" sz="2800" smtClean="0">
                <a:solidFill>
                  <a:srgbClr val="000000"/>
                </a:solidFill>
                <a:latin typeface="Arial Unicode MS" pitchFamily="34" charset="-128"/>
              </a:rPr>
              <a:t>the agent does not know when the process may stop</a:t>
            </a:r>
          </a:p>
          <a:p>
            <a:pPr marL="342900" indent="-342900">
              <a:spcBef>
                <a:spcPct val="20000"/>
              </a:spcBef>
            </a:pPr>
            <a:endParaRPr lang="en-GB" sz="2800" smtClean="0">
              <a:solidFill>
                <a:srgbClr val="000000"/>
              </a:solidFill>
              <a:latin typeface="Arial Unicode MS" pitchFamily="34" charset="-128"/>
            </a:endParaRPr>
          </a:p>
          <a:p>
            <a:pPr marL="342900" indent="-342900">
              <a:spcBef>
                <a:spcPct val="20000"/>
              </a:spcBef>
            </a:pPr>
            <a:r>
              <a:rPr lang="en-GB" sz="2800" b="1" smtClean="0">
                <a:solidFill>
                  <a:srgbClr val="3333CC"/>
                </a:solidFill>
                <a:latin typeface="Arial Unicode MS" pitchFamily="34" charset="-128"/>
              </a:rPr>
              <a:t>Finite horizon</a:t>
            </a:r>
            <a:r>
              <a:rPr lang="en-GB" sz="2800" smtClean="0">
                <a:solidFill>
                  <a:srgbClr val="000000"/>
                </a:solidFill>
                <a:latin typeface="Arial Unicode MS" pitchFamily="34" charset="-128"/>
              </a:rPr>
              <a:t>: the process must end at a give time N</a:t>
            </a: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7" name="Rectangle 2"/>
          <p:cNvSpPr txBox="1">
            <a:spLocks noChangeArrowheads="1"/>
          </p:cNvSpPr>
          <p:nvPr/>
        </p:nvSpPr>
        <p:spPr bwMode="auto">
          <a:xfrm>
            <a:off x="285750" y="214313"/>
            <a:ext cx="8534400" cy="685800"/>
          </a:xfrm>
          <a:prstGeom prst="rect">
            <a:avLst/>
          </a:prstGeom>
          <a:noFill/>
          <a:ln w="9525">
            <a:noFill/>
            <a:miter lim="800000"/>
            <a:headEnd/>
            <a:tailEnd/>
          </a:ln>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3333CC"/>
                </a:solidFill>
                <a:latin typeface="Arial Unicode MS"/>
              </a:rPr>
              <a:t>Decision Processes</a:t>
            </a:r>
          </a:p>
        </p:txBody>
      </p:sp>
      <p:sp>
        <p:nvSpPr>
          <p:cNvPr id="8" name="Rectangle 4"/>
          <p:cNvSpPr>
            <a:spLocks noChangeArrowheads="1"/>
          </p:cNvSpPr>
          <p:nvPr/>
        </p:nvSpPr>
        <p:spPr bwMode="auto">
          <a:xfrm>
            <a:off x="358775" y="785813"/>
            <a:ext cx="8785225" cy="1439862"/>
          </a:xfrm>
          <a:prstGeom prst="rect">
            <a:avLst/>
          </a:prstGeom>
          <a:noFill/>
          <a:ln w="9525">
            <a:noFill/>
            <a:round/>
            <a:headEnd/>
            <a:tailEnd/>
          </a:ln>
        </p:spPr>
        <p:txBody>
          <a:bodyPr lIns="90000" tIns="46800" rIns="90000" bIns="46800"/>
          <a:lstStyle/>
          <a:p>
            <a:pPr marL="342900" indent="-342900">
              <a:spcBef>
                <a:spcPct val="20000"/>
              </a:spcBef>
            </a:pPr>
            <a:r>
              <a:rPr lang="en-GB" sz="2800" smtClean="0">
                <a:solidFill>
                  <a:srgbClr val="000000"/>
                </a:solidFill>
                <a:latin typeface="Arial Unicode MS" pitchFamily="34" charset="-128"/>
              </a:rPr>
              <a:t>Often an agent needs to go beyond  a fixed set of decisions – Examples?</a:t>
            </a:r>
          </a:p>
          <a:p>
            <a:pPr marL="742950" lvl="1" indent="-285750">
              <a:spcBef>
                <a:spcPct val="20000"/>
              </a:spcBef>
              <a:buClr>
                <a:srgbClr val="000000"/>
              </a:buClr>
              <a:buSzPct val="120000"/>
              <a:buFontTx/>
              <a:buChar char="•"/>
            </a:pPr>
            <a:r>
              <a:rPr lang="en-GB" sz="2400" smtClean="0">
                <a:solidFill>
                  <a:srgbClr val="000000"/>
                </a:solidFill>
                <a:latin typeface="Arial Unicode MS" pitchFamily="34" charset="-128"/>
              </a:rPr>
              <a:t>Would like to have an </a:t>
            </a:r>
            <a:r>
              <a:rPr lang="en-GB" sz="2400" b="1" smtClean="0">
                <a:solidFill>
                  <a:srgbClr val="000000"/>
                </a:solidFill>
                <a:latin typeface="Arial Unicode MS" pitchFamily="34" charset="-128"/>
              </a:rPr>
              <a:t>ongoing decision process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293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29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29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20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05CA66E2-7F21-4BA8-9F7C-1F3DB8A16B1B}" type="slidenum">
              <a:rPr lang="en-US">
                <a:solidFill>
                  <a:srgbClr val="000000"/>
                </a:solidFill>
              </a:rPr>
              <a:pPr>
                <a:defRPr/>
              </a:pPr>
              <a:t>13</a:t>
            </a:fld>
            <a:endParaRPr lang="en-US">
              <a:solidFill>
                <a:srgbClr val="000000"/>
              </a:solidFill>
            </a:endParaRPr>
          </a:p>
        </p:txBody>
      </p:sp>
      <p:sp>
        <p:nvSpPr>
          <p:cNvPr id="6173" name="Rectangle 2"/>
          <p:cNvSpPr>
            <a:spLocks noGrp="1" noChangeArrowheads="1"/>
          </p:cNvSpPr>
          <p:nvPr>
            <p:ph type="title"/>
          </p:nvPr>
        </p:nvSpPr>
        <p:spPr>
          <a:xfrm>
            <a:off x="304800" y="152400"/>
            <a:ext cx="88392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How can we deal with indefinite/infinite processes?</a:t>
            </a:r>
          </a:p>
        </p:txBody>
      </p:sp>
      <p:sp>
        <p:nvSpPr>
          <p:cNvPr id="894981" name="Rectangle 5"/>
          <p:cNvSpPr>
            <a:spLocks noChangeArrowheads="1"/>
          </p:cNvSpPr>
          <p:nvPr/>
        </p:nvSpPr>
        <p:spPr bwMode="auto">
          <a:xfrm>
            <a:off x="0" y="1000125"/>
            <a:ext cx="8785225" cy="2376488"/>
          </a:xfrm>
          <a:prstGeom prst="rect">
            <a:avLst/>
          </a:prstGeom>
          <a:noFill/>
          <a:ln w="9525">
            <a:noFill/>
            <a:round/>
            <a:headEnd/>
            <a:tailEnd/>
          </a:ln>
        </p:spPr>
        <p:txBody>
          <a:bodyPr lIns="90000" tIns="46800" rIns="90000" bIns="46800"/>
          <a:lstStyle/>
          <a:p>
            <a:pPr marL="342900" indent="-342900">
              <a:spcBef>
                <a:spcPct val="20000"/>
              </a:spcBef>
            </a:pPr>
            <a:r>
              <a:rPr lang="en-GB" sz="2400" smtClean="0">
                <a:solidFill>
                  <a:srgbClr val="000000"/>
                </a:solidFill>
                <a:latin typeface="Arial Unicode MS" pitchFamily="34" charset="-128"/>
              </a:rPr>
              <a:t>We make the same two assumptions we made for….</a:t>
            </a:r>
            <a:endParaRPr lang="en-GB" sz="2000" smtClean="0">
              <a:solidFill>
                <a:srgbClr val="000000"/>
              </a:solidFill>
              <a:latin typeface="Arial Unicode MS" pitchFamily="34" charset="-128"/>
            </a:endParaRPr>
          </a:p>
          <a:p>
            <a:pPr marL="342900" indent="-342900">
              <a:spcBef>
                <a:spcPct val="20000"/>
              </a:spcBef>
            </a:pPr>
            <a:endParaRPr lang="en-GB" sz="2400" smtClean="0">
              <a:solidFill>
                <a:srgbClr val="000000"/>
              </a:solidFill>
              <a:latin typeface="Arial Unicode MS" pitchFamily="34" charset="-128"/>
            </a:endParaRPr>
          </a:p>
          <a:p>
            <a:pPr marL="342900" indent="-342900">
              <a:spcBef>
                <a:spcPct val="20000"/>
              </a:spcBef>
            </a:pPr>
            <a:r>
              <a:rPr lang="en-GB" sz="2400" smtClean="0">
                <a:solidFill>
                  <a:srgbClr val="000000"/>
                </a:solidFill>
                <a:latin typeface="Arial Unicode MS" pitchFamily="34" charset="-128"/>
              </a:rPr>
              <a:t>The action outcome depends only on the current state</a:t>
            </a:r>
          </a:p>
          <a:p>
            <a:pPr marL="342900" indent="-342900">
              <a:spcBef>
                <a:spcPct val="20000"/>
              </a:spcBef>
            </a:pPr>
            <a:endParaRPr lang="en-GB" sz="2400" smtClean="0">
              <a:solidFill>
                <a:srgbClr val="000000"/>
              </a:solidFill>
              <a:latin typeface="Arial Unicode MS" pitchFamily="34" charset="-128"/>
            </a:endParaRPr>
          </a:p>
          <a:p>
            <a:pPr marL="342900" indent="-342900">
              <a:spcBef>
                <a:spcPct val="20000"/>
              </a:spcBef>
            </a:pPr>
            <a:r>
              <a:rPr lang="en-GB" sz="2400" smtClean="0">
                <a:solidFill>
                  <a:srgbClr val="000000"/>
                </a:solidFill>
                <a:latin typeface="Arial Unicode MS" pitchFamily="34" charset="-128"/>
              </a:rPr>
              <a:t>Let </a:t>
            </a:r>
            <a:r>
              <a:rPr lang="en-GB" sz="2400" i="1" smtClean="0">
                <a:solidFill>
                  <a:srgbClr val="000000"/>
                </a:solidFill>
                <a:latin typeface="Arial Unicode MS" pitchFamily="34" charset="-128"/>
              </a:rPr>
              <a:t>S</a:t>
            </a:r>
            <a:r>
              <a:rPr lang="en-GB" sz="2400" i="1" baseline="-25000" smtClean="0">
                <a:solidFill>
                  <a:srgbClr val="000000"/>
                </a:solidFill>
                <a:latin typeface="Arial Unicode MS" pitchFamily="34" charset="-128"/>
              </a:rPr>
              <a:t>t  </a:t>
            </a:r>
            <a:r>
              <a:rPr lang="en-GB" sz="2400" smtClean="0">
                <a:solidFill>
                  <a:srgbClr val="000000"/>
                </a:solidFill>
                <a:latin typeface="Arial Unicode MS" pitchFamily="34" charset="-128"/>
              </a:rPr>
              <a:t>be the state at time </a:t>
            </a:r>
            <a:r>
              <a:rPr lang="en-GB" sz="2400" i="1" smtClean="0">
                <a:solidFill>
                  <a:srgbClr val="000000"/>
                </a:solidFill>
                <a:latin typeface="Arial Unicode MS" pitchFamily="34" charset="-128"/>
              </a:rPr>
              <a:t>t …</a:t>
            </a:r>
          </a:p>
          <a:p>
            <a:pPr marL="342900" indent="-342900">
              <a:spcBef>
                <a:spcPct val="20000"/>
              </a:spcBef>
            </a:pPr>
            <a:endParaRPr lang="en-GB" sz="2400" i="1" smtClean="0">
              <a:solidFill>
                <a:srgbClr val="000000"/>
              </a:solidFill>
              <a:latin typeface="Arial Unicode MS" pitchFamily="34" charset="-128"/>
            </a:endParaRPr>
          </a:p>
          <a:p>
            <a:pPr marL="342900" indent="-342900">
              <a:spcBef>
                <a:spcPct val="20000"/>
              </a:spcBef>
            </a:pPr>
            <a:r>
              <a:rPr lang="en-GB" sz="2400" smtClean="0">
                <a:solidFill>
                  <a:srgbClr val="000000"/>
                </a:solidFill>
                <a:latin typeface="Arial Unicode MS" pitchFamily="34" charset="-128"/>
              </a:rPr>
              <a:t>The process is </a:t>
            </a:r>
            <a:r>
              <a:rPr lang="en-GB" sz="2400" i="1" smtClean="0">
                <a:solidFill>
                  <a:srgbClr val="000000"/>
                </a:solidFill>
                <a:latin typeface="Arial Unicode MS" pitchFamily="34" charset="-128"/>
              </a:rPr>
              <a:t>stationary… </a:t>
            </a:r>
            <a:endParaRPr lang="en-GB" sz="2400" smtClean="0">
              <a:solidFill>
                <a:srgbClr val="000000"/>
              </a:solidFill>
              <a:latin typeface="Arial Unicode MS" pitchFamily="34" charset="-128"/>
            </a:endParaRPr>
          </a:p>
        </p:txBody>
      </p:sp>
      <p:sp>
        <p:nvSpPr>
          <p:cNvPr id="894982" name="Rectangle 6"/>
          <p:cNvSpPr>
            <a:spLocks noChangeArrowheads="1"/>
          </p:cNvSpPr>
          <p:nvPr/>
        </p:nvSpPr>
        <p:spPr bwMode="auto">
          <a:xfrm>
            <a:off x="0" y="4286250"/>
            <a:ext cx="9144000" cy="2376488"/>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We also need a more flexible specification for the utility.  How?</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Defined based on a reward/punishment </a:t>
            </a:r>
            <a:r>
              <a:rPr lang="en-GB" sz="2400" i="1" dirty="0" smtClean="0">
                <a:solidFill>
                  <a:srgbClr val="000000"/>
                </a:solidFill>
                <a:latin typeface="Arial Unicode MS" pitchFamily="34" charset="-128"/>
              </a:rPr>
              <a:t>R(s)</a:t>
            </a:r>
            <a:r>
              <a:rPr lang="en-GB" sz="2400" dirty="0" smtClean="0">
                <a:solidFill>
                  <a:srgbClr val="000000"/>
                </a:solidFill>
                <a:latin typeface="Arial Unicode MS" pitchFamily="34" charset="-128"/>
              </a:rPr>
              <a:t> that the agent receives in each state </a:t>
            </a:r>
            <a:r>
              <a:rPr lang="en-GB" sz="2400" i="1" dirty="0" smtClean="0">
                <a:solidFill>
                  <a:srgbClr val="000000"/>
                </a:solidFill>
                <a:latin typeface="Arial Unicode MS" pitchFamily="34" charset="-128"/>
              </a:rPr>
              <a:t>s</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49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49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inkTgt spid="_x0000_s207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solidFill>
                  <a:srgbClr val="000000"/>
                </a:solidFill>
              </a:rPr>
              <a:t>Slide </a:t>
            </a:r>
            <a:fld id="{D9CA8C37-4E3A-4DBF-97F7-D480FAB22E27}" type="slidenum">
              <a:rPr lang="en-US">
                <a:solidFill>
                  <a:srgbClr val="000000"/>
                </a:solidFill>
              </a:rPr>
              <a:pPr>
                <a:defRPr/>
              </a:pPr>
              <a:t>14</a:t>
            </a:fld>
            <a:endParaRPr lang="en-US">
              <a:solidFill>
                <a:srgbClr val="000000"/>
              </a:solidFill>
            </a:endParaRPr>
          </a:p>
        </p:txBody>
      </p:sp>
      <p:sp>
        <p:nvSpPr>
          <p:cNvPr id="7183"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MDP: formal specification</a:t>
            </a:r>
          </a:p>
        </p:txBody>
      </p:sp>
      <p:sp>
        <p:nvSpPr>
          <p:cNvPr id="7184" name="Rectangle 3"/>
          <p:cNvSpPr>
            <a:spLocks noChangeArrowheads="1"/>
          </p:cNvSpPr>
          <p:nvPr/>
        </p:nvSpPr>
        <p:spPr bwMode="auto">
          <a:xfrm>
            <a:off x="0" y="836613"/>
            <a:ext cx="8964613" cy="5472112"/>
          </a:xfrm>
          <a:prstGeom prst="rect">
            <a:avLst/>
          </a:prstGeom>
          <a:noFill/>
          <a:ln w="9525">
            <a:noFill/>
            <a:round/>
            <a:headEnd/>
            <a:tailEnd/>
          </a:ln>
        </p:spPr>
        <p:txBody>
          <a:bodyPr lIns="90000" tIns="46800" rIns="90000" bIns="46800"/>
          <a:lstStyle/>
          <a:p>
            <a:pPr marL="342900" indent="-342900">
              <a:spcBef>
                <a:spcPct val="20000"/>
              </a:spcBef>
            </a:pPr>
            <a:r>
              <a:rPr lang="en-GB" sz="2800" dirty="0" smtClean="0">
                <a:solidFill>
                  <a:srgbClr val="000000"/>
                </a:solidFill>
                <a:latin typeface="Arial Unicode MS" pitchFamily="34" charset="-128"/>
              </a:rPr>
              <a:t>For an MDP you specify:</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set </a:t>
            </a:r>
            <a:r>
              <a:rPr lang="en-GB" sz="2800" dirty="0" smtClean="0">
                <a:solidFill>
                  <a:srgbClr val="3333CC"/>
                </a:solidFill>
                <a:latin typeface="Arial Unicode MS" pitchFamily="34" charset="-128"/>
              </a:rPr>
              <a:t>S</a:t>
            </a:r>
            <a:r>
              <a:rPr lang="en-GB" sz="2400" dirty="0" smtClean="0">
                <a:solidFill>
                  <a:srgbClr val="000000"/>
                </a:solidFill>
                <a:latin typeface="Arial Unicode MS" pitchFamily="34" charset="-128"/>
              </a:rPr>
              <a:t> of states and set </a:t>
            </a:r>
            <a:r>
              <a:rPr lang="en-GB" sz="2800" dirty="0" smtClean="0">
                <a:solidFill>
                  <a:srgbClr val="3333CC"/>
                </a:solidFill>
                <a:latin typeface="Arial Unicode MS" pitchFamily="34" charset="-128"/>
              </a:rPr>
              <a:t>A </a:t>
            </a:r>
            <a:r>
              <a:rPr lang="en-GB" sz="2400" dirty="0" smtClean="0">
                <a:solidFill>
                  <a:srgbClr val="000000"/>
                </a:solidFill>
                <a:latin typeface="Arial Unicode MS" pitchFamily="34" charset="-128"/>
              </a:rPr>
              <a:t>of actions </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the process’ dynamics (or </a:t>
            </a:r>
            <a:r>
              <a:rPr lang="en-GB" sz="2400" b="1" i="1" dirty="0" smtClean="0">
                <a:solidFill>
                  <a:srgbClr val="000000"/>
                </a:solidFill>
                <a:latin typeface="Arial Unicode MS" pitchFamily="34" charset="-128"/>
              </a:rPr>
              <a:t>transition model</a:t>
            </a:r>
            <a:r>
              <a:rPr lang="en-GB" sz="2400" dirty="0" smtClean="0">
                <a:solidFill>
                  <a:srgbClr val="000000"/>
                </a:solidFill>
                <a:latin typeface="Arial Unicode MS" pitchFamily="34" charset="-128"/>
              </a:rPr>
              <a:t>)</a:t>
            </a:r>
            <a:r>
              <a:rPr lang="en-GB" sz="2400" i="1" dirty="0" smtClean="0">
                <a:solidFill>
                  <a:srgbClr val="000000"/>
                </a:solidFill>
                <a:latin typeface="Arial Unicode MS" pitchFamily="34" charset="-128"/>
              </a:rPr>
              <a:t> </a:t>
            </a:r>
          </a:p>
          <a:p>
            <a:pPr marL="1143000" lvl="2" indent="-228600">
              <a:spcBef>
                <a:spcPct val="20000"/>
              </a:spcBef>
              <a:buFont typeface="Wingdings" pitchFamily="2" charset="2"/>
              <a:buNone/>
            </a:pPr>
            <a:r>
              <a:rPr lang="en-GB" sz="2400" i="1" dirty="0" smtClean="0">
                <a:solidFill>
                  <a:srgbClr val="3333CC"/>
                </a:solidFill>
                <a:latin typeface="Arial Unicode MS" pitchFamily="34" charset="-128"/>
              </a:rPr>
              <a:t>P(S</a:t>
            </a:r>
            <a:r>
              <a:rPr lang="en-GB" sz="2400" i="1" baseline="-25000" dirty="0" smtClean="0">
                <a:solidFill>
                  <a:srgbClr val="3333CC"/>
                </a:solidFill>
                <a:latin typeface="Arial Unicode MS" pitchFamily="34" charset="-128"/>
              </a:rPr>
              <a:t>t+1</a:t>
            </a:r>
            <a:r>
              <a:rPr lang="en-GB" sz="2400" i="1" dirty="0" smtClean="0">
                <a:solidFill>
                  <a:srgbClr val="3333CC"/>
                </a:solidFill>
                <a:latin typeface="Arial Unicode MS" pitchFamily="34" charset="-128"/>
              </a:rPr>
              <a:t>|S</a:t>
            </a:r>
            <a:r>
              <a:rPr lang="en-GB" sz="2400" i="1" baseline="-25000" dirty="0" smtClean="0">
                <a:solidFill>
                  <a:srgbClr val="3333CC"/>
                </a:solidFill>
                <a:latin typeface="Arial Unicode MS" pitchFamily="34" charset="-128"/>
              </a:rPr>
              <a:t>t</a:t>
            </a:r>
            <a:r>
              <a:rPr lang="en-GB" sz="2400" i="1" dirty="0" smtClean="0">
                <a:solidFill>
                  <a:srgbClr val="3333CC"/>
                </a:solidFill>
                <a:latin typeface="Arial Unicode MS" pitchFamily="34" charset="-128"/>
              </a:rPr>
              <a:t>, A</a:t>
            </a:r>
            <a:r>
              <a:rPr lang="en-GB" sz="2400" i="1" baseline="-25000" dirty="0" smtClean="0">
                <a:solidFill>
                  <a:srgbClr val="3333CC"/>
                </a:solidFill>
                <a:latin typeface="Arial Unicode MS" pitchFamily="34" charset="-128"/>
              </a:rPr>
              <a:t>t</a:t>
            </a:r>
            <a:r>
              <a:rPr lang="en-GB" sz="2400" i="1" dirty="0" smtClean="0">
                <a:solidFill>
                  <a:srgbClr val="3333CC"/>
                </a:solidFill>
                <a:latin typeface="Arial Unicode MS" pitchFamily="34" charset="-128"/>
              </a:rPr>
              <a:t>)</a:t>
            </a:r>
            <a:r>
              <a:rPr lang="en-GB" sz="2000" i="1" dirty="0" smtClean="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The </a:t>
            </a:r>
            <a:r>
              <a:rPr lang="en-GB" sz="2400" b="1" dirty="0" smtClean="0">
                <a:solidFill>
                  <a:srgbClr val="000000"/>
                </a:solidFill>
                <a:latin typeface="Arial Unicode MS" pitchFamily="34" charset="-128"/>
              </a:rPr>
              <a:t>reward function</a:t>
            </a:r>
            <a:r>
              <a:rPr lang="en-GB" sz="2400" b="1" i="1" dirty="0" smtClean="0">
                <a:solidFill>
                  <a:srgbClr val="000000"/>
                </a:solidFill>
                <a:latin typeface="Arial Unicode MS" pitchFamily="34" charset="-128"/>
              </a:rPr>
              <a:t> </a:t>
            </a:r>
          </a:p>
          <a:p>
            <a:pPr marL="1600200" lvl="3" indent="-228600">
              <a:spcBef>
                <a:spcPct val="20000"/>
              </a:spcBef>
            </a:pPr>
            <a:r>
              <a:rPr lang="en-GB" sz="2400" i="1" dirty="0" smtClean="0">
                <a:solidFill>
                  <a:srgbClr val="3333CC"/>
                </a:solidFill>
                <a:latin typeface="Arial Unicode MS" pitchFamily="34" charset="-128"/>
              </a:rPr>
              <a:t>R(s, a,</a:t>
            </a:r>
            <a:r>
              <a:rPr lang="en-GB" sz="2400" i="1" baseline="-25000" dirty="0" smtClean="0">
                <a:solidFill>
                  <a:srgbClr val="3333CC"/>
                </a:solidFill>
                <a:latin typeface="Arial Unicode MS" pitchFamily="34" charset="-128"/>
              </a:rPr>
              <a:t>, </a:t>
            </a:r>
            <a:r>
              <a:rPr lang="en-GB" sz="2400" i="1" dirty="0" smtClean="0">
                <a:solidFill>
                  <a:srgbClr val="3333CC"/>
                </a:solidFill>
                <a:latin typeface="Arial Unicode MS" pitchFamily="34" charset="-128"/>
              </a:rPr>
              <a:t>s’)</a:t>
            </a:r>
            <a:r>
              <a:rPr lang="en-GB" sz="2000" i="1" dirty="0" smtClean="0">
                <a:solidFill>
                  <a:srgbClr val="000000"/>
                </a:solidFill>
                <a:latin typeface="Arial Unicode MS" pitchFamily="34" charset="-128"/>
              </a:rPr>
              <a:t> </a:t>
            </a:r>
          </a:p>
          <a:p>
            <a:pPr marL="742950" lvl="1" indent="-285750">
              <a:spcBef>
                <a:spcPct val="20000"/>
              </a:spcBef>
              <a:buClr>
                <a:srgbClr val="000000"/>
              </a:buClr>
              <a:buSzPct val="120000"/>
            </a:pPr>
            <a:r>
              <a:rPr lang="en-GB" sz="2400" dirty="0" smtClean="0">
                <a:solidFill>
                  <a:srgbClr val="000000"/>
                </a:solidFill>
                <a:latin typeface="Arial Unicode MS" pitchFamily="34" charset="-128"/>
              </a:rPr>
              <a:t>     describing the reward that  the agent receives when it performs</a:t>
            </a:r>
            <a:r>
              <a:rPr lang="en-GB" sz="2400" i="1" dirty="0" smtClean="0">
                <a:solidFill>
                  <a:srgbClr val="000000"/>
                </a:solidFill>
                <a:latin typeface="Arial Unicode MS" pitchFamily="34" charset="-128"/>
              </a:rPr>
              <a:t> </a:t>
            </a:r>
            <a:r>
              <a:rPr lang="en-GB" sz="2400" dirty="0" smtClean="0">
                <a:solidFill>
                  <a:srgbClr val="000000"/>
                </a:solidFill>
                <a:latin typeface="Arial Unicode MS" pitchFamily="34" charset="-128"/>
              </a:rPr>
              <a:t>action </a:t>
            </a:r>
            <a:r>
              <a:rPr lang="en-GB" sz="2400" i="1" dirty="0" smtClean="0">
                <a:solidFill>
                  <a:srgbClr val="000000"/>
                </a:solidFill>
                <a:latin typeface="Arial Unicode MS" pitchFamily="34" charset="-128"/>
              </a:rPr>
              <a:t>a</a:t>
            </a:r>
            <a:r>
              <a:rPr lang="en-GB" sz="2400" dirty="0" smtClean="0">
                <a:solidFill>
                  <a:srgbClr val="000000"/>
                </a:solidFill>
                <a:latin typeface="Arial Unicode MS" pitchFamily="34" charset="-128"/>
              </a:rPr>
              <a:t> in state </a:t>
            </a:r>
            <a:r>
              <a:rPr lang="en-GB" sz="2400" i="1" dirty="0" smtClean="0">
                <a:solidFill>
                  <a:srgbClr val="000000"/>
                </a:solidFill>
                <a:latin typeface="Arial Unicode MS" pitchFamily="34" charset="-128"/>
              </a:rPr>
              <a:t>s</a:t>
            </a:r>
            <a:r>
              <a:rPr lang="en-GB" sz="2400" dirty="0" smtClean="0">
                <a:solidFill>
                  <a:srgbClr val="000000"/>
                </a:solidFill>
                <a:latin typeface="Arial Unicode MS" pitchFamily="34" charset="-128"/>
              </a:rPr>
              <a:t> and ends up in state </a:t>
            </a:r>
            <a:r>
              <a:rPr lang="en-GB" sz="2400" i="1" dirty="0" smtClean="0">
                <a:solidFill>
                  <a:srgbClr val="000000"/>
                </a:solidFill>
                <a:latin typeface="Arial Unicode MS" pitchFamily="34" charset="-128"/>
              </a:rPr>
              <a:t>s’</a:t>
            </a:r>
            <a:r>
              <a:rPr lang="en-GB" sz="2400" dirty="0" smtClean="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GB" sz="2400" i="1" dirty="0" smtClean="0">
                <a:solidFill>
                  <a:schemeClr val="accent2"/>
                </a:solidFill>
                <a:latin typeface="Arial Unicode MS" pitchFamily="34" charset="-128"/>
              </a:rPr>
              <a:t>R(s) </a:t>
            </a:r>
            <a:r>
              <a:rPr lang="en-GB" sz="2400" dirty="0" smtClean="0">
                <a:solidFill>
                  <a:srgbClr val="000000"/>
                </a:solidFill>
                <a:latin typeface="Arial Unicode MS" pitchFamily="34" charset="-128"/>
              </a:rPr>
              <a:t>is used when the reward depends only on the state s and not on how the agent got there </a:t>
            </a:r>
          </a:p>
          <a:p>
            <a:pPr marL="742950" lvl="1" indent="-285750">
              <a:spcBef>
                <a:spcPct val="20000"/>
              </a:spcBef>
              <a:buClr>
                <a:srgbClr val="000000"/>
              </a:buClr>
              <a:buSzPct val="120000"/>
              <a:buFontTx/>
              <a:buChar char="•"/>
            </a:pPr>
            <a:r>
              <a:rPr lang="en-GB" sz="2400" b="1" dirty="0" smtClean="0">
                <a:solidFill>
                  <a:srgbClr val="000000"/>
                </a:solidFill>
                <a:latin typeface="Arial Unicode MS" pitchFamily="34" charset="-128"/>
              </a:rPr>
              <a:t>Absorbing/stopping/terminal state</a:t>
            </a: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208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160F4AF9-08B2-418D-97F3-AEC72F2B3C22}" type="slidenum">
              <a:rPr lang="en-US">
                <a:solidFill>
                  <a:srgbClr val="000000"/>
                </a:solidFill>
              </a:rPr>
              <a:pPr>
                <a:defRPr/>
              </a:pPr>
              <a:t>15</a:t>
            </a:fld>
            <a:endParaRPr lang="en-US">
              <a:solidFill>
                <a:srgbClr val="000000"/>
              </a:solidFill>
            </a:endParaRPr>
          </a:p>
        </p:txBody>
      </p:sp>
      <p:sp>
        <p:nvSpPr>
          <p:cNvPr id="8221"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MDP graphical specification</a:t>
            </a:r>
          </a:p>
        </p:txBody>
      </p:sp>
      <p:pic>
        <p:nvPicPr>
          <p:cNvPr id="8222" name="Picture 5"/>
          <p:cNvPicPr>
            <a:picLocks noChangeAspect="1" noChangeArrowheads="1"/>
          </p:cNvPicPr>
          <p:nvPr/>
        </p:nvPicPr>
        <p:blipFill>
          <a:blip r:embed="rId4" cstate="print"/>
          <a:srcRect/>
          <a:stretch>
            <a:fillRect/>
          </a:stretch>
        </p:blipFill>
        <p:spPr bwMode="auto">
          <a:xfrm>
            <a:off x="611188" y="2492375"/>
            <a:ext cx="7561262" cy="3429000"/>
          </a:xfrm>
          <a:prstGeom prst="rect">
            <a:avLst/>
          </a:prstGeom>
          <a:noFill/>
          <a:ln w="9525">
            <a:noFill/>
            <a:miter lim="800000"/>
            <a:headEnd/>
            <a:tailEnd/>
          </a:ln>
        </p:spPr>
      </p:pic>
      <p:sp>
        <p:nvSpPr>
          <p:cNvPr id="8223" name="Rectangle 6"/>
          <p:cNvSpPr>
            <a:spLocks noChangeArrowheads="1"/>
          </p:cNvSpPr>
          <p:nvPr/>
        </p:nvSpPr>
        <p:spPr bwMode="auto">
          <a:xfrm>
            <a:off x="179388" y="914400"/>
            <a:ext cx="8964612" cy="914400"/>
          </a:xfrm>
          <a:prstGeom prst="rect">
            <a:avLst/>
          </a:prstGeom>
          <a:noFill/>
          <a:ln w="9525">
            <a:noFill/>
            <a:round/>
            <a:headEnd/>
            <a:tailEnd/>
          </a:ln>
        </p:spPr>
        <p:txBody>
          <a:bodyPr lIns="90000" tIns="46800" rIns="90000" bIns="46800"/>
          <a:lstStyle/>
          <a:p>
            <a:pPr marL="342900" indent="-342900">
              <a:spcBef>
                <a:spcPct val="20000"/>
              </a:spcBef>
            </a:pPr>
            <a:r>
              <a:rPr lang="en-GB" sz="2800" dirty="0" smtClean="0">
                <a:solidFill>
                  <a:srgbClr val="000000"/>
                </a:solidFill>
                <a:latin typeface="Arial Unicode MS" pitchFamily="34" charset="-128"/>
              </a:rPr>
              <a:t>Basically a MDP augments a Markov Chain augmented with </a:t>
            </a:r>
            <a:r>
              <a:rPr lang="en-GB" sz="2800" dirty="0" smtClean="0">
                <a:solidFill>
                  <a:schemeClr val="accent6"/>
                </a:solidFill>
                <a:latin typeface="Arial Unicode MS" pitchFamily="34" charset="-128"/>
              </a:rPr>
              <a:t>actions</a:t>
            </a:r>
            <a:r>
              <a:rPr lang="en-GB" sz="2800" dirty="0" smtClean="0">
                <a:solidFill>
                  <a:srgbClr val="000000"/>
                </a:solidFill>
                <a:latin typeface="Arial Unicode MS" pitchFamily="34" charset="-128"/>
              </a:rPr>
              <a:t> and </a:t>
            </a:r>
            <a:r>
              <a:rPr lang="en-GB" sz="2800" dirty="0" smtClean="0">
                <a:solidFill>
                  <a:schemeClr val="accent6"/>
                </a:solidFill>
                <a:latin typeface="Arial Unicode MS" pitchFamily="34" charset="-128"/>
              </a:rPr>
              <a:t>rewards/values</a:t>
            </a:r>
            <a:endParaRPr lang="en-GB" sz="3200" i="1" dirty="0" smtClean="0">
              <a:solidFill>
                <a:schemeClr val="accent6"/>
              </a:solidFill>
              <a:latin typeface="Arial Unicode MS" pitchFamily="34" charset="-128"/>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160F4AF9-08B2-418D-97F3-AEC72F2B3C22}" type="slidenum">
              <a:rPr lang="en-US">
                <a:solidFill>
                  <a:srgbClr val="000000"/>
                </a:solidFill>
              </a:rPr>
              <a:pPr>
                <a:defRPr/>
              </a:pPr>
              <a:t>16</a:t>
            </a:fld>
            <a:endParaRPr lang="en-US">
              <a:solidFill>
                <a:srgbClr val="000000"/>
              </a:solidFill>
            </a:endParaRPr>
          </a:p>
        </p:txBody>
      </p:sp>
      <p:sp>
        <p:nvSpPr>
          <p:cNvPr id="8221"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When Rewards only depend on the state</a:t>
            </a:r>
          </a:p>
        </p:txBody>
      </p:sp>
      <p:pic>
        <p:nvPicPr>
          <p:cNvPr id="8222" name="Picture 5"/>
          <p:cNvPicPr>
            <a:picLocks noChangeAspect="1" noChangeArrowheads="1"/>
          </p:cNvPicPr>
          <p:nvPr/>
        </p:nvPicPr>
        <p:blipFill>
          <a:blip r:embed="rId4" cstate="print"/>
          <a:srcRect/>
          <a:stretch>
            <a:fillRect/>
          </a:stretch>
        </p:blipFill>
        <p:spPr bwMode="auto">
          <a:xfrm>
            <a:off x="611188" y="2492375"/>
            <a:ext cx="7561262" cy="3429000"/>
          </a:xfrm>
          <a:prstGeom prst="rect">
            <a:avLst/>
          </a:prstGeom>
          <a:noFill/>
          <a:ln w="9525">
            <a:noFill/>
            <a:miter lim="800000"/>
            <a:headEnd/>
            <a:tailEnd/>
          </a:ln>
        </p:spPr>
      </p:pic>
      <p:sp>
        <p:nvSpPr>
          <p:cNvPr id="8223" name="Rectangle 6"/>
          <p:cNvSpPr>
            <a:spLocks noChangeArrowheads="1"/>
          </p:cNvSpPr>
          <p:nvPr/>
        </p:nvSpPr>
        <p:spPr bwMode="auto">
          <a:xfrm>
            <a:off x="179388" y="914400"/>
            <a:ext cx="8964612" cy="914400"/>
          </a:xfrm>
          <a:prstGeom prst="rect">
            <a:avLst/>
          </a:prstGeom>
          <a:noFill/>
          <a:ln w="9525">
            <a:noFill/>
            <a:round/>
            <a:headEnd/>
            <a:tailEnd/>
          </a:ln>
        </p:spPr>
        <p:txBody>
          <a:bodyPr lIns="90000" tIns="46800" rIns="90000" bIns="46800"/>
          <a:lstStyle/>
          <a:p>
            <a:pPr marL="342900" indent="-342900">
              <a:spcBef>
                <a:spcPct val="20000"/>
              </a:spcBef>
            </a:pPr>
            <a:endParaRPr lang="en-GB" sz="3200" i="1" dirty="0" smtClean="0">
              <a:solidFill>
                <a:schemeClr val="accent6"/>
              </a:solidFill>
              <a:latin typeface="Arial Unicode MS" pitchFamily="34" charset="-128"/>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502, Lecture 12</a:t>
            </a:r>
            <a:endParaRPr lang="en-US"/>
          </a:p>
        </p:txBody>
      </p:sp>
      <p:sp>
        <p:nvSpPr>
          <p:cNvPr id="9" name="Slide Number Placeholder 6"/>
          <p:cNvSpPr>
            <a:spLocks noGrp="1"/>
          </p:cNvSpPr>
          <p:nvPr>
            <p:ph type="sldNum" sz="quarter" idx="12"/>
          </p:nvPr>
        </p:nvSpPr>
        <p:spPr/>
        <p:txBody>
          <a:bodyPr/>
          <a:lstStyle/>
          <a:p>
            <a:pPr>
              <a:defRPr/>
            </a:pPr>
            <a:r>
              <a:rPr lang="en-US"/>
              <a:t>Slide </a:t>
            </a:r>
            <a:fld id="{661C4DAD-6678-4B2D-A6C0-1B21C9FB43A5}" type="slidenum">
              <a:rPr lang="en-US"/>
              <a:pPr>
                <a:defRPr/>
              </a:pPr>
              <a:t>17</a:t>
            </a:fld>
            <a:endParaRPr lang="en-US"/>
          </a:p>
        </p:txBody>
      </p:sp>
      <p:sp>
        <p:nvSpPr>
          <p:cNvPr id="3105"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Decision Processes: MDPs</a:t>
            </a:r>
          </a:p>
        </p:txBody>
      </p:sp>
      <p:sp>
        <p:nvSpPr>
          <p:cNvPr id="3106" name="Rectangle 3"/>
          <p:cNvSpPr>
            <a:spLocks noChangeArrowheads="1"/>
          </p:cNvSpPr>
          <p:nvPr/>
        </p:nvSpPr>
        <p:spPr bwMode="auto">
          <a:xfrm>
            <a:off x="323850" y="2133600"/>
            <a:ext cx="5976938" cy="2376488"/>
          </a:xfrm>
          <a:prstGeom prst="rect">
            <a:avLst/>
          </a:prstGeom>
          <a:noFill/>
          <a:ln w="9525">
            <a:noFill/>
            <a:round/>
            <a:headEnd/>
            <a:tailEnd/>
          </a:ln>
        </p:spPr>
        <p:txBody>
          <a:bodyPr lIns="90000" tIns="46800" rIns="90000" bIns="46800"/>
          <a:lstStyle/>
          <a:p>
            <a:pPr marL="342900" indent="-342900">
              <a:spcBef>
                <a:spcPct val="20000"/>
              </a:spcBef>
            </a:pPr>
            <a:endParaRPr lang="en-GB" b="0">
              <a:latin typeface="Arial Unicode MS" pitchFamily="34" charset="-128"/>
            </a:endParaRPr>
          </a:p>
        </p:txBody>
      </p:sp>
      <p:sp>
        <p:nvSpPr>
          <p:cNvPr id="3107" name="Rectangle 4"/>
          <p:cNvSpPr>
            <a:spLocks noChangeArrowheads="1"/>
          </p:cNvSpPr>
          <p:nvPr/>
        </p:nvSpPr>
        <p:spPr bwMode="auto">
          <a:xfrm>
            <a:off x="358775" y="836613"/>
            <a:ext cx="8785225" cy="1439862"/>
          </a:xfrm>
          <a:prstGeom prst="rect">
            <a:avLst/>
          </a:prstGeom>
          <a:noFill/>
          <a:ln w="9525">
            <a:noFill/>
            <a:round/>
            <a:headEnd/>
            <a:tailEnd/>
          </a:ln>
        </p:spPr>
        <p:txBody>
          <a:bodyPr lIns="90000" tIns="46800" rIns="90000" bIns="46800"/>
          <a:lstStyle/>
          <a:p>
            <a:pPr marL="342900" indent="-342900">
              <a:spcBef>
                <a:spcPct val="20000"/>
              </a:spcBef>
            </a:pPr>
            <a:r>
              <a:rPr lang="en-GB" b="0">
                <a:latin typeface="Arial Unicode MS" pitchFamily="34" charset="-128"/>
              </a:rPr>
              <a:t>To manage an </a:t>
            </a:r>
            <a:r>
              <a:rPr lang="en-GB">
                <a:latin typeface="Arial Unicode MS" pitchFamily="34" charset="-128"/>
              </a:rPr>
              <a:t>ongoing (indefinite… infinite) decision process, we combine….</a:t>
            </a:r>
          </a:p>
        </p:txBody>
      </p:sp>
      <p:sp>
        <p:nvSpPr>
          <p:cNvPr id="3108" name="Rectangle 5"/>
          <p:cNvSpPr>
            <a:spLocks noChangeArrowheads="1"/>
          </p:cNvSpPr>
          <p:nvPr/>
        </p:nvSpPr>
        <p:spPr bwMode="auto">
          <a:xfrm>
            <a:off x="358775" y="5805488"/>
            <a:ext cx="8785225" cy="576262"/>
          </a:xfrm>
          <a:prstGeom prst="rect">
            <a:avLst/>
          </a:prstGeom>
          <a:noFill/>
          <a:ln w="9525">
            <a:noFill/>
            <a:round/>
            <a:headEnd/>
            <a:tailEnd/>
          </a:ln>
        </p:spPr>
        <p:txBody>
          <a:bodyPr lIns="90000" tIns="46800" rIns="90000" bIns="46800"/>
          <a:lstStyle/>
          <a:p>
            <a:pPr marL="342900" indent="-342900">
              <a:spcBef>
                <a:spcPct val="20000"/>
              </a:spcBef>
            </a:pPr>
            <a:endParaRPr lang="en-GB">
              <a:latin typeface="Arial Unicode MS" pitchFamily="34" charset="-128"/>
            </a:endParaRPr>
          </a:p>
        </p:txBody>
      </p:sp>
      <p:sp>
        <p:nvSpPr>
          <p:cNvPr id="10" name="Rectangle 23"/>
          <p:cNvSpPr>
            <a:spLocks noChangeArrowheads="1"/>
          </p:cNvSpPr>
          <p:nvPr/>
        </p:nvSpPr>
        <p:spPr bwMode="auto">
          <a:xfrm>
            <a:off x="428625" y="2500313"/>
            <a:ext cx="2786063" cy="428625"/>
          </a:xfrm>
          <a:prstGeom prst="rect">
            <a:avLst/>
          </a:prstGeom>
          <a:noFill/>
          <a:ln w="9525">
            <a:solidFill>
              <a:schemeClr val="accent3"/>
            </a:solidFill>
            <a:miter lim="800000"/>
            <a:headEnd/>
            <a:tailEnd/>
          </a:ln>
        </p:spPr>
        <p:txBody>
          <a:bodyPr/>
          <a:lstStyle/>
          <a:p>
            <a:pPr marL="342900" indent="-342900">
              <a:spcBef>
                <a:spcPct val="20000"/>
              </a:spcBef>
              <a:defRPr/>
            </a:pPr>
            <a:r>
              <a:rPr lang="en-US" i="1" dirty="0" err="1">
                <a:solidFill>
                  <a:schemeClr val="accent2"/>
                </a:solidFill>
                <a:latin typeface="Arial Unicode MS" pitchFamily="34" charset="-128"/>
              </a:rPr>
              <a:t>Markovian</a:t>
            </a:r>
            <a:endParaRPr lang="en-US" i="1" dirty="0">
              <a:solidFill>
                <a:schemeClr val="accent2"/>
              </a:solidFill>
              <a:latin typeface="Arial Unicode MS" pitchFamily="34" charset="-128"/>
            </a:endParaRPr>
          </a:p>
        </p:txBody>
      </p:sp>
      <p:sp>
        <p:nvSpPr>
          <p:cNvPr id="11" name="Rectangle 23"/>
          <p:cNvSpPr>
            <a:spLocks noChangeArrowheads="1"/>
          </p:cNvSpPr>
          <p:nvPr/>
        </p:nvSpPr>
        <p:spPr bwMode="auto">
          <a:xfrm>
            <a:off x="428625" y="3143250"/>
            <a:ext cx="2786063" cy="428625"/>
          </a:xfrm>
          <a:prstGeom prst="rect">
            <a:avLst/>
          </a:prstGeom>
          <a:noFill/>
          <a:ln w="9525">
            <a:solidFill>
              <a:schemeClr val="accent3"/>
            </a:solidFill>
            <a:miter lim="800000"/>
            <a:headEnd/>
            <a:tailEnd/>
          </a:ln>
        </p:spPr>
        <p:txBody>
          <a:bodyPr/>
          <a:lstStyle/>
          <a:p>
            <a:pPr marL="342900" indent="-342900">
              <a:spcBef>
                <a:spcPct val="20000"/>
              </a:spcBef>
              <a:defRPr/>
            </a:pPr>
            <a:r>
              <a:rPr lang="en-US" i="1" dirty="0">
                <a:solidFill>
                  <a:schemeClr val="accent2"/>
                </a:solidFill>
                <a:latin typeface="Arial Unicode MS" pitchFamily="34" charset="-128"/>
              </a:rPr>
              <a:t>Stationary</a:t>
            </a:r>
          </a:p>
        </p:txBody>
      </p:sp>
      <p:sp>
        <p:nvSpPr>
          <p:cNvPr id="12" name="Rectangle 23"/>
          <p:cNvSpPr>
            <a:spLocks noChangeArrowheads="1"/>
          </p:cNvSpPr>
          <p:nvPr/>
        </p:nvSpPr>
        <p:spPr bwMode="auto">
          <a:xfrm>
            <a:off x="285750" y="4286250"/>
            <a:ext cx="2786063" cy="428625"/>
          </a:xfrm>
          <a:prstGeom prst="rect">
            <a:avLst/>
          </a:prstGeom>
          <a:noFill/>
          <a:ln w="9525">
            <a:solidFill>
              <a:schemeClr val="accent3"/>
            </a:solidFill>
            <a:miter lim="800000"/>
            <a:headEnd/>
            <a:tailEnd/>
          </a:ln>
        </p:spPr>
        <p:txBody>
          <a:bodyPr/>
          <a:lstStyle/>
          <a:p>
            <a:pPr marL="342900" indent="-342900">
              <a:spcBef>
                <a:spcPct val="20000"/>
              </a:spcBef>
              <a:defRPr/>
            </a:pPr>
            <a:r>
              <a:rPr lang="en-US" i="1" dirty="0">
                <a:solidFill>
                  <a:schemeClr val="accent2"/>
                </a:solidFill>
                <a:latin typeface="Arial Unicode MS" pitchFamily="34" charset="-128"/>
              </a:rPr>
              <a:t>Utility not just at the end</a:t>
            </a:r>
          </a:p>
        </p:txBody>
      </p:sp>
      <p:sp>
        <p:nvSpPr>
          <p:cNvPr id="13" name="Rectangle 23"/>
          <p:cNvSpPr>
            <a:spLocks noChangeArrowheads="1"/>
          </p:cNvSpPr>
          <p:nvPr/>
        </p:nvSpPr>
        <p:spPr bwMode="auto">
          <a:xfrm>
            <a:off x="714375" y="5357813"/>
            <a:ext cx="2786063" cy="428625"/>
          </a:xfrm>
          <a:prstGeom prst="rect">
            <a:avLst/>
          </a:prstGeom>
          <a:noFill/>
          <a:ln w="9525">
            <a:solidFill>
              <a:schemeClr val="accent3"/>
            </a:solidFill>
            <a:miter lim="800000"/>
            <a:headEnd/>
            <a:tailEnd/>
          </a:ln>
        </p:spPr>
        <p:txBody>
          <a:bodyPr/>
          <a:lstStyle/>
          <a:p>
            <a:pPr marL="342900" indent="-342900">
              <a:spcBef>
                <a:spcPct val="20000"/>
              </a:spcBef>
              <a:defRPr/>
            </a:pPr>
            <a:r>
              <a:rPr lang="en-US" i="1" dirty="0">
                <a:solidFill>
                  <a:schemeClr val="accent2"/>
                </a:solidFill>
                <a:latin typeface="Arial Unicode MS" pitchFamily="34" charset="-128"/>
              </a:rPr>
              <a:t>Sequence of rewards</a:t>
            </a:r>
          </a:p>
        </p:txBody>
      </p:sp>
      <p:sp>
        <p:nvSpPr>
          <p:cNvPr id="14" name="Rectangle 23"/>
          <p:cNvSpPr>
            <a:spLocks noChangeArrowheads="1"/>
          </p:cNvSpPr>
          <p:nvPr/>
        </p:nvSpPr>
        <p:spPr bwMode="auto">
          <a:xfrm>
            <a:off x="5000625" y="5357813"/>
            <a:ext cx="3357563" cy="428625"/>
          </a:xfrm>
          <a:prstGeom prst="rect">
            <a:avLst/>
          </a:prstGeom>
          <a:noFill/>
          <a:ln w="9525">
            <a:solidFill>
              <a:schemeClr val="accent3"/>
            </a:solidFill>
            <a:miter lim="800000"/>
            <a:headEnd/>
            <a:tailEnd/>
          </a:ln>
        </p:spPr>
        <p:txBody>
          <a:bodyPr/>
          <a:lstStyle/>
          <a:p>
            <a:pPr marL="342900" indent="-342900">
              <a:spcBef>
                <a:spcPct val="20000"/>
              </a:spcBef>
              <a:defRPr/>
            </a:pPr>
            <a:r>
              <a:rPr lang="en-US" i="1" dirty="0">
                <a:solidFill>
                  <a:schemeClr val="accent2"/>
                </a:solidFill>
                <a:latin typeface="Arial Unicode MS" pitchFamily="34" charset="-128"/>
              </a:rPr>
              <a:t>Fully Observable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18</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Scenario and Actions</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Agent moves in the above grid via </a:t>
            </a:r>
            <a:r>
              <a:rPr lang="en-GB" sz="2400" dirty="0" smtClean="0">
                <a:solidFill>
                  <a:srgbClr val="3333CC"/>
                </a:solidFill>
                <a:latin typeface="Arial Unicode MS" pitchFamily="34" charset="-128"/>
              </a:rPr>
              <a:t>actions</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Up,</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Down,</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Left,</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Right</a:t>
            </a:r>
          </a:p>
          <a:p>
            <a:pPr marL="342900" indent="-342900">
              <a:spcBef>
                <a:spcPct val="20000"/>
              </a:spcBef>
            </a:pPr>
            <a:r>
              <a:rPr lang="en-GB" sz="2400" dirty="0" smtClean="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If the agents bumps into a wall, it says there</a:t>
            </a:r>
          </a:p>
          <a:p>
            <a:pPr marL="342900" indent="-342900">
              <a:spcBef>
                <a:spcPct val="20000"/>
              </a:spcBef>
            </a:pPr>
            <a:r>
              <a:rPr lang="en-GB" sz="2800" dirty="0" smtClean="0">
                <a:solidFill>
                  <a:srgbClr val="000000"/>
                </a:solidFill>
                <a:latin typeface="Arial Unicode MS" pitchFamily="34" charset="-128"/>
              </a:rPr>
              <a:t>How many states?</a:t>
            </a:r>
          </a:p>
          <a:p>
            <a:pPr marL="342900" indent="-342900">
              <a:spcBef>
                <a:spcPct val="20000"/>
              </a:spcBef>
            </a:pPr>
            <a:r>
              <a:rPr lang="en-GB" sz="2800" dirty="0" smtClean="0">
                <a:solidFill>
                  <a:srgbClr val="000000"/>
                </a:solidFill>
                <a:latin typeface="Arial Unicode MS" pitchFamily="34" charset="-128"/>
              </a:rPr>
              <a:t>There are two terminal states (3,4) and (2,4)</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pic>
        <p:nvPicPr>
          <p:cNvPr id="8" name="Picture 2"/>
          <p:cNvPicPr>
            <a:picLocks noChangeAspect="1" noChangeArrowheads="1"/>
          </p:cNvPicPr>
          <p:nvPr/>
        </p:nvPicPr>
        <p:blipFill>
          <a:blip r:embed="rId4"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l="5359" t="46614" r="9158" b="9163"/>
          <a:stretch>
            <a:fillRect/>
          </a:stretch>
        </p:blipFill>
        <p:spPr bwMode="auto">
          <a:xfrm>
            <a:off x="8001000" y="1524000"/>
            <a:ext cx="1143000" cy="15097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CB4C9BCC-B8E4-4F40-B93B-4FAFB70ECAD2}" type="slidenum">
              <a:rPr lang="en-US">
                <a:solidFill>
                  <a:srgbClr val="000000"/>
                </a:solidFill>
              </a:rPr>
              <a:pPr>
                <a:defRPr/>
              </a:pPr>
              <a:t>19</a:t>
            </a:fld>
            <a:endParaRPr lang="en-US">
              <a:solidFill>
                <a:srgbClr val="000000"/>
              </a:solidFill>
            </a:endParaRPr>
          </a:p>
        </p:txBody>
      </p:sp>
      <p:pic>
        <p:nvPicPr>
          <p:cNvPr id="10257" name="Picture 2"/>
          <p:cNvPicPr>
            <a:picLocks noChangeAspect="1" noChangeArrowheads="1"/>
          </p:cNvPicPr>
          <p:nvPr/>
        </p:nvPicPr>
        <p:blipFill>
          <a:blip r:embed="rId4" cstate="print"/>
          <a:srcRect/>
          <a:stretch>
            <a:fillRect/>
          </a:stretch>
        </p:blipFill>
        <p:spPr bwMode="auto">
          <a:xfrm>
            <a:off x="468313" y="1341438"/>
            <a:ext cx="7485062" cy="2930525"/>
          </a:xfrm>
          <a:prstGeom prst="rect">
            <a:avLst/>
          </a:prstGeom>
          <a:noFill/>
          <a:ln w="9525">
            <a:noFill/>
            <a:miter lim="800000"/>
            <a:headEnd/>
            <a:tailEnd/>
          </a:ln>
        </p:spPr>
      </p:pic>
      <p:sp>
        <p:nvSpPr>
          <p:cNvPr id="10258" name="Rectangle 3"/>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Rewards</a:t>
            </a:r>
          </a:p>
        </p:txBody>
      </p:sp>
      <p:pic>
        <p:nvPicPr>
          <p:cNvPr id="10259" name="Picture 6"/>
          <p:cNvPicPr>
            <a:picLocks noChangeAspect="1" noChangeArrowheads="1"/>
          </p:cNvPicPr>
          <p:nvPr/>
        </p:nvPicPr>
        <p:blipFill>
          <a:blip r:embed="rId5" cstate="print"/>
          <a:srcRect/>
          <a:stretch>
            <a:fillRect/>
          </a:stretch>
        </p:blipFill>
        <p:spPr bwMode="auto">
          <a:xfrm>
            <a:off x="684213" y="4149725"/>
            <a:ext cx="7920037" cy="16843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Oct 20</a:t>
            </a:r>
          </a:p>
        </p:txBody>
      </p:sp>
      <p:sp>
        <p:nvSpPr>
          <p:cNvPr id="4102" name="Rectangle 3"/>
          <p:cNvSpPr>
            <a:spLocks noGrp="1" noChangeArrowheads="1"/>
          </p:cNvSpPr>
          <p:nvPr>
            <p:ph type="body" idx="1"/>
          </p:nvPr>
        </p:nvSpPr>
        <p:spPr>
          <a:xfrm>
            <a:off x="70992" y="1676400"/>
            <a:ext cx="8692008" cy="609600"/>
          </a:xfrm>
          <a:solidFill>
            <a:schemeClr val="accent5">
              <a:lumMod val="20000"/>
              <a:lumOff val="80000"/>
            </a:schemeClr>
          </a:solidFill>
        </p:spPr>
        <p:txBody>
          <a:bodyPr/>
          <a:lstStyle/>
          <a:p>
            <a:pPr eaLnBrk="1" hangingPunct="1"/>
            <a:r>
              <a:rPr lang="en-US" sz="3200" b="1" u="sng" dirty="0" smtClean="0"/>
              <a:t>Value of Information and value of Control</a:t>
            </a:r>
            <a:endParaRPr lang="en-US" sz="3200" b="1" dirty="0" smtClean="0"/>
          </a:p>
          <a:p>
            <a:pPr lvl="1" eaLnBrk="1" hangingPunct="1">
              <a:buFont typeface="Arial" pitchFamily="34" charset="0"/>
              <a:buChar char="•"/>
            </a:pPr>
            <a:endParaRPr lang="en-US" b="1"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lvl="1" eaLnBrk="1" hangingPunct="1"/>
            <a:endParaRPr lang="en-US" sz="1800" dirty="0" smtClean="0"/>
          </a:p>
          <a:p>
            <a:pPr eaLnBrk="1" hangingPunct="1"/>
            <a:endParaRPr lang="en-US" sz="2000" dirty="0" smtClean="0"/>
          </a:p>
          <a:p>
            <a:pPr eaLnBrk="1" hangingPunct="1">
              <a:buFontTx/>
              <a:buNone/>
            </a:pPr>
            <a:endParaRPr lang="en-US" sz="2000" dirty="0" smtClean="0"/>
          </a:p>
        </p:txBody>
      </p:sp>
      <p:sp>
        <p:nvSpPr>
          <p:cNvPr id="6" name="Rectangle 3"/>
          <p:cNvSpPr txBox="1">
            <a:spLocks noChangeArrowheads="1"/>
          </p:cNvSpPr>
          <p:nvPr/>
        </p:nvSpPr>
        <p:spPr bwMode="auto">
          <a:xfrm>
            <a:off x="304800" y="3124200"/>
            <a:ext cx="8001000" cy="3048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Policies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CPSC 502, Lecture 12</a:t>
            </a:r>
            <a:endParaRPr lang="en-US"/>
          </a:p>
        </p:txBody>
      </p:sp>
      <p:sp>
        <p:nvSpPr>
          <p:cNvPr id="7" name="Slide Number Placeholder 6"/>
          <p:cNvSpPr>
            <a:spLocks noGrp="1"/>
          </p:cNvSpPr>
          <p:nvPr>
            <p:ph type="sldNum" sz="quarter" idx="12"/>
          </p:nvPr>
        </p:nvSpPr>
        <p:spPr/>
        <p:txBody>
          <a:bodyPr/>
          <a:lstStyle/>
          <a:p>
            <a:pPr>
              <a:defRPr/>
            </a:pPr>
            <a:r>
              <a:rPr lang="en-US"/>
              <a:t>Slide </a:t>
            </a:r>
            <a:fld id="{B1770D8F-F2AE-484E-881C-BD7F4566E9DD}" type="slidenum">
              <a:rPr lang="en-US"/>
              <a:pPr>
                <a:defRPr/>
              </a:pPr>
              <a:t>20</a:t>
            </a:fld>
            <a:endParaRPr lang="en-US"/>
          </a:p>
        </p:txBody>
      </p:sp>
      <p:pic>
        <p:nvPicPr>
          <p:cNvPr id="5193" name="Picture 2"/>
          <p:cNvPicPr>
            <a:picLocks noChangeAspect="1" noChangeArrowheads="1"/>
          </p:cNvPicPr>
          <p:nvPr/>
        </p:nvPicPr>
        <p:blipFill>
          <a:blip r:embed="rId4" cstate="print"/>
          <a:srcRect r="54004" b="8997"/>
          <a:stretch>
            <a:fillRect/>
          </a:stretch>
        </p:blipFill>
        <p:spPr bwMode="auto">
          <a:xfrm>
            <a:off x="6011863" y="620713"/>
            <a:ext cx="2881312" cy="2232025"/>
          </a:xfrm>
          <a:prstGeom prst="rect">
            <a:avLst/>
          </a:prstGeom>
          <a:noFill/>
          <a:ln w="9525">
            <a:noFill/>
            <a:miter lim="800000"/>
            <a:headEnd/>
            <a:tailEnd/>
          </a:ln>
        </p:spPr>
      </p:pic>
      <p:sp>
        <p:nvSpPr>
          <p:cNvPr id="5194" name="Rectangle 3"/>
          <p:cNvSpPr>
            <a:spLocks noGrp="1" noChangeArrowheads="1"/>
          </p:cNvSpPr>
          <p:nvPr>
            <p:ph type="title"/>
          </p:nvPr>
        </p:nvSpPr>
        <p:spPr>
          <a:xfrm>
            <a:off x="323850" y="0"/>
            <a:ext cx="882015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Underlying info structures</a:t>
            </a:r>
          </a:p>
        </p:txBody>
      </p:sp>
      <p:sp>
        <p:nvSpPr>
          <p:cNvPr id="5195" name="Rectangle 6"/>
          <p:cNvSpPr>
            <a:spLocks noChangeArrowheads="1"/>
          </p:cNvSpPr>
          <p:nvPr/>
        </p:nvSpPr>
        <p:spPr bwMode="auto">
          <a:xfrm>
            <a:off x="323850" y="1052513"/>
            <a:ext cx="5832475" cy="720725"/>
          </a:xfrm>
          <a:prstGeom prst="rect">
            <a:avLst/>
          </a:prstGeom>
          <a:noFill/>
          <a:ln w="9525">
            <a:noFill/>
            <a:round/>
            <a:headEnd/>
            <a:tailEnd/>
          </a:ln>
        </p:spPr>
        <p:txBody>
          <a:bodyPr lIns="90000" tIns="46800" rIns="90000" bIns="46800"/>
          <a:lstStyle/>
          <a:p>
            <a:pPr marL="342900" indent="-342900">
              <a:spcBef>
                <a:spcPct val="20000"/>
              </a:spcBef>
            </a:pPr>
            <a:r>
              <a:rPr lang="en-GB" sz="2400" b="0">
                <a:solidFill>
                  <a:schemeClr val="accent2"/>
                </a:solidFill>
                <a:latin typeface="Arial Unicode MS" pitchFamily="34" charset="-128"/>
              </a:rPr>
              <a:t>Four actions</a:t>
            </a:r>
            <a:r>
              <a:rPr lang="en-GB" sz="2400" b="0">
                <a:latin typeface="Arial Unicode MS" pitchFamily="34" charset="-128"/>
              </a:rPr>
              <a:t> </a:t>
            </a:r>
            <a:r>
              <a:rPr lang="en-GB" sz="2400" b="0" i="1">
                <a:latin typeface="Arial Unicode MS" pitchFamily="34" charset="-128"/>
              </a:rPr>
              <a:t>Up,</a:t>
            </a:r>
            <a:r>
              <a:rPr lang="en-GB" sz="2400" b="0">
                <a:latin typeface="Arial Unicode MS" pitchFamily="34" charset="-128"/>
              </a:rPr>
              <a:t> </a:t>
            </a:r>
            <a:r>
              <a:rPr lang="en-GB" sz="2400" b="0" i="1">
                <a:latin typeface="Arial Unicode MS" pitchFamily="34" charset="-128"/>
              </a:rPr>
              <a:t>Down,</a:t>
            </a:r>
            <a:r>
              <a:rPr lang="en-GB" sz="2400" b="0">
                <a:latin typeface="Arial Unicode MS" pitchFamily="34" charset="-128"/>
              </a:rPr>
              <a:t> </a:t>
            </a:r>
            <a:r>
              <a:rPr lang="en-GB" sz="2400" b="0" i="1">
                <a:latin typeface="Arial Unicode MS" pitchFamily="34" charset="-128"/>
              </a:rPr>
              <a:t>Left,</a:t>
            </a:r>
            <a:r>
              <a:rPr lang="en-GB" sz="2400" b="0">
                <a:latin typeface="Arial Unicode MS" pitchFamily="34" charset="-128"/>
              </a:rPr>
              <a:t> </a:t>
            </a:r>
            <a:r>
              <a:rPr lang="en-GB" sz="2400" b="0" i="1">
                <a:latin typeface="Arial Unicode MS" pitchFamily="34" charset="-128"/>
              </a:rPr>
              <a:t>Right</a:t>
            </a:r>
          </a:p>
          <a:p>
            <a:pPr marL="342900" indent="-342900">
              <a:spcBef>
                <a:spcPct val="20000"/>
              </a:spcBef>
            </a:pPr>
            <a:r>
              <a:rPr lang="en-GB" sz="2400" b="0">
                <a:solidFill>
                  <a:schemeClr val="accent2"/>
                </a:solidFill>
                <a:latin typeface="Arial Unicode MS" pitchFamily="34" charset="-128"/>
              </a:rPr>
              <a:t>Eleven States</a:t>
            </a:r>
            <a:r>
              <a:rPr lang="en-GB" sz="2400" b="0">
                <a:latin typeface="Arial Unicode MS" pitchFamily="34" charset="-128"/>
              </a:rPr>
              <a:t>: {(1,1), (1,2)…… (3,4)}</a:t>
            </a:r>
          </a:p>
          <a:p>
            <a:pPr marL="342900" indent="-342900">
              <a:spcBef>
                <a:spcPct val="20000"/>
              </a:spcBef>
            </a:pPr>
            <a:endParaRPr lang="en-GB" b="0">
              <a:latin typeface="Arial Unicode MS" pitchFamily="34" charset="-128"/>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386B71CB-E9D8-4A23-86F2-53074C757F53}" type="slidenum">
              <a:rPr lang="en-US">
                <a:solidFill>
                  <a:srgbClr val="000000"/>
                </a:solidFill>
              </a:rPr>
              <a:pPr>
                <a:defRPr/>
              </a:pPr>
              <a:t>21</a:t>
            </a:fld>
            <a:endParaRPr lang="en-US">
              <a:solidFill>
                <a:srgbClr val="000000"/>
              </a:solidFill>
            </a:endParaRPr>
          </a:p>
        </p:txBody>
      </p:sp>
      <p:pic>
        <p:nvPicPr>
          <p:cNvPr id="11296" name="Picture 2"/>
          <p:cNvPicPr>
            <a:picLocks noChangeAspect="1" noChangeArrowheads="1"/>
          </p:cNvPicPr>
          <p:nvPr/>
        </p:nvPicPr>
        <p:blipFill>
          <a:blip r:embed="rId4" cstate="print"/>
          <a:srcRect/>
          <a:stretch>
            <a:fillRect/>
          </a:stretch>
        </p:blipFill>
        <p:spPr bwMode="auto">
          <a:xfrm>
            <a:off x="611188" y="765175"/>
            <a:ext cx="7485062" cy="2930525"/>
          </a:xfrm>
          <a:prstGeom prst="rect">
            <a:avLst/>
          </a:prstGeom>
          <a:noFill/>
          <a:ln w="9525">
            <a:noFill/>
            <a:miter lim="800000"/>
            <a:headEnd/>
            <a:tailEnd/>
          </a:ln>
        </p:spPr>
      </p:pic>
      <p:sp>
        <p:nvSpPr>
          <p:cNvPr id="11297" name="Rectangle 3"/>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Sequence of actions</a:t>
            </a:r>
          </a:p>
        </p:txBody>
      </p:sp>
      <p:sp>
        <p:nvSpPr>
          <p:cNvPr id="11298" name="Rectangle 6"/>
          <p:cNvSpPr>
            <a:spLocks noChangeArrowheads="1"/>
          </p:cNvSpPr>
          <p:nvPr/>
        </p:nvSpPr>
        <p:spPr bwMode="auto">
          <a:xfrm>
            <a:off x="0" y="3716338"/>
            <a:ext cx="8785225" cy="720725"/>
          </a:xfrm>
          <a:prstGeom prst="rect">
            <a:avLst/>
          </a:prstGeom>
          <a:noFill/>
          <a:ln w="9525">
            <a:noFill/>
            <a:round/>
            <a:headEnd/>
            <a:tailEnd/>
          </a:ln>
        </p:spPr>
        <p:txBody>
          <a:bodyPr lIns="90000" tIns="46800" rIns="90000" bIns="46800"/>
          <a:lstStyle/>
          <a:p>
            <a:pPr marL="342900" indent="-342900">
              <a:spcBef>
                <a:spcPct val="20000"/>
              </a:spcBef>
            </a:pPr>
            <a:r>
              <a:rPr lang="en-GB" sz="2800" dirty="0" smtClean="0">
                <a:solidFill>
                  <a:srgbClr val="000000"/>
                </a:solidFill>
                <a:latin typeface="Arial Unicode MS" pitchFamily="34" charset="-128"/>
              </a:rPr>
              <a:t>Can the sequence [</a:t>
            </a:r>
            <a:r>
              <a:rPr lang="en-GB" sz="2800" i="1" dirty="0" smtClean="0">
                <a:solidFill>
                  <a:srgbClr val="000000"/>
                </a:solidFill>
                <a:latin typeface="Arial Unicode MS" pitchFamily="34" charset="-128"/>
              </a:rPr>
              <a:t>Up, Up, Right, Right, Right </a:t>
            </a:r>
            <a:r>
              <a:rPr lang="en-GB" sz="2800" dirty="0" smtClean="0">
                <a:solidFill>
                  <a:srgbClr val="000000"/>
                </a:solidFill>
                <a:latin typeface="Arial Unicode MS" pitchFamily="34" charset="-128"/>
              </a:rPr>
              <a:t>] take the agent in terminal state (3,4)?</a:t>
            </a:r>
          </a:p>
          <a:p>
            <a:pPr marL="342900" indent="-342900">
              <a:spcBef>
                <a:spcPct val="20000"/>
              </a:spcBef>
            </a:pPr>
            <a:endParaRPr lang="en-GB" sz="2800" dirty="0" smtClean="0">
              <a:solidFill>
                <a:srgbClr val="000000"/>
              </a:solidFill>
              <a:latin typeface="Arial Unicode MS" pitchFamily="34" charset="-128"/>
            </a:endParaRPr>
          </a:p>
          <a:p>
            <a:pPr marL="342900" indent="-342900">
              <a:spcBef>
                <a:spcPct val="20000"/>
              </a:spcBef>
            </a:pPr>
            <a:r>
              <a:rPr lang="en-GB" sz="2800" dirty="0" smtClean="0">
                <a:solidFill>
                  <a:srgbClr val="000000"/>
                </a:solidFill>
                <a:latin typeface="Arial Unicode MS" pitchFamily="34" charset="-128"/>
              </a:rPr>
              <a:t>Can the sequence reach the goal in any other way?</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2130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213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22</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Oct 20</a:t>
            </a:r>
          </a:p>
        </p:txBody>
      </p:sp>
      <p:sp>
        <p:nvSpPr>
          <p:cNvPr id="4102" name="Rectangle 3"/>
          <p:cNvSpPr>
            <a:spLocks noGrp="1" noChangeArrowheads="1"/>
          </p:cNvSpPr>
          <p:nvPr>
            <p:ph type="body" idx="1"/>
          </p:nvPr>
        </p:nvSpPr>
        <p:spPr>
          <a:xfrm>
            <a:off x="70992" y="1676400"/>
            <a:ext cx="8692008" cy="609600"/>
          </a:xfrm>
          <a:solidFill>
            <a:schemeClr val="accent5">
              <a:lumMod val="20000"/>
              <a:lumOff val="80000"/>
            </a:schemeClr>
          </a:solidFill>
        </p:spPr>
        <p:txBody>
          <a:bodyPr/>
          <a:lstStyle/>
          <a:p>
            <a:pPr eaLnBrk="1" hangingPunct="1"/>
            <a:r>
              <a:rPr lang="en-US" sz="3200" u="sng" dirty="0" smtClean="0"/>
              <a:t>Value of Information and value of Control</a:t>
            </a:r>
            <a:endParaRPr lang="en-US" sz="3200" dirty="0" smtClean="0"/>
          </a:p>
          <a:p>
            <a:pPr lvl="1" eaLnBrk="1" hangingPunct="1">
              <a:buFont typeface="Arial" pitchFamily="34" charset="0"/>
              <a:buChar char="•"/>
            </a:pPr>
            <a:endParaRPr lang="en-US" b="1"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lvl="1" eaLnBrk="1" hangingPunct="1"/>
            <a:endParaRPr lang="en-US" sz="1800" dirty="0" smtClean="0"/>
          </a:p>
          <a:p>
            <a:pPr eaLnBrk="1" hangingPunct="1"/>
            <a:endParaRPr lang="en-US" sz="2000" dirty="0" smtClean="0"/>
          </a:p>
          <a:p>
            <a:pPr eaLnBrk="1" hangingPunct="1">
              <a:buFontTx/>
              <a:buNone/>
            </a:pPr>
            <a:endParaRPr lang="en-US" sz="2000" dirty="0" smtClean="0"/>
          </a:p>
        </p:txBody>
      </p:sp>
      <p:sp>
        <p:nvSpPr>
          <p:cNvPr id="6" name="Rectangle 3"/>
          <p:cNvSpPr txBox="1">
            <a:spLocks noChangeArrowheads="1"/>
          </p:cNvSpPr>
          <p:nvPr/>
        </p:nvSpPr>
        <p:spPr bwMode="auto">
          <a:xfrm>
            <a:off x="304800" y="3124200"/>
            <a:ext cx="8001000" cy="3048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Policies and Optimal Policy</a:t>
            </a:r>
            <a:endParaRPr kumimoji="0" lang="en-US" sz="32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59A0C7A2-F070-4C2A-AC65-AAE03BD61EC9}" type="slidenum">
              <a:rPr lang="en-US"/>
              <a:pPr>
                <a:defRPr/>
              </a:pPr>
              <a:t>23</a:t>
            </a:fld>
            <a:endParaRPr lang="en-US"/>
          </a:p>
        </p:txBody>
      </p:sp>
      <p:sp>
        <p:nvSpPr>
          <p:cNvPr id="6161" name="Rectangle 2"/>
          <p:cNvSpPr>
            <a:spLocks noGrp="1" noChangeArrowheads="1"/>
          </p:cNvSpPr>
          <p:nvPr>
            <p:ph type="title"/>
          </p:nvPr>
        </p:nvSpPr>
        <p:spPr>
          <a:xfrm>
            <a:off x="250825"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 MDPs: Policy</a:t>
            </a:r>
          </a:p>
        </p:txBody>
      </p:sp>
      <p:sp>
        <p:nvSpPr>
          <p:cNvPr id="12306" name="Rectangle 5"/>
          <p:cNvSpPr>
            <a:spLocks noChangeArrowheads="1"/>
          </p:cNvSpPr>
          <p:nvPr/>
        </p:nvSpPr>
        <p:spPr bwMode="auto">
          <a:xfrm>
            <a:off x="0" y="642938"/>
            <a:ext cx="9217025" cy="1808162"/>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a:latin typeface="Arial Unicode MS" pitchFamily="34" charset="-128"/>
              </a:rPr>
              <a:t>The robot needs to know what to do as the decision process unfolds…</a:t>
            </a:r>
          </a:p>
          <a:p>
            <a:pPr marL="342900" indent="-342900">
              <a:spcBef>
                <a:spcPct val="20000"/>
              </a:spcBef>
              <a:buFontTx/>
              <a:buChar char="•"/>
            </a:pPr>
            <a:r>
              <a:rPr lang="en-US" sz="2400" b="0">
                <a:latin typeface="Arial Unicode MS" pitchFamily="34" charset="-128"/>
              </a:rPr>
              <a:t>It starts in a state, selects an action, ends up in another state selects another action….</a:t>
            </a:r>
            <a:endParaRPr lang="en-US" sz="2000" b="0">
              <a:latin typeface="Arial Unicode MS" pitchFamily="34" charset="-128"/>
            </a:endParaRPr>
          </a:p>
          <a:p>
            <a:pPr marL="742950" lvl="1" indent="-285750">
              <a:spcBef>
                <a:spcPct val="20000"/>
              </a:spcBef>
              <a:buClr>
                <a:schemeClr val="tx1"/>
              </a:buClr>
              <a:buSzPct val="120000"/>
            </a:pPr>
            <a:r>
              <a:rPr lang="en-US" sz="2000" b="0">
                <a:latin typeface="Arial Unicode MS" pitchFamily="34" charset="-128"/>
              </a:rPr>
              <a:t> 				</a:t>
            </a:r>
            <a:endParaRPr lang="en-US" sz="2000" b="0">
              <a:latin typeface="Arial Unicode MS" pitchFamily="34" charset="-128"/>
              <a:ea typeface="Arial Unicode MS" pitchFamily="34" charset="-128"/>
              <a:cs typeface="Arial Unicode MS" pitchFamily="34" charset="-128"/>
            </a:endParaRPr>
          </a:p>
        </p:txBody>
      </p:sp>
      <p:pic>
        <p:nvPicPr>
          <p:cNvPr id="6163" name="Picture 6"/>
          <p:cNvPicPr>
            <a:picLocks noChangeAspect="1" noChangeArrowheads="1"/>
          </p:cNvPicPr>
          <p:nvPr/>
        </p:nvPicPr>
        <p:blipFill>
          <a:blip r:embed="rId4" cstate="print"/>
          <a:srcRect t="4875" r="52873" b="9100"/>
          <a:stretch>
            <a:fillRect/>
          </a:stretch>
        </p:blipFill>
        <p:spPr bwMode="auto">
          <a:xfrm>
            <a:off x="4857750" y="3429000"/>
            <a:ext cx="3527425" cy="2520950"/>
          </a:xfrm>
          <a:prstGeom prst="rect">
            <a:avLst/>
          </a:prstGeom>
          <a:noFill/>
          <a:ln w="9525">
            <a:noFill/>
            <a:miter lim="800000"/>
            <a:headEnd/>
            <a:tailEnd/>
          </a:ln>
        </p:spPr>
      </p:pic>
      <p:sp>
        <p:nvSpPr>
          <p:cNvPr id="946183" name="Rectangle 7"/>
          <p:cNvSpPr>
            <a:spLocks noChangeArrowheads="1"/>
          </p:cNvSpPr>
          <p:nvPr/>
        </p:nvSpPr>
        <p:spPr bwMode="auto">
          <a:xfrm>
            <a:off x="214313" y="3857625"/>
            <a:ext cx="4608512" cy="2232025"/>
          </a:xfrm>
          <a:prstGeom prst="rect">
            <a:avLst/>
          </a:prstGeom>
          <a:noFill/>
          <a:ln w="9525">
            <a:noFill/>
            <a:round/>
            <a:headEnd/>
            <a:tailEnd/>
          </a:ln>
        </p:spPr>
        <p:txBody>
          <a:bodyPr lIns="90000" tIns="46800" rIns="90000" bIns="46800"/>
          <a:lstStyle/>
          <a:p>
            <a:pPr marL="342900" indent="-342900">
              <a:spcBef>
                <a:spcPct val="20000"/>
              </a:spcBef>
              <a:buFontTx/>
              <a:buChar char="•"/>
              <a:defRPr/>
            </a:pPr>
            <a:r>
              <a:rPr lang="en-US" sz="2400" b="0" dirty="0">
                <a:latin typeface="Arial Unicode MS" pitchFamily="34" charset="-128"/>
              </a:rPr>
              <a:t>So </a:t>
            </a:r>
            <a:r>
              <a:rPr lang="en-US" sz="2400" b="0" dirty="0">
                <a:solidFill>
                  <a:schemeClr val="accent6">
                    <a:lumMod val="60000"/>
                    <a:lumOff val="40000"/>
                  </a:schemeClr>
                </a:solidFill>
                <a:latin typeface="Arial Unicode MS" pitchFamily="34" charset="-128"/>
              </a:rPr>
              <a:t>a policy for an MDP </a:t>
            </a:r>
            <a:r>
              <a:rPr lang="en-US" sz="2400" b="0" dirty="0">
                <a:latin typeface="Arial Unicode MS" pitchFamily="34" charset="-128"/>
              </a:rPr>
              <a:t>is a single decision function </a:t>
            </a:r>
            <a:r>
              <a:rPr lang="en-US" b="0" i="1" dirty="0">
                <a:solidFill>
                  <a:schemeClr val="accent2"/>
                </a:solidFill>
                <a:latin typeface="Arial Unicode MS" pitchFamily="34" charset="-128"/>
              </a:rPr>
              <a:t>π(s)</a:t>
            </a:r>
            <a:r>
              <a:rPr lang="en-US" sz="2400" b="0" dirty="0">
                <a:solidFill>
                  <a:schemeClr val="accent2"/>
                </a:solidFill>
                <a:latin typeface="Arial Unicode MS" pitchFamily="34" charset="-128"/>
              </a:rPr>
              <a:t> </a:t>
            </a:r>
            <a:r>
              <a:rPr lang="en-US" sz="2400" b="0" dirty="0">
                <a:latin typeface="Arial Unicode MS" pitchFamily="34" charset="-128"/>
              </a:rPr>
              <a:t>that specifies what the agent should do  for each state </a:t>
            </a:r>
            <a:r>
              <a:rPr lang="en-US" b="0" i="1" dirty="0">
                <a:latin typeface="Arial Unicode MS" pitchFamily="34" charset="-128"/>
              </a:rPr>
              <a:t>s</a:t>
            </a:r>
            <a:endParaRPr lang="en-US" sz="2400" b="0" i="1" dirty="0">
              <a:latin typeface="Arial Unicode MS" pitchFamily="34" charset="-128"/>
            </a:endParaRPr>
          </a:p>
        </p:txBody>
      </p:sp>
      <p:sp>
        <p:nvSpPr>
          <p:cNvPr id="7" name="Rectangle 5"/>
          <p:cNvSpPr>
            <a:spLocks noChangeArrowheads="1"/>
          </p:cNvSpPr>
          <p:nvPr/>
        </p:nvSpPr>
        <p:spPr bwMode="auto">
          <a:xfrm>
            <a:off x="0" y="2571750"/>
            <a:ext cx="9217025" cy="1428750"/>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dirty="0">
                <a:latin typeface="Arial Unicode MS" pitchFamily="34" charset="-128"/>
              </a:rPr>
              <a:t>Needs to make </a:t>
            </a:r>
            <a:r>
              <a:rPr lang="en-US" sz="2400" b="0" dirty="0">
                <a:solidFill>
                  <a:schemeClr val="accent2"/>
                </a:solidFill>
                <a:latin typeface="Arial Unicode MS" pitchFamily="34" charset="-128"/>
              </a:rPr>
              <a:t>the same decision over and over</a:t>
            </a:r>
            <a:r>
              <a:rPr lang="en-US" sz="2400" b="0" dirty="0">
                <a:latin typeface="Arial Unicode MS" pitchFamily="34" charset="-128"/>
              </a:rPr>
              <a:t>: Given the current state what should I do? </a:t>
            </a:r>
            <a:endParaRPr lang="en-US" sz="2000" b="0" dirty="0">
              <a:latin typeface="Arial Unicode MS" pitchFamily="34" charset="-128"/>
            </a:endParaRPr>
          </a:p>
          <a:p>
            <a:pPr marL="742950" lvl="1" indent="-285750">
              <a:spcBef>
                <a:spcPct val="20000"/>
              </a:spcBef>
              <a:buClr>
                <a:schemeClr val="tx1"/>
              </a:buClr>
              <a:buSzPct val="120000"/>
            </a:pPr>
            <a:r>
              <a:rPr lang="en-US" sz="2000" b="0" dirty="0">
                <a:latin typeface="Arial Unicode MS" pitchFamily="34" charset="-128"/>
              </a:rPr>
              <a:t> 				</a:t>
            </a:r>
            <a:endParaRPr lang="en-US" sz="2000" b="0" dirty="0">
              <a:latin typeface="Arial Unicode MS" pitchFamily="34" charset="-128"/>
              <a:ea typeface="Arial Unicode MS" pitchFamily="34" charset="-128"/>
              <a:cs typeface="Arial Unicode MS" pitchFamily="34" charset="-128"/>
            </a:endParaRPr>
          </a:p>
        </p:txBody>
      </p:sp>
      <p:sp>
        <p:nvSpPr>
          <p:cNvPr id="9" name="Footer Placeholder 8"/>
          <p:cNvSpPr>
            <a:spLocks noGrp="1"/>
          </p:cNvSpPr>
          <p:nvPr>
            <p:ph type="ftr" sz="quarter" idx="11"/>
          </p:nvPr>
        </p:nvSpPr>
        <p:spPr/>
        <p:txBody>
          <a:bodyPr/>
          <a:lstStyle/>
          <a:p>
            <a:pPr>
              <a:defRPr/>
            </a:pPr>
            <a:r>
              <a:rPr lang="en-US" smtClean="0"/>
              <a:t>CPSC 502, Lecture 12</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6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inkTgt spid="_x0000_s220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solidFill>
                  <a:srgbClr val="000000"/>
                </a:solidFill>
              </a:rPr>
              <a:t>Slide </a:t>
            </a:r>
            <a:fld id="{41F82DE8-8A72-4452-911F-3FBE9E668948}" type="slidenum">
              <a:rPr lang="en-US">
                <a:solidFill>
                  <a:srgbClr val="000000"/>
                </a:solidFill>
              </a:rPr>
              <a:pPr>
                <a:defRPr/>
              </a:pPr>
              <a:t>24</a:t>
            </a:fld>
            <a:endParaRPr lang="en-US">
              <a:solidFill>
                <a:srgbClr val="000000"/>
              </a:solidFill>
            </a:endParaRPr>
          </a:p>
        </p:txBody>
      </p:sp>
      <p:sp>
        <p:nvSpPr>
          <p:cNvPr id="13317" name="Rectangle 2"/>
          <p:cNvSpPr>
            <a:spLocks noGrp="1" noChangeArrowheads="1"/>
          </p:cNvSpPr>
          <p:nvPr>
            <p:ph type="title"/>
          </p:nvPr>
        </p:nvSpPr>
        <p:spPr>
          <a:xfrm>
            <a:off x="250825"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 MDPs: Policy</a:t>
            </a:r>
          </a:p>
        </p:txBody>
      </p:sp>
      <p:sp>
        <p:nvSpPr>
          <p:cNvPr id="12306" name="Rectangle 5"/>
          <p:cNvSpPr>
            <a:spLocks noChangeArrowheads="1"/>
          </p:cNvSpPr>
          <p:nvPr/>
        </p:nvSpPr>
        <p:spPr bwMode="auto">
          <a:xfrm>
            <a:off x="0" y="642938"/>
            <a:ext cx="9217025" cy="1808162"/>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dirty="0" smtClean="0">
                <a:solidFill>
                  <a:srgbClr val="000000"/>
                </a:solidFill>
                <a:latin typeface="Arial Unicode MS" pitchFamily="34" charset="-128"/>
              </a:rPr>
              <a:t>So what is the best sequence of actions for our Robot?</a:t>
            </a:r>
          </a:p>
          <a:p>
            <a:pPr marL="342900" indent="-342900">
              <a:spcBef>
                <a:spcPct val="20000"/>
              </a:spcBef>
              <a:buFontTx/>
              <a:buChar char="•"/>
            </a:pPr>
            <a:r>
              <a:rPr lang="en-US" sz="2400" dirty="0" smtClean="0">
                <a:solidFill>
                  <a:srgbClr val="000000"/>
                </a:solidFill>
                <a:latin typeface="Arial Unicode MS" pitchFamily="34" charset="-128"/>
              </a:rPr>
              <a:t>There is no best sequence of actions!</a:t>
            </a:r>
          </a:p>
          <a:p>
            <a:pPr marL="342900" indent="-342900">
              <a:spcBef>
                <a:spcPct val="20000"/>
              </a:spcBef>
              <a:buFontTx/>
              <a:buChar char="•"/>
            </a:pPr>
            <a:r>
              <a:rPr lang="en-US" sz="2400" dirty="0" smtClean="0">
                <a:solidFill>
                  <a:srgbClr val="000000"/>
                </a:solidFill>
                <a:latin typeface="Arial Unicode MS" pitchFamily="34" charset="-128"/>
              </a:rPr>
              <a:t>As we saw for decision networks, our aim is to find an </a:t>
            </a:r>
            <a:r>
              <a:rPr lang="en-US" sz="2400" b="1" dirty="0" smtClean="0">
                <a:solidFill>
                  <a:srgbClr val="000000"/>
                </a:solidFill>
                <a:latin typeface="Arial Unicode MS" pitchFamily="34" charset="-128"/>
              </a:rPr>
              <a:t>optimal policy</a:t>
            </a:r>
            <a:r>
              <a:rPr lang="en-US" sz="2400" dirty="0" smtClean="0">
                <a:solidFill>
                  <a:srgbClr val="000000"/>
                </a:solidFill>
                <a:latin typeface="Arial Unicode MS" pitchFamily="34" charset="-128"/>
              </a:rPr>
              <a:t>:  a set of  </a:t>
            </a:r>
            <a:r>
              <a:rPr lang="el-GR" sz="2400" i="1" dirty="0" smtClean="0">
                <a:solidFill>
                  <a:srgbClr val="000000"/>
                </a:solidFill>
                <a:latin typeface="Helvetica" pitchFamily="34" charset="0"/>
              </a:rPr>
              <a:t>δ</a:t>
            </a:r>
            <a:r>
              <a:rPr lang="en-US" sz="2400" baseline="-25000" dirty="0" smtClean="0">
                <a:solidFill>
                  <a:srgbClr val="000000"/>
                </a:solidFill>
                <a:latin typeface="cmmi10" pitchFamily="34" charset="0"/>
              </a:rPr>
              <a:t>1 </a:t>
            </a:r>
            <a:r>
              <a:rPr lang="en-US" sz="2400" dirty="0" smtClean="0">
                <a:solidFill>
                  <a:srgbClr val="000000"/>
                </a:solidFill>
                <a:latin typeface="Arial Unicode MS" pitchFamily="34" charset="-128"/>
              </a:rPr>
              <a:t>,…..,</a:t>
            </a:r>
            <a:r>
              <a:rPr lang="en-US" sz="2400" baseline="-25000" dirty="0" smtClean="0">
                <a:solidFill>
                  <a:srgbClr val="000000"/>
                </a:solidFill>
                <a:latin typeface="cmmi10" pitchFamily="34" charset="0"/>
              </a:rPr>
              <a:t> </a:t>
            </a:r>
            <a:r>
              <a:rPr lang="el-GR" sz="2400" i="1" dirty="0" smtClean="0">
                <a:solidFill>
                  <a:srgbClr val="000000"/>
                </a:solidFill>
                <a:latin typeface="Helvetica" pitchFamily="34" charset="0"/>
              </a:rPr>
              <a:t>δ</a:t>
            </a:r>
            <a:r>
              <a:rPr lang="en-US" sz="2400" baseline="-25000" dirty="0" smtClean="0">
                <a:solidFill>
                  <a:srgbClr val="000000"/>
                </a:solidFill>
                <a:latin typeface="cmmi10" pitchFamily="34" charset="0"/>
              </a:rPr>
              <a:t>n </a:t>
            </a:r>
            <a:r>
              <a:rPr lang="en-US" sz="2400" dirty="0" smtClean="0">
                <a:solidFill>
                  <a:srgbClr val="000000"/>
                </a:solidFill>
                <a:latin typeface="Arial Unicode MS" pitchFamily="34" charset="-128"/>
              </a:rPr>
              <a:t>decision functions</a:t>
            </a:r>
            <a:endParaRPr lang="en-US" sz="2000" dirty="0" smtClean="0">
              <a:solidFill>
                <a:srgbClr val="000000"/>
              </a:solidFill>
              <a:latin typeface="Arial Unicode MS" pitchFamily="34" charset="-128"/>
            </a:endParaRPr>
          </a:p>
          <a:p>
            <a:pPr marL="742950" lvl="1" indent="-285750">
              <a:spcBef>
                <a:spcPct val="20000"/>
              </a:spcBef>
              <a:buClr>
                <a:srgbClr val="000000"/>
              </a:buClr>
              <a:buSzPct val="120000"/>
            </a:pPr>
            <a:r>
              <a:rPr lang="en-US" sz="2000" dirty="0" smtClean="0">
                <a:solidFill>
                  <a:srgbClr val="000000"/>
                </a:solidFill>
                <a:latin typeface="Arial Unicode MS" pitchFamily="34" charset="-128"/>
              </a:rPr>
              <a:t> 				</a:t>
            </a:r>
            <a:endParaRPr lang="en-US" sz="2000" dirty="0" smtClean="0">
              <a:solidFill>
                <a:srgbClr val="000000"/>
              </a:solidFill>
              <a:latin typeface="Arial Unicode MS" pitchFamily="34" charset="-128"/>
              <a:ea typeface="Arial Unicode MS" pitchFamily="34" charset="-128"/>
              <a:cs typeface="Arial Unicode MS" pitchFamily="34" charset="-128"/>
            </a:endParaRPr>
          </a:p>
        </p:txBody>
      </p:sp>
      <p:pic>
        <p:nvPicPr>
          <p:cNvPr id="13319" name="Picture 6"/>
          <p:cNvPicPr>
            <a:picLocks noChangeAspect="1" noChangeArrowheads="1"/>
          </p:cNvPicPr>
          <p:nvPr/>
        </p:nvPicPr>
        <p:blipFill>
          <a:blip r:embed="rId4" cstate="print"/>
          <a:srcRect t="4875" r="52873" b="9100"/>
          <a:stretch>
            <a:fillRect/>
          </a:stretch>
        </p:blipFill>
        <p:spPr bwMode="auto">
          <a:xfrm>
            <a:off x="4859338" y="3789363"/>
            <a:ext cx="3527425" cy="2520950"/>
          </a:xfrm>
          <a:prstGeom prst="rect">
            <a:avLst/>
          </a:prstGeom>
          <a:noFill/>
          <a:ln w="9525">
            <a:noFill/>
            <a:miter lim="800000"/>
            <a:headEnd/>
            <a:tailEnd/>
          </a:ln>
        </p:spPr>
      </p:pic>
      <p:sp>
        <p:nvSpPr>
          <p:cNvPr id="946183" name="Rectangle 7"/>
          <p:cNvSpPr>
            <a:spLocks noChangeArrowheads="1"/>
          </p:cNvSpPr>
          <p:nvPr/>
        </p:nvSpPr>
        <p:spPr bwMode="auto">
          <a:xfrm>
            <a:off x="214313" y="4000500"/>
            <a:ext cx="4608512" cy="2232025"/>
          </a:xfrm>
          <a:prstGeom prst="rect">
            <a:avLst/>
          </a:prstGeom>
          <a:noFill/>
          <a:ln w="9525">
            <a:noFill/>
            <a:round/>
            <a:headEnd/>
            <a:tailEnd/>
          </a:ln>
        </p:spPr>
        <p:txBody>
          <a:bodyPr lIns="90000" tIns="46800" rIns="90000" bIns="46800"/>
          <a:lstStyle/>
          <a:p>
            <a:pPr marL="342900" indent="-342900">
              <a:spcBef>
                <a:spcPct val="20000"/>
              </a:spcBef>
              <a:buFontTx/>
              <a:buChar char="•"/>
              <a:defRPr/>
            </a:pPr>
            <a:r>
              <a:rPr lang="en-US" sz="2400" dirty="0">
                <a:solidFill>
                  <a:srgbClr val="000000"/>
                </a:solidFill>
                <a:latin typeface="Arial Unicode MS" pitchFamily="34" charset="-128"/>
              </a:rPr>
              <a:t>So </a:t>
            </a:r>
            <a:r>
              <a:rPr lang="en-US" sz="2400" dirty="0">
                <a:solidFill>
                  <a:srgbClr val="2D2DB9">
                    <a:lumMod val="60000"/>
                    <a:lumOff val="40000"/>
                  </a:srgbClr>
                </a:solidFill>
                <a:latin typeface="Arial Unicode MS" pitchFamily="34" charset="-128"/>
              </a:rPr>
              <a:t>a policy for an MDP </a:t>
            </a:r>
            <a:r>
              <a:rPr lang="en-US" sz="2400" dirty="0">
                <a:solidFill>
                  <a:srgbClr val="000000"/>
                </a:solidFill>
                <a:latin typeface="Arial Unicode MS" pitchFamily="34" charset="-128"/>
              </a:rPr>
              <a:t>is a single decision function </a:t>
            </a:r>
            <a:r>
              <a:rPr lang="en-US" sz="2800" i="1" dirty="0">
                <a:solidFill>
                  <a:srgbClr val="000000"/>
                </a:solidFill>
                <a:latin typeface="Arial Unicode MS" pitchFamily="34" charset="-128"/>
              </a:rPr>
              <a:t>π(s)</a:t>
            </a:r>
            <a:r>
              <a:rPr lang="en-US" sz="2400" dirty="0">
                <a:solidFill>
                  <a:srgbClr val="000000"/>
                </a:solidFill>
                <a:latin typeface="Arial Unicode MS" pitchFamily="34" charset="-128"/>
              </a:rPr>
              <a:t> that specifies what the agent should do  for each state s</a:t>
            </a:r>
          </a:p>
        </p:txBody>
      </p:sp>
      <p:sp>
        <p:nvSpPr>
          <p:cNvPr id="7" name="Rectangle 5"/>
          <p:cNvSpPr>
            <a:spLocks noChangeArrowheads="1"/>
          </p:cNvSpPr>
          <p:nvPr/>
        </p:nvSpPr>
        <p:spPr bwMode="auto">
          <a:xfrm>
            <a:off x="0" y="2571750"/>
            <a:ext cx="9217025" cy="1428750"/>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smtClean="0">
                <a:solidFill>
                  <a:srgbClr val="000000"/>
                </a:solidFill>
                <a:latin typeface="Arial Unicode MS" pitchFamily="34" charset="-128"/>
              </a:rPr>
              <a:t>But in an MDP the decision  to be made is always….. </a:t>
            </a:r>
          </a:p>
          <a:p>
            <a:pPr marL="342900" indent="-342900">
              <a:spcBef>
                <a:spcPct val="20000"/>
              </a:spcBef>
              <a:buFontTx/>
              <a:buChar char="•"/>
            </a:pPr>
            <a:r>
              <a:rPr lang="en-US" sz="2400" smtClean="0">
                <a:solidFill>
                  <a:srgbClr val="000000"/>
                </a:solidFill>
                <a:latin typeface="Arial Unicode MS" pitchFamily="34" charset="-128"/>
              </a:rPr>
              <a:t>Given the current state what should I do?</a:t>
            </a:r>
            <a:endParaRPr lang="en-US" sz="2000" smtClean="0">
              <a:solidFill>
                <a:srgbClr val="000000"/>
              </a:solidFill>
              <a:latin typeface="Arial Unicode MS" pitchFamily="34" charset="-128"/>
            </a:endParaRPr>
          </a:p>
          <a:p>
            <a:pPr marL="742950" lvl="1" indent="-285750">
              <a:spcBef>
                <a:spcPct val="20000"/>
              </a:spcBef>
              <a:buClr>
                <a:srgbClr val="000000"/>
              </a:buClr>
              <a:buSzPct val="120000"/>
            </a:pPr>
            <a:r>
              <a:rPr lang="en-US" sz="2000" smtClean="0">
                <a:solidFill>
                  <a:srgbClr val="000000"/>
                </a:solidFill>
                <a:latin typeface="Arial Unicode MS" pitchFamily="34" charset="-128"/>
              </a:rPr>
              <a:t> 				</a:t>
            </a:r>
            <a:endParaRPr lang="en-US" sz="2000" smtClean="0">
              <a:solidFill>
                <a:srgbClr val="000000"/>
              </a:solidFill>
              <a:latin typeface="Arial Unicode MS" pitchFamily="34" charset="-128"/>
              <a:ea typeface="Arial Unicode MS" pitchFamily="34" charset="-128"/>
              <a:cs typeface="Arial Unicode MS" pitchFamily="34" charset="-128"/>
            </a:endParaRPr>
          </a:p>
        </p:txBody>
      </p:sp>
      <p:sp>
        <p:nvSpPr>
          <p:cNvPr id="9" name="Footer Placeholder 8"/>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61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7B58799F-A274-4C82-BA85-845FAF3D4F22}" type="slidenum">
              <a:rPr lang="en-US"/>
              <a:pPr>
                <a:defRPr/>
              </a:pPr>
              <a:t>25</a:t>
            </a:fld>
            <a:endParaRPr lang="en-US"/>
          </a:p>
        </p:txBody>
      </p:sp>
      <p:sp>
        <p:nvSpPr>
          <p:cNvPr id="7278" name="Rectangle 2"/>
          <p:cNvSpPr>
            <a:spLocks noGrp="1" noChangeArrowheads="1"/>
          </p:cNvSpPr>
          <p:nvPr>
            <p:ph type="title"/>
          </p:nvPr>
        </p:nvSpPr>
        <p:spPr>
          <a:xfrm>
            <a:off x="2857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How to evaluate a policy</a:t>
            </a:r>
          </a:p>
        </p:txBody>
      </p:sp>
      <p:sp>
        <p:nvSpPr>
          <p:cNvPr id="7279" name="Rectangle 7"/>
          <p:cNvSpPr>
            <a:spLocks noChangeArrowheads="1"/>
          </p:cNvSpPr>
          <p:nvPr/>
        </p:nvSpPr>
        <p:spPr bwMode="auto">
          <a:xfrm>
            <a:off x="285750" y="642938"/>
            <a:ext cx="8858250" cy="785812"/>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A </a:t>
            </a:r>
            <a:r>
              <a:rPr lang="en-US" sz="2400">
                <a:latin typeface="Arial Unicode MS" pitchFamily="34" charset="-128"/>
              </a:rPr>
              <a:t>policy </a:t>
            </a:r>
            <a:r>
              <a:rPr lang="en-US" sz="2400" b="0">
                <a:latin typeface="Arial Unicode MS" pitchFamily="34" charset="-128"/>
              </a:rPr>
              <a:t>can generate a </a:t>
            </a:r>
            <a:r>
              <a:rPr lang="en-US" sz="2400">
                <a:latin typeface="Arial Unicode MS" pitchFamily="34" charset="-128"/>
              </a:rPr>
              <a:t>set of state sequences </a:t>
            </a:r>
            <a:r>
              <a:rPr lang="en-US" sz="2400" b="0">
                <a:latin typeface="Arial Unicode MS" pitchFamily="34" charset="-128"/>
              </a:rPr>
              <a:t>with different </a:t>
            </a:r>
            <a:r>
              <a:rPr lang="en-US" sz="2400">
                <a:latin typeface="Arial Unicode MS" pitchFamily="34" charset="-128"/>
              </a:rPr>
              <a:t>probabilities</a:t>
            </a:r>
          </a:p>
          <a:p>
            <a:pPr marL="342900" indent="-342900">
              <a:spcBef>
                <a:spcPct val="20000"/>
              </a:spcBef>
            </a:pPr>
            <a:endParaRPr lang="en-US" sz="2400" b="0">
              <a:latin typeface="Arial Unicode MS" pitchFamily="34" charset="-128"/>
            </a:endParaRPr>
          </a:p>
          <a:p>
            <a:pPr marL="342900" indent="-342900">
              <a:spcBef>
                <a:spcPct val="20000"/>
              </a:spcBef>
            </a:pPr>
            <a:endParaRPr lang="en-US" sz="2400" b="0">
              <a:latin typeface="Arial Unicode MS" pitchFamily="34" charset="-128"/>
            </a:endParaRPr>
          </a:p>
        </p:txBody>
      </p:sp>
      <p:pic>
        <p:nvPicPr>
          <p:cNvPr id="7280" name="Picture 8"/>
          <p:cNvPicPr>
            <a:picLocks noChangeAspect="1" noChangeArrowheads="1"/>
          </p:cNvPicPr>
          <p:nvPr/>
        </p:nvPicPr>
        <p:blipFill>
          <a:blip r:embed="rId4" cstate="print"/>
          <a:srcRect t="4875" r="52873" b="9100"/>
          <a:stretch>
            <a:fillRect/>
          </a:stretch>
        </p:blipFill>
        <p:spPr bwMode="auto">
          <a:xfrm>
            <a:off x="5867400" y="1557338"/>
            <a:ext cx="2951163" cy="21082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CPSC 502, Lecture 12</a:t>
            </a:r>
            <a:endParaRPr lang="en-US"/>
          </a:p>
        </p:txBody>
      </p:sp>
      <p:sp>
        <p:nvSpPr>
          <p:cNvPr id="9" name="Rectangle 7"/>
          <p:cNvSpPr>
            <a:spLocks noChangeArrowheads="1"/>
          </p:cNvSpPr>
          <p:nvPr/>
        </p:nvSpPr>
        <p:spPr bwMode="auto">
          <a:xfrm>
            <a:off x="285750" y="4214813"/>
            <a:ext cx="8858250" cy="785812"/>
          </a:xfrm>
          <a:prstGeom prst="rect">
            <a:avLst/>
          </a:prstGeom>
          <a:noFill/>
          <a:ln w="9525">
            <a:noFill/>
            <a:round/>
            <a:headEnd/>
            <a:tailEnd/>
          </a:ln>
        </p:spPr>
        <p:txBody>
          <a:bodyPr lIns="90000" tIns="46800" rIns="90000" bIns="46800"/>
          <a:lstStyle/>
          <a:p>
            <a:pPr marL="342900" indent="-342900">
              <a:spcBef>
                <a:spcPct val="20000"/>
              </a:spcBef>
            </a:pPr>
            <a:r>
              <a:rPr lang="en-US" sz="2400">
                <a:latin typeface="Arial Unicode MS" pitchFamily="34" charset="-128"/>
              </a:rPr>
              <a:t>Each state sequence </a:t>
            </a:r>
            <a:r>
              <a:rPr lang="en-US" sz="2400" b="0">
                <a:latin typeface="Arial Unicode MS" pitchFamily="34" charset="-128"/>
              </a:rPr>
              <a:t>has a corresponding reward. Typically the sum of the rewards for each state in the sequence </a:t>
            </a:r>
          </a:p>
          <a:p>
            <a:pPr marL="342900" indent="-342900">
              <a:spcBef>
                <a:spcPct val="20000"/>
              </a:spcBef>
            </a:pPr>
            <a:endParaRPr lang="en-US" sz="2400" b="0">
              <a:latin typeface="Arial Unicode MS" pitchFamily="34" charset="-128"/>
            </a:endParaRPr>
          </a:p>
          <a:p>
            <a:pPr marL="342900" indent="-342900">
              <a:spcBef>
                <a:spcPct val="20000"/>
              </a:spcBef>
            </a:pPr>
            <a:endParaRPr lang="en-US" sz="2400" b="0">
              <a:latin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221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inkTgt spid="_x0000_s22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solidFill>
                  <a:srgbClr val="000000"/>
                </a:solidFill>
              </a:rPr>
              <a:t>Slide </a:t>
            </a:r>
            <a:fld id="{96C14331-B1F9-4477-AB92-92B859496092}" type="slidenum">
              <a:rPr lang="en-US">
                <a:solidFill>
                  <a:srgbClr val="000000"/>
                </a:solidFill>
              </a:rPr>
              <a:pPr>
                <a:defRPr/>
              </a:pPr>
              <a:t>26</a:t>
            </a:fld>
            <a:endParaRPr lang="en-US">
              <a:solidFill>
                <a:srgbClr val="000000"/>
              </a:solidFill>
            </a:endParaRPr>
          </a:p>
        </p:txBody>
      </p:sp>
      <p:sp>
        <p:nvSpPr>
          <p:cNvPr id="14359"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MDPs: optimal policy</a:t>
            </a:r>
          </a:p>
        </p:txBody>
      </p:sp>
      <p:sp>
        <p:nvSpPr>
          <p:cNvPr id="948229" name="Rectangle 5"/>
          <p:cNvSpPr>
            <a:spLocks noChangeArrowheads="1"/>
          </p:cNvSpPr>
          <p:nvPr/>
        </p:nvSpPr>
        <p:spPr bwMode="auto">
          <a:xfrm>
            <a:off x="250825" y="3789363"/>
            <a:ext cx="8569325" cy="1655762"/>
          </a:xfrm>
          <a:prstGeom prst="rect">
            <a:avLst/>
          </a:prstGeom>
          <a:noFill/>
          <a:ln w="9525">
            <a:noFill/>
            <a:round/>
            <a:headEnd/>
            <a:tailEnd/>
          </a:ln>
        </p:spPr>
        <p:txBody>
          <a:bodyPr lIns="90000" tIns="46800" rIns="90000" bIns="46800"/>
          <a:lstStyle/>
          <a:p>
            <a:pPr marL="342900" indent="-342900">
              <a:spcBef>
                <a:spcPct val="20000"/>
              </a:spcBef>
            </a:pPr>
            <a:r>
              <a:rPr lang="en-US" sz="2400" dirty="0" smtClean="0">
                <a:solidFill>
                  <a:srgbClr val="000000"/>
                </a:solidFill>
                <a:latin typeface="Arial Unicode MS" pitchFamily="34" charset="-128"/>
              </a:rPr>
              <a:t>Optimal policy maximizes </a:t>
            </a:r>
            <a:r>
              <a:rPr lang="en-US" sz="2400" i="1" dirty="0" smtClean="0">
                <a:solidFill>
                  <a:srgbClr val="000000"/>
                </a:solidFill>
                <a:latin typeface="Arial Unicode MS" pitchFamily="34" charset="-128"/>
              </a:rPr>
              <a:t>expected total  reward, </a:t>
            </a:r>
            <a:r>
              <a:rPr lang="en-US" sz="2400" dirty="0" smtClean="0">
                <a:solidFill>
                  <a:srgbClr val="000000"/>
                </a:solidFill>
                <a:latin typeface="Arial Unicode MS" pitchFamily="34" charset="-128"/>
              </a:rPr>
              <a:t>where</a:t>
            </a:r>
          </a:p>
          <a:p>
            <a:pPr marL="742950" lvl="1" indent="-285750">
              <a:spcBef>
                <a:spcPct val="20000"/>
              </a:spcBef>
              <a:buClr>
                <a:srgbClr val="000000"/>
              </a:buClr>
              <a:buSzPct val="120000"/>
              <a:buFontTx/>
              <a:buChar char="•"/>
            </a:pPr>
            <a:r>
              <a:rPr lang="en-US" sz="2000" dirty="0" smtClean="0">
                <a:solidFill>
                  <a:srgbClr val="000000"/>
                </a:solidFill>
                <a:latin typeface="Arial Unicode MS" pitchFamily="34" charset="-128"/>
              </a:rPr>
              <a:t>Each environment history  associated with that policy has a given amount of total reward </a:t>
            </a:r>
          </a:p>
          <a:p>
            <a:pPr marL="742950" lvl="1" indent="-285750">
              <a:spcBef>
                <a:spcPct val="20000"/>
              </a:spcBef>
              <a:buClr>
                <a:srgbClr val="000000"/>
              </a:buClr>
              <a:buSzPct val="120000"/>
              <a:buFontTx/>
              <a:buChar char="•"/>
            </a:pPr>
            <a:r>
              <a:rPr lang="en-US" sz="2000" dirty="0" smtClean="0">
                <a:solidFill>
                  <a:srgbClr val="000000"/>
                </a:solidFill>
                <a:latin typeface="Arial Unicode MS" pitchFamily="34" charset="-128"/>
              </a:rPr>
              <a:t>Total reward is a function of the rewards of its  individual states</a:t>
            </a:r>
          </a:p>
        </p:txBody>
      </p:sp>
      <p:sp>
        <p:nvSpPr>
          <p:cNvPr id="948231" name="Rectangle 7"/>
          <p:cNvSpPr>
            <a:spLocks noChangeArrowheads="1"/>
          </p:cNvSpPr>
          <p:nvPr/>
        </p:nvSpPr>
        <p:spPr bwMode="auto">
          <a:xfrm>
            <a:off x="250825" y="692150"/>
            <a:ext cx="8569325" cy="1439863"/>
          </a:xfrm>
          <a:prstGeom prst="rect">
            <a:avLst/>
          </a:prstGeom>
          <a:noFill/>
          <a:ln w="9525">
            <a:noFill/>
            <a:round/>
            <a:headEnd/>
            <a:tailEnd/>
          </a:ln>
        </p:spPr>
        <p:txBody>
          <a:bodyPr lIns="90000" tIns="46800" rIns="90000" bIns="46800"/>
          <a:lstStyle/>
          <a:p>
            <a:pPr marL="342900" indent="-342900">
              <a:spcBef>
                <a:spcPct val="20000"/>
              </a:spcBef>
            </a:pPr>
            <a:r>
              <a:rPr lang="en-US" sz="2400" smtClean="0">
                <a:solidFill>
                  <a:srgbClr val="000000"/>
                </a:solidFill>
                <a:latin typeface="Arial Unicode MS" pitchFamily="34" charset="-128"/>
              </a:rPr>
              <a:t>Because of the stochastic nature of the environment, a policy can generate a set of environment histories with different probabilities</a:t>
            </a:r>
          </a:p>
          <a:p>
            <a:pPr marL="342900" indent="-342900">
              <a:spcBef>
                <a:spcPct val="20000"/>
              </a:spcBef>
            </a:pPr>
            <a:endParaRPr lang="en-US" sz="2400" smtClean="0">
              <a:solidFill>
                <a:srgbClr val="000000"/>
              </a:solidFill>
              <a:latin typeface="Arial Unicode MS" pitchFamily="34" charset="-128"/>
            </a:endParaRPr>
          </a:p>
          <a:p>
            <a:pPr marL="342900" indent="-342900">
              <a:spcBef>
                <a:spcPct val="20000"/>
              </a:spcBef>
            </a:pPr>
            <a:endParaRPr lang="en-US" sz="2400" smtClean="0">
              <a:solidFill>
                <a:srgbClr val="000000"/>
              </a:solidFill>
              <a:latin typeface="Arial Unicode MS" pitchFamily="34" charset="-128"/>
            </a:endParaRPr>
          </a:p>
        </p:txBody>
      </p:sp>
      <p:pic>
        <p:nvPicPr>
          <p:cNvPr id="14362" name="Picture 8"/>
          <p:cNvPicPr>
            <a:picLocks noChangeAspect="1" noChangeArrowheads="1"/>
          </p:cNvPicPr>
          <p:nvPr/>
        </p:nvPicPr>
        <p:blipFill>
          <a:blip r:embed="rId4" cstate="print"/>
          <a:srcRect t="4875" r="52873" b="9100"/>
          <a:stretch>
            <a:fillRect/>
          </a:stretch>
        </p:blipFill>
        <p:spPr bwMode="auto">
          <a:xfrm>
            <a:off x="5867400" y="1557338"/>
            <a:ext cx="2951163" cy="21082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48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216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2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822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82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59BE6EBD-49FC-4C53-8CBD-3AB5167E47F9}" type="slidenum">
              <a:rPr lang="en-US"/>
              <a:pPr>
                <a:defRPr/>
              </a:pPr>
              <a:t>27</a:t>
            </a:fld>
            <a:endParaRPr lang="en-US"/>
          </a:p>
        </p:txBody>
      </p:sp>
      <p:sp>
        <p:nvSpPr>
          <p:cNvPr id="8214" name="Rectangle 2"/>
          <p:cNvSpPr>
            <a:spLocks noGrp="1" noChangeArrowheads="1"/>
          </p:cNvSpPr>
          <p:nvPr>
            <p:ph type="title"/>
          </p:nvPr>
        </p:nvSpPr>
        <p:spPr>
          <a:xfrm>
            <a:off x="2857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MDPs: optimal policy</a:t>
            </a:r>
          </a:p>
        </p:txBody>
      </p:sp>
      <p:sp>
        <p:nvSpPr>
          <p:cNvPr id="7" name="Footer Placeholder 6"/>
          <p:cNvSpPr>
            <a:spLocks noGrp="1"/>
          </p:cNvSpPr>
          <p:nvPr>
            <p:ph type="ftr" sz="quarter" idx="11"/>
          </p:nvPr>
        </p:nvSpPr>
        <p:spPr/>
        <p:txBody>
          <a:bodyPr/>
          <a:lstStyle/>
          <a:p>
            <a:pPr>
              <a:defRPr/>
            </a:pPr>
            <a:r>
              <a:rPr lang="en-US" smtClean="0"/>
              <a:t>CPSC 502, Lecture 12</a:t>
            </a:r>
            <a:endParaRPr lang="en-US"/>
          </a:p>
        </p:txBody>
      </p:sp>
      <p:sp>
        <p:nvSpPr>
          <p:cNvPr id="8218" name="Rectangle 9"/>
          <p:cNvSpPr>
            <a:spLocks noChangeArrowheads="1"/>
          </p:cNvSpPr>
          <p:nvPr/>
        </p:nvSpPr>
        <p:spPr bwMode="auto">
          <a:xfrm>
            <a:off x="228600" y="4800600"/>
            <a:ext cx="5500688" cy="830263"/>
          </a:xfrm>
          <a:prstGeom prst="rect">
            <a:avLst/>
          </a:prstGeom>
          <a:noFill/>
          <a:ln w="9525">
            <a:noFill/>
            <a:miter lim="800000"/>
            <a:headEnd/>
            <a:tailEnd/>
          </a:ln>
        </p:spPr>
        <p:txBody>
          <a:bodyPr>
            <a:spAutoFit/>
          </a:bodyPr>
          <a:lstStyle/>
          <a:p>
            <a:pPr marL="342900" indent="-342900">
              <a:spcBef>
                <a:spcPct val="20000"/>
              </a:spcBef>
            </a:pPr>
            <a:r>
              <a:rPr lang="en-US" sz="2400" b="0" dirty="0">
                <a:latin typeface="Arial Unicode MS" pitchFamily="34" charset="-128"/>
              </a:rPr>
              <a:t>For all the sequences of states generated  by the policy</a:t>
            </a:r>
          </a:p>
        </p:txBody>
      </p:sp>
      <p:sp>
        <p:nvSpPr>
          <p:cNvPr id="9" name="Rectangle 8"/>
          <p:cNvSpPr/>
          <p:nvPr/>
        </p:nvSpPr>
        <p:spPr>
          <a:xfrm>
            <a:off x="685800" y="685800"/>
            <a:ext cx="8305800" cy="1508105"/>
          </a:xfrm>
          <a:prstGeom prst="rect">
            <a:avLst/>
          </a:prstGeom>
        </p:spPr>
        <p:txBody>
          <a:bodyPr wrap="square">
            <a:spAutoFit/>
          </a:bodyPr>
          <a:lstStyle/>
          <a:p>
            <a:pPr marL="342900" indent="-342900">
              <a:spcBef>
                <a:spcPct val="20000"/>
              </a:spcBef>
            </a:pPr>
            <a:r>
              <a:rPr lang="en-US" sz="2400" dirty="0" smtClean="0">
                <a:solidFill>
                  <a:srgbClr val="000000"/>
                </a:solidFill>
                <a:latin typeface="Arial Unicode MS" pitchFamily="34" charset="-128"/>
              </a:rPr>
              <a:t>Optimal policy maximizes </a:t>
            </a:r>
            <a:r>
              <a:rPr lang="en-US" sz="2400" i="1" dirty="0" smtClean="0">
                <a:solidFill>
                  <a:srgbClr val="000000"/>
                </a:solidFill>
                <a:latin typeface="Arial Unicode MS" pitchFamily="34" charset="-128"/>
              </a:rPr>
              <a:t>expected total  reward, </a:t>
            </a:r>
            <a:r>
              <a:rPr lang="en-US" sz="2400" dirty="0" smtClean="0">
                <a:solidFill>
                  <a:srgbClr val="000000"/>
                </a:solidFill>
                <a:latin typeface="Arial Unicode MS" pitchFamily="34" charset="-128"/>
              </a:rPr>
              <a:t>where</a:t>
            </a:r>
          </a:p>
          <a:p>
            <a:pPr marL="742950" lvl="1" indent="-285750">
              <a:spcBef>
                <a:spcPct val="20000"/>
              </a:spcBef>
              <a:buClr>
                <a:srgbClr val="000000"/>
              </a:buClr>
              <a:buSzPct val="120000"/>
              <a:buFontTx/>
              <a:buChar char="•"/>
            </a:pPr>
            <a:r>
              <a:rPr lang="en-US" sz="2000" dirty="0" smtClean="0">
                <a:solidFill>
                  <a:srgbClr val="000000"/>
                </a:solidFill>
                <a:latin typeface="Arial Unicode MS" pitchFamily="34" charset="-128"/>
              </a:rPr>
              <a:t>Each environment history  associated with that policy has a certain probability of </a:t>
            </a:r>
            <a:r>
              <a:rPr lang="en-US" sz="2000" dirty="0" err="1" smtClean="0">
                <a:solidFill>
                  <a:srgbClr val="000000"/>
                </a:solidFill>
                <a:latin typeface="Arial Unicode MS" pitchFamily="34" charset="-128"/>
              </a:rPr>
              <a:t>accuriing</a:t>
            </a:r>
            <a:r>
              <a:rPr lang="en-US" sz="2000" dirty="0" smtClean="0">
                <a:solidFill>
                  <a:srgbClr val="000000"/>
                </a:solidFill>
                <a:latin typeface="Arial Unicode MS" pitchFamily="34" charset="-128"/>
              </a:rPr>
              <a:t> and a given amount of total reward </a:t>
            </a:r>
          </a:p>
          <a:p>
            <a:pPr marL="742950" lvl="1" indent="-285750">
              <a:spcBef>
                <a:spcPct val="20000"/>
              </a:spcBef>
              <a:buClr>
                <a:srgbClr val="000000"/>
              </a:buClr>
              <a:buSzPct val="120000"/>
              <a:buFontTx/>
              <a:buChar char="•"/>
            </a:pPr>
            <a:r>
              <a:rPr lang="en-US" sz="2000" dirty="0" smtClean="0">
                <a:solidFill>
                  <a:srgbClr val="000000"/>
                </a:solidFill>
                <a:latin typeface="Arial Unicode MS" pitchFamily="34" charset="-128"/>
              </a:rPr>
              <a:t>Total reward is a function of the rewards of its  individual states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28</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Oct 20</a:t>
            </a:r>
          </a:p>
        </p:txBody>
      </p:sp>
      <p:sp>
        <p:nvSpPr>
          <p:cNvPr id="4102" name="Rectangle 3"/>
          <p:cNvSpPr>
            <a:spLocks noGrp="1" noChangeArrowheads="1"/>
          </p:cNvSpPr>
          <p:nvPr>
            <p:ph type="body" idx="1"/>
          </p:nvPr>
        </p:nvSpPr>
        <p:spPr>
          <a:xfrm>
            <a:off x="70992" y="1676400"/>
            <a:ext cx="8692008" cy="609600"/>
          </a:xfrm>
          <a:solidFill>
            <a:schemeClr val="accent5">
              <a:lumMod val="20000"/>
              <a:lumOff val="80000"/>
            </a:schemeClr>
          </a:solidFill>
        </p:spPr>
        <p:txBody>
          <a:bodyPr/>
          <a:lstStyle/>
          <a:p>
            <a:pPr eaLnBrk="1" hangingPunct="1"/>
            <a:r>
              <a:rPr lang="en-US" sz="3200" u="sng" dirty="0" smtClean="0"/>
              <a:t>Value of Information and value of Control</a:t>
            </a:r>
            <a:endParaRPr lang="en-US" sz="3200" dirty="0" smtClean="0"/>
          </a:p>
          <a:p>
            <a:pPr lvl="1" eaLnBrk="1" hangingPunct="1">
              <a:buFont typeface="Arial" pitchFamily="34" charset="0"/>
              <a:buChar char="•"/>
            </a:pPr>
            <a:endParaRPr lang="en-US" b="1"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lvl="1" eaLnBrk="1" hangingPunct="1"/>
            <a:endParaRPr lang="en-US" sz="1800" dirty="0" smtClean="0"/>
          </a:p>
          <a:p>
            <a:pPr eaLnBrk="1" hangingPunct="1"/>
            <a:endParaRPr lang="en-US" sz="2000" dirty="0" smtClean="0"/>
          </a:p>
          <a:p>
            <a:pPr eaLnBrk="1" hangingPunct="1">
              <a:buFontTx/>
              <a:buNone/>
            </a:pPr>
            <a:endParaRPr lang="en-US" sz="2000" dirty="0" smtClean="0"/>
          </a:p>
        </p:txBody>
      </p:sp>
      <p:sp>
        <p:nvSpPr>
          <p:cNvPr id="6" name="Rectangle 3"/>
          <p:cNvSpPr txBox="1">
            <a:spLocks noChangeArrowheads="1"/>
          </p:cNvSpPr>
          <p:nvPr/>
        </p:nvSpPr>
        <p:spPr bwMode="auto">
          <a:xfrm>
            <a:off x="304800" y="3124200"/>
            <a:ext cx="8001000" cy="3048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Policies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0" cap="none" spc="0" normalizeH="0" baseline="0" noProof="0" dirty="0" smtClean="0">
                <a:ln>
                  <a:noFill/>
                </a:ln>
                <a:effectLst/>
                <a:uLnTx/>
                <a:uFillTx/>
                <a:latin typeface="+mn-lt"/>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29</a:t>
            </a:fld>
            <a:endParaRPr lang="en-US">
              <a:solidFill>
                <a:srgbClr val="000000"/>
              </a:solidFill>
            </a:endParaRPr>
          </a:p>
        </p:txBody>
      </p:sp>
      <p:sp>
        <p:nvSpPr>
          <p:cNvPr id="5127" name="Rectangle 2"/>
          <p:cNvSpPr>
            <a:spLocks noGrp="1" noChangeArrowheads="1"/>
          </p:cNvSpPr>
          <p:nvPr>
            <p:ph type="title"/>
          </p:nvPr>
        </p:nvSpPr>
        <p:spPr>
          <a:xfrm>
            <a:off x="250825" y="47625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smtClean="0"/>
              <a:t>Sketch of ideas to find the optimal policy for a MDP</a:t>
            </a:r>
            <a:r>
              <a:rPr lang="en-GB" smtClean="0"/>
              <a:t> </a:t>
            </a:r>
            <a:r>
              <a:rPr lang="en-GB" sz="3200" b="0" smtClean="0"/>
              <a:t>(Value Iteration)</a:t>
            </a:r>
          </a:p>
        </p:txBody>
      </p:sp>
      <p:sp>
        <p:nvSpPr>
          <p:cNvPr id="971781" name="Rectangle 5"/>
          <p:cNvSpPr>
            <a:spLocks noChangeArrowheads="1"/>
          </p:cNvSpPr>
          <p:nvPr/>
        </p:nvSpPr>
        <p:spPr bwMode="auto">
          <a:xfrm>
            <a:off x="0" y="1412875"/>
            <a:ext cx="8785225" cy="1223963"/>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V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the expected value of following policy </a:t>
            </a:r>
            <a:r>
              <a:rPr lang="en-US" sz="2000" i="1" dirty="0" smtClean="0">
                <a:solidFill>
                  <a:srgbClr val="000000"/>
                </a:solidFill>
                <a:latin typeface="Arial Unicode MS" pitchFamily="34" charset="-128"/>
              </a:rPr>
              <a:t>π</a:t>
            </a:r>
            <a:r>
              <a:rPr lang="en-US" sz="2400" dirty="0" smtClean="0">
                <a:solidFill>
                  <a:srgbClr val="000000"/>
                </a:solidFill>
                <a:latin typeface="Arial Unicode MS" pitchFamily="34" charset="-128"/>
              </a:rPr>
              <a:t> in state s </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Q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a), where a is an action:  expected value of performing </a:t>
            </a:r>
            <a:r>
              <a:rPr lang="en-US" sz="2400" i="1" dirty="0" smtClean="0">
                <a:solidFill>
                  <a:srgbClr val="000000"/>
                </a:solidFill>
                <a:latin typeface="Arial Unicode MS" pitchFamily="34" charset="-128"/>
              </a:rPr>
              <a:t>a</a:t>
            </a:r>
            <a:r>
              <a:rPr lang="en-US" sz="2400" dirty="0" smtClean="0">
                <a:solidFill>
                  <a:srgbClr val="000000"/>
                </a:solidFill>
                <a:latin typeface="Arial Unicode MS" pitchFamily="34" charset="-128"/>
              </a:rPr>
              <a:t> in </a:t>
            </a:r>
            <a:r>
              <a:rPr lang="en-US" sz="2400" i="1" dirty="0" smtClean="0">
                <a:solidFill>
                  <a:srgbClr val="000000"/>
                </a:solidFill>
                <a:latin typeface="Arial Unicode MS" pitchFamily="34" charset="-128"/>
              </a:rPr>
              <a:t>s</a:t>
            </a:r>
            <a:r>
              <a:rPr lang="en-US" sz="2400" dirty="0" smtClean="0">
                <a:solidFill>
                  <a:srgbClr val="000000"/>
                </a:solidFill>
                <a:latin typeface="Arial Unicode MS" pitchFamily="34" charset="-128"/>
              </a:rPr>
              <a:t>, and then following  policy </a:t>
            </a:r>
            <a:r>
              <a:rPr lang="en-US" sz="2000" i="1" dirty="0" smtClean="0">
                <a:solidFill>
                  <a:srgbClr val="000000"/>
                </a:solidFill>
                <a:latin typeface="Arial Unicode MS" pitchFamily="34" charset="-128"/>
              </a:rPr>
              <a:t>π</a:t>
            </a:r>
            <a:r>
              <a:rPr lang="en-US" sz="2400" dirty="0" smtClean="0">
                <a:solidFill>
                  <a:srgbClr val="000000"/>
                </a:solidFill>
                <a:latin typeface="Arial Unicode MS" pitchFamily="34" charset="-128"/>
              </a:rPr>
              <a:t>.</a:t>
            </a:r>
          </a:p>
          <a:p>
            <a:pPr marL="342900" indent="-342900">
              <a:spcBef>
                <a:spcPct val="20000"/>
              </a:spcBef>
            </a:pPr>
            <a:r>
              <a:rPr lang="en-US" sz="2800" dirty="0" smtClean="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by doing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reward obtained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smtClean="0">
                <a:solidFill>
                  <a:srgbClr val="000000"/>
                </a:solidFill>
                <a:latin typeface="Arial Unicode MS" pitchFamily="34" charset="-128"/>
              </a:rPr>
              <a:t>π</a:t>
            </a:r>
            <a:r>
              <a:rPr lang="en-US" sz="2000" smtClean="0">
                <a:solidFill>
                  <a:srgbClr val="000000"/>
                </a:solidFill>
                <a:latin typeface="Times New Roman" pitchFamily="18" charset="0"/>
                <a:ea typeface="Arial Unicode MS" pitchFamily="34" charset="-128"/>
                <a:cs typeface="Arial Unicode MS" pitchFamily="34" charset="-128"/>
              </a:rPr>
              <a:t> in </a:t>
            </a:r>
            <a:r>
              <a:rPr lang="en-US" sz="2000" i="1" smtClean="0">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Probability of getting to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via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Discount factor</a:t>
            </a:r>
            <a:endParaRPr lang="en-US" sz="2000" i="1" dirty="0" smtClean="0">
              <a:solidFill>
                <a:srgbClr val="000000"/>
              </a:solidFill>
              <a:latin typeface="Times New Roman" pitchFamily="18"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17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C91FF26B-69B4-441C-B9EE-2C9B8C1EBA23}" type="slidenum">
              <a:rPr lang="en-US">
                <a:solidFill>
                  <a:srgbClr val="000000"/>
                </a:solidFill>
              </a:rPr>
              <a:pPr>
                <a:defRPr/>
              </a:pPr>
              <a:t>3</a:t>
            </a:fld>
            <a:endParaRPr lang="en-US">
              <a:solidFill>
                <a:srgbClr val="000000"/>
              </a:solidFill>
            </a:endParaRPr>
          </a:p>
        </p:txBody>
      </p:sp>
      <p:sp>
        <p:nvSpPr>
          <p:cNvPr id="6155" name="Rectangle 2"/>
          <p:cNvSpPr>
            <a:spLocks noGrp="1" noChangeArrowheads="1"/>
          </p:cNvSpPr>
          <p:nvPr>
            <p:ph type="title"/>
          </p:nvPr>
        </p:nvSpPr>
        <p:spPr>
          <a:xfrm>
            <a:off x="0" y="214313"/>
            <a:ext cx="4857750" cy="685800"/>
          </a:xfrm>
        </p:spPr>
        <p:txBody>
          <a:bodyPr/>
          <a:lstStyle/>
          <a:p>
            <a:pPr eaLnBrk="1" hangingPunct="1"/>
            <a:r>
              <a:rPr lang="en-US" smtClean="0"/>
              <a:t>Value of </a:t>
            </a:r>
            <a:br>
              <a:rPr lang="en-US" smtClean="0"/>
            </a:br>
            <a:r>
              <a:rPr lang="en-US" smtClean="0"/>
              <a:t>Information</a:t>
            </a:r>
          </a:p>
        </p:txBody>
      </p:sp>
      <p:sp>
        <p:nvSpPr>
          <p:cNvPr id="6156" name="Rectangle 3"/>
          <p:cNvSpPr>
            <a:spLocks noGrp="1" noChangeArrowheads="1"/>
          </p:cNvSpPr>
          <p:nvPr>
            <p:ph type="body" idx="1"/>
          </p:nvPr>
        </p:nvSpPr>
        <p:spPr>
          <a:xfrm>
            <a:off x="304800" y="1643063"/>
            <a:ext cx="8839200" cy="1285875"/>
          </a:xfrm>
        </p:spPr>
        <p:txBody>
          <a:bodyPr/>
          <a:lstStyle/>
          <a:p>
            <a:pPr eaLnBrk="1" hangingPunct="1">
              <a:buFontTx/>
              <a:buChar char="•"/>
            </a:pPr>
            <a:r>
              <a:rPr lang="en-US" smtClean="0"/>
              <a:t>What would help the agent make a better </a:t>
            </a:r>
            <a:r>
              <a:rPr lang="en-US" i="1" smtClean="0"/>
              <a:t>Umbrella</a:t>
            </a:r>
            <a:r>
              <a:rPr lang="en-US" smtClean="0"/>
              <a:t> decision?</a:t>
            </a:r>
          </a:p>
        </p:txBody>
      </p:sp>
      <p:pic>
        <p:nvPicPr>
          <p:cNvPr id="6157" name="Picture 7" descr="Umbrella"/>
          <p:cNvPicPr>
            <a:picLocks noChangeAspect="1" noChangeArrowheads="1"/>
          </p:cNvPicPr>
          <p:nvPr/>
        </p:nvPicPr>
        <p:blipFill>
          <a:blip r:embed="rId3" cstate="print"/>
          <a:srcRect/>
          <a:stretch>
            <a:fillRect/>
          </a:stretch>
        </p:blipFill>
        <p:spPr bwMode="auto">
          <a:xfrm>
            <a:off x="4429125" y="0"/>
            <a:ext cx="4714875" cy="1517650"/>
          </a:xfrm>
          <a:prstGeom prst="rect">
            <a:avLst/>
          </a:prstGeom>
          <a:noFill/>
          <a:ln w="9525">
            <a:noFill/>
            <a:miter lim="800000"/>
            <a:headEnd/>
            <a:tailEnd/>
          </a:ln>
        </p:spPr>
      </p:pic>
      <p:sp>
        <p:nvSpPr>
          <p:cNvPr id="8" name="Rectangle 3"/>
          <p:cNvSpPr txBox="1">
            <a:spLocks noChangeArrowheads="1"/>
          </p:cNvSpPr>
          <p:nvPr/>
        </p:nvSpPr>
        <p:spPr bwMode="auto">
          <a:xfrm>
            <a:off x="304800" y="2857500"/>
            <a:ext cx="8839200" cy="2000250"/>
          </a:xfrm>
          <a:prstGeom prst="rect">
            <a:avLst/>
          </a:prstGeom>
          <a:noFill/>
          <a:ln w="9525">
            <a:noFill/>
            <a:miter lim="800000"/>
            <a:headEnd/>
            <a:tailEnd/>
          </a:ln>
          <a:effectLst/>
        </p:spPr>
        <p:txBody>
          <a:bodyPr/>
          <a:lstStyle/>
          <a:p>
            <a:pPr marL="342900" indent="-342900">
              <a:spcBef>
                <a:spcPct val="20000"/>
              </a:spcBef>
              <a:buFontTx/>
              <a:buChar char="•"/>
              <a:defRPr/>
            </a:pPr>
            <a:r>
              <a:rPr lang="en-US" sz="2800" kern="0" dirty="0">
                <a:solidFill>
                  <a:srgbClr val="000000"/>
                </a:solidFill>
                <a:latin typeface="Arial Unicode MS"/>
                <a:ea typeface="Arial Unicode MS" pitchFamily="34" charset="-128"/>
                <a:cs typeface="Arial Unicode MS" pitchFamily="34" charset="-128"/>
              </a:rPr>
              <a:t>The </a:t>
            </a:r>
            <a:r>
              <a:rPr lang="en-US" sz="2800" kern="0" dirty="0">
                <a:solidFill>
                  <a:srgbClr val="2D2DB9"/>
                </a:solidFill>
                <a:latin typeface="Arial Unicode MS"/>
                <a:ea typeface="Arial Unicode MS" pitchFamily="34" charset="-128"/>
                <a:cs typeface="Arial Unicode MS" pitchFamily="34" charset="-128"/>
              </a:rPr>
              <a:t>value of information </a:t>
            </a:r>
            <a:r>
              <a:rPr lang="en-US" sz="2800" kern="0" dirty="0">
                <a:solidFill>
                  <a:srgbClr val="000000"/>
                </a:solidFill>
                <a:latin typeface="Arial Unicode MS"/>
                <a:ea typeface="Arial Unicode MS" pitchFamily="34" charset="-128"/>
                <a:cs typeface="Arial Unicode MS" pitchFamily="34" charset="-128"/>
              </a:rPr>
              <a:t>of a random variable </a:t>
            </a:r>
            <a:r>
              <a:rPr lang="en-US" sz="2800" i="1" kern="0" dirty="0">
                <a:solidFill>
                  <a:srgbClr val="000000"/>
                </a:solidFill>
                <a:latin typeface="Arial Unicode MS"/>
                <a:ea typeface="Arial Unicode MS" pitchFamily="34" charset="-128"/>
                <a:cs typeface="Arial Unicode MS" pitchFamily="34" charset="-128"/>
              </a:rPr>
              <a:t>X</a:t>
            </a:r>
            <a:r>
              <a:rPr lang="en-US" sz="2800" kern="0" dirty="0">
                <a:solidFill>
                  <a:srgbClr val="000000"/>
                </a:solidFill>
                <a:latin typeface="Arial Unicode MS"/>
                <a:ea typeface="Arial Unicode MS" pitchFamily="34" charset="-128"/>
                <a:cs typeface="Arial Unicode MS" pitchFamily="34" charset="-128"/>
              </a:rPr>
              <a:t> </a:t>
            </a:r>
            <a:r>
              <a:rPr lang="pl-PL" sz="2800" kern="0" dirty="0">
                <a:solidFill>
                  <a:srgbClr val="000000"/>
                </a:solidFill>
                <a:latin typeface="Arial Unicode MS"/>
                <a:ea typeface="Arial Unicode MS" pitchFamily="34" charset="-128"/>
                <a:cs typeface="Arial Unicode MS" pitchFamily="34" charset="-128"/>
              </a:rPr>
              <a:t> </a:t>
            </a:r>
            <a:r>
              <a:rPr lang="en-US" sz="2800" kern="0" dirty="0">
                <a:solidFill>
                  <a:srgbClr val="000000"/>
                </a:solidFill>
                <a:latin typeface="Arial Unicode MS"/>
                <a:ea typeface="Arial Unicode MS" pitchFamily="34" charset="-128"/>
                <a:cs typeface="Arial Unicode MS" pitchFamily="34" charset="-128"/>
              </a:rPr>
              <a:t>for decision </a:t>
            </a:r>
            <a:r>
              <a:rPr lang="en-US" sz="2800" i="1" kern="0" dirty="0">
                <a:solidFill>
                  <a:srgbClr val="000000"/>
                </a:solidFill>
                <a:latin typeface="Arial Unicode MS"/>
                <a:ea typeface="Arial Unicode MS" pitchFamily="34" charset="-128"/>
                <a:cs typeface="Arial Unicode MS" pitchFamily="34" charset="-128"/>
              </a:rPr>
              <a:t>D</a:t>
            </a:r>
            <a:r>
              <a:rPr lang="pl-PL" sz="2800" i="1" kern="0" dirty="0">
                <a:solidFill>
                  <a:srgbClr val="000000"/>
                </a:solidFill>
                <a:latin typeface="Arial Unicode MS"/>
                <a:ea typeface="Arial Unicode MS" pitchFamily="34" charset="-128"/>
                <a:cs typeface="Arial Unicode MS" pitchFamily="34" charset="-128"/>
              </a:rPr>
              <a:t> </a:t>
            </a:r>
            <a:r>
              <a:rPr lang="en-US" sz="2800" kern="0" dirty="0">
                <a:solidFill>
                  <a:srgbClr val="000000"/>
                </a:solidFill>
                <a:latin typeface="Arial Unicode MS"/>
                <a:ea typeface="Arial Unicode MS" pitchFamily="34" charset="-128"/>
                <a:cs typeface="Arial Unicode MS" pitchFamily="34" charset="-128"/>
              </a:rPr>
              <a:t> is:</a:t>
            </a:r>
          </a:p>
          <a:p>
            <a:pPr marL="342900" indent="-342900">
              <a:spcBef>
                <a:spcPct val="20000"/>
              </a:spcBef>
              <a:defRPr/>
            </a:pPr>
            <a:r>
              <a:rPr lang="en-US" sz="2800" kern="0" dirty="0">
                <a:solidFill>
                  <a:srgbClr val="000000"/>
                </a:solidFill>
                <a:latin typeface="Arial Unicode MS"/>
                <a:ea typeface="Arial Unicode MS" pitchFamily="34" charset="-128"/>
                <a:cs typeface="Arial Unicode MS" pitchFamily="34" charset="-128"/>
              </a:rPr>
              <a:t>the utility of the network with an arc from </a:t>
            </a:r>
            <a:r>
              <a:rPr lang="en-US" sz="2800" i="1" kern="0" dirty="0">
                <a:solidFill>
                  <a:srgbClr val="000000"/>
                </a:solidFill>
                <a:latin typeface="Arial Unicode MS"/>
                <a:ea typeface="Arial Unicode MS" pitchFamily="34" charset="-128"/>
                <a:cs typeface="Arial Unicode MS" pitchFamily="34" charset="-128"/>
              </a:rPr>
              <a:t>X</a:t>
            </a:r>
            <a:r>
              <a:rPr lang="en-US" sz="2800" kern="0" dirty="0">
                <a:solidFill>
                  <a:srgbClr val="000000"/>
                </a:solidFill>
                <a:latin typeface="Arial Unicode MS"/>
                <a:ea typeface="Arial Unicode MS" pitchFamily="34" charset="-128"/>
                <a:cs typeface="Arial Unicode MS" pitchFamily="34" charset="-128"/>
              </a:rPr>
              <a:t> </a:t>
            </a:r>
            <a:r>
              <a:rPr lang="pl-PL" sz="2800" kern="0" dirty="0">
                <a:solidFill>
                  <a:srgbClr val="000000"/>
                </a:solidFill>
                <a:latin typeface="Arial Unicode MS"/>
                <a:ea typeface="Arial Unicode MS" pitchFamily="34" charset="-128"/>
                <a:cs typeface="Arial Unicode MS" pitchFamily="34" charset="-128"/>
              </a:rPr>
              <a:t> </a:t>
            </a:r>
            <a:r>
              <a:rPr lang="en-US" sz="2800" kern="0" dirty="0">
                <a:solidFill>
                  <a:srgbClr val="000000"/>
                </a:solidFill>
                <a:latin typeface="Arial Unicode MS"/>
                <a:ea typeface="Arial Unicode MS" pitchFamily="34" charset="-128"/>
                <a:cs typeface="Arial Unicode MS" pitchFamily="34" charset="-128"/>
              </a:rPr>
              <a:t>to </a:t>
            </a:r>
            <a:r>
              <a:rPr lang="en-US" sz="2800" i="1" kern="0" dirty="0">
                <a:solidFill>
                  <a:srgbClr val="000000"/>
                </a:solidFill>
                <a:latin typeface="Arial Unicode MS"/>
                <a:ea typeface="Arial Unicode MS" pitchFamily="34" charset="-128"/>
                <a:cs typeface="Arial Unicode MS" pitchFamily="34" charset="-128"/>
              </a:rPr>
              <a:t>D</a:t>
            </a:r>
            <a:r>
              <a:rPr lang="en-US" sz="2800" kern="0" dirty="0">
                <a:solidFill>
                  <a:srgbClr val="000000"/>
                </a:solidFill>
                <a:latin typeface="Arial Unicode MS"/>
                <a:ea typeface="Arial Unicode MS" pitchFamily="34" charset="-128"/>
                <a:cs typeface="Arial Unicode MS" pitchFamily="34" charset="-128"/>
              </a:rPr>
              <a:t> </a:t>
            </a:r>
            <a:r>
              <a:rPr lang="en-US" sz="2800" b="1" kern="0" dirty="0">
                <a:solidFill>
                  <a:srgbClr val="000000"/>
                </a:solidFill>
                <a:latin typeface="Arial Unicode MS"/>
                <a:ea typeface="Arial Unicode MS" pitchFamily="34" charset="-128"/>
                <a:cs typeface="Arial Unicode MS" pitchFamily="34" charset="-128"/>
              </a:rPr>
              <a:t>minus</a:t>
            </a:r>
            <a:r>
              <a:rPr lang="en-US" sz="2800" kern="0" dirty="0">
                <a:solidFill>
                  <a:srgbClr val="000000"/>
                </a:solidFill>
                <a:latin typeface="Arial Unicode MS"/>
                <a:ea typeface="Arial Unicode MS" pitchFamily="34" charset="-128"/>
                <a:cs typeface="Arial Unicode MS" pitchFamily="34" charset="-128"/>
              </a:rPr>
              <a:t> the utility of the network without the arc.</a:t>
            </a:r>
          </a:p>
          <a:p>
            <a:pPr marL="742950" lvl="1" indent="-285750">
              <a:spcBef>
                <a:spcPct val="20000"/>
              </a:spcBef>
              <a:buClr>
                <a:srgbClr val="000000"/>
              </a:buClr>
              <a:buSzPct val="120000"/>
              <a:defRPr/>
            </a:pPr>
            <a:endParaRPr lang="en-US" sz="2400" kern="0" dirty="0">
              <a:solidFill>
                <a:srgbClr val="000000"/>
              </a:solidFill>
              <a:latin typeface="Arial Unicode MS"/>
              <a:ea typeface="Arial Unicode MS" pitchFamily="34" charset="-128"/>
              <a:cs typeface="Arial Unicode MS" pitchFamily="34" charset="-128"/>
            </a:endParaRPr>
          </a:p>
        </p:txBody>
      </p:sp>
      <p:sp>
        <p:nvSpPr>
          <p:cNvPr id="9" name="Rectangle 3"/>
          <p:cNvSpPr txBox="1">
            <a:spLocks noChangeArrowheads="1"/>
          </p:cNvSpPr>
          <p:nvPr/>
        </p:nvSpPr>
        <p:spPr bwMode="auto">
          <a:xfrm>
            <a:off x="304800" y="4857750"/>
            <a:ext cx="8839200" cy="1500188"/>
          </a:xfrm>
          <a:prstGeom prst="rect">
            <a:avLst/>
          </a:prstGeom>
          <a:noFill/>
          <a:ln w="9525">
            <a:noFill/>
            <a:miter lim="800000"/>
            <a:headEnd/>
            <a:tailEnd/>
          </a:ln>
          <a:effectLst/>
        </p:spPr>
        <p:txBody>
          <a:bodyPr/>
          <a:lstStyle/>
          <a:p>
            <a:pPr marL="342900" indent="-342900">
              <a:spcBef>
                <a:spcPct val="20000"/>
              </a:spcBef>
              <a:buFontTx/>
              <a:buChar char="•"/>
              <a:defRPr/>
            </a:pPr>
            <a:r>
              <a:rPr lang="en-US" sz="2800" kern="0" dirty="0">
                <a:solidFill>
                  <a:srgbClr val="000000"/>
                </a:solidFill>
                <a:latin typeface="Arial Unicode MS"/>
                <a:ea typeface="Arial Unicode MS" pitchFamily="34" charset="-128"/>
                <a:cs typeface="Arial Unicode MS" pitchFamily="34" charset="-128"/>
              </a:rPr>
              <a:t>Intuitively:</a:t>
            </a:r>
          </a:p>
          <a:p>
            <a:pPr marL="742950" lvl="1" indent="-285750">
              <a:spcBef>
                <a:spcPct val="20000"/>
              </a:spcBef>
              <a:buClr>
                <a:srgbClr val="000000"/>
              </a:buClr>
              <a:buSzPct val="120000"/>
              <a:buFontTx/>
              <a:buChar char="•"/>
              <a:defRPr/>
            </a:pPr>
            <a:r>
              <a:rPr lang="en-US" sz="2400" kern="0" dirty="0">
                <a:solidFill>
                  <a:srgbClr val="000000"/>
                </a:solidFill>
                <a:latin typeface="Arial Unicode MS"/>
                <a:ea typeface="Arial Unicode MS" pitchFamily="34" charset="-128"/>
                <a:cs typeface="Arial Unicode MS" pitchFamily="34" charset="-128"/>
              </a:rPr>
              <a:t>The value of information is always </a:t>
            </a:r>
          </a:p>
          <a:p>
            <a:pPr marL="742950" lvl="1" indent="-285750">
              <a:spcBef>
                <a:spcPct val="20000"/>
              </a:spcBef>
              <a:buClr>
                <a:srgbClr val="000000"/>
              </a:buClr>
              <a:buSzPct val="120000"/>
              <a:buFontTx/>
              <a:buChar char="•"/>
              <a:defRPr/>
            </a:pPr>
            <a:r>
              <a:rPr lang="en-US" sz="2400" kern="0" dirty="0">
                <a:solidFill>
                  <a:srgbClr val="000000"/>
                </a:solidFill>
                <a:latin typeface="Arial Unicode MS"/>
                <a:ea typeface="Arial Unicode MS" pitchFamily="34" charset="-128"/>
                <a:cs typeface="Arial Unicode MS" pitchFamily="34" charset="-128"/>
              </a:rPr>
              <a:t>It is positive only if the agent changes</a:t>
            </a:r>
          </a:p>
          <a:p>
            <a:pPr marL="742950" lvl="1" indent="-285750">
              <a:spcBef>
                <a:spcPct val="20000"/>
              </a:spcBef>
              <a:buClr>
                <a:srgbClr val="000000"/>
              </a:buClr>
              <a:buSzPct val="120000"/>
              <a:defRPr/>
            </a:pPr>
            <a:endParaRPr lang="en-US" sz="2400" kern="0" dirty="0">
              <a:solidFill>
                <a:srgbClr val="000000"/>
              </a:solidFill>
              <a:latin typeface="Arial Unicode MS"/>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187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inkTgt spid="_x0000_s187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30</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can then compute  </a:t>
            </a:r>
            <a:r>
              <a:rPr lang="en-US" sz="2800" i="1" dirty="0" smtClean="0">
                <a:solidFill>
                  <a:srgbClr val="000000"/>
                </a:solidFill>
                <a:latin typeface="Arial Unicode MS" pitchFamily="34" charset="-128"/>
              </a:rPr>
              <a:t>V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t>
            </a:r>
            <a:r>
              <a:rPr lang="en-US" sz="2800" dirty="0" smtClean="0">
                <a:solidFill>
                  <a:srgbClr val="000000"/>
                </a:solidFill>
                <a:latin typeface="Arial Unicode MS" pitchFamily="34" charset="-128"/>
              </a:rPr>
              <a:t>in terms of  </a:t>
            </a:r>
            <a:r>
              <a:rPr lang="en-US" sz="2800" i="1" dirty="0" smtClean="0">
                <a:solidFill>
                  <a:srgbClr val="000000"/>
                </a:solidFill>
                <a:latin typeface="Arial Unicode MS" pitchFamily="34" charset="-128"/>
              </a:rPr>
              <a:t>Q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p:oleObj spid="_x0000_s235522" name="Equation" r:id="rId4" imgW="1333440" imgH="228600" progId="Equation.3">
              <p:embed/>
            </p:oleObj>
          </a:graphicData>
        </a:graphic>
      </p:graphicFrame>
      <p:sp>
        <p:nvSpPr>
          <p:cNvPr id="973831" name="AutoShape 7"/>
          <p:cNvSpPr>
            <a:spLocks noChangeArrowheads="1"/>
          </p:cNvSpPr>
          <p:nvPr/>
        </p:nvSpPr>
        <p:spPr bwMode="auto">
          <a:xfrm>
            <a:off x="2555875" y="2636838"/>
            <a:ext cx="3387725" cy="1173162"/>
          </a:xfrm>
          <a:prstGeom prst="wedgeRectCallout">
            <a:avLst>
              <a:gd name="adj1" fmla="val 8745"/>
              <a:gd name="adj2" fmla="val -90315"/>
            </a:avLst>
          </a:prstGeom>
          <a:solidFill>
            <a:srgbClr val="FFFF99"/>
          </a:solidFill>
          <a:ln w="9525">
            <a:solidFill>
              <a:schemeClr val="tx1"/>
            </a:solidFill>
            <a:miter lim="800000"/>
            <a:headEnd/>
            <a:tailEnd/>
          </a:ln>
        </p:spPr>
        <p:txBody>
          <a:bodyPr/>
          <a:lstStyle/>
          <a:p>
            <a:pPr algn="just">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performing the action indicated  by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r>
              <a:rPr lang="en-US" sz="2000" dirty="0" smtClean="0">
                <a:solidFill>
                  <a:srgbClr val="000000"/>
                </a:solidFill>
                <a:latin typeface="Times New Roman" pitchFamily="18" charset="0"/>
                <a:ea typeface="Arial Unicode MS" pitchFamily="34" charset="-128"/>
                <a:cs typeface="Arial Unicode MS" pitchFamily="34" charset="-128"/>
              </a:rPr>
              <a:t> and following </a:t>
            </a:r>
            <a:r>
              <a:rPr lang="en-US" sz="2000" i="1" dirty="0" smtClean="0">
                <a:solidFill>
                  <a:srgbClr val="000000"/>
                </a:solidFill>
                <a:latin typeface="Arial Unicode MS" pitchFamily="34" charset="-128"/>
              </a:rPr>
              <a:t>π</a:t>
            </a:r>
            <a:r>
              <a:rPr lang="en-US" sz="2000" i="1" dirty="0" smtClean="0">
                <a:solidFill>
                  <a:srgbClr val="000000"/>
                </a:solidFill>
                <a:latin typeface="Times New Roman" pitchFamily="18" charset="0"/>
                <a:ea typeface="Arial Unicode MS" pitchFamily="34" charset="-128"/>
                <a:cs typeface="Arial Unicode MS" pitchFamily="34" charset="-128"/>
              </a:rPr>
              <a:t> </a:t>
            </a:r>
            <a:r>
              <a:rPr lang="en-US" sz="2000" dirty="0" smtClean="0">
                <a:solidFill>
                  <a:srgbClr val="000000"/>
                </a:solidFill>
                <a:latin typeface="Times New Roman" pitchFamily="18" charset="0"/>
                <a:ea typeface="Arial Unicode MS" pitchFamily="34" charset="-128"/>
                <a:cs typeface="Arial Unicode MS" pitchFamily="34" charset="-128"/>
              </a:rPr>
              <a:t>after that</a:t>
            </a:r>
            <a:r>
              <a:rPr lang="en-US" sz="2800" dirty="0" smtClean="0">
                <a:solidFill>
                  <a:srgbClr val="000000"/>
                </a:solidFill>
                <a:latin typeface="Times New Roman" pitchFamily="18" charset="0"/>
                <a:ea typeface="Arial Unicode MS" pitchFamily="34" charset="-128"/>
                <a:cs typeface="Arial Unicode MS" pitchFamily="34" charset="-128"/>
              </a:rPr>
              <a:t> </a:t>
            </a:r>
          </a:p>
        </p:txBody>
      </p:sp>
      <p:sp>
        <p:nvSpPr>
          <p:cNvPr id="973832" name="AutoShape 8"/>
          <p:cNvSpPr>
            <a:spLocks noChangeArrowheads="1"/>
          </p:cNvSpPr>
          <p:nvPr/>
        </p:nvSpPr>
        <p:spPr bwMode="auto">
          <a:xfrm>
            <a:off x="611188" y="2636838"/>
            <a:ext cx="1368425" cy="1223962"/>
          </a:xfrm>
          <a:prstGeom prst="wedgeRectCallout">
            <a:avLst>
              <a:gd name="adj1" fmla="val 121116"/>
              <a:gd name="adj2" fmla="val -9643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following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3833" name="AutoShape 9"/>
          <p:cNvSpPr>
            <a:spLocks noChangeArrowheads="1"/>
          </p:cNvSpPr>
          <p:nvPr/>
        </p:nvSpPr>
        <p:spPr bwMode="auto">
          <a:xfrm>
            <a:off x="6011863" y="2205038"/>
            <a:ext cx="2881312" cy="719137"/>
          </a:xfrm>
          <a:prstGeom prst="wedgeRectCallout">
            <a:avLst>
              <a:gd name="adj1" fmla="val -61019"/>
              <a:gd name="adj2" fmla="val -51986"/>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action indicated by </a:t>
            </a:r>
            <a:r>
              <a:rPr lang="en-US" sz="2000" i="1" smtClean="0">
                <a:solidFill>
                  <a:srgbClr val="000000"/>
                </a:solidFill>
                <a:latin typeface="Arial Unicode MS" pitchFamily="34" charset="-128"/>
              </a:rPr>
              <a:t>π </a:t>
            </a:r>
            <a:r>
              <a:rPr lang="en-US" sz="2000" i="1" smtClean="0">
                <a:solidFill>
                  <a:srgbClr val="000000"/>
                </a:solidFill>
                <a:latin typeface="Times New Roman" pitchFamily="18" charset="0"/>
                <a:ea typeface="Arial Unicode MS" pitchFamily="34" charset="-128"/>
                <a:cs typeface="Times New Roman" pitchFamily="18" charset="0"/>
              </a:rPr>
              <a:t> </a:t>
            </a:r>
            <a:r>
              <a:rPr lang="en-US" sz="2000" smtClean="0">
                <a:solidFill>
                  <a:srgbClr val="000000"/>
                </a:solidFill>
                <a:latin typeface="Times New Roman" pitchFamily="18" charset="0"/>
                <a:ea typeface="Arial Unicode MS" pitchFamily="34" charset="-128"/>
                <a:cs typeface="Times New Roman" pitchFamily="18" charset="0"/>
              </a:rPr>
              <a:t>in </a:t>
            </a:r>
            <a:r>
              <a:rPr lang="en-US" sz="2000" i="1" smtClean="0">
                <a:solidFill>
                  <a:srgbClr val="000000"/>
                </a:solidFill>
                <a:latin typeface="Times New Roman" pitchFamily="18" charset="0"/>
                <a:ea typeface="Arial Unicode MS" pitchFamily="34" charset="-128"/>
                <a:cs typeface="Times New Roman" pitchFamily="18" charset="0"/>
              </a:rPr>
              <a:t>s</a:t>
            </a:r>
            <a:endParaRPr lang="ru-RU" sz="2000" i="1" smtClean="0">
              <a:solidFill>
                <a:srgbClr val="000000"/>
              </a:solidFill>
              <a:latin typeface="Times New Roman" pitchFamily="18" charset="0"/>
              <a:ea typeface="Arial Unicode MS" pitchFamily="34" charset="-128"/>
              <a:cs typeface="Times New Roman" pitchFamily="18" charset="0"/>
            </a:endParaRPr>
          </a:p>
        </p:txBody>
      </p:sp>
      <p:sp>
        <p:nvSpPr>
          <p:cNvPr id="973834" name="Rectangle 10"/>
          <p:cNvSpPr>
            <a:spLocks noChangeArrowheads="1"/>
          </p:cNvSpPr>
          <p:nvPr/>
        </p:nvSpPr>
        <p:spPr bwMode="auto">
          <a:xfrm>
            <a:off x="304801" y="4191001"/>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For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we </a:t>
            </a:r>
            <a:r>
              <a:rPr lang="en-US" sz="2800" dirty="0" smtClean="0">
                <a:solidFill>
                  <a:srgbClr val="000000"/>
                </a:solidFill>
                <a:latin typeface="Arial Unicode MS" pitchFamily="34" charset="-128"/>
              </a:rPr>
              <a:t>also have</a:t>
            </a:r>
            <a:endParaRPr lang="en-US" sz="2800" dirty="0" smtClean="0">
              <a:solidFill>
                <a:srgbClr val="000000"/>
              </a:solidFill>
              <a:latin typeface="Arial Unicode MS" pitchFamily="34" charset="-128"/>
            </a:endParaRPr>
          </a:p>
        </p:txBody>
      </p:sp>
      <p:graphicFrame>
        <p:nvGraphicFramePr>
          <p:cNvPr id="15" name="Object 6"/>
          <p:cNvGraphicFramePr>
            <a:graphicFrameLocks noChangeAspect="1"/>
          </p:cNvGraphicFramePr>
          <p:nvPr/>
        </p:nvGraphicFramePr>
        <p:xfrm>
          <a:off x="1981200" y="4876800"/>
          <a:ext cx="4876799" cy="731710"/>
        </p:xfrm>
        <a:graphic>
          <a:graphicData uri="http://schemas.openxmlformats.org/presentationml/2006/ole">
            <p:oleObj spid="_x0000_s235537" name="Equation" r:id="rId5" imgW="1523880" imgH="2286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animBg="1"/>
      <p:bldP spid="9738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31</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4800" y="3048000"/>
            <a:ext cx="8640763"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is one that gives the action that maximizes </a:t>
            </a:r>
            <a:r>
              <a:rPr lang="en-US" sz="2800" i="1" dirty="0" smtClean="0">
                <a:solidFill>
                  <a:srgbClr val="000000"/>
                </a:solidFill>
                <a:latin typeface="Arial Unicode MS" pitchFamily="34" charset="-128"/>
              </a:rPr>
              <a:t>Q </a:t>
            </a:r>
            <a:r>
              <a:rPr lang="en-US" sz="2400" i="1" baseline="50000" dirty="0" smtClean="0">
                <a:solidFill>
                  <a:srgbClr val="000000"/>
                </a:solidFill>
                <a:latin typeface="Arial Unicode MS" pitchFamily="34" charset="-128"/>
              </a:rPr>
              <a:t>π*</a:t>
            </a:r>
            <a:r>
              <a:rPr lang="en-US" sz="2800" dirty="0" smtClean="0">
                <a:solidFill>
                  <a:srgbClr val="000000"/>
                </a:solidFill>
                <a:latin typeface="Arial Unicode MS" pitchFamily="34" charset="-128"/>
              </a:rPr>
              <a:t> for each state</a:t>
            </a:r>
          </a:p>
        </p:txBody>
      </p:sp>
      <p:graphicFrame>
        <p:nvGraphicFramePr>
          <p:cNvPr id="973836" name="Object 12"/>
          <p:cNvGraphicFramePr>
            <a:graphicFrameLocks noChangeAspect="1"/>
          </p:cNvGraphicFramePr>
          <p:nvPr>
            <p:ph idx="1"/>
          </p:nvPr>
        </p:nvGraphicFramePr>
        <p:xfrm>
          <a:off x="1157288" y="4114800"/>
          <a:ext cx="6665912" cy="914400"/>
        </p:xfrm>
        <a:graphic>
          <a:graphicData uri="http://schemas.openxmlformats.org/presentationml/2006/ole">
            <p:oleObj spid="_x0000_s256004" name="Equation" r:id="rId4" imgW="2869920" imgH="393480" progId="Equation.3">
              <p:embed/>
            </p:oleObj>
          </a:graphicData>
        </a:graphic>
      </p:graphicFrame>
      <p:graphicFrame>
        <p:nvGraphicFramePr>
          <p:cNvPr id="2" name="Object 17"/>
          <p:cNvGraphicFramePr>
            <a:graphicFrameLocks noChangeAspect="1"/>
          </p:cNvGraphicFramePr>
          <p:nvPr/>
        </p:nvGraphicFramePr>
        <p:xfrm>
          <a:off x="1905000" y="1066800"/>
          <a:ext cx="4876800" cy="731838"/>
        </p:xfrm>
        <a:graphic>
          <a:graphicData uri="http://schemas.openxmlformats.org/presentationml/2006/ole">
            <p:oleObj spid="_x0000_s256017" name="Equation" r:id="rId5" imgW="1523880" imgH="228600" progId="Equation.3">
              <p:embed/>
            </p:oleObj>
          </a:graphicData>
        </a:graphic>
      </p:graphicFrame>
      <p:sp>
        <p:nvSpPr>
          <p:cNvPr id="14" name="Rectangle 5"/>
          <p:cNvSpPr>
            <a:spLocks noChangeArrowheads="1"/>
          </p:cNvSpPr>
          <p:nvPr/>
        </p:nvSpPr>
        <p:spPr bwMode="auto">
          <a:xfrm>
            <a:off x="609600" y="22098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Given </a:t>
            </a:r>
            <a:r>
              <a:rPr lang="en-US" sz="2400" i="1" dirty="0" smtClean="0">
                <a:solidFill>
                  <a:srgbClr val="000000"/>
                </a:solidFill>
                <a:latin typeface="Arial" pitchFamily="34" charset="0"/>
                <a:cs typeface="Arial" pitchFamily="34" charset="0"/>
              </a:rPr>
              <a:t>N</a:t>
            </a: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states, </a:t>
            </a:r>
            <a:r>
              <a:rPr lang="en-US" sz="2400" dirty="0" smtClean="0">
                <a:solidFill>
                  <a:srgbClr val="000000"/>
                </a:solidFill>
                <a:latin typeface="Arial" pitchFamily="34" charset="0"/>
                <a:cs typeface="Arial" pitchFamily="34" charset="0"/>
              </a:rPr>
              <a:t>we can </a:t>
            </a:r>
            <a:r>
              <a:rPr lang="en-US" sz="2400" dirty="0">
                <a:solidFill>
                  <a:srgbClr val="000000"/>
                </a:solidFill>
                <a:latin typeface="Arial" pitchFamily="34" charset="0"/>
                <a:cs typeface="Arial" pitchFamily="34" charset="0"/>
              </a:rPr>
              <a:t>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Each equation contains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unknowns – the </a:t>
            </a:r>
            <a:r>
              <a:rPr lang="en-US" sz="2000" dirty="0" smtClean="0">
                <a:solidFill>
                  <a:srgbClr val="000000"/>
                </a:solidFill>
                <a:latin typeface="Arial" pitchFamily="34" charset="0"/>
                <a:cs typeface="Arial" pitchFamily="34" charset="0"/>
              </a:rPr>
              <a:t>V </a:t>
            </a:r>
            <a:r>
              <a:rPr lang="en-US" sz="2000" dirty="0">
                <a:solidFill>
                  <a:srgbClr val="000000"/>
                </a:solidFill>
                <a:latin typeface="Arial" pitchFamily="34" charset="0"/>
                <a:cs typeface="Arial" pitchFamily="34" charset="0"/>
              </a:rPr>
              <a:t>values for the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states</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N equations in N variables (Bellman </a:t>
            </a:r>
            <a:r>
              <a:rPr lang="en-US" sz="2000" dirty="0" smtClean="0">
                <a:solidFill>
                  <a:srgbClr val="000000"/>
                </a:solidFill>
                <a:latin typeface="Arial" pitchFamily="34" charset="0"/>
                <a:cs typeface="Arial" pitchFamily="34" charset="0"/>
              </a:rPr>
              <a:t>equations): </a:t>
            </a:r>
            <a:r>
              <a:rPr lang="en-US" dirty="0" smtClean="0">
                <a:solidFill>
                  <a:srgbClr val="000000"/>
                </a:solidFill>
                <a:latin typeface="Arial" pitchFamily="34" charset="0"/>
                <a:cs typeface="Arial" pitchFamily="34" charset="0"/>
              </a:rPr>
              <a:t>It </a:t>
            </a:r>
            <a:r>
              <a:rPr lang="en-US" dirty="0">
                <a:solidFill>
                  <a:srgbClr val="000000"/>
                </a:solidFill>
                <a:latin typeface="Arial" pitchFamily="34" charset="0"/>
                <a:cs typeface="Arial" pitchFamily="34" charset="0"/>
              </a:rPr>
              <a:t>can be shown that they have a unique solution: the values for the optimal policy</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Unfortunately the N equations are non-linear, because of the max </a:t>
            </a:r>
            <a:r>
              <a:rPr lang="en-US" sz="2000" dirty="0" smtClean="0">
                <a:solidFill>
                  <a:srgbClr val="000000"/>
                </a:solidFill>
                <a:latin typeface="Arial" pitchFamily="34" charset="0"/>
                <a:cs typeface="Arial" pitchFamily="34" charset="0"/>
              </a:rPr>
              <a:t>operator: </a:t>
            </a:r>
            <a:r>
              <a:rPr lang="en-US" dirty="0" smtClean="0">
                <a:solidFill>
                  <a:srgbClr val="000000"/>
                </a:solidFill>
                <a:latin typeface="Arial" pitchFamily="34" charset="0"/>
                <a:cs typeface="Arial" pitchFamily="34" charset="0"/>
              </a:rPr>
              <a:t>Cannot </a:t>
            </a:r>
            <a:r>
              <a:rPr lang="en-US" dirty="0">
                <a:solidFill>
                  <a:srgbClr val="000000"/>
                </a:solidFill>
                <a:latin typeface="Arial" pitchFamily="34" charset="0"/>
                <a:cs typeface="Arial" pitchFamily="34" charset="0"/>
              </a:rPr>
              <a:t>be easily solved by using techniques from linear algebra</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Value Iteration </a:t>
            </a:r>
            <a:r>
              <a:rPr lang="en-US" sz="2000" dirty="0" smtClean="0">
                <a:solidFill>
                  <a:srgbClr val="000000"/>
                </a:solidFill>
                <a:latin typeface="Arial" pitchFamily="34" charset="0"/>
                <a:cs typeface="Arial" pitchFamily="34" charset="0"/>
              </a:rPr>
              <a:t>Algorithm</a:t>
            </a:r>
            <a:r>
              <a:rPr lang="en-US" sz="2400" dirty="0" smtClean="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Iterative </a:t>
            </a:r>
            <a:r>
              <a:rPr lang="en-US" sz="2000" dirty="0">
                <a:solidFill>
                  <a:srgbClr val="000000"/>
                </a:solidFill>
                <a:latin typeface="Arial" pitchFamily="34" charset="0"/>
                <a:cs typeface="Arial" pitchFamily="34" charset="0"/>
              </a:rPr>
              <a:t>approach to find the optimal policy and corresponding values</a:t>
            </a: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p:oleObj spid="_x0000_s245764" name="Equation" r:id="rId4" imgW="2616120" imgH="444240" progId="Equation.3">
              <p:embed/>
            </p:oleObj>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p:oleObj spid="_x0000_s245766" name="Equation" r:id="rId5" imgW="2666880" imgH="44424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0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in Practice</a:t>
            </a:r>
          </a:p>
        </p:txBody>
      </p:sp>
      <p:sp>
        <p:nvSpPr>
          <p:cNvPr id="40965"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31110" name="Rectangle 6"/>
          <p:cNvSpPr>
            <a:spLocks noChangeArrowheads="1"/>
          </p:cNvSpPr>
          <p:nvPr/>
        </p:nvSpPr>
        <p:spPr bwMode="auto">
          <a:xfrm>
            <a:off x="10795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a:t>
            </a:r>
            <a:r>
              <a:rPr lang="en-US" sz="2400" i="1" baseline="30000" dirty="0" err="1" smtClean="0">
                <a:solidFill>
                  <a:srgbClr val="000000"/>
                </a:solidFill>
                <a:latin typeface="Arial" pitchFamily="34" charset="0"/>
                <a:cs typeface="Arial" pitchFamily="34" charset="0"/>
              </a:rPr>
              <a:t>i</a:t>
            </a:r>
            <a:r>
              <a:rPr lang="en-US" sz="2400" i="1" baseline="30000" dirty="0" smtClean="0">
                <a:solidFill>
                  <a:srgbClr val="000000"/>
                </a:solidFill>
                <a:latin typeface="Arial" pitchFamily="34" charset="0"/>
                <a:cs typeface="Arial" pitchFamily="34" charset="0"/>
              </a:rPr>
              <a:t>)</a:t>
            </a:r>
            <a:r>
              <a:rPr lang="en-US" sz="2400" i="1" dirty="0" smtClean="0">
                <a:solidFill>
                  <a:srgbClr val="000000"/>
                </a:solidFill>
                <a:latin typeface="Arial" pitchFamily="34" charset="0"/>
                <a:cs typeface="Arial" pitchFamily="34" charset="0"/>
              </a:rPr>
              <a:t>(s) </a:t>
            </a:r>
            <a:r>
              <a:rPr lang="en-US" sz="2400" dirty="0" smtClean="0">
                <a:solidFill>
                  <a:srgbClr val="000000"/>
                </a:solidFill>
                <a:latin typeface="Arial" pitchFamily="34" charset="0"/>
                <a:cs typeface="Arial" pitchFamily="34" charset="0"/>
              </a:rPr>
              <a:t>be the utility of 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the i</a:t>
            </a:r>
            <a:r>
              <a:rPr lang="en-US" sz="2400" baseline="30000" dirty="0" smtClean="0">
                <a:solidFill>
                  <a:srgbClr val="000000"/>
                </a:solidFill>
                <a:latin typeface="Arial" pitchFamily="34" charset="0"/>
                <a:cs typeface="Arial" pitchFamily="34" charset="0"/>
              </a:rPr>
              <a:t>th</a:t>
            </a:r>
            <a:r>
              <a:rPr lang="en-US" sz="2400" dirty="0" smtClean="0">
                <a:solidFill>
                  <a:srgbClr val="000000"/>
                </a:solidFill>
                <a:latin typeface="Arial" pitchFamily="34" charset="0"/>
                <a:cs typeface="Arial" pitchFamily="34" charset="0"/>
              </a:rPr>
              <a:t>  iteration of the algorithm</a:t>
            </a: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Start </a:t>
            </a:r>
            <a:r>
              <a:rPr lang="en-US" sz="2400" dirty="0">
                <a:solidFill>
                  <a:srgbClr val="000000"/>
                </a:solidFill>
                <a:latin typeface="Arial" pitchFamily="34" charset="0"/>
                <a:cs typeface="Arial" pitchFamily="34" charset="0"/>
              </a:rPr>
              <a:t>with arbitrary </a:t>
            </a:r>
            <a:r>
              <a:rPr lang="en-US" sz="2400" dirty="0" smtClean="0">
                <a:solidFill>
                  <a:srgbClr val="000000"/>
                </a:solidFill>
                <a:latin typeface="Arial" pitchFamily="34" charset="0"/>
                <a:cs typeface="Arial" pitchFamily="34" charset="0"/>
              </a:rPr>
              <a:t>utilities on </a:t>
            </a:r>
            <a:r>
              <a:rPr lang="en-US" sz="2400" dirty="0">
                <a:solidFill>
                  <a:srgbClr val="000000"/>
                </a:solidFill>
                <a:latin typeface="Arial" pitchFamily="34" charset="0"/>
                <a:cs typeface="Arial" pitchFamily="34" charset="0"/>
              </a:rPr>
              <a:t>each </a:t>
            </a:r>
            <a:r>
              <a:rPr lang="en-US" sz="2400" dirty="0" smtClean="0">
                <a:solidFill>
                  <a:srgbClr val="000000"/>
                </a:solidFill>
                <a:latin typeface="Arial" pitchFamily="34" charset="0"/>
                <a:cs typeface="Arial" pitchFamily="34" charset="0"/>
              </a:rPr>
              <a:t>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(0)</a:t>
            </a:r>
            <a:r>
              <a:rPr lang="en-US" sz="2400" i="1" dirty="0" smtClean="0">
                <a:solidFill>
                  <a:srgbClr val="000000"/>
                </a:solidFill>
                <a:latin typeface="Arial" pitchFamily="34" charset="0"/>
                <a:cs typeface="Arial" pitchFamily="34" charset="0"/>
              </a:rPr>
              <a:t>(</a:t>
            </a:r>
            <a:r>
              <a:rPr lang="en-US" sz="2400" i="1" dirty="0">
                <a:solidFill>
                  <a:srgbClr val="000000"/>
                </a:solidFill>
                <a:latin typeface="Arial" pitchFamily="34" charset="0"/>
                <a:cs typeface="Arial" pitchFamily="34" charset="0"/>
              </a:rPr>
              <a:t>s)</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Repeat simultaneously for every </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until there is “no change</a:t>
            </a:r>
            <a:r>
              <a:rPr lang="en-US" sz="2400" dirty="0" smtClean="0">
                <a:solidFill>
                  <a:srgbClr val="000000"/>
                </a:solidFill>
                <a:latin typeface="Arial" pitchFamily="34" charset="0"/>
                <a:cs typeface="Arial" pitchFamily="34" charset="0"/>
              </a:rPr>
              <a:t>”</a:t>
            </a:r>
            <a:endParaRPr lang="en-US" sz="2000" i="1" dirty="0">
              <a:solidFill>
                <a:srgbClr val="000000"/>
              </a:solidFill>
              <a:latin typeface="Arial" pitchFamily="34" charset="0"/>
              <a:cs typeface="Arial"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endParaRPr lang="en-US" sz="2000" dirty="0">
              <a:solidFill>
                <a:srgbClr val="CC3399"/>
              </a:solidFill>
              <a:latin typeface="Times New Roman" pitchFamily="18" charset="0"/>
            </a:endParaRPr>
          </a:p>
          <a:p>
            <a:pPr marL="739775" lvl="1" indent="-282575" defTabSz="457200">
              <a:lnSpc>
                <a:spcPct val="20000"/>
              </a:lnSpc>
              <a:spcBef>
                <a:spcPts val="1500"/>
              </a:spcBef>
              <a:buClr>
                <a:srgbClr val="000000"/>
              </a:buClr>
              <a:buSzPct val="100000"/>
              <a:buFont typeface="Times New Roman" pitchFamily="18" charset="0"/>
              <a:buChar char="•"/>
            </a:pPr>
            <a:endParaRPr lang="en-US" sz="2000" dirty="0">
              <a:solidFill>
                <a:srgbClr val="000000"/>
              </a:solidFill>
              <a:latin typeface="Times New Roman" pitchFamily="18" charset="0"/>
            </a:endParaRPr>
          </a:p>
          <a:p>
            <a:pPr marL="739775" lvl="1" indent="-282575" defTabSz="457200">
              <a:lnSpc>
                <a:spcPct val="90000"/>
              </a:lnSpc>
              <a:spcBef>
                <a:spcPts val="1500"/>
              </a:spcBef>
              <a:buClr>
                <a:srgbClr val="000000"/>
              </a:buClr>
              <a:buSzPct val="100000"/>
              <a:buFont typeface="Times New Roman" pitchFamily="18" charset="0"/>
              <a:buNone/>
            </a:pPr>
            <a:endParaRPr lang="en-US" sz="2000" i="1" baseline="30000" dirty="0">
              <a:solidFill>
                <a:srgbClr val="000000"/>
              </a:solidFill>
              <a:latin typeface="Times New Roman" pitchFamily="18"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True “no change” in the values of </a:t>
            </a:r>
            <a:r>
              <a:rPr lang="en-US" sz="2400" dirty="0" smtClean="0">
                <a:solidFill>
                  <a:srgbClr val="000000"/>
                </a:solidFill>
                <a:latin typeface="Arial" pitchFamily="34" charset="0"/>
                <a:cs typeface="Arial" pitchFamily="34" charset="0"/>
              </a:rPr>
              <a:t>V(s</a:t>
            </a:r>
            <a:r>
              <a:rPr lang="en-US" sz="2400" dirty="0">
                <a:solidFill>
                  <a:srgbClr val="000000"/>
                </a:solidFill>
                <a:latin typeface="Arial" pitchFamily="34" charset="0"/>
                <a:cs typeface="Arial" pitchFamily="34" charset="0"/>
              </a:rPr>
              <a:t>) from one iteration to the next are guaranteed only if run for infinitely long.</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 In the limit, this process converges to a unique set of solutions for the Bellman equations</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They are the total  expected rewards (utilities) for the optimal policy</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graphicFrame>
        <p:nvGraphicFramePr>
          <p:cNvPr id="379910" name="Object 4"/>
          <p:cNvGraphicFramePr>
            <a:graphicFrameLocks noChangeAspect="1"/>
          </p:cNvGraphicFramePr>
          <p:nvPr/>
        </p:nvGraphicFramePr>
        <p:xfrm>
          <a:off x="1851025" y="3200400"/>
          <a:ext cx="5097463" cy="730250"/>
        </p:xfrm>
        <a:graphic>
          <a:graphicData uri="http://schemas.openxmlformats.org/presentationml/2006/ole">
            <p:oleObj spid="_x0000_s246787" name="Equation" r:id="rId4" imgW="2844720" imgH="44424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 algorithm</a:t>
            </a:r>
            <a:endParaRPr lang="en-CA" dirty="0"/>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ForValueIteration.png"/>
          <p:cNvPicPr>
            <a:picLocks noChangeAspect="1"/>
          </p:cNvPicPr>
          <p:nvPr/>
        </p:nvPicPr>
        <p:blipFill>
          <a:blip r:embed="rId4" cstate="print"/>
          <a:stretch>
            <a:fillRect/>
          </a:stretch>
        </p:blipFill>
        <p:spPr>
          <a:xfrm>
            <a:off x="5000628" y="1714488"/>
            <a:ext cx="3291568" cy="2048087"/>
          </a:xfrm>
          <a:prstGeom prst="rect">
            <a:avLst/>
          </a:prstGeom>
        </p:spPr>
      </p:pic>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8200"/>
            <a:ext cx="9144000"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Arial" pitchFamily="34" charset="0"/>
              <a:buChar char="•"/>
            </a:pPr>
            <a:r>
              <a:rPr lang="en-US" sz="2400" dirty="0">
                <a:solidFill>
                  <a:srgbClr val="000000"/>
                </a:solidFill>
                <a:latin typeface="Arial" pitchFamily="34" charset="0"/>
                <a:cs typeface="Arial" pitchFamily="34" charset="0"/>
              </a:rPr>
              <a:t>Suppose, for instance, that we start with values </a:t>
            </a:r>
            <a:r>
              <a:rPr lang="en-US" sz="2400" dirty="0" smtClean="0">
                <a:solidFill>
                  <a:srgbClr val="000000"/>
                </a:solidFill>
                <a:latin typeface="Arial" pitchFamily="34" charset="0"/>
                <a:cs typeface="Arial" pitchFamily="34" charset="0"/>
              </a:rPr>
              <a:t>V</a:t>
            </a:r>
            <a:r>
              <a:rPr lang="en-US" sz="2400" baseline="30000" dirty="0" smtClean="0">
                <a:solidFill>
                  <a:srgbClr val="000000"/>
                </a:solidFill>
                <a:latin typeface="Arial" pitchFamily="34" charset="0"/>
                <a:cs typeface="Arial" pitchFamily="34" charset="0"/>
              </a:rPr>
              <a:t>(0</a:t>
            </a:r>
            <a:r>
              <a:rPr lang="en-US" sz="2400" baseline="30000" dirty="0">
                <a:solidFill>
                  <a:srgbClr val="000000"/>
                </a:solidFill>
                <a:latin typeface="Arial" pitchFamily="34" charset="0"/>
                <a:cs typeface="Arial" pitchFamily="34" charset="0"/>
              </a:rPr>
              <a:t>)</a:t>
            </a:r>
            <a:r>
              <a:rPr lang="en-US" sz="2400" dirty="0">
                <a:solidFill>
                  <a:srgbClr val="000000"/>
                </a:solidFill>
                <a:latin typeface="Arial" pitchFamily="34" charset="0"/>
                <a:cs typeface="Arial" pitchFamily="34" charset="0"/>
              </a:rPr>
              <a:t>(s) that are all 0</a:t>
            </a:r>
          </a:p>
        </p:txBody>
      </p:sp>
      <p:graphicFrame>
        <p:nvGraphicFramePr>
          <p:cNvPr id="433167" name="Object 15"/>
          <p:cNvGraphicFramePr>
            <a:graphicFrameLocks noChangeAspect="1"/>
          </p:cNvGraphicFramePr>
          <p:nvPr/>
        </p:nvGraphicFramePr>
        <p:xfrm>
          <a:off x="2084388" y="5429250"/>
          <a:ext cx="3943350" cy="1173163"/>
        </p:xfrm>
        <a:graphic>
          <a:graphicData uri="http://schemas.openxmlformats.org/presentationml/2006/ole">
            <p:oleObj spid="_x0000_s247810" name="Equation" r:id="rId5" imgW="3073320" imgH="914400" progId="Equation.3">
              <p:embed/>
            </p:oleObj>
          </a:graphicData>
        </a:graphic>
      </p:graphicFrame>
      <p:grpSp>
        <p:nvGrpSpPr>
          <p:cNvPr id="3" name="Group 20"/>
          <p:cNvGrpSpPr/>
          <p:nvPr/>
        </p:nvGrpSpPr>
        <p:grpSpPr>
          <a:xfrm>
            <a:off x="5500693" y="2928934"/>
            <a:ext cx="703159" cy="576263"/>
            <a:chOff x="5502078" y="2724135"/>
            <a:chExt cx="793947" cy="576263"/>
          </a:xfrm>
        </p:grpSpPr>
        <p:sp>
          <p:nvSpPr>
            <p:cNvPr id="43316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b="1" dirty="0" smtClean="0">
                  <a:solidFill>
                    <a:srgbClr val="3333CC"/>
                  </a:solidFill>
                  <a:latin typeface="Times New Roman" pitchFamily="18" charset="0"/>
                </a:rPr>
                <a:t>0.04</a:t>
              </a:r>
              <a:endParaRPr lang="en-US" b="1" dirty="0">
                <a:solidFill>
                  <a:srgbClr val="3333CC"/>
                </a:solidFill>
                <a:latin typeface="Times New Roman" pitchFamily="18" charset="0"/>
              </a:endParaRPr>
            </a:p>
          </p:txBody>
        </p:sp>
        <p:sp>
          <p:nvSpPr>
            <p:cNvPr id="43316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0" name="Table 9"/>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extBox 13"/>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5" name="TextBox 14"/>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6" name="TextBox 15"/>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17" name="TextBox 16"/>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graphicFrame>
        <p:nvGraphicFramePr>
          <p:cNvPr id="2" name="Object 10"/>
          <p:cNvGraphicFramePr>
            <a:graphicFrameLocks noChangeAspect="1"/>
          </p:cNvGraphicFramePr>
          <p:nvPr/>
        </p:nvGraphicFramePr>
        <p:xfrm>
          <a:off x="1200150" y="4006850"/>
          <a:ext cx="6096000" cy="1303338"/>
        </p:xfrm>
        <a:graphic>
          <a:graphicData uri="http://schemas.openxmlformats.org/presentationml/2006/ole">
            <p:oleObj spid="_x0000_s247813" name="Equation" r:id="rId6" imgW="4749480" imgH="1015920" progId="Equation.3">
              <p:embed/>
            </p:oleObj>
          </a:graphicData>
        </a:graphic>
      </p:graphicFrame>
      <p:sp>
        <p:nvSpPr>
          <p:cNvPr id="22" name="TextBox 21"/>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23" name="TextBox 22"/>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786314" y="6215082"/>
            <a:ext cx="2449511"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(3,3)</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0000" y="4006850"/>
          <a:ext cx="6257925" cy="1303338"/>
        </p:xfrm>
        <a:graphic>
          <a:graphicData uri="http://schemas.openxmlformats.org/presentationml/2006/ole">
            <p:oleObj spid="_x0000_s248836" name="Equation" r:id="rId4" imgW="4876560" imgH="1015920" progId="Equation.3">
              <p:embed/>
            </p:oleObj>
          </a:graphicData>
        </a:graphic>
      </p:graphicFrame>
      <p:graphicFrame>
        <p:nvGraphicFramePr>
          <p:cNvPr id="184326" name="Object 10"/>
          <p:cNvGraphicFramePr>
            <a:graphicFrameLocks noChangeAspect="1"/>
          </p:cNvGraphicFramePr>
          <p:nvPr/>
        </p:nvGraphicFramePr>
        <p:xfrm>
          <a:off x="2900363" y="5429250"/>
          <a:ext cx="3209925" cy="1173163"/>
        </p:xfrm>
        <a:graphic>
          <a:graphicData uri="http://schemas.openxmlformats.org/presentationml/2006/ole">
            <p:oleObj spid="_x0000_s248837" name="Equation" r:id="rId5" imgW="2501640" imgH="914400" progId="Equation.3">
              <p:embed/>
            </p:oleObj>
          </a:graphicData>
        </a:graphic>
      </p:graphicFrame>
      <p:pic>
        <p:nvPicPr>
          <p:cNvPr id="22" name="Picture 21" descr="ExampleForValueIteration.png"/>
          <p:cNvPicPr>
            <a:picLocks noChangeAspect="1"/>
          </p:cNvPicPr>
          <p:nvPr/>
        </p:nvPicPr>
        <p:blipFill>
          <a:blip r:embed="rId6" cstate="print"/>
          <a:stretch>
            <a:fillRect/>
          </a:stretch>
        </p:blipFill>
        <p:spPr>
          <a:xfrm>
            <a:off x="5000628" y="1714488"/>
            <a:ext cx="3291568" cy="2048087"/>
          </a:xfrm>
          <a:prstGeom prst="rect">
            <a:avLst/>
          </a:prstGeom>
        </p:spPr>
      </p:pic>
      <p:grpSp>
        <p:nvGrpSpPr>
          <p:cNvPr id="3" name="Group 22"/>
          <p:cNvGrpSpPr/>
          <p:nvPr/>
        </p:nvGrpSpPr>
        <p:grpSpPr>
          <a:xfrm>
            <a:off x="5500694" y="2928934"/>
            <a:ext cx="703158" cy="576263"/>
            <a:chOff x="5575304" y="2724135"/>
            <a:chExt cx="720725" cy="576263"/>
          </a:xfrm>
        </p:grpSpPr>
        <p:sp>
          <p:nvSpPr>
            <p:cNvPr id="2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-0.4</a:t>
              </a:r>
            </a:p>
          </p:txBody>
        </p:sp>
        <p:sp>
          <p:nvSpPr>
            <p:cNvPr id="2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35" name="Rectangle 17"/>
          <p:cNvSpPr>
            <a:spLocks noChangeArrowheads="1"/>
          </p:cNvSpPr>
          <p:nvPr/>
        </p:nvSpPr>
        <p:spPr bwMode="auto">
          <a:xfrm>
            <a:off x="6858839" y="1775012"/>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b="1" dirty="0" smtClean="0">
                <a:solidFill>
                  <a:srgbClr val="3333CC"/>
                </a:solidFill>
                <a:latin typeface="Times New Roman" pitchFamily="18" charset="0"/>
              </a:rPr>
              <a:t>0.76</a:t>
            </a:r>
            <a:endParaRPr lang="en-CA" b="1" dirty="0">
              <a:solidFill>
                <a:srgbClr val="3333CC"/>
              </a:solidFill>
              <a:latin typeface="Times New Roman" pitchFamily="18" charset="0"/>
            </a:endParaRPr>
          </a:p>
        </p:txBody>
      </p:sp>
      <p:grpSp>
        <p:nvGrpSpPr>
          <p:cNvPr id="4" name="Group 36"/>
          <p:cNvGrpSpPr/>
          <p:nvPr/>
        </p:nvGrpSpPr>
        <p:grpSpPr>
          <a:xfrm>
            <a:off x="5500693" y="2928934"/>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b="1" dirty="0" smtClean="0">
                  <a:solidFill>
                    <a:srgbClr val="3333CC"/>
                  </a:solidFill>
                  <a:latin typeface="Times New Roman" pitchFamily="18" charset="0"/>
                </a:rPr>
                <a:t>0.04</a:t>
              </a:r>
              <a:endParaRPr lang="en-US"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429124" y="6000768"/>
            <a:ext cx="2449511" cy="214314"/>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(4,1</a:t>
            </a:r>
            <a:r>
              <a:rPr lang="en-US" sz="2400" dirty="0" smtClean="0">
                <a:solidFill>
                  <a:srgbClr val="000000"/>
                </a:solidFill>
                <a:latin typeface="Times New Roman" pitchFamily="18" charset="0"/>
              </a:rPr>
              <a:t>)</a:t>
            </a:r>
            <a:endParaRPr lang="en-US" sz="2400" dirty="0">
              <a:solidFill>
                <a:srgbClr val="000000"/>
              </a:solidFill>
              <a:latin typeface="Times New Roman" pitchFamily="18" charset="0"/>
            </a:endParaRPr>
          </a:p>
        </p:txBody>
      </p:sp>
      <p:graphicFrame>
        <p:nvGraphicFramePr>
          <p:cNvPr id="2" name="Object 10"/>
          <p:cNvGraphicFramePr>
            <a:graphicFrameLocks noChangeAspect="1"/>
          </p:cNvGraphicFramePr>
          <p:nvPr/>
        </p:nvGraphicFramePr>
        <p:xfrm>
          <a:off x="1401763" y="4006850"/>
          <a:ext cx="5995987" cy="1303338"/>
        </p:xfrm>
        <a:graphic>
          <a:graphicData uri="http://schemas.openxmlformats.org/presentationml/2006/ole">
            <p:oleObj spid="_x0000_s249860" name="Equation" r:id="rId4" imgW="4673520" imgH="1015920" progId="Equation.3">
              <p:embed/>
            </p:oleObj>
          </a:graphicData>
        </a:graphic>
      </p:graphicFrame>
      <p:pic>
        <p:nvPicPr>
          <p:cNvPr id="22" name="Picture 21" descr="ExampleForValueIteration.png"/>
          <p:cNvPicPr>
            <a:picLocks noChangeAspect="1"/>
          </p:cNvPicPr>
          <p:nvPr/>
        </p:nvPicPr>
        <p:blipFill>
          <a:blip r:embed="rId5" cstate="print"/>
          <a:stretch>
            <a:fillRect/>
          </a:stretch>
        </p:blipFill>
        <p:spPr>
          <a:xfrm>
            <a:off x="5000628" y="1714488"/>
            <a:ext cx="3291568" cy="2048087"/>
          </a:xfrm>
          <a:prstGeom prst="rect">
            <a:avLst/>
          </a:prstGeom>
        </p:spPr>
      </p:pic>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pSp>
        <p:nvGrpSpPr>
          <p:cNvPr id="3" name="Group 32"/>
          <p:cNvGrpSpPr/>
          <p:nvPr/>
        </p:nvGrpSpPr>
        <p:grpSpPr>
          <a:xfrm>
            <a:off x="6831255" y="1767986"/>
            <a:ext cx="703158" cy="576263"/>
            <a:chOff x="5575304" y="2724135"/>
            <a:chExt cx="720725" cy="576263"/>
          </a:xfrm>
        </p:grpSpPr>
        <p:sp>
          <p:nvSpPr>
            <p:cNvPr id="3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smtClean="0">
                  <a:solidFill>
                    <a:srgbClr val="3333CC"/>
                  </a:solidFill>
                  <a:latin typeface="Times New Roman" pitchFamily="18" charset="0"/>
                </a:rPr>
                <a:t>.76</a:t>
              </a:r>
              <a:endParaRPr lang="en-US" sz="2000" b="1" dirty="0">
                <a:solidFill>
                  <a:srgbClr val="3333CC"/>
                </a:solidFill>
                <a:latin typeface="Times New Roman" pitchFamily="18" charset="0"/>
              </a:endParaRPr>
            </a:p>
          </p:txBody>
        </p:sp>
        <p:sp>
          <p:nvSpPr>
            <p:cNvPr id="3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85350" name="Object 10"/>
          <p:cNvGraphicFramePr>
            <a:graphicFrameLocks noChangeAspect="1"/>
          </p:cNvGraphicFramePr>
          <p:nvPr/>
        </p:nvGraphicFramePr>
        <p:xfrm>
          <a:off x="2627313" y="5422900"/>
          <a:ext cx="3324225" cy="1171575"/>
        </p:xfrm>
        <a:graphic>
          <a:graphicData uri="http://schemas.openxmlformats.org/presentationml/2006/ole">
            <p:oleObj spid="_x0000_s249861" name="Equation" r:id="rId6" imgW="2590560" imgH="914400" progId="Equation.3">
              <p:embed/>
            </p:oleObj>
          </a:graphicData>
        </a:graphic>
      </p:graphicFrame>
      <p:grpSp>
        <p:nvGrpSpPr>
          <p:cNvPr id="4" name="Group 37"/>
          <p:cNvGrpSpPr/>
          <p:nvPr/>
        </p:nvGrpSpPr>
        <p:grpSpPr>
          <a:xfrm>
            <a:off x="5500693" y="2928934"/>
            <a:ext cx="703159" cy="576263"/>
            <a:chOff x="5502078" y="2724135"/>
            <a:chExt cx="793947" cy="576263"/>
          </a:xfrm>
        </p:grpSpPr>
        <p:sp>
          <p:nvSpPr>
            <p:cNvPr id="39"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b="1" dirty="0" smtClean="0">
                  <a:solidFill>
                    <a:srgbClr val="3333CC"/>
                  </a:solidFill>
                  <a:latin typeface="Times New Roman" pitchFamily="18" charset="0"/>
                </a:rPr>
                <a:t>0.04</a:t>
              </a:r>
              <a:endParaRPr lang="en-US" b="1" dirty="0">
                <a:solidFill>
                  <a:srgbClr val="3333CC"/>
                </a:solidFill>
                <a:latin typeface="Times New Roman" pitchFamily="18" charset="0"/>
              </a:endParaRPr>
            </a:p>
          </p:txBody>
        </p:sp>
        <p:sp>
          <p:nvSpPr>
            <p:cNvPr id="40"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pSp>
        <p:nvGrpSpPr>
          <p:cNvPr id="5" name="Group 40"/>
          <p:cNvGrpSpPr/>
          <p:nvPr/>
        </p:nvGrpSpPr>
        <p:grpSpPr>
          <a:xfrm>
            <a:off x="7535673" y="2931738"/>
            <a:ext cx="703159" cy="576263"/>
            <a:chOff x="5502078" y="2724135"/>
            <a:chExt cx="793947" cy="576263"/>
          </a:xfrm>
        </p:grpSpPr>
        <p:sp>
          <p:nvSpPr>
            <p:cNvPr id="42"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b="1" dirty="0" smtClean="0">
                  <a:solidFill>
                    <a:srgbClr val="3333CC"/>
                  </a:solidFill>
                  <a:latin typeface="Times New Roman" pitchFamily="18" charset="0"/>
                </a:rPr>
                <a:t>0.04</a:t>
              </a:r>
              <a:endParaRPr lang="en-US" b="1" dirty="0">
                <a:solidFill>
                  <a:srgbClr val="3333CC"/>
                </a:solidFill>
                <a:latin typeface="Times New Roman" pitchFamily="18" charset="0"/>
              </a:endParaRPr>
            </a:p>
          </p:txBody>
        </p:sp>
        <p:sp>
          <p:nvSpPr>
            <p:cNvPr id="43"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After a Full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2928926" y="1285860"/>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2428860"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2928926"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5059324"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5072066"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3071802"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10" name="Rectangle 8"/>
          <p:cNvSpPr>
            <a:spLocks noChangeArrowheads="1"/>
          </p:cNvSpPr>
          <p:nvPr/>
        </p:nvSpPr>
        <p:spPr bwMode="auto">
          <a:xfrm>
            <a:off x="214282" y="3214686"/>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Only the state  one step away from a positive reward (3,3) has gained value, all the others are losing value because of the cost of moving</a:t>
            </a:r>
            <a:endParaRPr lang="en-US" sz="20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Some steps in the second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1214414" y="1285860"/>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714348"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1214414"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3344812"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3357554"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1357290"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aphicFrame>
        <p:nvGraphicFramePr>
          <p:cNvPr id="433167" name="Object 15"/>
          <p:cNvGraphicFramePr>
            <a:graphicFrameLocks noChangeAspect="1"/>
          </p:cNvGraphicFramePr>
          <p:nvPr/>
        </p:nvGraphicFramePr>
        <p:xfrm>
          <a:off x="1636713" y="5429250"/>
          <a:ext cx="4841875" cy="1173163"/>
        </p:xfrm>
        <a:graphic>
          <a:graphicData uri="http://schemas.openxmlformats.org/presentationml/2006/ole">
            <p:oleObj spid="_x0000_s251908" name="Equation" r:id="rId4" imgW="3771720" imgH="914400" progId="Equation.3">
              <p:embed/>
            </p:oleObj>
          </a:graphicData>
        </a:graphic>
      </p:graphicFrame>
      <p:graphicFrame>
        <p:nvGraphicFramePr>
          <p:cNvPr id="2" name="Object 10"/>
          <p:cNvGraphicFramePr>
            <a:graphicFrameLocks noChangeAspect="1"/>
          </p:cNvGraphicFramePr>
          <p:nvPr/>
        </p:nvGraphicFramePr>
        <p:xfrm>
          <a:off x="1223963" y="4006850"/>
          <a:ext cx="6048375" cy="1303338"/>
        </p:xfrm>
        <a:graphic>
          <a:graphicData uri="http://schemas.openxmlformats.org/presentationml/2006/ole">
            <p:oleObj spid="_x0000_s251909" name="Equation" r:id="rId5" imgW="4711680" imgH="1015920" progId="Equation.3">
              <p:embed/>
            </p:oleObj>
          </a:graphicData>
        </a:graphic>
      </p:graphicFrame>
      <p:graphicFrame>
        <p:nvGraphicFramePr>
          <p:cNvPr id="31" name="Table 30"/>
          <p:cNvGraphicFramePr>
            <a:graphicFrameLocks noGrp="1"/>
          </p:cNvGraphicFramePr>
          <p:nvPr/>
        </p:nvGraphicFramePr>
        <p:xfrm>
          <a:off x="4726637" y="1231249"/>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TextBox 31"/>
          <p:cNvSpPr txBox="1"/>
          <p:nvPr/>
        </p:nvSpPr>
        <p:spPr>
          <a:xfrm>
            <a:off x="4226571" y="1231249"/>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33" name="TextBox 32"/>
          <p:cNvSpPr txBox="1"/>
          <p:nvPr/>
        </p:nvSpPr>
        <p:spPr>
          <a:xfrm>
            <a:off x="4726637" y="2945761"/>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4" name="TextBox 33"/>
          <p:cNvSpPr txBox="1"/>
          <p:nvPr/>
        </p:nvSpPr>
        <p:spPr>
          <a:xfrm>
            <a:off x="6857035" y="135743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5" name="TextBox 34"/>
          <p:cNvSpPr txBox="1"/>
          <p:nvPr/>
        </p:nvSpPr>
        <p:spPr>
          <a:xfrm>
            <a:off x="6869777" y="1945629"/>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6" name="TextBox 35"/>
          <p:cNvSpPr txBox="1"/>
          <p:nvPr/>
        </p:nvSpPr>
        <p:spPr>
          <a:xfrm>
            <a:off x="4869513" y="874059"/>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36"/>
          <p:cNvGrpSpPr/>
          <p:nvPr/>
        </p:nvGrpSpPr>
        <p:grpSpPr>
          <a:xfrm>
            <a:off x="4711519" y="2360818"/>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b="1" dirty="0" smtClean="0">
                  <a:solidFill>
                    <a:srgbClr val="3333CC"/>
                  </a:solidFill>
                  <a:latin typeface="Times New Roman" pitchFamily="18" charset="0"/>
                </a:rPr>
                <a:t>0.08</a:t>
              </a:r>
              <a:endParaRPr lang="en-US"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9" name="Slide Number Placeholder 6"/>
          <p:cNvSpPr>
            <a:spLocks noGrp="1"/>
          </p:cNvSpPr>
          <p:nvPr>
            <p:ph type="sldNum" sz="quarter" idx="12"/>
          </p:nvPr>
        </p:nvSpPr>
        <p:spPr/>
        <p:txBody>
          <a:bodyPr/>
          <a:lstStyle/>
          <a:p>
            <a:pPr>
              <a:defRPr/>
            </a:pPr>
            <a:r>
              <a:rPr lang="en-US">
                <a:solidFill>
                  <a:srgbClr val="000000"/>
                </a:solidFill>
              </a:rPr>
              <a:t>Slide </a:t>
            </a:r>
            <a:fld id="{AEE42002-2732-4103-AEF0-150B278CBE90}" type="slidenum">
              <a:rPr lang="en-US">
                <a:solidFill>
                  <a:srgbClr val="000000"/>
                </a:solidFill>
              </a:rPr>
              <a:pPr>
                <a:defRPr/>
              </a:pPr>
              <a:t>4</a:t>
            </a:fld>
            <a:endParaRPr lang="en-US">
              <a:solidFill>
                <a:srgbClr val="000000"/>
              </a:solidFill>
            </a:endParaRPr>
          </a:p>
        </p:txBody>
      </p:sp>
      <p:sp>
        <p:nvSpPr>
          <p:cNvPr id="7176" name="Rectangle 2"/>
          <p:cNvSpPr>
            <a:spLocks noGrp="1" noChangeArrowheads="1"/>
          </p:cNvSpPr>
          <p:nvPr>
            <p:ph type="title"/>
          </p:nvPr>
        </p:nvSpPr>
        <p:spPr/>
        <p:txBody>
          <a:bodyPr/>
          <a:lstStyle/>
          <a:p>
            <a:pPr eaLnBrk="1" hangingPunct="1"/>
            <a:r>
              <a:rPr lang="en-US" smtClean="0"/>
              <a:t>Value of Information (cont.)</a:t>
            </a:r>
          </a:p>
        </p:txBody>
      </p:sp>
      <p:sp>
        <p:nvSpPr>
          <p:cNvPr id="7177" name="Rectangle 3"/>
          <p:cNvSpPr>
            <a:spLocks noGrp="1" noChangeArrowheads="1"/>
          </p:cNvSpPr>
          <p:nvPr>
            <p:ph type="body" sz="half" idx="1"/>
          </p:nvPr>
        </p:nvSpPr>
        <p:spPr>
          <a:xfrm>
            <a:off x="285750" y="928688"/>
            <a:ext cx="8588375" cy="1130300"/>
          </a:xfrm>
        </p:spPr>
        <p:txBody>
          <a:bodyPr/>
          <a:lstStyle/>
          <a:p>
            <a:pPr marL="0" indent="0" eaLnBrk="1" hangingPunct="1">
              <a:buFontTx/>
              <a:buChar char="•"/>
            </a:pPr>
            <a:r>
              <a:rPr lang="en-US" sz="2400" smtClean="0"/>
              <a:t>  The value of information provides a bound on how much you should be prepared to pay for a sensor. How much is a </a:t>
            </a:r>
            <a:r>
              <a:rPr lang="en-US" sz="2400" b="1" smtClean="0">
                <a:solidFill>
                  <a:schemeClr val="tx2"/>
                </a:solidFill>
              </a:rPr>
              <a:t>perfect</a:t>
            </a:r>
            <a:r>
              <a:rPr lang="en-US" sz="2400" smtClean="0"/>
              <a:t> weather forecast worth?</a:t>
            </a:r>
          </a:p>
        </p:txBody>
      </p:sp>
      <p:pic>
        <p:nvPicPr>
          <p:cNvPr id="7178" name="Picture 7" descr="Umbrella"/>
          <p:cNvPicPr>
            <a:picLocks noGrp="1" noChangeAspect="1" noChangeArrowheads="1"/>
          </p:cNvPicPr>
          <p:nvPr>
            <p:ph sz="half" idx="2"/>
          </p:nvPr>
        </p:nvPicPr>
        <p:blipFill>
          <a:blip r:embed="rId3" cstate="print"/>
          <a:srcRect/>
          <a:stretch>
            <a:fillRect/>
          </a:stretch>
        </p:blipFill>
        <p:spPr>
          <a:xfrm>
            <a:off x="900113" y="2205038"/>
            <a:ext cx="7175500" cy="2309812"/>
          </a:xfrm>
          <a:noFill/>
        </p:spPr>
      </p:pic>
      <p:pic>
        <p:nvPicPr>
          <p:cNvPr id="7179" name="Picture 8"/>
          <p:cNvPicPr>
            <a:picLocks noChangeAspect="1" noChangeArrowheads="1"/>
          </p:cNvPicPr>
          <p:nvPr/>
        </p:nvPicPr>
        <p:blipFill>
          <a:blip r:embed="rId4" cstate="print"/>
          <a:srcRect/>
          <a:stretch>
            <a:fillRect/>
          </a:stretch>
        </p:blipFill>
        <p:spPr bwMode="auto">
          <a:xfrm>
            <a:off x="6948488" y="5300663"/>
            <a:ext cx="1582737" cy="584200"/>
          </a:xfrm>
          <a:prstGeom prst="rect">
            <a:avLst/>
          </a:prstGeom>
          <a:noFill/>
          <a:ln w="9525">
            <a:noFill/>
            <a:miter lim="800000"/>
            <a:headEnd/>
            <a:tailEnd/>
          </a:ln>
        </p:spPr>
      </p:pic>
      <p:sp>
        <p:nvSpPr>
          <p:cNvPr id="732169" name="Rectangle 9"/>
          <p:cNvSpPr>
            <a:spLocks noChangeArrowheads="1"/>
          </p:cNvSpPr>
          <p:nvPr/>
        </p:nvSpPr>
        <p:spPr bwMode="auto">
          <a:xfrm>
            <a:off x="323850" y="4941888"/>
            <a:ext cx="6553200" cy="1130300"/>
          </a:xfrm>
          <a:prstGeom prst="rect">
            <a:avLst/>
          </a:prstGeom>
          <a:noFill/>
          <a:ln w="9525">
            <a:noFill/>
            <a:miter lim="800000"/>
            <a:headEnd/>
            <a:tailEnd/>
          </a:ln>
        </p:spPr>
        <p:txBody>
          <a:bodyPr/>
          <a:lstStyle/>
          <a:p>
            <a:pPr>
              <a:spcBef>
                <a:spcPct val="20000"/>
              </a:spcBef>
              <a:buFontTx/>
              <a:buChar char="•"/>
            </a:pPr>
            <a:r>
              <a:rPr lang="pl-PL" sz="2000" smtClean="0">
                <a:solidFill>
                  <a:srgbClr val="000000"/>
                </a:solidFill>
                <a:latin typeface="Arial Unicode MS" pitchFamily="34" charset="-128"/>
                <a:ea typeface="Arial Unicode MS" pitchFamily="34" charset="-128"/>
                <a:cs typeface="Arial Unicode MS" pitchFamily="34" charset="-128"/>
              </a:rPr>
              <a:t> Original maximum expected utility:</a:t>
            </a:r>
          </a:p>
          <a:p>
            <a:pPr>
              <a:spcBef>
                <a:spcPct val="20000"/>
              </a:spcBef>
              <a:buFontTx/>
              <a:buChar char="•"/>
            </a:pPr>
            <a:r>
              <a:rPr lang="pl-PL" sz="2000" smtClean="0">
                <a:solidFill>
                  <a:srgbClr val="000000"/>
                </a:solidFill>
                <a:latin typeface="Arial Unicode MS" pitchFamily="34" charset="-128"/>
                <a:ea typeface="Arial Unicode MS" pitchFamily="34" charset="-128"/>
                <a:cs typeface="Arial Unicode MS" pitchFamily="34" charset="-128"/>
              </a:rPr>
              <a:t> Maximum expected utility when we know </a:t>
            </a:r>
            <a:r>
              <a:rPr lang="en-US" sz="2000" smtClean="0">
                <a:solidFill>
                  <a:srgbClr val="000000"/>
                </a:solidFill>
                <a:latin typeface="Arial Unicode MS" pitchFamily="34" charset="-128"/>
                <a:ea typeface="Arial Unicode MS" pitchFamily="34" charset="-128"/>
                <a:cs typeface="Arial Unicode MS" pitchFamily="34" charset="-128"/>
              </a:rPr>
              <a:t>W</a:t>
            </a:r>
            <a:r>
              <a:rPr lang="pl-PL" sz="2000" smtClean="0">
                <a:solidFill>
                  <a:srgbClr val="000000"/>
                </a:solidFill>
                <a:latin typeface="Arial Unicode MS" pitchFamily="34" charset="-128"/>
                <a:ea typeface="Arial Unicode MS" pitchFamily="34" charset="-128"/>
                <a:cs typeface="Arial Unicode MS" pitchFamily="34" charset="-128"/>
              </a:rPr>
              <a:t>eather:</a:t>
            </a:r>
          </a:p>
          <a:p>
            <a:pPr>
              <a:spcBef>
                <a:spcPct val="20000"/>
              </a:spcBef>
              <a:buFontTx/>
              <a:buChar char="•"/>
            </a:pPr>
            <a:r>
              <a:rPr lang="pl-PL" sz="2000" smtClean="0">
                <a:solidFill>
                  <a:srgbClr val="000000"/>
                </a:solidFill>
                <a:latin typeface="Arial Unicode MS" pitchFamily="34" charset="-128"/>
                <a:ea typeface="Arial Unicode MS" pitchFamily="34" charset="-128"/>
                <a:cs typeface="Arial Unicode MS" pitchFamily="34" charset="-128"/>
              </a:rPr>
              <a:t> Better forecast is worth at most:</a:t>
            </a:r>
            <a:endParaRPr lang="en-US" sz="2000" smtClean="0">
              <a:solidFill>
                <a:srgbClr val="000000"/>
              </a:solidFill>
              <a:latin typeface="Arial Unicode MS" pitchFamily="34" charset="-128"/>
              <a:ea typeface="Arial Unicode MS" pitchFamily="34" charset="-128"/>
              <a:cs typeface="Arial Unicode MS" pitchFamily="34" charset="-128"/>
            </a:endParaRPr>
          </a:p>
        </p:txBody>
      </p:sp>
      <p:grpSp>
        <p:nvGrpSpPr>
          <p:cNvPr id="2" name="Group 11"/>
          <p:cNvGrpSpPr>
            <a:grpSpLocks/>
          </p:cNvGrpSpPr>
          <p:nvPr/>
        </p:nvGrpSpPr>
        <p:grpSpPr bwMode="auto">
          <a:xfrm>
            <a:off x="5072063" y="4857750"/>
            <a:ext cx="1862137" cy="962025"/>
            <a:chOff x="5072066" y="4857760"/>
            <a:chExt cx="1862166" cy="962028"/>
          </a:xfrm>
        </p:grpSpPr>
        <p:sp>
          <p:nvSpPr>
            <p:cNvPr id="10" name="Rectangle 3"/>
            <p:cNvSpPr txBox="1">
              <a:spLocks noChangeArrowheads="1"/>
            </p:cNvSpPr>
            <p:nvPr/>
          </p:nvSpPr>
          <p:spPr bwMode="auto">
            <a:xfrm>
              <a:off x="5072066" y="4857760"/>
              <a:ext cx="576271" cy="533402"/>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rgbClr val="2D2DB9"/>
                  </a:solidFill>
                  <a:latin typeface="Arial Unicode MS"/>
                  <a:ea typeface="Arial Unicode MS" pitchFamily="34" charset="-128"/>
                  <a:cs typeface="Arial Unicode MS" pitchFamily="34" charset="-128"/>
                </a:rPr>
                <a:t>77</a:t>
              </a:r>
              <a:endParaRPr lang="en-US" sz="2000" i="1" kern="0" baseline="-25000" dirty="0">
                <a:solidFill>
                  <a:srgbClr val="2D2DB9"/>
                </a:solidFill>
                <a:latin typeface="Arial Unicode MS"/>
                <a:ea typeface="Arial Unicode MS" pitchFamily="34" charset="-128"/>
                <a:cs typeface="Arial Unicode MS" pitchFamily="34" charset="-128"/>
              </a:endParaRPr>
            </a:p>
          </p:txBody>
        </p:sp>
        <p:sp>
          <p:nvSpPr>
            <p:cNvPr id="11" name="Rectangle 3"/>
            <p:cNvSpPr txBox="1">
              <a:spLocks noChangeArrowheads="1"/>
            </p:cNvSpPr>
            <p:nvPr/>
          </p:nvSpPr>
          <p:spPr bwMode="auto">
            <a:xfrm>
              <a:off x="6357961" y="5286386"/>
              <a:ext cx="576271" cy="533402"/>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rgbClr val="2D2DB9"/>
                  </a:solidFill>
                  <a:latin typeface="Arial Unicode MS"/>
                  <a:ea typeface="Arial Unicode MS" pitchFamily="34" charset="-128"/>
                  <a:cs typeface="Arial Unicode MS" pitchFamily="34" charset="-128"/>
                </a:rPr>
                <a:t>91</a:t>
              </a:r>
              <a:endParaRPr lang="en-US" sz="2000" i="1" kern="0" baseline="-25000" dirty="0">
                <a:solidFill>
                  <a:srgbClr val="2D2DB9"/>
                </a:solidFill>
                <a:latin typeface="Arial Unicode MS"/>
                <a:ea typeface="Arial Unicode MS" pitchFamily="34" charset="-128"/>
                <a:cs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21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216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21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inkTgt spid="_x0000_s188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nvGraphicFramePr>
        <p:xfrm>
          <a:off x="4714876" y="1377917"/>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 name="Rectangle 16"/>
          <p:cNvSpPr>
            <a:spLocks noChangeArrowheads="1"/>
          </p:cNvSpPr>
          <p:nvPr/>
        </p:nvSpPr>
        <p:spPr bwMode="auto">
          <a:xfrm>
            <a:off x="3214678" y="4664065"/>
            <a:ext cx="4500594"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357158"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715942"/>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57148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(2,3)</a:t>
            </a: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Steps two moves away from positive rewards start increasing their value</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7938" y="3741738"/>
          <a:ext cx="6242050" cy="1303337"/>
        </p:xfrm>
        <a:graphic>
          <a:graphicData uri="http://schemas.openxmlformats.org/presentationml/2006/ole">
            <p:oleObj spid="_x0000_s252932" name="Equation" r:id="rId4" imgW="4863960" imgH="1015920" progId="Equation.3">
              <p:embed/>
            </p:oleObj>
          </a:graphicData>
        </a:graphic>
      </p:graphicFrame>
      <p:graphicFrame>
        <p:nvGraphicFramePr>
          <p:cNvPr id="184326" name="Object 10"/>
          <p:cNvGraphicFramePr>
            <a:graphicFrameLocks noChangeAspect="1"/>
          </p:cNvGraphicFramePr>
          <p:nvPr/>
        </p:nvGraphicFramePr>
        <p:xfrm>
          <a:off x="2579688" y="5429250"/>
          <a:ext cx="3925887" cy="293688"/>
        </p:xfrm>
        <a:graphic>
          <a:graphicData uri="http://schemas.openxmlformats.org/presentationml/2006/ole">
            <p:oleObj spid="_x0000_s252933" name="Equation" r:id="rId5" imgW="3060360" imgH="228600" progId="Equation.3">
              <p:embed/>
            </p:oleObj>
          </a:graphicData>
        </a:graphic>
      </p:graphicFrame>
      <p:sp>
        <p:nvSpPr>
          <p:cNvPr id="45" name="Rectangle 17"/>
          <p:cNvSpPr>
            <a:spLocks noChangeArrowheads="1"/>
          </p:cNvSpPr>
          <p:nvPr/>
        </p:nvSpPr>
        <p:spPr bwMode="auto">
          <a:xfrm>
            <a:off x="5357818" y="1377917"/>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b="1" dirty="0" smtClean="0">
                <a:solidFill>
                  <a:srgbClr val="3333CC"/>
                </a:solidFill>
                <a:latin typeface="Times New Roman" pitchFamily="18" charset="0"/>
              </a:rPr>
              <a:t>0.56</a:t>
            </a:r>
            <a:endParaRPr lang="en-CA" b="1" dirty="0">
              <a:solidFill>
                <a:srgbClr val="3333CC"/>
              </a:solidFill>
              <a:latin typeface="Times New Roman" pitchFamily="18" charset="0"/>
            </a:endParaRPr>
          </a:p>
        </p:txBody>
      </p:sp>
      <p:graphicFrame>
        <p:nvGraphicFramePr>
          <p:cNvPr id="27" name="Table 26"/>
          <p:cNvGraphicFramePr>
            <a:graphicFrameLocks noGrp="1"/>
          </p:cNvGraphicFramePr>
          <p:nvPr/>
        </p:nvGraphicFramePr>
        <p:xfrm>
          <a:off x="928662" y="1520793"/>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TextBox 27"/>
          <p:cNvSpPr txBox="1"/>
          <p:nvPr/>
        </p:nvSpPr>
        <p:spPr>
          <a:xfrm>
            <a:off x="428596" y="1520793"/>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928662" y="3235305"/>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0" name="TextBox 29"/>
          <p:cNvSpPr txBox="1"/>
          <p:nvPr/>
        </p:nvSpPr>
        <p:spPr>
          <a:xfrm>
            <a:off x="3059060" y="1646974"/>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3071802" y="2235173"/>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3" name="TextBox 32"/>
          <p:cNvSpPr txBox="1"/>
          <p:nvPr/>
        </p:nvSpPr>
        <p:spPr>
          <a:xfrm>
            <a:off x="1071538" y="1163603"/>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49" name="TextBox 48"/>
          <p:cNvSpPr txBox="1"/>
          <p:nvPr/>
        </p:nvSpPr>
        <p:spPr>
          <a:xfrm>
            <a:off x="4714876" y="3092429"/>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50" name="TextBox 49"/>
          <p:cNvSpPr txBox="1"/>
          <p:nvPr/>
        </p:nvSpPr>
        <p:spPr>
          <a:xfrm>
            <a:off x="6845274" y="1504098"/>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1" name="TextBox 50"/>
          <p:cNvSpPr txBox="1"/>
          <p:nvPr/>
        </p:nvSpPr>
        <p:spPr>
          <a:xfrm>
            <a:off x="6858016" y="209229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2" name="TextBox 51"/>
          <p:cNvSpPr txBox="1"/>
          <p:nvPr/>
        </p:nvSpPr>
        <p:spPr>
          <a:xfrm>
            <a:off x="4857752" y="1020727"/>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52"/>
          <p:cNvGrpSpPr/>
          <p:nvPr/>
        </p:nvGrpSpPr>
        <p:grpSpPr>
          <a:xfrm>
            <a:off x="4699758" y="2507486"/>
            <a:ext cx="703159" cy="576263"/>
            <a:chOff x="5502078" y="2724135"/>
            <a:chExt cx="793947" cy="576263"/>
          </a:xfrm>
        </p:grpSpPr>
        <p:sp>
          <p:nvSpPr>
            <p:cNvPr id="54"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a:solidFill>
                    <a:srgbClr val="3333CC"/>
                  </a:solidFill>
                  <a:latin typeface="Times New Roman" pitchFamily="18" charset="0"/>
                </a:rPr>
                <a:t>-</a:t>
              </a:r>
              <a:r>
                <a:rPr lang="en-US" b="1" smtClean="0">
                  <a:solidFill>
                    <a:srgbClr val="3333CC"/>
                  </a:solidFill>
                  <a:latin typeface="Times New Roman" pitchFamily="18" charset="0"/>
                </a:rPr>
                <a:t>0.08</a:t>
              </a:r>
              <a:endParaRPr lang="en-US" b="1" dirty="0">
                <a:solidFill>
                  <a:srgbClr val="3333CC"/>
                </a:solidFill>
                <a:latin typeface="Times New Roman" pitchFamily="18" charset="0"/>
              </a:endParaRPr>
            </a:p>
          </p:txBody>
        </p:sp>
        <p:sp>
          <p:nvSpPr>
            <p:cNvPr id="55"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State Utilities as Function of  Iteration #</a:t>
            </a:r>
          </a:p>
        </p:txBody>
      </p:sp>
      <p:sp>
        <p:nvSpPr>
          <p:cNvPr id="4506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5063" name="Rectangle 8"/>
          <p:cNvSpPr>
            <a:spLocks noChangeArrowheads="1"/>
          </p:cNvSpPr>
          <p:nvPr/>
        </p:nvSpPr>
        <p:spPr bwMode="auto">
          <a:xfrm>
            <a:off x="358775" y="573405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Note that </a:t>
            </a:r>
            <a:r>
              <a:rPr lang="en-US" sz="2400" dirty="0" smtClean="0">
                <a:solidFill>
                  <a:srgbClr val="000000"/>
                </a:solidFill>
                <a:latin typeface="Arial" pitchFamily="34" charset="0"/>
                <a:cs typeface="Arial" pitchFamily="34" charset="0"/>
              </a:rPr>
              <a:t>values of </a:t>
            </a:r>
            <a:r>
              <a:rPr lang="en-US" sz="2400" dirty="0">
                <a:solidFill>
                  <a:srgbClr val="000000"/>
                </a:solidFill>
                <a:latin typeface="Arial" pitchFamily="34" charset="0"/>
                <a:cs typeface="Arial" pitchFamily="34" charset="0"/>
              </a:rPr>
              <a:t>states at different distances from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accumulate negative rewards until a path to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is found</a:t>
            </a:r>
          </a:p>
        </p:txBody>
      </p:sp>
      <p:pic>
        <p:nvPicPr>
          <p:cNvPr id="3" name="Picture 6" descr="C:\Users\Cristina\Desktop\422\VI-U-estimates.jpg"/>
          <p:cNvPicPr>
            <a:picLocks noChangeAspect="1" noChangeArrowheads="1"/>
          </p:cNvPicPr>
          <p:nvPr/>
        </p:nvPicPr>
        <p:blipFill>
          <a:blip r:embed="rId4" cstate="print"/>
          <a:srcRect/>
          <a:stretch>
            <a:fillRect/>
          </a:stretch>
        </p:blipFill>
        <p:spPr bwMode="auto">
          <a:xfrm>
            <a:off x="1285852" y="1214422"/>
            <a:ext cx="5643602" cy="4283698"/>
          </a:xfrm>
          <a:prstGeom prst="rect">
            <a:avLst/>
          </a:prstGeom>
          <a:noFill/>
        </p:spPr>
      </p:pic>
      <p:sp>
        <p:nvSpPr>
          <p:cNvPr id="6" name="Rectangle 5"/>
          <p:cNvSpPr/>
          <p:nvPr/>
        </p:nvSpPr>
        <p:spPr bwMode="auto">
          <a:xfrm>
            <a:off x="1170708" y="2119744"/>
            <a:ext cx="505691" cy="1995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Value Iteration: Computational Complexity</a:t>
            </a:r>
            <a:endParaRPr lang="en-CA" dirty="0">
              <a:latin typeface="Arial" pitchFamily="34" charset="0"/>
              <a:cs typeface="Arial" pitchFamily="34" charset="0"/>
            </a:endParaRPr>
          </a:p>
        </p:txBody>
      </p:sp>
      <p:sp>
        <p:nvSpPr>
          <p:cNvPr id="3" name="Content Placeholder 2"/>
          <p:cNvSpPr>
            <a:spLocks noGrp="1"/>
          </p:cNvSpPr>
          <p:nvPr>
            <p:ph sz="half" idx="1"/>
          </p:nvPr>
        </p:nvSpPr>
        <p:spPr>
          <a:xfrm>
            <a:off x="304800" y="1219200"/>
            <a:ext cx="8458200" cy="4492625"/>
          </a:xfrm>
        </p:spPr>
        <p:txBody>
          <a:bodyPr/>
          <a:lstStyle/>
          <a:p>
            <a:pPr>
              <a:buNone/>
            </a:pPr>
            <a:r>
              <a:rPr lang="en-CA" dirty="0" smtClean="0">
                <a:latin typeface="Arial" pitchFamily="34" charset="0"/>
                <a:cs typeface="Arial" pitchFamily="34" charset="0"/>
              </a:rPr>
              <a:t>Value iteration works by producing successive approximations of the optimal value function. </a:t>
            </a:r>
            <a:endParaRPr lang="en-CA" dirty="0" smtClean="0">
              <a:latin typeface="Arial" pitchFamily="34" charset="0"/>
              <a:cs typeface="Arial" pitchFamily="34" charset="0"/>
            </a:endParaRPr>
          </a:p>
          <a:p>
            <a:r>
              <a:rPr lang="en-CA" dirty="0" smtClean="0">
                <a:latin typeface="Arial" pitchFamily="34" charset="0"/>
                <a:cs typeface="Arial" pitchFamily="34" charset="0"/>
              </a:rPr>
              <a:t>Each </a:t>
            </a:r>
            <a:r>
              <a:rPr lang="en-CA" dirty="0" smtClean="0">
                <a:latin typeface="Arial" pitchFamily="34" charset="0"/>
                <a:cs typeface="Arial" pitchFamily="34" charset="0"/>
              </a:rPr>
              <a:t>iteration can be performed in O(|A||S|</a:t>
            </a:r>
            <a:r>
              <a:rPr lang="en-CA" baseline="30000" dirty="0" smtClean="0">
                <a:latin typeface="Arial" pitchFamily="34" charset="0"/>
                <a:cs typeface="Arial" pitchFamily="34" charset="0"/>
              </a:rPr>
              <a:t>2</a:t>
            </a:r>
            <a:r>
              <a:rPr lang="en-CA" dirty="0" smtClean="0">
                <a:latin typeface="Arial" pitchFamily="34" charset="0"/>
                <a:cs typeface="Arial" pitchFamily="34" charset="0"/>
              </a:rPr>
              <a:t>) steps, </a:t>
            </a:r>
            <a:endParaRPr lang="en-CA" dirty="0" smtClean="0">
              <a:latin typeface="Arial" pitchFamily="34" charset="0"/>
              <a:cs typeface="Arial" pitchFamily="34" charset="0"/>
            </a:endParaRPr>
          </a:p>
          <a:p>
            <a:r>
              <a:rPr lang="en-CA" dirty="0" smtClean="0">
                <a:latin typeface="Arial" pitchFamily="34" charset="0"/>
                <a:cs typeface="Arial" pitchFamily="34" charset="0"/>
              </a:rPr>
              <a:t>or </a:t>
            </a:r>
            <a:r>
              <a:rPr lang="en-CA" dirty="0" smtClean="0">
                <a:latin typeface="Arial" pitchFamily="34" charset="0"/>
                <a:cs typeface="Arial" pitchFamily="34" charset="0"/>
              </a:rPr>
              <a:t>faster if there is </a:t>
            </a:r>
            <a:r>
              <a:rPr lang="en-CA" dirty="0" err="1" smtClean="0">
                <a:latin typeface="Arial" pitchFamily="34" charset="0"/>
                <a:cs typeface="Arial" pitchFamily="34" charset="0"/>
              </a:rPr>
              <a:t>sparsity</a:t>
            </a:r>
            <a:r>
              <a:rPr lang="en-CA" dirty="0" smtClean="0">
                <a:latin typeface="Arial" pitchFamily="34" charset="0"/>
                <a:cs typeface="Arial" pitchFamily="34" charset="0"/>
              </a:rPr>
              <a:t> in the transition function. </a:t>
            </a:r>
            <a:endParaRPr lang="en-CA"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502,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43</a:t>
            </a:fld>
            <a:endParaRPr lang="en-US" smtClean="0">
              <a:solidFill>
                <a:srgbClr val="000000"/>
              </a:solidFill>
            </a:endParaRPr>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Oct 20</a:t>
            </a:r>
          </a:p>
        </p:txBody>
      </p:sp>
      <p:sp>
        <p:nvSpPr>
          <p:cNvPr id="4102" name="Rectangle 3"/>
          <p:cNvSpPr>
            <a:spLocks noGrp="1" noChangeArrowheads="1"/>
          </p:cNvSpPr>
          <p:nvPr>
            <p:ph type="body" idx="1"/>
          </p:nvPr>
        </p:nvSpPr>
        <p:spPr>
          <a:xfrm>
            <a:off x="70992" y="1676400"/>
            <a:ext cx="8692008" cy="609600"/>
          </a:xfrm>
          <a:solidFill>
            <a:schemeClr val="accent5">
              <a:lumMod val="20000"/>
              <a:lumOff val="80000"/>
            </a:schemeClr>
          </a:solidFill>
        </p:spPr>
        <p:txBody>
          <a:bodyPr/>
          <a:lstStyle/>
          <a:p>
            <a:pPr eaLnBrk="1" hangingPunct="1"/>
            <a:r>
              <a:rPr lang="en-US" sz="3200" u="sng" dirty="0" smtClean="0"/>
              <a:t>Value of Information and value of Control</a:t>
            </a:r>
            <a:endParaRPr lang="en-US" sz="3200" dirty="0" smtClean="0"/>
          </a:p>
          <a:p>
            <a:pPr lvl="1" eaLnBrk="1" hangingPunct="1">
              <a:buFont typeface="Arial" pitchFamily="34" charset="0"/>
              <a:buChar char="•"/>
            </a:pPr>
            <a:endParaRPr lang="en-US" b="1"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lvl="1" eaLnBrk="1" hangingPunct="1"/>
            <a:endParaRPr lang="en-US" sz="1800" dirty="0" smtClean="0"/>
          </a:p>
          <a:p>
            <a:pPr eaLnBrk="1" hangingPunct="1"/>
            <a:endParaRPr lang="en-US" sz="2000" dirty="0" smtClean="0"/>
          </a:p>
          <a:p>
            <a:pPr eaLnBrk="1" hangingPunct="1">
              <a:buFontTx/>
              <a:buNone/>
            </a:pPr>
            <a:endParaRPr lang="en-US" sz="2000" dirty="0" smtClean="0"/>
          </a:p>
        </p:txBody>
      </p:sp>
      <p:sp>
        <p:nvSpPr>
          <p:cNvPr id="6" name="Rectangle 3"/>
          <p:cNvSpPr txBox="1">
            <a:spLocks noChangeArrowheads="1"/>
          </p:cNvSpPr>
          <p:nvPr/>
        </p:nvSpPr>
        <p:spPr bwMode="auto">
          <a:xfrm>
            <a:off x="304800" y="3124200"/>
            <a:ext cx="8001000" cy="3048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3200" b="1" u="sng" kern="0" dirty="0" smtClean="0">
                <a:solidFill>
                  <a:srgbClr val="000000"/>
                </a:solidFill>
                <a:latin typeface="Arial Unicode MS"/>
              </a:rPr>
              <a:t>Markov Decision Processes</a:t>
            </a:r>
          </a:p>
          <a:p>
            <a:pPr marL="342900" indent="-342900">
              <a:spcBef>
                <a:spcPct val="20000"/>
              </a:spcBef>
              <a:buFont typeface="Arial" pitchFamily="34" charset="0"/>
              <a:buChar char="•"/>
              <a:defRPr/>
            </a:pPr>
            <a:r>
              <a:rPr lang="en-US" sz="3200" kern="0" dirty="0" smtClean="0">
                <a:solidFill>
                  <a:srgbClr val="000000"/>
                </a:solidFill>
                <a:latin typeface="Arial Unicode MS"/>
              </a:rPr>
              <a:t>Formal Specification and example</a:t>
            </a:r>
          </a:p>
          <a:p>
            <a:pPr marL="342900" indent="-342900">
              <a:spcBef>
                <a:spcPct val="20000"/>
              </a:spcBef>
              <a:buFont typeface="Arial" pitchFamily="34" charset="0"/>
              <a:buChar char="•"/>
              <a:defRPr/>
            </a:pPr>
            <a:r>
              <a:rPr lang="en-US" sz="3200" kern="0" dirty="0" smtClean="0">
                <a:solidFill>
                  <a:srgbClr val="000000"/>
                </a:solidFill>
                <a:latin typeface="Arial Unicode MS"/>
              </a:rPr>
              <a:t>Policies and Optimal Policy</a:t>
            </a:r>
          </a:p>
          <a:p>
            <a:pPr marL="342900" indent="-342900">
              <a:spcBef>
                <a:spcPct val="20000"/>
              </a:spcBef>
              <a:buFont typeface="Arial" pitchFamily="34" charset="0"/>
              <a:buChar char="•"/>
              <a:defRPr/>
            </a:pPr>
            <a:r>
              <a:rPr lang="en-US" sz="3200" kern="0" dirty="0" smtClean="0">
                <a:solidFill>
                  <a:srgbClr val="000000"/>
                </a:solidFill>
                <a:latin typeface="Arial Unicode MS"/>
              </a:rPr>
              <a:t>Value Iteration</a:t>
            </a:r>
          </a:p>
          <a:p>
            <a:pPr marL="342900" indent="-342900">
              <a:spcBef>
                <a:spcPct val="20000"/>
              </a:spcBef>
              <a:buFont typeface="Arial" pitchFamily="34" charset="0"/>
              <a:buChar char="•"/>
              <a:defRPr/>
            </a:pPr>
            <a:r>
              <a:rPr lang="en-US" sz="3200" b="1" kern="0" dirty="0" smtClean="0">
                <a:solidFill>
                  <a:srgbClr val="000000"/>
                </a:solidFill>
                <a:latin typeface="Arial Unicode MS"/>
              </a:rPr>
              <a:t>Rewards and Optimal Policy</a:t>
            </a:r>
          </a:p>
          <a:p>
            <a:pPr marL="342900" indent="-342900">
              <a:spcBef>
                <a:spcPct val="20000"/>
              </a:spcBef>
              <a:defRPr/>
            </a:pPr>
            <a:endParaRPr lang="en-US" sz="3200" kern="0" dirty="0" smtClean="0">
              <a:solidFill>
                <a:srgbClr val="808080"/>
              </a:solidFill>
              <a:latin typeface="Arial Unicode MS"/>
            </a:endParaRPr>
          </a:p>
          <a:p>
            <a:pPr marL="342900" indent="-342900">
              <a:spcBef>
                <a:spcPct val="20000"/>
              </a:spcBef>
              <a:buFontTx/>
              <a:buChar char="•"/>
              <a:defRPr/>
            </a:pPr>
            <a:endParaRPr lang="en-US" sz="3200" kern="0" dirty="0" smtClean="0">
              <a:solidFill>
                <a:srgbClr val="808080"/>
              </a:solidFill>
              <a:latin typeface="Arial Unicode M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502, Lecture 12</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44</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Optimal Policy when penalty in non-terminal states is -0.04</a:t>
            </a:r>
          </a:p>
        </p:txBody>
      </p:sp>
      <p:pic>
        <p:nvPicPr>
          <p:cNvPr id="10259" name="Picture 6"/>
          <p:cNvPicPr>
            <a:picLocks noChangeAspect="1" noChangeArrowheads="1"/>
          </p:cNvPicPr>
          <p:nvPr/>
        </p:nvPicPr>
        <p:blipFill>
          <a:blip r:embed="rId4"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Note that here the cost of taking steps is small compared to the cost of ending into (2,4)</a:t>
            </a:r>
          </a:p>
          <a:p>
            <a:pPr marL="742950" lvl="1" indent="-285750">
              <a:spcBef>
                <a:spcPct val="20000"/>
              </a:spcBef>
              <a:buClr>
                <a:schemeClr val="tx1"/>
              </a:buClr>
              <a:buSzPct val="120000"/>
              <a:buFontTx/>
              <a:buChar char="•"/>
            </a:pPr>
            <a:r>
              <a:rPr lang="en-US" sz="2000" b="0">
                <a:latin typeface="Arial Unicode MS" pitchFamily="34" charset="-128"/>
              </a:rPr>
              <a:t>Thus, the  optimal policy for state (1,3) is to take the long way around the obstacle rather then risking to fall into (2,4) by taking the shorter way that passes next to it</a:t>
            </a:r>
          </a:p>
          <a:p>
            <a:pPr marL="342900" indent="-342900">
              <a:spcBef>
                <a:spcPct val="20000"/>
              </a:spcBef>
            </a:pPr>
            <a:r>
              <a:rPr lang="en-US" b="0">
                <a:solidFill>
                  <a:schemeClr val="accent2"/>
                </a:solidFill>
                <a:latin typeface="Arial Unicode MS" pitchFamily="34" charset="-128"/>
              </a:rPr>
              <a:t>May the optimal policy change if the  reward in the non-terminal states (let’s call it </a:t>
            </a:r>
            <a:r>
              <a:rPr lang="en-US" b="0" i="1">
                <a:solidFill>
                  <a:schemeClr val="accent2"/>
                </a:solidFill>
                <a:latin typeface="Arial Unicode MS" pitchFamily="34" charset="-128"/>
              </a:rPr>
              <a:t>r</a:t>
            </a:r>
            <a:r>
              <a:rPr lang="en-US" b="0">
                <a:solidFill>
                  <a:schemeClr val="accent2"/>
                </a:solidFill>
                <a:latin typeface="Arial Unicode MS" pitchFamily="34" charset="-128"/>
              </a:rPr>
              <a:t>)  changes?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502, Lecture 12</a:t>
            </a:r>
            <a:endParaRPr lang="en-US"/>
          </a:p>
        </p:txBody>
      </p:sp>
      <p:sp>
        <p:nvSpPr>
          <p:cNvPr id="11" name="Slide Number Placeholder 6"/>
          <p:cNvSpPr>
            <a:spLocks noGrp="1"/>
          </p:cNvSpPr>
          <p:nvPr>
            <p:ph type="sldNum" sz="quarter" idx="12"/>
          </p:nvPr>
        </p:nvSpPr>
        <p:spPr/>
        <p:txBody>
          <a:bodyPr/>
          <a:lstStyle/>
          <a:p>
            <a:pPr>
              <a:defRPr/>
            </a:pPr>
            <a:r>
              <a:rPr lang="en-US"/>
              <a:t>Slide </a:t>
            </a:r>
            <a:fld id="{99CFC80F-DE87-4AF9-B551-365BB3B60463}" type="slidenum">
              <a:rPr lang="en-US"/>
              <a:pPr>
                <a:defRPr/>
              </a:pPr>
              <a:t>45</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r &lt; -1.6284</a:t>
            </a:r>
          </a:p>
        </p:txBody>
      </p:sp>
      <p:sp>
        <p:nvSpPr>
          <p:cNvPr id="11286" name="Rectangle 6"/>
          <p:cNvSpPr>
            <a:spLocks noChangeArrowheads="1"/>
          </p:cNvSpPr>
          <p:nvPr/>
        </p:nvSpPr>
        <p:spPr bwMode="auto">
          <a:xfrm>
            <a:off x="0" y="393382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Why is the agent heading straight into   (2,4) from its surrounding states?</a:t>
            </a:r>
          </a:p>
        </p:txBody>
      </p:sp>
      <p:pic>
        <p:nvPicPr>
          <p:cNvPr id="11287" name="Picture 7"/>
          <p:cNvPicPr>
            <a:picLocks noChangeAspect="1" noChangeArrowheads="1"/>
          </p:cNvPicPr>
          <p:nvPr/>
        </p:nvPicPr>
        <p:blipFill>
          <a:blip r:embed="rId4" cstate="print"/>
          <a:srcRect/>
          <a:stretch>
            <a:fillRect/>
          </a:stretch>
        </p:blipFill>
        <p:spPr bwMode="auto">
          <a:xfrm>
            <a:off x="2700338" y="1484313"/>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2535238" y="1674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1289" name="Text Box 9"/>
          <p:cNvSpPr txBox="1">
            <a:spLocks noChangeArrowheads="1"/>
          </p:cNvSpPr>
          <p:nvPr/>
        </p:nvSpPr>
        <p:spPr bwMode="auto">
          <a:xfrm>
            <a:off x="3059113" y="1285875"/>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1290" name="Picture 10"/>
          <p:cNvPicPr>
            <a:picLocks noChangeAspect="1" noChangeArrowheads="1"/>
          </p:cNvPicPr>
          <p:nvPr/>
        </p:nvPicPr>
        <p:blipFill>
          <a:blip r:embed="rId5" cstate="print"/>
          <a:srcRect/>
          <a:stretch>
            <a:fillRect/>
          </a:stretch>
        </p:blipFill>
        <p:spPr bwMode="auto">
          <a:xfrm>
            <a:off x="6011863" y="1484313"/>
            <a:ext cx="2892425" cy="21399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502, Lecture 12</a:t>
            </a:r>
            <a:endParaRPr lang="en-US"/>
          </a:p>
        </p:txBody>
      </p:sp>
      <p:sp>
        <p:nvSpPr>
          <p:cNvPr id="11" name="Slide Number Placeholder 6"/>
          <p:cNvSpPr>
            <a:spLocks noGrp="1"/>
          </p:cNvSpPr>
          <p:nvPr>
            <p:ph type="sldNum" sz="quarter" idx="12"/>
          </p:nvPr>
        </p:nvSpPr>
        <p:spPr/>
        <p:txBody>
          <a:bodyPr/>
          <a:lstStyle/>
          <a:p>
            <a:pPr>
              <a:defRPr/>
            </a:pPr>
            <a:r>
              <a:rPr lang="en-US"/>
              <a:t>Slide </a:t>
            </a:r>
            <a:fld id="{47FFE040-D5EA-435A-BEE9-9C84D40786A4}" type="slidenum">
              <a:rPr lang="en-US"/>
              <a:pPr>
                <a:defRPr/>
              </a:pPr>
              <a:t>46</a:t>
            </a:fld>
            <a:endParaRPr lang="en-US"/>
          </a:p>
        </p:txBody>
      </p:sp>
      <p:sp>
        <p:nvSpPr>
          <p:cNvPr id="1230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230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-0.427 &lt; r &lt; -0.085</a:t>
            </a:r>
          </a:p>
        </p:txBody>
      </p:sp>
      <p:sp>
        <p:nvSpPr>
          <p:cNvPr id="12304" name="Rectangle 6"/>
          <p:cNvSpPr>
            <a:spLocks noChangeArrowheads="1"/>
          </p:cNvSpPr>
          <p:nvPr/>
        </p:nvSpPr>
        <p:spPr bwMode="auto">
          <a:xfrm>
            <a:off x="0" y="42211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The cost of taking a step is high enough to make the agent take the shortcut to (3,4) from (1,3)</a:t>
            </a:r>
          </a:p>
        </p:txBody>
      </p:sp>
      <p:pic>
        <p:nvPicPr>
          <p:cNvPr id="12305" name="Picture 7"/>
          <p:cNvPicPr>
            <a:picLocks noChangeAspect="1" noChangeArrowheads="1"/>
          </p:cNvPicPr>
          <p:nvPr/>
        </p:nvPicPr>
        <p:blipFill>
          <a:blip r:embed="rId4" cstate="print"/>
          <a:srcRect/>
          <a:stretch>
            <a:fillRect/>
          </a:stretch>
        </p:blipFill>
        <p:spPr bwMode="auto">
          <a:xfrm>
            <a:off x="2843213" y="1539875"/>
            <a:ext cx="2736850" cy="2506663"/>
          </a:xfrm>
          <a:prstGeom prst="rect">
            <a:avLst/>
          </a:prstGeom>
          <a:noFill/>
          <a:ln w="9525">
            <a:noFill/>
            <a:miter lim="800000"/>
            <a:headEnd/>
            <a:tailEnd/>
          </a:ln>
        </p:spPr>
      </p:pic>
      <p:sp>
        <p:nvSpPr>
          <p:cNvPr id="12306" name="Text Box 8"/>
          <p:cNvSpPr txBox="1">
            <a:spLocks noChangeArrowheads="1"/>
          </p:cNvSpPr>
          <p:nvPr/>
        </p:nvSpPr>
        <p:spPr bwMode="auto">
          <a:xfrm>
            <a:off x="2535238" y="1801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2307" name="Text Box 9"/>
          <p:cNvSpPr txBox="1">
            <a:spLocks noChangeArrowheads="1"/>
          </p:cNvSpPr>
          <p:nvPr/>
        </p:nvSpPr>
        <p:spPr bwMode="auto">
          <a:xfrm>
            <a:off x="3071813" y="1311275"/>
            <a:ext cx="2448106"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2308" name="Picture 10"/>
          <p:cNvPicPr>
            <a:picLocks noChangeAspect="1" noChangeArrowheads="1"/>
          </p:cNvPicPr>
          <p:nvPr/>
        </p:nvPicPr>
        <p:blipFill>
          <a:blip r:embed="rId5" cstate="print"/>
          <a:srcRect/>
          <a:stretch>
            <a:fillRect/>
          </a:stretch>
        </p:blipFill>
        <p:spPr bwMode="auto">
          <a:xfrm>
            <a:off x="6335713" y="1700213"/>
            <a:ext cx="2808287" cy="20780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502, Lecture 12</a:t>
            </a:r>
            <a:endParaRPr lang="en-US"/>
          </a:p>
        </p:txBody>
      </p:sp>
      <p:sp>
        <p:nvSpPr>
          <p:cNvPr id="11" name="Slide Number Placeholder 6"/>
          <p:cNvSpPr>
            <a:spLocks noGrp="1"/>
          </p:cNvSpPr>
          <p:nvPr>
            <p:ph type="sldNum" sz="quarter" idx="12"/>
          </p:nvPr>
        </p:nvSpPr>
        <p:spPr/>
        <p:txBody>
          <a:bodyPr/>
          <a:lstStyle/>
          <a:p>
            <a:pPr>
              <a:defRPr/>
            </a:pPr>
            <a:r>
              <a:rPr lang="en-US"/>
              <a:t>Slide </a:t>
            </a:r>
            <a:fld id="{33F0DB13-DEE9-41A7-BDAB-B7471B2A6F1F}" type="slidenum">
              <a:rPr lang="en-US"/>
              <a:pPr>
                <a:defRPr/>
              </a:pPr>
              <a:t>47</a:t>
            </a:fld>
            <a:endParaRPr lang="en-US"/>
          </a:p>
        </p:txBody>
      </p:sp>
      <p:sp>
        <p:nvSpPr>
          <p:cNvPr id="13330"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3331"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-0.0218 &lt; r &lt; 0</a:t>
            </a:r>
          </a:p>
        </p:txBody>
      </p:sp>
      <p:sp>
        <p:nvSpPr>
          <p:cNvPr id="13332" name="Rectangle 6"/>
          <p:cNvSpPr>
            <a:spLocks noChangeArrowheads="1"/>
          </p:cNvSpPr>
          <p:nvPr/>
        </p:nvSpPr>
        <p:spPr bwMode="auto">
          <a:xfrm>
            <a:off x="0" y="42211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Why is the agent heading straight into the obstacle from (2,3)? And into the wall in (1,4)?</a:t>
            </a:r>
          </a:p>
        </p:txBody>
      </p:sp>
      <p:pic>
        <p:nvPicPr>
          <p:cNvPr id="13333" name="Picture 7"/>
          <p:cNvPicPr>
            <a:picLocks noChangeAspect="1" noChangeArrowheads="1"/>
          </p:cNvPicPr>
          <p:nvPr/>
        </p:nvPicPr>
        <p:blipFill>
          <a:blip r:embed="rId4" cstate="print"/>
          <a:srcRect/>
          <a:stretch>
            <a:fillRect/>
          </a:stretch>
        </p:blipFill>
        <p:spPr bwMode="auto">
          <a:xfrm>
            <a:off x="3276600" y="1916113"/>
            <a:ext cx="2447925" cy="2066925"/>
          </a:xfrm>
          <a:prstGeom prst="rect">
            <a:avLst/>
          </a:prstGeom>
          <a:noFill/>
          <a:ln w="9525">
            <a:noFill/>
            <a:miter lim="800000"/>
            <a:headEnd/>
            <a:tailEnd/>
          </a:ln>
        </p:spPr>
      </p:pic>
      <p:sp>
        <p:nvSpPr>
          <p:cNvPr id="13334" name="Text Box 8"/>
          <p:cNvSpPr txBox="1">
            <a:spLocks noChangeArrowheads="1"/>
          </p:cNvSpPr>
          <p:nvPr/>
        </p:nvSpPr>
        <p:spPr bwMode="auto">
          <a:xfrm>
            <a:off x="3040063" y="2016125"/>
            <a:ext cx="311150" cy="1766888"/>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3335" name="Text Box 9"/>
          <p:cNvSpPr txBox="1">
            <a:spLocks noChangeArrowheads="1"/>
          </p:cNvSpPr>
          <p:nvPr/>
        </p:nvSpPr>
        <p:spPr bwMode="auto">
          <a:xfrm>
            <a:off x="3348038" y="1700213"/>
            <a:ext cx="2165978"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3336" name="Picture 10"/>
          <p:cNvPicPr>
            <a:picLocks noChangeAspect="1" noChangeArrowheads="1"/>
          </p:cNvPicPr>
          <p:nvPr/>
        </p:nvPicPr>
        <p:blipFill>
          <a:blip r:embed="rId5" cstate="print"/>
          <a:srcRect/>
          <a:stretch>
            <a:fillRect/>
          </a:stretch>
        </p:blipFill>
        <p:spPr bwMode="auto">
          <a:xfrm>
            <a:off x="6335713" y="1857375"/>
            <a:ext cx="2808287" cy="20780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smtClean="0"/>
              <a:t>CPSC 502, Lecture 12</a:t>
            </a:r>
            <a:endParaRPr lang="en-US"/>
          </a:p>
        </p:txBody>
      </p:sp>
      <p:sp>
        <p:nvSpPr>
          <p:cNvPr id="10" name="Slide Number Placeholder 6"/>
          <p:cNvSpPr>
            <a:spLocks noGrp="1"/>
          </p:cNvSpPr>
          <p:nvPr>
            <p:ph type="sldNum" sz="quarter" idx="12"/>
          </p:nvPr>
        </p:nvSpPr>
        <p:spPr/>
        <p:txBody>
          <a:bodyPr/>
          <a:lstStyle/>
          <a:p>
            <a:pPr>
              <a:defRPr/>
            </a:pPr>
            <a:r>
              <a:rPr lang="en-US"/>
              <a:t>Slide </a:t>
            </a:r>
            <a:fld id="{7C1A65AA-870F-4E04-8EF0-163BA913DF18}" type="slidenum">
              <a:rPr lang="en-US"/>
              <a:pPr>
                <a:defRPr/>
              </a:pPr>
              <a:t>48</a:t>
            </a:fld>
            <a:endParaRPr lang="en-US"/>
          </a:p>
        </p:txBody>
      </p:sp>
      <p:sp>
        <p:nvSpPr>
          <p:cNvPr id="1434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434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-0.0218 &lt; r &lt; 0</a:t>
            </a:r>
          </a:p>
        </p:txBody>
      </p:sp>
      <p:sp>
        <p:nvSpPr>
          <p:cNvPr id="14344" name="Rectangle 6"/>
          <p:cNvSpPr>
            <a:spLocks noChangeArrowheads="1"/>
          </p:cNvSpPr>
          <p:nvPr/>
        </p:nvSpPr>
        <p:spPr bwMode="auto">
          <a:xfrm>
            <a:off x="0" y="40052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Stay longer in the grid  is not penalized as much as before. The agent is willing to take longer routes to avoid (2,4)</a:t>
            </a:r>
          </a:p>
          <a:p>
            <a:pPr marL="742950" lvl="1" indent="-285750">
              <a:spcBef>
                <a:spcPct val="20000"/>
              </a:spcBef>
              <a:buClr>
                <a:schemeClr val="tx1"/>
              </a:buClr>
              <a:buSzPct val="120000"/>
              <a:buFontTx/>
              <a:buChar char="•"/>
            </a:pPr>
            <a:r>
              <a:rPr lang="en-US" sz="2400" b="0">
                <a:latin typeface="Arial Unicode MS" pitchFamily="34" charset="-128"/>
              </a:rPr>
              <a:t>This is true even when it means banging against the obstacle a few times when moving from (2,3)</a:t>
            </a:r>
          </a:p>
        </p:txBody>
      </p:sp>
      <p:pic>
        <p:nvPicPr>
          <p:cNvPr id="14345" name="Picture 7"/>
          <p:cNvPicPr>
            <a:picLocks noChangeAspect="1" noChangeArrowheads="1"/>
          </p:cNvPicPr>
          <p:nvPr/>
        </p:nvPicPr>
        <p:blipFill>
          <a:blip r:embed="rId4" cstate="print"/>
          <a:srcRect/>
          <a:stretch>
            <a:fillRect/>
          </a:stretch>
        </p:blipFill>
        <p:spPr bwMode="auto">
          <a:xfrm>
            <a:off x="3348038" y="1557338"/>
            <a:ext cx="2447925" cy="2066925"/>
          </a:xfrm>
          <a:prstGeom prst="rect">
            <a:avLst/>
          </a:prstGeom>
          <a:noFill/>
          <a:ln w="9525">
            <a:noFill/>
            <a:miter lim="800000"/>
            <a:headEnd/>
            <a:tailEnd/>
          </a:ln>
        </p:spPr>
      </p:pic>
      <p:sp>
        <p:nvSpPr>
          <p:cNvPr id="14346" name="Text Box 8"/>
          <p:cNvSpPr txBox="1">
            <a:spLocks noChangeArrowheads="1"/>
          </p:cNvSpPr>
          <p:nvPr/>
        </p:nvSpPr>
        <p:spPr bwMode="auto">
          <a:xfrm>
            <a:off x="3127375" y="17399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4347" name="Text Box 9"/>
          <p:cNvSpPr txBox="1">
            <a:spLocks noChangeArrowheads="1"/>
          </p:cNvSpPr>
          <p:nvPr/>
        </p:nvSpPr>
        <p:spPr bwMode="auto">
          <a:xfrm>
            <a:off x="3563938" y="1341438"/>
            <a:ext cx="2024913"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4</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502, Lecture 12</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49</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r &gt; 0</a:t>
            </a:r>
          </a:p>
        </p:txBody>
      </p:sp>
      <p:sp>
        <p:nvSpPr>
          <p:cNvPr id="15378" name="Rectangle 6"/>
          <p:cNvSpPr>
            <a:spLocks noChangeArrowheads="1"/>
          </p:cNvSpPr>
          <p:nvPr/>
        </p:nvSpPr>
        <p:spPr bwMode="auto">
          <a:xfrm>
            <a:off x="928688" y="1500188"/>
            <a:ext cx="6929437" cy="1208087"/>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Which means the agent is rewarded for every step it takes</a:t>
            </a:r>
          </a:p>
        </p:txBody>
      </p:sp>
      <p:pic>
        <p:nvPicPr>
          <p:cNvPr id="15379" name="Picture 7"/>
          <p:cNvPicPr>
            <a:picLocks noChangeAspect="1" noChangeArrowheads="1"/>
          </p:cNvPicPr>
          <p:nvPr/>
        </p:nvPicPr>
        <p:blipFill>
          <a:blip r:embed="rId4" cstate="print"/>
          <a:srcRect/>
          <a:stretch>
            <a:fillRect/>
          </a:stretch>
        </p:blipFill>
        <p:spPr bwMode="auto">
          <a:xfrm>
            <a:off x="4427538" y="3144838"/>
            <a:ext cx="2447925" cy="2066925"/>
          </a:xfrm>
          <a:prstGeom prst="rect">
            <a:avLst/>
          </a:prstGeom>
          <a:noFill/>
          <a:ln w="9525">
            <a:noFill/>
            <a:miter lim="800000"/>
            <a:headEnd/>
            <a:tailEnd/>
          </a:ln>
        </p:spPr>
      </p:pic>
      <p:sp>
        <p:nvSpPr>
          <p:cNvPr id="15380" name="Text Box 8"/>
          <p:cNvSpPr txBox="1">
            <a:spLocks noChangeArrowheads="1"/>
          </p:cNvSpPr>
          <p:nvPr/>
        </p:nvSpPr>
        <p:spPr bwMode="auto">
          <a:xfrm>
            <a:off x="4206875" y="33274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5381" name="Text Box 9"/>
          <p:cNvSpPr txBox="1">
            <a:spLocks noChangeArrowheads="1"/>
          </p:cNvSpPr>
          <p:nvPr/>
        </p:nvSpPr>
        <p:spPr bwMode="auto">
          <a:xfrm>
            <a:off x="4643438" y="2928938"/>
            <a:ext cx="2025650" cy="36671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5382" name="Picture 10"/>
          <p:cNvPicPr>
            <a:picLocks noChangeAspect="1" noChangeArrowheads="1"/>
          </p:cNvPicPr>
          <p:nvPr/>
        </p:nvPicPr>
        <p:blipFill>
          <a:blip r:embed="rId5" cstate="print"/>
          <a:srcRect/>
          <a:stretch>
            <a:fillRect/>
          </a:stretch>
        </p:blipFill>
        <p:spPr bwMode="auto">
          <a:xfrm>
            <a:off x="5651500" y="3432175"/>
            <a:ext cx="333375" cy="314325"/>
          </a:xfrm>
          <a:prstGeom prst="rect">
            <a:avLst/>
          </a:prstGeom>
          <a:noFill/>
          <a:ln w="9525">
            <a:noFill/>
            <a:miter lim="800000"/>
            <a:headEnd/>
            <a:tailEnd/>
          </a:ln>
        </p:spPr>
      </p:pic>
      <p:grpSp>
        <p:nvGrpSpPr>
          <p:cNvPr id="2" name="Group 11"/>
          <p:cNvGrpSpPr>
            <a:grpSpLocks/>
          </p:cNvGrpSpPr>
          <p:nvPr/>
        </p:nvGrpSpPr>
        <p:grpSpPr bwMode="auto">
          <a:xfrm>
            <a:off x="5607050" y="4410075"/>
            <a:ext cx="360363" cy="360363"/>
            <a:chOff x="748" y="1706"/>
            <a:chExt cx="227" cy="227"/>
          </a:xfrm>
        </p:grpSpPr>
        <p:sp>
          <p:nvSpPr>
            <p:cNvPr id="15404" name="Rectangle 12"/>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5" name="AutoShape 13"/>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3" name="Group 14"/>
          <p:cNvGrpSpPr>
            <a:grpSpLocks/>
          </p:cNvGrpSpPr>
          <p:nvPr/>
        </p:nvGrpSpPr>
        <p:grpSpPr bwMode="auto">
          <a:xfrm>
            <a:off x="5149850" y="4422775"/>
            <a:ext cx="360363" cy="360363"/>
            <a:chOff x="748" y="1706"/>
            <a:chExt cx="227" cy="227"/>
          </a:xfrm>
        </p:grpSpPr>
        <p:sp>
          <p:nvSpPr>
            <p:cNvPr id="15402" name="Rectangle 15"/>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3" name="AutoShape 16"/>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a:off x="4591050" y="4397375"/>
            <a:ext cx="360363" cy="360363"/>
            <a:chOff x="748" y="1706"/>
            <a:chExt cx="227" cy="227"/>
          </a:xfrm>
        </p:grpSpPr>
        <p:sp>
          <p:nvSpPr>
            <p:cNvPr id="15400" name="Rectangle 18"/>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1" name="AutoShape 19"/>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5" name="Group 20"/>
          <p:cNvGrpSpPr>
            <a:grpSpLocks/>
          </p:cNvGrpSpPr>
          <p:nvPr/>
        </p:nvGrpSpPr>
        <p:grpSpPr bwMode="auto">
          <a:xfrm>
            <a:off x="4578350" y="3876675"/>
            <a:ext cx="360363" cy="360363"/>
            <a:chOff x="748" y="1706"/>
            <a:chExt cx="227" cy="227"/>
          </a:xfrm>
        </p:grpSpPr>
        <p:sp>
          <p:nvSpPr>
            <p:cNvPr id="15398" name="Rectangle 21"/>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9" name="AutoShape 22"/>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6" name="Group 23"/>
          <p:cNvGrpSpPr>
            <a:grpSpLocks/>
          </p:cNvGrpSpPr>
          <p:nvPr/>
        </p:nvGrpSpPr>
        <p:grpSpPr bwMode="auto">
          <a:xfrm>
            <a:off x="4603750" y="3355975"/>
            <a:ext cx="360363" cy="360363"/>
            <a:chOff x="748" y="1706"/>
            <a:chExt cx="227" cy="227"/>
          </a:xfrm>
        </p:grpSpPr>
        <p:sp>
          <p:nvSpPr>
            <p:cNvPr id="15396" name="Rectangle 24"/>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7" name="AutoShape 25"/>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7" name="Group 26"/>
          <p:cNvGrpSpPr>
            <a:grpSpLocks/>
          </p:cNvGrpSpPr>
          <p:nvPr/>
        </p:nvGrpSpPr>
        <p:grpSpPr bwMode="auto">
          <a:xfrm>
            <a:off x="5099050" y="3343275"/>
            <a:ext cx="360363" cy="360363"/>
            <a:chOff x="748" y="1706"/>
            <a:chExt cx="227" cy="227"/>
          </a:xfrm>
        </p:grpSpPr>
        <p:sp>
          <p:nvSpPr>
            <p:cNvPr id="15394" name="Rectangle 27"/>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5" name="AutoShape 28"/>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8" name="Group 29"/>
          <p:cNvGrpSpPr>
            <a:grpSpLocks/>
          </p:cNvGrpSpPr>
          <p:nvPr/>
        </p:nvGrpSpPr>
        <p:grpSpPr bwMode="auto">
          <a:xfrm>
            <a:off x="1428750" y="3143250"/>
            <a:ext cx="576263" cy="576263"/>
            <a:chOff x="748" y="1706"/>
            <a:chExt cx="227" cy="227"/>
          </a:xfrm>
        </p:grpSpPr>
        <p:sp>
          <p:nvSpPr>
            <p:cNvPr id="15392" name="Rectangle 30"/>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3" name="AutoShape 31"/>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sp>
        <p:nvSpPr>
          <p:cNvPr id="15390" name="Text Box 32"/>
          <p:cNvSpPr txBox="1">
            <a:spLocks noChangeArrowheads="1"/>
          </p:cNvSpPr>
          <p:nvPr/>
        </p:nvSpPr>
        <p:spPr bwMode="auto">
          <a:xfrm>
            <a:off x="642938" y="3714750"/>
            <a:ext cx="2951162" cy="1244600"/>
          </a:xfrm>
          <a:prstGeom prst="rect">
            <a:avLst/>
          </a:prstGeom>
          <a:noFill/>
          <a:ln w="9525">
            <a:noFill/>
            <a:miter lim="800000"/>
            <a:headEnd/>
            <a:tailEnd/>
          </a:ln>
        </p:spPr>
        <p:txBody>
          <a:bodyPr>
            <a:spAutoFit/>
          </a:bodyPr>
          <a:lstStyle/>
          <a:p>
            <a:pPr>
              <a:lnSpc>
                <a:spcPct val="90000"/>
              </a:lnSpc>
              <a:buClr>
                <a:srgbClr val="000000"/>
              </a:buClr>
              <a:buSzPct val="100000"/>
              <a:buFont typeface="Times New Roman" pitchFamily="18" charset="0"/>
              <a:buNone/>
            </a:pPr>
            <a:r>
              <a:rPr lang="en-US" b="0">
                <a:ea typeface="Arial Unicode MS" pitchFamily="34" charset="-128"/>
                <a:cs typeface="Arial Unicode MS" pitchFamily="34" charset="-128"/>
              </a:rPr>
              <a:t>state where every action belong to an optimal policy</a:t>
            </a:r>
          </a:p>
        </p:txBody>
      </p:sp>
      <p:sp>
        <p:nvSpPr>
          <p:cNvPr id="15391" name="Text Box 33"/>
          <p:cNvSpPr txBox="1">
            <a:spLocks noChangeArrowheads="1"/>
          </p:cNvSpPr>
          <p:nvPr/>
        </p:nvSpPr>
        <p:spPr bwMode="auto">
          <a:xfrm>
            <a:off x="1116013" y="2565400"/>
            <a:ext cx="184150" cy="476250"/>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endParaRPr lang="en-US" b="0">
              <a:solidFill>
                <a:schemeClr val="bg1"/>
              </a:solidFill>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C7E7F4B2-C1AB-4F08-8582-293E59851514}" type="slidenum">
              <a:rPr lang="en-US">
                <a:solidFill>
                  <a:srgbClr val="000000"/>
                </a:solidFill>
              </a:rPr>
              <a:pPr>
                <a:defRPr/>
              </a:pPr>
              <a:t>5</a:t>
            </a:fld>
            <a:endParaRPr lang="en-US">
              <a:solidFill>
                <a:srgbClr val="000000"/>
              </a:solidFill>
            </a:endParaRPr>
          </a:p>
        </p:txBody>
      </p:sp>
      <p:sp>
        <p:nvSpPr>
          <p:cNvPr id="8198" name="Rectangle 2"/>
          <p:cNvSpPr>
            <a:spLocks noGrp="1" noChangeArrowheads="1"/>
          </p:cNvSpPr>
          <p:nvPr>
            <p:ph type="title"/>
          </p:nvPr>
        </p:nvSpPr>
        <p:spPr/>
        <p:txBody>
          <a:bodyPr/>
          <a:lstStyle/>
          <a:p>
            <a:pPr eaLnBrk="1" hangingPunct="1"/>
            <a:r>
              <a:rPr lang="en-US" smtClean="0"/>
              <a:t>Value of Information</a:t>
            </a:r>
          </a:p>
        </p:txBody>
      </p:sp>
      <p:pic>
        <p:nvPicPr>
          <p:cNvPr id="8199" name="Picture 4"/>
          <p:cNvPicPr>
            <a:picLocks noGrp="1" noChangeAspect="1" noChangeArrowheads="1"/>
          </p:cNvPicPr>
          <p:nvPr>
            <p:ph type="body" idx="1"/>
          </p:nvPr>
        </p:nvPicPr>
        <p:blipFill>
          <a:blip r:embed="rId3" cstate="print"/>
          <a:srcRect t="7484" b="5118"/>
          <a:stretch>
            <a:fillRect/>
          </a:stretch>
        </p:blipFill>
        <p:spPr>
          <a:xfrm>
            <a:off x="1692275" y="1709738"/>
            <a:ext cx="5329238" cy="3243262"/>
          </a:xfrm>
          <a:noFill/>
        </p:spPr>
      </p:pic>
      <p:sp>
        <p:nvSpPr>
          <p:cNvPr id="8200" name="Rectangle 6"/>
          <p:cNvSpPr>
            <a:spLocks noChangeArrowheads="1"/>
          </p:cNvSpPr>
          <p:nvPr/>
        </p:nvSpPr>
        <p:spPr bwMode="auto">
          <a:xfrm>
            <a:off x="214313" y="928688"/>
            <a:ext cx="8588375" cy="696912"/>
          </a:xfrm>
          <a:prstGeom prst="rect">
            <a:avLst/>
          </a:prstGeom>
          <a:noFill/>
          <a:ln w="9525">
            <a:noFill/>
            <a:miter lim="800000"/>
            <a:headEnd/>
            <a:tailEnd/>
          </a:ln>
        </p:spPr>
        <p:txBody>
          <a:bodyPr/>
          <a:lstStyle/>
          <a:p>
            <a:pPr>
              <a:spcBef>
                <a:spcPct val="20000"/>
              </a:spcBef>
              <a:buFontTx/>
              <a:buChar char="•"/>
            </a:pPr>
            <a:r>
              <a:rPr lang="en-US" sz="2000" smtClean="0">
                <a:solidFill>
                  <a:srgbClr val="000000"/>
                </a:solidFill>
                <a:latin typeface="Arial Unicode MS" pitchFamily="34" charset="-128"/>
                <a:ea typeface="Arial Unicode MS" pitchFamily="34" charset="-128"/>
                <a:cs typeface="Arial Unicode MS" pitchFamily="34" charset="-128"/>
              </a:rPr>
              <a:t>  The value of information provides a bound on how much you should be prepared to pay for a sensor. How much is a </a:t>
            </a:r>
            <a:r>
              <a:rPr lang="en-US" sz="2000" b="1" smtClean="0">
                <a:solidFill>
                  <a:srgbClr val="000000"/>
                </a:solidFill>
                <a:latin typeface="Arial Unicode MS" pitchFamily="34" charset="-128"/>
                <a:ea typeface="Arial Unicode MS" pitchFamily="34" charset="-128"/>
                <a:cs typeface="Arial Unicode MS" pitchFamily="34" charset="-128"/>
              </a:rPr>
              <a:t>perfect</a:t>
            </a:r>
            <a:r>
              <a:rPr lang="en-US" sz="2000" smtClean="0">
                <a:solidFill>
                  <a:srgbClr val="000000"/>
                </a:solidFill>
                <a:latin typeface="Arial Unicode MS" pitchFamily="34" charset="-128"/>
                <a:ea typeface="Arial Unicode MS" pitchFamily="34" charset="-128"/>
                <a:cs typeface="Arial Unicode MS" pitchFamily="34" charset="-128"/>
              </a:rPr>
              <a:t>  fire </a:t>
            </a:r>
            <a:r>
              <a:rPr lang="pl-PL" sz="2000" smtClean="0">
                <a:solidFill>
                  <a:srgbClr val="000000"/>
                </a:solidFill>
                <a:latin typeface="Arial Unicode MS" pitchFamily="34" charset="-128"/>
                <a:ea typeface="Arial Unicode MS" pitchFamily="34" charset="-128"/>
                <a:cs typeface="Arial Unicode MS" pitchFamily="34" charset="-128"/>
              </a:rPr>
              <a:t>sensor worth</a:t>
            </a:r>
            <a:r>
              <a:rPr lang="en-US" sz="2000" smtClean="0">
                <a:solidFill>
                  <a:srgbClr val="000000"/>
                </a:solidFill>
                <a:latin typeface="Arial Unicode MS" pitchFamily="34" charset="-128"/>
                <a:ea typeface="Arial Unicode MS" pitchFamily="34" charset="-128"/>
                <a:cs typeface="Arial Unicode MS" pitchFamily="34" charset="-128"/>
              </a:rPr>
              <a:t>?</a:t>
            </a:r>
          </a:p>
        </p:txBody>
      </p:sp>
      <p:pic>
        <p:nvPicPr>
          <p:cNvPr id="8201" name="Picture 7"/>
          <p:cNvPicPr>
            <a:picLocks noChangeAspect="1" noChangeArrowheads="1"/>
          </p:cNvPicPr>
          <p:nvPr/>
        </p:nvPicPr>
        <p:blipFill>
          <a:blip r:embed="rId4" cstate="print"/>
          <a:srcRect/>
          <a:stretch>
            <a:fillRect/>
          </a:stretch>
        </p:blipFill>
        <p:spPr bwMode="auto">
          <a:xfrm>
            <a:off x="6948488" y="5300663"/>
            <a:ext cx="1582737" cy="584200"/>
          </a:xfrm>
          <a:prstGeom prst="rect">
            <a:avLst/>
          </a:prstGeom>
          <a:noFill/>
          <a:ln w="9525">
            <a:noFill/>
            <a:miter lim="800000"/>
            <a:headEnd/>
            <a:tailEnd/>
          </a:ln>
        </p:spPr>
      </p:pic>
      <p:sp>
        <p:nvSpPr>
          <p:cNvPr id="734216" name="Rectangle 8"/>
          <p:cNvSpPr>
            <a:spLocks noChangeArrowheads="1"/>
          </p:cNvSpPr>
          <p:nvPr/>
        </p:nvSpPr>
        <p:spPr bwMode="auto">
          <a:xfrm>
            <a:off x="323850" y="4941888"/>
            <a:ext cx="6696075" cy="1130300"/>
          </a:xfrm>
          <a:prstGeom prst="rect">
            <a:avLst/>
          </a:prstGeom>
          <a:noFill/>
          <a:ln w="9525">
            <a:noFill/>
            <a:miter lim="800000"/>
            <a:headEnd/>
            <a:tailEnd/>
          </a:ln>
        </p:spPr>
        <p:txBody>
          <a:bodyPr/>
          <a:lstStyle/>
          <a:p>
            <a:pPr>
              <a:spcBef>
                <a:spcPct val="20000"/>
              </a:spcBef>
              <a:buFontTx/>
              <a:buChar char="•"/>
            </a:pPr>
            <a:r>
              <a:rPr lang="pl-PL" smtClean="0">
                <a:solidFill>
                  <a:srgbClr val="000000"/>
                </a:solidFill>
                <a:latin typeface="Arial Unicode MS" pitchFamily="34" charset="-128"/>
                <a:ea typeface="Arial Unicode MS" pitchFamily="34" charset="-128"/>
                <a:cs typeface="Arial Unicode MS" pitchFamily="34" charset="-128"/>
              </a:rPr>
              <a:t> Original maximum expected utility:</a:t>
            </a:r>
          </a:p>
          <a:p>
            <a:pPr>
              <a:spcBef>
                <a:spcPct val="20000"/>
              </a:spcBef>
              <a:buFontTx/>
              <a:buChar char="•"/>
            </a:pPr>
            <a:r>
              <a:rPr lang="pl-PL" smtClean="0">
                <a:solidFill>
                  <a:srgbClr val="000000"/>
                </a:solidFill>
                <a:latin typeface="Arial Unicode MS" pitchFamily="34" charset="-128"/>
                <a:ea typeface="Arial Unicode MS" pitchFamily="34" charset="-128"/>
                <a:cs typeface="Arial Unicode MS" pitchFamily="34" charset="-128"/>
              </a:rPr>
              <a:t> Maximum expected utility when we know </a:t>
            </a:r>
            <a:r>
              <a:rPr lang="en-US" smtClean="0">
                <a:solidFill>
                  <a:srgbClr val="000000"/>
                </a:solidFill>
                <a:latin typeface="Arial Unicode MS" pitchFamily="34" charset="-128"/>
                <a:ea typeface="Arial Unicode MS" pitchFamily="34" charset="-128"/>
                <a:cs typeface="Arial Unicode MS" pitchFamily="34" charset="-128"/>
              </a:rPr>
              <a:t> F</a:t>
            </a:r>
            <a:r>
              <a:rPr lang="pl-PL" smtClean="0">
                <a:solidFill>
                  <a:srgbClr val="000000"/>
                </a:solidFill>
                <a:latin typeface="Arial Unicode MS" pitchFamily="34" charset="-128"/>
                <a:ea typeface="Arial Unicode MS" pitchFamily="34" charset="-128"/>
                <a:cs typeface="Arial Unicode MS" pitchFamily="34" charset="-128"/>
              </a:rPr>
              <a:t>ire:</a:t>
            </a:r>
          </a:p>
          <a:p>
            <a:pPr>
              <a:spcBef>
                <a:spcPct val="20000"/>
              </a:spcBef>
              <a:buFontTx/>
              <a:buChar char="•"/>
            </a:pPr>
            <a:r>
              <a:rPr lang="pl-PL" smtClean="0">
                <a:solidFill>
                  <a:srgbClr val="000000"/>
                </a:solidFill>
                <a:latin typeface="Arial Unicode MS" pitchFamily="34" charset="-128"/>
                <a:ea typeface="Arial Unicode MS" pitchFamily="34" charset="-128"/>
                <a:cs typeface="Arial Unicode MS" pitchFamily="34" charset="-128"/>
              </a:rPr>
              <a:t> </a:t>
            </a:r>
            <a:r>
              <a:rPr lang="en-US" smtClean="0">
                <a:solidFill>
                  <a:srgbClr val="000000"/>
                </a:solidFill>
                <a:latin typeface="Arial Unicode MS" pitchFamily="34" charset="-128"/>
                <a:ea typeface="Arial Unicode MS" pitchFamily="34" charset="-128"/>
                <a:cs typeface="Arial Unicode MS" pitchFamily="34" charset="-128"/>
              </a:rPr>
              <a:t>Perfect fire </a:t>
            </a:r>
            <a:r>
              <a:rPr lang="pl-PL" smtClean="0">
                <a:solidFill>
                  <a:srgbClr val="000000"/>
                </a:solidFill>
                <a:latin typeface="Arial Unicode MS" pitchFamily="34" charset="-128"/>
                <a:ea typeface="Arial Unicode MS" pitchFamily="34" charset="-128"/>
                <a:cs typeface="Arial Unicode MS" pitchFamily="34" charset="-128"/>
              </a:rPr>
              <a:t>sensor is worth:</a:t>
            </a:r>
            <a:endParaRPr lang="en-US" smtClean="0">
              <a:solidFill>
                <a:srgbClr val="000000"/>
              </a:solidFill>
              <a:latin typeface="Arial Unicode MS" pitchFamily="34" charset="-128"/>
              <a:ea typeface="Arial Unicode MS" pitchFamily="34" charset="-128"/>
              <a:cs typeface="Arial Unicode MS" pitchFamily="34" charset="-128"/>
            </a:endParaRPr>
          </a:p>
        </p:txBody>
      </p:sp>
      <p:grpSp>
        <p:nvGrpSpPr>
          <p:cNvPr id="2" name="Group 9"/>
          <p:cNvGrpSpPr>
            <a:grpSpLocks/>
          </p:cNvGrpSpPr>
          <p:nvPr/>
        </p:nvGrpSpPr>
        <p:grpSpPr bwMode="auto">
          <a:xfrm>
            <a:off x="4000500" y="4857750"/>
            <a:ext cx="2786063" cy="962025"/>
            <a:chOff x="5072066" y="4857760"/>
            <a:chExt cx="1862166" cy="962028"/>
          </a:xfrm>
        </p:grpSpPr>
        <p:sp>
          <p:nvSpPr>
            <p:cNvPr id="11" name="Rectangle 3"/>
            <p:cNvSpPr txBox="1">
              <a:spLocks noChangeArrowheads="1"/>
            </p:cNvSpPr>
            <p:nvPr/>
          </p:nvSpPr>
          <p:spPr bwMode="auto">
            <a:xfrm>
              <a:off x="5072066" y="4857760"/>
              <a:ext cx="576158" cy="533402"/>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rgbClr val="2D2DB9"/>
                  </a:solidFill>
                  <a:latin typeface="Arial Unicode MS"/>
                  <a:ea typeface="Arial Unicode MS" pitchFamily="34" charset="-128"/>
                  <a:cs typeface="Arial Unicode MS" pitchFamily="34" charset="-128"/>
                </a:rPr>
                <a:t>-22.6</a:t>
              </a:r>
              <a:endParaRPr lang="en-US" sz="2000" i="1" kern="0" baseline="-25000" dirty="0">
                <a:solidFill>
                  <a:srgbClr val="2D2DB9"/>
                </a:solidFill>
                <a:latin typeface="Arial Unicode MS"/>
                <a:ea typeface="Arial Unicode MS" pitchFamily="34" charset="-128"/>
                <a:cs typeface="Arial Unicode MS" pitchFamily="34" charset="-128"/>
              </a:endParaRPr>
            </a:p>
          </p:txBody>
        </p:sp>
        <p:sp>
          <p:nvSpPr>
            <p:cNvPr id="12" name="Rectangle 3"/>
            <p:cNvSpPr txBox="1">
              <a:spLocks noChangeArrowheads="1"/>
            </p:cNvSpPr>
            <p:nvPr/>
          </p:nvSpPr>
          <p:spPr bwMode="auto">
            <a:xfrm>
              <a:off x="6358074" y="5286386"/>
              <a:ext cx="576158" cy="533402"/>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rgbClr val="2D2DB9"/>
                  </a:solidFill>
                  <a:latin typeface="Arial Unicode MS"/>
                  <a:ea typeface="Arial Unicode MS" pitchFamily="34" charset="-128"/>
                  <a:cs typeface="Arial Unicode MS" pitchFamily="34" charset="-128"/>
                </a:rPr>
                <a:t>-2</a:t>
              </a:r>
              <a:endParaRPr lang="en-US" sz="2000" i="1" kern="0" baseline="-25000" dirty="0">
                <a:solidFill>
                  <a:srgbClr val="2D2DB9"/>
                </a:solidFill>
                <a:latin typeface="Arial Unicode MS"/>
                <a:ea typeface="Arial Unicode MS" pitchFamily="34" charset="-128"/>
                <a:cs typeface="Arial Unicode MS" pitchFamily="34" charset="-128"/>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accent5">
              <a:lumMod val="20000"/>
              <a:lumOff val="80000"/>
            </a:schemeClr>
          </a:solidFill>
        </p:spPr>
        <p:txBody>
          <a:bodyPr/>
          <a:lstStyle/>
          <a:p>
            <a:r>
              <a:rPr lang="en-CA" sz="3200" dirty="0" smtClean="0"/>
              <a:t>AI talk today: Lots of concepts covered in 502</a:t>
            </a:r>
            <a:endParaRPr lang="en-CA" sz="3200" dirty="0"/>
          </a:p>
        </p:txBody>
      </p:sp>
      <p:sp>
        <p:nvSpPr>
          <p:cNvPr id="3" name="Content Placeholder 2"/>
          <p:cNvSpPr>
            <a:spLocks noGrp="1"/>
          </p:cNvSpPr>
          <p:nvPr>
            <p:ph sz="half" idx="1"/>
          </p:nvPr>
        </p:nvSpPr>
        <p:spPr>
          <a:xfrm>
            <a:off x="0" y="838200"/>
            <a:ext cx="9144000" cy="5791200"/>
          </a:xfrm>
        </p:spPr>
        <p:txBody>
          <a:bodyPr/>
          <a:lstStyle/>
          <a:p>
            <a:r>
              <a:rPr lang="en-CA" sz="2000" dirty="0" smtClean="0"/>
              <a:t>Speaker:   Thomas G. </a:t>
            </a:r>
            <a:r>
              <a:rPr lang="en-CA" sz="2000" dirty="0" err="1" smtClean="0"/>
              <a:t>Dietterich</a:t>
            </a:r>
            <a:r>
              <a:rPr lang="en-CA" sz="2000" dirty="0" smtClean="0"/>
              <a:t>, Professor Oregon State University</a:t>
            </a:r>
            <a:br>
              <a:rPr lang="en-CA" sz="2000" dirty="0" smtClean="0"/>
            </a:br>
            <a:r>
              <a:rPr lang="en-CA" sz="2000" dirty="0" smtClean="0"/>
              <a:t>                </a:t>
            </a:r>
            <a:r>
              <a:rPr lang="en-CA" sz="2000" dirty="0" smtClean="0">
                <a:hlinkClick r:id="rId2"/>
              </a:rPr>
              <a:t>http://web.engr.oregonstate.edu/~tgd/</a:t>
            </a:r>
            <a:r>
              <a:rPr lang="en-CA" sz="2000" dirty="0" smtClean="0"/>
              <a:t/>
            </a:r>
            <a:br>
              <a:rPr lang="en-CA" sz="2000" dirty="0" smtClean="0"/>
            </a:br>
            <a:r>
              <a:rPr lang="en-CA" sz="2000" dirty="0" smtClean="0"/>
              <a:t/>
            </a:r>
            <a:br>
              <a:rPr lang="en-CA" sz="2000" dirty="0" smtClean="0"/>
            </a:br>
            <a:r>
              <a:rPr lang="en-CA" sz="2000" dirty="0" smtClean="0"/>
              <a:t>Title: Challenges for Machine Learning in Ecological Science and Ecosystem Management</a:t>
            </a:r>
            <a:br>
              <a:rPr lang="en-CA" sz="2000" dirty="0" smtClean="0"/>
            </a:br>
            <a:r>
              <a:rPr lang="en-CA" sz="2000" dirty="0" smtClean="0"/>
              <a:t>Time:          3:30 - 4:50 </a:t>
            </a:r>
            <a:r>
              <a:rPr lang="en-CA" sz="2000" dirty="0" err="1" smtClean="0"/>
              <a:t>p.m</a:t>
            </a:r>
            <a:r>
              <a:rPr lang="en-CA" sz="2000" dirty="0" smtClean="0"/>
              <a:t/>
            </a:r>
            <a:br>
              <a:rPr lang="en-CA" sz="2000" dirty="0" smtClean="0"/>
            </a:br>
            <a:r>
              <a:rPr lang="en-CA" sz="2000" dirty="0" smtClean="0"/>
              <a:t>Location:   Hugh </a:t>
            </a:r>
            <a:r>
              <a:rPr lang="en-CA" sz="2000" dirty="0" err="1" smtClean="0"/>
              <a:t>Dempster</a:t>
            </a:r>
            <a:r>
              <a:rPr lang="en-CA" sz="2000" dirty="0" smtClean="0"/>
              <a:t> Pavilion (DMP)</a:t>
            </a:r>
            <a:br>
              <a:rPr lang="en-CA" sz="2000" dirty="0" smtClean="0"/>
            </a:br>
            <a:r>
              <a:rPr lang="en-CA" sz="2000" dirty="0" smtClean="0"/>
              <a:t>                     Room 110, 6245 Agronomy Rd. </a:t>
            </a:r>
            <a:br>
              <a:rPr lang="en-CA" sz="2000" dirty="0" smtClean="0"/>
            </a:br>
            <a:r>
              <a:rPr lang="en-CA" sz="2000" dirty="0" smtClean="0"/>
              <a:t>Abstract:</a:t>
            </a:r>
            <a:br>
              <a:rPr lang="en-CA" sz="2000" dirty="0" smtClean="0"/>
            </a:br>
            <a:r>
              <a:rPr lang="en-CA" sz="2000" dirty="0" smtClean="0"/>
              <a:t>Just as machine learning has played a huge role in genomics, there are many  problems in ecological science and ecosystem management that could be  transformed by </a:t>
            </a:r>
            <a:r>
              <a:rPr lang="en-CA" sz="2000" dirty="0" smtClean="0">
                <a:solidFill>
                  <a:srgbClr val="FF0000"/>
                </a:solidFill>
              </a:rPr>
              <a:t>machine learning</a:t>
            </a:r>
            <a:r>
              <a:rPr lang="en-CA" sz="2000" dirty="0" smtClean="0"/>
              <a:t>.  …..  These include (a) .., (b) </a:t>
            </a:r>
            <a:r>
              <a:rPr lang="en-CA" sz="2000" dirty="0" smtClean="0">
                <a:solidFill>
                  <a:srgbClr val="FF0000"/>
                </a:solidFill>
              </a:rPr>
              <a:t>automated classification </a:t>
            </a:r>
            <a:r>
              <a:rPr lang="en-CA" sz="2000" dirty="0" smtClean="0"/>
              <a:t>of images of arthropod specimens,  (c) species distribution modeling …. (d) design of </a:t>
            </a:r>
            <a:r>
              <a:rPr lang="en-CA" sz="2000" dirty="0" smtClean="0">
                <a:solidFill>
                  <a:srgbClr val="FF0000"/>
                </a:solidFill>
              </a:rPr>
              <a:t>optimal policies </a:t>
            </a:r>
            <a:r>
              <a:rPr lang="en-CA" sz="2000" dirty="0" smtClean="0"/>
              <a:t>for </a:t>
            </a:r>
            <a:br>
              <a:rPr lang="en-CA" sz="2000" dirty="0" smtClean="0"/>
            </a:br>
            <a:r>
              <a:rPr lang="en-CA" sz="2000" dirty="0" smtClean="0"/>
              <a:t>managing wildfires and invasive species.  …. </a:t>
            </a:r>
            <a:r>
              <a:rPr lang="en-CA" sz="2000" dirty="0" smtClean="0">
                <a:solidFill>
                  <a:srgbClr val="FF0000"/>
                </a:solidFill>
              </a:rPr>
              <a:t>combining probabilistic graphical models </a:t>
            </a:r>
            <a:r>
              <a:rPr lang="en-CA" sz="2000" dirty="0" smtClean="0"/>
              <a:t>with non-parametric learning methods, and optimization of complex </a:t>
            </a:r>
            <a:r>
              <a:rPr lang="en-CA" sz="2000" dirty="0" err="1" smtClean="0"/>
              <a:t>spatio</a:t>
            </a:r>
            <a:r>
              <a:rPr lang="en-CA" sz="2000" dirty="0" smtClean="0"/>
              <a:t>-temporal </a:t>
            </a:r>
            <a:r>
              <a:rPr lang="en-CA" sz="2000" dirty="0" smtClean="0">
                <a:solidFill>
                  <a:srgbClr val="FF0000"/>
                </a:solidFill>
              </a:rPr>
              <a:t>Markov processes</a:t>
            </a:r>
            <a:r>
              <a:rPr lang="en-CA" sz="2000" dirty="0" smtClean="0"/>
              <a:t>.</a:t>
            </a:r>
          </a:p>
          <a:p>
            <a:endParaRPr lang="en-CA" sz="20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49052D27-7CF6-434D-B0D5-44D9F770697B}" type="slidenum">
              <a:rPr lang="en-US" smtClean="0">
                <a:solidFill>
                  <a:srgbClr val="000000"/>
                </a:solidFill>
              </a:rPr>
              <a:pPr>
                <a:defRPr/>
              </a:pPr>
              <a:t>50</a:t>
            </a:fld>
            <a:endParaRPr lang="en-US">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12</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51</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next Tue</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0" y="1447800"/>
            <a:ext cx="8686800" cy="14478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CA" sz="3200" b="1" kern="0" dirty="0" smtClean="0">
                <a:solidFill>
                  <a:srgbClr val="000000"/>
                </a:solidFill>
                <a:latin typeface="Arial Unicode MS"/>
              </a:rPr>
              <a:t> Read Textbook 9.5 </a:t>
            </a:r>
          </a:p>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US" sz="3600" dirty="0" smtClean="0">
                <a:solidFill>
                  <a:schemeClr val="tx2"/>
                </a:solidFill>
              </a:rPr>
              <a:t>Also </a:t>
            </a:r>
            <a:r>
              <a:rPr lang="en-US" sz="3600" dirty="0" smtClean="0">
                <a:solidFill>
                  <a:schemeClr val="tx2"/>
                </a:solidFill>
              </a:rPr>
              <a:t>Do exercises </a:t>
            </a:r>
            <a:r>
              <a:rPr lang="en-US" sz="3600" dirty="0" smtClean="0">
                <a:solidFill>
                  <a:schemeClr val="tx2"/>
                </a:solidFill>
              </a:rPr>
              <a:t>9.C</a:t>
            </a:r>
            <a:r>
              <a:rPr lang="en-US" sz="3200" dirty="0" smtClean="0">
                <a:solidFill>
                  <a:schemeClr val="tx2"/>
                </a:solidFill>
              </a:rPr>
              <a:t/>
            </a:r>
            <a:br>
              <a:rPr lang="en-US" sz="3200" dirty="0" smtClean="0">
                <a:solidFill>
                  <a:schemeClr val="tx2"/>
                </a:solidFill>
              </a:rPr>
            </a:br>
            <a:r>
              <a:rPr lang="en-US" sz="3200" dirty="0" smtClean="0">
                <a:solidFill>
                  <a:schemeClr val="accent6"/>
                </a:solidFill>
                <a:hlinkClick r:id="rId4"/>
              </a:rPr>
              <a:t>http://www.aispace.org/exercises.shtml</a:t>
            </a: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CPSC 322, Lecture 33</a:t>
            </a:r>
          </a:p>
        </p:txBody>
      </p:sp>
      <p:sp>
        <p:nvSpPr>
          <p:cNvPr id="6" name="Slide Number Placeholder 5"/>
          <p:cNvSpPr>
            <a:spLocks noGrp="1"/>
          </p:cNvSpPr>
          <p:nvPr>
            <p:ph type="sldNum" sz="quarter" idx="12"/>
          </p:nvPr>
        </p:nvSpPr>
        <p:spPr/>
        <p:txBody>
          <a:bodyPr/>
          <a:lstStyle/>
          <a:p>
            <a:r>
              <a:rPr lang="en-US"/>
              <a:t>Slide </a:t>
            </a:r>
            <a:fld id="{42A7B79E-98A1-44F5-8434-60048B554903}" type="slidenum">
              <a:rPr lang="en-US"/>
              <a:pPr/>
              <a:t>6</a:t>
            </a:fld>
            <a:endParaRPr lang="en-US"/>
          </a:p>
        </p:txBody>
      </p:sp>
      <p:sp>
        <p:nvSpPr>
          <p:cNvPr id="731138" name="Rectangle 2"/>
          <p:cNvSpPr>
            <a:spLocks noGrp="1" noChangeArrowheads="1"/>
          </p:cNvSpPr>
          <p:nvPr>
            <p:ph type="title"/>
          </p:nvPr>
        </p:nvSpPr>
        <p:spPr/>
        <p:txBody>
          <a:bodyPr/>
          <a:lstStyle/>
          <a:p>
            <a:r>
              <a:rPr lang="pl-PL"/>
              <a:t>Value of control</a:t>
            </a:r>
            <a:endParaRPr lang="en-US"/>
          </a:p>
        </p:txBody>
      </p:sp>
      <p:sp>
        <p:nvSpPr>
          <p:cNvPr id="731139" name="Rectangle 3"/>
          <p:cNvSpPr>
            <a:spLocks noGrp="1" noChangeArrowheads="1"/>
          </p:cNvSpPr>
          <p:nvPr>
            <p:ph type="body" idx="1"/>
          </p:nvPr>
        </p:nvSpPr>
        <p:spPr>
          <a:xfrm>
            <a:off x="228600" y="838200"/>
            <a:ext cx="8458200" cy="1371600"/>
          </a:xfrm>
        </p:spPr>
        <p:txBody>
          <a:bodyPr/>
          <a:lstStyle/>
          <a:p>
            <a:pPr>
              <a:buFontTx/>
              <a:buChar char="•"/>
            </a:pPr>
            <a:r>
              <a:rPr lang="en-US" sz="2400" dirty="0"/>
              <a:t>The </a:t>
            </a:r>
            <a:r>
              <a:rPr lang="en-US" sz="2400" dirty="0">
                <a:solidFill>
                  <a:srgbClr val="CC0099"/>
                </a:solidFill>
              </a:rPr>
              <a:t>value of control of a variable </a:t>
            </a:r>
            <a:r>
              <a:rPr lang="en-US" sz="2400" i="1" dirty="0">
                <a:solidFill>
                  <a:srgbClr val="CC0099"/>
                </a:solidFill>
              </a:rPr>
              <a:t>X</a:t>
            </a:r>
            <a:r>
              <a:rPr lang="pl-PL" sz="2400" i="1" dirty="0">
                <a:solidFill>
                  <a:srgbClr val="CC0099"/>
                </a:solidFill>
              </a:rPr>
              <a:t> </a:t>
            </a:r>
            <a:r>
              <a:rPr lang="en-US" sz="2400" dirty="0"/>
              <a:t> is the </a:t>
            </a:r>
            <a:r>
              <a:rPr lang="pl-PL" sz="2400" dirty="0"/>
              <a:t>utility</a:t>
            </a:r>
            <a:r>
              <a:rPr lang="en-US" sz="2400" dirty="0"/>
              <a:t> of the</a:t>
            </a:r>
            <a:r>
              <a:rPr lang="pl-PL" sz="2400" dirty="0"/>
              <a:t> </a:t>
            </a:r>
            <a:r>
              <a:rPr lang="en-US" sz="2400" dirty="0"/>
              <a:t>network when you make X a decision variable minus the </a:t>
            </a:r>
            <a:r>
              <a:rPr lang="pl-PL" sz="2400" dirty="0"/>
              <a:t>utility </a:t>
            </a:r>
            <a:r>
              <a:rPr lang="en-US" sz="2400" dirty="0"/>
              <a:t>of the network when X is a random variable</a:t>
            </a:r>
            <a:r>
              <a:rPr lang="en-US" sz="2400" dirty="0" smtClean="0"/>
              <a:t>.</a:t>
            </a:r>
            <a:endParaRPr lang="en-US" sz="2400" dirty="0"/>
          </a:p>
        </p:txBody>
      </p:sp>
      <p:sp>
        <p:nvSpPr>
          <p:cNvPr id="7" name="Rectangle 3"/>
          <p:cNvSpPr txBox="1">
            <a:spLocks noChangeArrowheads="1"/>
          </p:cNvSpPr>
          <p:nvPr/>
        </p:nvSpPr>
        <p:spPr bwMode="auto">
          <a:xfrm>
            <a:off x="152400" y="2209800"/>
            <a:ext cx="8588375" cy="62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What if we could control the weather?</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4" descr="Umbrella"/>
          <p:cNvPicPr>
            <a:picLocks noChangeAspect="1" noChangeArrowheads="1"/>
          </p:cNvPicPr>
          <p:nvPr/>
        </p:nvPicPr>
        <p:blipFill>
          <a:blip r:embed="rId3" cstate="print"/>
          <a:srcRect/>
          <a:stretch>
            <a:fillRect/>
          </a:stretch>
        </p:blipFill>
        <p:spPr>
          <a:xfrm>
            <a:off x="1524000" y="2895600"/>
            <a:ext cx="5638800" cy="1815144"/>
          </a:xfrm>
          <a:prstGeom prst="rect">
            <a:avLst/>
          </a:prstGeom>
          <a:noFill/>
          <a:ln/>
        </p:spPr>
      </p:pic>
      <p:sp>
        <p:nvSpPr>
          <p:cNvPr id="9" name="Rectangle 6"/>
          <p:cNvSpPr>
            <a:spLocks noChangeArrowheads="1"/>
          </p:cNvSpPr>
          <p:nvPr/>
        </p:nvSpPr>
        <p:spPr bwMode="auto">
          <a:xfrm>
            <a:off x="304800" y="4876800"/>
            <a:ext cx="7772400" cy="1490663"/>
          </a:xfrm>
          <a:prstGeom prst="rect">
            <a:avLst/>
          </a:prstGeom>
          <a:noFill/>
          <a:ln w="9525">
            <a:noFill/>
            <a:miter lim="800000"/>
            <a:headEnd/>
            <a:tailEnd/>
          </a:ln>
          <a:effectLst/>
        </p:spPr>
        <p:txBody>
          <a:bodyPr/>
          <a:lstStyle/>
          <a:p>
            <a:pPr>
              <a:spcBef>
                <a:spcPct val="20000"/>
              </a:spcBef>
              <a:buFontTx/>
              <a:buChar char="•"/>
            </a:pPr>
            <a:r>
              <a:rPr lang="pl-PL" sz="2000" dirty="0">
                <a:latin typeface="Arial Unicode MS" pitchFamily="34" charset="-128"/>
              </a:rPr>
              <a:t> Original maximum expected utility</a:t>
            </a:r>
            <a:r>
              <a:rPr lang="pl-PL" sz="2000" dirty="0" smtClean="0">
                <a:latin typeface="Arial Unicode MS" pitchFamily="34" charset="-128"/>
              </a:rPr>
              <a:t>:</a:t>
            </a:r>
            <a:r>
              <a:rPr lang="en-CA" sz="2000" dirty="0" smtClean="0">
                <a:latin typeface="Arial Unicode MS" pitchFamily="34" charset="-128"/>
              </a:rPr>
              <a:t> 77</a:t>
            </a:r>
            <a:endParaRPr lang="pl-PL" sz="2000" dirty="0">
              <a:latin typeface="Arial Unicode MS" pitchFamily="34" charset="-128"/>
            </a:endParaRPr>
          </a:p>
          <a:p>
            <a:pPr>
              <a:spcBef>
                <a:spcPct val="20000"/>
              </a:spcBef>
              <a:buFontTx/>
              <a:buChar char="•"/>
            </a:pPr>
            <a:r>
              <a:rPr lang="pl-PL" sz="2000" dirty="0">
                <a:latin typeface="Arial Unicode MS" pitchFamily="34" charset="-128"/>
              </a:rPr>
              <a:t> Maximum expected utility when we </a:t>
            </a:r>
            <a:r>
              <a:rPr lang="en-US" sz="2000" dirty="0">
                <a:latin typeface="Arial Unicode MS" pitchFamily="34" charset="-128"/>
              </a:rPr>
              <a:t>control the </a:t>
            </a:r>
            <a:r>
              <a:rPr lang="pl-PL" sz="2000" dirty="0">
                <a:latin typeface="Arial Unicode MS" pitchFamily="34" charset="-128"/>
              </a:rPr>
              <a:t>weather</a:t>
            </a:r>
            <a:r>
              <a:rPr lang="pl-PL" sz="2000" dirty="0" smtClean="0">
                <a:latin typeface="Arial Unicode MS" pitchFamily="34" charset="-128"/>
              </a:rPr>
              <a:t>:</a:t>
            </a:r>
            <a:r>
              <a:rPr lang="en-CA" sz="2000" dirty="0" smtClean="0">
                <a:latin typeface="Arial Unicode MS" pitchFamily="34" charset="-128"/>
              </a:rPr>
              <a:t> 100</a:t>
            </a:r>
            <a:endParaRPr lang="pl-PL" sz="2000" dirty="0">
              <a:latin typeface="Arial Unicode MS" pitchFamily="34" charset="-128"/>
            </a:endParaRPr>
          </a:p>
          <a:p>
            <a:pPr>
              <a:spcBef>
                <a:spcPct val="20000"/>
              </a:spcBef>
              <a:buFontTx/>
              <a:buChar char="•"/>
            </a:pPr>
            <a:r>
              <a:rPr lang="pl-PL" sz="2000" dirty="0">
                <a:latin typeface="Arial Unicode MS" pitchFamily="34" charset="-128"/>
              </a:rPr>
              <a:t> </a:t>
            </a:r>
            <a:r>
              <a:rPr lang="en-US" sz="2000" dirty="0">
                <a:latin typeface="Arial Unicode MS" pitchFamily="34" charset="-128"/>
              </a:rPr>
              <a:t>Value of control of</a:t>
            </a:r>
            <a:r>
              <a:rPr lang="pl-PL" sz="2000" dirty="0">
                <a:latin typeface="Arial Unicode MS" pitchFamily="34" charset="-128"/>
              </a:rPr>
              <a:t> </a:t>
            </a:r>
            <a:r>
              <a:rPr lang="en-US" sz="2000" dirty="0">
                <a:latin typeface="Arial Unicode MS" pitchFamily="34" charset="-128"/>
              </a:rPr>
              <a:t>the weather</a:t>
            </a:r>
            <a:r>
              <a:rPr lang="pl-PL" sz="2000" dirty="0" smtClean="0">
                <a:latin typeface="Arial Unicode MS" pitchFamily="34" charset="-128"/>
              </a:rPr>
              <a:t>:</a:t>
            </a:r>
            <a:r>
              <a:rPr lang="en-CA" sz="2000" dirty="0" smtClean="0">
                <a:latin typeface="Arial Unicode MS" pitchFamily="34" charset="-128"/>
              </a:rPr>
              <a:t> </a:t>
            </a:r>
            <a:r>
              <a:rPr lang="en-CA" sz="2000" dirty="0" smtClean="0">
                <a:solidFill>
                  <a:schemeClr val="accent2"/>
                </a:solidFill>
                <a:latin typeface="Arial Unicode MS" pitchFamily="34" charset="-128"/>
              </a:rPr>
              <a:t>23</a:t>
            </a:r>
            <a:endParaRPr lang="en-US" sz="2000" dirty="0">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7</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Oct 20</a:t>
            </a:r>
          </a:p>
        </p:txBody>
      </p:sp>
      <p:sp>
        <p:nvSpPr>
          <p:cNvPr id="4102" name="Rectangle 3"/>
          <p:cNvSpPr>
            <a:spLocks noGrp="1" noChangeArrowheads="1"/>
          </p:cNvSpPr>
          <p:nvPr>
            <p:ph type="body" idx="1"/>
          </p:nvPr>
        </p:nvSpPr>
        <p:spPr>
          <a:xfrm>
            <a:off x="70992" y="1676400"/>
            <a:ext cx="8692008" cy="609600"/>
          </a:xfrm>
          <a:solidFill>
            <a:schemeClr val="accent5">
              <a:lumMod val="20000"/>
              <a:lumOff val="80000"/>
            </a:schemeClr>
          </a:solidFill>
        </p:spPr>
        <p:txBody>
          <a:bodyPr/>
          <a:lstStyle/>
          <a:p>
            <a:pPr eaLnBrk="1" hangingPunct="1"/>
            <a:r>
              <a:rPr lang="en-US" sz="3200" u="sng" dirty="0" smtClean="0"/>
              <a:t>Value of Information and value of Control</a:t>
            </a:r>
            <a:endParaRPr lang="en-US" sz="3200" dirty="0" smtClean="0"/>
          </a:p>
          <a:p>
            <a:pPr lvl="1" eaLnBrk="1" hangingPunct="1">
              <a:buFont typeface="Arial" pitchFamily="34" charset="0"/>
              <a:buChar char="•"/>
            </a:pPr>
            <a:endParaRPr lang="en-US" b="1"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eaLnBrk="1" hangingPunct="1">
              <a:buFont typeface="Arial" pitchFamily="34" charset="0"/>
              <a:buChar char="•"/>
            </a:pPr>
            <a:endParaRPr lang="en-US" sz="2000" dirty="0" smtClean="0"/>
          </a:p>
          <a:p>
            <a:pPr lvl="1" eaLnBrk="1" hangingPunct="1"/>
            <a:endParaRPr lang="en-US" sz="1800" dirty="0" smtClean="0"/>
          </a:p>
          <a:p>
            <a:pPr eaLnBrk="1" hangingPunct="1"/>
            <a:endParaRPr lang="en-US" sz="2000" dirty="0" smtClean="0"/>
          </a:p>
          <a:p>
            <a:pPr eaLnBrk="1" hangingPunct="1">
              <a:buFontTx/>
              <a:buNone/>
            </a:pPr>
            <a:endParaRPr lang="en-US" sz="2000" dirty="0" smtClean="0"/>
          </a:p>
        </p:txBody>
      </p:sp>
      <p:sp>
        <p:nvSpPr>
          <p:cNvPr id="6" name="Rectangle 3"/>
          <p:cNvSpPr txBox="1">
            <a:spLocks noChangeArrowheads="1"/>
          </p:cNvSpPr>
          <p:nvPr/>
        </p:nvSpPr>
        <p:spPr bwMode="auto">
          <a:xfrm>
            <a:off x="304800" y="3124200"/>
            <a:ext cx="8001000" cy="3048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Policies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4FB103B1-9934-491A-9980-86F2581A90F9}" type="slidenum">
              <a:rPr lang="en-US">
                <a:solidFill>
                  <a:srgbClr val="000000"/>
                </a:solidFill>
              </a:rPr>
              <a:pPr>
                <a:defRPr/>
              </a:pPr>
              <a:t>8</a:t>
            </a:fld>
            <a:endParaRPr lang="en-US">
              <a:solidFill>
                <a:srgbClr val="000000"/>
              </a:solidFill>
            </a:endParaRPr>
          </a:p>
        </p:txBody>
      </p:sp>
      <p:sp>
        <p:nvSpPr>
          <p:cNvPr id="18436" name="Rectangle 2"/>
          <p:cNvSpPr>
            <a:spLocks noGrp="1" noChangeArrowheads="1"/>
          </p:cNvSpPr>
          <p:nvPr>
            <p:ph type="title"/>
          </p:nvPr>
        </p:nvSpPr>
        <p:spPr>
          <a:xfrm>
            <a:off x="285750" y="285750"/>
            <a:ext cx="8534400" cy="685800"/>
          </a:xfrm>
        </p:spPr>
        <p:txBody>
          <a:bodyPr/>
          <a:lstStyle/>
          <a:p>
            <a:pPr eaLnBrk="1" hangingPunct="1"/>
            <a:r>
              <a:rPr lang="en-US" smtClean="0"/>
              <a:t>Combining ideas for Stochastic planning</a:t>
            </a:r>
          </a:p>
        </p:txBody>
      </p:sp>
      <p:sp>
        <p:nvSpPr>
          <p:cNvPr id="18437" name="Rectangle 3"/>
          <p:cNvSpPr>
            <a:spLocks noGrp="1" noChangeArrowheads="1"/>
          </p:cNvSpPr>
          <p:nvPr>
            <p:ph type="body" idx="1"/>
          </p:nvPr>
        </p:nvSpPr>
        <p:spPr>
          <a:xfrm>
            <a:off x="0" y="1143000"/>
            <a:ext cx="9929813" cy="4495800"/>
          </a:xfrm>
        </p:spPr>
        <p:txBody>
          <a:bodyPr/>
          <a:lstStyle/>
          <a:p>
            <a:pPr eaLnBrk="1" hangingPunct="1">
              <a:buFontTx/>
              <a:buChar char="•"/>
            </a:pPr>
            <a:r>
              <a:rPr lang="en-US" sz="3200" smtClean="0"/>
              <a:t>What is a key limitation of decision networks?</a:t>
            </a:r>
          </a:p>
          <a:p>
            <a:pPr eaLnBrk="1" hangingPunct="1">
              <a:buFontTx/>
              <a:buChar char="•"/>
            </a:pPr>
            <a:endParaRPr lang="en-US" sz="3200" smtClean="0"/>
          </a:p>
          <a:p>
            <a:pPr eaLnBrk="1" hangingPunct="1">
              <a:buFontTx/>
              <a:buChar char="•"/>
            </a:pPr>
            <a:endParaRPr lang="en-US" sz="3200" smtClean="0"/>
          </a:p>
          <a:p>
            <a:pPr eaLnBrk="1" hangingPunct="1">
              <a:buFontTx/>
              <a:buChar char="•"/>
            </a:pPr>
            <a:endParaRPr lang="en-US" sz="3200" smtClean="0"/>
          </a:p>
          <a:p>
            <a:pPr eaLnBrk="1" hangingPunct="1">
              <a:buFontTx/>
              <a:buChar char="•"/>
            </a:pPr>
            <a:r>
              <a:rPr lang="en-US" sz="3200" smtClean="0"/>
              <a:t>What is an advantage of Markov models?</a:t>
            </a:r>
          </a:p>
        </p:txBody>
      </p:sp>
      <p:sp>
        <p:nvSpPr>
          <p:cNvPr id="7" name="Rectangle 3"/>
          <p:cNvSpPr txBox="1">
            <a:spLocks noChangeArrowheads="1"/>
          </p:cNvSpPr>
          <p:nvPr/>
        </p:nvSpPr>
        <p:spPr bwMode="auto">
          <a:xfrm>
            <a:off x="357188" y="1928813"/>
            <a:ext cx="8286750" cy="1000125"/>
          </a:xfrm>
          <a:prstGeom prst="rect">
            <a:avLst/>
          </a:prstGeom>
          <a:noFill/>
          <a:ln w="9525">
            <a:noFill/>
            <a:miter lim="800000"/>
            <a:headEnd/>
            <a:tailEnd/>
          </a:ln>
          <a:effectLst/>
        </p:spPr>
        <p:txBody>
          <a:bodyPr/>
          <a:lstStyle/>
          <a:p>
            <a:pPr marL="342900" indent="-342900">
              <a:spcBef>
                <a:spcPct val="20000"/>
              </a:spcBef>
              <a:defRPr/>
            </a:pPr>
            <a:r>
              <a:rPr lang="en-US" sz="2800" b="1" i="1" kern="0" dirty="0">
                <a:solidFill>
                  <a:srgbClr val="2D2DB9"/>
                </a:solidFill>
                <a:latin typeface="Arial Unicode MS"/>
              </a:rPr>
              <a:t>Represent  (and optimize) only a fixed number of decisions</a:t>
            </a:r>
            <a:endParaRPr lang="en-US" sz="2800" b="1" i="1" kern="0" baseline="-25000" dirty="0">
              <a:solidFill>
                <a:srgbClr val="2D2DB9"/>
              </a:solidFill>
              <a:latin typeface="Arial Unicode MS"/>
            </a:endParaRPr>
          </a:p>
        </p:txBody>
      </p:sp>
      <p:sp>
        <p:nvSpPr>
          <p:cNvPr id="8" name="Rectangle 3"/>
          <p:cNvSpPr txBox="1">
            <a:spLocks noChangeArrowheads="1"/>
          </p:cNvSpPr>
          <p:nvPr/>
        </p:nvSpPr>
        <p:spPr bwMode="auto">
          <a:xfrm>
            <a:off x="428625" y="4143375"/>
            <a:ext cx="7929563" cy="533400"/>
          </a:xfrm>
          <a:prstGeom prst="rect">
            <a:avLst/>
          </a:prstGeom>
          <a:noFill/>
          <a:ln w="9525">
            <a:noFill/>
            <a:miter lim="800000"/>
            <a:headEnd/>
            <a:tailEnd/>
          </a:ln>
          <a:effectLst/>
        </p:spPr>
        <p:txBody>
          <a:bodyPr/>
          <a:lstStyle/>
          <a:p>
            <a:pPr marL="342900" indent="-342900">
              <a:spcBef>
                <a:spcPct val="20000"/>
              </a:spcBef>
              <a:defRPr/>
            </a:pPr>
            <a:r>
              <a:rPr lang="en-US" sz="2800" b="1" i="1" kern="0" dirty="0">
                <a:solidFill>
                  <a:srgbClr val="2D2DB9"/>
                </a:solidFill>
                <a:latin typeface="Arial Unicode MS"/>
              </a:rPr>
              <a:t>The network can extend indefinitely</a:t>
            </a:r>
            <a:endParaRPr lang="en-US" sz="2800" b="1" i="1" kern="0" baseline="-25000" dirty="0">
              <a:solidFill>
                <a:srgbClr val="2D2DB9"/>
              </a:solidFill>
              <a:latin typeface="Arial Unicode MS"/>
            </a:endParaRPr>
          </a:p>
        </p:txBody>
      </p:sp>
      <p:sp>
        <p:nvSpPr>
          <p:cNvPr id="9" name="Rectangle 3"/>
          <p:cNvSpPr txBox="1">
            <a:spLocks noChangeArrowheads="1"/>
          </p:cNvSpPr>
          <p:nvPr/>
        </p:nvSpPr>
        <p:spPr bwMode="auto">
          <a:xfrm>
            <a:off x="500063" y="5286375"/>
            <a:ext cx="8286750" cy="1357313"/>
          </a:xfrm>
          <a:prstGeom prst="rect">
            <a:avLst/>
          </a:prstGeom>
          <a:noFill/>
          <a:ln w="9525">
            <a:noFill/>
            <a:miter lim="800000"/>
            <a:headEnd/>
            <a:tailEnd/>
          </a:ln>
          <a:effectLst/>
        </p:spPr>
        <p:txBody>
          <a:bodyPr/>
          <a:lstStyle/>
          <a:p>
            <a:pPr marL="342900" indent="-342900" algn="ctr">
              <a:spcBef>
                <a:spcPct val="20000"/>
              </a:spcBef>
              <a:defRPr/>
            </a:pPr>
            <a:r>
              <a:rPr lang="en-US" sz="3200" b="1" i="1" kern="0" dirty="0">
                <a:solidFill>
                  <a:srgbClr val="2D2DB9"/>
                </a:solidFill>
                <a:latin typeface="Arial Unicode MS"/>
              </a:rPr>
              <a:t>Goal:  represent  (and optimize) an indefinite sequence of decisions</a:t>
            </a:r>
            <a:endParaRPr lang="en-US" sz="3200" b="1" i="1" kern="0" baseline="-25000" dirty="0">
              <a:solidFill>
                <a:srgbClr val="2D2DB9"/>
              </a:solidFill>
              <a:latin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sz="2800" b="1" smtClean="0">
              <a:solidFill>
                <a:srgbClr val="000000"/>
              </a:solidFill>
              <a:latin typeface="Times New Roman" pitchFamily="18" charset="0"/>
            </a:endParaRPr>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800" b="1">
              <a:solidFill>
                <a:srgbClr val="000000"/>
              </a:solidFill>
            </a:endParaRPr>
          </a:p>
        </p:txBody>
      </p:sp>
      <p:sp>
        <p:nvSpPr>
          <p:cNvPr id="25" name="Footer Placeholder 4"/>
          <p:cNvSpPr>
            <a:spLocks noGrp="1"/>
          </p:cNvSpPr>
          <p:nvPr>
            <p:ph type="ftr" sz="quarter" idx="11"/>
          </p:nvPr>
        </p:nvSpPr>
        <p:spPr/>
        <p:txBody>
          <a:bodyPr/>
          <a:lstStyle/>
          <a:p>
            <a:pPr>
              <a:defRPr/>
            </a:pPr>
            <a:r>
              <a:rPr lang="en-US" smtClean="0">
                <a:solidFill>
                  <a:srgbClr val="000000"/>
                </a:solidFill>
              </a:rPr>
              <a:t>CPSC 502, Lecture 12</a:t>
            </a:r>
            <a:endParaRPr lang="en-US">
              <a:solidFill>
                <a:srgbClr val="000000"/>
              </a:solidFill>
            </a:endParaRPr>
          </a:p>
        </p:txBody>
      </p:sp>
      <p:sp>
        <p:nvSpPr>
          <p:cNvPr id="26" name="Slide Number Placeholder 5"/>
          <p:cNvSpPr>
            <a:spLocks noGrp="1"/>
          </p:cNvSpPr>
          <p:nvPr>
            <p:ph type="sldNum" sz="quarter" idx="12"/>
          </p:nvPr>
        </p:nvSpPr>
        <p:spPr/>
        <p:txBody>
          <a:bodyPr/>
          <a:lstStyle/>
          <a:p>
            <a:pPr>
              <a:defRPr/>
            </a:pPr>
            <a:r>
              <a:rPr lang="en-US">
                <a:solidFill>
                  <a:srgbClr val="000000"/>
                </a:solidFill>
              </a:rPr>
              <a:t>Slide </a:t>
            </a:r>
            <a:fld id="{D4671DFE-2449-491B-917B-6B2B717C5C98}" type="slidenum">
              <a:rPr lang="en-US">
                <a:solidFill>
                  <a:srgbClr val="000000"/>
                </a:solidFill>
              </a:rPr>
              <a:pPr>
                <a:defRPr/>
              </a:pPr>
              <a:t>9</a:t>
            </a:fld>
            <a:endParaRPr lang="en-US">
              <a:solidFill>
                <a:srgbClr val="000000"/>
              </a:solidFill>
            </a:endParaRPr>
          </a:p>
        </p:txBody>
      </p:sp>
      <p:sp>
        <p:nvSpPr>
          <p:cNvPr id="2119" name="Rectangle 2"/>
          <p:cNvSpPr>
            <a:spLocks noGrp="1" noChangeArrowheads="1"/>
          </p:cNvSpPr>
          <p:nvPr>
            <p:ph type="title"/>
          </p:nvPr>
        </p:nvSpPr>
        <p:spPr>
          <a:xfrm>
            <a:off x="0" y="0"/>
            <a:ext cx="9144000" cy="685800"/>
          </a:xfrm>
        </p:spPr>
        <p:txBody>
          <a:bodyPr/>
          <a:lstStyle/>
          <a:p>
            <a:pPr eaLnBrk="1" hangingPunct="1"/>
            <a:r>
              <a:rPr lang="en-US" smtClean="0"/>
              <a:t>Planning in Stochastic Environments</a:t>
            </a:r>
          </a:p>
        </p:txBody>
      </p:sp>
      <p:sp>
        <p:nvSpPr>
          <p:cNvPr id="2120"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sz="2800" b="1" smtClean="0">
              <a:solidFill>
                <a:srgbClr val="000000"/>
              </a:solidFill>
              <a:latin typeface="Arial Unicode MS" pitchFamily="34" charset="-128"/>
            </a:endParaRPr>
          </a:p>
        </p:txBody>
      </p:sp>
      <p:sp>
        <p:nvSpPr>
          <p:cNvPr id="2121"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2122"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sz="2800" b="1" smtClean="0">
                <a:solidFill>
                  <a:srgbClr val="000000"/>
                </a:solidFill>
                <a:latin typeface="Arial Unicode MS" pitchFamily="34" charset="-128"/>
              </a:rPr>
              <a:t>Problem</a:t>
            </a:r>
          </a:p>
        </p:txBody>
      </p:sp>
      <p:sp>
        <p:nvSpPr>
          <p:cNvPr id="2123"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Query</a:t>
            </a:r>
          </a:p>
        </p:txBody>
      </p:sp>
      <p:sp>
        <p:nvSpPr>
          <p:cNvPr id="2124"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Planning</a:t>
            </a:r>
          </a:p>
        </p:txBody>
      </p:sp>
      <p:sp>
        <p:nvSpPr>
          <p:cNvPr id="2125"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Deterministic</a:t>
            </a:r>
          </a:p>
        </p:txBody>
      </p:sp>
      <p:sp>
        <p:nvSpPr>
          <p:cNvPr id="2126"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Stochastic</a:t>
            </a:r>
          </a:p>
        </p:txBody>
      </p:sp>
      <p:sp>
        <p:nvSpPr>
          <p:cNvPr id="2127"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sz="2800" b="1" smtClean="0">
              <a:solidFill>
                <a:srgbClr val="000000"/>
              </a:solidFill>
              <a:latin typeface="Times New Roman" pitchFamily="18" charset="0"/>
            </a:endParaRPr>
          </a:p>
        </p:txBody>
      </p:sp>
      <p:sp>
        <p:nvSpPr>
          <p:cNvPr id="2128"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sz="2800" b="1" smtClean="0">
              <a:solidFill>
                <a:srgbClr val="000000"/>
              </a:solidFill>
              <a:latin typeface="Times New Roman" pitchFamily="18" charset="0"/>
            </a:endParaRPr>
          </a:p>
        </p:txBody>
      </p:sp>
      <p:sp>
        <p:nvSpPr>
          <p:cNvPr id="2129"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0"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1" smtClean="0">
                <a:solidFill>
                  <a:srgbClr val="3333CC"/>
                </a:solidFill>
                <a:latin typeface="Arial Unicode MS" pitchFamily="34" charset="-128"/>
              </a:rPr>
              <a:t>Arc Consistency</a:t>
            </a:r>
          </a:p>
        </p:txBody>
      </p:sp>
      <p:sp>
        <p:nvSpPr>
          <p:cNvPr id="2131"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2"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3"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1" smtClean="0">
                <a:solidFill>
                  <a:srgbClr val="3333CC"/>
                </a:solidFill>
                <a:latin typeface="Arial Unicode MS" pitchFamily="34" charset="-128"/>
              </a:rPr>
              <a:t>Value Iteration</a:t>
            </a:r>
          </a:p>
        </p:txBody>
      </p:sp>
      <p:sp>
        <p:nvSpPr>
          <p:cNvPr id="2134"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Var. Elimination</a:t>
            </a:r>
          </a:p>
        </p:txBody>
      </p:sp>
      <p:sp>
        <p:nvSpPr>
          <p:cNvPr id="2135"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b="1" smtClean="0">
                <a:solidFill>
                  <a:srgbClr val="000000"/>
                </a:solidFill>
                <a:latin typeface="Arial Unicode MS" pitchFamily="34" charset="-128"/>
              </a:rPr>
              <a:t>Constraint Satisfaction</a:t>
            </a:r>
          </a:p>
        </p:txBody>
      </p:sp>
      <p:sp>
        <p:nvSpPr>
          <p:cNvPr id="2136"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Logics</a:t>
            </a:r>
          </a:p>
        </p:txBody>
      </p:sp>
      <p:sp>
        <p:nvSpPr>
          <p:cNvPr id="2137"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2140"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Belief Nets</a:t>
            </a:r>
          </a:p>
        </p:txBody>
      </p:sp>
      <p:sp>
        <p:nvSpPr>
          <p:cNvPr id="2141"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Vars + </a:t>
            </a:r>
          </a:p>
          <a:p>
            <a:pPr marL="342900" indent="-342900">
              <a:lnSpc>
                <a:spcPct val="75000"/>
              </a:lnSpc>
              <a:spcBef>
                <a:spcPct val="20000"/>
              </a:spcBef>
            </a:pPr>
            <a:r>
              <a:rPr lang="en-US" sz="2400" b="1" i="1" smtClean="0">
                <a:solidFill>
                  <a:srgbClr val="000000"/>
                </a:solidFill>
                <a:latin typeface="Arial Unicode MS" pitchFamily="34" charset="-128"/>
              </a:rPr>
              <a:t>Constraints</a:t>
            </a:r>
          </a:p>
        </p:txBody>
      </p:sp>
      <p:sp>
        <p:nvSpPr>
          <p:cNvPr id="2142"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Decision Nets</a:t>
            </a:r>
          </a:p>
        </p:txBody>
      </p:sp>
      <p:sp>
        <p:nvSpPr>
          <p:cNvPr id="2143" name="Rectangle 9"/>
          <p:cNvSpPr>
            <a:spLocks noChangeArrowheads="1"/>
          </p:cNvSpPr>
          <p:nvPr/>
        </p:nvSpPr>
        <p:spPr bwMode="auto">
          <a:xfrm>
            <a:off x="5643563" y="5429250"/>
            <a:ext cx="35004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Markov Decision Processes</a:t>
            </a:r>
          </a:p>
        </p:txBody>
      </p:sp>
      <p:sp>
        <p:nvSpPr>
          <p:cNvPr id="2144"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Var. Elimination</a:t>
            </a:r>
          </a:p>
        </p:txBody>
      </p:sp>
      <p:sp>
        <p:nvSpPr>
          <p:cNvPr id="2145"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Static</a:t>
            </a:r>
          </a:p>
        </p:txBody>
      </p:sp>
      <p:sp>
        <p:nvSpPr>
          <p:cNvPr id="2146"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b="1">
              <a:solidFill>
                <a:srgbClr val="000000"/>
              </a:solidFill>
            </a:endParaRPr>
          </a:p>
        </p:txBody>
      </p:sp>
      <p:sp>
        <p:nvSpPr>
          <p:cNvPr id="2148"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Representation</a:t>
            </a:r>
          </a:p>
        </p:txBody>
      </p:sp>
      <p:sp>
        <p:nvSpPr>
          <p:cNvPr id="2149"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b="1" smtClean="0">
                <a:solidFill>
                  <a:srgbClr val="3333CC"/>
                </a:solidFill>
                <a:latin typeface="Arial Unicode MS" pitchFamily="34" charset="-128"/>
              </a:rPr>
              <a:t>Reasoning</a:t>
            </a:r>
          </a:p>
          <a:p>
            <a:pPr marL="342900" indent="-342900" algn="ctr"/>
            <a:r>
              <a:rPr lang="en-US" sz="2400" b="1" smtClean="0">
                <a:solidFill>
                  <a:srgbClr val="3333CC"/>
                </a:solidFill>
                <a:latin typeface="Arial Unicode MS" pitchFamily="34" charset="-128"/>
              </a:rPr>
              <a:t>Technique</a:t>
            </a:r>
          </a:p>
        </p:txBody>
      </p:sp>
      <p:sp>
        <p:nvSpPr>
          <p:cNvPr id="2150"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SLS</a:t>
            </a:r>
          </a:p>
        </p:txBody>
      </p:sp>
      <p:sp>
        <p:nvSpPr>
          <p:cNvPr id="2151"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Markov Chains and HMMs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15723</TotalTime>
  <Words>3206</Words>
  <Application>Microsoft Office PowerPoint</Application>
  <PresentationFormat>On-screen Show (4:3)</PresentationFormat>
  <Paragraphs>694</Paragraphs>
  <Slides>51</Slides>
  <Notes>45</Notes>
  <HiddenSlides>3</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51</vt:i4>
      </vt:variant>
    </vt:vector>
  </HeadingPairs>
  <TitlesOfParts>
    <vt:vector size="58" baseType="lpstr">
      <vt:lpstr>1_Default Design</vt:lpstr>
      <vt:lpstr>Default Design</vt:lpstr>
      <vt:lpstr>2_Default Design</vt:lpstr>
      <vt:lpstr>3_Default Design</vt:lpstr>
      <vt:lpstr>4_Default Design</vt:lpstr>
      <vt:lpstr>Equation</vt:lpstr>
      <vt:lpstr>Microsoft Equation 3.0</vt:lpstr>
      <vt:lpstr>Slide 1</vt:lpstr>
      <vt:lpstr>Today Oct 20</vt:lpstr>
      <vt:lpstr>Value of  Information</vt:lpstr>
      <vt:lpstr>Value of Information (cont.)</vt:lpstr>
      <vt:lpstr>Value of Information</vt:lpstr>
      <vt:lpstr>Value of control</vt:lpstr>
      <vt:lpstr>Today Oct 20</vt:lpstr>
      <vt:lpstr>Combining ideas for Stochastic planning</vt:lpstr>
      <vt:lpstr>Planning in Stochastic Environments</vt:lpstr>
      <vt:lpstr>Recap: Markov Models</vt:lpstr>
      <vt:lpstr>Slide 11</vt:lpstr>
      <vt:lpstr>Slide 12</vt:lpstr>
      <vt:lpstr>How can we deal with indefinite/infinite processes?</vt:lpstr>
      <vt:lpstr>MDP: formal specification</vt:lpstr>
      <vt:lpstr>MDP graphical specification</vt:lpstr>
      <vt:lpstr>When Rewards only depend on the state</vt:lpstr>
      <vt:lpstr>Decision Processes: MDPs</vt:lpstr>
      <vt:lpstr>Example MDP: Scenario and Actions</vt:lpstr>
      <vt:lpstr>Example MDP: Rewards</vt:lpstr>
      <vt:lpstr>Example MDP: Underlying info structures</vt:lpstr>
      <vt:lpstr>Example MDP: Sequence of actions</vt:lpstr>
      <vt:lpstr>Today Oct 20</vt:lpstr>
      <vt:lpstr> MDPs: Policy</vt:lpstr>
      <vt:lpstr> MDPs: Policy</vt:lpstr>
      <vt:lpstr>How to evaluate a policy</vt:lpstr>
      <vt:lpstr>MDPs: optimal policy</vt:lpstr>
      <vt:lpstr>MDPs: optimal policy</vt:lpstr>
      <vt:lpstr>Today Oct 20</vt:lpstr>
      <vt:lpstr>Sketch of ideas to find the optimal policy for a MDP (Value Iteration)</vt:lpstr>
      <vt:lpstr>Value of a policy and Optimal policy</vt:lpstr>
      <vt:lpstr>Value of Optimal policy</vt:lpstr>
      <vt:lpstr>Value Iteration Rationale</vt:lpstr>
      <vt:lpstr>Value Iteration in Practice</vt:lpstr>
      <vt:lpstr>VI algorithm</vt:lpstr>
      <vt:lpstr>Example</vt:lpstr>
      <vt:lpstr>Example (cont’d)</vt:lpstr>
      <vt:lpstr>Example (cont’d)</vt:lpstr>
      <vt:lpstr>After a Full Iteration</vt:lpstr>
      <vt:lpstr>Some steps in the second iteration</vt:lpstr>
      <vt:lpstr>Example (cont’d)</vt:lpstr>
      <vt:lpstr>State Utilities as Function of  Iteration #</vt:lpstr>
      <vt:lpstr>Value Iteration: Computational Complexity</vt:lpstr>
      <vt:lpstr>Today Oct 20</vt:lpstr>
      <vt:lpstr>Rewards and Optimal Policy</vt:lpstr>
      <vt:lpstr>Rewards and Optimal Policy</vt:lpstr>
      <vt:lpstr>Rewards and Optimal Policy</vt:lpstr>
      <vt:lpstr>Rewards and Optimal Policy</vt:lpstr>
      <vt:lpstr>Rewards and Optimal Policy</vt:lpstr>
      <vt:lpstr>Rewards and Optimal Policy</vt:lpstr>
      <vt:lpstr>AI talk today: Lots of concepts covered in 502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232</cp:revision>
  <dcterms:created xsi:type="dcterms:W3CDTF">2008-04-07T17:41:19Z</dcterms:created>
  <dcterms:modified xsi:type="dcterms:W3CDTF">2011-10-20T18:53:25Z</dcterms:modified>
</cp:coreProperties>
</file>