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8" r:id="rId2"/>
    <p:sldId id="362" r:id="rId3"/>
    <p:sldId id="395" r:id="rId4"/>
    <p:sldId id="409" r:id="rId5"/>
    <p:sldId id="392" r:id="rId6"/>
    <p:sldId id="393" r:id="rId7"/>
    <p:sldId id="396" r:id="rId8"/>
    <p:sldId id="397" r:id="rId9"/>
    <p:sldId id="363" r:id="rId10"/>
    <p:sldId id="364" r:id="rId11"/>
    <p:sldId id="365" r:id="rId12"/>
    <p:sldId id="366" r:id="rId13"/>
    <p:sldId id="398" r:id="rId14"/>
    <p:sldId id="368" r:id="rId15"/>
    <p:sldId id="400" r:id="rId16"/>
    <p:sldId id="404" r:id="rId17"/>
    <p:sldId id="405" r:id="rId18"/>
    <p:sldId id="373" r:id="rId19"/>
    <p:sldId id="406" r:id="rId20"/>
    <p:sldId id="402" r:id="rId21"/>
    <p:sldId id="403" r:id="rId22"/>
    <p:sldId id="407" r:id="rId23"/>
    <p:sldId id="374" r:id="rId24"/>
    <p:sldId id="375" r:id="rId25"/>
    <p:sldId id="399" r:id="rId26"/>
    <p:sldId id="376" r:id="rId27"/>
    <p:sldId id="378" r:id="rId28"/>
    <p:sldId id="380" r:id="rId29"/>
    <p:sldId id="361" r:id="rId30"/>
    <p:sldId id="381" r:id="rId31"/>
    <p:sldId id="382" r:id="rId32"/>
    <p:sldId id="383" r:id="rId33"/>
    <p:sldId id="351" r:id="rId34"/>
    <p:sldId id="401" r:id="rId35"/>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406" autoAdjust="0"/>
  </p:normalViewPr>
  <p:slideViewPr>
    <p:cSldViewPr>
      <p:cViewPr>
        <p:scale>
          <a:sx n="66" d="100"/>
          <a:sy n="66" d="100"/>
        </p:scale>
        <p:origin x="-3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282"/>
      </p:cViewPr>
      <p:guideLst>
        <p:guide orient="horz" pos="2924"/>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067496-7FB6-442B-A2D4-BF49D4C50E3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307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fld id="{F93D8826-82C8-49B3-A2FC-92AD487ABA0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Algorith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CB2AE-6CBC-4A22-B7ED-D9BCECD1BA31}" type="slidenum">
              <a:rPr lang="en-US"/>
              <a:pPr/>
              <a:t>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8F78F-8792-4D24-92FD-AC7CBF403FC1}" type="slidenum">
              <a:rPr lang="en-US"/>
              <a:pPr/>
              <a:t>10</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xfrm>
            <a:off x="700088" y="4410075"/>
            <a:ext cx="5597525" cy="4176713"/>
          </a:xfrm>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0A382-1E3B-48D7-B7B1-0F237E1E8040}" type="slidenum">
              <a:rPr lang="en-US"/>
              <a:pPr/>
              <a:t>11</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700088" y="4410075"/>
            <a:ext cx="5597525" cy="4176713"/>
          </a:xfrm>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728DA-B435-49E2-AA44-89083F7DF113}" type="slidenum">
              <a:rPr lang="en-US"/>
              <a:pPr/>
              <a:t>12</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700088" y="4410075"/>
            <a:ext cx="5597525" cy="4176713"/>
          </a:xfrm>
        </p:spPr>
        <p:txBody>
          <a:bodyPr/>
          <a:lstStyle/>
          <a:p>
            <a:r>
              <a:rPr lang="en-CA" dirty="0"/>
              <a:t>Winning machine was a parallel computer (30 CPUs) + 480 VLSI chess processors</a:t>
            </a:r>
          </a:p>
          <a:p>
            <a:r>
              <a:rPr lang="en-CA" dirty="0"/>
              <a:t>Searched 126.000.000 nodes per sec</a:t>
            </a:r>
          </a:p>
          <a:p>
            <a:r>
              <a:rPr lang="en-CA" dirty="0"/>
              <a:t>Generated 30 billion positions per move, reaching depth 14 routinely</a:t>
            </a:r>
          </a:p>
          <a:p>
            <a:r>
              <a:rPr lang="en-CA" dirty="0"/>
              <a:t>Standard iterative deepening alpha beta search (with transposition table)</a:t>
            </a:r>
          </a:p>
          <a:p>
            <a:r>
              <a:rPr lang="en-CA" dirty="0"/>
              <a:t>But key to success seems to be its ability to go deeper for sufficiently interesting lines of forced/forcing moves</a:t>
            </a:r>
          </a:p>
          <a:p>
            <a:r>
              <a:rPr lang="en-CA" dirty="0"/>
              <a:t>Evaluation functions had over 8000 features</a:t>
            </a:r>
          </a:p>
          <a:p>
            <a:r>
              <a:rPr lang="en-CA" dirty="0"/>
              <a:t>+ opening book with 4000 positions</a:t>
            </a:r>
          </a:p>
          <a:p>
            <a:r>
              <a:rPr lang="en-CA" dirty="0"/>
              <a:t>+ solved positions with 5 pieces and many with 6 (to extend the effective depth of the search)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13</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832FC-FA8E-4D04-847A-F634584E57B2}" type="slidenum">
              <a:rPr lang="en-US"/>
              <a:pPr/>
              <a:t>14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700088" y="4410075"/>
            <a:ext cx="5597525" cy="4176713"/>
          </a:xfrm>
        </p:spPr>
        <p:txBody>
          <a:bodyPr/>
          <a:lstStyle/>
          <a:p>
            <a:r>
              <a:rPr lang="en-CA"/>
              <a:t>Variables are the places where word can go  e.g.  (1 across, 3 down)</a:t>
            </a:r>
          </a:p>
          <a:p>
            <a:r>
              <a:rPr lang="en-CA"/>
              <a:t>Domains are words of the appropriate length (for 1 across in this example – length equals 6)</a:t>
            </a:r>
          </a:p>
          <a:p>
            <a:r>
              <a:rPr lang="en-CA"/>
              <a:t>Constraints letter should be the same at the intersection</a:t>
            </a:r>
          </a:p>
          <a:p>
            <a:r>
              <a:rPr lang="en-US"/>
              <a:t>www.cs.rutgers.edu/~mlittman/papers/aaai99-solver.ps </a:t>
            </a:r>
            <a:r>
              <a:rPr lang="en-CA"/>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832FC-FA8E-4D04-847A-F634584E57B2}" type="slidenum">
              <a:rPr lang="en-US"/>
              <a:pPr/>
              <a:t>15</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700088" y="4410075"/>
            <a:ext cx="5597525" cy="4176713"/>
          </a:xfrm>
        </p:spPr>
        <p:txBody>
          <a:bodyPr/>
          <a:lstStyle/>
          <a:p>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16</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F3F42-0BBC-4E25-AA48-9E050B72C621}" type="slidenum">
              <a:rPr lang="en-US"/>
              <a:pPr/>
              <a:t>17</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xfrm>
            <a:off x="700088" y="4410075"/>
            <a:ext cx="5597525" cy="4176713"/>
          </a:xfrm>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9B058-4106-47BC-981F-FCF1199667EE}" type="slidenum">
              <a:rPr lang="en-US"/>
              <a:pPr/>
              <a:t>18</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xfrm>
            <a:off x="700088" y="4410075"/>
            <a:ext cx="5597525" cy="4176713"/>
          </a:xfrm>
        </p:spPr>
        <p:txBody>
          <a:bodyPr/>
          <a:lstStyle/>
          <a:p>
            <a:r>
              <a:rPr lang="en-US" sz="1000"/>
              <a:t>information about what computers are on the network, what programs are installed or running on those computers, what privileges the running programs have, what users are logged into the computers, etc.</a:t>
            </a:r>
            <a:endParaRPr lang="en-CA"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19</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9DB9C-9833-4C70-A075-E429CEB20856}" type="slidenum">
              <a:rPr lang="en-US"/>
              <a:pPr/>
              <a:t>2</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17D90-B2FB-4AE9-A12B-48496D7FFCCF}" type="slidenum">
              <a:rPr lang="en-US"/>
              <a:pPr/>
              <a:t>20</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xfrm>
            <a:off x="700088" y="4410075"/>
            <a:ext cx="5597525" cy="4176713"/>
          </a:xfrm>
        </p:spPr>
        <p:txBody>
          <a:bodyPr/>
          <a:lstStyle/>
          <a:p>
            <a:r>
              <a:rPr lang="en-CA"/>
              <a:t>(Re)Planning done in hours instead of in weeks</a:t>
            </a:r>
          </a:p>
          <a:p>
            <a:r>
              <a:rPr lang="en-CA"/>
              <a:t>ARPA stated that this single application paid back its 30years investments in AI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82BCB-B6AA-4B2F-9201-AC47D7EB4A5B}" type="slidenum">
              <a:rPr lang="en-US"/>
              <a:pPr/>
              <a:t>21</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xfrm>
            <a:off x="700088" y="4410075"/>
            <a:ext cx="5597525" cy="4176713"/>
          </a:xfrm>
        </p:spPr>
        <p:txBody>
          <a:bodyPr/>
          <a:lstStyle/>
          <a:p>
            <a:r>
              <a:rPr lang="en-US"/>
              <a:t>The Spike scheduling system, developed for scheduling astronomical observations for NASA's Hubble Space Telescope (HST), AI techniques reduced to a few hours what used to take weeks</a:t>
            </a:r>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22</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7A3C7-E1D0-44EE-BB7C-CCB6BDF6DF17}" type="slidenum">
              <a:rPr lang="en-US"/>
              <a:pPr/>
              <a:t>23</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xfrm>
            <a:off x="700088" y="4410075"/>
            <a:ext cx="5597525" cy="4176713"/>
          </a:xfrm>
        </p:spPr>
        <p:txBody>
          <a:bodyPr/>
          <a:lstStyle/>
          <a:p>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C5E2D-E897-4810-92FE-D95628B3B63D}" type="slidenum">
              <a:rPr lang="en-US"/>
              <a:pPr/>
              <a:t>24</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xfrm>
            <a:off x="700088" y="4410075"/>
            <a:ext cx="5597525" cy="4176713"/>
          </a:xfrm>
        </p:spPr>
        <p:txBody>
          <a:bodyP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25</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F33CD-94AF-4C58-B424-F9DB97ECF67B}" type="slidenum">
              <a:rPr lang="en-US"/>
              <a:pPr/>
              <a:t>26</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xfrm>
            <a:off x="700088" y="4410075"/>
            <a:ext cx="5597525" cy="4176713"/>
          </a:xfrm>
        </p:spPr>
        <p:txBody>
          <a:bodyPr/>
          <a:lstStyle/>
          <a:p>
            <a:r>
              <a:rPr lang="en-US"/>
              <a:t>More on http://www.aaai.org/AITopics/html/applications.html (this is true in general)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07156-0884-476B-9C52-473D98D66850}" type="slidenum">
              <a:rPr lang="en-US"/>
              <a:pPr/>
              <a:t>27</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xfrm>
            <a:off x="700088" y="4410075"/>
            <a:ext cx="5597525" cy="4176713"/>
          </a:xfrm>
        </p:spPr>
        <p:txBody>
          <a:bodyPr/>
          <a:lstStyle/>
          <a:p>
            <a:r>
              <a:rPr lang="en-US"/>
              <a:t>Older adults living with cognitive disabilities (such as Alzheimer's disease or other forms of dementia) have </a:t>
            </a:r>
          </a:p>
          <a:p>
            <a:r>
              <a:rPr lang="en-US"/>
              <a:t>difficulty completing activities of daily living (ADLs). They forget the proper sequence of tasks that need </a:t>
            </a:r>
          </a:p>
          <a:p>
            <a:r>
              <a:rPr lang="en-US"/>
              <a:t>to be completed, or they lose track of the steps that they have already completed</a:t>
            </a:r>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765AC-6DE9-49C7-AA64-20C658B92A66}" type="slidenum">
              <a:rPr lang="en-US"/>
              <a:pPr/>
              <a:t>28</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xfrm>
            <a:off x="700088" y="4410075"/>
            <a:ext cx="5597525" cy="4176713"/>
          </a:xfrm>
        </p:spPr>
        <p:txBody>
          <a:bodyPr/>
          <a:lstStyle/>
          <a:p>
            <a:endParaRPr lang="en-CA"/>
          </a:p>
          <a:p>
            <a:r>
              <a:rPr lang="en-CA"/>
              <a:t>To our knowledge, this is the first helicopter capable of sustained</a:t>
            </a:r>
          </a:p>
          <a:p>
            <a:r>
              <a:rPr lang="en-CA"/>
              <a:t>inverted flight under computer control. A video of the helicopter in inverted</a:t>
            </a:r>
          </a:p>
          <a:p>
            <a:r>
              <a:rPr lang="en-CA"/>
              <a:t>autonomous flight is also at</a:t>
            </a:r>
          </a:p>
          <a:p>
            <a:endParaRPr lang="en-CA"/>
          </a:p>
          <a:p>
            <a:r>
              <a:rPr lang="en-CA"/>
              <a:t>In our problem, S is the set of states (expressed in</a:t>
            </a:r>
          </a:p>
          <a:p>
            <a:r>
              <a:rPr lang="en-CA"/>
              <a:t>world coordinates) comprising all possible helicopter positions, orientations,</a:t>
            </a:r>
          </a:p>
          <a:p>
            <a:r>
              <a:rPr lang="en-CA"/>
              <a:t>velocities and angular velocities;</a:t>
            </a:r>
          </a:p>
          <a:p>
            <a:endParaRPr lang="en-CA"/>
          </a:p>
          <a:p>
            <a:endParaRPr lang="en-CA"/>
          </a:p>
          <a:p>
            <a:r>
              <a:rPr lang="en-CA"/>
              <a:t>But using the Pegasus method (Ng and</a:t>
            </a:r>
          </a:p>
          <a:p>
            <a:r>
              <a:rPr lang="en-CA"/>
              <a:t>Jordan, 2000), we can turn this stochastic optimization problem into an or-</a:t>
            </a:r>
          </a:p>
          <a:p>
            <a:r>
              <a:rPr lang="en-CA"/>
              <a:t>dinary deterministic problem, so that </a:t>
            </a:r>
            <a:r>
              <a:rPr lang="en-CA" sz="1400" b="1"/>
              <a:t>any standard search algorithm</a:t>
            </a:r>
            <a:r>
              <a:rPr lang="en-CA"/>
              <a:t> can now</a:t>
            </a:r>
          </a:p>
          <a:p>
            <a:r>
              <a:rPr lang="en-CA"/>
              <a:t>be applied.</a:t>
            </a:r>
          </a:p>
          <a:p>
            <a:endParaRPr lang="en-CA"/>
          </a:p>
          <a:p>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2E91A-E91C-41CE-9D09-C9B56E22C770}" type="slidenum">
              <a:rPr lang="en-US"/>
              <a:pPr/>
              <a:t>29</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t>begin{itemize}</a:t>
            </a:r>
          </a:p>
          <a:p>
            <a:r>
              <a:rPr lang="en-US"/>
              <a:t>%    \item \alert{Key point}: ``stochastic world'' can mean that the world itself has stochastic dynamics, that the world is deterministic but imperfectly observed, or that the world has stochastic dynamics \emph{and} is imperfectly observed.</a:t>
            </a:r>
          </a:p>
          <a:p>
            <a:r>
              <a:rPr lang="en-US"/>
              <a:t>%\end{itemize}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13477-9D8D-4278-840A-3047902BC8C2}" type="slidenum">
              <a:rPr lang="en-US"/>
              <a:pPr/>
              <a:t>3</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3855D-3793-433C-BC8C-F2383F1FC0B1}" type="slidenum">
              <a:rPr lang="en-US"/>
              <a:pPr/>
              <a:t>30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xfrm>
            <a:off x="700088" y="4410075"/>
            <a:ext cx="5597525" cy="4176713"/>
          </a:xfrm>
        </p:spPr>
        <p:txBody>
          <a:bodyPr/>
          <a:lstStyle/>
          <a:p>
            <a:r>
              <a:rPr lang="en-US" b="1"/>
              <a:t>Q</a:t>
            </a:r>
            <a:r>
              <a:rPr lang="en-US"/>
              <a:t>: How large is the search space for 2-player Texas Hold'em? </a:t>
            </a:r>
            <a:endParaRPr lang="en-US" b="1"/>
          </a:p>
          <a:p>
            <a:r>
              <a:rPr lang="en-US" b="1"/>
              <a:t>A</a:t>
            </a:r>
            <a:r>
              <a:rPr lang="en-US"/>
              <a:t>: Short answer: about 1.2 quintillion nodes. Exact answer: the imperfect information game tree for limit Hold'em (with a maximum of four bets each per round) has 1,179,000,604,565,715,751 nodes in total, including dominated sequences (ie. folding to no bet). Almost all of these (1,176,023,515,434,768,000) involve all four betting rounds. The breakdown by type of node is: </a:t>
            </a:r>
            <a:br>
              <a:rPr lang="en-US"/>
            </a:br>
            <a:r>
              <a:rPr lang="en-US"/>
              <a:t>406,551,932,608,867,500 terminal (fold) nodes, </a:t>
            </a:r>
            <a:br>
              <a:rPr lang="en-US"/>
            </a:br>
            <a:r>
              <a:rPr lang="en-US"/>
              <a:t>364,972,815,134,928,000 showdown nodes, </a:t>
            </a:r>
            <a:br>
              <a:rPr lang="en-US"/>
            </a:br>
            <a:r>
              <a:rPr lang="en-US"/>
              <a:t>203,275,966,304,433,750 decision nodes for each player, and </a:t>
            </a:r>
            <a:br>
              <a:rPr lang="en-US"/>
            </a:br>
            <a:r>
              <a:rPr lang="en-US"/>
              <a:t>        923,924,213,052,751 chance nodes. </a:t>
            </a:r>
            <a:br>
              <a:rPr lang="en-US"/>
            </a:br>
            <a:r>
              <a:rPr lang="en-US"/>
              <a:t>Eliminating dominated sequences reduces the tree to a mere 1,097,690,218,045,566,601 nodes. (Thanks for asking! :) </a:t>
            </a:r>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2C59E-F962-4A94-AA10-BBB6E0596BAA}" type="slidenum">
              <a:rPr lang="en-US"/>
              <a:pPr/>
              <a:t>31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xfrm>
            <a:off x="700088" y="4410075"/>
            <a:ext cx="5597525" cy="4176713"/>
          </a:xfrm>
        </p:spPr>
        <p:txBody>
          <a:bodyPr/>
          <a:lstStyle/>
          <a:p>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E9DAB-4DA0-4FAC-B9E2-4C7902F5761F}" type="slidenum">
              <a:rPr lang="en-US"/>
              <a:pPr/>
              <a:t>32</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49A9D-FDD2-4D7A-BA25-63AC793C8A3B}" type="slidenum">
              <a:rPr lang="en-US"/>
              <a:pPr/>
              <a:t>33</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832FC-FA8E-4D04-847A-F634584E57B2}" type="slidenum">
              <a:rPr lang="en-US"/>
              <a:pPr/>
              <a:t>34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700088" y="4410075"/>
            <a:ext cx="5597525" cy="4176713"/>
          </a:xfrm>
        </p:spPr>
        <p:txBody>
          <a:bodyPr/>
          <a:lstStyle/>
          <a:p>
            <a:r>
              <a:rPr lang="en-CA"/>
              <a:t>Variables are the places where word can go  e.g.  (1 across, 3 down)</a:t>
            </a:r>
          </a:p>
          <a:p>
            <a:r>
              <a:rPr lang="en-CA"/>
              <a:t>Domains are words of the appropriate length (for 1 across in this example – length equals 6)</a:t>
            </a:r>
          </a:p>
          <a:p>
            <a:r>
              <a:rPr lang="en-CA"/>
              <a:t>Constraints letter should be the same at the intersection</a:t>
            </a:r>
          </a:p>
          <a:p>
            <a:r>
              <a:rPr lang="en-US"/>
              <a:t>www.cs.rutgers.edu/~mlittman/papers/aaai99-solver.ps </a:t>
            </a:r>
            <a:r>
              <a:rPr lang="en-CA"/>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D4C62-58F0-4497-BD47-14029E9C0B3D}" type="slidenum">
              <a:rPr lang="en-US"/>
              <a:pPr/>
              <a:t>4</a:t>
            </a:fld>
            <a:endParaRPr lang="en-US"/>
          </a:p>
        </p:txBody>
      </p:sp>
      <p:sp>
        <p:nvSpPr>
          <p:cNvPr id="215042" name="Rectangle 2"/>
          <p:cNvSpPr>
            <a:spLocks noGrp="1" noRot="1" noChangeAspect="1" noChangeArrowheads="1" noTextEdit="1"/>
          </p:cNvSpPr>
          <p:nvPr>
            <p:ph type="sldImg"/>
          </p:nvPr>
        </p:nvSpPr>
        <p:spPr>
          <a:xfrm>
            <a:off x="1179513" y="696913"/>
            <a:ext cx="4641850" cy="3481387"/>
          </a:xfrm>
          <a:ln/>
        </p:spPr>
      </p:sp>
      <p:sp>
        <p:nvSpPr>
          <p:cNvPr id="215043" name="Rectangle 3"/>
          <p:cNvSpPr>
            <a:spLocks noGrp="1" noChangeArrowheads="1"/>
          </p:cNvSpPr>
          <p:nvPr>
            <p:ph type="body" idx="1"/>
          </p:nvPr>
        </p:nvSpPr>
        <p:spPr>
          <a:xfrm>
            <a:off x="700088" y="4410075"/>
            <a:ext cx="5597525" cy="4176713"/>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01DA3-E7E5-4E99-B80D-4EE46CFBA142}" type="slidenum">
              <a:rPr lang="en-US"/>
              <a:pPr/>
              <a:t>5</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CB880-9BE8-45DA-9E1A-7E45A0785D3E}" type="slidenum">
              <a:rPr lang="en-US"/>
              <a:pPr/>
              <a:t>6</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US" dirty="0"/>
              <a:t>One binary </a:t>
            </a:r>
            <a:r>
              <a:rPr lang="en-US" dirty="0" err="1"/>
              <a:t>rel</a:t>
            </a:r>
            <a:r>
              <a:rPr lang="en-US" dirty="0"/>
              <a:t> and 2 individual  </a:t>
            </a:r>
            <a:endParaRPr lang="en-US" dirty="0" smtClean="0"/>
          </a:p>
          <a:p>
            <a:r>
              <a:rPr lang="en-US" dirty="0" smtClean="0"/>
              <a:t>4 propositions</a:t>
            </a:r>
          </a:p>
          <a:p>
            <a:r>
              <a:rPr lang="en-US" dirty="0" smtClean="0"/>
              <a:t>16 </a:t>
            </a:r>
            <a:r>
              <a:rPr lang="en-US" dirty="0"/>
              <a:t>states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7</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269ED-165B-4C3F-B421-404E76168B4D}" type="slidenum">
              <a:rPr lang="en-US"/>
              <a:pPr/>
              <a:t>8</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marL="228600" indent="-228600"/>
            <a:r>
              <a:rPr lang="en-US" dirty="0" smtClean="0"/>
              <a:t>R&amp;R Sys  Representation and reasoning Systems</a:t>
            </a:r>
          </a:p>
          <a:p>
            <a:pPr marL="228600" indent="-228600"/>
            <a:r>
              <a:rPr lang="en-US" dirty="0" smtClean="0"/>
              <a:t>Each cell is a </a:t>
            </a:r>
            <a:r>
              <a:rPr lang="en-US" smtClean="0"/>
              <a:t>R&amp;R system</a:t>
            </a:r>
          </a:p>
          <a:p>
            <a:pPr marL="228600" indent="-228600"/>
            <a:r>
              <a:rPr lang="en-US" dirty="0" smtClean="0"/>
              <a:t>STRIPS</a:t>
            </a:r>
            <a:r>
              <a:rPr lang="en-US" baseline="0" dirty="0" smtClean="0"/>
              <a:t>  actions preconditions and effects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E0D27-CDEB-433C-A22C-A3BCCCB32A44}" type="slidenum">
              <a:rPr lang="en-US"/>
              <a:pPr/>
              <a:t>9</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xfrm>
            <a:off x="700088" y="4410075"/>
            <a:ext cx="5597525" cy="4176713"/>
          </a:xfrm>
        </p:spPr>
        <p:txBody>
          <a:bodyPr/>
          <a:lstStyle/>
          <a:p>
            <a:r>
              <a:rPr lang="en-US" dirty="0"/>
              <a:t>Chinook's program </a:t>
            </a:r>
            <a:r>
              <a:rPr lang="en-US" dirty="0">
                <a:hlinkClick r:id="rId3" tooltip="Algorithm"/>
              </a:rPr>
              <a:t>algorithm</a:t>
            </a:r>
            <a:r>
              <a:rPr lang="en-US" dirty="0"/>
              <a:t> includes an opening book, a library of opening moves from games played by grandmasters; a deep search algorithm; a good move evaluation function; and an end-game database for all positions with eight pieces or fewer. The linear handcrafted evaluation function considers several features of the game board, including piece count, kings count, trapped kings, turn, runaway checkers (unimpeded path to be </a:t>
            </a:r>
            <a:r>
              <a:rPr lang="en-US" dirty="0" err="1"/>
              <a:t>kinged</a:t>
            </a:r>
            <a:r>
              <a:rPr lang="en-US" dirty="0"/>
              <a:t>) and other minor factors. All of Chinook's "knowledge" was programmed by its creators, rather than "learned" </a:t>
            </a:r>
          </a:p>
          <a:p>
            <a:endParaRPr lang="en-US" dirty="0"/>
          </a:p>
          <a:p>
            <a:r>
              <a:rPr lang="en-US" dirty="0"/>
              <a:t>Checkers was completely solved in 2007 by a computer which explored all reachable positions </a:t>
            </a: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CPSC 322, Lecture 3</a:t>
            </a:r>
          </a:p>
        </p:txBody>
      </p:sp>
      <p:sp>
        <p:nvSpPr>
          <p:cNvPr id="6" name="Slide Number Placeholder 5"/>
          <p:cNvSpPr>
            <a:spLocks noGrp="1"/>
          </p:cNvSpPr>
          <p:nvPr>
            <p:ph type="sldNum" sz="quarter" idx="12"/>
          </p:nvPr>
        </p:nvSpPr>
        <p:spPr/>
        <p:txBody>
          <a:bodyPr/>
          <a:lstStyle>
            <a:lvl1pPr>
              <a:defRPr/>
            </a:lvl1pPr>
          </a:lstStyle>
          <a:p>
            <a:r>
              <a:rPr lang="en-US"/>
              <a:t>Slide </a:t>
            </a:r>
            <a:fld id="{9039F24D-84AC-4011-A6AC-D27B27AD8A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CPSC 322, Lecture 3</a:t>
            </a:r>
          </a:p>
        </p:txBody>
      </p:sp>
      <p:sp>
        <p:nvSpPr>
          <p:cNvPr id="6" name="Slide Number Placeholder 5"/>
          <p:cNvSpPr>
            <a:spLocks noGrp="1"/>
          </p:cNvSpPr>
          <p:nvPr>
            <p:ph type="sldNum" sz="quarter" idx="12"/>
          </p:nvPr>
        </p:nvSpPr>
        <p:spPr/>
        <p:txBody>
          <a:bodyPr/>
          <a:lstStyle>
            <a:lvl1pPr>
              <a:defRPr/>
            </a:lvl1pPr>
          </a:lstStyle>
          <a:p>
            <a:r>
              <a:rPr lang="en-US"/>
              <a:t>Slide </a:t>
            </a:r>
            <a:fld id="{73842966-C431-480B-9920-5DF3DCAC39D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CPSC 322, Lecture 3</a:t>
            </a:r>
          </a:p>
        </p:txBody>
      </p:sp>
      <p:sp>
        <p:nvSpPr>
          <p:cNvPr id="6" name="Slide Number Placeholder 5"/>
          <p:cNvSpPr>
            <a:spLocks noGrp="1"/>
          </p:cNvSpPr>
          <p:nvPr>
            <p:ph type="sldNum" sz="quarter" idx="12"/>
          </p:nvPr>
        </p:nvSpPr>
        <p:spPr/>
        <p:txBody>
          <a:bodyPr/>
          <a:lstStyle>
            <a:lvl1pPr>
              <a:defRPr/>
            </a:lvl1pPr>
          </a:lstStyle>
          <a:p>
            <a:r>
              <a:rPr lang="en-US"/>
              <a:t>Slide </a:t>
            </a:r>
            <a:fld id="{0D83CCA0-675A-475B-B390-1B3360C6D1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10100" y="1219200"/>
            <a:ext cx="4152900" cy="4495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CPSC 322, Lecture 3</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r>
              <a:rPr lang="en-US"/>
              <a:t>Slide </a:t>
            </a:r>
            <a:fld id="{519190EF-796B-4F59-A6D6-8ADE241946F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CPSC 322, Lecture 3</a:t>
            </a:r>
          </a:p>
        </p:txBody>
      </p:sp>
      <p:sp>
        <p:nvSpPr>
          <p:cNvPr id="6" name="Slide Number Placeholder 5"/>
          <p:cNvSpPr>
            <a:spLocks noGrp="1"/>
          </p:cNvSpPr>
          <p:nvPr>
            <p:ph type="sldNum" sz="quarter" idx="12"/>
          </p:nvPr>
        </p:nvSpPr>
        <p:spPr/>
        <p:txBody>
          <a:bodyPr/>
          <a:lstStyle>
            <a:lvl1pPr>
              <a:defRPr/>
            </a:lvl1pPr>
          </a:lstStyle>
          <a:p>
            <a:r>
              <a:rPr lang="en-US"/>
              <a:t>Slide </a:t>
            </a:r>
            <a:fld id="{3495D5D9-1A47-4432-91E1-C615CC6424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CPSC 322, Lecture 3</a:t>
            </a:r>
          </a:p>
        </p:txBody>
      </p:sp>
      <p:sp>
        <p:nvSpPr>
          <p:cNvPr id="6" name="Slide Number Placeholder 5"/>
          <p:cNvSpPr>
            <a:spLocks noGrp="1"/>
          </p:cNvSpPr>
          <p:nvPr>
            <p:ph type="sldNum" sz="quarter" idx="12"/>
          </p:nvPr>
        </p:nvSpPr>
        <p:spPr/>
        <p:txBody>
          <a:bodyPr/>
          <a:lstStyle>
            <a:lvl1pPr>
              <a:defRPr/>
            </a:lvl1pPr>
          </a:lstStyle>
          <a:p>
            <a:r>
              <a:rPr lang="en-US"/>
              <a:t>Slide </a:t>
            </a:r>
            <a:fld id="{4E688B70-36C4-4B63-80F1-6FE088E5CB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CPSC 322, Lecture 3</a:t>
            </a:r>
          </a:p>
        </p:txBody>
      </p:sp>
      <p:sp>
        <p:nvSpPr>
          <p:cNvPr id="7" name="Slide Number Placeholder 6"/>
          <p:cNvSpPr>
            <a:spLocks noGrp="1"/>
          </p:cNvSpPr>
          <p:nvPr>
            <p:ph type="sldNum" sz="quarter" idx="12"/>
          </p:nvPr>
        </p:nvSpPr>
        <p:spPr/>
        <p:txBody>
          <a:bodyPr/>
          <a:lstStyle>
            <a:lvl1pPr>
              <a:defRPr/>
            </a:lvl1pPr>
          </a:lstStyle>
          <a:p>
            <a:r>
              <a:rPr lang="en-US"/>
              <a:t>Slide </a:t>
            </a:r>
            <a:fld id="{97C9684E-2370-4465-AB3B-4EF558DC9A7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CPSC 322, Lecture 3</a:t>
            </a:r>
          </a:p>
        </p:txBody>
      </p:sp>
      <p:sp>
        <p:nvSpPr>
          <p:cNvPr id="9" name="Slide Number Placeholder 8"/>
          <p:cNvSpPr>
            <a:spLocks noGrp="1"/>
          </p:cNvSpPr>
          <p:nvPr>
            <p:ph type="sldNum" sz="quarter" idx="12"/>
          </p:nvPr>
        </p:nvSpPr>
        <p:spPr/>
        <p:txBody>
          <a:bodyPr/>
          <a:lstStyle>
            <a:lvl1pPr>
              <a:defRPr/>
            </a:lvl1pPr>
          </a:lstStyle>
          <a:p>
            <a:r>
              <a:rPr lang="en-US"/>
              <a:t>Slide </a:t>
            </a:r>
            <a:fld id="{270D23C8-B4E6-49DA-A140-D180CA7F9AD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CPSC 322, Lecture 3</a:t>
            </a:r>
          </a:p>
        </p:txBody>
      </p:sp>
      <p:sp>
        <p:nvSpPr>
          <p:cNvPr id="5" name="Slide Number Placeholder 4"/>
          <p:cNvSpPr>
            <a:spLocks noGrp="1"/>
          </p:cNvSpPr>
          <p:nvPr>
            <p:ph type="sldNum" sz="quarter" idx="12"/>
          </p:nvPr>
        </p:nvSpPr>
        <p:spPr/>
        <p:txBody>
          <a:bodyPr/>
          <a:lstStyle>
            <a:lvl1pPr>
              <a:defRPr/>
            </a:lvl1pPr>
          </a:lstStyle>
          <a:p>
            <a:r>
              <a:rPr lang="en-US"/>
              <a:t>Slide </a:t>
            </a:r>
            <a:fld id="{5C21DD90-BA30-4A3D-9E46-8BC4FD63B2D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CPSC 322, Lecture 3</a:t>
            </a:r>
          </a:p>
        </p:txBody>
      </p:sp>
      <p:sp>
        <p:nvSpPr>
          <p:cNvPr id="4" name="Slide Number Placeholder 3"/>
          <p:cNvSpPr>
            <a:spLocks noGrp="1"/>
          </p:cNvSpPr>
          <p:nvPr>
            <p:ph type="sldNum" sz="quarter" idx="12"/>
          </p:nvPr>
        </p:nvSpPr>
        <p:spPr/>
        <p:txBody>
          <a:bodyPr/>
          <a:lstStyle>
            <a:lvl1pPr>
              <a:defRPr/>
            </a:lvl1pPr>
          </a:lstStyle>
          <a:p>
            <a:r>
              <a:rPr lang="en-US"/>
              <a:t>Slide </a:t>
            </a:r>
            <a:fld id="{D0C76B52-B745-4DAC-AF59-AFD38B3EBF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CPSC 322, Lecture 3</a:t>
            </a:r>
          </a:p>
        </p:txBody>
      </p:sp>
      <p:sp>
        <p:nvSpPr>
          <p:cNvPr id="7" name="Slide Number Placeholder 6"/>
          <p:cNvSpPr>
            <a:spLocks noGrp="1"/>
          </p:cNvSpPr>
          <p:nvPr>
            <p:ph type="sldNum" sz="quarter" idx="12"/>
          </p:nvPr>
        </p:nvSpPr>
        <p:spPr/>
        <p:txBody>
          <a:bodyPr/>
          <a:lstStyle>
            <a:lvl1pPr>
              <a:defRPr/>
            </a:lvl1pPr>
          </a:lstStyle>
          <a:p>
            <a:r>
              <a:rPr lang="en-US"/>
              <a:t>Slide </a:t>
            </a:r>
            <a:fld id="{B347B600-AEB5-4A67-9B8B-3EB8E0B970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CPSC 322, Lecture 3</a:t>
            </a:r>
          </a:p>
        </p:txBody>
      </p:sp>
      <p:sp>
        <p:nvSpPr>
          <p:cNvPr id="7" name="Slide Number Placeholder 6"/>
          <p:cNvSpPr>
            <a:spLocks noGrp="1"/>
          </p:cNvSpPr>
          <p:nvPr>
            <p:ph type="sldNum" sz="quarter" idx="12"/>
          </p:nvPr>
        </p:nvSpPr>
        <p:spPr/>
        <p:txBody>
          <a:bodyPr/>
          <a:lstStyle>
            <a:lvl1pPr>
              <a:defRPr/>
            </a:lvl1pPr>
          </a:lstStyle>
          <a:p>
            <a:r>
              <a:rPr lang="en-US"/>
              <a:t>Slide </a:t>
            </a:r>
            <a:fld id="{BCD299B9-716C-4E82-A706-383EE723D7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a:t>CPSC 322, Lecture 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r>
              <a:rPr lang="en-US"/>
              <a:t>Slide </a:t>
            </a:r>
            <a:fld id="{DE6C2F36-A6B9-4DDC-9000-6E7F763917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fontAlgn="base">
        <a:spcBef>
          <a:spcPct val="0"/>
        </a:spcBef>
        <a:spcAft>
          <a:spcPct val="0"/>
        </a:spcAft>
        <a:defRPr sz="3600" b="1">
          <a:solidFill>
            <a:schemeClr val="accent2"/>
          </a:solidFill>
          <a:latin typeface="+mj-lt"/>
          <a:ea typeface="+mj-ea"/>
          <a:cs typeface="+mj-cs"/>
        </a:defRPr>
      </a:lvl1pPr>
      <a:lvl2pPr algn="ctr" rtl="0" fontAlgn="base">
        <a:spcBef>
          <a:spcPct val="0"/>
        </a:spcBef>
        <a:spcAft>
          <a:spcPct val="0"/>
        </a:spcAft>
        <a:defRPr sz="3600" b="1">
          <a:solidFill>
            <a:schemeClr val="accent2"/>
          </a:solidFill>
          <a:latin typeface="Arial Unicode MS" pitchFamily="34" charset="-128"/>
        </a:defRPr>
      </a:lvl2pPr>
      <a:lvl3pPr algn="ctr" rtl="0" fontAlgn="base">
        <a:spcBef>
          <a:spcPct val="0"/>
        </a:spcBef>
        <a:spcAft>
          <a:spcPct val="0"/>
        </a:spcAft>
        <a:defRPr sz="3600" b="1">
          <a:solidFill>
            <a:schemeClr val="accent2"/>
          </a:solidFill>
          <a:latin typeface="Arial Unicode MS" pitchFamily="34" charset="-128"/>
        </a:defRPr>
      </a:lvl3pPr>
      <a:lvl4pPr algn="ctr" rtl="0" fontAlgn="base">
        <a:spcBef>
          <a:spcPct val="0"/>
        </a:spcBef>
        <a:spcAft>
          <a:spcPct val="0"/>
        </a:spcAft>
        <a:defRPr sz="3600" b="1">
          <a:solidFill>
            <a:schemeClr val="accent2"/>
          </a:solidFill>
          <a:latin typeface="Arial Unicode MS" pitchFamily="34" charset="-128"/>
        </a:defRPr>
      </a:lvl4pPr>
      <a:lvl5pPr algn="ctr" rtl="0" fontAlgn="base">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120000"/>
        <a:buChar char="•"/>
        <a:defRPr sz="2400">
          <a:solidFill>
            <a:schemeClr val="tx1"/>
          </a:solidFill>
          <a:latin typeface="+mn-lt"/>
        </a:defRPr>
      </a:lvl2pPr>
      <a:lvl3pPr marL="1143000" indent="-228600" algn="l" rtl="0" fontAlgn="base">
        <a:spcBef>
          <a:spcPct val="20000"/>
        </a:spcBef>
        <a:spcAft>
          <a:spcPct val="0"/>
        </a:spcAft>
        <a:buFont typeface="Wingdings" pitchFamily="2" charset="2"/>
        <a:buChar char="ü"/>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demos\1%20Search\kasparov.avi"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C:\demos\5%20Uncertain%20Planning\invertedFlight.wmv"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CPSC 322, Lecture 3</a:t>
            </a:r>
          </a:p>
        </p:txBody>
      </p:sp>
      <p:sp>
        <p:nvSpPr>
          <p:cNvPr id="5" name="Slide Number Placeholder 3"/>
          <p:cNvSpPr>
            <a:spLocks noGrp="1"/>
          </p:cNvSpPr>
          <p:nvPr>
            <p:ph type="sldNum" sz="quarter" idx="12"/>
          </p:nvPr>
        </p:nvSpPr>
        <p:spPr/>
        <p:txBody>
          <a:bodyPr/>
          <a:lstStyle/>
          <a:p>
            <a:r>
              <a:rPr lang="en-US"/>
              <a:t>Slide </a:t>
            </a:r>
            <a:fld id="{CB13C96B-A791-47B9-B6E2-9460DE638050}" type="slidenum">
              <a:rPr lang="en-US"/>
              <a:pPr/>
              <a:t>1</a:t>
            </a:fld>
            <a:endParaRPr lang="en-US"/>
          </a:p>
        </p:txBody>
      </p:sp>
      <p:sp>
        <p:nvSpPr>
          <p:cNvPr id="90114" name="Rectangle 2"/>
          <p:cNvSpPr>
            <a:spLocks noChangeArrowheads="1"/>
          </p:cNvSpPr>
          <p:nvPr/>
        </p:nvSpPr>
        <p:spPr bwMode="auto">
          <a:xfrm>
            <a:off x="0" y="1557338"/>
            <a:ext cx="8763000" cy="3749675"/>
          </a:xfrm>
          <a:prstGeom prst="rect">
            <a:avLst/>
          </a:prstGeom>
          <a:noFill/>
          <a:ln w="9525">
            <a:noFill/>
            <a:miter lim="800000"/>
            <a:headEnd/>
            <a:tailEnd/>
          </a:ln>
          <a:effectLst/>
        </p:spPr>
        <p:txBody>
          <a:bodyPr>
            <a:spAutoFit/>
          </a:bodyPr>
          <a:lstStyle/>
          <a:p>
            <a:pPr algn="ctr">
              <a:spcBef>
                <a:spcPct val="50000"/>
              </a:spcBef>
            </a:pPr>
            <a:r>
              <a:rPr lang="en-US" sz="4800" b="1" dirty="0">
                <a:solidFill>
                  <a:schemeClr val="accent2"/>
                </a:solidFill>
                <a:latin typeface="Arial Unicode MS" pitchFamily="34" charset="-128"/>
              </a:rPr>
              <a:t>AI Applications</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cpsc322, Lecture 3</a:t>
            </a:r>
          </a:p>
          <a:p>
            <a:pPr algn="ctr">
              <a:spcBef>
                <a:spcPct val="50000"/>
              </a:spcBef>
            </a:pP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a:latin typeface="Arial Unicode MS" pitchFamily="34" charset="-128"/>
              </a:rPr>
              <a:t>January, </a:t>
            </a:r>
            <a:r>
              <a:rPr lang="en-US" sz="2400" b="1" dirty="0" smtClean="0">
                <a:latin typeface="Arial Unicode MS" pitchFamily="34" charset="-128"/>
              </a:rPr>
              <a:t>9, 2009</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CPSC 322, Lecture 3</a:t>
            </a:r>
          </a:p>
        </p:txBody>
      </p:sp>
      <p:sp>
        <p:nvSpPr>
          <p:cNvPr id="9" name="Slide Number Placeholder 5"/>
          <p:cNvSpPr>
            <a:spLocks noGrp="1"/>
          </p:cNvSpPr>
          <p:nvPr>
            <p:ph type="sldNum" sz="quarter" idx="12"/>
          </p:nvPr>
        </p:nvSpPr>
        <p:spPr/>
        <p:txBody>
          <a:bodyPr/>
          <a:lstStyle/>
          <a:p>
            <a:r>
              <a:rPr lang="en-US"/>
              <a:t>Slide </a:t>
            </a:r>
            <a:fld id="{85637547-EA5A-4F42-939D-1403841FB325}" type="slidenum">
              <a:rPr lang="en-US"/>
              <a:pPr/>
              <a:t>10</a:t>
            </a:fld>
            <a:endParaRPr lang="en-US"/>
          </a:p>
        </p:txBody>
      </p:sp>
      <p:sp>
        <p:nvSpPr>
          <p:cNvPr id="347138" name="Rectangle 2"/>
          <p:cNvSpPr>
            <a:spLocks noGrp="1" noChangeArrowheads="1"/>
          </p:cNvSpPr>
          <p:nvPr>
            <p:ph type="title"/>
          </p:nvPr>
        </p:nvSpPr>
        <p:spPr/>
        <p:txBody>
          <a:bodyPr/>
          <a:lstStyle/>
          <a:p>
            <a:r>
              <a:rPr lang="en-US"/>
              <a:t>(Adversarial) Search: Chess</a:t>
            </a:r>
          </a:p>
        </p:txBody>
      </p:sp>
      <p:sp>
        <p:nvSpPr>
          <p:cNvPr id="347139" name="Rectangle 3"/>
          <p:cNvSpPr>
            <a:spLocks noGrp="1" noChangeArrowheads="1"/>
          </p:cNvSpPr>
          <p:nvPr>
            <p:ph type="body" idx="1"/>
          </p:nvPr>
        </p:nvSpPr>
        <p:spPr>
          <a:xfrm>
            <a:off x="304800" y="836613"/>
            <a:ext cx="8458200" cy="5256212"/>
          </a:xfrm>
        </p:spPr>
        <p:txBody>
          <a:bodyPr/>
          <a:lstStyle/>
          <a:p>
            <a:r>
              <a:rPr lang="en-US"/>
              <a:t>In 1996 and 1997, Gary Kasparov, the world chess grandmaster played two tournaments against Deep Blue, a program written by researchers at IBM</a:t>
            </a:r>
          </a:p>
        </p:txBody>
      </p:sp>
      <p:pic>
        <p:nvPicPr>
          <p:cNvPr id="347140" name="Picture 4" descr="kasparov 1"/>
          <p:cNvPicPr>
            <a:picLocks noChangeAspect="1" noChangeArrowheads="1"/>
          </p:cNvPicPr>
          <p:nvPr/>
        </p:nvPicPr>
        <p:blipFill>
          <a:blip r:embed="rId3"/>
          <a:srcRect t="4826" b="20361"/>
          <a:stretch>
            <a:fillRect/>
          </a:stretch>
        </p:blipFill>
        <p:spPr bwMode="auto">
          <a:xfrm>
            <a:off x="5638800" y="2514600"/>
            <a:ext cx="3249613" cy="3581400"/>
          </a:xfrm>
          <a:prstGeom prst="rect">
            <a:avLst/>
          </a:prstGeom>
          <a:noFill/>
        </p:spPr>
      </p:pic>
      <p:pic>
        <p:nvPicPr>
          <p:cNvPr id="347141" name="Picture 5" descr="kasparov 2"/>
          <p:cNvPicPr>
            <a:picLocks noChangeAspect="1" noChangeArrowheads="1"/>
          </p:cNvPicPr>
          <p:nvPr/>
        </p:nvPicPr>
        <p:blipFill>
          <a:blip r:embed="rId4"/>
          <a:srcRect/>
          <a:stretch>
            <a:fillRect/>
          </a:stretch>
        </p:blipFill>
        <p:spPr bwMode="auto">
          <a:xfrm>
            <a:off x="762000" y="2819400"/>
            <a:ext cx="4762500" cy="2914650"/>
          </a:xfrm>
          <a:prstGeom prst="rect">
            <a:avLst/>
          </a:prstGeom>
          <a:noFill/>
        </p:spPr>
      </p:pic>
      <p:sp>
        <p:nvSpPr>
          <p:cNvPr id="347142" name="Text Box 6"/>
          <p:cNvSpPr txBox="1">
            <a:spLocks noChangeArrowheads="1"/>
          </p:cNvSpPr>
          <p:nvPr/>
        </p:nvSpPr>
        <p:spPr bwMode="auto">
          <a:xfrm>
            <a:off x="0" y="6021388"/>
            <a:ext cx="3581400"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IBM Research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CPSC 322, Lecture 3</a:t>
            </a:r>
          </a:p>
        </p:txBody>
      </p:sp>
      <p:sp>
        <p:nvSpPr>
          <p:cNvPr id="8" name="Slide Number Placeholder 5"/>
          <p:cNvSpPr>
            <a:spLocks noGrp="1"/>
          </p:cNvSpPr>
          <p:nvPr>
            <p:ph type="sldNum" sz="quarter" idx="12"/>
          </p:nvPr>
        </p:nvSpPr>
        <p:spPr/>
        <p:txBody>
          <a:bodyPr/>
          <a:lstStyle/>
          <a:p>
            <a:r>
              <a:rPr lang="en-US"/>
              <a:t>Slide </a:t>
            </a:r>
            <a:fld id="{8BFDB873-ABD7-4FE0-B1C3-DF59C63046FE}" type="slidenum">
              <a:rPr lang="en-US"/>
              <a:pPr/>
              <a:t>11</a:t>
            </a:fld>
            <a:endParaRPr lang="en-US"/>
          </a:p>
        </p:txBody>
      </p:sp>
      <p:sp>
        <p:nvSpPr>
          <p:cNvPr id="349186" name="Rectangle 2"/>
          <p:cNvSpPr>
            <a:spLocks noGrp="1" noChangeArrowheads="1"/>
          </p:cNvSpPr>
          <p:nvPr>
            <p:ph type="title"/>
          </p:nvPr>
        </p:nvSpPr>
        <p:spPr/>
        <p:txBody>
          <a:bodyPr/>
          <a:lstStyle/>
          <a:p>
            <a:r>
              <a:rPr lang="en-US"/>
              <a:t>(Adversarial) Search: Chess</a:t>
            </a:r>
          </a:p>
        </p:txBody>
      </p:sp>
      <p:sp>
        <p:nvSpPr>
          <p:cNvPr id="349187" name="Rectangle 3"/>
          <p:cNvSpPr>
            <a:spLocks noGrp="1" noChangeArrowheads="1"/>
          </p:cNvSpPr>
          <p:nvPr>
            <p:ph type="body" idx="1"/>
          </p:nvPr>
        </p:nvSpPr>
        <p:spPr>
          <a:xfrm>
            <a:off x="323850" y="981075"/>
            <a:ext cx="8458200" cy="4495800"/>
          </a:xfrm>
        </p:spPr>
        <p:txBody>
          <a:bodyPr/>
          <a:lstStyle/>
          <a:p>
            <a:r>
              <a:rPr lang="en-US" dirty="0"/>
              <a:t>Deep Blue’s Results in the first tournament: </a:t>
            </a:r>
          </a:p>
          <a:p>
            <a:pPr lvl="1"/>
            <a:r>
              <a:rPr lang="en-US" dirty="0"/>
              <a:t>won 1 game, lost 3 and tied 1</a:t>
            </a:r>
          </a:p>
          <a:p>
            <a:pPr lvl="2"/>
            <a:r>
              <a:rPr lang="en-US" dirty="0"/>
              <a:t>first time a reigning world champion lost to a computer</a:t>
            </a:r>
          </a:p>
          <a:p>
            <a:pPr lvl="1">
              <a:buFontTx/>
              <a:buNone/>
            </a:pPr>
            <a:endParaRPr lang="en-US" dirty="0"/>
          </a:p>
        </p:txBody>
      </p:sp>
      <p:sp>
        <p:nvSpPr>
          <p:cNvPr id="349188" name="Text Box 4"/>
          <p:cNvSpPr txBox="1">
            <a:spLocks noChangeArrowheads="1"/>
          </p:cNvSpPr>
          <p:nvPr/>
        </p:nvSpPr>
        <p:spPr bwMode="auto">
          <a:xfrm>
            <a:off x="5486400" y="6216650"/>
            <a:ext cx="3581400"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CNN</a:t>
            </a:r>
          </a:p>
        </p:txBody>
      </p:sp>
      <p:pic>
        <p:nvPicPr>
          <p:cNvPr id="349189" name="kasparov.avi">
            <a:hlinkClick r:id="" action="ppaction://media"/>
          </p:cNvPr>
          <p:cNvPicPr>
            <a:picLocks noRot="1" noChangeAspect="1" noChangeArrowheads="1"/>
          </p:cNvPicPr>
          <p:nvPr>
            <a:videoFile r:link="rId1"/>
          </p:nvPr>
        </p:nvPicPr>
        <p:blipFill>
          <a:blip r:embed="rId4"/>
          <a:srcRect/>
          <a:stretch>
            <a:fillRect/>
          </a:stretch>
        </p:blipFill>
        <p:spPr bwMode="auto">
          <a:xfrm>
            <a:off x="2057400" y="2667000"/>
            <a:ext cx="5029200" cy="37719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918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49189"/>
                                        </p:tgtEl>
                                      </p:cBhvr>
                                    </p:cmd>
                                  </p:childTnLst>
                                </p:cTn>
                              </p:par>
                            </p:childTnLst>
                          </p:cTn>
                        </p:par>
                      </p:childTnLst>
                    </p:cTn>
                  </p:par>
                </p:childTnLst>
              </p:cTn>
              <p:nextCondLst>
                <p:cond evt="onClick" delay="0">
                  <p:tgtEl>
                    <p:spTgt spid="349189"/>
                  </p:tgtEl>
                </p:cond>
              </p:nextCondLst>
            </p:seq>
            <p:video>
              <p:cMediaNode>
                <p:cTn id="7" fill="hold" display="0">
                  <p:stCondLst>
                    <p:cond delay="indefinite"/>
                  </p:stCondLst>
                  <p:endCondLst>
                    <p:cond evt="onNext" delay="0">
                      <p:tgtEl>
                        <p:sldTgt/>
                      </p:tgtEl>
                    </p:cond>
                    <p:cond evt="onPrev" delay="0">
                      <p:tgtEl>
                        <p:sldTgt/>
                      </p:tgtEl>
                    </p:cond>
                  </p:endCondLst>
                </p:cTn>
                <p:tgtEl>
                  <p:spTgt spid="34918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CPSC 322, Lecture 3</a:t>
            </a:r>
          </a:p>
        </p:txBody>
      </p:sp>
      <p:sp>
        <p:nvSpPr>
          <p:cNvPr id="8" name="Slide Number Placeholder 5"/>
          <p:cNvSpPr>
            <a:spLocks noGrp="1"/>
          </p:cNvSpPr>
          <p:nvPr>
            <p:ph type="sldNum" sz="quarter" idx="12"/>
          </p:nvPr>
        </p:nvSpPr>
        <p:spPr/>
        <p:txBody>
          <a:bodyPr/>
          <a:lstStyle/>
          <a:p>
            <a:r>
              <a:rPr lang="en-US"/>
              <a:t>Slide </a:t>
            </a:r>
            <a:fld id="{85074A49-2CE7-4868-8A8C-0D78E597D722}" type="slidenum">
              <a:rPr lang="en-US"/>
              <a:pPr/>
              <a:t>12</a:t>
            </a:fld>
            <a:endParaRPr lang="en-US"/>
          </a:p>
        </p:txBody>
      </p:sp>
      <p:sp>
        <p:nvSpPr>
          <p:cNvPr id="351234" name="Rectangle 2"/>
          <p:cNvSpPr>
            <a:spLocks noGrp="1" noChangeArrowheads="1"/>
          </p:cNvSpPr>
          <p:nvPr>
            <p:ph type="title"/>
          </p:nvPr>
        </p:nvSpPr>
        <p:spPr/>
        <p:txBody>
          <a:bodyPr/>
          <a:lstStyle/>
          <a:p>
            <a:r>
              <a:rPr lang="en-US"/>
              <a:t>(Adversarial) Search: Chess</a:t>
            </a:r>
          </a:p>
        </p:txBody>
      </p:sp>
      <p:sp>
        <p:nvSpPr>
          <p:cNvPr id="351235" name="Rectangle 3"/>
          <p:cNvSpPr>
            <a:spLocks noGrp="1" noChangeArrowheads="1"/>
          </p:cNvSpPr>
          <p:nvPr>
            <p:ph type="body" idx="1"/>
          </p:nvPr>
        </p:nvSpPr>
        <p:spPr>
          <a:xfrm>
            <a:off x="323850" y="981075"/>
            <a:ext cx="8820150" cy="1439863"/>
          </a:xfrm>
        </p:spPr>
        <p:txBody>
          <a:bodyPr/>
          <a:lstStyle/>
          <a:p>
            <a:r>
              <a:rPr lang="en-US"/>
              <a:t>Deep Blue’s Results in the second tournament: </a:t>
            </a:r>
          </a:p>
          <a:p>
            <a:pPr lvl="1"/>
            <a:r>
              <a:rPr lang="en-US"/>
              <a:t>second tournament: won 3 games, lost 2, tied 1</a:t>
            </a:r>
          </a:p>
        </p:txBody>
      </p:sp>
      <p:pic>
        <p:nvPicPr>
          <p:cNvPr id="351236" name="Picture 4" descr="kasparov 3"/>
          <p:cNvPicPr>
            <a:picLocks noChangeAspect="1" noChangeArrowheads="1"/>
          </p:cNvPicPr>
          <p:nvPr/>
        </p:nvPicPr>
        <p:blipFill>
          <a:blip r:embed="rId3"/>
          <a:srcRect/>
          <a:stretch>
            <a:fillRect/>
          </a:stretch>
        </p:blipFill>
        <p:spPr bwMode="auto">
          <a:xfrm>
            <a:off x="1692275" y="1916113"/>
            <a:ext cx="5348288" cy="4011612"/>
          </a:xfrm>
          <a:prstGeom prst="rect">
            <a:avLst/>
          </a:prstGeom>
          <a:noFill/>
        </p:spPr>
      </p:pic>
      <p:sp>
        <p:nvSpPr>
          <p:cNvPr id="351237" name="Rectangle 5"/>
          <p:cNvSpPr>
            <a:spLocks noChangeArrowheads="1"/>
          </p:cNvSpPr>
          <p:nvPr/>
        </p:nvSpPr>
        <p:spPr bwMode="auto">
          <a:xfrm>
            <a:off x="468313" y="4292600"/>
            <a:ext cx="7704137" cy="1944688"/>
          </a:xfrm>
          <a:prstGeom prst="rect">
            <a:avLst/>
          </a:prstGeom>
          <a:solidFill>
            <a:schemeClr val="bg1"/>
          </a:solidFill>
          <a:ln w="9525">
            <a:noFill/>
            <a:miter lim="800000"/>
            <a:headEnd/>
            <a:tailEnd/>
          </a:ln>
          <a:effectLst/>
        </p:spPr>
        <p:txBody>
          <a:bodyPr/>
          <a:lstStyle/>
          <a:p>
            <a:pPr marL="742950" lvl="1" indent="-285750">
              <a:spcBef>
                <a:spcPct val="20000"/>
              </a:spcBef>
              <a:buClr>
                <a:schemeClr val="tx1"/>
              </a:buClr>
              <a:buSzPct val="120000"/>
              <a:buFontTx/>
              <a:buChar char="•"/>
            </a:pPr>
            <a:r>
              <a:rPr lang="en-US" sz="2400">
                <a:latin typeface="Arial Unicode MS" pitchFamily="34" charset="-128"/>
              </a:rPr>
              <a:t>30 CPUs + 480 chess processors</a:t>
            </a:r>
          </a:p>
          <a:p>
            <a:pPr marL="742950" lvl="1" indent="-285750">
              <a:spcBef>
                <a:spcPct val="20000"/>
              </a:spcBef>
              <a:buClr>
                <a:schemeClr val="tx1"/>
              </a:buClr>
              <a:buSzPct val="120000"/>
              <a:buFontTx/>
              <a:buChar char="•"/>
            </a:pPr>
            <a:r>
              <a:rPr lang="en-US" sz="2400">
                <a:latin typeface="Arial Unicode MS" pitchFamily="34" charset="-128"/>
              </a:rPr>
              <a:t>Searched 126.000.000 nodes per sec</a:t>
            </a:r>
          </a:p>
          <a:p>
            <a:pPr marL="742950" lvl="1" indent="-285750">
              <a:spcBef>
                <a:spcPct val="20000"/>
              </a:spcBef>
              <a:buClr>
                <a:schemeClr val="tx1"/>
              </a:buClr>
              <a:buSzPct val="120000"/>
              <a:buFontTx/>
              <a:buChar char="•"/>
            </a:pPr>
            <a:r>
              <a:rPr lang="en-US" sz="2400">
                <a:latin typeface="Arial Unicode MS" pitchFamily="34" charset="-128"/>
              </a:rPr>
              <a:t>Generated 30 billion positions per move reaching depth 14 routinely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13</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solidFill>
            <a:schemeClr val="accent1">
              <a:lumMod val="20000"/>
              <a:lumOff val="80000"/>
            </a:schemeClr>
          </a:solid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CPSC 322, Lecture 3</a:t>
            </a:r>
          </a:p>
        </p:txBody>
      </p:sp>
      <p:sp>
        <p:nvSpPr>
          <p:cNvPr id="7" name="Slide Number Placeholder 5"/>
          <p:cNvSpPr>
            <a:spLocks noGrp="1"/>
          </p:cNvSpPr>
          <p:nvPr>
            <p:ph type="sldNum" sz="quarter" idx="12"/>
          </p:nvPr>
        </p:nvSpPr>
        <p:spPr/>
        <p:txBody>
          <a:bodyPr/>
          <a:lstStyle/>
          <a:p>
            <a:r>
              <a:rPr lang="en-US"/>
              <a:t>Slide </a:t>
            </a:r>
            <a:fld id="{3FA7AE4F-7003-44AD-8B9C-367EA810F97E}" type="slidenum">
              <a:rPr lang="en-US"/>
              <a:pPr/>
              <a:t>14</a:t>
            </a:fld>
            <a:endParaRPr lang="en-US"/>
          </a:p>
        </p:txBody>
      </p:sp>
      <p:sp>
        <p:nvSpPr>
          <p:cNvPr id="355330" name="Rectangle 2"/>
          <p:cNvSpPr>
            <a:spLocks noGrp="1" noChangeArrowheads="1"/>
          </p:cNvSpPr>
          <p:nvPr>
            <p:ph type="title"/>
          </p:nvPr>
        </p:nvSpPr>
        <p:spPr/>
        <p:txBody>
          <a:bodyPr/>
          <a:lstStyle/>
          <a:p>
            <a:r>
              <a:rPr lang="en-US"/>
              <a:t>CSPs: Crossword Puzzles</a:t>
            </a:r>
          </a:p>
        </p:txBody>
      </p:sp>
      <p:pic>
        <p:nvPicPr>
          <p:cNvPr id="355331" name="Picture 3" descr="Littman Crossword"/>
          <p:cNvPicPr>
            <a:picLocks noChangeAspect="1" noChangeArrowheads="1"/>
          </p:cNvPicPr>
          <p:nvPr/>
        </p:nvPicPr>
        <p:blipFill>
          <a:blip r:embed="rId3"/>
          <a:srcRect/>
          <a:stretch>
            <a:fillRect/>
          </a:stretch>
        </p:blipFill>
        <p:spPr bwMode="auto">
          <a:xfrm>
            <a:off x="0" y="976313"/>
            <a:ext cx="9144000" cy="5043487"/>
          </a:xfrm>
          <a:prstGeom prst="rect">
            <a:avLst/>
          </a:prstGeom>
          <a:noFill/>
        </p:spPr>
      </p:pic>
      <p:sp>
        <p:nvSpPr>
          <p:cNvPr id="355332" name="Text Box 4"/>
          <p:cNvSpPr txBox="1">
            <a:spLocks noChangeArrowheads="1"/>
          </p:cNvSpPr>
          <p:nvPr/>
        </p:nvSpPr>
        <p:spPr bwMode="auto">
          <a:xfrm>
            <a:off x="6172200" y="5589588"/>
            <a:ext cx="2971800" cy="366712"/>
          </a:xfrm>
          <a:prstGeom prst="rect">
            <a:avLst/>
          </a:prstGeom>
          <a:noFill/>
          <a:ln w="9525">
            <a:noFill/>
            <a:miter lim="800000"/>
            <a:headEnd/>
            <a:tailEnd/>
          </a:ln>
          <a:effectLst/>
        </p:spPr>
        <p:txBody>
          <a:bodyPr>
            <a:spAutoFit/>
          </a:bodyPr>
          <a:lstStyle/>
          <a:p>
            <a:pPr algn="r" eaLnBrk="0" hangingPunct="0">
              <a:spcBef>
                <a:spcPct val="50000"/>
              </a:spcBef>
            </a:pPr>
            <a:r>
              <a:rPr lang="en-US" sz="1800">
                <a:latin typeface="Arial" charset="0"/>
              </a:rPr>
              <a:t>Source: </a:t>
            </a:r>
            <a:r>
              <a:rPr lang="en-US" sz="1800" i="1">
                <a:latin typeface="Arial" charset="0"/>
              </a:rPr>
              <a:t>Michael Littman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CPSC 322, Lecture 3</a:t>
            </a:r>
          </a:p>
        </p:txBody>
      </p:sp>
      <p:sp>
        <p:nvSpPr>
          <p:cNvPr id="7" name="Slide Number Placeholder 5"/>
          <p:cNvSpPr>
            <a:spLocks noGrp="1"/>
          </p:cNvSpPr>
          <p:nvPr>
            <p:ph type="sldNum" sz="quarter" idx="12"/>
          </p:nvPr>
        </p:nvSpPr>
        <p:spPr/>
        <p:txBody>
          <a:bodyPr/>
          <a:lstStyle/>
          <a:p>
            <a:r>
              <a:rPr lang="en-US"/>
              <a:t>Slide </a:t>
            </a:r>
            <a:fld id="{3FA7AE4F-7003-44AD-8B9C-367EA810F97E}" type="slidenum">
              <a:rPr lang="en-US"/>
              <a:pPr/>
              <a:t>15</a:t>
            </a:fld>
            <a:endParaRPr lang="en-US"/>
          </a:p>
        </p:txBody>
      </p:sp>
      <p:sp>
        <p:nvSpPr>
          <p:cNvPr id="355330" name="Rectangle 2"/>
          <p:cNvSpPr>
            <a:spLocks noGrp="1" noChangeArrowheads="1"/>
          </p:cNvSpPr>
          <p:nvPr>
            <p:ph type="title"/>
          </p:nvPr>
        </p:nvSpPr>
        <p:spPr/>
        <p:txBody>
          <a:bodyPr/>
          <a:lstStyle/>
          <a:p>
            <a:r>
              <a:rPr lang="en-US" dirty="0"/>
              <a:t>CSPs: </a:t>
            </a:r>
            <a:r>
              <a:rPr lang="en-US" dirty="0" smtClean="0"/>
              <a:t>Radio link frequency assignment</a:t>
            </a:r>
            <a:endParaRPr lang="en-US" dirty="0"/>
          </a:p>
        </p:txBody>
      </p:sp>
      <p:sp>
        <p:nvSpPr>
          <p:cNvPr id="355332" name="Text Box 4"/>
          <p:cNvSpPr txBox="1">
            <a:spLocks noChangeArrowheads="1"/>
          </p:cNvSpPr>
          <p:nvPr/>
        </p:nvSpPr>
        <p:spPr bwMode="auto">
          <a:xfrm>
            <a:off x="5857884" y="2643182"/>
            <a:ext cx="2971800" cy="366712"/>
          </a:xfrm>
          <a:prstGeom prst="rect">
            <a:avLst/>
          </a:prstGeom>
          <a:noFill/>
          <a:ln w="9525">
            <a:noFill/>
            <a:miter lim="800000"/>
            <a:headEnd/>
            <a:tailEnd/>
          </a:ln>
          <a:effectLst/>
        </p:spPr>
        <p:txBody>
          <a:bodyPr>
            <a:spAutoFit/>
          </a:bodyPr>
          <a:lstStyle/>
          <a:p>
            <a:pPr algn="r" eaLnBrk="0" hangingPunct="0">
              <a:spcBef>
                <a:spcPct val="50000"/>
              </a:spcBef>
            </a:pPr>
            <a:r>
              <a:rPr lang="en-US" sz="1800" dirty="0">
                <a:latin typeface="Arial" charset="0"/>
              </a:rPr>
              <a:t>Source: </a:t>
            </a:r>
            <a:r>
              <a:rPr lang="en-US" sz="1800" i="1" dirty="0" smtClean="0">
                <a:latin typeface="Arial" charset="0"/>
              </a:rPr>
              <a:t>INRIA</a:t>
            </a:r>
            <a:endParaRPr lang="en-US" sz="1800" i="1" dirty="0">
              <a:latin typeface="Arial" charset="0"/>
            </a:endParaRPr>
          </a:p>
        </p:txBody>
      </p:sp>
      <p:sp>
        <p:nvSpPr>
          <p:cNvPr id="8" name="Rectangle 7"/>
          <p:cNvSpPr/>
          <p:nvPr/>
        </p:nvSpPr>
        <p:spPr>
          <a:xfrm>
            <a:off x="285720" y="785794"/>
            <a:ext cx="6572280" cy="2677656"/>
          </a:xfrm>
          <a:prstGeom prst="rect">
            <a:avLst/>
          </a:prstGeom>
        </p:spPr>
        <p:txBody>
          <a:bodyPr wrap="square">
            <a:spAutoFit/>
          </a:bodyPr>
          <a:lstStyle/>
          <a:p>
            <a:r>
              <a:rPr lang="en-US" dirty="0" smtClean="0">
                <a:latin typeface="+mj-lt"/>
              </a:rPr>
              <a:t>Assigning frequencies to a set of radio links defined between pairs of sites in order to avoid interferences.</a:t>
            </a:r>
          </a:p>
          <a:p>
            <a:r>
              <a:rPr lang="en-US" dirty="0" smtClean="0">
                <a:latin typeface="+mj-lt"/>
              </a:rPr>
              <a:t>Constraints on frequency depend on position of the links and on physical environment .</a:t>
            </a:r>
            <a:endParaRPr lang="en-US" dirty="0">
              <a:latin typeface="+mj-lt"/>
            </a:endParaRPr>
          </a:p>
        </p:txBody>
      </p:sp>
      <p:pic>
        <p:nvPicPr>
          <p:cNvPr id="9" name="Picture 2"/>
          <p:cNvPicPr>
            <a:picLocks noChangeAspect="1" noChangeArrowheads="1"/>
          </p:cNvPicPr>
          <p:nvPr/>
        </p:nvPicPr>
        <p:blipFill>
          <a:blip r:embed="rId3"/>
          <a:srcRect/>
          <a:stretch>
            <a:fillRect/>
          </a:stretch>
        </p:blipFill>
        <p:spPr bwMode="auto">
          <a:xfrm>
            <a:off x="4071934" y="3120242"/>
            <a:ext cx="4857784" cy="3737758"/>
          </a:xfrm>
          <a:prstGeom prst="rect">
            <a:avLst/>
          </a:prstGeom>
          <a:noFill/>
          <a:ln w="9525">
            <a:noFill/>
            <a:miter lim="800000"/>
            <a:headEnd/>
            <a:tailEnd/>
          </a:ln>
          <a:effectLst/>
        </p:spPr>
      </p:pic>
      <p:sp>
        <p:nvSpPr>
          <p:cNvPr id="10" name="Text Box 5"/>
          <p:cNvSpPr txBox="1">
            <a:spLocks noChangeArrowheads="1"/>
          </p:cNvSpPr>
          <p:nvPr/>
        </p:nvSpPr>
        <p:spPr bwMode="auto">
          <a:xfrm>
            <a:off x="323850" y="5157788"/>
            <a:ext cx="4503156" cy="523220"/>
          </a:xfrm>
          <a:prstGeom prst="rect">
            <a:avLst/>
          </a:prstGeom>
          <a:solidFill>
            <a:schemeClr val="bg1"/>
          </a:solidFill>
          <a:ln w="9525">
            <a:noFill/>
            <a:miter lim="800000"/>
            <a:headEnd/>
            <a:tailEnd/>
          </a:ln>
          <a:effectLst/>
        </p:spPr>
        <p:txBody>
          <a:bodyPr wrap="none">
            <a:spAutoFit/>
          </a:bodyPr>
          <a:lstStyle/>
          <a:p>
            <a:r>
              <a:rPr lang="en-US" dirty="0" smtClean="0">
                <a:solidFill>
                  <a:schemeClr val="accent2"/>
                </a:solidFill>
                <a:latin typeface="Arial Unicode MS" pitchFamily="34" charset="-128"/>
              </a:rPr>
              <a:t>Sample Constraint network</a:t>
            </a:r>
            <a:endParaRPr lang="en-US" dirty="0">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16</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no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solidFill>
            <a:schemeClr val="accent1">
              <a:lumMod val="20000"/>
              <a:lumOff val="80000"/>
            </a:schemeClr>
          </a:solid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CPSC 322, Lecture 3</a:t>
            </a:r>
          </a:p>
        </p:txBody>
      </p:sp>
      <p:sp>
        <p:nvSpPr>
          <p:cNvPr id="7" name="Slide Number Placeholder 5"/>
          <p:cNvSpPr>
            <a:spLocks noGrp="1"/>
          </p:cNvSpPr>
          <p:nvPr>
            <p:ph type="sldNum" sz="quarter" idx="12"/>
          </p:nvPr>
        </p:nvSpPr>
        <p:spPr/>
        <p:txBody>
          <a:bodyPr/>
          <a:lstStyle/>
          <a:p>
            <a:r>
              <a:rPr lang="en-US"/>
              <a:t>Slide </a:t>
            </a:r>
            <a:fld id="{716FDBA6-5FF6-4B4E-9A16-09CD4C0540A3}" type="slidenum">
              <a:rPr lang="en-US"/>
              <a:pPr/>
              <a:t>17</a:t>
            </a:fld>
            <a:endParaRPr lang="en-US"/>
          </a:p>
        </p:txBody>
      </p:sp>
      <p:sp>
        <p:nvSpPr>
          <p:cNvPr id="365570" name="Rectangle 2"/>
          <p:cNvSpPr>
            <a:spLocks noGrp="1" noChangeArrowheads="1"/>
          </p:cNvSpPr>
          <p:nvPr>
            <p:ph type="title"/>
          </p:nvPr>
        </p:nvSpPr>
        <p:spPr/>
        <p:txBody>
          <a:bodyPr/>
          <a:lstStyle/>
          <a:p>
            <a:r>
              <a:rPr lang="en-US"/>
              <a:t>Logic: Ontologies</a:t>
            </a:r>
          </a:p>
        </p:txBody>
      </p:sp>
      <p:pic>
        <p:nvPicPr>
          <p:cNvPr id="365571" name="Picture 3" descr="cyc ontology"/>
          <p:cNvPicPr>
            <a:picLocks noChangeAspect="1" noChangeArrowheads="1"/>
          </p:cNvPicPr>
          <p:nvPr/>
        </p:nvPicPr>
        <p:blipFill>
          <a:blip r:embed="rId3"/>
          <a:srcRect/>
          <a:stretch>
            <a:fillRect/>
          </a:stretch>
        </p:blipFill>
        <p:spPr bwMode="auto">
          <a:xfrm>
            <a:off x="900113" y="773113"/>
            <a:ext cx="7253287" cy="5399087"/>
          </a:xfrm>
          <a:prstGeom prst="rect">
            <a:avLst/>
          </a:prstGeom>
          <a:noFill/>
        </p:spPr>
      </p:pic>
      <p:sp>
        <p:nvSpPr>
          <p:cNvPr id="365572" name="Text Box 4"/>
          <p:cNvSpPr txBox="1">
            <a:spLocks noChangeArrowheads="1"/>
          </p:cNvSpPr>
          <p:nvPr/>
        </p:nvSpPr>
        <p:spPr bwMode="auto">
          <a:xfrm>
            <a:off x="468313" y="6092825"/>
            <a:ext cx="2573337"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Cycorp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CPSC 322, Lecture 3</a:t>
            </a:r>
          </a:p>
        </p:txBody>
      </p:sp>
      <p:sp>
        <p:nvSpPr>
          <p:cNvPr id="10" name="Slide Number Placeholder 5"/>
          <p:cNvSpPr>
            <a:spLocks noGrp="1"/>
          </p:cNvSpPr>
          <p:nvPr>
            <p:ph type="sldNum" sz="quarter" idx="12"/>
          </p:nvPr>
        </p:nvSpPr>
        <p:spPr/>
        <p:txBody>
          <a:bodyPr/>
          <a:lstStyle/>
          <a:p>
            <a:r>
              <a:rPr lang="en-US"/>
              <a:t>Slide </a:t>
            </a:r>
            <a:fld id="{AC09E82B-E284-4C7E-BE4A-11DA49230725}" type="slidenum">
              <a:rPr lang="en-US"/>
              <a:pPr/>
              <a:t>18</a:t>
            </a:fld>
            <a:endParaRPr lang="en-US"/>
          </a:p>
        </p:txBody>
      </p:sp>
      <p:sp>
        <p:nvSpPr>
          <p:cNvPr id="367618" name="Rectangle 2"/>
          <p:cNvSpPr>
            <a:spLocks noGrp="1" noChangeArrowheads="1"/>
          </p:cNvSpPr>
          <p:nvPr>
            <p:ph type="title"/>
          </p:nvPr>
        </p:nvSpPr>
        <p:spPr/>
        <p:txBody>
          <a:bodyPr/>
          <a:lstStyle/>
          <a:p>
            <a:r>
              <a:rPr lang="en-US"/>
              <a:t>Logic: CycSecure</a:t>
            </a:r>
          </a:p>
        </p:txBody>
      </p:sp>
      <p:sp>
        <p:nvSpPr>
          <p:cNvPr id="367619" name="Rectangle 3"/>
          <p:cNvSpPr>
            <a:spLocks noGrp="1" noChangeArrowheads="1"/>
          </p:cNvSpPr>
          <p:nvPr>
            <p:ph type="body" idx="1"/>
          </p:nvPr>
        </p:nvSpPr>
        <p:spPr>
          <a:xfrm>
            <a:off x="76200" y="838200"/>
            <a:ext cx="8763000" cy="5287963"/>
          </a:xfrm>
        </p:spPr>
        <p:txBody>
          <a:bodyPr/>
          <a:lstStyle/>
          <a:p>
            <a:r>
              <a:rPr lang="en-US" sz="2400"/>
              <a:t>“</a:t>
            </a:r>
            <a:r>
              <a:rPr lang="en-US" sz="2400" b="1"/>
              <a:t>scans a computer network</a:t>
            </a:r>
            <a:r>
              <a:rPr lang="en-US" sz="2400"/>
              <a:t> to </a:t>
            </a:r>
            <a:r>
              <a:rPr lang="en-US" sz="2400" b="1"/>
              <a:t>build a formal representation</a:t>
            </a:r>
            <a:r>
              <a:rPr lang="en-US" sz="2400"/>
              <a:t> of the network, based on Cyc’s pre-existing ontology of networking, security, and computing concepts:</a:t>
            </a:r>
          </a:p>
        </p:txBody>
      </p:sp>
      <p:pic>
        <p:nvPicPr>
          <p:cNvPr id="367620" name="Picture 4"/>
          <p:cNvPicPr>
            <a:picLocks noChangeAspect="1" noChangeArrowheads="1"/>
          </p:cNvPicPr>
          <p:nvPr/>
        </p:nvPicPr>
        <p:blipFill>
          <a:blip r:embed="rId3"/>
          <a:srcRect l="1695" t="1543" r="922" b="1543"/>
          <a:stretch>
            <a:fillRect/>
          </a:stretch>
        </p:blipFill>
        <p:spPr bwMode="auto">
          <a:xfrm>
            <a:off x="4724400" y="2133600"/>
            <a:ext cx="4343400" cy="4016375"/>
          </a:xfrm>
          <a:prstGeom prst="rect">
            <a:avLst/>
          </a:prstGeom>
          <a:noFill/>
          <a:ln w="9525">
            <a:noFill/>
            <a:miter lim="800000"/>
            <a:headEnd/>
            <a:tailEnd/>
          </a:ln>
          <a:effectLst/>
        </p:spPr>
      </p:pic>
      <p:sp>
        <p:nvSpPr>
          <p:cNvPr id="367621" name="Rectangle 5"/>
          <p:cNvSpPr>
            <a:spLocks noChangeArrowheads="1"/>
          </p:cNvSpPr>
          <p:nvPr/>
        </p:nvSpPr>
        <p:spPr bwMode="auto">
          <a:xfrm>
            <a:off x="0" y="2349500"/>
            <a:ext cx="4495800" cy="2238375"/>
          </a:xfrm>
          <a:prstGeom prst="rect">
            <a:avLst/>
          </a:prstGeom>
          <a:noFill/>
          <a:ln w="9525">
            <a:noFill/>
            <a:miter lim="800000"/>
            <a:headEnd/>
            <a:tailEnd/>
          </a:ln>
          <a:effectLst/>
        </p:spPr>
        <p:txBody>
          <a:bodyPr/>
          <a:lstStyle/>
          <a:p>
            <a:pPr marL="342900" indent="-342900">
              <a:spcBef>
                <a:spcPct val="20000"/>
              </a:spcBef>
            </a:pPr>
            <a:r>
              <a:rPr lang="en-US" sz="2400">
                <a:latin typeface="Arial Unicode MS" pitchFamily="34" charset="-128"/>
              </a:rPr>
              <a:t>This formal representation also allows users to interact directly with the model of the network, allowing testing of proposed changes.”</a:t>
            </a:r>
          </a:p>
        </p:txBody>
      </p:sp>
      <p:sp>
        <p:nvSpPr>
          <p:cNvPr id="367622" name="Text Box 6"/>
          <p:cNvSpPr txBox="1">
            <a:spLocks noChangeArrowheads="1"/>
          </p:cNvSpPr>
          <p:nvPr/>
        </p:nvSpPr>
        <p:spPr bwMode="auto">
          <a:xfrm>
            <a:off x="5292725" y="1916113"/>
            <a:ext cx="3581400"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Excerpted from: </a:t>
            </a:r>
            <a:r>
              <a:rPr lang="en-US" sz="1600" i="1">
                <a:latin typeface="Arial" charset="0"/>
              </a:rPr>
              <a:t>Shepard et al., 2005</a:t>
            </a:r>
          </a:p>
        </p:txBody>
      </p:sp>
      <p:sp>
        <p:nvSpPr>
          <p:cNvPr id="367623" name="Rectangle 7"/>
          <p:cNvSpPr>
            <a:spLocks noChangeArrowheads="1"/>
          </p:cNvSpPr>
          <p:nvPr/>
        </p:nvSpPr>
        <p:spPr bwMode="auto">
          <a:xfrm>
            <a:off x="395288" y="4652963"/>
            <a:ext cx="3671887" cy="1446212"/>
          </a:xfrm>
          <a:prstGeom prst="rect">
            <a:avLst/>
          </a:prstGeom>
          <a:noFill/>
          <a:ln w="9525">
            <a:noFill/>
            <a:miter lim="800000"/>
            <a:headEnd/>
            <a:tailEnd/>
          </a:ln>
          <a:effectLst/>
        </p:spPr>
        <p:txBody>
          <a:bodyPr/>
          <a:lstStyle/>
          <a:p>
            <a:pPr marL="342900" indent="-342900">
              <a:spcBef>
                <a:spcPct val="20000"/>
              </a:spcBef>
              <a:buFontTx/>
              <a:buChar char="•"/>
            </a:pPr>
            <a:r>
              <a:rPr lang="en-US" b="1">
                <a:solidFill>
                  <a:schemeClr val="accent2"/>
                </a:solidFill>
                <a:latin typeface="Arial Unicode MS" pitchFamily="34" charset="-128"/>
              </a:rPr>
              <a:t>Knowledge Representation</a:t>
            </a:r>
          </a:p>
          <a:p>
            <a:pPr marL="342900" indent="-342900">
              <a:spcBef>
                <a:spcPct val="20000"/>
              </a:spcBef>
              <a:buFontTx/>
              <a:buChar char="•"/>
            </a:pPr>
            <a:r>
              <a:rPr lang="en-US" b="1">
                <a:solidFill>
                  <a:schemeClr val="accent2"/>
                </a:solidFill>
                <a:latin typeface="Arial Unicode MS" pitchFamily="34" charset="-128"/>
              </a:rPr>
              <a:t>Semantic Web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p:bldP spid="3676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19</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solidFill>
            <a:schemeClr val="accent1">
              <a:lumMod val="20000"/>
              <a:lumOff val="80000"/>
            </a:schemeClr>
          </a:solid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no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CPSC 322, Lecture 3</a:t>
            </a:r>
          </a:p>
        </p:txBody>
      </p:sp>
      <p:sp>
        <p:nvSpPr>
          <p:cNvPr id="6" name="Slide Number Placeholder 5"/>
          <p:cNvSpPr>
            <a:spLocks noGrp="1"/>
          </p:cNvSpPr>
          <p:nvPr>
            <p:ph type="sldNum" sz="quarter" idx="12"/>
          </p:nvPr>
        </p:nvSpPr>
        <p:spPr/>
        <p:txBody>
          <a:bodyPr/>
          <a:lstStyle/>
          <a:p>
            <a:r>
              <a:rPr lang="en-US"/>
              <a:t>Slide </a:t>
            </a:r>
            <a:fld id="{27EC9018-7BEE-4127-A2A6-5203D8FE105E}" type="slidenum">
              <a:rPr lang="en-US"/>
              <a:pPr/>
              <a:t>2</a:t>
            </a:fld>
            <a:endParaRPr lang="en-US"/>
          </a:p>
        </p:txBody>
      </p:sp>
      <p:sp>
        <p:nvSpPr>
          <p:cNvPr id="342018" name="Rectangle 2"/>
          <p:cNvSpPr>
            <a:spLocks noGrp="1" noChangeArrowheads="1"/>
          </p:cNvSpPr>
          <p:nvPr>
            <p:ph type="title"/>
          </p:nvPr>
        </p:nvSpPr>
        <p:spPr>
          <a:xfrm>
            <a:off x="250825" y="476250"/>
            <a:ext cx="8534400" cy="685800"/>
          </a:xfrm>
        </p:spPr>
        <p:txBody>
          <a:bodyPr/>
          <a:lstStyle/>
          <a:p>
            <a:r>
              <a:rPr lang="en-US" sz="3200"/>
              <a:t>If your studentID is below we need to talk at the end of lecture</a:t>
            </a:r>
          </a:p>
        </p:txBody>
      </p:sp>
      <p:sp>
        <p:nvSpPr>
          <p:cNvPr id="342019" name="Rectangle 3"/>
          <p:cNvSpPr>
            <a:spLocks noGrp="1" noChangeArrowheads="1"/>
          </p:cNvSpPr>
          <p:nvPr>
            <p:ph type="body" idx="1"/>
          </p:nvPr>
        </p:nvSpPr>
        <p:spPr>
          <a:xfrm>
            <a:off x="685800" y="1916113"/>
            <a:ext cx="4030663" cy="2930525"/>
          </a:xfrm>
        </p:spPr>
        <p:txBody>
          <a:bodyPr/>
          <a:lstStyle/>
          <a:p>
            <a:r>
              <a:rPr lang="en-US" dirty="0" smtClean="0"/>
              <a:t>22372056</a:t>
            </a:r>
          </a:p>
          <a:p>
            <a:r>
              <a:rPr lang="en-US" dirty="0" smtClean="0"/>
              <a:t>36966026</a:t>
            </a:r>
          </a:p>
          <a:p>
            <a:r>
              <a:rPr lang="en-US" dirty="0" smtClean="0"/>
              <a:t>63852040</a:t>
            </a:r>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CPSC 322, Lecture 3</a:t>
            </a:r>
          </a:p>
        </p:txBody>
      </p:sp>
      <p:sp>
        <p:nvSpPr>
          <p:cNvPr id="9" name="Slide Number Placeholder 5"/>
          <p:cNvSpPr>
            <a:spLocks noGrp="1"/>
          </p:cNvSpPr>
          <p:nvPr>
            <p:ph type="sldNum" sz="quarter" idx="12"/>
          </p:nvPr>
        </p:nvSpPr>
        <p:spPr/>
        <p:txBody>
          <a:bodyPr/>
          <a:lstStyle/>
          <a:p>
            <a:r>
              <a:rPr lang="en-US"/>
              <a:t>Slide </a:t>
            </a:r>
            <a:fld id="{028B33E1-85AE-45F7-A5E2-8BD2087523F7}" type="slidenum">
              <a:rPr lang="en-US"/>
              <a:pPr/>
              <a:t>20</a:t>
            </a:fld>
            <a:endParaRPr lang="en-US"/>
          </a:p>
        </p:txBody>
      </p:sp>
      <p:sp>
        <p:nvSpPr>
          <p:cNvPr id="357378" name="Rectangle 2"/>
          <p:cNvSpPr>
            <a:spLocks noGrp="1" noChangeArrowheads="1"/>
          </p:cNvSpPr>
          <p:nvPr>
            <p:ph type="title"/>
          </p:nvPr>
        </p:nvSpPr>
        <p:spPr/>
        <p:txBody>
          <a:bodyPr/>
          <a:lstStyle/>
          <a:p>
            <a:r>
              <a:rPr lang="en-US"/>
              <a:t>Planning &amp; Scheduling: Logistics</a:t>
            </a:r>
          </a:p>
        </p:txBody>
      </p:sp>
      <p:sp>
        <p:nvSpPr>
          <p:cNvPr id="357379" name="Rectangle 3"/>
          <p:cNvSpPr>
            <a:spLocks noGrp="1" noChangeArrowheads="1"/>
          </p:cNvSpPr>
          <p:nvPr>
            <p:ph type="body" idx="1"/>
          </p:nvPr>
        </p:nvSpPr>
        <p:spPr>
          <a:xfrm>
            <a:off x="323850" y="765175"/>
            <a:ext cx="8458200" cy="2233613"/>
          </a:xfrm>
        </p:spPr>
        <p:txBody>
          <a:bodyPr/>
          <a:lstStyle/>
          <a:p>
            <a:r>
              <a:rPr lang="en-US" dirty="0"/>
              <a:t>Dynamic Analysis and </a:t>
            </a:r>
            <a:r>
              <a:rPr lang="en-US" dirty="0" err="1"/>
              <a:t>Replanning</a:t>
            </a:r>
            <a:r>
              <a:rPr lang="en-US" dirty="0"/>
              <a:t> Tool </a:t>
            </a:r>
            <a:r>
              <a:rPr lang="en-US" sz="1800" dirty="0"/>
              <a:t>(Cross &amp; Walker)</a:t>
            </a:r>
          </a:p>
          <a:p>
            <a:pPr lvl="1"/>
            <a:r>
              <a:rPr lang="en-US" dirty="0"/>
              <a:t>logistics planning and scheduling for military transport</a:t>
            </a:r>
          </a:p>
          <a:p>
            <a:pPr lvl="1"/>
            <a:r>
              <a:rPr lang="en-US" dirty="0"/>
              <a:t>used in the 1991 Gulf War by the US</a:t>
            </a:r>
          </a:p>
          <a:p>
            <a:pPr lvl="1"/>
            <a:r>
              <a:rPr lang="en-US" dirty="0"/>
              <a:t>problems had 50,000 entities (e.g., vehicles); different starting points and destinations</a:t>
            </a:r>
          </a:p>
        </p:txBody>
      </p:sp>
      <p:pic>
        <p:nvPicPr>
          <p:cNvPr id="357380" name="Picture 4" descr="DART dynamic analysis and replanning tool"/>
          <p:cNvPicPr>
            <a:picLocks noChangeAspect="1" noChangeArrowheads="1"/>
          </p:cNvPicPr>
          <p:nvPr/>
        </p:nvPicPr>
        <p:blipFill>
          <a:blip r:embed="rId3"/>
          <a:srcRect/>
          <a:stretch>
            <a:fillRect/>
          </a:stretch>
        </p:blipFill>
        <p:spPr bwMode="auto">
          <a:xfrm>
            <a:off x="2195513" y="3028950"/>
            <a:ext cx="5040312" cy="3829050"/>
          </a:xfrm>
          <a:prstGeom prst="rect">
            <a:avLst/>
          </a:prstGeom>
          <a:noFill/>
        </p:spPr>
      </p:pic>
      <p:sp>
        <p:nvSpPr>
          <p:cNvPr id="357381" name="Text Box 5"/>
          <p:cNvSpPr txBox="1">
            <a:spLocks noChangeArrowheads="1"/>
          </p:cNvSpPr>
          <p:nvPr/>
        </p:nvSpPr>
        <p:spPr bwMode="auto">
          <a:xfrm>
            <a:off x="0" y="6237288"/>
            <a:ext cx="1979613"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DARPA</a:t>
            </a:r>
          </a:p>
        </p:txBody>
      </p:sp>
      <p:sp>
        <p:nvSpPr>
          <p:cNvPr id="357382" name="Rectangle 6"/>
          <p:cNvSpPr>
            <a:spLocks noChangeArrowheads="1"/>
          </p:cNvSpPr>
          <p:nvPr/>
        </p:nvSpPr>
        <p:spPr bwMode="auto">
          <a:xfrm>
            <a:off x="4211638" y="4221163"/>
            <a:ext cx="4643437" cy="1152525"/>
          </a:xfrm>
          <a:prstGeom prst="rect">
            <a:avLst/>
          </a:prstGeom>
          <a:solidFill>
            <a:schemeClr val="bg1"/>
          </a:solidFill>
          <a:ln w="9525">
            <a:solidFill>
              <a:schemeClr val="accent2"/>
            </a:solidFill>
            <a:miter lim="800000"/>
            <a:headEnd/>
            <a:tailEnd/>
          </a:ln>
          <a:effectLst/>
        </p:spPr>
        <p:txBody>
          <a:bodyPr/>
          <a:lstStyle/>
          <a:p>
            <a:pPr marL="342900" indent="-342900">
              <a:lnSpc>
                <a:spcPct val="80000"/>
              </a:lnSpc>
              <a:spcBef>
                <a:spcPct val="20000"/>
              </a:spcBef>
            </a:pPr>
            <a:r>
              <a:rPr lang="en-US" sz="2400">
                <a:latin typeface="Arial Unicode MS" pitchFamily="34" charset="-128"/>
              </a:rPr>
              <a:t>Same techniques can be use for non-military applications: </a:t>
            </a:r>
          </a:p>
          <a:p>
            <a:pPr marL="342900" indent="-342900">
              <a:lnSpc>
                <a:spcPct val="80000"/>
              </a:lnSpc>
              <a:spcBef>
                <a:spcPct val="20000"/>
              </a:spcBef>
            </a:pPr>
            <a:r>
              <a:rPr lang="en-US" sz="2400">
                <a:latin typeface="Arial Unicode MS" pitchFamily="34" charset="-128"/>
              </a:rPr>
              <a:t>e.g., Emergency Evacuation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CPSC 322, Lecture 3</a:t>
            </a:r>
          </a:p>
        </p:txBody>
      </p:sp>
      <p:sp>
        <p:nvSpPr>
          <p:cNvPr id="11" name="Slide Number Placeholder 5"/>
          <p:cNvSpPr>
            <a:spLocks noGrp="1"/>
          </p:cNvSpPr>
          <p:nvPr>
            <p:ph type="sldNum" sz="quarter" idx="12"/>
          </p:nvPr>
        </p:nvSpPr>
        <p:spPr/>
        <p:txBody>
          <a:bodyPr/>
          <a:lstStyle/>
          <a:p>
            <a:r>
              <a:rPr lang="en-US"/>
              <a:t>Slide </a:t>
            </a:r>
            <a:fld id="{0A0E5135-1512-4C7B-A676-07BAA9F09298}" type="slidenum">
              <a:rPr lang="en-US"/>
              <a:pPr/>
              <a:t>21</a:t>
            </a:fld>
            <a:endParaRPr lang="en-US"/>
          </a:p>
        </p:txBody>
      </p:sp>
      <p:sp>
        <p:nvSpPr>
          <p:cNvPr id="359426" name="Rectangle 2"/>
          <p:cNvSpPr>
            <a:spLocks noGrp="1" noChangeArrowheads="1"/>
          </p:cNvSpPr>
          <p:nvPr>
            <p:ph type="title"/>
          </p:nvPr>
        </p:nvSpPr>
        <p:spPr/>
        <p:txBody>
          <a:bodyPr/>
          <a:lstStyle/>
          <a:p>
            <a:r>
              <a:rPr lang="en-US"/>
              <a:t>Planning: Spacecraft Control</a:t>
            </a:r>
          </a:p>
        </p:txBody>
      </p:sp>
      <p:sp>
        <p:nvSpPr>
          <p:cNvPr id="359427" name="Rectangle 3"/>
          <p:cNvSpPr>
            <a:spLocks noGrp="1" noChangeArrowheads="1"/>
          </p:cNvSpPr>
          <p:nvPr>
            <p:ph type="body" idx="1"/>
          </p:nvPr>
        </p:nvSpPr>
        <p:spPr>
          <a:xfrm>
            <a:off x="323850" y="836613"/>
            <a:ext cx="8458200" cy="4495800"/>
          </a:xfrm>
        </p:spPr>
        <p:txBody>
          <a:bodyPr/>
          <a:lstStyle/>
          <a:p>
            <a:pPr>
              <a:lnSpc>
                <a:spcPct val="75000"/>
              </a:lnSpc>
            </a:pPr>
            <a:r>
              <a:rPr lang="en-US"/>
              <a:t>NASA: Deep Space One spacecraft</a:t>
            </a:r>
          </a:p>
          <a:p>
            <a:pPr>
              <a:lnSpc>
                <a:spcPct val="75000"/>
              </a:lnSpc>
            </a:pPr>
            <a:r>
              <a:rPr lang="en-US"/>
              <a:t>operated autonomously for two days in May, 1999:</a:t>
            </a:r>
          </a:p>
          <a:p>
            <a:pPr lvl="1"/>
            <a:r>
              <a:rPr lang="en-US"/>
              <a:t>determined its precise position using stars and asteriods</a:t>
            </a:r>
          </a:p>
          <a:p>
            <a:pPr lvl="2"/>
            <a:r>
              <a:rPr lang="en-US"/>
              <a:t>despite a malfunctioning ultraviolet detector</a:t>
            </a:r>
          </a:p>
          <a:p>
            <a:pPr lvl="1"/>
            <a:r>
              <a:rPr lang="en-US"/>
              <a:t>planned the necessary course adjustment</a:t>
            </a:r>
          </a:p>
          <a:p>
            <a:pPr lvl="1"/>
            <a:r>
              <a:rPr lang="en-US"/>
              <a:t>fired the ion propulsion system to make this adjustment</a:t>
            </a:r>
          </a:p>
        </p:txBody>
      </p:sp>
      <p:grpSp>
        <p:nvGrpSpPr>
          <p:cNvPr id="2" name="Group 4"/>
          <p:cNvGrpSpPr>
            <a:grpSpLocks/>
          </p:cNvGrpSpPr>
          <p:nvPr/>
        </p:nvGrpSpPr>
        <p:grpSpPr bwMode="auto">
          <a:xfrm>
            <a:off x="609600" y="3792538"/>
            <a:ext cx="7620000" cy="2532062"/>
            <a:chOff x="192" y="2293"/>
            <a:chExt cx="5088" cy="1691"/>
          </a:xfrm>
        </p:grpSpPr>
        <p:pic>
          <p:nvPicPr>
            <p:cNvPr id="359429" name="Picture 5" descr="ds1-animation-2"/>
            <p:cNvPicPr>
              <a:picLocks noChangeAspect="1" noChangeArrowheads="1"/>
            </p:cNvPicPr>
            <p:nvPr/>
          </p:nvPicPr>
          <p:blipFill>
            <a:blip r:embed="rId3"/>
            <a:srcRect/>
            <a:stretch>
              <a:fillRect/>
            </a:stretch>
          </p:blipFill>
          <p:spPr bwMode="auto">
            <a:xfrm>
              <a:off x="3024" y="2293"/>
              <a:ext cx="2256" cy="1683"/>
            </a:xfrm>
            <a:prstGeom prst="rect">
              <a:avLst/>
            </a:prstGeom>
            <a:noFill/>
          </p:spPr>
        </p:pic>
        <p:pic>
          <p:nvPicPr>
            <p:cNvPr id="359430" name="Picture 6" descr="ds1-animation-1"/>
            <p:cNvPicPr>
              <a:picLocks noChangeAspect="1" noChangeArrowheads="1"/>
            </p:cNvPicPr>
            <p:nvPr/>
          </p:nvPicPr>
          <p:blipFill>
            <a:blip r:embed="rId4"/>
            <a:srcRect/>
            <a:stretch>
              <a:fillRect/>
            </a:stretch>
          </p:blipFill>
          <p:spPr bwMode="auto">
            <a:xfrm>
              <a:off x="192" y="2293"/>
              <a:ext cx="2250" cy="1691"/>
            </a:xfrm>
            <a:prstGeom prst="rect">
              <a:avLst/>
            </a:prstGeom>
            <a:noFill/>
          </p:spPr>
        </p:pic>
      </p:grpSp>
      <p:sp>
        <p:nvSpPr>
          <p:cNvPr id="359431" name="Text Box 7"/>
          <p:cNvSpPr txBox="1">
            <a:spLocks noChangeArrowheads="1"/>
          </p:cNvSpPr>
          <p:nvPr/>
        </p:nvSpPr>
        <p:spPr bwMode="auto">
          <a:xfrm>
            <a:off x="5572125" y="5934075"/>
            <a:ext cx="3581400" cy="581025"/>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a:t>
            </a:r>
            <a:br>
              <a:rPr lang="en-US" sz="1600">
                <a:latin typeface="Arial" charset="0"/>
              </a:rPr>
            </a:br>
            <a:r>
              <a:rPr lang="en-US" sz="1600" i="1">
                <a:latin typeface="Arial" charset="0"/>
              </a:rPr>
              <a:t>NASA</a:t>
            </a:r>
          </a:p>
        </p:txBody>
      </p:sp>
      <p:sp>
        <p:nvSpPr>
          <p:cNvPr id="359432" name="Text Box 8"/>
          <p:cNvSpPr txBox="1">
            <a:spLocks noChangeArrowheads="1"/>
          </p:cNvSpPr>
          <p:nvPr/>
        </p:nvSpPr>
        <p:spPr bwMode="auto">
          <a:xfrm>
            <a:off x="4211638" y="3933825"/>
            <a:ext cx="4600575" cy="1809750"/>
          </a:xfrm>
          <a:prstGeom prst="rect">
            <a:avLst/>
          </a:prstGeom>
          <a:solidFill>
            <a:schemeClr val="bg1"/>
          </a:solidFill>
          <a:ln w="9525">
            <a:solidFill>
              <a:schemeClr val="accent2"/>
            </a:solidFill>
            <a:miter lim="800000"/>
            <a:headEnd/>
            <a:tailEnd/>
          </a:ln>
          <a:effectLst/>
        </p:spPr>
        <p:txBody>
          <a:bodyPr>
            <a:spAutoFit/>
          </a:bodyPr>
          <a:lstStyle/>
          <a:p>
            <a:r>
              <a:rPr lang="en-US">
                <a:latin typeface="Arial Unicode MS" pitchFamily="34" charset="-128"/>
              </a:rPr>
              <a:t>For another space application see the Spike system for the Hubble</a:t>
            </a:r>
          </a:p>
          <a:p>
            <a:r>
              <a:rPr lang="en-US">
                <a:latin typeface="Arial Unicode MS" pitchFamily="34" charset="-128"/>
              </a:rPr>
              <a:t>telescope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22</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no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solidFill>
            <a:schemeClr val="accent1">
              <a:lumMod val="20000"/>
              <a:lumOff val="80000"/>
            </a:schemeClr>
          </a:solid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CPSC 322, Lecture 3</a:t>
            </a:r>
          </a:p>
        </p:txBody>
      </p:sp>
      <p:sp>
        <p:nvSpPr>
          <p:cNvPr id="8" name="Slide Number Placeholder 5"/>
          <p:cNvSpPr>
            <a:spLocks noGrp="1"/>
          </p:cNvSpPr>
          <p:nvPr>
            <p:ph type="sldNum" sz="quarter" idx="12"/>
          </p:nvPr>
        </p:nvSpPr>
        <p:spPr/>
        <p:txBody>
          <a:bodyPr/>
          <a:lstStyle/>
          <a:p>
            <a:r>
              <a:rPr lang="en-US"/>
              <a:t>Slide </a:t>
            </a:r>
            <a:fld id="{C64495EB-DE83-49D9-8465-244D57205BEE}" type="slidenum">
              <a:rPr lang="en-US"/>
              <a:pPr/>
              <a:t>23</a:t>
            </a:fld>
            <a:endParaRPr lang="en-US"/>
          </a:p>
        </p:txBody>
      </p:sp>
      <p:sp>
        <p:nvSpPr>
          <p:cNvPr id="369666" name="Rectangle 2"/>
          <p:cNvSpPr>
            <a:spLocks noGrp="1" noChangeArrowheads="1"/>
          </p:cNvSpPr>
          <p:nvPr>
            <p:ph type="title"/>
          </p:nvPr>
        </p:nvSpPr>
        <p:spPr/>
        <p:txBody>
          <a:bodyPr/>
          <a:lstStyle/>
          <a:p>
            <a:r>
              <a:rPr lang="en-US"/>
              <a:t>Reasoning under Uncertainty: Diagnosis</a:t>
            </a:r>
          </a:p>
        </p:txBody>
      </p:sp>
      <p:pic>
        <p:nvPicPr>
          <p:cNvPr id="369667" name="Picture 3" descr="1999 A Bayesian Network Model for Diagnosis of Liver Disorders"/>
          <p:cNvPicPr>
            <a:picLocks noChangeAspect="1" noChangeArrowheads="1"/>
          </p:cNvPicPr>
          <p:nvPr/>
        </p:nvPicPr>
        <p:blipFill>
          <a:blip r:embed="rId3"/>
          <a:srcRect/>
          <a:stretch>
            <a:fillRect/>
          </a:stretch>
        </p:blipFill>
        <p:spPr bwMode="auto">
          <a:xfrm>
            <a:off x="468313" y="765175"/>
            <a:ext cx="8159750" cy="5524500"/>
          </a:xfrm>
          <a:prstGeom prst="rect">
            <a:avLst/>
          </a:prstGeom>
          <a:noFill/>
        </p:spPr>
      </p:pic>
      <p:sp>
        <p:nvSpPr>
          <p:cNvPr id="369668" name="Text Box 4"/>
          <p:cNvSpPr txBox="1">
            <a:spLocks noChangeArrowheads="1"/>
          </p:cNvSpPr>
          <p:nvPr/>
        </p:nvSpPr>
        <p:spPr bwMode="auto">
          <a:xfrm>
            <a:off x="250825" y="6237288"/>
            <a:ext cx="3097213" cy="336550"/>
          </a:xfrm>
          <a:prstGeom prst="rect">
            <a:avLst/>
          </a:prstGeom>
          <a:noFill/>
          <a:ln w="9525">
            <a:noFill/>
            <a:miter lim="800000"/>
            <a:headEnd/>
            <a:tailEnd/>
          </a:ln>
          <a:effectLst/>
        </p:spPr>
        <p:txBody>
          <a:bodyPr>
            <a:spAutoFit/>
          </a:bodyPr>
          <a:lstStyle/>
          <a:p>
            <a:pPr eaLnBrk="0" hangingPunct="0">
              <a:spcBef>
                <a:spcPct val="50000"/>
              </a:spcBef>
            </a:pPr>
            <a:r>
              <a:rPr lang="en-US" sz="1600">
                <a:latin typeface="Arial" charset="0"/>
              </a:rPr>
              <a:t>Source: </a:t>
            </a:r>
            <a:r>
              <a:rPr lang="en-US" sz="1600" i="1">
                <a:latin typeface="Arial" charset="0"/>
              </a:rPr>
              <a:t>Onisko et al., 99</a:t>
            </a:r>
          </a:p>
        </p:txBody>
      </p:sp>
      <p:sp>
        <p:nvSpPr>
          <p:cNvPr id="369669" name="Text Box 5"/>
          <p:cNvSpPr txBox="1">
            <a:spLocks noChangeArrowheads="1"/>
          </p:cNvSpPr>
          <p:nvPr/>
        </p:nvSpPr>
        <p:spPr bwMode="auto">
          <a:xfrm>
            <a:off x="323850" y="5157788"/>
            <a:ext cx="6122988" cy="519112"/>
          </a:xfrm>
          <a:prstGeom prst="rect">
            <a:avLst/>
          </a:prstGeom>
          <a:solidFill>
            <a:schemeClr val="bg1"/>
          </a:solidFill>
          <a:ln w="9525">
            <a:noFill/>
            <a:miter lim="800000"/>
            <a:headEnd/>
            <a:tailEnd/>
          </a:ln>
          <a:effectLst/>
        </p:spPr>
        <p:txBody>
          <a:bodyPr wrap="none">
            <a:spAutoFit/>
          </a:bodyPr>
          <a:lstStyle/>
          <a:p>
            <a:r>
              <a:rPr lang="en-US" dirty="0" err="1">
                <a:solidFill>
                  <a:schemeClr val="accent2"/>
                </a:solidFill>
                <a:latin typeface="Arial Unicode MS" pitchFamily="34" charset="-128"/>
              </a:rPr>
              <a:t>Bayes</a:t>
            </a:r>
            <a:r>
              <a:rPr lang="en-US" dirty="0">
                <a:solidFill>
                  <a:schemeClr val="accent2"/>
                </a:solidFill>
                <a:latin typeface="Arial Unicode MS" pitchFamily="34" charset="-128"/>
              </a:rPr>
              <a:t> Net: to diagnose liver diseases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t>CPSC 322, Lecture 3</a:t>
            </a:r>
          </a:p>
        </p:txBody>
      </p:sp>
      <p:sp>
        <p:nvSpPr>
          <p:cNvPr id="12" name="Slide Number Placeholder 5"/>
          <p:cNvSpPr>
            <a:spLocks noGrp="1"/>
          </p:cNvSpPr>
          <p:nvPr>
            <p:ph type="sldNum" sz="quarter" idx="12"/>
          </p:nvPr>
        </p:nvSpPr>
        <p:spPr/>
        <p:txBody>
          <a:bodyPr/>
          <a:lstStyle/>
          <a:p>
            <a:r>
              <a:rPr lang="en-US"/>
              <a:t>Slide </a:t>
            </a:r>
            <a:fld id="{2A61FC30-087A-4FF4-BBF5-CDC63E2B66F2}" type="slidenum">
              <a:rPr lang="en-US"/>
              <a:pPr/>
              <a:t>24</a:t>
            </a:fld>
            <a:endParaRPr lang="en-US"/>
          </a:p>
        </p:txBody>
      </p:sp>
      <p:pic>
        <p:nvPicPr>
          <p:cNvPr id="371714" name="Picture 2" descr="city1_sky"/>
          <p:cNvPicPr>
            <a:picLocks noChangeAspect="1" noChangeArrowheads="1"/>
          </p:cNvPicPr>
          <p:nvPr/>
        </p:nvPicPr>
        <p:blipFill>
          <a:blip r:embed="rId3"/>
          <a:srcRect/>
          <a:stretch>
            <a:fillRect/>
          </a:stretch>
        </p:blipFill>
        <p:spPr bwMode="auto">
          <a:xfrm>
            <a:off x="1206500" y="1447800"/>
            <a:ext cx="7143750" cy="5092700"/>
          </a:xfrm>
          <a:prstGeom prst="rect">
            <a:avLst/>
          </a:prstGeom>
          <a:noFill/>
        </p:spPr>
      </p:pic>
      <p:pic>
        <p:nvPicPr>
          <p:cNvPr id="371715" name="Picture 3" descr="city1_water"/>
          <p:cNvPicPr>
            <a:picLocks noChangeAspect="1" noChangeArrowheads="1"/>
          </p:cNvPicPr>
          <p:nvPr/>
        </p:nvPicPr>
        <p:blipFill>
          <a:blip r:embed="rId4"/>
          <a:srcRect/>
          <a:stretch>
            <a:fillRect/>
          </a:stretch>
        </p:blipFill>
        <p:spPr bwMode="auto">
          <a:xfrm>
            <a:off x="1206500" y="1447800"/>
            <a:ext cx="7143750" cy="5092700"/>
          </a:xfrm>
          <a:prstGeom prst="rect">
            <a:avLst/>
          </a:prstGeom>
          <a:noFill/>
        </p:spPr>
      </p:pic>
      <p:pic>
        <p:nvPicPr>
          <p:cNvPr id="371716" name="Picture 4" descr="city1_building"/>
          <p:cNvPicPr>
            <a:picLocks noChangeAspect="1" noChangeArrowheads="1"/>
          </p:cNvPicPr>
          <p:nvPr/>
        </p:nvPicPr>
        <p:blipFill>
          <a:blip r:embed="rId5"/>
          <a:srcRect/>
          <a:stretch>
            <a:fillRect/>
          </a:stretch>
        </p:blipFill>
        <p:spPr bwMode="auto">
          <a:xfrm>
            <a:off x="1206500" y="1447800"/>
            <a:ext cx="7143750" cy="5092700"/>
          </a:xfrm>
          <a:prstGeom prst="rect">
            <a:avLst/>
          </a:prstGeom>
          <a:noFill/>
        </p:spPr>
      </p:pic>
      <p:pic>
        <p:nvPicPr>
          <p:cNvPr id="371717" name="Picture 5" descr="city1_foliage"/>
          <p:cNvPicPr>
            <a:picLocks noChangeAspect="1" noChangeArrowheads="1"/>
          </p:cNvPicPr>
          <p:nvPr/>
        </p:nvPicPr>
        <p:blipFill>
          <a:blip r:embed="rId6"/>
          <a:srcRect/>
          <a:stretch>
            <a:fillRect/>
          </a:stretch>
        </p:blipFill>
        <p:spPr bwMode="auto">
          <a:xfrm>
            <a:off x="827088" y="1557338"/>
            <a:ext cx="7143750" cy="5092700"/>
          </a:xfrm>
          <a:prstGeom prst="rect">
            <a:avLst/>
          </a:prstGeom>
          <a:noFill/>
        </p:spPr>
      </p:pic>
      <p:sp>
        <p:nvSpPr>
          <p:cNvPr id="371718" name="Text Box 6"/>
          <p:cNvSpPr txBox="1">
            <a:spLocks noChangeArrowheads="1"/>
          </p:cNvSpPr>
          <p:nvPr/>
        </p:nvSpPr>
        <p:spPr bwMode="auto">
          <a:xfrm>
            <a:off x="0" y="6308725"/>
            <a:ext cx="3276600"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Mike Cora, UBC</a:t>
            </a:r>
          </a:p>
        </p:txBody>
      </p:sp>
      <p:pic>
        <p:nvPicPr>
          <p:cNvPr id="371719" name="Picture 7" descr="city1"/>
          <p:cNvPicPr>
            <a:picLocks noChangeAspect="1" noChangeArrowheads="1"/>
          </p:cNvPicPr>
          <p:nvPr/>
        </p:nvPicPr>
        <p:blipFill>
          <a:blip r:embed="rId7" cstate="print"/>
          <a:srcRect/>
          <a:stretch>
            <a:fillRect/>
          </a:stretch>
        </p:blipFill>
        <p:spPr bwMode="auto">
          <a:xfrm>
            <a:off x="1476375" y="1844675"/>
            <a:ext cx="5915025" cy="4437063"/>
          </a:xfrm>
          <a:prstGeom prst="rect">
            <a:avLst/>
          </a:prstGeom>
          <a:noFill/>
        </p:spPr>
      </p:pic>
      <p:sp>
        <p:nvSpPr>
          <p:cNvPr id="371720" name="Rectangle 8"/>
          <p:cNvSpPr>
            <a:spLocks noGrp="1" noChangeArrowheads="1"/>
          </p:cNvSpPr>
          <p:nvPr>
            <p:ph type="title"/>
          </p:nvPr>
        </p:nvSpPr>
        <p:spPr/>
        <p:txBody>
          <a:bodyPr/>
          <a:lstStyle/>
          <a:p>
            <a:r>
              <a:rPr lang="en-CA"/>
              <a:t>Reasoning Under Uncertainty</a:t>
            </a:r>
          </a:p>
        </p:txBody>
      </p:sp>
      <p:sp>
        <p:nvSpPr>
          <p:cNvPr id="371721" name="Rectangle 9"/>
          <p:cNvSpPr>
            <a:spLocks noGrp="1" noChangeArrowheads="1"/>
          </p:cNvSpPr>
          <p:nvPr>
            <p:ph type="body" idx="1"/>
          </p:nvPr>
        </p:nvSpPr>
        <p:spPr>
          <a:xfrm>
            <a:off x="250825" y="908050"/>
            <a:ext cx="8458200" cy="4495800"/>
          </a:xfrm>
        </p:spPr>
        <p:txBody>
          <a:bodyPr/>
          <a:lstStyle/>
          <a:p>
            <a:r>
              <a:rPr lang="en-CA" sz="2400"/>
              <a:t>Texture classification using Support Vector Machines</a:t>
            </a:r>
          </a:p>
          <a:p>
            <a:pPr lvl="1"/>
            <a:r>
              <a:rPr lang="en-CA" sz="2000"/>
              <a:t>foliage, building, sky,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17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717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171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717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171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717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171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717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25</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no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solidFill>
            <a:schemeClr val="accent1">
              <a:lumMod val="20000"/>
              <a:lumOff val="80000"/>
            </a:schemeClr>
          </a:solid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solidFill>
            <a:schemeClr val="accent1">
              <a:lumMod val="20000"/>
              <a:lumOff val="80000"/>
            </a:schemeClr>
          </a:solid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CPSC 322, Lecture 3</a:t>
            </a:r>
          </a:p>
        </p:txBody>
      </p:sp>
      <p:sp>
        <p:nvSpPr>
          <p:cNvPr id="8" name="Slide Number Placeholder 6"/>
          <p:cNvSpPr>
            <a:spLocks noGrp="1"/>
          </p:cNvSpPr>
          <p:nvPr>
            <p:ph type="sldNum" sz="quarter" idx="12"/>
          </p:nvPr>
        </p:nvSpPr>
        <p:spPr/>
        <p:txBody>
          <a:bodyPr/>
          <a:lstStyle/>
          <a:p>
            <a:r>
              <a:rPr lang="en-US"/>
              <a:t>Slide </a:t>
            </a:r>
            <a:fld id="{AADB19D3-6FF9-4EE5-934F-E8892EF8B09E}" type="slidenum">
              <a:rPr lang="en-US"/>
              <a:pPr/>
              <a:t>26</a:t>
            </a:fld>
            <a:endParaRPr lang="en-US"/>
          </a:p>
        </p:txBody>
      </p:sp>
      <p:pic>
        <p:nvPicPr>
          <p:cNvPr id="373769" name="Picture 9"/>
          <p:cNvPicPr>
            <a:picLocks noChangeAspect="1" noChangeArrowheads="1"/>
          </p:cNvPicPr>
          <p:nvPr/>
        </p:nvPicPr>
        <p:blipFill>
          <a:blip r:embed="rId3"/>
          <a:srcRect/>
          <a:stretch>
            <a:fillRect/>
          </a:stretch>
        </p:blipFill>
        <p:spPr bwMode="auto">
          <a:xfrm>
            <a:off x="971550" y="1125538"/>
            <a:ext cx="5437188" cy="5732462"/>
          </a:xfrm>
          <a:prstGeom prst="rect">
            <a:avLst/>
          </a:prstGeom>
          <a:noFill/>
          <a:ln w="9525">
            <a:noFill/>
            <a:miter lim="800000"/>
            <a:headEnd/>
            <a:tailEnd/>
          </a:ln>
          <a:effectLst/>
        </p:spPr>
      </p:pic>
      <p:sp>
        <p:nvSpPr>
          <p:cNvPr id="373768" name="Text Box 8"/>
          <p:cNvSpPr txBox="1">
            <a:spLocks noChangeArrowheads="1"/>
          </p:cNvSpPr>
          <p:nvPr/>
        </p:nvSpPr>
        <p:spPr bwMode="auto">
          <a:xfrm>
            <a:off x="0" y="0"/>
            <a:ext cx="9467850" cy="1077218"/>
          </a:xfrm>
          <a:prstGeom prst="rect">
            <a:avLst/>
          </a:prstGeom>
          <a:noFill/>
          <a:ln w="9525">
            <a:noFill/>
            <a:miter lim="800000"/>
            <a:headEnd/>
            <a:tailEnd/>
          </a:ln>
          <a:effectLst/>
        </p:spPr>
        <p:txBody>
          <a:bodyPr>
            <a:spAutoFit/>
          </a:bodyPr>
          <a:lstStyle/>
          <a:p>
            <a:r>
              <a:rPr lang="en-US" sz="3200" dirty="0">
                <a:solidFill>
                  <a:schemeClr val="accent2"/>
                </a:solidFill>
                <a:latin typeface="Arial Unicode MS" pitchFamily="34" charset="-128"/>
              </a:rPr>
              <a:t>Decision Network in Finance for</a:t>
            </a:r>
            <a:r>
              <a:rPr lang="en-US" sz="3200" dirty="0">
                <a:latin typeface="Arial Unicode MS" pitchFamily="34" charset="-128"/>
              </a:rPr>
              <a:t> venture capital decision</a:t>
            </a:r>
          </a:p>
        </p:txBody>
      </p:sp>
      <p:sp>
        <p:nvSpPr>
          <p:cNvPr id="373770" name="Text Box 10"/>
          <p:cNvSpPr txBox="1">
            <a:spLocks noChangeArrowheads="1"/>
          </p:cNvSpPr>
          <p:nvPr/>
        </p:nvSpPr>
        <p:spPr bwMode="auto">
          <a:xfrm>
            <a:off x="5435600" y="5516563"/>
            <a:ext cx="3276600"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R.E. Neapolitan, 2007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CPSC 322, Lecture 3</a:t>
            </a:r>
          </a:p>
        </p:txBody>
      </p:sp>
      <p:sp>
        <p:nvSpPr>
          <p:cNvPr id="10" name="Slide Number Placeholder 5"/>
          <p:cNvSpPr>
            <a:spLocks noGrp="1"/>
          </p:cNvSpPr>
          <p:nvPr>
            <p:ph type="sldNum" sz="quarter" idx="12"/>
          </p:nvPr>
        </p:nvSpPr>
        <p:spPr/>
        <p:txBody>
          <a:bodyPr/>
          <a:lstStyle/>
          <a:p>
            <a:r>
              <a:rPr lang="en-US"/>
              <a:t>Slide </a:t>
            </a:r>
            <a:fld id="{DA5F8272-D4F3-44C4-88FE-5A52A4A697CC}" type="slidenum">
              <a:rPr lang="en-US"/>
              <a:pPr/>
              <a:t>27</a:t>
            </a:fld>
            <a:endParaRPr lang="en-US"/>
          </a:p>
        </p:txBody>
      </p:sp>
      <p:sp>
        <p:nvSpPr>
          <p:cNvPr id="377858" name="Rectangle 2"/>
          <p:cNvSpPr>
            <a:spLocks noGrp="1" noChangeArrowheads="1"/>
          </p:cNvSpPr>
          <p:nvPr>
            <p:ph type="title"/>
          </p:nvPr>
        </p:nvSpPr>
        <p:spPr>
          <a:xfrm>
            <a:off x="304800" y="152400"/>
            <a:ext cx="6283325" cy="685800"/>
          </a:xfrm>
        </p:spPr>
        <p:txBody>
          <a:bodyPr/>
          <a:lstStyle/>
          <a:p>
            <a:pPr algn="l"/>
            <a:r>
              <a:rPr lang="en-US"/>
              <a:t>Planning Under Uncertainty</a:t>
            </a:r>
          </a:p>
        </p:txBody>
      </p:sp>
      <p:sp>
        <p:nvSpPr>
          <p:cNvPr id="377861" name="Text Box 5"/>
          <p:cNvSpPr txBox="1">
            <a:spLocks noChangeArrowheads="1"/>
          </p:cNvSpPr>
          <p:nvPr/>
        </p:nvSpPr>
        <p:spPr bwMode="auto">
          <a:xfrm>
            <a:off x="6011863" y="5876925"/>
            <a:ext cx="2663825" cy="581025"/>
          </a:xfrm>
          <a:prstGeom prst="rect">
            <a:avLst/>
          </a:prstGeom>
          <a:noFill/>
          <a:ln w="9525">
            <a:noFill/>
            <a:miter lim="800000"/>
            <a:headEnd/>
            <a:tailEnd/>
          </a:ln>
          <a:effectLst/>
        </p:spPr>
        <p:txBody>
          <a:bodyPr>
            <a:spAutoFit/>
          </a:bodyPr>
          <a:lstStyle/>
          <a:p>
            <a:pPr eaLnBrk="0" hangingPunct="0">
              <a:spcBef>
                <a:spcPct val="50000"/>
              </a:spcBef>
            </a:pPr>
            <a:r>
              <a:rPr lang="en-US" sz="1600">
                <a:latin typeface="Arial" charset="0"/>
              </a:rPr>
              <a:t>Source:  </a:t>
            </a:r>
            <a:r>
              <a:rPr lang="en-US" sz="1600" i="1">
                <a:latin typeface="Arial" charset="0"/>
              </a:rPr>
              <a:t>Jesse Hoey UofT 2007</a:t>
            </a:r>
          </a:p>
        </p:txBody>
      </p:sp>
      <p:pic>
        <p:nvPicPr>
          <p:cNvPr id="377862" name="Picture 6"/>
          <p:cNvPicPr>
            <a:picLocks noChangeAspect="1" noChangeArrowheads="1"/>
          </p:cNvPicPr>
          <p:nvPr/>
        </p:nvPicPr>
        <p:blipFill>
          <a:blip r:embed="rId3"/>
          <a:srcRect/>
          <a:stretch>
            <a:fillRect/>
          </a:stretch>
        </p:blipFill>
        <p:spPr bwMode="auto">
          <a:xfrm>
            <a:off x="4932363" y="765175"/>
            <a:ext cx="4211637" cy="3744913"/>
          </a:xfrm>
          <a:prstGeom prst="rect">
            <a:avLst/>
          </a:prstGeom>
          <a:noFill/>
          <a:ln w="9525">
            <a:noFill/>
            <a:miter lim="800000"/>
            <a:headEnd/>
            <a:tailEnd/>
          </a:ln>
          <a:effectLst/>
        </p:spPr>
      </p:pic>
      <p:sp>
        <p:nvSpPr>
          <p:cNvPr id="377864" name="Text Box 8"/>
          <p:cNvSpPr txBox="1">
            <a:spLocks noChangeArrowheads="1"/>
          </p:cNvSpPr>
          <p:nvPr/>
        </p:nvSpPr>
        <p:spPr bwMode="auto">
          <a:xfrm>
            <a:off x="0" y="1076325"/>
            <a:ext cx="4889500" cy="1860550"/>
          </a:xfrm>
          <a:prstGeom prst="rect">
            <a:avLst/>
          </a:prstGeom>
          <a:noFill/>
          <a:ln w="9525">
            <a:noFill/>
            <a:miter lim="800000"/>
            <a:headEnd/>
            <a:tailEnd/>
          </a:ln>
          <a:effectLst/>
        </p:spPr>
        <p:txBody>
          <a:bodyPr wrap="none">
            <a:spAutoFit/>
          </a:bodyPr>
          <a:lstStyle/>
          <a:p>
            <a:r>
              <a:rPr lang="en-US">
                <a:latin typeface="Arial Unicode MS" pitchFamily="34" charset="-128"/>
              </a:rPr>
              <a:t>Learning and Using PO</a:t>
            </a:r>
            <a:r>
              <a:rPr lang="en-US" sz="3200" b="1">
                <a:solidFill>
                  <a:schemeClr val="accent2"/>
                </a:solidFill>
                <a:latin typeface="Arial Unicode MS" pitchFamily="34" charset="-128"/>
              </a:rPr>
              <a:t>MDP</a:t>
            </a:r>
            <a:r>
              <a:rPr lang="en-US">
                <a:solidFill>
                  <a:schemeClr val="accent2"/>
                </a:solidFill>
                <a:latin typeface="Arial Unicode MS" pitchFamily="34" charset="-128"/>
              </a:rPr>
              <a:t> </a:t>
            </a:r>
          </a:p>
          <a:p>
            <a:r>
              <a:rPr lang="en-US">
                <a:latin typeface="Arial Unicode MS" pitchFamily="34" charset="-128"/>
              </a:rPr>
              <a:t>models of Patient-Caregiver </a:t>
            </a:r>
          </a:p>
          <a:p>
            <a:r>
              <a:rPr lang="en-US">
                <a:latin typeface="Arial Unicode MS" pitchFamily="34" charset="-128"/>
              </a:rPr>
              <a:t>Interactions During Activities </a:t>
            </a:r>
          </a:p>
          <a:p>
            <a:r>
              <a:rPr lang="en-US">
                <a:latin typeface="Arial Unicode MS" pitchFamily="34" charset="-128"/>
              </a:rPr>
              <a:t>of Daily Living </a:t>
            </a:r>
          </a:p>
        </p:txBody>
      </p:sp>
      <p:sp>
        <p:nvSpPr>
          <p:cNvPr id="377865" name="Text Box 9"/>
          <p:cNvSpPr txBox="1">
            <a:spLocks noChangeArrowheads="1"/>
          </p:cNvSpPr>
          <p:nvPr/>
        </p:nvSpPr>
        <p:spPr bwMode="auto">
          <a:xfrm>
            <a:off x="0" y="3213100"/>
            <a:ext cx="5129213" cy="1249363"/>
          </a:xfrm>
          <a:prstGeom prst="rect">
            <a:avLst/>
          </a:prstGeom>
          <a:noFill/>
          <a:ln w="9525">
            <a:noFill/>
            <a:miter lim="800000"/>
            <a:headEnd/>
            <a:tailEnd/>
          </a:ln>
          <a:effectLst/>
        </p:spPr>
        <p:txBody>
          <a:bodyPr>
            <a:spAutoFit/>
          </a:bodyPr>
          <a:lstStyle/>
          <a:p>
            <a:r>
              <a:rPr lang="en-US" b="1">
                <a:latin typeface="Arial Unicode MS" pitchFamily="34" charset="-128"/>
              </a:rPr>
              <a:t>Goal:</a:t>
            </a:r>
            <a:r>
              <a:rPr lang="en-US" sz="2400">
                <a:latin typeface="Arial Unicode MS" pitchFamily="34" charset="-128"/>
              </a:rPr>
              <a:t> Help Older adults living with </a:t>
            </a:r>
          </a:p>
          <a:p>
            <a:r>
              <a:rPr lang="en-US" sz="2400">
                <a:latin typeface="Arial Unicode MS" pitchFamily="34" charset="-128"/>
              </a:rPr>
              <a:t>cognitive disabilities (such as Alzheimer's) when they: </a:t>
            </a:r>
          </a:p>
        </p:txBody>
      </p:sp>
      <p:sp>
        <p:nvSpPr>
          <p:cNvPr id="377866" name="Text Box 10"/>
          <p:cNvSpPr txBox="1">
            <a:spLocks noChangeArrowheads="1"/>
          </p:cNvSpPr>
          <p:nvPr/>
        </p:nvSpPr>
        <p:spPr bwMode="auto">
          <a:xfrm>
            <a:off x="395288" y="4652963"/>
            <a:ext cx="7056437" cy="1552575"/>
          </a:xfrm>
          <a:prstGeom prst="rect">
            <a:avLst/>
          </a:prstGeom>
          <a:noFill/>
          <a:ln w="9525">
            <a:noFill/>
            <a:miter lim="800000"/>
            <a:headEnd/>
            <a:tailEnd/>
          </a:ln>
          <a:effectLst/>
        </p:spPr>
        <p:txBody>
          <a:bodyPr>
            <a:spAutoFit/>
          </a:bodyPr>
          <a:lstStyle/>
          <a:p>
            <a:pPr>
              <a:buFontTx/>
              <a:buChar char="•"/>
            </a:pPr>
            <a:r>
              <a:rPr lang="en-US" sz="2400">
                <a:latin typeface="Arial Unicode MS" pitchFamily="34" charset="-128"/>
              </a:rPr>
              <a:t> </a:t>
            </a:r>
            <a:r>
              <a:rPr lang="en-US" sz="2400" b="1">
                <a:latin typeface="Arial Unicode MS" pitchFamily="34" charset="-128"/>
              </a:rPr>
              <a:t>forget the proper sequence of tasks</a:t>
            </a:r>
            <a:r>
              <a:rPr lang="en-US" sz="2400">
                <a:latin typeface="Arial Unicode MS" pitchFamily="34" charset="-128"/>
              </a:rPr>
              <a:t> that need to be completed</a:t>
            </a:r>
          </a:p>
          <a:p>
            <a:pPr>
              <a:buFontTx/>
              <a:buChar char="•"/>
            </a:pPr>
            <a:r>
              <a:rPr lang="en-US" sz="2400">
                <a:latin typeface="Arial Unicode MS" pitchFamily="34" charset="-128"/>
              </a:rPr>
              <a:t> </a:t>
            </a:r>
            <a:r>
              <a:rPr lang="en-US" sz="2400" b="1">
                <a:latin typeface="Arial Unicode MS" pitchFamily="34" charset="-128"/>
              </a:rPr>
              <a:t>they lose track of the steps</a:t>
            </a:r>
            <a:r>
              <a:rPr lang="en-US" sz="2400">
                <a:latin typeface="Arial Unicode MS" pitchFamily="34" charset="-128"/>
              </a:rPr>
              <a:t> that they have already completed.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CPSC 322, Lecture 3</a:t>
            </a:r>
          </a:p>
        </p:txBody>
      </p:sp>
      <p:sp>
        <p:nvSpPr>
          <p:cNvPr id="8" name="Slide Number Placeholder 5"/>
          <p:cNvSpPr>
            <a:spLocks noGrp="1"/>
          </p:cNvSpPr>
          <p:nvPr>
            <p:ph type="sldNum" sz="quarter" idx="12"/>
          </p:nvPr>
        </p:nvSpPr>
        <p:spPr/>
        <p:txBody>
          <a:bodyPr/>
          <a:lstStyle/>
          <a:p>
            <a:r>
              <a:rPr lang="en-US"/>
              <a:t>Slide </a:t>
            </a:r>
            <a:fld id="{40FA03C2-34CB-4EE0-B9D4-6CB050CD1EB9}" type="slidenum">
              <a:rPr lang="en-US"/>
              <a:pPr/>
              <a:t>28</a:t>
            </a:fld>
            <a:endParaRPr lang="en-US"/>
          </a:p>
        </p:txBody>
      </p:sp>
      <p:sp>
        <p:nvSpPr>
          <p:cNvPr id="381954" name="Rectangle 2"/>
          <p:cNvSpPr>
            <a:spLocks noGrp="1" noChangeArrowheads="1"/>
          </p:cNvSpPr>
          <p:nvPr>
            <p:ph type="title"/>
          </p:nvPr>
        </p:nvSpPr>
        <p:spPr/>
        <p:txBody>
          <a:bodyPr/>
          <a:lstStyle/>
          <a:p>
            <a:r>
              <a:rPr lang="en-US"/>
              <a:t>Planning Under Uncertainty</a:t>
            </a:r>
          </a:p>
        </p:txBody>
      </p:sp>
      <p:sp>
        <p:nvSpPr>
          <p:cNvPr id="381955" name="Rectangle 3"/>
          <p:cNvSpPr>
            <a:spLocks noGrp="1" noChangeArrowheads="1"/>
          </p:cNvSpPr>
          <p:nvPr>
            <p:ph type="body" idx="1"/>
          </p:nvPr>
        </p:nvSpPr>
        <p:spPr>
          <a:xfrm>
            <a:off x="179388" y="836613"/>
            <a:ext cx="8458200" cy="4495800"/>
          </a:xfrm>
        </p:spPr>
        <p:txBody>
          <a:bodyPr/>
          <a:lstStyle/>
          <a:p>
            <a:pPr algn="ctr"/>
            <a:r>
              <a:rPr lang="en-US"/>
              <a:t>Helicopter control: MDP, reinforcement learning</a:t>
            </a:r>
          </a:p>
          <a:p>
            <a:r>
              <a:rPr lang="en-US" b="1"/>
              <a:t>States:</a:t>
            </a:r>
            <a:r>
              <a:rPr lang="en-US"/>
              <a:t> all possible positions, orientations, velocities and angular velocities</a:t>
            </a:r>
          </a:p>
          <a:p>
            <a:endParaRPr lang="en-US"/>
          </a:p>
          <a:p>
            <a:endParaRPr lang="en-US"/>
          </a:p>
          <a:p>
            <a:endParaRPr lang="en-US"/>
          </a:p>
          <a:p>
            <a:r>
              <a:rPr lang="en-US"/>
              <a:t>Final solution involves </a:t>
            </a:r>
          </a:p>
          <a:p>
            <a:r>
              <a:rPr lang="en-US"/>
              <a:t>Deterministic</a:t>
            </a:r>
            <a:r>
              <a:rPr lang="en-US" b="1"/>
              <a:t> search</a:t>
            </a:r>
            <a:r>
              <a:rPr lang="en-US"/>
              <a:t>!</a:t>
            </a:r>
          </a:p>
        </p:txBody>
      </p:sp>
      <p:pic>
        <p:nvPicPr>
          <p:cNvPr id="381956" name="invertedFlight.wmv">
            <a:hlinkClick r:id="" action="ppaction://media"/>
          </p:cNvPr>
          <p:cNvPicPr>
            <a:picLocks noRot="1" noChangeAspect="1" noChangeArrowheads="1"/>
          </p:cNvPicPr>
          <p:nvPr>
            <a:videoFile r:link="rId1"/>
          </p:nvPr>
        </p:nvPicPr>
        <p:blipFill>
          <a:blip r:embed="rId4"/>
          <a:srcRect/>
          <a:stretch>
            <a:fillRect/>
          </a:stretch>
        </p:blipFill>
        <p:spPr bwMode="auto">
          <a:xfrm>
            <a:off x="4716463" y="2781300"/>
            <a:ext cx="4103687" cy="2735263"/>
          </a:xfrm>
          <a:prstGeom prst="rect">
            <a:avLst/>
          </a:prstGeom>
          <a:noFill/>
        </p:spPr>
      </p:pic>
      <p:sp>
        <p:nvSpPr>
          <p:cNvPr id="381957" name="Text Box 5"/>
          <p:cNvSpPr txBox="1">
            <a:spLocks noChangeArrowheads="1"/>
          </p:cNvSpPr>
          <p:nvPr/>
        </p:nvSpPr>
        <p:spPr bwMode="auto">
          <a:xfrm>
            <a:off x="5867400" y="5715000"/>
            <a:ext cx="3276600" cy="304800"/>
          </a:xfrm>
          <a:prstGeom prst="rect">
            <a:avLst/>
          </a:prstGeom>
          <a:noFill/>
          <a:ln w="9525">
            <a:noFill/>
            <a:miter lim="800000"/>
            <a:headEnd/>
            <a:tailEnd/>
          </a:ln>
          <a:effectLst/>
        </p:spPr>
        <p:txBody>
          <a:bodyPr>
            <a:spAutoFit/>
          </a:bodyPr>
          <a:lstStyle/>
          <a:p>
            <a:pPr eaLnBrk="0" hangingPunct="0">
              <a:spcBef>
                <a:spcPct val="50000"/>
              </a:spcBef>
            </a:pPr>
            <a:r>
              <a:rPr lang="en-US" sz="1400">
                <a:latin typeface="Arial" charset="0"/>
              </a:rPr>
              <a:t>Source:  </a:t>
            </a:r>
            <a:r>
              <a:rPr lang="en-US" sz="1400" i="1">
                <a:latin typeface="Arial" charset="0"/>
              </a:rPr>
              <a:t>Andrew  Ng  2004</a:t>
            </a: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8195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CPSC 322, Lecture 3</a:t>
            </a:r>
          </a:p>
        </p:txBody>
      </p:sp>
      <p:sp>
        <p:nvSpPr>
          <p:cNvPr id="8" name="Slide Number Placeholder 5"/>
          <p:cNvSpPr>
            <a:spLocks noGrp="1"/>
          </p:cNvSpPr>
          <p:nvPr>
            <p:ph type="sldNum" sz="quarter" idx="12"/>
          </p:nvPr>
        </p:nvSpPr>
        <p:spPr/>
        <p:txBody>
          <a:bodyPr/>
          <a:lstStyle/>
          <a:p>
            <a:r>
              <a:rPr lang="en-US"/>
              <a:t>Slide </a:t>
            </a:r>
            <a:fld id="{7465A985-FD73-4ED5-9929-0203CD61A4B1}" type="slidenum">
              <a:rPr lang="en-US"/>
              <a:pPr/>
              <a:t>29</a:t>
            </a:fld>
            <a:endParaRPr lang="en-US"/>
          </a:p>
        </p:txBody>
      </p:sp>
      <p:sp>
        <p:nvSpPr>
          <p:cNvPr id="339970" name="Rectangle 2"/>
          <p:cNvSpPr>
            <a:spLocks noGrp="1" noChangeArrowheads="1"/>
          </p:cNvSpPr>
          <p:nvPr>
            <p:ph type="title"/>
          </p:nvPr>
        </p:nvSpPr>
        <p:spPr>
          <a:xfrm>
            <a:off x="250825" y="260350"/>
            <a:ext cx="8534400" cy="685800"/>
          </a:xfrm>
        </p:spPr>
        <p:txBody>
          <a:bodyPr/>
          <a:lstStyle/>
          <a:p>
            <a:r>
              <a:rPr lang="en-US" sz="3200" dirty="0"/>
              <a:t>Dimensions of Representational Complexity</a:t>
            </a:r>
            <a:br>
              <a:rPr lang="en-US" sz="3200" dirty="0"/>
            </a:br>
            <a:r>
              <a:rPr lang="en-US" sz="3200" dirty="0"/>
              <a:t>in CPSC322</a:t>
            </a:r>
          </a:p>
        </p:txBody>
      </p:sp>
      <p:sp>
        <p:nvSpPr>
          <p:cNvPr id="339971" name="Rectangle 3"/>
          <p:cNvSpPr>
            <a:spLocks noGrp="1" noChangeArrowheads="1"/>
          </p:cNvSpPr>
          <p:nvPr>
            <p:ph type="body" idx="1"/>
          </p:nvPr>
        </p:nvSpPr>
        <p:spPr>
          <a:xfrm>
            <a:off x="250825" y="692150"/>
            <a:ext cx="8893175" cy="5616575"/>
          </a:xfrm>
          <a:ln/>
        </p:spPr>
        <p:txBody>
          <a:bodyPr/>
          <a:lstStyle/>
          <a:p>
            <a:pPr lvl="1">
              <a:lnSpc>
                <a:spcPct val="60000"/>
              </a:lnSpc>
              <a:buFontTx/>
              <a:buNone/>
            </a:pPr>
            <a:endParaRPr lang="en-US" sz="2000" dirty="0"/>
          </a:p>
          <a:p>
            <a:pPr>
              <a:buFontTx/>
              <a:buChar char="•"/>
            </a:pPr>
            <a:endParaRPr lang="en-US" sz="2400" dirty="0"/>
          </a:p>
          <a:p>
            <a:pPr lvl="1"/>
            <a:endParaRPr lang="en-US" sz="2000" dirty="0"/>
          </a:p>
        </p:txBody>
      </p:sp>
      <p:sp>
        <p:nvSpPr>
          <p:cNvPr id="339972" name="Rectangle 4"/>
          <p:cNvSpPr>
            <a:spLocks noChangeArrowheads="1"/>
          </p:cNvSpPr>
          <p:nvPr/>
        </p:nvSpPr>
        <p:spPr bwMode="auto">
          <a:xfrm>
            <a:off x="250825" y="836613"/>
            <a:ext cx="8458200" cy="1512887"/>
          </a:xfrm>
          <a:prstGeom prst="rect">
            <a:avLst/>
          </a:prstGeom>
          <a:noFill/>
          <a:ln w="9525">
            <a:noFill/>
            <a:miter lim="800000"/>
            <a:headEnd/>
            <a:tailEnd/>
          </a:ln>
          <a:effectLst/>
        </p:spPr>
        <p:txBody>
          <a:bodyPr/>
          <a:lstStyle/>
          <a:p>
            <a:pPr marL="342900" indent="-342900">
              <a:spcBef>
                <a:spcPct val="20000"/>
              </a:spcBef>
            </a:pPr>
            <a:r>
              <a:rPr lang="en-US" b="1">
                <a:latin typeface="Arial Unicode MS" pitchFamily="34" charset="-128"/>
              </a:rPr>
              <a:t>We've already discussed:</a:t>
            </a:r>
          </a:p>
          <a:p>
            <a:pPr marL="342900" indent="-342900">
              <a:spcBef>
                <a:spcPct val="20000"/>
              </a:spcBef>
              <a:buFontTx/>
              <a:buChar char="•"/>
            </a:pPr>
            <a:r>
              <a:rPr lang="en-US">
                <a:latin typeface="Arial Unicode MS" pitchFamily="34" charset="-128"/>
              </a:rPr>
              <a:t>Deterministic versus stochastic domains</a:t>
            </a:r>
          </a:p>
          <a:p>
            <a:pPr marL="342900" indent="-342900">
              <a:spcBef>
                <a:spcPct val="20000"/>
              </a:spcBef>
              <a:buFontTx/>
              <a:buChar char="•"/>
            </a:pPr>
            <a:r>
              <a:rPr lang="en-US">
                <a:latin typeface="Arial Unicode MS" pitchFamily="34" charset="-128"/>
              </a:rPr>
              <a:t>Static versus sequential domains</a:t>
            </a:r>
          </a:p>
        </p:txBody>
      </p:sp>
      <p:sp>
        <p:nvSpPr>
          <p:cNvPr id="339973" name="Rectangle 5"/>
          <p:cNvSpPr>
            <a:spLocks noChangeArrowheads="1"/>
          </p:cNvSpPr>
          <p:nvPr/>
        </p:nvSpPr>
        <p:spPr bwMode="auto">
          <a:xfrm>
            <a:off x="250825" y="2349500"/>
            <a:ext cx="8569325" cy="3600450"/>
          </a:xfrm>
          <a:prstGeom prst="rect">
            <a:avLst/>
          </a:prstGeom>
          <a:noFill/>
          <a:ln w="9525">
            <a:noFill/>
            <a:miter lim="800000"/>
            <a:headEnd/>
            <a:tailEnd/>
          </a:ln>
          <a:effectLst/>
        </p:spPr>
        <p:txBody>
          <a:bodyPr/>
          <a:lstStyle/>
          <a:p>
            <a:pPr marL="342900" indent="-342900">
              <a:spcBef>
                <a:spcPct val="20000"/>
              </a:spcBef>
            </a:pPr>
            <a:r>
              <a:rPr lang="en-US" b="1" dirty="0">
                <a:latin typeface="Arial Unicode MS" pitchFamily="34" charset="-128"/>
              </a:rPr>
              <a:t>Some other important dimensions of complexity:</a:t>
            </a:r>
          </a:p>
          <a:p>
            <a:pPr marL="342900" indent="-342900">
              <a:spcBef>
                <a:spcPct val="20000"/>
              </a:spcBef>
              <a:buFontTx/>
              <a:buChar char="•"/>
            </a:pPr>
            <a:r>
              <a:rPr lang="en-US" dirty="0">
                <a:latin typeface="Arial Unicode MS" pitchFamily="34" charset="-128"/>
              </a:rPr>
              <a:t>Explicit state or propositions or relations</a:t>
            </a:r>
          </a:p>
          <a:p>
            <a:pPr marL="342900" indent="-342900">
              <a:spcBef>
                <a:spcPct val="20000"/>
              </a:spcBef>
              <a:buFontTx/>
              <a:buChar char="•"/>
            </a:pPr>
            <a:r>
              <a:rPr lang="en-US" dirty="0">
                <a:latin typeface="Arial Unicode MS" pitchFamily="34" charset="-128"/>
              </a:rPr>
              <a:t>Flat or hierarchical</a:t>
            </a:r>
          </a:p>
          <a:p>
            <a:pPr marL="342900" indent="-342900">
              <a:spcBef>
                <a:spcPct val="20000"/>
              </a:spcBef>
              <a:buFontTx/>
              <a:buChar char="•"/>
            </a:pPr>
            <a:r>
              <a:rPr lang="en-US" dirty="0">
                <a:latin typeface="Arial Unicode MS" pitchFamily="34" charset="-128"/>
              </a:rPr>
              <a:t>Knowledge given versus knowledge learned from experience</a:t>
            </a:r>
          </a:p>
          <a:p>
            <a:pPr marL="342900" indent="-342900">
              <a:spcBef>
                <a:spcPct val="20000"/>
              </a:spcBef>
              <a:buFontTx/>
              <a:buChar char="•"/>
            </a:pPr>
            <a:r>
              <a:rPr lang="en-US" dirty="0">
                <a:latin typeface="Arial Unicode MS" pitchFamily="34" charset="-128"/>
              </a:rPr>
              <a:t>Goals versus complex preferences</a:t>
            </a:r>
          </a:p>
          <a:p>
            <a:pPr marL="342900" indent="-342900">
              <a:spcBef>
                <a:spcPct val="20000"/>
              </a:spcBef>
              <a:buFontTx/>
              <a:buChar char="•"/>
            </a:pPr>
            <a:r>
              <a:rPr lang="en-US" sz="3200" b="1" dirty="0">
                <a:solidFill>
                  <a:schemeClr val="accent6"/>
                </a:solidFill>
                <a:latin typeface="Arial Unicode MS" pitchFamily="34" charset="-128"/>
              </a:rPr>
              <a:t>Single-agent vs. </a:t>
            </a:r>
            <a:r>
              <a:rPr lang="en-US" sz="3200" b="1" dirty="0" smtClean="0">
                <a:solidFill>
                  <a:schemeClr val="accent6"/>
                </a:solidFill>
                <a:latin typeface="Arial Unicode MS" pitchFamily="34" charset="-128"/>
              </a:rPr>
              <a:t>multi-agent</a:t>
            </a:r>
            <a:endParaRPr lang="en-US" sz="3200" b="1" dirty="0">
              <a:solidFill>
                <a:schemeClr val="accent6"/>
              </a:solidFill>
              <a:latin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CPSC 322, Lecture 2</a:t>
            </a:r>
          </a:p>
        </p:txBody>
      </p:sp>
      <p:sp>
        <p:nvSpPr>
          <p:cNvPr id="6" name="Slide Number Placeholder 5"/>
          <p:cNvSpPr>
            <a:spLocks noGrp="1"/>
          </p:cNvSpPr>
          <p:nvPr>
            <p:ph type="sldNum" sz="quarter" idx="12"/>
          </p:nvPr>
        </p:nvSpPr>
        <p:spPr/>
        <p:txBody>
          <a:bodyPr/>
          <a:lstStyle/>
          <a:p>
            <a:r>
              <a:rPr lang="en-US"/>
              <a:t>Slide </a:t>
            </a:r>
            <a:fld id="{664E7A22-858D-493E-844B-41BDC53DD17E}" type="slidenum">
              <a:rPr lang="en-US"/>
              <a:pPr/>
              <a:t>3</a:t>
            </a:fld>
            <a:endParaRPr lang="en-US"/>
          </a:p>
        </p:txBody>
      </p:sp>
      <p:sp>
        <p:nvSpPr>
          <p:cNvPr id="140290" name="Rectangle 2"/>
          <p:cNvSpPr>
            <a:spLocks noGrp="1" noChangeArrowheads="1"/>
          </p:cNvSpPr>
          <p:nvPr>
            <p:ph type="title"/>
          </p:nvPr>
        </p:nvSpPr>
        <p:spPr/>
        <p:txBody>
          <a:bodyPr/>
          <a:lstStyle/>
          <a:p>
            <a:r>
              <a:rPr lang="en-US"/>
              <a:t>Lecture Overview</a:t>
            </a:r>
          </a:p>
        </p:txBody>
      </p:sp>
      <p:sp>
        <p:nvSpPr>
          <p:cNvPr id="140294" name="Rectangle 6"/>
          <p:cNvSpPr>
            <a:spLocks noGrp="1" noChangeArrowheads="1"/>
          </p:cNvSpPr>
          <p:nvPr>
            <p:ph type="body" idx="1"/>
          </p:nvPr>
        </p:nvSpPr>
        <p:spPr>
          <a:xfrm>
            <a:off x="395288" y="1268413"/>
            <a:ext cx="8458200" cy="4495800"/>
          </a:xfrm>
        </p:spPr>
        <p:txBody>
          <a:bodyPr/>
          <a:lstStyle/>
          <a:p>
            <a:pPr>
              <a:lnSpc>
                <a:spcPct val="90000"/>
              </a:lnSpc>
              <a:buFontTx/>
              <a:buChar char="•"/>
            </a:pPr>
            <a:r>
              <a:rPr lang="en-US" sz="3200" b="1" dirty="0" smtClean="0"/>
              <a:t>Office Hours</a:t>
            </a:r>
          </a:p>
          <a:p>
            <a:pPr>
              <a:lnSpc>
                <a:spcPct val="90000"/>
              </a:lnSpc>
              <a:buFontTx/>
              <a:buChar char="•"/>
            </a:pPr>
            <a:r>
              <a:rPr lang="en-US" sz="3200" b="1" dirty="0" smtClean="0"/>
              <a:t>Clarifications for last lecture</a:t>
            </a:r>
            <a:endParaRPr lang="en-US" sz="3200" dirty="0"/>
          </a:p>
          <a:p>
            <a:pPr>
              <a:lnSpc>
                <a:spcPct val="90000"/>
              </a:lnSpc>
              <a:buFontTx/>
              <a:buChar char="•"/>
            </a:pPr>
            <a:r>
              <a:rPr lang="en-US" sz="3200" dirty="0" smtClean="0"/>
              <a:t>AI applications…</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CPSC 322, Lecture 3</a:t>
            </a:r>
          </a:p>
        </p:txBody>
      </p:sp>
      <p:sp>
        <p:nvSpPr>
          <p:cNvPr id="9" name="Slide Number Placeholder 5"/>
          <p:cNvSpPr>
            <a:spLocks noGrp="1"/>
          </p:cNvSpPr>
          <p:nvPr>
            <p:ph type="sldNum" sz="quarter" idx="12"/>
          </p:nvPr>
        </p:nvSpPr>
        <p:spPr/>
        <p:txBody>
          <a:bodyPr/>
          <a:lstStyle/>
          <a:p>
            <a:r>
              <a:rPr lang="en-US"/>
              <a:t>Slide </a:t>
            </a:r>
            <a:fld id="{82F91C1C-6FC7-4B3C-866F-F645DCD62EDB}" type="slidenum">
              <a:rPr lang="en-US"/>
              <a:pPr/>
              <a:t>30</a:t>
            </a:fld>
            <a:endParaRPr lang="en-US"/>
          </a:p>
        </p:txBody>
      </p:sp>
      <p:sp>
        <p:nvSpPr>
          <p:cNvPr id="384002" name="Rectangle 2"/>
          <p:cNvSpPr>
            <a:spLocks noGrp="1" noChangeArrowheads="1"/>
          </p:cNvSpPr>
          <p:nvPr>
            <p:ph type="title"/>
          </p:nvPr>
        </p:nvSpPr>
        <p:spPr/>
        <p:txBody>
          <a:bodyPr/>
          <a:lstStyle/>
          <a:p>
            <a:r>
              <a:rPr lang="en-US"/>
              <a:t>Multiagent Systems: Poker</a:t>
            </a:r>
          </a:p>
        </p:txBody>
      </p:sp>
      <p:sp>
        <p:nvSpPr>
          <p:cNvPr id="384003" name="Rectangle 3"/>
          <p:cNvSpPr>
            <a:spLocks noGrp="1" noChangeArrowheads="1"/>
          </p:cNvSpPr>
          <p:nvPr>
            <p:ph type="body" idx="1"/>
          </p:nvPr>
        </p:nvSpPr>
        <p:spPr>
          <a:xfrm>
            <a:off x="250825" y="4941888"/>
            <a:ext cx="8458200" cy="1127125"/>
          </a:xfrm>
        </p:spPr>
        <p:txBody>
          <a:bodyPr/>
          <a:lstStyle/>
          <a:p>
            <a:pPr>
              <a:lnSpc>
                <a:spcPct val="90000"/>
              </a:lnSpc>
            </a:pPr>
            <a:r>
              <a:rPr lang="en-US" sz="2000"/>
              <a:t>“In full 10-player games Poki is better than a typical low-limit casino player and wins consistently; however, not as good as most experts </a:t>
            </a:r>
          </a:p>
          <a:p>
            <a:pPr>
              <a:lnSpc>
                <a:spcPct val="90000"/>
              </a:lnSpc>
            </a:pPr>
            <a:r>
              <a:rPr lang="en-US" sz="2000"/>
              <a:t>New programs being developed for the 2-player game are quite a bit  better, and we believe they will very soon surpass all human players”</a:t>
            </a:r>
          </a:p>
        </p:txBody>
      </p:sp>
      <p:pic>
        <p:nvPicPr>
          <p:cNvPr id="384004" name="Picture 4" descr="poki"/>
          <p:cNvPicPr>
            <a:picLocks noChangeAspect="1" noChangeArrowheads="1"/>
          </p:cNvPicPr>
          <p:nvPr/>
        </p:nvPicPr>
        <p:blipFill>
          <a:blip r:embed="rId3"/>
          <a:srcRect/>
          <a:stretch>
            <a:fillRect/>
          </a:stretch>
        </p:blipFill>
        <p:spPr bwMode="auto">
          <a:xfrm>
            <a:off x="250825" y="836613"/>
            <a:ext cx="5483225" cy="3703637"/>
          </a:xfrm>
          <a:prstGeom prst="rect">
            <a:avLst/>
          </a:prstGeom>
          <a:noFill/>
        </p:spPr>
      </p:pic>
      <p:sp>
        <p:nvSpPr>
          <p:cNvPr id="384005" name="Text Box 5"/>
          <p:cNvSpPr txBox="1">
            <a:spLocks noChangeArrowheads="1"/>
          </p:cNvSpPr>
          <p:nvPr/>
        </p:nvSpPr>
        <p:spPr bwMode="auto">
          <a:xfrm>
            <a:off x="1835150" y="6308725"/>
            <a:ext cx="4953000" cy="336550"/>
          </a:xfrm>
          <a:prstGeom prst="rect">
            <a:avLst/>
          </a:prstGeom>
          <a:solidFill>
            <a:schemeClr val="bg1"/>
          </a:solid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The University of Alberta GAMES Group</a:t>
            </a:r>
          </a:p>
        </p:txBody>
      </p:sp>
      <p:sp>
        <p:nvSpPr>
          <p:cNvPr id="384006" name="Rectangle 6"/>
          <p:cNvSpPr>
            <a:spLocks noChangeArrowheads="1"/>
          </p:cNvSpPr>
          <p:nvPr/>
        </p:nvSpPr>
        <p:spPr bwMode="auto">
          <a:xfrm>
            <a:off x="6156325" y="1844675"/>
            <a:ext cx="2519363" cy="1296988"/>
          </a:xfrm>
          <a:prstGeom prst="rect">
            <a:avLst/>
          </a:prstGeom>
          <a:noFill/>
          <a:ln w="9525">
            <a:noFill/>
            <a:miter lim="800000"/>
            <a:headEnd/>
            <a:tailEnd/>
          </a:ln>
          <a:effectLst/>
        </p:spPr>
        <p:txBody>
          <a:bodyPr/>
          <a:lstStyle/>
          <a:p>
            <a:pPr marL="342900" indent="-342900">
              <a:lnSpc>
                <a:spcPct val="90000"/>
              </a:lnSpc>
              <a:spcBef>
                <a:spcPct val="20000"/>
              </a:spcBef>
            </a:pPr>
            <a:r>
              <a:rPr lang="en-US" sz="2000" b="1">
                <a:latin typeface="Arial Unicode MS" pitchFamily="34" charset="-128"/>
              </a:rPr>
              <a:t>Search Space:</a:t>
            </a:r>
            <a:r>
              <a:rPr lang="en-US" sz="2000">
                <a:latin typeface="Arial Unicode MS" pitchFamily="34" charset="-128"/>
              </a:rPr>
              <a:t> 1.2 quintillion nodes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CPSC 322, Lecture 3</a:t>
            </a:r>
          </a:p>
        </p:txBody>
      </p:sp>
      <p:sp>
        <p:nvSpPr>
          <p:cNvPr id="10" name="Slide Number Placeholder 5"/>
          <p:cNvSpPr>
            <a:spLocks noGrp="1"/>
          </p:cNvSpPr>
          <p:nvPr>
            <p:ph type="sldNum" sz="quarter" idx="12"/>
          </p:nvPr>
        </p:nvSpPr>
        <p:spPr/>
        <p:txBody>
          <a:bodyPr/>
          <a:lstStyle/>
          <a:p>
            <a:r>
              <a:rPr lang="en-US"/>
              <a:t>Slide </a:t>
            </a:r>
            <a:fld id="{D9973452-EE31-465C-9E68-FB81C1083646}" type="slidenum">
              <a:rPr lang="en-US"/>
              <a:pPr/>
              <a:t>31</a:t>
            </a:fld>
            <a:endParaRPr lang="en-US"/>
          </a:p>
        </p:txBody>
      </p:sp>
      <p:sp>
        <p:nvSpPr>
          <p:cNvPr id="386050" name="Rectangle 2"/>
          <p:cNvSpPr>
            <a:spLocks noGrp="1" noChangeArrowheads="1"/>
          </p:cNvSpPr>
          <p:nvPr>
            <p:ph type="title"/>
          </p:nvPr>
        </p:nvSpPr>
        <p:spPr/>
        <p:txBody>
          <a:bodyPr/>
          <a:lstStyle/>
          <a:p>
            <a:r>
              <a:rPr lang="en-US"/>
              <a:t>Multiagent Systems: Robot Soccer</a:t>
            </a:r>
          </a:p>
        </p:txBody>
      </p:sp>
      <p:pic>
        <p:nvPicPr>
          <p:cNvPr id="386051" name="Picture 3" descr="soccer3"/>
          <p:cNvPicPr>
            <a:picLocks noChangeAspect="1" noChangeArrowheads="1"/>
          </p:cNvPicPr>
          <p:nvPr/>
        </p:nvPicPr>
        <p:blipFill>
          <a:blip r:embed="rId3"/>
          <a:srcRect/>
          <a:stretch>
            <a:fillRect/>
          </a:stretch>
        </p:blipFill>
        <p:spPr bwMode="auto">
          <a:xfrm>
            <a:off x="179388" y="3213100"/>
            <a:ext cx="3600450" cy="2460625"/>
          </a:xfrm>
          <a:prstGeom prst="rect">
            <a:avLst/>
          </a:prstGeom>
          <a:noFill/>
        </p:spPr>
      </p:pic>
      <p:pic>
        <p:nvPicPr>
          <p:cNvPr id="386052" name="Picture 4" descr="soccer1"/>
          <p:cNvPicPr>
            <a:picLocks noChangeAspect="1" noChangeArrowheads="1"/>
          </p:cNvPicPr>
          <p:nvPr/>
        </p:nvPicPr>
        <p:blipFill>
          <a:blip r:embed="rId4"/>
          <a:srcRect/>
          <a:stretch>
            <a:fillRect/>
          </a:stretch>
        </p:blipFill>
        <p:spPr bwMode="auto">
          <a:xfrm>
            <a:off x="1331913" y="836613"/>
            <a:ext cx="3419475" cy="2279650"/>
          </a:xfrm>
          <a:prstGeom prst="rect">
            <a:avLst/>
          </a:prstGeom>
          <a:noFill/>
        </p:spPr>
      </p:pic>
      <p:pic>
        <p:nvPicPr>
          <p:cNvPr id="386053" name="Picture 5" descr="soccer2"/>
          <p:cNvPicPr>
            <a:picLocks noChangeAspect="1" noChangeArrowheads="1"/>
          </p:cNvPicPr>
          <p:nvPr/>
        </p:nvPicPr>
        <p:blipFill>
          <a:blip r:embed="rId5"/>
          <a:srcRect/>
          <a:stretch>
            <a:fillRect/>
          </a:stretch>
        </p:blipFill>
        <p:spPr bwMode="auto">
          <a:xfrm>
            <a:off x="5724525" y="692150"/>
            <a:ext cx="2819400" cy="2819400"/>
          </a:xfrm>
          <a:prstGeom prst="rect">
            <a:avLst/>
          </a:prstGeom>
          <a:noFill/>
        </p:spPr>
      </p:pic>
      <p:sp>
        <p:nvSpPr>
          <p:cNvPr id="386054" name="Text Box 6"/>
          <p:cNvSpPr txBox="1">
            <a:spLocks noChangeArrowheads="1"/>
          </p:cNvSpPr>
          <p:nvPr/>
        </p:nvSpPr>
        <p:spPr bwMode="auto">
          <a:xfrm>
            <a:off x="1403350" y="5805488"/>
            <a:ext cx="3276600" cy="336550"/>
          </a:xfrm>
          <a:prstGeom prst="rect">
            <a:avLst/>
          </a:prstGeom>
          <a:noFill/>
          <a:ln w="9525">
            <a:noFill/>
            <a:miter lim="800000"/>
            <a:headEnd/>
            <a:tailEnd/>
          </a:ln>
          <a:effectLst/>
        </p:spPr>
        <p:txBody>
          <a:bodyPr>
            <a:spAutoFit/>
          </a:bodyPr>
          <a:lstStyle/>
          <a:p>
            <a:pPr eaLnBrk="0" hangingPunct="0">
              <a:spcBef>
                <a:spcPct val="50000"/>
              </a:spcBef>
            </a:pPr>
            <a:r>
              <a:rPr lang="en-US" sz="1600">
                <a:latin typeface="Arial" charset="0"/>
              </a:rPr>
              <a:t>Source:  </a:t>
            </a:r>
            <a:r>
              <a:rPr lang="en-US" sz="1600" i="1">
                <a:latin typeface="Arial" charset="0"/>
              </a:rPr>
              <a:t>RoboCup web site</a:t>
            </a:r>
          </a:p>
        </p:txBody>
      </p:sp>
      <p:sp>
        <p:nvSpPr>
          <p:cNvPr id="386055" name="Rectangle 7"/>
          <p:cNvSpPr>
            <a:spLocks noChangeArrowheads="1"/>
          </p:cNvSpPr>
          <p:nvPr/>
        </p:nvSpPr>
        <p:spPr bwMode="auto">
          <a:xfrm>
            <a:off x="4140200" y="3500438"/>
            <a:ext cx="4537075" cy="2232025"/>
          </a:xfrm>
          <a:prstGeom prst="rect">
            <a:avLst/>
          </a:prstGeom>
          <a:noFill/>
          <a:ln w="9525">
            <a:noFill/>
            <a:miter lim="800000"/>
            <a:headEnd/>
            <a:tailEnd/>
          </a:ln>
          <a:effectLst/>
        </p:spPr>
        <p:txBody>
          <a:bodyPr/>
          <a:lstStyle/>
          <a:p>
            <a:pPr marL="342900" indent="-342900">
              <a:lnSpc>
                <a:spcPct val="90000"/>
              </a:lnSpc>
              <a:spcBef>
                <a:spcPct val="20000"/>
              </a:spcBef>
            </a:pPr>
            <a:r>
              <a:rPr lang="en-US" sz="2000" b="1">
                <a:latin typeface="Arial Unicode MS" pitchFamily="34" charset="-128"/>
              </a:rPr>
              <a:t>Extremely complex</a:t>
            </a:r>
          </a:p>
          <a:p>
            <a:pPr marL="342900" indent="-342900">
              <a:lnSpc>
                <a:spcPct val="90000"/>
              </a:lnSpc>
              <a:spcBef>
                <a:spcPct val="20000"/>
              </a:spcBef>
              <a:buFontTx/>
              <a:buChar char="•"/>
            </a:pPr>
            <a:r>
              <a:rPr lang="en-US" sz="2000">
                <a:latin typeface="Arial Unicode MS" pitchFamily="34" charset="-128"/>
              </a:rPr>
              <a:t>Stochastic</a:t>
            </a:r>
          </a:p>
          <a:p>
            <a:pPr marL="342900" indent="-342900">
              <a:lnSpc>
                <a:spcPct val="90000"/>
              </a:lnSpc>
              <a:spcBef>
                <a:spcPct val="20000"/>
              </a:spcBef>
              <a:buFontTx/>
              <a:buChar char="•"/>
            </a:pPr>
            <a:r>
              <a:rPr lang="en-US" sz="2000">
                <a:latin typeface="Arial Unicode MS" pitchFamily="34" charset="-128"/>
              </a:rPr>
              <a:t>Sequence of actions</a:t>
            </a:r>
          </a:p>
          <a:p>
            <a:pPr marL="342900" indent="-342900">
              <a:lnSpc>
                <a:spcPct val="90000"/>
              </a:lnSpc>
              <a:spcBef>
                <a:spcPct val="20000"/>
              </a:spcBef>
              <a:buFontTx/>
              <a:buChar char="•"/>
            </a:pPr>
            <a:r>
              <a:rPr lang="en-US" sz="2000">
                <a:latin typeface="Arial Unicode MS" pitchFamily="34" charset="-128"/>
              </a:rPr>
              <a:t>Multiagent</a:t>
            </a:r>
          </a:p>
          <a:p>
            <a:pPr marL="342900" indent="-342900">
              <a:lnSpc>
                <a:spcPct val="90000"/>
              </a:lnSpc>
              <a:spcBef>
                <a:spcPct val="20000"/>
              </a:spcBef>
            </a:pPr>
            <a:r>
              <a:rPr lang="en-US" sz="2000">
                <a:latin typeface="Arial Unicode MS" pitchFamily="34" charset="-128"/>
              </a:rPr>
              <a:t>robotic soccer competition was proposed by LCI (UBC) in 1992 (which became </a:t>
            </a:r>
            <a:r>
              <a:rPr lang="en-US" sz="2000" i="1">
                <a:latin typeface="Arial Unicode MS" pitchFamily="34" charset="-128"/>
              </a:rPr>
              <a:t>Robocup</a:t>
            </a:r>
            <a:r>
              <a:rPr lang="en-US" sz="2000">
                <a:latin typeface="Arial Unicode MS" pitchFamily="34" charset="-128"/>
              </a:rPr>
              <a:t> in 1997).</a:t>
            </a:r>
            <a:r>
              <a:rPr lang="en-US">
                <a:latin typeface="Arial Unicode MS" pitchFamily="34"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a:t>CPSC 322, Lecture 3</a:t>
            </a:r>
          </a:p>
        </p:txBody>
      </p:sp>
      <p:sp>
        <p:nvSpPr>
          <p:cNvPr id="10" name="Slide Number Placeholder 4"/>
          <p:cNvSpPr>
            <a:spLocks noGrp="1"/>
          </p:cNvSpPr>
          <p:nvPr>
            <p:ph type="sldNum" sz="quarter" idx="12"/>
          </p:nvPr>
        </p:nvSpPr>
        <p:spPr/>
        <p:txBody>
          <a:bodyPr/>
          <a:lstStyle/>
          <a:p>
            <a:r>
              <a:rPr lang="en-US"/>
              <a:t>Slide </a:t>
            </a:r>
            <a:fld id="{E64BA655-AC50-49CA-AF37-CC022CD1D14F}" type="slidenum">
              <a:rPr lang="en-US"/>
              <a:pPr/>
              <a:t>32</a:t>
            </a:fld>
            <a:endParaRPr lang="en-US"/>
          </a:p>
        </p:txBody>
      </p:sp>
      <p:sp>
        <p:nvSpPr>
          <p:cNvPr id="388098" name="Rectangle 2"/>
          <p:cNvSpPr>
            <a:spLocks noGrp="1" noChangeArrowheads="1"/>
          </p:cNvSpPr>
          <p:nvPr>
            <p:ph type="title"/>
          </p:nvPr>
        </p:nvSpPr>
        <p:spPr>
          <a:xfrm>
            <a:off x="0" y="0"/>
            <a:ext cx="9144000" cy="1143000"/>
          </a:xfrm>
        </p:spPr>
        <p:txBody>
          <a:bodyPr/>
          <a:lstStyle/>
          <a:p>
            <a:pPr algn="l"/>
            <a:r>
              <a:rPr lang="en-US"/>
              <a:t>Natural Language Processing</a:t>
            </a:r>
          </a:p>
        </p:txBody>
      </p:sp>
      <p:sp>
        <p:nvSpPr>
          <p:cNvPr id="388099" name="Rectangle 3"/>
          <p:cNvSpPr>
            <a:spLocks noChangeArrowheads="1"/>
          </p:cNvSpPr>
          <p:nvPr/>
        </p:nvSpPr>
        <p:spPr bwMode="auto">
          <a:xfrm>
            <a:off x="250825" y="1557338"/>
            <a:ext cx="7772400" cy="2438400"/>
          </a:xfrm>
          <a:prstGeom prst="rect">
            <a:avLst/>
          </a:prstGeom>
          <a:solidFill>
            <a:schemeClr val="bg1"/>
          </a:solidFill>
          <a:ln w="12700">
            <a:noFill/>
            <a:miter lim="800000"/>
            <a:headEnd/>
            <a:tailEnd/>
          </a:ln>
          <a:effectLst/>
        </p:spPr>
        <p:txBody>
          <a:bodyPr lIns="90488" tIns="44450" rIns="90488" bIns="44450"/>
          <a:lstStyle/>
          <a:p>
            <a:pPr marL="342900" indent="-342900">
              <a:lnSpc>
                <a:spcPct val="125000"/>
              </a:lnSpc>
              <a:spcBef>
                <a:spcPct val="20000"/>
              </a:spcBef>
            </a:pPr>
            <a:r>
              <a:rPr lang="en-US" b="1">
                <a:latin typeface="Arial Unicode MS" pitchFamily="34" charset="-128"/>
              </a:rPr>
              <a:t>Multimodal interface</a:t>
            </a:r>
            <a:endParaRPr lang="en-US" sz="3200" b="1">
              <a:latin typeface="Arial Unicode MS" pitchFamily="34" charset="-128"/>
            </a:endParaRPr>
          </a:p>
          <a:p>
            <a:pPr marL="342900" indent="-342900">
              <a:lnSpc>
                <a:spcPct val="85000"/>
              </a:lnSpc>
              <a:spcBef>
                <a:spcPct val="20000"/>
              </a:spcBef>
              <a:spcAft>
                <a:spcPct val="25000"/>
              </a:spcAft>
            </a:pPr>
            <a:r>
              <a:rPr lang="en-US" sz="2400">
                <a:latin typeface="Arial Unicode MS" pitchFamily="34" charset="-128"/>
              </a:rPr>
              <a:t>Portable Fujitsu tablet</a:t>
            </a:r>
            <a:endParaRPr lang="en-US" sz="2400" b="1">
              <a:latin typeface="Arial Unicode MS" pitchFamily="34" charset="-128"/>
            </a:endParaRPr>
          </a:p>
          <a:p>
            <a:pPr marL="342900" indent="-342900">
              <a:lnSpc>
                <a:spcPct val="85000"/>
              </a:lnSpc>
              <a:spcBef>
                <a:spcPct val="20000"/>
              </a:spcBef>
              <a:spcAft>
                <a:spcPct val="25000"/>
              </a:spcAft>
            </a:pPr>
            <a:r>
              <a:rPr lang="en-US" sz="2400" b="1">
                <a:latin typeface="Arial Unicode MS" pitchFamily="34" charset="-128"/>
              </a:rPr>
              <a:t>Input: </a:t>
            </a:r>
            <a:r>
              <a:rPr lang="en-US" sz="2400">
                <a:latin typeface="Arial Unicode MS" pitchFamily="34" charset="-128"/>
              </a:rPr>
              <a:t>Pen for deictic gestures and Speech input</a:t>
            </a:r>
          </a:p>
          <a:p>
            <a:pPr marL="342900" indent="-342900">
              <a:lnSpc>
                <a:spcPct val="85000"/>
              </a:lnSpc>
              <a:spcBef>
                <a:spcPct val="20000"/>
              </a:spcBef>
              <a:spcAft>
                <a:spcPct val="25000"/>
              </a:spcAft>
            </a:pPr>
            <a:r>
              <a:rPr lang="en-US" sz="2400" b="1">
                <a:latin typeface="Arial Unicode MS" pitchFamily="34" charset="-128"/>
              </a:rPr>
              <a:t>Output: </a:t>
            </a:r>
            <a:r>
              <a:rPr lang="en-US" sz="2400">
                <a:latin typeface="Arial Unicode MS" pitchFamily="34" charset="-128"/>
              </a:rPr>
              <a:t>Text, Speech and graphics</a:t>
            </a:r>
            <a:endParaRPr lang="en-US" b="1">
              <a:latin typeface="Arial Unicode MS" pitchFamily="34" charset="-128"/>
            </a:endParaRPr>
          </a:p>
        </p:txBody>
      </p:sp>
      <p:pic>
        <p:nvPicPr>
          <p:cNvPr id="388100" name="Picture 4" descr="match"/>
          <p:cNvPicPr>
            <a:picLocks noChangeAspect="1" noChangeArrowheads="1"/>
          </p:cNvPicPr>
          <p:nvPr/>
        </p:nvPicPr>
        <p:blipFill>
          <a:blip r:embed="rId3"/>
          <a:srcRect/>
          <a:stretch>
            <a:fillRect/>
          </a:stretch>
        </p:blipFill>
        <p:spPr bwMode="auto">
          <a:xfrm>
            <a:off x="265113" y="3487738"/>
            <a:ext cx="3744912" cy="2792412"/>
          </a:xfrm>
          <a:prstGeom prst="rect">
            <a:avLst/>
          </a:prstGeom>
          <a:noFill/>
        </p:spPr>
      </p:pic>
      <p:sp>
        <p:nvSpPr>
          <p:cNvPr id="388102" name="Text Box 6"/>
          <p:cNvSpPr txBox="1">
            <a:spLocks noChangeArrowheads="1"/>
          </p:cNvSpPr>
          <p:nvPr/>
        </p:nvSpPr>
        <p:spPr bwMode="auto">
          <a:xfrm>
            <a:off x="5867400" y="5661025"/>
            <a:ext cx="3276600" cy="581025"/>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br>
              <a:rPr lang="en-US" sz="1600">
                <a:latin typeface="Arial" charset="0"/>
              </a:rPr>
            </a:br>
            <a:r>
              <a:rPr lang="en-US" sz="1600" i="1">
                <a:latin typeface="Arial" charset="0"/>
              </a:rPr>
              <a:t>M. Walker (ex. AT&amp;T) 2002</a:t>
            </a:r>
          </a:p>
        </p:txBody>
      </p:sp>
      <p:sp>
        <p:nvSpPr>
          <p:cNvPr id="388103" name="Rectangle 7"/>
          <p:cNvSpPr>
            <a:spLocks noChangeArrowheads="1"/>
          </p:cNvSpPr>
          <p:nvPr/>
        </p:nvSpPr>
        <p:spPr bwMode="auto">
          <a:xfrm>
            <a:off x="179388" y="692150"/>
            <a:ext cx="9144000" cy="1143000"/>
          </a:xfrm>
          <a:prstGeom prst="rect">
            <a:avLst/>
          </a:prstGeom>
          <a:noFill/>
          <a:ln w="9525">
            <a:noFill/>
            <a:miter lim="800000"/>
            <a:headEnd/>
            <a:tailEnd/>
          </a:ln>
          <a:effectLst/>
        </p:spPr>
        <p:txBody>
          <a:bodyPr anchor="ctr"/>
          <a:lstStyle/>
          <a:p>
            <a:r>
              <a:rPr lang="en-US" b="1">
                <a:latin typeface="Arial Unicode MS" pitchFamily="34" charset="-128"/>
              </a:rPr>
              <a:t>Multimodal Access to City Help (MATCH)</a:t>
            </a:r>
          </a:p>
        </p:txBody>
      </p:sp>
      <p:pic>
        <p:nvPicPr>
          <p:cNvPr id="388104" name="Picture 8" descr="newitalian"/>
          <p:cNvPicPr>
            <a:picLocks noChangeAspect="1" noChangeArrowheads="1"/>
          </p:cNvPicPr>
          <p:nvPr/>
        </p:nvPicPr>
        <p:blipFill>
          <a:blip r:embed="rId4"/>
          <a:srcRect/>
          <a:stretch>
            <a:fillRect/>
          </a:stretch>
        </p:blipFill>
        <p:spPr bwMode="auto">
          <a:xfrm>
            <a:off x="5724525" y="3141663"/>
            <a:ext cx="2663825" cy="255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CPSC 322, Lecture 3</a:t>
            </a:r>
          </a:p>
        </p:txBody>
      </p:sp>
      <p:sp>
        <p:nvSpPr>
          <p:cNvPr id="7" name="Slide Number Placeholder 5"/>
          <p:cNvSpPr>
            <a:spLocks noGrp="1"/>
          </p:cNvSpPr>
          <p:nvPr>
            <p:ph type="sldNum" sz="quarter" idx="12"/>
          </p:nvPr>
        </p:nvSpPr>
        <p:spPr/>
        <p:txBody>
          <a:bodyPr/>
          <a:lstStyle/>
          <a:p>
            <a:r>
              <a:rPr lang="en-US"/>
              <a:t>Slide </a:t>
            </a:r>
            <a:fld id="{F96D9DA3-B5A9-490B-9CA4-394CF617C386}" type="slidenum">
              <a:rPr lang="en-US"/>
              <a:pPr/>
              <a:t>33</a:t>
            </a:fld>
            <a:endParaRPr lang="en-US"/>
          </a:p>
        </p:txBody>
      </p:sp>
      <p:sp>
        <p:nvSpPr>
          <p:cNvPr id="316418" name="Rectangle 2"/>
          <p:cNvSpPr>
            <a:spLocks noGrp="1" noChangeArrowheads="1"/>
          </p:cNvSpPr>
          <p:nvPr>
            <p:ph type="title"/>
          </p:nvPr>
        </p:nvSpPr>
        <p:spPr>
          <a:xfrm>
            <a:off x="323850" y="404813"/>
            <a:ext cx="8534400" cy="685800"/>
          </a:xfrm>
        </p:spPr>
        <p:txBody>
          <a:bodyPr/>
          <a:lstStyle/>
          <a:p>
            <a:r>
              <a:rPr lang="en-US" dirty="0" smtClean="0"/>
              <a:t>TO DO for Next </a:t>
            </a:r>
            <a:r>
              <a:rPr lang="en-US" dirty="0"/>
              <a:t>class</a:t>
            </a:r>
          </a:p>
        </p:txBody>
      </p:sp>
      <p:sp>
        <p:nvSpPr>
          <p:cNvPr id="316419" name="Rectangle 3"/>
          <p:cNvSpPr>
            <a:spLocks noGrp="1" noChangeArrowheads="1"/>
          </p:cNvSpPr>
          <p:nvPr>
            <p:ph type="body" idx="1"/>
          </p:nvPr>
        </p:nvSpPr>
        <p:spPr>
          <a:xfrm>
            <a:off x="250825" y="692150"/>
            <a:ext cx="8893175" cy="5616575"/>
          </a:xfrm>
          <a:ln/>
        </p:spPr>
        <p:txBody>
          <a:bodyPr/>
          <a:lstStyle/>
          <a:p>
            <a:pPr lvl="1">
              <a:lnSpc>
                <a:spcPct val="60000"/>
              </a:lnSpc>
              <a:buFontTx/>
              <a:buNone/>
            </a:pPr>
            <a:endParaRPr lang="en-US" sz="2000" dirty="0"/>
          </a:p>
          <a:p>
            <a:pPr>
              <a:buFontTx/>
              <a:buChar char="•"/>
            </a:pPr>
            <a:endParaRPr lang="en-US" sz="2400" dirty="0"/>
          </a:p>
          <a:p>
            <a:pPr lvl="1"/>
            <a:endParaRPr lang="en-US" sz="2000" dirty="0"/>
          </a:p>
        </p:txBody>
      </p:sp>
      <p:sp>
        <p:nvSpPr>
          <p:cNvPr id="316423" name="Rectangle 7"/>
          <p:cNvSpPr>
            <a:spLocks noChangeArrowheads="1"/>
          </p:cNvSpPr>
          <p:nvPr/>
        </p:nvSpPr>
        <p:spPr bwMode="auto">
          <a:xfrm>
            <a:off x="539750" y="1341438"/>
            <a:ext cx="8029575" cy="3816350"/>
          </a:xfrm>
          <a:prstGeom prst="rect">
            <a:avLst/>
          </a:prstGeom>
          <a:solidFill>
            <a:schemeClr val="bg1"/>
          </a:solidFill>
          <a:ln w="9525">
            <a:noFill/>
            <a:miter lim="800000"/>
            <a:headEnd/>
            <a:tailEnd/>
          </a:ln>
          <a:effectLst/>
        </p:spPr>
        <p:txBody>
          <a:bodyPr/>
          <a:lstStyle/>
          <a:p>
            <a:pPr marL="342900" indent="-342900">
              <a:spcBef>
                <a:spcPct val="20000"/>
              </a:spcBef>
              <a:buFontTx/>
              <a:buChar char="•"/>
            </a:pPr>
            <a:r>
              <a:rPr lang="en-US" sz="3200" dirty="0" smtClean="0">
                <a:latin typeface="Arial Unicode MS" pitchFamily="34" charset="-128"/>
              </a:rPr>
              <a:t>Search: </a:t>
            </a:r>
            <a:r>
              <a:rPr lang="en-US" dirty="0" smtClean="0">
                <a:latin typeface="Arial Unicode MS" pitchFamily="34" charset="-128"/>
              </a:rPr>
              <a:t>Start reading (</a:t>
            </a:r>
            <a:r>
              <a:rPr lang="en-US" dirty="0" err="1">
                <a:latin typeface="Arial Unicode MS" pitchFamily="34" charset="-128"/>
              </a:rPr>
              <a:t>Chpt</a:t>
            </a:r>
            <a:r>
              <a:rPr lang="en-US" dirty="0">
                <a:latin typeface="Arial Unicode MS" pitchFamily="34" charset="-128"/>
              </a:rPr>
              <a:t> </a:t>
            </a:r>
            <a:r>
              <a:rPr lang="en-US" dirty="0" smtClean="0">
                <a:latin typeface="Arial Unicode MS" pitchFamily="34" charset="-128"/>
              </a:rPr>
              <a:t>3 – sec 3.1 – 3.3)</a:t>
            </a:r>
            <a:endParaRPr lang="en-US" b="1" dirty="0">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CPSC 322, Lecture 3</a:t>
            </a:r>
          </a:p>
        </p:txBody>
      </p:sp>
      <p:sp>
        <p:nvSpPr>
          <p:cNvPr id="7" name="Slide Number Placeholder 5"/>
          <p:cNvSpPr>
            <a:spLocks noGrp="1"/>
          </p:cNvSpPr>
          <p:nvPr>
            <p:ph type="sldNum" sz="quarter" idx="12"/>
          </p:nvPr>
        </p:nvSpPr>
        <p:spPr/>
        <p:txBody>
          <a:bodyPr/>
          <a:lstStyle/>
          <a:p>
            <a:r>
              <a:rPr lang="en-US"/>
              <a:t>Slide </a:t>
            </a:r>
            <a:fld id="{3FA7AE4F-7003-44AD-8B9C-367EA810F97E}" type="slidenum">
              <a:rPr lang="en-US"/>
              <a:pPr/>
              <a:t>34</a:t>
            </a:fld>
            <a:endParaRPr lang="en-US"/>
          </a:p>
        </p:txBody>
      </p:sp>
      <p:sp>
        <p:nvSpPr>
          <p:cNvPr id="355330" name="Rectangle 2"/>
          <p:cNvSpPr>
            <a:spLocks noGrp="1" noChangeArrowheads="1"/>
          </p:cNvSpPr>
          <p:nvPr>
            <p:ph type="title"/>
          </p:nvPr>
        </p:nvSpPr>
        <p:spPr/>
        <p:txBody>
          <a:bodyPr/>
          <a:lstStyle/>
          <a:p>
            <a:r>
              <a:rPr lang="en-US" dirty="0"/>
              <a:t>CSPs: </a:t>
            </a:r>
            <a:r>
              <a:rPr lang="en-US" dirty="0" smtClean="0"/>
              <a:t>Radio link frequency assignment</a:t>
            </a:r>
            <a:endParaRPr lang="en-US" dirty="0"/>
          </a:p>
        </p:txBody>
      </p:sp>
      <p:sp>
        <p:nvSpPr>
          <p:cNvPr id="355332" name="Text Box 4"/>
          <p:cNvSpPr txBox="1">
            <a:spLocks noChangeArrowheads="1"/>
          </p:cNvSpPr>
          <p:nvPr/>
        </p:nvSpPr>
        <p:spPr bwMode="auto">
          <a:xfrm>
            <a:off x="5500694" y="1857364"/>
            <a:ext cx="2971800" cy="366712"/>
          </a:xfrm>
          <a:prstGeom prst="rect">
            <a:avLst/>
          </a:prstGeom>
          <a:noFill/>
          <a:ln w="9525">
            <a:noFill/>
            <a:miter lim="800000"/>
            <a:headEnd/>
            <a:tailEnd/>
          </a:ln>
          <a:effectLst/>
        </p:spPr>
        <p:txBody>
          <a:bodyPr>
            <a:spAutoFit/>
          </a:bodyPr>
          <a:lstStyle/>
          <a:p>
            <a:pPr algn="r" eaLnBrk="0" hangingPunct="0">
              <a:spcBef>
                <a:spcPct val="50000"/>
              </a:spcBef>
            </a:pPr>
            <a:r>
              <a:rPr lang="en-US" sz="1800" dirty="0">
                <a:latin typeface="Arial" charset="0"/>
              </a:rPr>
              <a:t>Source: </a:t>
            </a:r>
            <a:r>
              <a:rPr lang="en-US" sz="1800" i="1" dirty="0" smtClean="0">
                <a:latin typeface="Arial" charset="0"/>
              </a:rPr>
              <a:t>INRIA</a:t>
            </a:r>
            <a:endParaRPr lang="en-US" sz="1800" i="1" dirty="0">
              <a:latin typeface="Arial" charset="0"/>
            </a:endParaRPr>
          </a:p>
        </p:txBody>
      </p:sp>
      <p:sp>
        <p:nvSpPr>
          <p:cNvPr id="8" name="Rectangle 7"/>
          <p:cNvSpPr/>
          <p:nvPr/>
        </p:nvSpPr>
        <p:spPr>
          <a:xfrm>
            <a:off x="714348" y="928670"/>
            <a:ext cx="6572280" cy="1384995"/>
          </a:xfrm>
          <a:prstGeom prst="rect">
            <a:avLst/>
          </a:prstGeom>
        </p:spPr>
        <p:txBody>
          <a:bodyPr wrap="square">
            <a:spAutoFit/>
          </a:bodyPr>
          <a:lstStyle/>
          <a:p>
            <a:r>
              <a:rPr lang="en-US" dirty="0" smtClean="0">
                <a:latin typeface="+mj-lt"/>
              </a:rPr>
              <a:t>Assigning frequencies to a set of radio links defined between pairs of sites in order to avoid interferences.</a:t>
            </a:r>
            <a:endParaRPr lang="en-US" dirty="0">
              <a:latin typeface="+mj-lt"/>
            </a:endParaRPr>
          </a:p>
        </p:txBody>
      </p:sp>
      <p:pic>
        <p:nvPicPr>
          <p:cNvPr id="8194" name="Picture 2"/>
          <p:cNvPicPr>
            <a:picLocks noChangeAspect="1" noChangeArrowheads="1"/>
          </p:cNvPicPr>
          <p:nvPr/>
        </p:nvPicPr>
        <p:blipFill>
          <a:blip r:embed="rId3"/>
          <a:srcRect/>
          <a:stretch>
            <a:fillRect/>
          </a:stretch>
        </p:blipFill>
        <p:spPr bwMode="auto">
          <a:xfrm>
            <a:off x="214282" y="2428868"/>
            <a:ext cx="5357850" cy="4122527"/>
          </a:xfrm>
          <a:prstGeom prst="rect">
            <a:avLst/>
          </a:prstGeom>
          <a:noFill/>
          <a:ln w="9525">
            <a:noFill/>
            <a:miter lim="800000"/>
            <a:headEnd/>
            <a:tailEnd/>
          </a:ln>
          <a:effectLst/>
        </p:spPr>
      </p:pic>
      <p:sp>
        <p:nvSpPr>
          <p:cNvPr id="9" name="Rectangle 8"/>
          <p:cNvSpPr/>
          <p:nvPr/>
        </p:nvSpPr>
        <p:spPr>
          <a:xfrm>
            <a:off x="4000496" y="3214686"/>
            <a:ext cx="5143504" cy="954107"/>
          </a:xfrm>
          <a:prstGeom prst="rect">
            <a:avLst/>
          </a:prstGeom>
        </p:spPr>
        <p:txBody>
          <a:bodyPr wrap="square">
            <a:spAutoFit/>
          </a:bodyPr>
          <a:lstStyle/>
          <a:p>
            <a:r>
              <a:rPr lang="en-US" dirty="0" smtClean="0">
                <a:latin typeface="+mj-lt"/>
              </a:rPr>
              <a:t>For each link two frequencies must be assigned</a:t>
            </a:r>
            <a:endParaRPr lang="en-US"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CPSC 322, Lecture 1</a:t>
            </a:r>
          </a:p>
        </p:txBody>
      </p:sp>
      <p:sp>
        <p:nvSpPr>
          <p:cNvPr id="6" name="Slide Number Placeholder 5"/>
          <p:cNvSpPr>
            <a:spLocks noGrp="1"/>
          </p:cNvSpPr>
          <p:nvPr>
            <p:ph type="sldNum" sz="quarter" idx="12"/>
          </p:nvPr>
        </p:nvSpPr>
        <p:spPr/>
        <p:txBody>
          <a:bodyPr/>
          <a:lstStyle/>
          <a:p>
            <a:r>
              <a:rPr lang="en-US"/>
              <a:t>Slide </a:t>
            </a:r>
            <a:fld id="{30CD8475-4765-47C4-AFF9-F09C041718A2}" type="slidenum">
              <a:rPr lang="en-US"/>
              <a:pPr/>
              <a:t>4</a:t>
            </a:fld>
            <a:endParaRPr lang="en-US"/>
          </a:p>
        </p:txBody>
      </p:sp>
      <p:sp>
        <p:nvSpPr>
          <p:cNvPr id="214018" name="Rectangle 2"/>
          <p:cNvSpPr>
            <a:spLocks noGrp="1" noChangeArrowheads="1"/>
          </p:cNvSpPr>
          <p:nvPr>
            <p:ph type="title"/>
          </p:nvPr>
        </p:nvSpPr>
        <p:spPr>
          <a:xfrm>
            <a:off x="685800" y="0"/>
            <a:ext cx="7772400" cy="1219200"/>
          </a:xfrm>
          <a:noFill/>
          <a:ln/>
        </p:spPr>
        <p:txBody>
          <a:bodyPr/>
          <a:lstStyle/>
          <a:p>
            <a:r>
              <a:rPr lang="en-US" dirty="0" smtClean="0"/>
              <a:t>Office Hours</a:t>
            </a:r>
            <a:endParaRPr lang="en-CA" dirty="0"/>
          </a:p>
        </p:txBody>
      </p:sp>
      <p:sp>
        <p:nvSpPr>
          <p:cNvPr id="214019" name="Rectangle 3"/>
          <p:cNvSpPr>
            <a:spLocks noGrp="1" noChangeArrowheads="1"/>
          </p:cNvSpPr>
          <p:nvPr>
            <p:ph type="body" idx="1"/>
          </p:nvPr>
        </p:nvSpPr>
        <p:spPr>
          <a:xfrm>
            <a:off x="762000" y="785794"/>
            <a:ext cx="8167718" cy="5410200"/>
          </a:xfrm>
          <a:noFill/>
          <a:ln/>
        </p:spPr>
        <p:txBody>
          <a:bodyPr/>
          <a:lstStyle/>
          <a:p>
            <a:pPr>
              <a:spcBef>
                <a:spcPct val="0"/>
              </a:spcBef>
              <a:buFont typeface="Arial" pitchFamily="34" charset="0"/>
              <a:buChar char="•"/>
            </a:pPr>
            <a:r>
              <a:rPr lang="en-CA" sz="2400" dirty="0" smtClean="0">
                <a:ea typeface="Arial Unicode MS" pitchFamily="34" charset="-128"/>
                <a:cs typeface="Arial Unicode MS" pitchFamily="34" charset="-128"/>
              </a:rPr>
              <a:t>Go </a:t>
            </a:r>
            <a:r>
              <a:rPr lang="en-CA" sz="2400" dirty="0">
                <a:ea typeface="Arial Unicode MS" pitchFamily="34" charset="-128"/>
                <a:cs typeface="Arial Unicode MS" pitchFamily="34" charset="-128"/>
              </a:rPr>
              <a:t>to office hours (newsgroup is NOT a good substitute for this) – times below are still tentative, will be finalized next week</a:t>
            </a:r>
          </a:p>
          <a:p>
            <a:pPr lvl="1">
              <a:spcBef>
                <a:spcPct val="0"/>
              </a:spcBef>
            </a:pPr>
            <a:endParaRPr lang="en-CA" b="1" dirty="0" smtClean="0">
              <a:ea typeface="Arial Unicode MS" pitchFamily="34" charset="-128"/>
              <a:cs typeface="Arial Unicode MS" pitchFamily="34" charset="-128"/>
            </a:endParaRPr>
          </a:p>
          <a:p>
            <a:pPr lvl="1">
              <a:spcBef>
                <a:spcPct val="0"/>
              </a:spcBef>
            </a:pPr>
            <a:r>
              <a:rPr lang="en-CA" b="1" dirty="0" smtClean="0">
                <a:ea typeface="Arial Unicode MS" pitchFamily="34" charset="-128"/>
                <a:cs typeface="Arial Unicode MS" pitchFamily="34" charset="-128"/>
              </a:rPr>
              <a:t>Giuseppe</a:t>
            </a:r>
            <a:r>
              <a:rPr lang="en-CA" b="1" dirty="0">
                <a:ea typeface="Arial Unicode MS" pitchFamily="34" charset="-128"/>
                <a:cs typeface="Arial Unicode MS" pitchFamily="34" charset="-128"/>
              </a:rPr>
              <a:t>:</a:t>
            </a:r>
            <a:r>
              <a:rPr lang="en-CA" b="1" dirty="0">
                <a:solidFill>
                  <a:schemeClr val="accent2"/>
                </a:solidFill>
                <a:ea typeface="Arial Unicode MS" pitchFamily="34" charset="-128"/>
                <a:cs typeface="Arial Unicode MS" pitchFamily="34" charset="-128"/>
              </a:rPr>
              <a:t> </a:t>
            </a:r>
            <a:r>
              <a:rPr lang="en-CA" b="1" dirty="0" smtClean="0">
                <a:solidFill>
                  <a:schemeClr val="accent2"/>
                </a:solidFill>
                <a:ea typeface="Arial Unicode MS" pitchFamily="34" charset="-128"/>
                <a:cs typeface="Arial Unicode MS" pitchFamily="34" charset="-128"/>
              </a:rPr>
              <a:t>	Tue    2-3  </a:t>
            </a:r>
            <a:r>
              <a:rPr lang="en-CA" b="1" dirty="0">
                <a:solidFill>
                  <a:schemeClr val="accent2"/>
                </a:solidFill>
                <a:ea typeface="Arial Unicode MS" pitchFamily="34" charset="-128"/>
                <a:cs typeface="Arial Unicode MS" pitchFamily="34" charset="-128"/>
              </a:rPr>
              <a:t>	(CICSR #129</a:t>
            </a:r>
            <a:r>
              <a:rPr lang="en-CA" b="1" dirty="0" smtClean="0">
                <a:solidFill>
                  <a:schemeClr val="accent2"/>
                </a:solidFill>
                <a:ea typeface="Arial Unicode MS" pitchFamily="34" charset="-128"/>
                <a:cs typeface="Arial Unicode MS" pitchFamily="34" charset="-128"/>
              </a:rPr>
              <a:t>)</a:t>
            </a:r>
          </a:p>
          <a:p>
            <a:pPr lvl="1">
              <a:spcBef>
                <a:spcPct val="0"/>
              </a:spcBef>
            </a:pPr>
            <a:endParaRPr lang="en-CA" b="1" dirty="0">
              <a:solidFill>
                <a:schemeClr val="accent2"/>
              </a:solidFill>
              <a:ea typeface="Arial Unicode MS" pitchFamily="34" charset="-128"/>
              <a:cs typeface="Arial Unicode MS" pitchFamily="34" charset="-128"/>
            </a:endParaRPr>
          </a:p>
          <a:p>
            <a:pPr lvl="1">
              <a:spcBef>
                <a:spcPct val="0"/>
              </a:spcBef>
            </a:pPr>
            <a:r>
              <a:rPr lang="en-US" b="1" dirty="0" err="1"/>
              <a:t>Jacek</a:t>
            </a:r>
            <a:r>
              <a:rPr lang="en-US" b="1" dirty="0"/>
              <a:t> :</a:t>
            </a:r>
            <a:r>
              <a:rPr lang="en-US" dirty="0"/>
              <a:t> 	</a:t>
            </a:r>
            <a:r>
              <a:rPr lang="en-US" dirty="0" smtClean="0"/>
              <a:t>	</a:t>
            </a:r>
            <a:r>
              <a:rPr lang="en-CA" b="1" dirty="0" smtClean="0">
                <a:solidFill>
                  <a:schemeClr val="accent2"/>
                </a:solidFill>
                <a:ea typeface="Arial Unicode MS" pitchFamily="34" charset="-128"/>
                <a:cs typeface="Arial Unicode MS" pitchFamily="34" charset="-128"/>
              </a:rPr>
              <a:t>Wed   2-3</a:t>
            </a:r>
            <a:r>
              <a:rPr lang="en-CA" b="1" dirty="0">
                <a:solidFill>
                  <a:schemeClr val="accent2"/>
                </a:solidFill>
                <a:ea typeface="Arial Unicode MS" pitchFamily="34" charset="-128"/>
                <a:cs typeface="Arial Unicode MS" pitchFamily="34" charset="-128"/>
              </a:rPr>
              <a:t>	(learning Center</a:t>
            </a:r>
            <a:r>
              <a:rPr lang="en-CA" b="1" dirty="0" smtClean="0">
                <a:solidFill>
                  <a:schemeClr val="accent2"/>
                </a:solidFill>
                <a:ea typeface="Arial Unicode MS" pitchFamily="34" charset="-128"/>
                <a:cs typeface="Arial Unicode MS" pitchFamily="34" charset="-128"/>
              </a:rPr>
              <a:t>)</a:t>
            </a:r>
          </a:p>
          <a:p>
            <a:pPr lvl="1">
              <a:spcBef>
                <a:spcPct val="0"/>
              </a:spcBef>
            </a:pPr>
            <a:endParaRPr lang="en-CA" b="1" dirty="0">
              <a:solidFill>
                <a:schemeClr val="accent2"/>
              </a:solidFill>
              <a:ea typeface="Arial Unicode MS" pitchFamily="34" charset="-128"/>
              <a:cs typeface="Arial Unicode MS" pitchFamily="34" charset="-128"/>
            </a:endParaRPr>
          </a:p>
          <a:p>
            <a:pPr lvl="1">
              <a:spcBef>
                <a:spcPct val="0"/>
              </a:spcBef>
            </a:pPr>
            <a:r>
              <a:rPr lang="en-US" b="1" dirty="0" smtClean="0"/>
              <a:t>Gustavo</a:t>
            </a:r>
            <a:r>
              <a:rPr lang="en-CA" b="1" dirty="0" smtClean="0">
                <a:solidFill>
                  <a:schemeClr val="accent2"/>
                </a:solidFill>
                <a:ea typeface="Arial Unicode MS" pitchFamily="34" charset="-128"/>
                <a:cs typeface="Arial Unicode MS" pitchFamily="34" charset="-128"/>
              </a:rPr>
              <a:t>: 	</a:t>
            </a:r>
            <a:r>
              <a:rPr lang="en-CA" b="1" dirty="0" err="1" smtClean="0">
                <a:solidFill>
                  <a:schemeClr val="accent2"/>
                </a:solidFill>
                <a:ea typeface="Arial Unicode MS" pitchFamily="34" charset="-128"/>
                <a:cs typeface="Arial Unicode MS" pitchFamily="34" charset="-128"/>
              </a:rPr>
              <a:t>Thur</a:t>
            </a:r>
            <a:r>
              <a:rPr lang="en-CA" b="1" dirty="0" smtClean="0">
                <a:solidFill>
                  <a:schemeClr val="accent2"/>
                </a:solidFill>
                <a:ea typeface="Arial Unicode MS" pitchFamily="34" charset="-128"/>
                <a:cs typeface="Arial Unicode MS" pitchFamily="34" charset="-128"/>
              </a:rPr>
              <a:t>  2-3</a:t>
            </a:r>
            <a:r>
              <a:rPr lang="en-CA" b="1" dirty="0">
                <a:solidFill>
                  <a:schemeClr val="accent2"/>
                </a:solidFill>
                <a:ea typeface="Arial Unicode MS" pitchFamily="34" charset="-128"/>
                <a:cs typeface="Arial Unicode MS" pitchFamily="34" charset="-128"/>
              </a:rPr>
              <a:t>	</a:t>
            </a:r>
            <a:r>
              <a:rPr lang="en-CA" b="1" dirty="0" smtClean="0">
                <a:solidFill>
                  <a:schemeClr val="accent2"/>
                </a:solidFill>
                <a:ea typeface="Arial Unicode MS" pitchFamily="34" charset="-128"/>
                <a:cs typeface="Arial Unicode MS" pitchFamily="34" charset="-128"/>
              </a:rPr>
              <a:t>(learning Center)</a:t>
            </a:r>
          </a:p>
          <a:p>
            <a:pPr lvl="1">
              <a:spcBef>
                <a:spcPct val="0"/>
              </a:spcBef>
            </a:pPr>
            <a:endParaRPr lang="en-CA" b="1" dirty="0" smtClean="0">
              <a:solidFill>
                <a:schemeClr val="accent2"/>
              </a:solidFill>
              <a:ea typeface="Arial Unicode MS" pitchFamily="34" charset="-128"/>
              <a:cs typeface="Arial Unicode MS" pitchFamily="34" charset="-128"/>
            </a:endParaRPr>
          </a:p>
          <a:p>
            <a:pPr lvl="1">
              <a:spcBef>
                <a:spcPct val="0"/>
              </a:spcBef>
            </a:pPr>
            <a:r>
              <a:rPr lang="en-US" b="1" dirty="0" smtClean="0"/>
              <a:t>Peter</a:t>
            </a:r>
            <a:r>
              <a:rPr lang="en-CA" b="1" dirty="0" smtClean="0">
                <a:solidFill>
                  <a:schemeClr val="accent2"/>
                </a:solidFill>
                <a:ea typeface="Arial Unicode MS" pitchFamily="34" charset="-128"/>
                <a:cs typeface="Arial Unicode MS" pitchFamily="34" charset="-128"/>
              </a:rPr>
              <a:t>: 		Mon    2-3 (learning Center) </a:t>
            </a:r>
          </a:p>
          <a:p>
            <a:pPr lvl="1">
              <a:spcBef>
                <a:spcPct val="0"/>
              </a:spcBef>
              <a:buNone/>
            </a:pPr>
            <a:r>
              <a:rPr lang="en-CA" b="1" i="1" dirty="0" smtClean="0">
                <a:solidFill>
                  <a:schemeClr val="accent4">
                    <a:lumMod val="95000"/>
                    <a:lumOff val="5000"/>
                  </a:schemeClr>
                </a:solidFill>
                <a:ea typeface="Arial Unicode MS" pitchFamily="34" charset="-128"/>
                <a:cs typeface="Arial Unicode MS" pitchFamily="34" charset="-128"/>
              </a:rPr>
              <a:t>(Peter will start on Jan 26) </a:t>
            </a:r>
            <a:endParaRPr lang="en-CA" b="1" i="1" dirty="0">
              <a:solidFill>
                <a:schemeClr val="accent4">
                  <a:lumMod val="95000"/>
                  <a:lumOff val="5000"/>
                </a:schemeClr>
              </a:solidFill>
              <a:ea typeface="Arial Unicode MS" pitchFamily="34" charset="-128"/>
              <a:cs typeface="Arial Unicode MS" pitchFamily="34" charset="-128"/>
            </a:endParaRPr>
          </a:p>
          <a:p>
            <a:pPr lvl="1">
              <a:spcBef>
                <a:spcPct val="0"/>
              </a:spcBef>
              <a:buFontTx/>
              <a:buNone/>
            </a:pPr>
            <a:endParaRPr lang="en-CA" dirty="0" smtClean="0">
              <a:ea typeface="Arial Unicode MS" pitchFamily="34" charset="-128"/>
              <a:cs typeface="Arial Unicode MS" pitchFamily="34" charset="-128"/>
            </a:endParaRPr>
          </a:p>
          <a:p>
            <a:pPr lvl="1">
              <a:spcBef>
                <a:spcPct val="0"/>
              </a:spcBef>
              <a:buFontTx/>
              <a:buNone/>
            </a:pPr>
            <a:r>
              <a:rPr lang="en-CA" dirty="0" smtClean="0">
                <a:ea typeface="Arial Unicode MS" pitchFamily="34" charset="-128"/>
                <a:cs typeface="Arial Unicode MS" pitchFamily="34" charset="-128"/>
              </a:rPr>
              <a:t>Can </a:t>
            </a:r>
            <a:r>
              <a:rPr lang="en-CA" dirty="0">
                <a:ea typeface="Arial Unicode MS" pitchFamily="34" charset="-128"/>
                <a:cs typeface="Arial Unicode MS" pitchFamily="34" charset="-128"/>
              </a:rPr>
              <a:t>schedule by appointment if you can document a conflict with the  official office hours</a:t>
            </a:r>
          </a:p>
          <a:p>
            <a:pPr lvl="1">
              <a:lnSpc>
                <a:spcPct val="120000"/>
              </a:lnSpc>
              <a:buFontTx/>
              <a:buNone/>
            </a:pPr>
            <a:endParaRPr lang="en-CA" i="1" dirty="0">
              <a:ea typeface="Arial Unicode MS" pitchFamily="34" charset="-128"/>
              <a:cs typeface="Arial Unicode MS" pitchFamily="34" charset="-128"/>
            </a:endParaRPr>
          </a:p>
          <a:p>
            <a:pPr>
              <a:lnSpc>
                <a:spcPct val="40000"/>
              </a:lnSpc>
            </a:pPr>
            <a:r>
              <a:rPr lang="en-CA" sz="1200" i="1" dirty="0">
                <a:solidFill>
                  <a:schemeClr val="accent2"/>
                </a:solidFill>
                <a:ea typeface="Arial Unicode MS" pitchFamily="34" charset="-128"/>
                <a:cs typeface="Arial Unicode MS" pitchFamily="34" charset="-128"/>
              </a:rPr>
              <a:t> </a:t>
            </a:r>
          </a:p>
        </p:txBody>
      </p:sp>
      <p:pic>
        <p:nvPicPr>
          <p:cNvPr id="7" name="Picture 4"/>
          <p:cNvPicPr>
            <a:picLocks noChangeAspect="1" noChangeArrowheads="1"/>
          </p:cNvPicPr>
          <p:nvPr/>
        </p:nvPicPr>
        <p:blipFill>
          <a:blip r:embed="rId3"/>
          <a:srcRect/>
          <a:stretch>
            <a:fillRect/>
          </a:stretch>
        </p:blipFill>
        <p:spPr bwMode="auto">
          <a:xfrm>
            <a:off x="0" y="2357430"/>
            <a:ext cx="1500198" cy="1125148"/>
          </a:xfrm>
          <a:prstGeom prst="rect">
            <a:avLst/>
          </a:prstGeom>
          <a:noFill/>
          <a:ln w="9525">
            <a:noFill/>
            <a:miter lim="800000"/>
            <a:headEnd/>
            <a:tailEnd/>
          </a:ln>
          <a:effectLst/>
        </p:spPr>
      </p:pic>
      <p:pic>
        <p:nvPicPr>
          <p:cNvPr id="8" name="Picture 1"/>
          <p:cNvPicPr>
            <a:picLocks noChangeAspect="1" noChangeArrowheads="1"/>
          </p:cNvPicPr>
          <p:nvPr/>
        </p:nvPicPr>
        <p:blipFill>
          <a:blip r:embed="rId4" cstate="print"/>
          <a:srcRect/>
          <a:stretch>
            <a:fillRect/>
          </a:stretch>
        </p:blipFill>
        <p:spPr bwMode="auto">
          <a:xfrm>
            <a:off x="0" y="4357694"/>
            <a:ext cx="951243" cy="1148265"/>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0" y="3357562"/>
            <a:ext cx="1071570"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CPSC 322, Lecture 2</a:t>
            </a:r>
          </a:p>
        </p:txBody>
      </p:sp>
      <p:sp>
        <p:nvSpPr>
          <p:cNvPr id="8" name="Slide Number Placeholder 5"/>
          <p:cNvSpPr>
            <a:spLocks noGrp="1"/>
          </p:cNvSpPr>
          <p:nvPr>
            <p:ph type="sldNum" sz="quarter" idx="12"/>
          </p:nvPr>
        </p:nvSpPr>
        <p:spPr/>
        <p:txBody>
          <a:bodyPr/>
          <a:lstStyle/>
          <a:p>
            <a:r>
              <a:rPr lang="en-US"/>
              <a:t>Slide </a:t>
            </a:r>
            <a:fld id="{D4C83B0D-A697-42D4-B4A9-33399999D584}" type="slidenum">
              <a:rPr lang="en-US"/>
              <a:pPr/>
              <a:t>5</a:t>
            </a:fld>
            <a:endParaRPr lang="en-US"/>
          </a:p>
        </p:txBody>
      </p:sp>
      <p:sp>
        <p:nvSpPr>
          <p:cNvPr id="306178" name="Rectangle 2"/>
          <p:cNvSpPr>
            <a:spLocks noGrp="1" noChangeArrowheads="1"/>
          </p:cNvSpPr>
          <p:nvPr>
            <p:ph type="title"/>
          </p:nvPr>
        </p:nvSpPr>
        <p:spPr/>
        <p:txBody>
          <a:bodyPr/>
          <a:lstStyle/>
          <a:p>
            <a:r>
              <a:rPr lang="en-US"/>
              <a:t>Explicit State or propositions</a:t>
            </a:r>
          </a:p>
        </p:txBody>
      </p:sp>
      <p:sp>
        <p:nvSpPr>
          <p:cNvPr id="306179" name="Rectangle 3"/>
          <p:cNvSpPr>
            <a:spLocks noGrp="1" noChangeArrowheads="1"/>
          </p:cNvSpPr>
          <p:nvPr>
            <p:ph type="body" idx="1"/>
          </p:nvPr>
        </p:nvSpPr>
        <p:spPr>
          <a:xfrm>
            <a:off x="250825" y="692150"/>
            <a:ext cx="8893175" cy="5616575"/>
          </a:xfrm>
          <a:ln/>
        </p:spPr>
        <p:txBody>
          <a:bodyPr/>
          <a:lstStyle/>
          <a:p>
            <a:pPr lvl="1">
              <a:lnSpc>
                <a:spcPct val="60000"/>
              </a:lnSpc>
              <a:buFontTx/>
              <a:buNone/>
            </a:pPr>
            <a:endParaRPr lang="en-US" sz="2000"/>
          </a:p>
          <a:p>
            <a:pPr>
              <a:buFontTx/>
              <a:buChar char="•"/>
            </a:pPr>
            <a:endParaRPr lang="en-US" sz="2400"/>
          </a:p>
          <a:p>
            <a:pPr lvl="1"/>
            <a:endParaRPr lang="en-US" sz="2000"/>
          </a:p>
        </p:txBody>
      </p:sp>
      <p:sp>
        <p:nvSpPr>
          <p:cNvPr id="306182" name="Rectangle 6"/>
          <p:cNvSpPr>
            <a:spLocks noChangeArrowheads="1"/>
          </p:cNvSpPr>
          <p:nvPr/>
        </p:nvSpPr>
        <p:spPr bwMode="auto">
          <a:xfrm>
            <a:off x="395288" y="981075"/>
            <a:ext cx="8458200" cy="3240088"/>
          </a:xfrm>
          <a:prstGeom prst="rect">
            <a:avLst/>
          </a:prstGeom>
          <a:noFill/>
          <a:ln w="9525">
            <a:noFill/>
            <a:miter lim="800000"/>
            <a:headEnd/>
            <a:tailEnd/>
          </a:ln>
          <a:effectLst/>
        </p:spPr>
        <p:txBody>
          <a:bodyPr/>
          <a:lstStyle/>
          <a:p>
            <a:pPr marL="342900" indent="-342900">
              <a:spcBef>
                <a:spcPct val="20000"/>
              </a:spcBef>
            </a:pPr>
            <a:r>
              <a:rPr lang="en-US" dirty="0">
                <a:latin typeface="Arial Unicode MS" pitchFamily="34" charset="-128"/>
              </a:rPr>
              <a:t>How do we model the </a:t>
            </a:r>
            <a:r>
              <a:rPr lang="en-US" dirty="0" smtClean="0">
                <a:latin typeface="Arial Unicode MS" pitchFamily="34" charset="-128"/>
              </a:rPr>
              <a:t>environment?</a:t>
            </a:r>
            <a:endParaRPr lang="en-US" dirty="0">
              <a:latin typeface="Arial Unicode MS" pitchFamily="34" charset="-128"/>
            </a:endParaRPr>
          </a:p>
          <a:p>
            <a:pPr marL="342900" indent="-342900">
              <a:spcBef>
                <a:spcPct val="20000"/>
              </a:spcBef>
              <a:buFontTx/>
              <a:buChar char="•"/>
            </a:pPr>
            <a:r>
              <a:rPr lang="en-US" dirty="0">
                <a:latin typeface="Arial Unicode MS" pitchFamily="34" charset="-128"/>
              </a:rPr>
              <a:t>You can enumerate the </a:t>
            </a:r>
            <a:r>
              <a:rPr lang="en-US" b="1" dirty="0">
                <a:latin typeface="Arial Unicode MS" pitchFamily="34" charset="-128"/>
              </a:rPr>
              <a:t>states</a:t>
            </a:r>
            <a:r>
              <a:rPr lang="en-US" dirty="0">
                <a:latin typeface="Arial Unicode MS" pitchFamily="34" charset="-128"/>
              </a:rPr>
              <a:t> of the world.</a:t>
            </a:r>
          </a:p>
          <a:p>
            <a:pPr marL="342900" indent="-342900">
              <a:spcBef>
                <a:spcPct val="20000"/>
              </a:spcBef>
              <a:buFontTx/>
              <a:buChar char="•"/>
            </a:pPr>
            <a:r>
              <a:rPr lang="en-US" dirty="0">
                <a:latin typeface="Arial Unicode MS" pitchFamily="34" charset="-128"/>
              </a:rPr>
              <a:t>A state can be described in terms of </a:t>
            </a:r>
            <a:r>
              <a:rPr lang="en-US" b="1" dirty="0">
                <a:latin typeface="Arial Unicode MS" pitchFamily="34" charset="-128"/>
              </a:rPr>
              <a:t>features</a:t>
            </a:r>
          </a:p>
          <a:p>
            <a:pPr marL="742950" lvl="1" indent="-285750">
              <a:spcBef>
                <a:spcPct val="20000"/>
              </a:spcBef>
              <a:buClr>
                <a:schemeClr val="tx1"/>
              </a:buClr>
              <a:buSzPct val="120000"/>
              <a:buFontTx/>
              <a:buChar char="•"/>
            </a:pPr>
            <a:r>
              <a:rPr lang="en-US" sz="2400" dirty="0">
                <a:latin typeface="Arial Unicode MS" pitchFamily="34" charset="-128"/>
              </a:rPr>
              <a:t>Often it is more natural to describe states in terms of assignments of values to variables (features).</a:t>
            </a:r>
          </a:p>
          <a:p>
            <a:pPr marL="742950" lvl="1" indent="-285750">
              <a:spcBef>
                <a:spcPct val="20000"/>
              </a:spcBef>
              <a:buClr>
                <a:schemeClr val="tx1"/>
              </a:buClr>
              <a:buSzPct val="120000"/>
              <a:buFontTx/>
              <a:buChar char="•"/>
            </a:pPr>
            <a:r>
              <a:rPr lang="en-US" sz="2400" dirty="0">
                <a:latin typeface="Arial Unicode MS" pitchFamily="34" charset="-128"/>
              </a:rPr>
              <a:t>30 binary features (also called propositions) can represent  2</a:t>
            </a:r>
            <a:r>
              <a:rPr lang="en-US" sz="2400" baseline="30000" dirty="0">
                <a:latin typeface="Arial Unicode MS" pitchFamily="34" charset="-128"/>
              </a:rPr>
              <a:t>30</a:t>
            </a:r>
            <a:r>
              <a:rPr lang="en-US" sz="2400" dirty="0">
                <a:latin typeface="Arial Unicode MS" pitchFamily="34" charset="-128"/>
              </a:rPr>
              <a:t>= 1,073,741,824 states.</a:t>
            </a:r>
          </a:p>
        </p:txBody>
      </p:sp>
      <p:sp>
        <p:nvSpPr>
          <p:cNvPr id="306183" name="Rectangle 7"/>
          <p:cNvSpPr>
            <a:spLocks noChangeArrowheads="1"/>
          </p:cNvSpPr>
          <p:nvPr/>
        </p:nvSpPr>
        <p:spPr bwMode="auto">
          <a:xfrm>
            <a:off x="323850" y="4437063"/>
            <a:ext cx="8351838" cy="2187575"/>
          </a:xfrm>
          <a:prstGeom prst="rect">
            <a:avLst/>
          </a:prstGeom>
          <a:noFill/>
          <a:ln w="9525">
            <a:noFill/>
            <a:miter lim="800000"/>
            <a:headEnd/>
            <a:tailEnd/>
          </a:ln>
          <a:effectLst/>
        </p:spPr>
        <p:txBody>
          <a:bodyPr/>
          <a:lstStyle/>
          <a:p>
            <a:pPr marL="342900" indent="-342900">
              <a:spcBef>
                <a:spcPct val="20000"/>
              </a:spcBef>
            </a:pPr>
            <a:r>
              <a:rPr lang="en-US" b="1" i="1">
                <a:latin typeface="Arial Unicode MS" pitchFamily="34" charset="-128"/>
              </a:rPr>
              <a:t>Mars Explorer Example</a:t>
            </a:r>
          </a:p>
          <a:p>
            <a:pPr marL="342900" indent="-342900">
              <a:spcBef>
                <a:spcPct val="20000"/>
              </a:spcBef>
            </a:pPr>
            <a:r>
              <a:rPr lang="en-US" i="1">
                <a:latin typeface="Arial Unicode MS" pitchFamily="34" charset="-128"/>
              </a:rPr>
              <a:t>Weather</a:t>
            </a:r>
          </a:p>
          <a:p>
            <a:pPr marL="342900" indent="-342900">
              <a:spcBef>
                <a:spcPct val="20000"/>
              </a:spcBef>
            </a:pPr>
            <a:r>
              <a:rPr lang="en-US" i="1">
                <a:latin typeface="Arial Unicode MS" pitchFamily="34" charset="-128"/>
              </a:rPr>
              <a:t>Temperature</a:t>
            </a:r>
          </a:p>
          <a:p>
            <a:pPr marL="342900" indent="-342900">
              <a:spcBef>
                <a:spcPct val="20000"/>
              </a:spcBef>
            </a:pPr>
            <a:r>
              <a:rPr lang="en-US" i="1">
                <a:latin typeface="Arial Unicode MS" pitchFamily="34" charset="-128"/>
              </a:rPr>
              <a:t>LocX         LocY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CPSC 322, Lecture 2</a:t>
            </a:r>
          </a:p>
        </p:txBody>
      </p:sp>
      <p:sp>
        <p:nvSpPr>
          <p:cNvPr id="9" name="Slide Number Placeholder 5"/>
          <p:cNvSpPr>
            <a:spLocks noGrp="1"/>
          </p:cNvSpPr>
          <p:nvPr>
            <p:ph type="sldNum" sz="quarter" idx="12"/>
          </p:nvPr>
        </p:nvSpPr>
        <p:spPr/>
        <p:txBody>
          <a:bodyPr/>
          <a:lstStyle/>
          <a:p>
            <a:r>
              <a:rPr lang="en-US"/>
              <a:t>Slide </a:t>
            </a:r>
            <a:fld id="{DFBAE66A-C0B4-460B-80A2-DB9A80B5D818}" type="slidenum">
              <a:rPr lang="en-US"/>
              <a:pPr/>
              <a:t>6</a:t>
            </a:fld>
            <a:endParaRPr lang="en-US"/>
          </a:p>
        </p:txBody>
      </p:sp>
      <p:sp>
        <p:nvSpPr>
          <p:cNvPr id="328706" name="Rectangle 2"/>
          <p:cNvSpPr>
            <a:spLocks noGrp="1" noChangeArrowheads="1"/>
          </p:cNvSpPr>
          <p:nvPr>
            <p:ph type="title"/>
          </p:nvPr>
        </p:nvSpPr>
        <p:spPr/>
        <p:txBody>
          <a:bodyPr/>
          <a:lstStyle/>
          <a:p>
            <a:r>
              <a:rPr lang="en-US"/>
              <a:t>Explicit State or propositions or relations</a:t>
            </a:r>
          </a:p>
        </p:txBody>
      </p:sp>
      <p:sp>
        <p:nvSpPr>
          <p:cNvPr id="328707" name="Rectangle 3"/>
          <p:cNvSpPr>
            <a:spLocks noGrp="1" noChangeArrowheads="1"/>
          </p:cNvSpPr>
          <p:nvPr>
            <p:ph type="body" idx="1"/>
          </p:nvPr>
        </p:nvSpPr>
        <p:spPr>
          <a:xfrm>
            <a:off x="250825" y="692150"/>
            <a:ext cx="8893175" cy="5616575"/>
          </a:xfrm>
          <a:ln/>
        </p:spPr>
        <p:txBody>
          <a:bodyPr/>
          <a:lstStyle/>
          <a:p>
            <a:pPr lvl="1">
              <a:lnSpc>
                <a:spcPct val="60000"/>
              </a:lnSpc>
              <a:buFontTx/>
              <a:buNone/>
            </a:pPr>
            <a:endParaRPr lang="en-US" sz="2000"/>
          </a:p>
          <a:p>
            <a:pPr>
              <a:buFontTx/>
              <a:buChar char="•"/>
            </a:pPr>
            <a:endParaRPr lang="en-US" sz="2400"/>
          </a:p>
          <a:p>
            <a:pPr lvl="1"/>
            <a:endParaRPr lang="en-US" sz="2000"/>
          </a:p>
        </p:txBody>
      </p:sp>
      <p:sp>
        <p:nvSpPr>
          <p:cNvPr id="328710" name="Rectangle 6"/>
          <p:cNvSpPr>
            <a:spLocks noChangeArrowheads="1"/>
          </p:cNvSpPr>
          <p:nvPr/>
        </p:nvSpPr>
        <p:spPr bwMode="auto">
          <a:xfrm>
            <a:off x="395288" y="981075"/>
            <a:ext cx="8458200" cy="1943100"/>
          </a:xfrm>
          <a:prstGeom prst="rect">
            <a:avLst/>
          </a:prstGeom>
          <a:noFill/>
          <a:ln w="9525">
            <a:noFill/>
            <a:miter lim="800000"/>
            <a:headEnd/>
            <a:tailEnd/>
          </a:ln>
          <a:effectLst/>
        </p:spPr>
        <p:txBody>
          <a:bodyPr/>
          <a:lstStyle/>
          <a:p>
            <a:pPr marL="342900" indent="-342900">
              <a:spcBef>
                <a:spcPct val="20000"/>
              </a:spcBef>
              <a:buFontTx/>
              <a:buChar char="•"/>
            </a:pPr>
            <a:r>
              <a:rPr lang="en-US">
                <a:latin typeface="Arial Unicode MS" pitchFamily="34" charset="-128"/>
              </a:rPr>
              <a:t>Features can be described in terms of </a:t>
            </a:r>
            <a:r>
              <a:rPr lang="en-US" b="1">
                <a:latin typeface="Arial Unicode MS" pitchFamily="34" charset="-128"/>
              </a:rPr>
              <a:t>objects</a:t>
            </a:r>
            <a:r>
              <a:rPr lang="en-US">
                <a:latin typeface="Arial Unicode MS" pitchFamily="34" charset="-128"/>
              </a:rPr>
              <a:t> and </a:t>
            </a:r>
            <a:r>
              <a:rPr lang="en-US" b="1">
                <a:latin typeface="Arial Unicode MS" pitchFamily="34" charset="-128"/>
              </a:rPr>
              <a:t>relationships</a:t>
            </a:r>
            <a:r>
              <a:rPr lang="en-US">
                <a:latin typeface="Arial Unicode MS" pitchFamily="34" charset="-128"/>
              </a:rPr>
              <a:t>.</a:t>
            </a:r>
          </a:p>
          <a:p>
            <a:pPr marL="342900" indent="-342900">
              <a:spcBef>
                <a:spcPct val="20000"/>
              </a:spcBef>
              <a:buFontTx/>
              <a:buChar char="•"/>
            </a:pPr>
            <a:r>
              <a:rPr lang="en-US">
                <a:latin typeface="Arial Unicode MS" pitchFamily="34" charset="-128"/>
              </a:rPr>
              <a:t>There is a proposition for each relationship on each “possible” tuple of individuals.</a:t>
            </a:r>
          </a:p>
          <a:p>
            <a:pPr marL="342900" indent="-342900">
              <a:spcBef>
                <a:spcPct val="20000"/>
              </a:spcBef>
              <a:buFontTx/>
              <a:buChar char="•"/>
            </a:pPr>
            <a:endParaRPr lang="en-US">
              <a:latin typeface="Arial Unicode MS" pitchFamily="34" charset="-128"/>
            </a:endParaRPr>
          </a:p>
        </p:txBody>
      </p:sp>
      <p:sp>
        <p:nvSpPr>
          <p:cNvPr id="328711" name="Rectangle 7"/>
          <p:cNvSpPr>
            <a:spLocks noChangeArrowheads="1"/>
          </p:cNvSpPr>
          <p:nvPr/>
        </p:nvSpPr>
        <p:spPr bwMode="auto">
          <a:xfrm>
            <a:off x="323850" y="5157788"/>
            <a:ext cx="8458200" cy="935037"/>
          </a:xfrm>
          <a:prstGeom prst="rect">
            <a:avLst/>
          </a:prstGeom>
          <a:noFill/>
          <a:ln w="9525">
            <a:noFill/>
            <a:miter lim="800000"/>
            <a:headEnd/>
            <a:tailEnd/>
          </a:ln>
          <a:effectLst/>
        </p:spPr>
        <p:txBody>
          <a:bodyPr/>
          <a:lstStyle/>
          <a:p>
            <a:pPr marL="342900" indent="-342900">
              <a:spcBef>
                <a:spcPct val="20000"/>
              </a:spcBef>
              <a:buFontTx/>
              <a:buChar char="•"/>
            </a:pPr>
            <a:r>
              <a:rPr lang="en-US">
                <a:latin typeface="Arial Unicode MS" pitchFamily="34" charset="-128"/>
              </a:rPr>
              <a:t>Textbook example: One binary relation and 10 individuals can represents 10</a:t>
            </a:r>
            <a:r>
              <a:rPr lang="en-US" baseline="30000">
                <a:latin typeface="Arial Unicode MS" pitchFamily="34" charset="-128"/>
              </a:rPr>
              <a:t>2</a:t>
            </a:r>
            <a:r>
              <a:rPr lang="en-US">
                <a:latin typeface="Arial Unicode MS" pitchFamily="34" charset="-128"/>
              </a:rPr>
              <a:t>=100 propositions and 2</a:t>
            </a:r>
            <a:r>
              <a:rPr lang="en-US" baseline="30000">
                <a:latin typeface="Arial Unicode MS" pitchFamily="34" charset="-128"/>
              </a:rPr>
              <a:t>100</a:t>
            </a:r>
            <a:r>
              <a:rPr lang="en-US">
                <a:latin typeface="Arial Unicode MS" pitchFamily="34" charset="-128"/>
              </a:rPr>
              <a:t> states!</a:t>
            </a:r>
          </a:p>
        </p:txBody>
      </p:sp>
      <p:sp>
        <p:nvSpPr>
          <p:cNvPr id="328712" name="Rectangle 8"/>
          <p:cNvSpPr>
            <a:spLocks noChangeArrowheads="1"/>
          </p:cNvSpPr>
          <p:nvPr/>
        </p:nvSpPr>
        <p:spPr bwMode="auto">
          <a:xfrm>
            <a:off x="250825" y="2924175"/>
            <a:ext cx="8351838" cy="2187575"/>
          </a:xfrm>
          <a:prstGeom prst="rect">
            <a:avLst/>
          </a:prstGeom>
          <a:noFill/>
          <a:ln w="9525">
            <a:noFill/>
            <a:miter lim="800000"/>
            <a:headEnd/>
            <a:tailEnd/>
          </a:ln>
          <a:effectLst/>
        </p:spPr>
        <p:txBody>
          <a:bodyPr/>
          <a:lstStyle/>
          <a:p>
            <a:pPr marL="342900" indent="-342900">
              <a:spcBef>
                <a:spcPct val="20000"/>
              </a:spcBef>
            </a:pPr>
            <a:r>
              <a:rPr lang="en-US" b="1" i="1">
                <a:latin typeface="Arial Unicode MS" pitchFamily="34" charset="-128"/>
              </a:rPr>
              <a:t>University Example</a:t>
            </a:r>
          </a:p>
          <a:p>
            <a:pPr marL="342900" indent="-342900">
              <a:spcBef>
                <a:spcPct val="20000"/>
              </a:spcBef>
            </a:pPr>
            <a:r>
              <a:rPr lang="en-US" i="1">
                <a:latin typeface="Arial Unicode MS" pitchFamily="34" charset="-128"/>
              </a:rPr>
              <a:t>Registred(S,C)</a:t>
            </a:r>
          </a:p>
          <a:p>
            <a:pPr marL="342900" indent="-342900">
              <a:spcBef>
                <a:spcPct val="20000"/>
              </a:spcBef>
            </a:pPr>
            <a:r>
              <a:rPr lang="en-US" i="1">
                <a:latin typeface="Arial Unicode MS" pitchFamily="34" charset="-128"/>
              </a:rPr>
              <a:t>Students (S) = {                                }</a:t>
            </a:r>
          </a:p>
          <a:p>
            <a:pPr marL="342900" indent="-342900">
              <a:spcBef>
                <a:spcPct val="20000"/>
              </a:spcBef>
            </a:pPr>
            <a:r>
              <a:rPr lang="en-US" i="1">
                <a:latin typeface="Arial Unicode MS" pitchFamily="34" charset="-128"/>
              </a:rPr>
              <a:t>Courses (C)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1" grpId="0"/>
      <p:bldP spid="3287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0" y="5643578"/>
            <a:ext cx="2500298" cy="12144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7</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no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9"/>
          <p:cNvSpPr>
            <a:spLocks noChangeArrowheads="1"/>
          </p:cNvSpPr>
          <p:nvPr/>
        </p:nvSpPr>
        <p:spPr bwMode="auto">
          <a:xfrm>
            <a:off x="0" y="5715016"/>
            <a:ext cx="2428892"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Representation</a:t>
            </a:r>
            <a:endParaRPr lang="en-US" sz="2400" i="1" dirty="0">
              <a:latin typeface="Arial Unicode MS" pitchFamily="34" charset="-128"/>
            </a:endParaRPr>
          </a:p>
        </p:txBody>
      </p:sp>
      <p:sp>
        <p:nvSpPr>
          <p:cNvPr id="42" name="Rectangle 20"/>
          <p:cNvSpPr>
            <a:spLocks noChangeArrowheads="1"/>
          </p:cNvSpPr>
          <p:nvPr/>
        </p:nvSpPr>
        <p:spPr bwMode="auto">
          <a:xfrm>
            <a:off x="127701" y="6037943"/>
            <a:ext cx="2143108" cy="714356"/>
          </a:xfrm>
          <a:prstGeom prst="rect">
            <a:avLst/>
          </a:prstGeom>
          <a:noFill/>
          <a:ln w="9525">
            <a:solidFill>
              <a:schemeClr val="accent2"/>
            </a:solidFill>
            <a:miter lim="800000"/>
            <a:headEnd/>
            <a:tailEnd/>
          </a:ln>
          <a:effectLst/>
        </p:spPr>
        <p:txBody>
          <a:bodyPr/>
          <a:lstStyle/>
          <a:p>
            <a:pPr marL="342900" indent="-342900" algn="ctr">
              <a:spcBef>
                <a:spcPts val="0"/>
              </a:spcBef>
            </a:pPr>
            <a:r>
              <a:rPr lang="en-US" sz="2400" dirty="0" smtClean="0">
                <a:solidFill>
                  <a:schemeClr val="accent2"/>
                </a:solidFill>
                <a:latin typeface="Arial Unicode MS" pitchFamily="34" charset="-128"/>
              </a:rPr>
              <a:t>Reasoning</a:t>
            </a:r>
          </a:p>
          <a:p>
            <a:pPr marL="342900" indent="-342900" algn="ctr">
              <a:spcBef>
                <a:spcPts val="0"/>
              </a:spcBef>
            </a:pPr>
            <a:r>
              <a:rPr lang="en-US" sz="2400" dirty="0" smtClean="0">
                <a:solidFill>
                  <a:schemeClr val="accent2"/>
                </a:solidFill>
                <a:latin typeface="Arial Unicode MS" pitchFamily="34" charset="-128"/>
              </a:rPr>
              <a:t>Technique</a:t>
            </a:r>
            <a:endParaRPr lang="en-US" sz="2400" dirty="0">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CPSC 322, Lecture 2</a:t>
            </a:r>
          </a:p>
        </p:txBody>
      </p:sp>
      <p:sp>
        <p:nvSpPr>
          <p:cNvPr id="26" name="Slide Number Placeholder 5"/>
          <p:cNvSpPr>
            <a:spLocks noGrp="1"/>
          </p:cNvSpPr>
          <p:nvPr>
            <p:ph type="sldNum" sz="quarter" idx="12"/>
          </p:nvPr>
        </p:nvSpPr>
        <p:spPr/>
        <p:txBody>
          <a:bodyPr/>
          <a:lstStyle/>
          <a:p>
            <a:r>
              <a:rPr lang="en-US"/>
              <a:t>Slide </a:t>
            </a:r>
            <a:fld id="{3FD71E4C-075D-44FD-B397-B2BF23909376}" type="slidenum">
              <a:rPr lang="en-US"/>
              <a:pPr/>
              <a:t>8</a:t>
            </a:fld>
            <a:endParaRPr lang="en-US"/>
          </a:p>
        </p:txBody>
      </p:sp>
      <p:sp>
        <p:nvSpPr>
          <p:cNvPr id="302082" name="Rectangle 2"/>
          <p:cNvSpPr>
            <a:spLocks noGrp="1" noChangeArrowheads="1"/>
          </p:cNvSpPr>
          <p:nvPr>
            <p:ph type="title"/>
          </p:nvPr>
        </p:nvSpPr>
        <p:spPr>
          <a:xfrm>
            <a:off x="0" y="0"/>
            <a:ext cx="9144000" cy="685800"/>
          </a:xfrm>
        </p:spPr>
        <p:txBody>
          <a:bodyPr/>
          <a:lstStyle/>
          <a:p>
            <a:r>
              <a:rPr lang="en-US" dirty="0"/>
              <a:t>Modules we'll cover in this </a:t>
            </a:r>
            <a:r>
              <a:rPr lang="en-US" dirty="0" smtClean="0"/>
              <a:t>course: </a:t>
            </a:r>
            <a:r>
              <a:rPr lang="en-US" dirty="0" err="1" smtClean="0"/>
              <a:t>R&amp;Rsys</a:t>
            </a:r>
            <a:endParaRPr lang="en-US" dirty="0"/>
          </a:p>
        </p:txBody>
      </p:sp>
      <p:sp>
        <p:nvSpPr>
          <p:cNvPr id="302086" name="Rectangle 6"/>
          <p:cNvSpPr>
            <a:spLocks noChangeArrowheads="1"/>
          </p:cNvSpPr>
          <p:nvPr/>
        </p:nvSpPr>
        <p:spPr bwMode="auto">
          <a:xfrm>
            <a:off x="323851" y="765174"/>
            <a:ext cx="2736850" cy="431800"/>
          </a:xfrm>
          <a:prstGeom prst="rect">
            <a:avLst/>
          </a:prstGeom>
          <a:noFill/>
          <a:ln w="9525">
            <a:noFill/>
            <a:miter lim="800000"/>
            <a:headEnd/>
            <a:tailEnd/>
          </a:ln>
          <a:effectLst/>
        </p:spPr>
        <p:txBody>
          <a:bodyPr/>
          <a:lstStyle/>
          <a:p>
            <a:pPr marL="533400" indent="-533400">
              <a:spcBef>
                <a:spcPct val="20000"/>
              </a:spcBef>
            </a:pPr>
            <a:endParaRPr lang="en-US">
              <a:latin typeface="Arial Unicode MS" pitchFamily="34" charset="-128"/>
            </a:endParaRPr>
          </a:p>
        </p:txBody>
      </p:sp>
      <p:sp>
        <p:nvSpPr>
          <p:cNvPr id="302087" name="Rectangle 7"/>
          <p:cNvSpPr>
            <a:spLocks noGrp="1" noChangeArrowheads="1"/>
          </p:cNvSpPr>
          <p:nvPr>
            <p:ph type="body" idx="1"/>
          </p:nvPr>
        </p:nvSpPr>
        <p:spPr>
          <a:xfrm>
            <a:off x="4857752" y="785794"/>
            <a:ext cx="2428892" cy="503237"/>
          </a:xfrm>
        </p:spPr>
        <p:txBody>
          <a:bodyPr/>
          <a:lstStyle/>
          <a:p>
            <a:r>
              <a:rPr lang="en-US" b="1" dirty="0"/>
              <a:t>Environment</a:t>
            </a:r>
          </a:p>
        </p:txBody>
      </p:sp>
      <p:sp>
        <p:nvSpPr>
          <p:cNvPr id="302088" name="Rectangle 8"/>
          <p:cNvSpPr>
            <a:spLocks noChangeArrowheads="1"/>
          </p:cNvSpPr>
          <p:nvPr/>
        </p:nvSpPr>
        <p:spPr bwMode="auto">
          <a:xfrm>
            <a:off x="0" y="1500174"/>
            <a:ext cx="1702011" cy="503238"/>
          </a:xfrm>
          <a:prstGeom prst="rect">
            <a:avLst/>
          </a:prstGeom>
          <a:noFill/>
          <a:ln w="9525">
            <a:noFill/>
            <a:miter lim="800000"/>
            <a:headEnd/>
            <a:tailEnd/>
          </a:ln>
          <a:effectLst/>
        </p:spPr>
        <p:txBody>
          <a:bodyPr/>
          <a:lstStyle/>
          <a:p>
            <a:pPr marL="342900" indent="-342900">
              <a:spcBef>
                <a:spcPct val="20000"/>
              </a:spcBef>
            </a:pPr>
            <a:r>
              <a:rPr lang="en-US" b="1" dirty="0" smtClean="0">
                <a:latin typeface="Arial Unicode MS" pitchFamily="34" charset="-128"/>
              </a:rPr>
              <a:t>Problem</a:t>
            </a:r>
            <a:endParaRPr lang="en-US" b="1" dirty="0">
              <a:latin typeface="Arial Unicode MS" pitchFamily="34" charset="-128"/>
            </a:endParaRPr>
          </a:p>
        </p:txBody>
      </p:sp>
      <p:sp>
        <p:nvSpPr>
          <p:cNvPr id="302089" name="Rectangle 9"/>
          <p:cNvSpPr>
            <a:spLocks noChangeArrowheads="1"/>
          </p:cNvSpPr>
          <p:nvPr/>
        </p:nvSpPr>
        <p:spPr bwMode="auto">
          <a:xfrm>
            <a:off x="1000101" y="3500438"/>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Inference</a:t>
            </a:r>
            <a:endParaRPr lang="en-US" sz="2400" dirty="0">
              <a:latin typeface="Arial Unicode MS" pitchFamily="34" charset="-128"/>
            </a:endParaRPr>
          </a:p>
        </p:txBody>
      </p:sp>
      <p:sp>
        <p:nvSpPr>
          <p:cNvPr id="302090" name="Rectangle 10"/>
          <p:cNvSpPr>
            <a:spLocks noChangeArrowheads="1"/>
          </p:cNvSpPr>
          <p:nvPr/>
        </p:nvSpPr>
        <p:spPr bwMode="auto">
          <a:xfrm>
            <a:off x="928663" y="5143512"/>
            <a:ext cx="1601771" cy="419111"/>
          </a:xfrm>
          <a:prstGeom prst="rect">
            <a:avLst/>
          </a:prstGeom>
          <a:noFill/>
          <a:ln w="9525">
            <a:noFill/>
            <a:miter lim="800000"/>
            <a:headEnd/>
            <a:tailEnd/>
          </a:ln>
          <a:effectLst/>
        </p:spPr>
        <p:txBody>
          <a:bodyPr/>
          <a:lstStyle/>
          <a:p>
            <a:pPr marL="342900" indent="-342900">
              <a:lnSpc>
                <a:spcPct val="75000"/>
              </a:lnSpc>
              <a:spcBef>
                <a:spcPct val="20000"/>
              </a:spcBef>
            </a:pPr>
            <a:r>
              <a:rPr lang="en-US" sz="2400" dirty="0" smtClean="0">
                <a:latin typeface="Arial Unicode MS" pitchFamily="34" charset="-128"/>
              </a:rPr>
              <a:t>Planning</a:t>
            </a:r>
            <a:endParaRPr lang="en-US" sz="2400" dirty="0">
              <a:latin typeface="Arial Unicode MS" pitchFamily="34" charset="-128"/>
            </a:endParaRPr>
          </a:p>
        </p:txBody>
      </p:sp>
      <p:sp>
        <p:nvSpPr>
          <p:cNvPr id="302091" name="Rectangle 11"/>
          <p:cNvSpPr>
            <a:spLocks noChangeArrowheads="1"/>
          </p:cNvSpPr>
          <p:nvPr/>
        </p:nvSpPr>
        <p:spPr bwMode="auto">
          <a:xfrm>
            <a:off x="3357555" y="1214422"/>
            <a:ext cx="2159000" cy="503238"/>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Deterministic</a:t>
            </a:r>
          </a:p>
        </p:txBody>
      </p:sp>
      <p:sp>
        <p:nvSpPr>
          <p:cNvPr id="302092" name="Rectangle 12"/>
          <p:cNvSpPr>
            <a:spLocks noChangeArrowheads="1"/>
          </p:cNvSpPr>
          <p:nvPr/>
        </p:nvSpPr>
        <p:spPr bwMode="auto">
          <a:xfrm>
            <a:off x="6500827" y="1142984"/>
            <a:ext cx="2159000" cy="503237"/>
          </a:xfrm>
          <a:prstGeom prst="rect">
            <a:avLst/>
          </a:prstGeom>
          <a:noFill/>
          <a:ln w="9525">
            <a:noFill/>
            <a:miter lim="800000"/>
            <a:headEnd/>
            <a:tailEnd/>
          </a:ln>
          <a:effectLst/>
        </p:spPr>
        <p:txBody>
          <a:bodyPr/>
          <a:lstStyle/>
          <a:p>
            <a:pPr marL="342900" indent="-342900">
              <a:spcBef>
                <a:spcPct val="20000"/>
              </a:spcBef>
            </a:pPr>
            <a:r>
              <a:rPr lang="en-US" sz="2400" dirty="0">
                <a:latin typeface="Arial Unicode MS" pitchFamily="34" charset="-128"/>
              </a:rPr>
              <a:t>Stochastic</a:t>
            </a:r>
          </a:p>
        </p:txBody>
      </p:sp>
      <p:sp>
        <p:nvSpPr>
          <p:cNvPr id="302093" name="Rectangle 13"/>
          <p:cNvSpPr>
            <a:spLocks noChangeArrowheads="1"/>
          </p:cNvSpPr>
          <p:nvPr/>
        </p:nvSpPr>
        <p:spPr bwMode="auto">
          <a:xfrm>
            <a:off x="2786051" y="1643050"/>
            <a:ext cx="6143668" cy="4572032"/>
          </a:xfrm>
          <a:prstGeom prst="rect">
            <a:avLst/>
          </a:prstGeom>
          <a:noFill/>
          <a:ln w="9525">
            <a:solidFill>
              <a:schemeClr val="tx1"/>
            </a:solidFill>
            <a:miter lim="800000"/>
            <a:headEnd/>
            <a:tailEnd/>
          </a:ln>
          <a:effectLst/>
        </p:spPr>
        <p:txBody>
          <a:bodyPr wrap="none" anchor="ctr"/>
          <a:lstStyle/>
          <a:p>
            <a:endParaRPr lang="en-US"/>
          </a:p>
        </p:txBody>
      </p:sp>
      <p:sp>
        <p:nvSpPr>
          <p:cNvPr id="302094" name="Line 14"/>
          <p:cNvSpPr>
            <a:spLocks noChangeShapeType="1"/>
          </p:cNvSpPr>
          <p:nvPr/>
        </p:nvSpPr>
        <p:spPr bwMode="auto">
          <a:xfrm flipH="1">
            <a:off x="5786447" y="1643050"/>
            <a:ext cx="45719" cy="4572032"/>
          </a:xfrm>
          <a:prstGeom prst="line">
            <a:avLst/>
          </a:prstGeom>
          <a:noFill/>
          <a:ln w="9525">
            <a:solidFill>
              <a:schemeClr val="tx1"/>
            </a:solidFill>
            <a:round/>
            <a:headEnd/>
            <a:tailEnd/>
          </a:ln>
          <a:effectLst/>
        </p:spPr>
        <p:txBody>
          <a:bodyPr/>
          <a:lstStyle/>
          <a:p>
            <a:endParaRPr lang="en-US"/>
          </a:p>
        </p:txBody>
      </p:sp>
      <p:sp>
        <p:nvSpPr>
          <p:cNvPr id="302096" name="Rectangle 16"/>
          <p:cNvSpPr>
            <a:spLocks noChangeArrowheads="1"/>
          </p:cNvSpPr>
          <p:nvPr/>
        </p:nvSpPr>
        <p:spPr bwMode="auto">
          <a:xfrm>
            <a:off x="4500563" y="2500306"/>
            <a:ext cx="1295400" cy="503238"/>
          </a:xfrm>
          <a:prstGeom prst="rect">
            <a:avLst/>
          </a:prstGeom>
          <a:solidFill>
            <a:schemeClr val="accent1">
              <a:lumMod val="20000"/>
              <a:lumOff val="80000"/>
            </a:schemeClr>
          </a:solid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097" name="Rectangle 17"/>
          <p:cNvSpPr>
            <a:spLocks noChangeArrowheads="1"/>
          </p:cNvSpPr>
          <p:nvPr/>
        </p:nvSpPr>
        <p:spPr bwMode="auto">
          <a:xfrm>
            <a:off x="3571869" y="1785926"/>
            <a:ext cx="2214562" cy="571500"/>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Arc Consistency</a:t>
            </a:r>
            <a:endParaRPr lang="en-US" sz="2400" dirty="0">
              <a:solidFill>
                <a:schemeClr val="accent2"/>
              </a:solidFill>
              <a:latin typeface="Arial Unicode MS" pitchFamily="34" charset="-128"/>
            </a:endParaRPr>
          </a:p>
        </p:txBody>
      </p:sp>
      <p:sp>
        <p:nvSpPr>
          <p:cNvPr id="302098" name="Rectangle 18"/>
          <p:cNvSpPr>
            <a:spLocks noChangeArrowheads="1"/>
          </p:cNvSpPr>
          <p:nvPr/>
        </p:nvSpPr>
        <p:spPr bwMode="auto">
          <a:xfrm>
            <a:off x="3357554" y="3786190"/>
            <a:ext cx="1295400" cy="503238"/>
          </a:xfrm>
          <a:prstGeom prst="rect">
            <a:avLst/>
          </a:prstGeom>
          <a:solidFill>
            <a:schemeClr val="accent1">
              <a:lumMod val="20000"/>
              <a:lumOff val="80000"/>
            </a:schemeClr>
          </a:solidFill>
          <a:ln w="9525">
            <a:solidFill>
              <a:schemeClr val="accent2"/>
            </a:solidFill>
            <a:miter lim="800000"/>
            <a:headEnd/>
            <a:tailEnd/>
          </a:ln>
          <a:effectLst/>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302100" name="Rectangle 20"/>
          <p:cNvSpPr>
            <a:spLocks noChangeArrowheads="1"/>
          </p:cNvSpPr>
          <p:nvPr/>
        </p:nvSpPr>
        <p:spPr bwMode="auto">
          <a:xfrm>
            <a:off x="3500430" y="5357826"/>
            <a:ext cx="1176367" cy="503238"/>
          </a:xfrm>
          <a:prstGeom prst="rect">
            <a:avLst/>
          </a:prstGeom>
          <a:solidFill>
            <a:schemeClr val="accent1">
              <a:lumMod val="20000"/>
              <a:lumOff val="80000"/>
            </a:schemeClr>
          </a:solid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Search</a:t>
            </a:r>
            <a:endParaRPr lang="en-US" sz="2400" dirty="0">
              <a:solidFill>
                <a:schemeClr val="accent2"/>
              </a:solidFill>
              <a:latin typeface="Arial Unicode MS" pitchFamily="34" charset="-128"/>
            </a:endParaRPr>
          </a:p>
        </p:txBody>
      </p:sp>
      <p:sp>
        <p:nvSpPr>
          <p:cNvPr id="302103" name="Rectangle 23"/>
          <p:cNvSpPr>
            <a:spLocks noChangeArrowheads="1"/>
          </p:cNvSpPr>
          <p:nvPr/>
        </p:nvSpPr>
        <p:spPr bwMode="auto">
          <a:xfrm>
            <a:off x="6286513" y="5786454"/>
            <a:ext cx="2665412" cy="412767"/>
          </a:xfrm>
          <a:prstGeom prst="rect">
            <a:avLst/>
          </a:prstGeom>
          <a:noFill/>
          <a:ln w="9525">
            <a:solidFill>
              <a:schemeClr val="accent2"/>
            </a:solidFill>
            <a:miter lim="800000"/>
            <a:headEnd/>
            <a:tailEnd/>
          </a:ln>
          <a:effectLst/>
        </p:spPr>
        <p:txBody>
          <a:bodyPr/>
          <a:lstStyle/>
          <a:p>
            <a:pPr marL="342900" indent="-342900" algn="ctr">
              <a:lnSpc>
                <a:spcPct val="75000"/>
              </a:lnSpc>
              <a:spcBef>
                <a:spcPct val="20000"/>
              </a:spcBef>
            </a:pPr>
            <a:r>
              <a:rPr lang="en-US" sz="2400" dirty="0" smtClean="0">
                <a:solidFill>
                  <a:schemeClr val="accent2"/>
                </a:solidFill>
                <a:latin typeface="Arial Unicode MS" pitchFamily="34" charset="-128"/>
              </a:rPr>
              <a:t>Value Iteration</a:t>
            </a:r>
            <a:endParaRPr lang="en-US" sz="2400" dirty="0">
              <a:solidFill>
                <a:schemeClr val="accent2"/>
              </a:solidFill>
              <a:latin typeface="Arial Unicode MS" pitchFamily="34" charset="-128"/>
            </a:endParaRPr>
          </a:p>
        </p:txBody>
      </p:sp>
      <p:sp>
        <p:nvSpPr>
          <p:cNvPr id="302104" name="Rectangle 24"/>
          <p:cNvSpPr>
            <a:spLocks noChangeArrowheads="1"/>
          </p:cNvSpPr>
          <p:nvPr/>
        </p:nvSpPr>
        <p:spPr bwMode="auto">
          <a:xfrm>
            <a:off x="6357951" y="3500438"/>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27" name="Rectangle 9"/>
          <p:cNvSpPr>
            <a:spLocks noChangeArrowheads="1"/>
          </p:cNvSpPr>
          <p:nvPr/>
        </p:nvSpPr>
        <p:spPr bwMode="auto">
          <a:xfrm>
            <a:off x="642911" y="2214554"/>
            <a:ext cx="2214578" cy="642942"/>
          </a:xfrm>
          <a:prstGeom prst="rect">
            <a:avLst/>
          </a:prstGeom>
          <a:noFill/>
          <a:ln w="9525">
            <a:noFill/>
            <a:miter lim="800000"/>
            <a:headEnd/>
            <a:tailEnd/>
          </a:ln>
          <a:effectLst/>
        </p:spPr>
        <p:txBody>
          <a:bodyPr/>
          <a:lstStyle/>
          <a:p>
            <a:pPr marL="342900" indent="-342900" algn="ctr">
              <a:lnSpc>
                <a:spcPct val="75000"/>
              </a:lnSpc>
              <a:spcBef>
                <a:spcPct val="20000"/>
              </a:spcBef>
            </a:pPr>
            <a:r>
              <a:rPr lang="en-US" sz="2400" dirty="0" smtClean="0">
                <a:latin typeface="Arial Unicode MS" pitchFamily="34" charset="-128"/>
              </a:rPr>
              <a:t>Constraint Satisfaction</a:t>
            </a:r>
            <a:endParaRPr lang="en-US" sz="2400" dirty="0">
              <a:latin typeface="Arial Unicode MS" pitchFamily="34" charset="-128"/>
            </a:endParaRPr>
          </a:p>
        </p:txBody>
      </p:sp>
      <p:sp>
        <p:nvSpPr>
          <p:cNvPr id="28" name="Rectangle 9"/>
          <p:cNvSpPr>
            <a:spLocks noChangeArrowheads="1"/>
          </p:cNvSpPr>
          <p:nvPr/>
        </p:nvSpPr>
        <p:spPr bwMode="auto">
          <a:xfrm>
            <a:off x="2714613" y="3429000"/>
            <a:ext cx="1512887"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Logics</a:t>
            </a:r>
            <a:endParaRPr lang="en-US" sz="2400" i="1" dirty="0">
              <a:latin typeface="Arial Unicode MS" pitchFamily="34" charset="-128"/>
            </a:endParaRPr>
          </a:p>
        </p:txBody>
      </p:sp>
      <p:sp>
        <p:nvSpPr>
          <p:cNvPr id="29" name="Rectangle 9"/>
          <p:cNvSpPr>
            <a:spLocks noChangeArrowheads="1"/>
          </p:cNvSpPr>
          <p:nvPr/>
        </p:nvSpPr>
        <p:spPr bwMode="auto">
          <a:xfrm>
            <a:off x="2857488" y="4643446"/>
            <a:ext cx="1512887"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STRIPS</a:t>
            </a:r>
            <a:endParaRPr lang="en-US" sz="2400" i="1" dirty="0">
              <a:latin typeface="Arial Unicode MS" pitchFamily="34" charset="-128"/>
            </a:endParaRPr>
          </a:p>
        </p:txBody>
      </p:sp>
      <p:cxnSp>
        <p:nvCxnSpPr>
          <p:cNvPr id="31" name="Straight Connector 30"/>
          <p:cNvCxnSpPr/>
          <p:nvPr/>
        </p:nvCxnSpPr>
        <p:spPr>
          <a:xfrm>
            <a:off x="2643175" y="3000372"/>
            <a:ext cx="6286544"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75" y="4429132"/>
            <a:ext cx="6286544" cy="1588"/>
          </a:xfrm>
          <a:prstGeom prst="line">
            <a:avLst/>
          </a:prstGeom>
        </p:spPr>
        <p:style>
          <a:lnRef idx="1">
            <a:schemeClr val="dk1"/>
          </a:lnRef>
          <a:fillRef idx="0">
            <a:schemeClr val="dk1"/>
          </a:fillRef>
          <a:effectRef idx="0">
            <a:schemeClr val="dk1"/>
          </a:effectRef>
          <a:fontRef idx="minor">
            <a:schemeClr val="tx1"/>
          </a:fontRef>
        </p:style>
      </p:cxnSp>
      <p:sp>
        <p:nvSpPr>
          <p:cNvPr id="33" name="Rectangle 9"/>
          <p:cNvSpPr>
            <a:spLocks noChangeArrowheads="1"/>
          </p:cNvSpPr>
          <p:nvPr/>
        </p:nvSpPr>
        <p:spPr bwMode="auto">
          <a:xfrm>
            <a:off x="5715009" y="3071810"/>
            <a:ext cx="2000264"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Belief Nets</a:t>
            </a:r>
            <a:endParaRPr lang="en-US" sz="2400" i="1" dirty="0">
              <a:latin typeface="Arial Unicode MS" pitchFamily="34" charset="-128"/>
            </a:endParaRPr>
          </a:p>
        </p:txBody>
      </p:sp>
      <p:sp>
        <p:nvSpPr>
          <p:cNvPr id="34" name="Rectangle 9"/>
          <p:cNvSpPr>
            <a:spLocks noChangeArrowheads="1"/>
          </p:cNvSpPr>
          <p:nvPr/>
        </p:nvSpPr>
        <p:spPr bwMode="auto">
          <a:xfrm>
            <a:off x="2714613" y="2285992"/>
            <a:ext cx="1785950" cy="503237"/>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err="1" smtClean="0">
                <a:latin typeface="Arial Unicode MS" pitchFamily="34" charset="-128"/>
              </a:rPr>
              <a:t>Vars</a:t>
            </a:r>
            <a:r>
              <a:rPr lang="en-US" sz="2400" i="1" dirty="0" smtClean="0">
                <a:latin typeface="Arial Unicode MS" pitchFamily="34" charset="-128"/>
              </a:rPr>
              <a:t> + </a:t>
            </a:r>
          </a:p>
          <a:p>
            <a:pPr marL="342900" indent="-342900">
              <a:lnSpc>
                <a:spcPct val="75000"/>
              </a:lnSpc>
              <a:spcBef>
                <a:spcPct val="20000"/>
              </a:spcBef>
            </a:pPr>
            <a:r>
              <a:rPr lang="en-US" sz="2400" i="1" dirty="0" smtClean="0">
                <a:latin typeface="Arial Unicode MS" pitchFamily="34" charset="-128"/>
              </a:rPr>
              <a:t>Constraints</a:t>
            </a:r>
            <a:endParaRPr lang="en-US" sz="2400" i="1" dirty="0">
              <a:latin typeface="Arial Unicode MS" pitchFamily="34" charset="-128"/>
            </a:endParaRPr>
          </a:p>
        </p:txBody>
      </p:sp>
      <p:sp>
        <p:nvSpPr>
          <p:cNvPr id="35" name="Rectangle 9"/>
          <p:cNvSpPr>
            <a:spLocks noChangeArrowheads="1"/>
          </p:cNvSpPr>
          <p:nvPr/>
        </p:nvSpPr>
        <p:spPr bwMode="auto">
          <a:xfrm>
            <a:off x="5857885" y="4500570"/>
            <a:ext cx="2357454"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Decision Nets</a:t>
            </a:r>
            <a:endParaRPr lang="en-US" sz="2400" i="1" dirty="0">
              <a:latin typeface="Arial Unicode MS" pitchFamily="34" charset="-128"/>
            </a:endParaRPr>
          </a:p>
        </p:txBody>
      </p:sp>
      <p:sp>
        <p:nvSpPr>
          <p:cNvPr id="36" name="Rectangle 9"/>
          <p:cNvSpPr>
            <a:spLocks noChangeArrowheads="1"/>
          </p:cNvSpPr>
          <p:nvPr/>
        </p:nvSpPr>
        <p:spPr bwMode="auto">
          <a:xfrm>
            <a:off x="5857885" y="5429264"/>
            <a:ext cx="2928926" cy="357190"/>
          </a:xfrm>
          <a:prstGeom prst="rect">
            <a:avLst/>
          </a:prstGeom>
          <a:noFill/>
          <a:ln w="9525">
            <a:noFill/>
            <a:miter lim="800000"/>
            <a:headEnd/>
            <a:tailEnd/>
          </a:ln>
          <a:effectLst/>
        </p:spPr>
        <p:txBody>
          <a:bodyPr/>
          <a:lstStyle/>
          <a:p>
            <a:pPr marL="342900" indent="-342900">
              <a:lnSpc>
                <a:spcPct val="75000"/>
              </a:lnSpc>
              <a:spcBef>
                <a:spcPct val="20000"/>
              </a:spcBef>
            </a:pPr>
            <a:r>
              <a:rPr lang="en-US" sz="2400" i="1" dirty="0" smtClean="0">
                <a:latin typeface="Arial Unicode MS" pitchFamily="34" charset="-128"/>
              </a:rPr>
              <a:t>Markov Processes</a:t>
            </a:r>
            <a:endParaRPr lang="en-US" sz="2400" i="1" dirty="0">
              <a:latin typeface="Arial Unicode MS" pitchFamily="34" charset="-128"/>
            </a:endParaRPr>
          </a:p>
        </p:txBody>
      </p:sp>
      <p:sp>
        <p:nvSpPr>
          <p:cNvPr id="37" name="Rectangle 24"/>
          <p:cNvSpPr>
            <a:spLocks noChangeArrowheads="1"/>
          </p:cNvSpPr>
          <p:nvPr/>
        </p:nvSpPr>
        <p:spPr bwMode="auto">
          <a:xfrm>
            <a:off x="6429389" y="4857760"/>
            <a:ext cx="2428892" cy="503238"/>
          </a:xfrm>
          <a:prstGeom prst="rect">
            <a:avLst/>
          </a:prstGeom>
          <a:noFill/>
          <a:ln w="9525">
            <a:solidFill>
              <a:schemeClr val="accent2"/>
            </a:solidFill>
            <a:miter lim="800000"/>
            <a:headEnd/>
            <a:tailEnd/>
          </a:ln>
          <a:effectLst/>
        </p:spPr>
        <p:txBody>
          <a:bodyPr/>
          <a:lstStyle/>
          <a:p>
            <a:pPr marL="342900" indent="-342900">
              <a:spcBef>
                <a:spcPct val="20000"/>
              </a:spcBef>
            </a:pPr>
            <a:r>
              <a:rPr lang="en-US" sz="2400" dirty="0" smtClean="0">
                <a:solidFill>
                  <a:schemeClr val="accent2"/>
                </a:solidFill>
                <a:latin typeface="Arial Unicode MS" pitchFamily="34" charset="-128"/>
              </a:rPr>
              <a:t>Var. Elimination</a:t>
            </a:r>
            <a:endParaRPr lang="en-US" sz="2400" dirty="0">
              <a:solidFill>
                <a:schemeClr val="accent2"/>
              </a:solidFill>
              <a:latin typeface="Arial Unicode MS" pitchFamily="34" charset="-128"/>
            </a:endParaRPr>
          </a:p>
        </p:txBody>
      </p:sp>
      <p:sp>
        <p:nvSpPr>
          <p:cNvPr id="38" name="Rectangle 8"/>
          <p:cNvSpPr>
            <a:spLocks noChangeArrowheads="1"/>
          </p:cNvSpPr>
          <p:nvPr/>
        </p:nvSpPr>
        <p:spPr bwMode="auto">
          <a:xfrm>
            <a:off x="1" y="2786058"/>
            <a:ext cx="1000100"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Static</a:t>
            </a:r>
            <a:endParaRPr lang="en-US" sz="2400" b="1" dirty="0">
              <a:latin typeface="Arial Unicode MS" pitchFamily="34" charset="-128"/>
            </a:endParaRPr>
          </a:p>
        </p:txBody>
      </p:sp>
      <p:sp>
        <p:nvSpPr>
          <p:cNvPr id="39" name="Rectangle 8"/>
          <p:cNvSpPr>
            <a:spLocks noChangeArrowheads="1"/>
          </p:cNvSpPr>
          <p:nvPr/>
        </p:nvSpPr>
        <p:spPr bwMode="auto">
          <a:xfrm>
            <a:off x="1" y="4500570"/>
            <a:ext cx="1785918" cy="503238"/>
          </a:xfrm>
          <a:prstGeom prst="rect">
            <a:avLst/>
          </a:prstGeom>
          <a:noFill/>
          <a:ln w="9525">
            <a:noFill/>
            <a:miter lim="800000"/>
            <a:headEnd/>
            <a:tailEnd/>
          </a:ln>
          <a:effectLst/>
        </p:spPr>
        <p:txBody>
          <a:bodyPr/>
          <a:lstStyle/>
          <a:p>
            <a:pPr marL="342900" indent="-342900">
              <a:spcBef>
                <a:spcPct val="20000"/>
              </a:spcBef>
            </a:pPr>
            <a:r>
              <a:rPr lang="en-US" sz="2400" b="1" dirty="0" smtClean="0">
                <a:latin typeface="Arial Unicode MS" pitchFamily="34" charset="-128"/>
              </a:rPr>
              <a:t>Sequential</a:t>
            </a:r>
            <a:endParaRPr lang="en-US" sz="2400" b="1" dirty="0">
              <a:latin typeface="Arial Unicode MS" pitchFamily="34" charset="-128"/>
            </a:endParaRPr>
          </a:p>
        </p:txBody>
      </p:sp>
      <p:sp>
        <p:nvSpPr>
          <p:cNvPr id="41" name="Left Brace 40"/>
          <p:cNvSpPr/>
          <p:nvPr/>
        </p:nvSpPr>
        <p:spPr>
          <a:xfrm>
            <a:off x="857225" y="2214554"/>
            <a:ext cx="142876" cy="200026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CPSC 322, Lecture 3</a:t>
            </a:r>
          </a:p>
        </p:txBody>
      </p:sp>
      <p:sp>
        <p:nvSpPr>
          <p:cNvPr id="9" name="Slide Number Placeholder 5"/>
          <p:cNvSpPr>
            <a:spLocks noGrp="1"/>
          </p:cNvSpPr>
          <p:nvPr>
            <p:ph type="sldNum" sz="quarter" idx="12"/>
          </p:nvPr>
        </p:nvSpPr>
        <p:spPr/>
        <p:txBody>
          <a:bodyPr/>
          <a:lstStyle/>
          <a:p>
            <a:r>
              <a:rPr lang="en-US"/>
              <a:t>Slide </a:t>
            </a:r>
            <a:fld id="{A7B74F31-D208-47EE-B2E6-84D296CB8923}" type="slidenum">
              <a:rPr lang="en-US"/>
              <a:pPr/>
              <a:t>9</a:t>
            </a:fld>
            <a:endParaRPr lang="en-US"/>
          </a:p>
        </p:txBody>
      </p:sp>
      <p:sp>
        <p:nvSpPr>
          <p:cNvPr id="345090" name="Rectangle 2"/>
          <p:cNvSpPr>
            <a:spLocks noGrp="1" noChangeArrowheads="1"/>
          </p:cNvSpPr>
          <p:nvPr>
            <p:ph type="title"/>
          </p:nvPr>
        </p:nvSpPr>
        <p:spPr/>
        <p:txBody>
          <a:bodyPr/>
          <a:lstStyle/>
          <a:p>
            <a:r>
              <a:rPr lang="en-US"/>
              <a:t>(Adversarial) Search: Checkers</a:t>
            </a:r>
          </a:p>
        </p:txBody>
      </p:sp>
      <p:sp>
        <p:nvSpPr>
          <p:cNvPr id="345091" name="Rectangle 3"/>
          <p:cNvSpPr>
            <a:spLocks noGrp="1" noChangeArrowheads="1"/>
          </p:cNvSpPr>
          <p:nvPr>
            <p:ph type="body" idx="1"/>
          </p:nvPr>
        </p:nvSpPr>
        <p:spPr>
          <a:xfrm>
            <a:off x="0" y="765175"/>
            <a:ext cx="5940425" cy="3887788"/>
          </a:xfrm>
        </p:spPr>
        <p:txBody>
          <a:bodyPr/>
          <a:lstStyle/>
          <a:p>
            <a:pPr>
              <a:lnSpc>
                <a:spcPct val="90000"/>
              </a:lnSpc>
            </a:pPr>
            <a:r>
              <a:rPr lang="en-US"/>
              <a:t>Game playing was one of the first tasks undertaken in AI</a:t>
            </a:r>
          </a:p>
          <a:p>
            <a:pPr>
              <a:lnSpc>
                <a:spcPct val="90000"/>
              </a:lnSpc>
            </a:pPr>
            <a:r>
              <a:rPr lang="en-US" b="1"/>
              <a:t>Arthur Samuel</a:t>
            </a:r>
            <a:r>
              <a:rPr lang="en-US"/>
              <a:t> at IBM wrote programs to play checkers (1950s)</a:t>
            </a:r>
          </a:p>
          <a:p>
            <a:pPr lvl="1">
              <a:lnSpc>
                <a:spcPct val="90000"/>
              </a:lnSpc>
            </a:pPr>
            <a:r>
              <a:rPr lang="en-US"/>
              <a:t>initially, they played at a strong amateur level</a:t>
            </a:r>
          </a:p>
          <a:p>
            <a:pPr lvl="1">
              <a:lnSpc>
                <a:spcPct val="90000"/>
              </a:lnSpc>
            </a:pPr>
            <a:r>
              <a:rPr lang="en-US"/>
              <a:t>however, they used some (simple) machine learning techniques, and soon outperformed Samuel</a:t>
            </a:r>
          </a:p>
        </p:txBody>
      </p:sp>
      <p:pic>
        <p:nvPicPr>
          <p:cNvPr id="345092" name="Picture 4" descr="ArthurSamuel-checkers"/>
          <p:cNvPicPr>
            <a:picLocks noChangeAspect="1" noChangeArrowheads="1"/>
          </p:cNvPicPr>
          <p:nvPr/>
        </p:nvPicPr>
        <p:blipFill>
          <a:blip r:embed="rId3"/>
          <a:srcRect/>
          <a:stretch>
            <a:fillRect/>
          </a:stretch>
        </p:blipFill>
        <p:spPr bwMode="auto">
          <a:xfrm>
            <a:off x="6156325" y="836613"/>
            <a:ext cx="2698750" cy="3578225"/>
          </a:xfrm>
          <a:prstGeom prst="rect">
            <a:avLst/>
          </a:prstGeom>
          <a:noFill/>
        </p:spPr>
      </p:pic>
      <p:sp>
        <p:nvSpPr>
          <p:cNvPr id="345093" name="Text Box 5"/>
          <p:cNvSpPr txBox="1">
            <a:spLocks noChangeArrowheads="1"/>
          </p:cNvSpPr>
          <p:nvPr/>
        </p:nvSpPr>
        <p:spPr bwMode="auto">
          <a:xfrm>
            <a:off x="5724525" y="4437063"/>
            <a:ext cx="3041650" cy="336550"/>
          </a:xfrm>
          <a:prstGeom prst="rect">
            <a:avLst/>
          </a:prstGeom>
          <a:noFill/>
          <a:ln w="9525">
            <a:noFill/>
            <a:miter lim="800000"/>
            <a:headEnd/>
            <a:tailEnd/>
          </a:ln>
          <a:effectLst/>
        </p:spPr>
        <p:txBody>
          <a:bodyPr>
            <a:spAutoFit/>
          </a:bodyPr>
          <a:lstStyle/>
          <a:p>
            <a:pPr algn="r" eaLnBrk="0" hangingPunct="0">
              <a:spcBef>
                <a:spcPct val="50000"/>
              </a:spcBef>
            </a:pPr>
            <a:r>
              <a:rPr lang="en-US" sz="1600">
                <a:latin typeface="Arial" charset="0"/>
              </a:rPr>
              <a:t>Source: </a:t>
            </a:r>
            <a:r>
              <a:rPr lang="en-US" sz="1600" i="1">
                <a:latin typeface="Arial" charset="0"/>
              </a:rPr>
              <a:t>IBM Research</a:t>
            </a:r>
          </a:p>
        </p:txBody>
      </p:sp>
      <p:sp>
        <p:nvSpPr>
          <p:cNvPr id="345094" name="Rectangle 6"/>
          <p:cNvSpPr>
            <a:spLocks noChangeArrowheads="1"/>
          </p:cNvSpPr>
          <p:nvPr/>
        </p:nvSpPr>
        <p:spPr bwMode="auto">
          <a:xfrm>
            <a:off x="179388" y="4697413"/>
            <a:ext cx="8135937" cy="2160587"/>
          </a:xfrm>
          <a:prstGeom prst="rect">
            <a:avLst/>
          </a:prstGeom>
          <a:noFill/>
          <a:ln w="9525">
            <a:noFill/>
            <a:miter lim="800000"/>
            <a:headEnd/>
            <a:tailEnd/>
          </a:ln>
          <a:effectLst/>
        </p:spPr>
        <p:txBody>
          <a:bodyPr/>
          <a:lstStyle/>
          <a:p>
            <a:pPr marL="342900" indent="-342900">
              <a:spcBef>
                <a:spcPct val="20000"/>
              </a:spcBef>
            </a:pPr>
            <a:r>
              <a:rPr lang="en-US" b="1">
                <a:latin typeface="Arial Unicode MS" pitchFamily="34" charset="-128"/>
              </a:rPr>
              <a:t>Chinook’s program</a:t>
            </a:r>
            <a:r>
              <a:rPr lang="en-US">
                <a:latin typeface="Arial Unicode MS" pitchFamily="34" charset="-128"/>
              </a:rPr>
              <a:t> was declared the Man-Machine World Champion in checkers in 1994!</a:t>
            </a:r>
          </a:p>
          <a:p>
            <a:pPr marL="342900" indent="-342900">
              <a:spcBef>
                <a:spcPct val="20000"/>
              </a:spcBef>
            </a:pPr>
            <a:r>
              <a:rPr lang="en-US">
                <a:latin typeface="Arial Unicode MS" pitchFamily="34" charset="-128"/>
              </a:rPr>
              <a:t>…and </a:t>
            </a:r>
            <a:r>
              <a:rPr lang="en-US" b="1" u="sng">
                <a:latin typeface="Arial Unicode MS" pitchFamily="34" charset="-128"/>
              </a:rPr>
              <a:t>completely solved</a:t>
            </a:r>
            <a:r>
              <a:rPr lang="en-US">
                <a:latin typeface="Arial Unicode MS" pitchFamily="34" charset="-128"/>
              </a:rPr>
              <a:t> by a program in 2007!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4" grpId="0"/>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15789</TotalTime>
  <Words>2430</Words>
  <Application>Microsoft PowerPoint</Application>
  <PresentationFormat>On-screen Show (4:3)</PresentationFormat>
  <Paragraphs>512</Paragraphs>
  <Slides>34</Slides>
  <Notes>34</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Slide 1</vt:lpstr>
      <vt:lpstr>If your studentID is below we need to talk at the end of lecture</vt:lpstr>
      <vt:lpstr>Lecture Overview</vt:lpstr>
      <vt:lpstr>Office Hours</vt:lpstr>
      <vt:lpstr>Explicit State or propositions</vt:lpstr>
      <vt:lpstr>Explicit State or propositions or relations</vt:lpstr>
      <vt:lpstr>Modules we'll cover in this course: R&amp;Rsys</vt:lpstr>
      <vt:lpstr>Modules we'll cover in this course: R&amp;Rsys</vt:lpstr>
      <vt:lpstr>(Adversarial) Search: Checkers</vt:lpstr>
      <vt:lpstr>(Adversarial) Search: Chess</vt:lpstr>
      <vt:lpstr>(Adversarial) Search: Chess</vt:lpstr>
      <vt:lpstr>(Adversarial) Search: Chess</vt:lpstr>
      <vt:lpstr>Modules we'll cover in this course: R&amp;Rsys</vt:lpstr>
      <vt:lpstr>CSPs: Crossword Puzzles</vt:lpstr>
      <vt:lpstr>CSPs: Radio link frequency assignment</vt:lpstr>
      <vt:lpstr>Modules we'll cover in this course: R&amp;Rsys</vt:lpstr>
      <vt:lpstr>Logic: Ontologies</vt:lpstr>
      <vt:lpstr>Logic: CycSecure</vt:lpstr>
      <vt:lpstr>Modules we'll cover in this course: R&amp;Rsys</vt:lpstr>
      <vt:lpstr>Planning &amp; Scheduling: Logistics</vt:lpstr>
      <vt:lpstr>Planning: Spacecraft Control</vt:lpstr>
      <vt:lpstr>Modules we'll cover in this course: R&amp;Rsys</vt:lpstr>
      <vt:lpstr>Reasoning under Uncertainty: Diagnosis</vt:lpstr>
      <vt:lpstr>Reasoning Under Uncertainty</vt:lpstr>
      <vt:lpstr>Modules we'll cover in this course: R&amp;Rsys</vt:lpstr>
      <vt:lpstr>Slide 26</vt:lpstr>
      <vt:lpstr>Planning Under Uncertainty</vt:lpstr>
      <vt:lpstr>Planning Under Uncertainty</vt:lpstr>
      <vt:lpstr>Dimensions of Representational Complexity in CPSC322</vt:lpstr>
      <vt:lpstr>Multiagent Systems: Poker</vt:lpstr>
      <vt:lpstr>Multiagent Systems: Robot Soccer</vt:lpstr>
      <vt:lpstr>Natural Language Processing</vt:lpstr>
      <vt:lpstr>TO DO for Next class</vt:lpstr>
      <vt:lpstr>CSPs: Radio link frequency assignment</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385</cp:revision>
  <dcterms:created xsi:type="dcterms:W3CDTF">2000-08-26T02:46:38Z</dcterms:created>
  <dcterms:modified xsi:type="dcterms:W3CDTF">2009-01-09T19:55:08Z</dcterms:modified>
</cp:coreProperties>
</file>